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65" r:id="rId3"/>
    <p:sldId id="266" r:id="rId4"/>
    <p:sldId id="268" r:id="rId5"/>
    <p:sldId id="260" r:id="rId6"/>
    <p:sldId id="267" r:id="rId7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62" autoAdjust="0"/>
    <p:restoredTop sz="94660"/>
  </p:normalViewPr>
  <p:slideViewPr>
    <p:cSldViewPr>
      <p:cViewPr varScale="1">
        <p:scale>
          <a:sx n="85" d="100"/>
          <a:sy n="85" d="100"/>
        </p:scale>
        <p:origin x="106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64CA34-9A0E-4DF9-B184-3FAA11658D06}" type="datetimeFigureOut">
              <a:rPr lang="es-ES_tradnl" smtClean="0"/>
              <a:t>21/09/2022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9F446C-D427-47F2-9F41-182247BAFB9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025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9F446C-D427-47F2-9F41-182247BAFB9D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43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7"/>
            <a:ext cx="9013372" cy="6692201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7" name="Rectangle 6"/>
          <p:cNvSpPr/>
          <p:nvPr/>
        </p:nvSpPr>
        <p:spPr>
          <a:xfrm>
            <a:off x="62932" y="1469605"/>
            <a:ext cx="9021537" cy="1527349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2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pic>
        <p:nvPicPr>
          <p:cNvPr id="15" name="Picture 2" descr="https://www.estiem.org/GetFile.aspx?File=Images/Projects/StudentGuide/seville.gif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188642"/>
            <a:ext cx="1149491" cy="11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2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23529" y="764704"/>
            <a:ext cx="8496944" cy="54006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7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2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Rectangle 6"/>
          <p:cNvSpPr/>
          <p:nvPr/>
        </p:nvSpPr>
        <p:spPr>
          <a:xfrm flipV="1">
            <a:off x="69413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69147" y="2341477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68307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EABF873-A8CC-4680-B92B-676EF7CF1CED}" type="slidenum">
              <a:rPr lang="es-ES_tradnl" smtClean="0"/>
              <a:t>‹Nº›</a:t>
            </a:fld>
            <a:endParaRPr lang="es-ES_tradnl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>
          <a:xfrm>
            <a:off x="68509" y="4650476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68511" y="4773226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9" y="66677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h/url?sa=i&amp;source=images&amp;cd=&amp;cad=rja&amp;docid=e8yrRIirUsEL4M&amp;tbnid=FBwJ_plUBxmCrM:&amp;ved=0CAgQjRwwAA&amp;url=https://www.estiem.org/default.aspx?PageId=771&amp;ei=35AkUp3wAZGf7Abk34HgCg&amp;psig=AFQjCNHF6gdxSkhJhB_vHcQsVhEVtEVmnQ&amp;ust=1378214495156181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298142"/>
          </a:xfrm>
          <a:prstGeom prst="roundRect">
            <a:avLst>
              <a:gd name="adj" fmla="val 4929"/>
            </a:avLst>
          </a:prstGeom>
          <a:ln w="28575" cap="sq" cmpd="sng" algn="ctr">
            <a:solidFill>
              <a:srgbClr val="0070C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4800" y="213773"/>
            <a:ext cx="8515672" cy="550933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4800" y="764704"/>
            <a:ext cx="8515672" cy="54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76456" y="6453336"/>
            <a:ext cx="319336" cy="319982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EABF873-A8CC-4680-B92B-676EF7CF1CED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1" name="Picture 2" descr="https://www.estiem.org/GetFile.aspx?File=Images/Projects/StudentGuide/seville.gif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6356583"/>
            <a:ext cx="501419" cy="50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7"/>
          <p:cNvSpPr txBox="1">
            <a:spLocks noChangeArrowheads="1"/>
          </p:cNvSpPr>
          <p:nvPr userDrawn="1"/>
        </p:nvSpPr>
        <p:spPr bwMode="auto">
          <a:xfrm>
            <a:off x="1547664" y="6368081"/>
            <a:ext cx="684076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C. Guerrero, Welcome to the Online lessons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Hands on School on production, detection and use of neutron beams, Sept 21</a:t>
            </a:r>
            <a:r>
              <a:rPr lang="en-US" sz="1400" b="0" i="0" baseline="3000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st</a:t>
            </a:r>
            <a:r>
              <a:rPr lang="en-US" sz="1400" b="0" i="0" dirty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 2022</a:t>
            </a:r>
            <a:endParaRPr lang="en-US" sz="1400" b="0" i="0" baseline="0" dirty="0">
              <a:solidFill>
                <a:srgbClr val="0070C0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48681"/>
            <a:ext cx="8515672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Image result for cna logo us">
            <a:hlinkClick r:id="rId15"/>
            <a:extLst>
              <a:ext uri="{FF2B5EF4-FFF2-40B4-BE49-F238E27FC236}">
                <a16:creationId xmlns:a16="http://schemas.microsoft.com/office/drawing/2014/main" id="{2151D2E0-7210-41D7-934B-3BEFBE2A450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75501" y="6449250"/>
            <a:ext cx="968108" cy="43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070C0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rgbClr val="0070C0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rgbClr val="0070C0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rgbClr val="0070C0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rgbClr val="0070C0"/>
        </a:buClr>
        <a:buFontTx/>
        <a:buChar char="o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&amp;url=http%3A%2F%2Fwww.cna.us.es%2F&amp;psig=AOvVaw0gDYcCgCYXIG8-U_PkW_F2&amp;ust=15681889990464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gif"/><Relationship Id="rId27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/>
          <p:cNvSpPr>
            <a:spLocks noGrp="1"/>
          </p:cNvSpPr>
          <p:nvPr>
            <p:ph type="ctrTitle"/>
          </p:nvPr>
        </p:nvSpPr>
        <p:spPr>
          <a:xfrm>
            <a:off x="251520" y="1505932"/>
            <a:ext cx="8712968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z="3200" dirty="0"/>
              <a:t>WELCOME to </a:t>
            </a:r>
            <a:r>
              <a:rPr lang="en-US" sz="3200"/>
              <a:t>the:</a:t>
            </a:r>
            <a:br>
              <a:rPr lang="en-US" sz="3200"/>
            </a:br>
            <a:r>
              <a:rPr lang="en-US" sz="3200"/>
              <a:t>Hands-on </a:t>
            </a:r>
            <a:r>
              <a:rPr lang="en-US" sz="3200" dirty="0"/>
              <a:t>school on the production, detection and use of neutron beams</a:t>
            </a:r>
            <a:endParaRPr lang="es-ES_tradnl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429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</a:rPr>
              <a:t>Carlos GUERRERO and Begoña FERNANDEZ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Universidad de Sevilla, 41012 Seville, Spain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</a:rPr>
              <a:t>Centro Nacional de </a:t>
            </a:r>
            <a:r>
              <a:rPr lang="en-US" sz="2000" dirty="0" err="1">
                <a:latin typeface="Calibri" panose="020F0502020204030204" pitchFamily="34" charset="0"/>
              </a:rPr>
              <a:t>Aceleradores</a:t>
            </a:r>
            <a:r>
              <a:rPr lang="en-US" sz="2000" dirty="0">
                <a:latin typeface="Calibri" panose="020F0502020204030204" pitchFamily="34" charset="0"/>
              </a:rPr>
              <a:t> (CNA), 41092 Seville, Spain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98020" y="5373218"/>
            <a:ext cx="3219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</a:rPr>
              <a:t>September 21</a:t>
            </a:r>
            <a:r>
              <a:rPr lang="en-US" sz="2800" baseline="30000" dirty="0">
                <a:latin typeface="Calibri" panose="020F0502020204030204" pitchFamily="34" charset="0"/>
              </a:rPr>
              <a:t>st</a:t>
            </a:r>
            <a:r>
              <a:rPr lang="en-US" sz="2800" dirty="0">
                <a:latin typeface="Calibri" panose="020F0502020204030204" pitchFamily="34" charset="0"/>
              </a:rPr>
              <a:t> 2022</a:t>
            </a:r>
            <a:endParaRPr lang="es-ES_tradnl" sz="2800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Image result for cna logo us">
            <a:hlinkClick r:id="rId3"/>
            <a:extLst>
              <a:ext uri="{FF2B5EF4-FFF2-40B4-BE49-F238E27FC236}">
                <a16:creationId xmlns:a16="http://schemas.microsoft.com/office/drawing/2014/main" id="{3B7301E4-DCD2-4F0D-98F3-6A188E1748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41"/>
          <a:stretch/>
        </p:blipFill>
        <p:spPr bwMode="auto">
          <a:xfrm>
            <a:off x="5724128" y="404666"/>
            <a:ext cx="1872208" cy="8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68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89334B4-F3EA-38FA-3A44-5DA8BB071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5564" y="4615884"/>
            <a:ext cx="319336" cy="319982"/>
          </a:xfrm>
        </p:spPr>
        <p:txBody>
          <a:bodyPr/>
          <a:lstStyle/>
          <a:p>
            <a:fld id="{0EABF873-A8CC-4680-B92B-676EF7CF1CED}" type="slidenum">
              <a:rPr lang="es-ES_tradnl" smtClean="0"/>
              <a:t>2</a:t>
            </a:fld>
            <a:endParaRPr lang="es-ES_tradnl"/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06D0FA75-3556-A9FF-E6DD-137BF42E5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83" y="723787"/>
            <a:ext cx="8562183" cy="741649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F7E3FF45-5A6F-3A4C-1532-0CA6F4C017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745" b="18234"/>
          <a:stretch/>
        </p:blipFill>
        <p:spPr>
          <a:xfrm>
            <a:off x="7378559" y="5691125"/>
            <a:ext cx="1454499" cy="581961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39059525-8C70-C918-2E1B-D4928AC441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73" t="14044" r="13937" b="12773"/>
          <a:stretch/>
        </p:blipFill>
        <p:spPr>
          <a:xfrm>
            <a:off x="6740242" y="1936187"/>
            <a:ext cx="1040610" cy="1029250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C8E264A2-A794-E1DB-DB0E-775BA00487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6000"/>
          <a:stretch/>
        </p:blipFill>
        <p:spPr>
          <a:xfrm>
            <a:off x="306785" y="1754995"/>
            <a:ext cx="1040610" cy="1087900"/>
          </a:xfrm>
          <a:prstGeom prst="rect">
            <a:avLst/>
          </a:prstGeom>
        </p:spPr>
      </p:pic>
      <p:pic>
        <p:nvPicPr>
          <p:cNvPr id="75" name="Imagen 74">
            <a:extLst>
              <a:ext uri="{FF2B5EF4-FFF2-40B4-BE49-F238E27FC236}">
                <a16:creationId xmlns:a16="http://schemas.microsoft.com/office/drawing/2014/main" id="{0FEB7E4D-C532-D119-B34A-6D7D0A5C25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0021" y="4141959"/>
            <a:ext cx="1567059" cy="378706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8BA5F2B0-35FB-0A69-FC65-28724B11433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857" t="11073" r="7428" b="8999"/>
          <a:stretch/>
        </p:blipFill>
        <p:spPr>
          <a:xfrm>
            <a:off x="610858" y="3810352"/>
            <a:ext cx="1040610" cy="829568"/>
          </a:xfrm>
          <a:prstGeom prst="rect">
            <a:avLst/>
          </a:prstGeom>
        </p:spPr>
      </p:pic>
      <p:grpSp>
        <p:nvGrpSpPr>
          <p:cNvPr id="77" name="Grupo 76">
            <a:extLst>
              <a:ext uri="{FF2B5EF4-FFF2-40B4-BE49-F238E27FC236}">
                <a16:creationId xmlns:a16="http://schemas.microsoft.com/office/drawing/2014/main" id="{7C8384AB-948F-DBF9-3010-4DACE9B4F2FF}"/>
              </a:ext>
            </a:extLst>
          </p:cNvPr>
          <p:cNvGrpSpPr>
            <a:grpSpLocks noChangeAspect="1"/>
          </p:cNvGrpSpPr>
          <p:nvPr/>
        </p:nvGrpSpPr>
        <p:grpSpPr>
          <a:xfrm>
            <a:off x="6397995" y="4087649"/>
            <a:ext cx="1878922" cy="681276"/>
            <a:chOff x="326572" y="2710544"/>
            <a:chExt cx="5040086" cy="1689538"/>
          </a:xfrm>
        </p:grpSpPr>
        <p:pic>
          <p:nvPicPr>
            <p:cNvPr id="78" name="Imagen 77">
              <a:extLst>
                <a:ext uri="{FF2B5EF4-FFF2-40B4-BE49-F238E27FC236}">
                  <a16:creationId xmlns:a16="http://schemas.microsoft.com/office/drawing/2014/main" id="{E669512C-9EA8-27D8-7565-861A50331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6572" y="2710544"/>
              <a:ext cx="1905000" cy="1689538"/>
            </a:xfrm>
            <a:prstGeom prst="rect">
              <a:avLst/>
            </a:prstGeom>
          </p:spPr>
        </p:pic>
        <p:pic>
          <p:nvPicPr>
            <p:cNvPr id="79" name="Imagen 78">
              <a:extLst>
                <a:ext uri="{FF2B5EF4-FFF2-40B4-BE49-F238E27FC236}">
                  <a16:creationId xmlns:a16="http://schemas.microsoft.com/office/drawing/2014/main" id="{8EF7B32D-DF8A-F7C4-2776-49FD3F865C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47292"/>
            <a:stretch/>
          </p:blipFill>
          <p:spPr>
            <a:xfrm>
              <a:off x="2242458" y="2954538"/>
              <a:ext cx="3124200" cy="1427644"/>
            </a:xfrm>
            <a:prstGeom prst="rect">
              <a:avLst/>
            </a:prstGeom>
          </p:spPr>
        </p:pic>
      </p:grpSp>
      <p:grpSp>
        <p:nvGrpSpPr>
          <p:cNvPr id="80" name="Grupo 79">
            <a:extLst>
              <a:ext uri="{FF2B5EF4-FFF2-40B4-BE49-F238E27FC236}">
                <a16:creationId xmlns:a16="http://schemas.microsoft.com/office/drawing/2014/main" id="{A23AB32A-8CBA-AC8F-4F54-A930F4EC1023}"/>
              </a:ext>
            </a:extLst>
          </p:cNvPr>
          <p:cNvGrpSpPr>
            <a:grpSpLocks noChangeAspect="1"/>
          </p:cNvGrpSpPr>
          <p:nvPr/>
        </p:nvGrpSpPr>
        <p:grpSpPr>
          <a:xfrm>
            <a:off x="4905221" y="4991946"/>
            <a:ext cx="896815" cy="968950"/>
            <a:chOff x="7206343" y="1273629"/>
            <a:chExt cx="2035628" cy="2340428"/>
          </a:xfrm>
        </p:grpSpPr>
        <p:pic>
          <p:nvPicPr>
            <p:cNvPr id="81" name="Imagen 80" descr="Imagen que contiene oscuro, camiseta&#10;&#10;Descripción generada automáticamente">
              <a:extLst>
                <a:ext uri="{FF2B5EF4-FFF2-40B4-BE49-F238E27FC236}">
                  <a16:creationId xmlns:a16="http://schemas.microsoft.com/office/drawing/2014/main" id="{6DBE15E4-7DB3-B09C-8903-0EDFB57153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01" t="11972" r="33406" b="36977"/>
            <a:stretch/>
          </p:blipFill>
          <p:spPr>
            <a:xfrm>
              <a:off x="7304314" y="1273629"/>
              <a:ext cx="1741715" cy="1850571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2" name="Imagen 81" descr="Imagen que contiene oscuro, camiseta&#10;&#10;Descripción generada automáticamente">
              <a:extLst>
                <a:ext uri="{FF2B5EF4-FFF2-40B4-BE49-F238E27FC236}">
                  <a16:creationId xmlns:a16="http://schemas.microsoft.com/office/drawing/2014/main" id="{0AA6C7EF-8C94-B51A-AC2B-89C9250D79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40" t="62422" r="22869" b="13493"/>
            <a:stretch/>
          </p:blipFill>
          <p:spPr>
            <a:xfrm>
              <a:off x="7206343" y="2956981"/>
              <a:ext cx="2035628" cy="657076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83" name="Imagen 82">
            <a:extLst>
              <a:ext uri="{FF2B5EF4-FFF2-40B4-BE49-F238E27FC236}">
                <a16:creationId xmlns:a16="http://schemas.microsoft.com/office/drawing/2014/main" id="{D511CEDC-A8C3-A15F-209F-080C39E6F0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80547" y="5570079"/>
            <a:ext cx="1299003" cy="642538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BF18A7E8-E6EF-47C8-348A-1C64C6B1D42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8802" y="5187811"/>
            <a:ext cx="652052" cy="652052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9AF9AD63-994D-BE4E-ED90-EC687F9E2F1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78746" y="2138397"/>
            <a:ext cx="1040610" cy="637374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0A5B605C-0B89-B2DE-C988-864D01C79E95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b="19333"/>
          <a:stretch/>
        </p:blipFill>
        <p:spPr>
          <a:xfrm>
            <a:off x="4052470" y="1901756"/>
            <a:ext cx="871614" cy="799972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DB8B9914-137D-6B10-39C7-6804AF8D8739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14308" t="15302" r="14243" b="8203"/>
          <a:stretch/>
        </p:blipFill>
        <p:spPr>
          <a:xfrm>
            <a:off x="5483339" y="2014860"/>
            <a:ext cx="1040610" cy="831997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704F7ECF-E55A-A9B0-7D35-7272176C715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39691" y="3186061"/>
            <a:ext cx="1040610" cy="537099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CC01D4A0-DA21-30BA-7B53-15EC15B851D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069" y="2925498"/>
            <a:ext cx="1185656" cy="5819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0" name="Imagen 89" descr="Imagen que contiene reloj, dibujo&#10;&#10;Descripción generada automáticamente">
            <a:extLst>
              <a:ext uri="{FF2B5EF4-FFF2-40B4-BE49-F238E27FC236}">
                <a16:creationId xmlns:a16="http://schemas.microsoft.com/office/drawing/2014/main" id="{B8AA3743-A51B-F0FE-8D2C-BBBC096FE11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418" y="2116335"/>
            <a:ext cx="1344377" cy="4957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1" name="Imagen 90" descr="Imagen que contiene señal, reloj, dibujo&#10;&#10;Descripción generada automáticamente">
            <a:extLst>
              <a:ext uri="{FF2B5EF4-FFF2-40B4-BE49-F238E27FC236}">
                <a16:creationId xmlns:a16="http://schemas.microsoft.com/office/drawing/2014/main" id="{64A4F0AB-3F01-D1C8-C15C-9C037BED59A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14" y="2907554"/>
            <a:ext cx="1040610" cy="31137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2" name="Imagen 91">
            <a:extLst>
              <a:ext uri="{FF2B5EF4-FFF2-40B4-BE49-F238E27FC236}">
                <a16:creationId xmlns:a16="http://schemas.microsoft.com/office/drawing/2014/main" id="{797B2349-9B6F-9483-3561-E37C7E5C129D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450" y="5288909"/>
            <a:ext cx="1785531" cy="44985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3" name="Imagen 92" descr="Imagen que contiene dibujo&#10;&#10;Descripción generada automáticamente">
            <a:extLst>
              <a:ext uri="{FF2B5EF4-FFF2-40B4-BE49-F238E27FC236}">
                <a16:creationId xmlns:a16="http://schemas.microsoft.com/office/drawing/2014/main" id="{3EF936F7-5D5C-CEC0-3113-6C92FD247CA1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710" y="3876495"/>
            <a:ext cx="474236" cy="8993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4" name="Imagen 93" descr="Imagen que contiene dibujo, reloj&#10;&#10;Descripción generada automáticamente">
            <a:extLst>
              <a:ext uri="{FF2B5EF4-FFF2-40B4-BE49-F238E27FC236}">
                <a16:creationId xmlns:a16="http://schemas.microsoft.com/office/drawing/2014/main" id="{12C53346-AA4E-16AE-6040-EF78EBA0EBFC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345" y="4907716"/>
            <a:ext cx="1040610" cy="58196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E48E11AB-C928-58DC-D8F1-28F4E0BB582B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l="11362" t="18689" r="5695" b="18689"/>
          <a:stretch/>
        </p:blipFill>
        <p:spPr>
          <a:xfrm>
            <a:off x="3762282" y="5120991"/>
            <a:ext cx="1040610" cy="785689"/>
          </a:xfrm>
          <a:prstGeom prst="rect">
            <a:avLst/>
          </a:prstGeom>
        </p:spPr>
      </p:pic>
      <p:pic>
        <p:nvPicPr>
          <p:cNvPr id="96" name="Imagen 9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11193C1A-4D62-88E1-009A-652AFE86CD18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429" y="3160105"/>
            <a:ext cx="1513793" cy="6415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7" name="Imagen 96" descr="Imagen que contiene firmar, plato, señal&#10;&#10;Descripción generada automáticamente">
            <a:extLst>
              <a:ext uri="{FF2B5EF4-FFF2-40B4-BE49-F238E27FC236}">
                <a16:creationId xmlns:a16="http://schemas.microsoft.com/office/drawing/2014/main" id="{E28AEFC9-A89C-14FD-23A0-C97C1D929979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76" y="3876238"/>
            <a:ext cx="897839" cy="897839"/>
          </a:xfrm>
          <a:prstGeom prst="rect">
            <a:avLst/>
          </a:prstGeom>
        </p:spPr>
      </p:pic>
      <p:pic>
        <p:nvPicPr>
          <p:cNvPr id="98" name="Imagen 97" descr="Imagen que contiene dibujo&#10;&#10;Descripción generada automáticamente">
            <a:extLst>
              <a:ext uri="{FF2B5EF4-FFF2-40B4-BE49-F238E27FC236}">
                <a16:creationId xmlns:a16="http://schemas.microsoft.com/office/drawing/2014/main" id="{A1C05722-110D-2477-5F98-1F2DA32008C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710" y="107560"/>
            <a:ext cx="2949388" cy="46045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99" name="Grupo 98">
            <a:extLst>
              <a:ext uri="{FF2B5EF4-FFF2-40B4-BE49-F238E27FC236}">
                <a16:creationId xmlns:a16="http://schemas.microsoft.com/office/drawing/2014/main" id="{F2CBB72A-E1A4-CC35-69C4-5598AEC25001}"/>
              </a:ext>
            </a:extLst>
          </p:cNvPr>
          <p:cNvGrpSpPr/>
          <p:nvPr/>
        </p:nvGrpSpPr>
        <p:grpSpPr>
          <a:xfrm>
            <a:off x="3433170" y="3120527"/>
            <a:ext cx="1336813" cy="545354"/>
            <a:chOff x="3474463" y="4838458"/>
            <a:chExt cx="1316412" cy="664875"/>
          </a:xfrm>
        </p:grpSpPr>
        <p:pic>
          <p:nvPicPr>
            <p:cNvPr id="100" name="Imagen 99">
              <a:extLst>
                <a:ext uri="{FF2B5EF4-FFF2-40B4-BE49-F238E27FC236}">
                  <a16:creationId xmlns:a16="http://schemas.microsoft.com/office/drawing/2014/main" id="{A0DAB23E-6FC6-3506-4F79-96FDDE5B2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8"/>
            <a:srcRect l="2704" t="7596" r="3581"/>
            <a:stretch/>
          </p:blipFill>
          <p:spPr>
            <a:xfrm>
              <a:off x="3491073" y="4838458"/>
              <a:ext cx="1280470" cy="631288"/>
            </a:xfrm>
            <a:prstGeom prst="rect">
              <a:avLst/>
            </a:prstGeom>
          </p:spPr>
        </p:pic>
        <p:sp>
          <p:nvSpPr>
            <p:cNvPr id="101" name="Rectángulo 100">
              <a:extLst>
                <a:ext uri="{FF2B5EF4-FFF2-40B4-BE49-F238E27FC236}">
                  <a16:creationId xmlns:a16="http://schemas.microsoft.com/office/drawing/2014/main" id="{ECA51B09-6DD6-B452-38F1-9C10E0835D0F}"/>
                </a:ext>
              </a:extLst>
            </p:cNvPr>
            <p:cNvSpPr/>
            <p:nvPr/>
          </p:nvSpPr>
          <p:spPr>
            <a:xfrm>
              <a:off x="3474463" y="5457614"/>
              <a:ext cx="13164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2" name="Rectángulo 101">
            <a:extLst>
              <a:ext uri="{FF2B5EF4-FFF2-40B4-BE49-F238E27FC236}">
                <a16:creationId xmlns:a16="http://schemas.microsoft.com/office/drawing/2014/main" id="{B3B92CED-4D64-36CD-E7E9-9406FF950ABD}"/>
              </a:ext>
            </a:extLst>
          </p:cNvPr>
          <p:cNvSpPr/>
          <p:nvPr/>
        </p:nvSpPr>
        <p:spPr>
          <a:xfrm>
            <a:off x="7215826" y="1398952"/>
            <a:ext cx="1779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www.ariel-h2020.eu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123498B9-C8C1-09D6-67F1-36A283A33FC7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7335588" y="4946549"/>
            <a:ext cx="735206" cy="6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4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722021-7D3B-5245-0297-6A7D99EDA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DD75C7-C858-604A-8896-FBE1E1ABD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3</a:t>
            </a:fld>
            <a:endParaRPr lang="es-ES_tradn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BCEEFF0-7AC6-50F6-411B-9E55C2739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270" y="113811"/>
            <a:ext cx="5904656" cy="511457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78D36A36-47A2-62DF-4ADF-30A319B83849}"/>
              </a:ext>
            </a:extLst>
          </p:cNvPr>
          <p:cNvSpPr/>
          <p:nvPr/>
        </p:nvSpPr>
        <p:spPr>
          <a:xfrm>
            <a:off x="6372200" y="1193044"/>
            <a:ext cx="2623592" cy="30834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762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TRAINING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Mobility support for up to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30 research stays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up to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12 weeks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Early Stage Researchers and external senior experts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[WP4: 303 k€]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1B4AA9F5-DB0B-3406-283B-0D7A9B6D5952}"/>
              </a:ext>
            </a:extLst>
          </p:cNvPr>
          <p:cNvSpPr/>
          <p:nvPr/>
        </p:nvSpPr>
        <p:spPr>
          <a:xfrm>
            <a:off x="1907704" y="4137526"/>
            <a:ext cx="5534223" cy="1721484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762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TRANSNATIONAL ACCESS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About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3000 hours of beam time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will be funded for TAA at any of the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22 partner laboratories 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[WP3: 903 k€]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C132F615-A7DE-4F1A-A6FA-D80B0B879C7E}"/>
              </a:ext>
            </a:extLst>
          </p:cNvPr>
          <p:cNvSpPr/>
          <p:nvPr/>
        </p:nvSpPr>
        <p:spPr>
          <a:xfrm>
            <a:off x="286943" y="1551211"/>
            <a:ext cx="2582700" cy="30834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EDUCATION</a:t>
            </a:r>
          </a:p>
          <a:p>
            <a:pPr algn="ctr"/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i="1" dirty="0">
                <a:latin typeface="Calibri" panose="020F0502020204030204" pitchFamily="34" charset="0"/>
                <a:cs typeface="Calibri" panose="020F0502020204030204" pitchFamily="34" charset="0"/>
              </a:rPr>
              <a:t>Summer Schools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will be organized at the </a:t>
            </a:r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HISPANOS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the JGU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Triga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reactor, the CIEMAT and NESSA facilities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[WP5: 525 k€]</a:t>
            </a:r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EE43D5F9-DE92-30EB-D3E1-7859C786CB8D}"/>
              </a:ext>
            </a:extLst>
          </p:cNvPr>
          <p:cNvSpPr/>
          <p:nvPr/>
        </p:nvSpPr>
        <p:spPr>
          <a:xfrm>
            <a:off x="3205111" y="1268760"/>
            <a:ext cx="2939411" cy="1300148"/>
          </a:xfrm>
          <a:prstGeom prst="roundRect">
            <a:avLst/>
          </a:prstGeom>
          <a:solidFill>
            <a:schemeClr val="accent2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H2020-ARIEL</a:t>
            </a:r>
          </a:p>
          <a:p>
            <a:pPr algn="ctr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Training &amp; Education of </a:t>
            </a:r>
            <a:r>
              <a:rPr lang="en-US" sz="2000" b="1" i="1" u="sng" dirty="0">
                <a:latin typeface="Calibri" panose="020F0502020204030204" pitchFamily="34" charset="0"/>
                <a:cs typeface="Calibri" panose="020F0502020204030204" pitchFamily="34" charset="0"/>
              </a:rPr>
              <a:t>Nuclear Data Experts</a:t>
            </a:r>
            <a:endParaRPr lang="en-US" sz="2000" i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[WP1 &amp; WP2: 261 K€]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319660C7-ABB4-20F0-0017-158EB84FCC17}"/>
              </a:ext>
            </a:extLst>
          </p:cNvPr>
          <p:cNvCxnSpPr>
            <a:cxnSpLocks/>
            <a:stCxn id="9" idx="3"/>
            <a:endCxn id="6" idx="2"/>
          </p:cNvCxnSpPr>
          <p:nvPr/>
        </p:nvCxnSpPr>
        <p:spPr>
          <a:xfrm>
            <a:off x="6144522" y="1918834"/>
            <a:ext cx="227678" cy="81593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58CF3EC5-09C5-AADA-D88B-6E7A9DF8B575}"/>
              </a:ext>
            </a:extLst>
          </p:cNvPr>
          <p:cNvCxnSpPr>
            <a:cxnSpLocks/>
            <a:stCxn id="9" idx="1"/>
            <a:endCxn id="8" idx="6"/>
          </p:cNvCxnSpPr>
          <p:nvPr/>
        </p:nvCxnSpPr>
        <p:spPr>
          <a:xfrm flipH="1">
            <a:off x="2869643" y="1918834"/>
            <a:ext cx="335468" cy="11740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9E4896C-8A28-81FF-EE65-462CD467F981}"/>
              </a:ext>
            </a:extLst>
          </p:cNvPr>
          <p:cNvCxnSpPr>
            <a:cxnSpLocks/>
            <a:stCxn id="9" idx="2"/>
            <a:endCxn id="7" idx="0"/>
          </p:cNvCxnSpPr>
          <p:nvPr/>
        </p:nvCxnSpPr>
        <p:spPr>
          <a:xfrm flipH="1">
            <a:off x="4674816" y="2568908"/>
            <a:ext cx="1" cy="156861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806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2E0E12-4796-4CD9-9E61-CC5300CDC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Hands-On</a:t>
            </a:r>
            <a:r>
              <a:rPr lang="es-ES" dirty="0"/>
              <a:t> </a:t>
            </a:r>
            <a:r>
              <a:rPr lang="es-ES" dirty="0" err="1"/>
              <a:t>sessions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60FCE8-6374-4E6B-AB89-ECA07345C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4</a:t>
            </a:fld>
            <a:endParaRPr lang="es-ES_tradn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C5D73BF-934D-4B1B-B458-0A86ABB20EF8}"/>
              </a:ext>
            </a:extLst>
          </p:cNvPr>
          <p:cNvSpPr txBox="1"/>
          <p:nvPr/>
        </p:nvSpPr>
        <p:spPr>
          <a:xfrm>
            <a:off x="251520" y="836714"/>
            <a:ext cx="87442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>
                <a:latin typeface="Calibri" panose="020F0502020204030204" pitchFamily="34" charset="0"/>
              </a:rPr>
              <a:t>Laboratory</a:t>
            </a:r>
            <a:r>
              <a:rPr lang="es-ES" sz="2000" b="1" dirty="0">
                <a:latin typeface="Calibri" panose="020F0502020204030204" pitchFamily="34" charset="0"/>
              </a:rPr>
              <a:t> </a:t>
            </a:r>
            <a:r>
              <a:rPr lang="es-ES" sz="2000" b="1" dirty="0" err="1">
                <a:latin typeface="Calibri" panose="020F0502020204030204" pitchFamily="34" charset="0"/>
              </a:rPr>
              <a:t>sessions</a:t>
            </a:r>
            <a:r>
              <a:rPr lang="es-ES" sz="2000" b="1" dirty="0">
                <a:latin typeface="Calibri" panose="020F0502020204030204" pitchFamily="34" charset="0"/>
              </a:rPr>
              <a:t> at CNA (26-30, </a:t>
            </a:r>
            <a:r>
              <a:rPr lang="es-ES" sz="2000" b="1" dirty="0" err="1">
                <a:latin typeface="Calibri" panose="020F0502020204030204" pitchFamily="34" charset="0"/>
              </a:rPr>
              <a:t>September</a:t>
            </a:r>
            <a:r>
              <a:rPr lang="es-ES" sz="2000" b="1" dirty="0">
                <a:latin typeface="Calibri" panose="020F0502020204030204" pitchFamily="34" charset="0"/>
              </a:rPr>
              <a:t>) (more </a:t>
            </a:r>
            <a:r>
              <a:rPr lang="es-ES" sz="2000" b="1" dirty="0" err="1">
                <a:latin typeface="Calibri" panose="020F0502020204030204" pitchFamily="34" charset="0"/>
              </a:rPr>
              <a:t>info</a:t>
            </a:r>
            <a:r>
              <a:rPr lang="es-ES" sz="2000" b="1" dirty="0">
                <a:latin typeface="Calibri" panose="020F0502020204030204" pitchFamily="34" charset="0"/>
              </a:rPr>
              <a:t>. @CNA)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</a:rPr>
              <a:t>Fast</a:t>
            </a:r>
            <a:r>
              <a:rPr lang="en-US" dirty="0">
                <a:latin typeface="Calibri" panose="020F0502020204030204" pitchFamily="34" charset="0"/>
              </a:rPr>
              <a:t> neutrons: Time-of-flight with a fast pulsed neutron beam and detectors providing pulse shape discrimination (B. Fernández, CNA)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</a:rPr>
              <a:t>Epithermal</a:t>
            </a:r>
            <a:r>
              <a:rPr lang="en-US" dirty="0">
                <a:latin typeface="Calibri" panose="020F0502020204030204" pitchFamily="34" charset="0"/>
              </a:rPr>
              <a:t> neutrons: Neutron capture MACS measurements by activation (C. Guerrero, CNA)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</a:rPr>
              <a:t>Thermal</a:t>
            </a:r>
            <a:r>
              <a:rPr lang="en-US" dirty="0">
                <a:latin typeface="Calibri" panose="020F0502020204030204" pitchFamily="34" charset="0"/>
              </a:rPr>
              <a:t> neutrons: neutron moderation and n-imaging (plus X-ray radiography) (M.A. </a:t>
            </a:r>
            <a:r>
              <a:rPr lang="en-US" dirty="0" err="1">
                <a:latin typeface="Calibri" panose="020F0502020204030204" pitchFamily="34" charset="0"/>
              </a:rPr>
              <a:t>Millán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i="1" dirty="0">
                <a:latin typeface="Calibri" panose="020F0502020204030204" pitchFamily="34" charset="0"/>
              </a:rPr>
              <a:t> </a:t>
            </a:r>
            <a:r>
              <a:rPr lang="en-US" u="sng" dirty="0">
                <a:latin typeface="Calibri" panose="020F0502020204030204" pitchFamily="34" charset="0"/>
              </a:rPr>
              <a:t>Fission</a:t>
            </a:r>
            <a:r>
              <a:rPr lang="en-US" dirty="0">
                <a:latin typeface="Calibri" panose="020F0502020204030204" pitchFamily="34" charset="0"/>
              </a:rPr>
              <a:t> neutrons: study of the neutron emission from </a:t>
            </a:r>
            <a:r>
              <a:rPr lang="en-US" baseline="30000" dirty="0">
                <a:latin typeface="Calibri" panose="020F0502020204030204" pitchFamily="34" charset="0"/>
              </a:rPr>
              <a:t>252</a:t>
            </a:r>
            <a:r>
              <a:rPr lang="en-US" dirty="0">
                <a:latin typeface="Calibri" panose="020F0502020204030204" pitchFamily="34" charset="0"/>
              </a:rPr>
              <a:t>Cf with </a:t>
            </a:r>
            <a:r>
              <a:rPr lang="en-US" baseline="30000" dirty="0">
                <a:latin typeface="Calibri" panose="020F0502020204030204" pitchFamily="34" charset="0"/>
              </a:rPr>
              <a:t>3</a:t>
            </a:r>
            <a:r>
              <a:rPr lang="en-US" dirty="0">
                <a:latin typeface="Calibri" panose="020F0502020204030204" pitchFamily="34" charset="0"/>
              </a:rPr>
              <a:t>He detectors (A. </a:t>
            </a:r>
            <a:r>
              <a:rPr lang="en-US" dirty="0" err="1">
                <a:latin typeface="Calibri" panose="020F0502020204030204" pitchFamily="34" charset="0"/>
              </a:rPr>
              <a:t>Tarifeño</a:t>
            </a:r>
            <a:r>
              <a:rPr lang="en-US" dirty="0">
                <a:latin typeface="Calibri" panose="020F0502020204030204" pitchFamily="34" charset="0"/>
              </a:rPr>
              <a:t>, IFIC)</a:t>
            </a:r>
            <a:endParaRPr lang="es-ES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Centro Nacional de Aceleradores - Turismo Científico">
            <a:extLst>
              <a:ext uri="{FF2B5EF4-FFF2-40B4-BE49-F238E27FC236}">
                <a16:creationId xmlns:a16="http://schemas.microsoft.com/office/drawing/2014/main" id="{ACCA4465-503E-45B3-63E0-4EF15B4FE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535" y="3429000"/>
            <a:ext cx="3915929" cy="2816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93563CE-58A2-E4EB-F460-18FDFDCF2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863" y="3449959"/>
            <a:ext cx="4193642" cy="279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68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2E0E12-4796-4CD9-9E61-CC5300CDC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Online </a:t>
            </a:r>
            <a:r>
              <a:rPr lang="es-ES" dirty="0" err="1"/>
              <a:t>sessions</a:t>
            </a:r>
            <a:endParaRPr lang="es-ES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60FCE8-6374-4E6B-AB89-ECA07345C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5</a:t>
            </a:fld>
            <a:endParaRPr lang="es-ES_tradnl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C5D73BF-934D-4B1B-B458-0A86ABB20EF8}"/>
              </a:ext>
            </a:extLst>
          </p:cNvPr>
          <p:cNvSpPr txBox="1"/>
          <p:nvPr/>
        </p:nvSpPr>
        <p:spPr>
          <a:xfrm>
            <a:off x="304800" y="836714"/>
            <a:ext cx="85156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err="1">
                <a:latin typeface="Calibri" panose="020F0502020204030204" pitchFamily="34" charset="0"/>
              </a:rPr>
              <a:t>There</a:t>
            </a:r>
            <a:r>
              <a:rPr lang="es-ES" dirty="0">
                <a:latin typeface="Calibri" panose="020F0502020204030204" pitchFamily="34" charset="0"/>
              </a:rPr>
              <a:t> are </a:t>
            </a:r>
            <a:r>
              <a:rPr lang="es-ES" dirty="0" err="1">
                <a:latin typeface="Calibri" panose="020F0502020204030204" pitchFamily="34" charset="0"/>
              </a:rPr>
              <a:t>many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profiles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among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participants</a:t>
            </a:r>
            <a:r>
              <a:rPr lang="es-ES" dirty="0">
                <a:latin typeface="Calibri" panose="020F0502020204030204" pitchFamily="34" charset="0"/>
              </a:rPr>
              <a:t>, </a:t>
            </a:r>
            <a:r>
              <a:rPr lang="es-ES" dirty="0" err="1">
                <a:latin typeface="Calibri" panose="020F0502020204030204" pitchFamily="34" charset="0"/>
              </a:rPr>
              <a:t>let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us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give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you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an</a:t>
            </a:r>
            <a:r>
              <a:rPr lang="es-ES" dirty="0">
                <a:latin typeface="Calibri" panose="020F0502020204030204" pitchFamily="34" charset="0"/>
              </a:rPr>
              <a:t>  </a:t>
            </a:r>
            <a:r>
              <a:rPr lang="es-ES" dirty="0" err="1">
                <a:latin typeface="Calibri" panose="020F0502020204030204" pitchFamily="34" charset="0"/>
              </a:rPr>
              <a:t>introduction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neutron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production</a:t>
            </a:r>
            <a:r>
              <a:rPr lang="es-ES" dirty="0">
                <a:latin typeface="Calibri" panose="020F0502020204030204" pitchFamily="34" charset="0"/>
              </a:rPr>
              <a:t>, </a:t>
            </a:r>
            <a:r>
              <a:rPr lang="es-ES" dirty="0" err="1">
                <a:latin typeface="Calibri" panose="020F0502020204030204" pitchFamily="34" charset="0"/>
              </a:rPr>
              <a:t>detection</a:t>
            </a:r>
            <a:r>
              <a:rPr lang="es-ES" dirty="0">
                <a:latin typeface="Calibri" panose="020F0502020204030204" pitchFamily="34" charset="0"/>
              </a:rPr>
              <a:t> and use (</a:t>
            </a:r>
            <a:r>
              <a:rPr lang="es-ES" dirty="0" err="1">
                <a:latin typeface="Calibri" panose="020F0502020204030204" pitchFamily="34" charset="0"/>
              </a:rPr>
              <a:t>astrophysics</a:t>
            </a:r>
            <a:r>
              <a:rPr lang="es-ES" dirty="0">
                <a:latin typeface="Calibri" panose="020F0502020204030204" pitchFamily="34" charset="0"/>
              </a:rPr>
              <a:t>, </a:t>
            </a:r>
            <a:r>
              <a:rPr lang="es-ES" dirty="0" err="1">
                <a:latin typeface="Calibri" panose="020F0502020204030204" pitchFamily="34" charset="0"/>
              </a:rPr>
              <a:t>nucleat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technology</a:t>
            </a:r>
            <a:r>
              <a:rPr lang="es-ES" dirty="0">
                <a:latin typeface="Calibri" panose="020F0502020204030204" pitchFamily="34" charset="0"/>
              </a:rPr>
              <a:t> and medicine) so </a:t>
            </a:r>
            <a:r>
              <a:rPr lang="es-ES" dirty="0" err="1">
                <a:latin typeface="Calibri" panose="020F0502020204030204" pitchFamily="34" charset="0"/>
              </a:rPr>
              <a:t>we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that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we</a:t>
            </a:r>
            <a:r>
              <a:rPr lang="es-ES" dirty="0">
                <a:latin typeface="Calibri" panose="020F0502020204030204" pitchFamily="34" charset="0"/>
              </a:rPr>
              <a:t> are </a:t>
            </a:r>
            <a:r>
              <a:rPr lang="es-ES" dirty="0" err="1">
                <a:latin typeface="Calibri" panose="020F0502020204030204" pitchFamily="34" charset="0"/>
              </a:rPr>
              <a:t>ready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make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most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out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of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the</a:t>
            </a:r>
            <a:r>
              <a:rPr lang="es-ES" dirty="0">
                <a:latin typeface="Calibri" panose="020F0502020204030204" pitchFamily="34" charset="0"/>
              </a:rPr>
              <a:t> HANDS-ON </a:t>
            </a:r>
            <a:r>
              <a:rPr lang="es-ES" dirty="0" err="1">
                <a:latin typeface="Calibri" panose="020F0502020204030204" pitchFamily="34" charset="0"/>
              </a:rPr>
              <a:t>school</a:t>
            </a:r>
            <a:r>
              <a:rPr lang="es-ES" dirty="0">
                <a:latin typeface="Calibri" panose="020F0502020204030204" pitchFamily="34" charset="0"/>
              </a:rPr>
              <a:t>. </a:t>
            </a:r>
            <a:r>
              <a:rPr lang="es-ES" dirty="0" err="1">
                <a:latin typeface="Calibri" panose="020F0502020204030204" pitchFamily="34" charset="0"/>
              </a:rPr>
              <a:t>We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don’t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want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to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leave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anybody</a:t>
            </a:r>
            <a:r>
              <a:rPr lang="es-ES" dirty="0">
                <a:latin typeface="Calibri" panose="020F0502020204030204" pitchFamily="34" charset="0"/>
              </a:rPr>
              <a:t> </a:t>
            </a:r>
            <a:r>
              <a:rPr lang="es-ES" dirty="0" err="1">
                <a:latin typeface="Calibri" panose="020F0502020204030204" pitchFamily="34" charset="0"/>
              </a:rPr>
              <a:t>behind</a:t>
            </a:r>
            <a:r>
              <a:rPr lang="es-ES" dirty="0">
                <a:latin typeface="Calibri" panose="020F0502020204030204" pitchFamily="34" charset="0"/>
              </a:rPr>
              <a:t>.</a:t>
            </a:r>
          </a:p>
          <a:p>
            <a:pPr algn="just"/>
            <a:endParaRPr lang="es-ES" dirty="0">
              <a:latin typeface="Calibri" panose="020F0502020204030204" pitchFamily="34" charset="0"/>
            </a:endParaRPr>
          </a:p>
          <a:p>
            <a:r>
              <a:rPr lang="es-ES" b="1" dirty="0">
                <a:latin typeface="Calibri" panose="020F0502020204030204" pitchFamily="34" charset="0"/>
              </a:rPr>
              <a:t>ZOOM </a:t>
            </a:r>
            <a:r>
              <a:rPr lang="es-ES" b="1" dirty="0" err="1">
                <a:latin typeface="Calibri" panose="020F0502020204030204" pitchFamily="34" charset="0"/>
              </a:rPr>
              <a:t>sessions</a:t>
            </a:r>
            <a:r>
              <a:rPr lang="es-ES" b="1" dirty="0">
                <a:latin typeface="Calibri" panose="020F0502020204030204" pitchFamily="34" charset="0"/>
              </a:rPr>
              <a:t> (21-22, </a:t>
            </a:r>
            <a:r>
              <a:rPr lang="es-ES" b="1" dirty="0" err="1">
                <a:latin typeface="Calibri" panose="020F0502020204030204" pitchFamily="34" charset="0"/>
              </a:rPr>
              <a:t>September</a:t>
            </a:r>
            <a:r>
              <a:rPr lang="es-ES" b="1" dirty="0">
                <a:latin typeface="Calibri" panose="020F0502020204030204" pitchFamily="34" charset="0"/>
              </a:rPr>
              <a:t>) (45 min. + 10 min. Q&amp;A)</a:t>
            </a:r>
          </a:p>
          <a:p>
            <a:endParaRPr lang="es-ES" b="1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u="sng" dirty="0">
                <a:latin typeface="Calibri" panose="020F0502020204030204" pitchFamily="34" charset="0"/>
              </a:rPr>
              <a:t>Interaction of neutrons</a:t>
            </a:r>
            <a:r>
              <a:rPr lang="en-US" dirty="0">
                <a:latin typeface="Calibri" panose="020F0502020204030204" pitchFamily="34" charset="0"/>
              </a:rPr>
              <a:t> with matter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J.L. 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Taín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, IFIC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Principles and examples of </a:t>
            </a:r>
            <a:r>
              <a:rPr lang="en-US" u="sng" dirty="0">
                <a:latin typeface="Calibri" panose="020F0502020204030204" pitchFamily="34" charset="0"/>
              </a:rPr>
              <a:t>neutron production</a:t>
            </a:r>
            <a:r>
              <a:rPr lang="en-US" dirty="0">
                <a:latin typeface="Calibri" panose="020F0502020204030204" pitchFamily="34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C. Guerrero, CNA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Principles and examples of </a:t>
            </a:r>
            <a:r>
              <a:rPr lang="en-US" u="sng" dirty="0">
                <a:latin typeface="Calibri" panose="020F0502020204030204" pitchFamily="34" charset="0"/>
              </a:rPr>
              <a:t>neutron detection</a:t>
            </a:r>
            <a:r>
              <a:rPr lang="en-US" dirty="0">
                <a:latin typeface="Calibri" panose="020F0502020204030204" pitchFamily="34" charset="0"/>
              </a:rPr>
              <a:t>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D. Cano-Ott, CIEMAT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85725"/>
            <a:endParaRPr lang="en-US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The role of neutrons in </a:t>
            </a:r>
            <a:r>
              <a:rPr lang="en-US" u="sng" dirty="0">
                <a:latin typeface="Calibri" panose="020F0502020204030204" pitchFamily="34" charset="0"/>
              </a:rPr>
              <a:t>astrophysics</a:t>
            </a:r>
            <a:r>
              <a:rPr lang="en-US" dirty="0">
                <a:latin typeface="Calibri" panose="020F0502020204030204" pitchFamily="34" charset="0"/>
              </a:rPr>
              <a:t> and neutron beam experiments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C. Domingo, IFIC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The role of neutrons in </a:t>
            </a:r>
            <a:r>
              <a:rPr lang="en-US" u="sng" dirty="0">
                <a:latin typeface="Calibri" panose="020F0502020204030204" pitchFamily="34" charset="0"/>
              </a:rPr>
              <a:t>nuclear technology </a:t>
            </a:r>
            <a:r>
              <a:rPr lang="en-US" dirty="0">
                <a:latin typeface="Calibri" panose="020F0502020204030204" pitchFamily="34" charset="0"/>
              </a:rPr>
              <a:t>and neutron beam experiments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F. Álvarez &amp; V. </a:t>
            </a:r>
            <a:r>
              <a:rPr lang="en-US" dirty="0" err="1">
                <a:solidFill>
                  <a:srgbClr val="FF0000"/>
                </a:solidFill>
                <a:latin typeface="Calibri" panose="020F0502020204030204" pitchFamily="34" charset="0"/>
              </a:rPr>
              <a:t>Bécares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, CIEMAT  +  C. Guerrero, CNA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The role of neutrons in </a:t>
            </a:r>
            <a:r>
              <a:rPr lang="en-US" u="sng" dirty="0">
                <a:latin typeface="Calibri" panose="020F0502020204030204" pitchFamily="34" charset="0"/>
              </a:rPr>
              <a:t>medicine</a:t>
            </a:r>
            <a:r>
              <a:rPr lang="en-US" dirty="0">
                <a:latin typeface="Calibri" panose="020F0502020204030204" pitchFamily="34" charset="0"/>
              </a:rPr>
              <a:t> and neutron beam experiments (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I. Porras, UGR</a:t>
            </a:r>
            <a:r>
              <a:rPr lang="en-US" dirty="0">
                <a:latin typeface="Calibri" panose="020F0502020204030204" pitchFamily="34" charset="0"/>
              </a:rPr>
              <a:t>)</a:t>
            </a:r>
            <a:endParaRPr lang="es-E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73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47988E31-9968-6DDA-41E0-20AC0BE6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F873-A8CC-4680-B92B-676EF7CF1CED}" type="slidenum">
              <a:rPr lang="es-ES_tradnl" smtClean="0"/>
              <a:t>6</a:t>
            </a:fld>
            <a:endParaRPr lang="es-ES_tradnl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240FB7E-F678-EF36-1BE0-7C05769B52DA}"/>
              </a:ext>
            </a:extLst>
          </p:cNvPr>
          <p:cNvSpPr/>
          <p:nvPr/>
        </p:nvSpPr>
        <p:spPr>
          <a:xfrm>
            <a:off x="989855" y="1844824"/>
            <a:ext cx="7164289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joining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Welcome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H2020-ARIEL HISPANOS </a:t>
            </a:r>
            <a:r>
              <a:rPr lang="es-E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School</a:t>
            </a:r>
            <a:r>
              <a:rPr lang="es-E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987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4343</TotalTime>
  <Words>443</Words>
  <Application>Microsoft Office PowerPoint</Application>
  <PresentationFormat>Presentación en pantalla (4:3)</PresentationFormat>
  <Paragraphs>47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Franklin Gothic Book</vt:lpstr>
      <vt:lpstr>Perpetua</vt:lpstr>
      <vt:lpstr>Wingdings 2</vt:lpstr>
      <vt:lpstr>Equity</vt:lpstr>
      <vt:lpstr>WELCOME to the: Hands-on school on the production, detection and use of neutron beams</vt:lpstr>
      <vt:lpstr>Presentación de PowerPoint</vt:lpstr>
      <vt:lpstr>Presentación de PowerPoint</vt:lpstr>
      <vt:lpstr>Hands-On sessions</vt:lpstr>
      <vt:lpstr>Online sessions</vt:lpstr>
      <vt:lpstr>Presentación de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Guerrero Sanchez</dc:creator>
  <cp:lastModifiedBy>CARLOS GUERRERO SANCHEZ</cp:lastModifiedBy>
  <cp:revision>142</cp:revision>
  <dcterms:created xsi:type="dcterms:W3CDTF">2013-11-14T09:12:57Z</dcterms:created>
  <dcterms:modified xsi:type="dcterms:W3CDTF">2022-09-21T07:12:17Z</dcterms:modified>
</cp:coreProperties>
</file>