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38"/>
  </p:notesMasterIdLst>
  <p:handoutMasterIdLst>
    <p:handoutMasterId r:id="rId39"/>
  </p:handoutMasterIdLst>
  <p:sldIdLst>
    <p:sldId id="263" r:id="rId5"/>
    <p:sldId id="310" r:id="rId6"/>
    <p:sldId id="311" r:id="rId7"/>
    <p:sldId id="296" r:id="rId8"/>
    <p:sldId id="297" r:id="rId9"/>
    <p:sldId id="291" r:id="rId10"/>
    <p:sldId id="289" r:id="rId11"/>
    <p:sldId id="312" r:id="rId12"/>
    <p:sldId id="267" r:id="rId13"/>
    <p:sldId id="304" r:id="rId14"/>
    <p:sldId id="299" r:id="rId15"/>
    <p:sldId id="313" r:id="rId16"/>
    <p:sldId id="298" r:id="rId17"/>
    <p:sldId id="300" r:id="rId18"/>
    <p:sldId id="294" r:id="rId19"/>
    <p:sldId id="315" r:id="rId20"/>
    <p:sldId id="288" r:id="rId21"/>
    <p:sldId id="292" r:id="rId22"/>
    <p:sldId id="293" r:id="rId23"/>
    <p:sldId id="290" r:id="rId24"/>
    <p:sldId id="295" r:id="rId25"/>
    <p:sldId id="302" r:id="rId26"/>
    <p:sldId id="301" r:id="rId27"/>
    <p:sldId id="306" r:id="rId28"/>
    <p:sldId id="307" r:id="rId29"/>
    <p:sldId id="314" r:id="rId30"/>
    <p:sldId id="308" r:id="rId31"/>
    <p:sldId id="309" r:id="rId32"/>
    <p:sldId id="305" r:id="rId33"/>
    <p:sldId id="273" r:id="rId34"/>
    <p:sldId id="280" r:id="rId35"/>
    <p:sldId id="274" r:id="rId36"/>
    <p:sldId id="266" r:id="rId37"/>
  </p:sldIdLst>
  <p:sldSz cx="12192000" cy="6858000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524" autoAdjust="0"/>
    <p:restoredTop sz="94796" autoAdjust="0"/>
  </p:normalViewPr>
  <p:slideViewPr>
    <p:cSldViewPr snapToObjects="1" showGuides="1">
      <p:cViewPr varScale="1">
        <p:scale>
          <a:sx n="126" d="100"/>
          <a:sy n="126" d="100"/>
        </p:scale>
        <p:origin x="378" y="13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handoutMaster" Target="handoutMasters/handoutMaster1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ableStyles" Target="tableStyle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25/11/2019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25/11/2019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819400"/>
            <a:ext cx="96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4800600"/>
            <a:ext cx="864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20800" y="6356350"/>
            <a:ext cx="892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s-ES" noProof="0"/>
              <a:t>Davide De Luca (EN-EL) - 05.08.2019 - HL-LHC Cores Opening - Preliminary Study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0"/>
            <a:ext cx="48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00" y="673710"/>
            <a:ext cx="5047152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828800" y="5899150"/>
            <a:ext cx="864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1"/>
            <a:ext cx="1056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40000" y="6356350"/>
            <a:ext cx="8836000" cy="360000"/>
          </a:xfrm>
        </p:spPr>
        <p:txBody>
          <a:bodyPr/>
          <a:lstStyle/>
          <a:p>
            <a:r>
              <a:rPr lang="es-ES" noProof="0"/>
              <a:t>Davide De Luca (EN-EL) - 05.08.2019 - HL-LHC Cores Opening - Preliminary Study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609600" y="1215232"/>
            <a:ext cx="5386917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09600" y="2057400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8" y="1215232"/>
            <a:ext cx="5389033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93368" y="2057400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540000" y="6356350"/>
            <a:ext cx="8836000" cy="360000"/>
          </a:xfrm>
        </p:spPr>
        <p:txBody>
          <a:bodyPr/>
          <a:lstStyle/>
          <a:p>
            <a:r>
              <a:rPr lang="es-ES" noProof="0"/>
              <a:t>Davide De Luca (EN-EL) - 05.08.2019 - HL-LHC Cores Opening - Preliminary Study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540000" y="6356350"/>
            <a:ext cx="8836000" cy="360000"/>
          </a:xfrm>
        </p:spPr>
        <p:txBody>
          <a:bodyPr/>
          <a:lstStyle/>
          <a:p>
            <a:r>
              <a:rPr lang="es-ES" noProof="0"/>
              <a:t>Davide De Luca (EN-EL) - 05.08.2019 - HL-LHC Cores Opening - Preliminary Study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641600" y="6356350"/>
            <a:ext cx="8737600" cy="360000"/>
          </a:xfrm>
        </p:spPr>
        <p:txBody>
          <a:bodyPr/>
          <a:lstStyle/>
          <a:p>
            <a:r>
              <a:rPr lang="es-ES" noProof="0"/>
              <a:t>Davide De Luca (EN-EL) - 05.08.2019 - HL-LHC Cores Opening - Preliminary Study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16000" y="457200"/>
            <a:ext cx="1056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16000" y="5105400"/>
            <a:ext cx="1056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641600" y="6356350"/>
            <a:ext cx="8734400" cy="360000"/>
          </a:xfrm>
        </p:spPr>
        <p:txBody>
          <a:bodyPr/>
          <a:lstStyle/>
          <a:p>
            <a:r>
              <a:rPr lang="es-ES" noProof="0"/>
              <a:t>Davide De Luca (EN-EL) - 05.08.2019 - HL-LHC Cores Opening - Preliminary Study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818067" y="4648200"/>
            <a:ext cx="10557933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802400" y="2709000"/>
            <a:ext cx="85872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625600" y="6356350"/>
            <a:ext cx="8764000" cy="360000"/>
          </a:xfrm>
        </p:spPr>
        <p:txBody>
          <a:bodyPr/>
          <a:lstStyle/>
          <a:p>
            <a:r>
              <a:rPr lang="es-ES" noProof="0"/>
              <a:t>Davide De Luca (EN-EL) - 05.08.2019 - HL-LHC Cores Opening - Preliminary Study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00" y="673710"/>
            <a:ext cx="5047152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802400" y="4953000"/>
            <a:ext cx="85872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1"/>
            <a:ext cx="1056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641600" y="6356350"/>
            <a:ext cx="87344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s-ES" noProof="0"/>
              <a:t>Davide De Luca (EN-EL) - 05.08.2019 - HL-LHC Cores Opening - Preliminary Study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0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mp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mp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828800" y="3068960"/>
            <a:ext cx="7383976" cy="1041648"/>
          </a:xfrm>
        </p:spPr>
        <p:txBody>
          <a:bodyPr/>
          <a:lstStyle/>
          <a:p>
            <a:r>
              <a:rPr lang="en-GB" dirty="0"/>
              <a:t>Overview on preparing the </a:t>
            </a:r>
            <a:r>
              <a:rPr lang="en-GB" dirty="0" err="1"/>
              <a:t>LHC</a:t>
            </a:r>
            <a:r>
              <a:rPr lang="en-GB" dirty="0"/>
              <a:t> tunnel for the cores works – slides for discussion</a:t>
            </a:r>
            <a:endParaRPr lang="en-GB" sz="240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HL-LHC Cores Opening (Integration Meeting) – 25.11.2019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9A9FFCDB-283F-48ED-8108-E804D0B95ED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PT" dirty="0"/>
              <a:t>S. Maridor, M. Mendes, M. Modena, P. Fessia</a:t>
            </a:r>
            <a:endParaRPr lang="en-GB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</p:spPr>
        <p:txBody>
          <a:bodyPr/>
          <a:lstStyle/>
          <a:p>
            <a:r>
              <a:rPr lang="en-GB" dirty="0"/>
              <a:t>LHC Point 5 - RIGHT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D948443-8B58-437F-918D-15DE42D3F9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4" name="Picture 3" descr="A close up of a device&#10;&#10;Description automatically generated">
            <a:extLst>
              <a:ext uri="{FF2B5EF4-FFF2-40B4-BE49-F238E27FC236}">
                <a16:creationId xmlns:a16="http://schemas.microsoft.com/office/drawing/2014/main" id="{C68D5347-D127-4272-8C49-A02B099ED6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9193" y="1076617"/>
            <a:ext cx="11271352" cy="470476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AC517C47-1BD0-4510-9D5B-7C48B97EBB0F}"/>
              </a:ext>
            </a:extLst>
          </p:cNvPr>
          <p:cNvSpPr/>
          <p:nvPr/>
        </p:nvSpPr>
        <p:spPr>
          <a:xfrm>
            <a:off x="5591944" y="3248980"/>
            <a:ext cx="576064" cy="360040"/>
          </a:xfrm>
          <a:prstGeom prst="rect">
            <a:avLst/>
          </a:prstGeom>
          <a:solidFill>
            <a:srgbClr val="FF0000">
              <a:alpha val="54000"/>
            </a:srgbClr>
          </a:solidFill>
          <a:ln>
            <a:solidFill>
              <a:schemeClr val="accent2">
                <a:lumMod val="60000"/>
                <a:lumOff val="40000"/>
              </a:schemeClr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C2B6CCA-BD50-4FE4-9609-EC9AE7D5BF33}"/>
              </a:ext>
            </a:extLst>
          </p:cNvPr>
          <p:cNvSpPr/>
          <p:nvPr/>
        </p:nvSpPr>
        <p:spPr>
          <a:xfrm>
            <a:off x="9120336" y="3333576"/>
            <a:ext cx="1008112" cy="190848"/>
          </a:xfrm>
          <a:prstGeom prst="rect">
            <a:avLst/>
          </a:prstGeom>
          <a:solidFill>
            <a:srgbClr val="FF0000">
              <a:alpha val="54000"/>
            </a:srgbClr>
          </a:solidFill>
          <a:ln>
            <a:solidFill>
              <a:schemeClr val="accent2">
                <a:lumMod val="60000"/>
                <a:lumOff val="40000"/>
              </a:schemeClr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56266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A close up of a map&#10;&#10;Description automatically generated">
            <a:extLst>
              <a:ext uri="{FF2B5EF4-FFF2-40B4-BE49-F238E27FC236}">
                <a16:creationId xmlns:a16="http://schemas.microsoft.com/office/drawing/2014/main" id="{905B4299-8295-4005-858B-A14496988C1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8462"/>
          <a:stretch/>
        </p:blipFill>
        <p:spPr>
          <a:xfrm>
            <a:off x="537493" y="1343174"/>
            <a:ext cx="6940550" cy="501317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F5D438-78E3-4920-B51D-A125A70387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FA89EEC5-46DC-404B-AEAD-0769EB461EBF}"/>
              </a:ext>
            </a:extLst>
          </p:cNvPr>
          <p:cNvSpPr txBox="1">
            <a:spLocks/>
          </p:cNvSpPr>
          <p:nvPr/>
        </p:nvSpPr>
        <p:spPr>
          <a:xfrm>
            <a:off x="1055440" y="357674"/>
            <a:ext cx="5328592" cy="720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chemeClr val="tx1"/>
                </a:solidFill>
              </a:rPr>
              <a:t>SAS LEVEL    UA53 (RF CORES)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B5C59CE-7FFA-44B0-B54D-AC9574C4D987}"/>
              </a:ext>
            </a:extLst>
          </p:cNvPr>
          <p:cNvSpPr txBox="1"/>
          <p:nvPr/>
        </p:nvSpPr>
        <p:spPr>
          <a:xfrm>
            <a:off x="7820784" y="3429000"/>
            <a:ext cx="975452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1 m2</a:t>
            </a:r>
            <a:endParaRPr lang="en-GB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5ED6699C-CC01-4B92-86F7-989CEB0AEE58}"/>
              </a:ext>
            </a:extLst>
          </p:cNvPr>
          <p:cNvCxnSpPr>
            <a:cxnSpLocks/>
            <a:stCxn id="8" idx="1"/>
          </p:cNvCxnSpPr>
          <p:nvPr/>
        </p:nvCxnSpPr>
        <p:spPr>
          <a:xfrm flipH="1">
            <a:off x="6672064" y="3613666"/>
            <a:ext cx="1148720" cy="18466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4A10E69F-87FC-43B8-ACBF-BAAFA1F88078}"/>
              </a:ext>
            </a:extLst>
          </p:cNvPr>
          <p:cNvSpPr txBox="1"/>
          <p:nvPr/>
        </p:nvSpPr>
        <p:spPr>
          <a:xfrm>
            <a:off x="2279576" y="5845914"/>
            <a:ext cx="975452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0.2 m2</a:t>
            </a:r>
            <a:endParaRPr lang="en-GB" dirty="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536C7F25-1DFB-4412-BC36-7AE72D43CA0C}"/>
              </a:ext>
            </a:extLst>
          </p:cNvPr>
          <p:cNvCxnSpPr>
            <a:cxnSpLocks/>
            <a:stCxn id="10" idx="0"/>
          </p:cNvCxnSpPr>
          <p:nvPr/>
        </p:nvCxnSpPr>
        <p:spPr>
          <a:xfrm flipV="1">
            <a:off x="2767302" y="5197842"/>
            <a:ext cx="1096450" cy="64807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09B42C9E-213A-4EA7-A0CF-8D3C1D8494C0}"/>
              </a:ext>
            </a:extLst>
          </p:cNvPr>
          <p:cNvSpPr txBox="1"/>
          <p:nvPr/>
        </p:nvSpPr>
        <p:spPr>
          <a:xfrm>
            <a:off x="8149992" y="908720"/>
            <a:ext cx="3672408" cy="17543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Considered free area for ventilation: 1.2m</a:t>
            </a:r>
            <a:r>
              <a:rPr lang="en-US" baseline="30000" dirty="0"/>
              <a:t>2</a:t>
            </a:r>
            <a:r>
              <a:rPr lang="en-US" dirty="0"/>
              <a:t>, corresponding to a flow of 18,000 m</a:t>
            </a:r>
            <a:r>
              <a:rPr lang="en-US" baseline="30000" dirty="0"/>
              <a:t>3</a:t>
            </a:r>
            <a:r>
              <a:rPr lang="en-US" dirty="0"/>
              <a:t>/h – i.e. no need to activate smoke extraction mode, assumes no hot works in adjacent sectors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097926F-28DE-4C0E-A95A-749DCDE9915E}"/>
              </a:ext>
            </a:extLst>
          </p:cNvPr>
          <p:cNvSpPr txBox="1"/>
          <p:nvPr/>
        </p:nvSpPr>
        <p:spPr>
          <a:xfrm>
            <a:off x="6757963" y="2172802"/>
            <a:ext cx="1282253" cy="2616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FF0000"/>
                </a:solidFill>
              </a:rPr>
              <a:t>(18kA displaced)</a:t>
            </a:r>
            <a:endParaRPr lang="en-GB" sz="1100" dirty="0">
              <a:solidFill>
                <a:srgbClr val="FF0000"/>
              </a:solidFill>
            </a:endParaRP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5FD07142-C2E0-47E4-874F-DBD587409F01}"/>
              </a:ext>
            </a:extLst>
          </p:cNvPr>
          <p:cNvCxnSpPr>
            <a:cxnSpLocks/>
            <a:stCxn id="3" idx="2"/>
          </p:cNvCxnSpPr>
          <p:nvPr/>
        </p:nvCxnSpPr>
        <p:spPr>
          <a:xfrm flipH="1">
            <a:off x="6528050" y="2434412"/>
            <a:ext cx="871040" cy="49413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94873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A close up of a map&#10;&#10;Description automatically generated">
            <a:extLst>
              <a:ext uri="{FF2B5EF4-FFF2-40B4-BE49-F238E27FC236}">
                <a16:creationId xmlns:a16="http://schemas.microsoft.com/office/drawing/2014/main" id="{905B4299-8295-4005-858B-A14496988C1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8462"/>
          <a:stretch/>
        </p:blipFill>
        <p:spPr>
          <a:xfrm>
            <a:off x="537493" y="1343174"/>
            <a:ext cx="6940550" cy="501317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F5D438-78E3-4920-B51D-A125A70387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FA89EEC5-46DC-404B-AEAD-0769EB461EBF}"/>
              </a:ext>
            </a:extLst>
          </p:cNvPr>
          <p:cNvSpPr txBox="1">
            <a:spLocks/>
          </p:cNvSpPr>
          <p:nvPr/>
        </p:nvSpPr>
        <p:spPr>
          <a:xfrm>
            <a:off x="1055440" y="357674"/>
            <a:ext cx="5328592" cy="720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chemeClr val="tx1"/>
                </a:solidFill>
              </a:rPr>
              <a:t>SAS LEVEL    UA57 (RF CORES)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B5C59CE-7FFA-44B0-B54D-AC9574C4D987}"/>
              </a:ext>
            </a:extLst>
          </p:cNvPr>
          <p:cNvSpPr txBox="1"/>
          <p:nvPr/>
        </p:nvSpPr>
        <p:spPr>
          <a:xfrm>
            <a:off x="7820784" y="3429000"/>
            <a:ext cx="975452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1 m2</a:t>
            </a:r>
            <a:endParaRPr lang="en-GB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5ED6699C-CC01-4B92-86F7-989CEB0AEE58}"/>
              </a:ext>
            </a:extLst>
          </p:cNvPr>
          <p:cNvCxnSpPr>
            <a:cxnSpLocks/>
            <a:stCxn id="8" idx="1"/>
          </p:cNvCxnSpPr>
          <p:nvPr/>
        </p:nvCxnSpPr>
        <p:spPr>
          <a:xfrm flipH="1">
            <a:off x="6672064" y="3613666"/>
            <a:ext cx="1148720" cy="18466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4A10E69F-87FC-43B8-ACBF-BAAFA1F88078}"/>
              </a:ext>
            </a:extLst>
          </p:cNvPr>
          <p:cNvSpPr txBox="1"/>
          <p:nvPr/>
        </p:nvSpPr>
        <p:spPr>
          <a:xfrm>
            <a:off x="2279576" y="5845914"/>
            <a:ext cx="975452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0.2 m2</a:t>
            </a:r>
            <a:endParaRPr lang="en-GB" dirty="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536C7F25-1DFB-4412-BC36-7AE72D43CA0C}"/>
              </a:ext>
            </a:extLst>
          </p:cNvPr>
          <p:cNvCxnSpPr>
            <a:cxnSpLocks/>
            <a:stCxn id="10" idx="0"/>
          </p:cNvCxnSpPr>
          <p:nvPr/>
        </p:nvCxnSpPr>
        <p:spPr>
          <a:xfrm flipV="1">
            <a:off x="2767302" y="5197842"/>
            <a:ext cx="1096450" cy="64807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09B42C9E-213A-4EA7-A0CF-8D3C1D8494C0}"/>
              </a:ext>
            </a:extLst>
          </p:cNvPr>
          <p:cNvSpPr txBox="1"/>
          <p:nvPr/>
        </p:nvSpPr>
        <p:spPr>
          <a:xfrm>
            <a:off x="8149992" y="908720"/>
            <a:ext cx="3672408" cy="17543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Considered free area for ventilation: 1.2m</a:t>
            </a:r>
            <a:r>
              <a:rPr lang="en-US" baseline="30000" dirty="0"/>
              <a:t>2</a:t>
            </a:r>
            <a:r>
              <a:rPr lang="en-US" dirty="0"/>
              <a:t>, corresponding to a flow of 18,000 m</a:t>
            </a:r>
            <a:r>
              <a:rPr lang="en-US" baseline="30000" dirty="0"/>
              <a:t>3</a:t>
            </a:r>
            <a:r>
              <a:rPr lang="en-US" dirty="0"/>
              <a:t>/h – i.e. no need to activate smoke extraction mode, assumes no hot works in adjacent sectors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097926F-28DE-4C0E-A95A-749DCDE9915E}"/>
              </a:ext>
            </a:extLst>
          </p:cNvPr>
          <p:cNvSpPr txBox="1"/>
          <p:nvPr/>
        </p:nvSpPr>
        <p:spPr>
          <a:xfrm>
            <a:off x="6757963" y="2172802"/>
            <a:ext cx="1282253" cy="2616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FF0000"/>
                </a:solidFill>
              </a:rPr>
              <a:t>(18kA displaced)</a:t>
            </a:r>
            <a:endParaRPr lang="en-GB" sz="1100" dirty="0">
              <a:solidFill>
                <a:srgbClr val="FF0000"/>
              </a:solidFill>
            </a:endParaRP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5FD07142-C2E0-47E4-874F-DBD587409F01}"/>
              </a:ext>
            </a:extLst>
          </p:cNvPr>
          <p:cNvCxnSpPr>
            <a:cxnSpLocks/>
            <a:stCxn id="3" idx="2"/>
          </p:cNvCxnSpPr>
          <p:nvPr/>
        </p:nvCxnSpPr>
        <p:spPr>
          <a:xfrm flipH="1">
            <a:off x="6528050" y="2434412"/>
            <a:ext cx="871040" cy="49413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75197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3DF3CA-74CC-4339-8C97-7175CDD8A7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pic>
        <p:nvPicPr>
          <p:cNvPr id="3" name="Picture 2" descr="A close up of a device&#10;&#10;Description automatically generated">
            <a:extLst>
              <a:ext uri="{FF2B5EF4-FFF2-40B4-BE49-F238E27FC236}">
                <a16:creationId xmlns:a16="http://schemas.microsoft.com/office/drawing/2014/main" id="{2B458B0F-542C-4595-A405-A538FD916BD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823" t="7350" r="823" b="32800"/>
          <a:stretch/>
        </p:blipFill>
        <p:spPr>
          <a:xfrm>
            <a:off x="335360" y="1556792"/>
            <a:ext cx="11644460" cy="410445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4C5E50A2-692E-4BD4-B864-C24F9B0F8919}"/>
              </a:ext>
            </a:extLst>
          </p:cNvPr>
          <p:cNvSpPr txBox="1">
            <a:spLocks/>
          </p:cNvSpPr>
          <p:nvPr/>
        </p:nvSpPr>
        <p:spPr>
          <a:xfrm>
            <a:off x="1055440" y="548720"/>
            <a:ext cx="3600400" cy="720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tx1"/>
                </a:solidFill>
              </a:rPr>
              <a:t>SAS LEVEL    UL53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2866AC0-D475-466E-8197-1CB9EF502859}"/>
              </a:ext>
            </a:extLst>
          </p:cNvPr>
          <p:cNvSpPr txBox="1"/>
          <p:nvPr/>
        </p:nvSpPr>
        <p:spPr>
          <a:xfrm>
            <a:off x="3176332" y="5815257"/>
            <a:ext cx="975452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0.7 m2</a:t>
            </a:r>
            <a:endParaRPr lang="en-GB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0E350905-6632-4CDE-BDD6-CC5C60EBCBD6}"/>
              </a:ext>
            </a:extLst>
          </p:cNvPr>
          <p:cNvCxnSpPr>
            <a:cxnSpLocks/>
            <a:stCxn id="7" idx="0"/>
          </p:cNvCxnSpPr>
          <p:nvPr/>
        </p:nvCxnSpPr>
        <p:spPr>
          <a:xfrm flipH="1" flipV="1">
            <a:off x="3575720" y="4293097"/>
            <a:ext cx="88338" cy="15221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FCA92F73-418B-441C-A067-9DB7EF7834DD}"/>
              </a:ext>
            </a:extLst>
          </p:cNvPr>
          <p:cNvSpPr txBox="1"/>
          <p:nvPr/>
        </p:nvSpPr>
        <p:spPr>
          <a:xfrm>
            <a:off x="1825177" y="5805264"/>
            <a:ext cx="975452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0.2 m2</a:t>
            </a:r>
            <a:endParaRPr lang="en-GB" dirty="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0AC7E3C0-3901-42D8-B7DF-7F91727F0F0F}"/>
              </a:ext>
            </a:extLst>
          </p:cNvPr>
          <p:cNvCxnSpPr>
            <a:cxnSpLocks/>
            <a:stCxn id="10" idx="0"/>
          </p:cNvCxnSpPr>
          <p:nvPr/>
        </p:nvCxnSpPr>
        <p:spPr>
          <a:xfrm flipH="1" flipV="1">
            <a:off x="1775523" y="4725144"/>
            <a:ext cx="537380" cy="108012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3BC8B656-43AF-4B06-98BD-094C5B17ADB1}"/>
              </a:ext>
            </a:extLst>
          </p:cNvPr>
          <p:cNvSpPr txBox="1"/>
          <p:nvPr/>
        </p:nvSpPr>
        <p:spPr>
          <a:xfrm>
            <a:off x="7608168" y="5890019"/>
            <a:ext cx="3600400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Cables protection &amp; possible way of ventilation </a:t>
            </a:r>
            <a:endParaRPr lang="en-GB" dirty="0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B79899A-6E7A-43EF-A819-75F635D0ACEC}"/>
              </a:ext>
            </a:extLst>
          </p:cNvPr>
          <p:cNvCxnSpPr>
            <a:cxnSpLocks/>
            <a:stCxn id="17" idx="0"/>
          </p:cNvCxnSpPr>
          <p:nvPr/>
        </p:nvCxnSpPr>
        <p:spPr>
          <a:xfrm flipV="1">
            <a:off x="9408368" y="4221088"/>
            <a:ext cx="1368152" cy="166893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09B42C9E-213A-4EA7-A0CF-8D3C1D8494C0}"/>
              </a:ext>
            </a:extLst>
          </p:cNvPr>
          <p:cNvSpPr txBox="1"/>
          <p:nvPr/>
        </p:nvSpPr>
        <p:spPr>
          <a:xfrm>
            <a:off x="6023993" y="622389"/>
            <a:ext cx="5955828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- “cul-de-sac”, </a:t>
            </a:r>
            <a:r>
              <a:rPr lang="en-US" dirty="0" err="1"/>
              <a:t>LHC</a:t>
            </a:r>
            <a:r>
              <a:rPr lang="en-US" dirty="0"/>
              <a:t> ventilation here is not an issue!</a:t>
            </a:r>
          </a:p>
          <a:p>
            <a:r>
              <a:rPr lang="en-US" dirty="0"/>
              <a:t>- But fresh air must be supplied to the </a:t>
            </a:r>
            <a:r>
              <a:rPr lang="en-US" dirty="0" err="1"/>
              <a:t>chantier</a:t>
            </a:r>
            <a:r>
              <a:rPr lang="en-US" dirty="0"/>
              <a:t>…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857409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F5D438-78E3-4920-B51D-A125A70387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481D350-43EF-460B-9F33-AF115F4818D5}"/>
              </a:ext>
            </a:extLst>
          </p:cNvPr>
          <p:cNvSpPr txBox="1">
            <a:spLocks/>
          </p:cNvSpPr>
          <p:nvPr/>
        </p:nvSpPr>
        <p:spPr>
          <a:xfrm>
            <a:off x="1055440" y="131132"/>
            <a:ext cx="3600400" cy="720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SAS LEVEL    UL57 </a:t>
            </a:r>
            <a:endParaRPr lang="en-GB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857095B-C1C3-4852-BEC0-4356F8665B0C}"/>
              </a:ext>
            </a:extLst>
          </p:cNvPr>
          <p:cNvGrpSpPr/>
          <p:nvPr/>
        </p:nvGrpSpPr>
        <p:grpSpPr>
          <a:xfrm>
            <a:off x="5591944" y="1556792"/>
            <a:ext cx="6437641" cy="3791446"/>
            <a:chOff x="5591944" y="1556792"/>
            <a:chExt cx="6437641" cy="3791446"/>
          </a:xfrm>
        </p:grpSpPr>
        <p:pic>
          <p:nvPicPr>
            <p:cNvPr id="3" name="Picture 2" descr="A picture containing screenshot, clock&#10;&#10;Description automatically generated">
              <a:extLst>
                <a:ext uri="{FF2B5EF4-FFF2-40B4-BE49-F238E27FC236}">
                  <a16:creationId xmlns:a16="http://schemas.microsoft.com/office/drawing/2014/main" id="{13A5A922-9158-442E-87FE-184F1BB330D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591944" y="1556792"/>
              <a:ext cx="6437641" cy="3791446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057232F-CE1B-49A1-B537-6DC7A8984C57}"/>
                </a:ext>
              </a:extLst>
            </p:cNvPr>
            <p:cNvSpPr/>
            <p:nvPr/>
          </p:nvSpPr>
          <p:spPr>
            <a:xfrm>
              <a:off x="7968208" y="2132856"/>
              <a:ext cx="3384376" cy="158417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49493CB-9D4D-4BB4-9B5D-CCC5972D72D9}"/>
              </a:ext>
            </a:extLst>
          </p:cNvPr>
          <p:cNvGrpSpPr/>
          <p:nvPr/>
        </p:nvGrpSpPr>
        <p:grpSpPr>
          <a:xfrm>
            <a:off x="119336" y="1124744"/>
            <a:ext cx="5472608" cy="4437112"/>
            <a:chOff x="119336" y="1124744"/>
            <a:chExt cx="5472608" cy="4437112"/>
          </a:xfrm>
        </p:grpSpPr>
        <p:pic>
          <p:nvPicPr>
            <p:cNvPr id="6" name="Picture 5" descr="A picture containing text&#10;&#10;Description automatically generated">
              <a:extLst>
                <a:ext uri="{FF2B5EF4-FFF2-40B4-BE49-F238E27FC236}">
                  <a16:creationId xmlns:a16="http://schemas.microsoft.com/office/drawing/2014/main" id="{D36B36DA-4048-4967-9B18-711DE0E3ED2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4145" t="7505" r="18667"/>
            <a:stretch/>
          </p:blipFill>
          <p:spPr>
            <a:xfrm>
              <a:off x="119336" y="1124744"/>
              <a:ext cx="5472608" cy="443711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pic>
        <p:pic>
          <p:nvPicPr>
            <p:cNvPr id="13" name="Picture 12" descr="A picture containing drawing, mirror&#10;&#10;Description automatically generated">
              <a:extLst>
                <a:ext uri="{FF2B5EF4-FFF2-40B4-BE49-F238E27FC236}">
                  <a16:creationId xmlns:a16="http://schemas.microsoft.com/office/drawing/2014/main" id="{F770F7B6-B20D-4FBF-B416-7AB6D951591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6992" t="11841" r="30243" b="39513"/>
            <a:stretch/>
          </p:blipFill>
          <p:spPr>
            <a:xfrm>
              <a:off x="335360" y="1772816"/>
              <a:ext cx="3050202" cy="1656184"/>
            </a:xfrm>
            <a:prstGeom prst="rect">
              <a:avLst/>
            </a:prstGeom>
          </p:spPr>
        </p:pic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09B42C9E-213A-4EA7-A0CF-8D3C1D8494C0}"/>
              </a:ext>
            </a:extLst>
          </p:cNvPr>
          <p:cNvSpPr txBox="1"/>
          <p:nvPr/>
        </p:nvSpPr>
        <p:spPr>
          <a:xfrm>
            <a:off x="6023993" y="548720"/>
            <a:ext cx="5955828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No issues with </a:t>
            </a:r>
            <a:r>
              <a:rPr lang="en-US" dirty="0" err="1"/>
              <a:t>LHC</a:t>
            </a:r>
            <a:r>
              <a:rPr lang="en-US" dirty="0"/>
              <a:t> ventilation;</a:t>
            </a:r>
          </a:p>
          <a:p>
            <a:r>
              <a:rPr lang="en-US"/>
              <a:t>Minimizing </a:t>
            </a:r>
            <a:r>
              <a:rPr lang="en-US" dirty="0"/>
              <a:t>the SAS allows minimizing the infrastructure to dismantle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1AD1498D-2EF9-4F9D-904A-83075EE9022B}"/>
              </a:ext>
            </a:extLst>
          </p:cNvPr>
          <p:cNvCxnSpPr/>
          <p:nvPr/>
        </p:nvCxnSpPr>
        <p:spPr>
          <a:xfrm>
            <a:off x="7464152" y="3429000"/>
            <a:ext cx="4320480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FD49D06F-6954-44EF-AE2F-4E8E7900AD31}"/>
              </a:ext>
            </a:extLst>
          </p:cNvPr>
          <p:cNvSpPr txBox="1"/>
          <p:nvPr/>
        </p:nvSpPr>
        <p:spPr>
          <a:xfrm>
            <a:off x="9120336" y="3212976"/>
            <a:ext cx="792088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11 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502594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3DF3CA-74CC-4339-8C97-7175CDD8A7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2A81191-6EB0-4A9A-8F8E-6A19CD54639D}"/>
              </a:ext>
            </a:extLst>
          </p:cNvPr>
          <p:cNvSpPr/>
          <p:nvPr/>
        </p:nvSpPr>
        <p:spPr>
          <a:xfrm>
            <a:off x="2855640" y="2420888"/>
            <a:ext cx="61478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FOR DISCUSSION</a:t>
            </a:r>
            <a:endParaRPr lang="en-GB" sz="5400" b="1" cap="none" spc="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CFD4022-AF6B-4F99-BCD7-9CD4B9E9BBB7}"/>
              </a:ext>
            </a:extLst>
          </p:cNvPr>
          <p:cNvSpPr txBox="1"/>
          <p:nvPr/>
        </p:nvSpPr>
        <p:spPr>
          <a:xfrm>
            <a:off x="1055440" y="692696"/>
            <a:ext cx="33123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Spares slides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408335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618043-2552-45C1-9EFA-096D5C480C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Smarteam</a:t>
            </a:r>
            <a:r>
              <a:rPr lang="en-US" dirty="0"/>
              <a:t> 3d models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1E1057-24C8-451E-A5F5-DD2D7F578A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R571+sas : st1217587_01</a:t>
            </a:r>
          </a:p>
          <a:p>
            <a:r>
              <a:rPr lang="en-US" dirty="0"/>
              <a:t>Uj57+sas : st1217523_01</a:t>
            </a:r>
          </a:p>
          <a:p>
            <a:r>
              <a:rPr lang="en-US" dirty="0"/>
              <a:t>R532 +</a:t>
            </a:r>
            <a:r>
              <a:rPr lang="en-US" dirty="0" err="1"/>
              <a:t>sas</a:t>
            </a:r>
            <a:r>
              <a:rPr lang="en-US" dirty="0"/>
              <a:t> : st0938781_01</a:t>
            </a:r>
          </a:p>
          <a:p>
            <a:r>
              <a:rPr lang="en-US" dirty="0"/>
              <a:t>R541 +</a:t>
            </a:r>
            <a:r>
              <a:rPr lang="en-US" dirty="0" err="1"/>
              <a:t>sas</a:t>
            </a:r>
            <a:r>
              <a:rPr lang="en-US" dirty="0"/>
              <a:t> : st0938795_01</a:t>
            </a:r>
          </a:p>
          <a:p>
            <a:r>
              <a:rPr lang="en-US" dirty="0"/>
              <a:t>R171+sas : st0927074_01</a:t>
            </a:r>
          </a:p>
          <a:p>
            <a:r>
              <a:rPr lang="en-US" dirty="0"/>
              <a:t>Ri132+sas : st09405588_01</a:t>
            </a:r>
          </a:p>
          <a:p>
            <a:endParaRPr lang="en-US" dirty="0"/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271AFD-EB43-4179-B6A1-96755F0508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30262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26C906-6AAE-4980-8CF8-E88B8E5350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Content Placeholder 5" descr="A close up of a map&#10;&#10;Description automatically generated">
            <a:extLst>
              <a:ext uri="{FF2B5EF4-FFF2-40B4-BE49-F238E27FC236}">
                <a16:creationId xmlns:a16="http://schemas.microsoft.com/office/drawing/2014/main" id="{4E9E4C95-19B9-4F98-AD41-4E0605AE599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52901" y="1629387"/>
            <a:ext cx="8331420" cy="4906963"/>
          </a:xfr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FFD2E11-7B37-4120-9EA7-922EE8274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520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8DBC91-A621-46C1-B771-D32AC8AD96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pic>
        <p:nvPicPr>
          <p:cNvPr id="10" name="Picture 9" descr="A picture containing door&#10;&#10;Description automatically generated">
            <a:extLst>
              <a:ext uri="{FF2B5EF4-FFF2-40B4-BE49-F238E27FC236}">
                <a16:creationId xmlns:a16="http://schemas.microsoft.com/office/drawing/2014/main" id="{55CB0310-8878-47EB-818D-4BF4B109697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009" t="12558" r="7177" b="15231"/>
          <a:stretch/>
        </p:blipFill>
        <p:spPr>
          <a:xfrm>
            <a:off x="5677744" y="2636912"/>
            <a:ext cx="5904656" cy="331236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5B02339A-BB76-468D-A0D6-5DBE8CE99B80}"/>
              </a:ext>
            </a:extLst>
          </p:cNvPr>
          <p:cNvSpPr/>
          <p:nvPr/>
        </p:nvSpPr>
        <p:spPr>
          <a:xfrm>
            <a:off x="3335064" y="313578"/>
            <a:ext cx="504497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FOR DISCUSSION</a:t>
            </a:r>
            <a:endParaRPr lang="en-GB" sz="4400" b="1" cap="none" spc="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3" name="Picture 12" descr="A picture containing screenshot&#10;&#10;Description automatically generated">
            <a:extLst>
              <a:ext uri="{FF2B5EF4-FFF2-40B4-BE49-F238E27FC236}">
                <a16:creationId xmlns:a16="http://schemas.microsoft.com/office/drawing/2014/main" id="{91A3127B-9FAE-438A-A642-223A4A87440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8858" t="22700" r="17377" b="41600"/>
          <a:stretch/>
        </p:blipFill>
        <p:spPr>
          <a:xfrm>
            <a:off x="335360" y="3501008"/>
            <a:ext cx="5090944" cy="244827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88F6B817-993B-4118-A53A-38E610159D74}"/>
              </a:ext>
            </a:extLst>
          </p:cNvPr>
          <p:cNvSpPr txBox="1"/>
          <p:nvPr/>
        </p:nvSpPr>
        <p:spPr>
          <a:xfrm>
            <a:off x="1605920" y="2060848"/>
            <a:ext cx="396044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REMOVE ONLY 2 SUPPORTS?</a:t>
            </a:r>
            <a:endParaRPr lang="en-GB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AC51140C-5AFF-4139-BD33-53ACE1932B1A}"/>
              </a:ext>
            </a:extLst>
          </p:cNvPr>
          <p:cNvCxnSpPr>
            <a:cxnSpLocks/>
            <a:stCxn id="14" idx="2"/>
          </p:cNvCxnSpPr>
          <p:nvPr/>
        </p:nvCxnSpPr>
        <p:spPr>
          <a:xfrm flipH="1">
            <a:off x="2999656" y="2430180"/>
            <a:ext cx="586484" cy="150113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4C2BEF85-5738-49A1-9B07-61A66CD296E8}"/>
              </a:ext>
            </a:extLst>
          </p:cNvPr>
          <p:cNvCxnSpPr>
            <a:cxnSpLocks/>
            <a:stCxn id="14" idx="2"/>
          </p:cNvCxnSpPr>
          <p:nvPr/>
        </p:nvCxnSpPr>
        <p:spPr>
          <a:xfrm>
            <a:off x="3586140" y="2430180"/>
            <a:ext cx="324036" cy="155281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A2EB95CD-4E6A-4D50-9EA0-8987E2A6E0A1}"/>
              </a:ext>
            </a:extLst>
          </p:cNvPr>
          <p:cNvCxnSpPr>
            <a:cxnSpLocks/>
            <a:stCxn id="14" idx="2"/>
          </p:cNvCxnSpPr>
          <p:nvPr/>
        </p:nvCxnSpPr>
        <p:spPr>
          <a:xfrm>
            <a:off x="3586140" y="2430180"/>
            <a:ext cx="5822228" cy="243898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7796099A-D8F4-475A-BA7F-248D946D5AF2}"/>
              </a:ext>
            </a:extLst>
          </p:cNvPr>
          <p:cNvCxnSpPr>
            <a:cxnSpLocks/>
          </p:cNvCxnSpPr>
          <p:nvPr/>
        </p:nvCxnSpPr>
        <p:spPr>
          <a:xfrm>
            <a:off x="1343472" y="3284984"/>
            <a:ext cx="0" cy="1800200"/>
          </a:xfrm>
          <a:prstGeom prst="lin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7AF7FF11-447E-415A-B1B8-9F0F8AA089DC}"/>
              </a:ext>
            </a:extLst>
          </p:cNvPr>
          <p:cNvCxnSpPr>
            <a:cxnSpLocks/>
          </p:cNvCxnSpPr>
          <p:nvPr/>
        </p:nvCxnSpPr>
        <p:spPr>
          <a:xfrm>
            <a:off x="4583832" y="3284984"/>
            <a:ext cx="0" cy="1800200"/>
          </a:xfrm>
          <a:prstGeom prst="lin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E1DEE022-7D2F-470A-B7C2-35784F49CF32}"/>
              </a:ext>
            </a:extLst>
          </p:cNvPr>
          <p:cNvSpPr txBox="1"/>
          <p:nvPr/>
        </p:nvSpPr>
        <p:spPr>
          <a:xfrm>
            <a:off x="1304100" y="2541266"/>
            <a:ext cx="23762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PROPOSE TO CUT A MINIMUM OF RAIL AND PIPES</a:t>
            </a:r>
            <a:endParaRPr lang="en-GB" sz="1600" dirty="0"/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B70CDFA0-BE30-45C6-80AA-D67603C4BD47}"/>
              </a:ext>
            </a:extLst>
          </p:cNvPr>
          <p:cNvCxnSpPr/>
          <p:nvPr/>
        </p:nvCxnSpPr>
        <p:spPr>
          <a:xfrm>
            <a:off x="1343472" y="3364545"/>
            <a:ext cx="3240360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72901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8DBC91-A621-46C1-B771-D32AC8AD96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pic>
        <p:nvPicPr>
          <p:cNvPr id="6" name="Picture 5" descr="A picture containing game&#10;&#10;Description automatically generated">
            <a:extLst>
              <a:ext uri="{FF2B5EF4-FFF2-40B4-BE49-F238E27FC236}">
                <a16:creationId xmlns:a16="http://schemas.microsoft.com/office/drawing/2014/main" id="{4739EFAF-8994-47E1-8C75-1DFF768F90A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314" r="16468" b="6452"/>
          <a:stretch/>
        </p:blipFill>
        <p:spPr>
          <a:xfrm>
            <a:off x="5735960" y="1772816"/>
            <a:ext cx="5877644" cy="41764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2035F04-9F36-426B-8199-AED0096CF103}"/>
              </a:ext>
            </a:extLst>
          </p:cNvPr>
          <p:cNvSpPr/>
          <p:nvPr/>
        </p:nvSpPr>
        <p:spPr>
          <a:xfrm>
            <a:off x="839416" y="254712"/>
            <a:ext cx="61478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FOR DISCUSSION</a:t>
            </a:r>
            <a:endParaRPr lang="en-GB" sz="5400" b="1" cap="none" spc="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6DB96A9-BA0B-4616-BA06-B696B9BE254C}"/>
              </a:ext>
            </a:extLst>
          </p:cNvPr>
          <p:cNvSpPr txBox="1"/>
          <p:nvPr/>
        </p:nvSpPr>
        <p:spPr>
          <a:xfrm>
            <a:off x="8414048" y="1253177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Possible air passage</a:t>
            </a:r>
            <a:endParaRPr lang="en-GB" dirty="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B8AF8874-F2F8-4D9B-BBC3-3A5EB87061AA}"/>
              </a:ext>
            </a:extLst>
          </p:cNvPr>
          <p:cNvCxnSpPr>
            <a:stCxn id="2" idx="2"/>
          </p:cNvCxnSpPr>
          <p:nvPr/>
        </p:nvCxnSpPr>
        <p:spPr>
          <a:xfrm>
            <a:off x="9998224" y="1622509"/>
            <a:ext cx="274240" cy="238255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6B00B74F-9A46-47A8-815C-72C0E137291A}"/>
              </a:ext>
            </a:extLst>
          </p:cNvPr>
          <p:cNvSpPr txBox="1"/>
          <p:nvPr/>
        </p:nvSpPr>
        <p:spPr>
          <a:xfrm>
            <a:off x="7153908" y="1253177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UL_XX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594036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Disclaimer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PT" dirty="0"/>
              <a:t>The content of these slides was based on previous discussions held in the series of HL-LHC cores meetings. </a:t>
            </a:r>
          </a:p>
          <a:p>
            <a:r>
              <a:rPr lang="pt-PT" dirty="0"/>
              <a:t>These slides sum up all those discussions with concrete propositions about the preparation needed on the 8 places where the vertical cores coming from the HL-LHC will arrive in the LHC tunnel.</a:t>
            </a:r>
          </a:p>
          <a:p>
            <a:r>
              <a:rPr lang="pt-PT" dirty="0"/>
              <a:t>They are meant to be a </a:t>
            </a:r>
            <a:r>
              <a:rPr lang="pt-PT" b="1" dirty="0"/>
              <a:t>basis for discussion</a:t>
            </a:r>
            <a:r>
              <a:rPr lang="pt-PT" dirty="0"/>
              <a:t> and not yet a final solution.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301506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 up of a map&#10;&#10;Description automatically generated">
            <a:extLst>
              <a:ext uri="{FF2B5EF4-FFF2-40B4-BE49-F238E27FC236}">
                <a16:creationId xmlns:a16="http://schemas.microsoft.com/office/drawing/2014/main" id="{7CCACD9C-549F-4828-9511-B4D0CB20BA7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2705"/>
          <a:stretch/>
        </p:blipFill>
        <p:spPr>
          <a:xfrm>
            <a:off x="1487488" y="1196752"/>
            <a:ext cx="9542849" cy="4906402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DCE967-BC98-4FB0-9FDB-6FCE59DB59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5C52093-06BF-429F-871F-4C35E4710BB1}"/>
              </a:ext>
            </a:extLst>
          </p:cNvPr>
          <p:cNvSpPr/>
          <p:nvPr/>
        </p:nvSpPr>
        <p:spPr>
          <a:xfrm>
            <a:off x="911424" y="0"/>
            <a:ext cx="61478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FOR DISCUSSION</a:t>
            </a:r>
            <a:endParaRPr lang="en-GB" sz="5400" b="1" cap="none" spc="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9712726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 up of a map&#10;&#10;Description automatically generated">
            <a:extLst>
              <a:ext uri="{FF2B5EF4-FFF2-40B4-BE49-F238E27FC236}">
                <a16:creationId xmlns:a16="http://schemas.microsoft.com/office/drawing/2014/main" id="{2DDF5BA1-A38E-43B1-9319-C622931C120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1150" r="7330" b="10101"/>
          <a:stretch/>
        </p:blipFill>
        <p:spPr>
          <a:xfrm>
            <a:off x="1982044" y="1988840"/>
            <a:ext cx="8488582" cy="4248471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DCE967-BC98-4FB0-9FDB-6FCE59DB59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5C52093-06BF-429F-871F-4C35E4710BB1}"/>
              </a:ext>
            </a:extLst>
          </p:cNvPr>
          <p:cNvSpPr/>
          <p:nvPr/>
        </p:nvSpPr>
        <p:spPr>
          <a:xfrm>
            <a:off x="839416" y="254712"/>
            <a:ext cx="61478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FOR DISCUSSION</a:t>
            </a:r>
            <a:endParaRPr lang="en-GB" sz="5400" b="1" cap="none" spc="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08969177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F5D438-78E3-4920-B51D-A125A70387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12CD2C8-956C-48AF-9AD2-1F9CBCCBBE4E}"/>
              </a:ext>
            </a:extLst>
          </p:cNvPr>
          <p:cNvSpPr/>
          <p:nvPr/>
        </p:nvSpPr>
        <p:spPr>
          <a:xfrm>
            <a:off x="839416" y="254712"/>
            <a:ext cx="61478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FOR DISCUSSION</a:t>
            </a:r>
            <a:endParaRPr lang="en-GB" sz="5400" b="1" cap="none" spc="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7" name="Picture 6" descr="A screenshot of a video game&#10;&#10;Description automatically generated">
            <a:extLst>
              <a:ext uri="{FF2B5EF4-FFF2-40B4-BE49-F238E27FC236}">
                <a16:creationId xmlns:a16="http://schemas.microsoft.com/office/drawing/2014/main" id="{69ADAFC0-F1F8-4E22-88AB-51A4276F28F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147" t="5916" r="11739" b="20142"/>
          <a:stretch/>
        </p:blipFill>
        <p:spPr>
          <a:xfrm>
            <a:off x="551384" y="1340768"/>
            <a:ext cx="6912768" cy="3600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9" name="Picture 8" descr="A picture containing screenshot&#10;&#10;Description automatically generated">
            <a:extLst>
              <a:ext uri="{FF2B5EF4-FFF2-40B4-BE49-F238E27FC236}">
                <a16:creationId xmlns:a16="http://schemas.microsoft.com/office/drawing/2014/main" id="{7D7050CB-E14E-476C-9949-672F5DFB481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4522" t="17178" r="28078" b="13250"/>
          <a:stretch/>
        </p:blipFill>
        <p:spPr>
          <a:xfrm>
            <a:off x="7126881" y="2632867"/>
            <a:ext cx="5065119" cy="419517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99E0361-90D1-4C33-A09C-1C4372FB79C7}"/>
              </a:ext>
            </a:extLst>
          </p:cNvPr>
          <p:cNvSpPr txBox="1"/>
          <p:nvPr/>
        </p:nvSpPr>
        <p:spPr>
          <a:xfrm>
            <a:off x="7896200" y="1146444"/>
            <a:ext cx="396044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REMOVE ONLY 2 SUPPORTS?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C864553-7471-46FD-B6CF-8A3A978A10ED}"/>
              </a:ext>
            </a:extLst>
          </p:cNvPr>
          <p:cNvSpPr txBox="1"/>
          <p:nvPr/>
        </p:nvSpPr>
        <p:spPr>
          <a:xfrm>
            <a:off x="7594380" y="1626862"/>
            <a:ext cx="203001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PROPOSE TO CUT A MINIMUM OF RAIL AND PIPES</a:t>
            </a:r>
            <a:endParaRPr lang="en-GB" sz="1400" dirty="0"/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96B61602-81FC-4DB2-9142-9BA034EBD730}"/>
              </a:ext>
            </a:extLst>
          </p:cNvPr>
          <p:cNvCxnSpPr>
            <a:stCxn id="10" idx="2"/>
          </p:cNvCxnSpPr>
          <p:nvPr/>
        </p:nvCxnSpPr>
        <p:spPr>
          <a:xfrm>
            <a:off x="9876420" y="1515776"/>
            <a:ext cx="540060" cy="126515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8DFF3513-C7F4-40B3-A26E-8D6A5758876A}"/>
              </a:ext>
            </a:extLst>
          </p:cNvPr>
          <p:cNvCxnSpPr>
            <a:stCxn id="10" idx="2"/>
          </p:cNvCxnSpPr>
          <p:nvPr/>
        </p:nvCxnSpPr>
        <p:spPr>
          <a:xfrm flipH="1">
            <a:off x="8832304" y="1515776"/>
            <a:ext cx="1044116" cy="140916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3FE24657-74FE-4E9F-8881-AD46CCF04420}"/>
              </a:ext>
            </a:extLst>
          </p:cNvPr>
          <p:cNvSpPr txBox="1"/>
          <p:nvPr/>
        </p:nvSpPr>
        <p:spPr>
          <a:xfrm>
            <a:off x="695400" y="5157192"/>
            <a:ext cx="5616624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Part of metallic structure MUST be dismounted and </a:t>
            </a:r>
          </a:p>
          <a:p>
            <a:r>
              <a:rPr lang="en-US" dirty="0"/>
              <a:t>Modified . (Who is in charge?)</a:t>
            </a:r>
            <a:endParaRPr lang="en-GB" dirty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4AB436F-B704-45C4-B6BC-586F6248328D}"/>
              </a:ext>
            </a:extLst>
          </p:cNvPr>
          <p:cNvSpPr/>
          <p:nvPr/>
        </p:nvSpPr>
        <p:spPr>
          <a:xfrm>
            <a:off x="3683732" y="2103532"/>
            <a:ext cx="648072" cy="500011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7E48CB88-258A-4523-A984-51FADE9B8454}"/>
              </a:ext>
            </a:extLst>
          </p:cNvPr>
          <p:cNvSpPr/>
          <p:nvPr/>
        </p:nvSpPr>
        <p:spPr>
          <a:xfrm>
            <a:off x="4484204" y="3212976"/>
            <a:ext cx="648072" cy="500011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F0818DD5-B055-4AED-B6D3-B87E7E6E9236}"/>
              </a:ext>
            </a:extLst>
          </p:cNvPr>
          <p:cNvSpPr/>
          <p:nvPr/>
        </p:nvSpPr>
        <p:spPr>
          <a:xfrm>
            <a:off x="5168280" y="2987877"/>
            <a:ext cx="648072" cy="500011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681960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F5D438-78E3-4920-B51D-A125A70387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  <p:pic>
        <p:nvPicPr>
          <p:cNvPr id="3" name="Picture 2" descr="A close up of a map&#10;&#10;Description automatically generated">
            <a:extLst>
              <a:ext uri="{FF2B5EF4-FFF2-40B4-BE49-F238E27FC236}">
                <a16:creationId xmlns:a16="http://schemas.microsoft.com/office/drawing/2014/main" id="{B7B5DA64-A893-4B35-A926-F45BA18A47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2456" y="2389820"/>
            <a:ext cx="6066760" cy="357301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12CD2C8-956C-48AF-9AD2-1F9CBCCBBE4E}"/>
              </a:ext>
            </a:extLst>
          </p:cNvPr>
          <p:cNvSpPr/>
          <p:nvPr/>
        </p:nvSpPr>
        <p:spPr>
          <a:xfrm>
            <a:off x="839416" y="254712"/>
            <a:ext cx="61478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FOR DISCUSSION</a:t>
            </a:r>
            <a:endParaRPr lang="en-GB" sz="5400" b="1" cap="none" spc="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6" name="Picture 5" descr="A picture containing table&#10;&#10;Description automatically generated">
            <a:extLst>
              <a:ext uri="{FF2B5EF4-FFF2-40B4-BE49-F238E27FC236}">
                <a16:creationId xmlns:a16="http://schemas.microsoft.com/office/drawing/2014/main" id="{C59F4F4F-3FF9-4862-9BCD-3B09AC003E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87" y="3284984"/>
            <a:ext cx="6337975" cy="357301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301034715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459C6DC-99ED-436E-81AF-BAFFCEA37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/>
          </a:p>
        </p:txBody>
      </p:sp>
      <p:pic>
        <p:nvPicPr>
          <p:cNvPr id="4" name="Picture 3" descr="A close up of a map&#10;&#10;Description automatically generated">
            <a:extLst>
              <a:ext uri="{FF2B5EF4-FFF2-40B4-BE49-F238E27FC236}">
                <a16:creationId xmlns:a16="http://schemas.microsoft.com/office/drawing/2014/main" id="{378915CC-910F-4B63-B7A6-6AB22E2BF2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1464" y="839078"/>
            <a:ext cx="9979244" cy="587727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32554BB4-F764-42EB-BAC8-0B5D00A41C0C}"/>
              </a:ext>
            </a:extLst>
          </p:cNvPr>
          <p:cNvCxnSpPr>
            <a:cxnSpLocks/>
          </p:cNvCxnSpPr>
          <p:nvPr/>
        </p:nvCxnSpPr>
        <p:spPr>
          <a:xfrm>
            <a:off x="2783632" y="4293096"/>
            <a:ext cx="6408712" cy="0"/>
          </a:xfrm>
          <a:prstGeom prst="line">
            <a:avLst/>
          </a:prstGeom>
          <a:ln w="38100">
            <a:solidFill>
              <a:srgbClr val="FF0000"/>
            </a:solidFill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CD2C651-0FA3-42EA-A4A1-D6365C63F807}"/>
              </a:ext>
            </a:extLst>
          </p:cNvPr>
          <p:cNvCxnSpPr>
            <a:cxnSpLocks/>
          </p:cNvCxnSpPr>
          <p:nvPr/>
        </p:nvCxnSpPr>
        <p:spPr>
          <a:xfrm>
            <a:off x="9120336" y="1196752"/>
            <a:ext cx="0" cy="3096344"/>
          </a:xfrm>
          <a:prstGeom prst="line">
            <a:avLst/>
          </a:prstGeom>
          <a:ln w="38100">
            <a:solidFill>
              <a:srgbClr val="FF0000"/>
            </a:solidFill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12C83156-CDB8-4449-AF8E-5A2A2F9A1181}"/>
              </a:ext>
            </a:extLst>
          </p:cNvPr>
          <p:cNvCxnSpPr>
            <a:cxnSpLocks/>
          </p:cNvCxnSpPr>
          <p:nvPr/>
        </p:nvCxnSpPr>
        <p:spPr>
          <a:xfrm>
            <a:off x="2783632" y="1196752"/>
            <a:ext cx="0" cy="3096344"/>
          </a:xfrm>
          <a:prstGeom prst="line">
            <a:avLst/>
          </a:prstGeom>
          <a:ln w="38100">
            <a:solidFill>
              <a:srgbClr val="FF0000"/>
            </a:solidFill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575979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0F6B057-DED6-4468-8C5A-59DB03D24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  <p:pic>
        <p:nvPicPr>
          <p:cNvPr id="4" name="Picture 3" descr="A picture containing drawing&#10;&#10;Description automatically generated">
            <a:extLst>
              <a:ext uri="{FF2B5EF4-FFF2-40B4-BE49-F238E27FC236}">
                <a16:creationId xmlns:a16="http://schemas.microsoft.com/office/drawing/2014/main" id="{73B1EBF6-CFE8-4FCA-89AA-9C90849A922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521" t="8000" r="23338"/>
          <a:stretch/>
        </p:blipFill>
        <p:spPr>
          <a:xfrm>
            <a:off x="1055440" y="1281269"/>
            <a:ext cx="4314105" cy="429546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6" name="Picture 5" descr="A close up of a device&#10;&#10;Description automatically generated">
            <a:extLst>
              <a:ext uri="{FF2B5EF4-FFF2-40B4-BE49-F238E27FC236}">
                <a16:creationId xmlns:a16="http://schemas.microsoft.com/office/drawing/2014/main" id="{6A8FE570-DE8F-4127-94AB-73AFB8A00B6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9782" t="33107" r="29855" b="35300"/>
          <a:stretch/>
        </p:blipFill>
        <p:spPr>
          <a:xfrm>
            <a:off x="5701720" y="4149080"/>
            <a:ext cx="6120680" cy="216665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DBF0D24-7364-4208-80E8-66140B381A42}"/>
              </a:ext>
            </a:extLst>
          </p:cNvPr>
          <p:cNvSpPr txBox="1"/>
          <p:nvPr/>
        </p:nvSpPr>
        <p:spPr>
          <a:xfrm>
            <a:off x="1199456" y="836712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UAs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94D8B65-BD2F-4D58-A477-865E2D3B89ED}"/>
              </a:ext>
            </a:extLst>
          </p:cNvPr>
          <p:cNvSpPr txBox="1"/>
          <p:nvPr/>
        </p:nvSpPr>
        <p:spPr>
          <a:xfrm>
            <a:off x="2063552" y="836712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More air passage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5208423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873A0BA-C8CA-412D-9417-C399C85F33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/>
          </a:p>
        </p:txBody>
      </p:sp>
      <p:pic>
        <p:nvPicPr>
          <p:cNvPr id="3" name="Picture 2" descr="A close up of a logo&#10;&#10;Description automatically generated">
            <a:extLst>
              <a:ext uri="{FF2B5EF4-FFF2-40B4-BE49-F238E27FC236}">
                <a16:creationId xmlns:a16="http://schemas.microsoft.com/office/drawing/2014/main" id="{88386311-2E3A-4C59-8202-1A52DB78A70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925" t="5249" r="18026" b="-5249"/>
          <a:stretch/>
        </p:blipFill>
        <p:spPr>
          <a:xfrm>
            <a:off x="6384032" y="1517928"/>
            <a:ext cx="4543686" cy="465309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8B0357D-16CC-429A-B229-E417B7843AAC}"/>
              </a:ext>
            </a:extLst>
          </p:cNvPr>
          <p:cNvSpPr txBox="1"/>
          <p:nvPr/>
        </p:nvSpPr>
        <p:spPr>
          <a:xfrm>
            <a:off x="6600056" y="1196752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r571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886269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533DF5C-6E61-41DB-A901-988FFF2E97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27</a:t>
            </a:fld>
            <a:endParaRPr lang="fr-FR"/>
          </a:p>
        </p:txBody>
      </p:sp>
      <p:pic>
        <p:nvPicPr>
          <p:cNvPr id="3" name="Picture 2" descr="A close up of a map&#10;&#10;Description automatically generated">
            <a:extLst>
              <a:ext uri="{FF2B5EF4-FFF2-40B4-BE49-F238E27FC236}">
                <a16:creationId xmlns:a16="http://schemas.microsoft.com/office/drawing/2014/main" id="{E25763BE-F31F-4BA7-A952-9A8D7ADB78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3552" y="1239462"/>
            <a:ext cx="9244890" cy="521690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F03F049-FE3F-43E4-8A67-0C3642CD2BCE}"/>
              </a:ext>
            </a:extLst>
          </p:cNvPr>
          <p:cNvSpPr txBox="1"/>
          <p:nvPr/>
        </p:nvSpPr>
        <p:spPr>
          <a:xfrm>
            <a:off x="3071664" y="476672"/>
            <a:ext cx="6768752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Limit as much as possible parts to CUT during cores drilling</a:t>
            </a:r>
            <a:endParaRPr lang="en-GB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E63327E-C6FA-4183-B3A1-DC743CE861DF}"/>
              </a:ext>
            </a:extLst>
          </p:cNvPr>
          <p:cNvCxnSpPr/>
          <p:nvPr/>
        </p:nvCxnSpPr>
        <p:spPr>
          <a:xfrm flipH="1">
            <a:off x="2927648" y="2636912"/>
            <a:ext cx="720080" cy="2520280"/>
          </a:xfrm>
          <a:prstGeom prst="line">
            <a:avLst/>
          </a:prstGeom>
          <a:ln w="38100">
            <a:solidFill>
              <a:srgbClr val="FF0000"/>
            </a:solidFill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FFCAD3E-A232-4FED-BF48-DA352E470633}"/>
              </a:ext>
            </a:extLst>
          </p:cNvPr>
          <p:cNvCxnSpPr/>
          <p:nvPr/>
        </p:nvCxnSpPr>
        <p:spPr>
          <a:xfrm flipH="1">
            <a:off x="4367808" y="3822358"/>
            <a:ext cx="720080" cy="2520280"/>
          </a:xfrm>
          <a:prstGeom prst="line">
            <a:avLst/>
          </a:prstGeom>
          <a:ln w="38100">
            <a:solidFill>
              <a:srgbClr val="FF0000"/>
            </a:solidFill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758E71D-0CF7-4A41-862A-8C252A686477}"/>
              </a:ext>
            </a:extLst>
          </p:cNvPr>
          <p:cNvCxnSpPr>
            <a:cxnSpLocks/>
          </p:cNvCxnSpPr>
          <p:nvPr/>
        </p:nvCxnSpPr>
        <p:spPr>
          <a:xfrm>
            <a:off x="6816080" y="3098258"/>
            <a:ext cx="1584176" cy="1410862"/>
          </a:xfrm>
          <a:prstGeom prst="line">
            <a:avLst/>
          </a:prstGeom>
          <a:ln w="38100">
            <a:solidFill>
              <a:srgbClr val="FF0000"/>
            </a:solidFill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31A8174-9614-4326-82CD-F76528288608}"/>
              </a:ext>
            </a:extLst>
          </p:cNvPr>
          <p:cNvCxnSpPr>
            <a:cxnSpLocks/>
          </p:cNvCxnSpPr>
          <p:nvPr/>
        </p:nvCxnSpPr>
        <p:spPr>
          <a:xfrm>
            <a:off x="7599000" y="1490667"/>
            <a:ext cx="1584176" cy="1410862"/>
          </a:xfrm>
          <a:prstGeom prst="line">
            <a:avLst/>
          </a:prstGeom>
          <a:ln w="38100">
            <a:solidFill>
              <a:srgbClr val="FF0000"/>
            </a:solidFill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133957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AF73E89-020A-4E53-AAF4-DE58976FB2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28</a:t>
            </a:fld>
            <a:endParaRPr lang="fr-FR"/>
          </a:p>
        </p:txBody>
      </p:sp>
      <p:pic>
        <p:nvPicPr>
          <p:cNvPr id="4" name="Picture 3" descr="A picture containing clock&#10;&#10;Description automatically generated">
            <a:extLst>
              <a:ext uri="{FF2B5EF4-FFF2-40B4-BE49-F238E27FC236}">
                <a16:creationId xmlns:a16="http://schemas.microsoft.com/office/drawing/2014/main" id="{24AC15CE-6785-4E8E-BC94-3D65CB54767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2700" b="35301"/>
          <a:stretch/>
        </p:blipFill>
        <p:spPr>
          <a:xfrm>
            <a:off x="-4037" y="2420888"/>
            <a:ext cx="12153077" cy="28803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1FF7CE3E-3E77-42B7-A2C8-A44669C051EB}"/>
              </a:ext>
            </a:extLst>
          </p:cNvPr>
          <p:cNvCxnSpPr>
            <a:cxnSpLocks/>
          </p:cNvCxnSpPr>
          <p:nvPr/>
        </p:nvCxnSpPr>
        <p:spPr>
          <a:xfrm>
            <a:off x="7968208" y="2253248"/>
            <a:ext cx="0" cy="3119968"/>
          </a:xfrm>
          <a:prstGeom prst="line">
            <a:avLst/>
          </a:prstGeom>
          <a:ln w="38100">
            <a:solidFill>
              <a:srgbClr val="FF0000"/>
            </a:solidFill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54682AE-48D6-4B67-828B-8F2BBF779B74}"/>
              </a:ext>
            </a:extLst>
          </p:cNvPr>
          <p:cNvCxnSpPr>
            <a:cxnSpLocks/>
          </p:cNvCxnSpPr>
          <p:nvPr/>
        </p:nvCxnSpPr>
        <p:spPr>
          <a:xfrm>
            <a:off x="5303912" y="2132856"/>
            <a:ext cx="0" cy="3119968"/>
          </a:xfrm>
          <a:prstGeom prst="line">
            <a:avLst/>
          </a:prstGeom>
          <a:ln w="38100">
            <a:solidFill>
              <a:srgbClr val="FF0000"/>
            </a:solidFill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06955EFB-D441-4B90-832D-44A1A366F687}"/>
              </a:ext>
            </a:extLst>
          </p:cNvPr>
          <p:cNvSpPr txBox="1"/>
          <p:nvPr/>
        </p:nvSpPr>
        <p:spPr>
          <a:xfrm>
            <a:off x="3071664" y="476672"/>
            <a:ext cx="6768752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Limit as much as possible parts to CUT during cores drilling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251562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AD57180-C43B-40F3-B91B-D5B7757BD9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29</a:t>
            </a:fld>
            <a:endParaRPr lang="fr-FR"/>
          </a:p>
        </p:txBody>
      </p:sp>
      <p:pic>
        <p:nvPicPr>
          <p:cNvPr id="4" name="Picture 3" descr="A picture containing screenshot&#10;&#10;Description automatically generated">
            <a:extLst>
              <a:ext uri="{FF2B5EF4-FFF2-40B4-BE49-F238E27FC236}">
                <a16:creationId xmlns:a16="http://schemas.microsoft.com/office/drawing/2014/main" id="{F1A1C633-ECA7-43EE-B838-FAB83A4312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9536" y="1415142"/>
            <a:ext cx="9394282" cy="5301208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1F3DA5A-207B-4ECD-8FE0-C91AC64F0D44}"/>
              </a:ext>
            </a:extLst>
          </p:cNvPr>
          <p:cNvCxnSpPr>
            <a:cxnSpLocks/>
          </p:cNvCxnSpPr>
          <p:nvPr/>
        </p:nvCxnSpPr>
        <p:spPr>
          <a:xfrm>
            <a:off x="9408368" y="980728"/>
            <a:ext cx="0" cy="1584176"/>
          </a:xfrm>
          <a:prstGeom prst="line">
            <a:avLst/>
          </a:prstGeom>
          <a:ln w="38100">
            <a:solidFill>
              <a:srgbClr val="FF0000"/>
            </a:solidFill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0981DCD-7E90-4152-996D-D61DD60378B3}"/>
              </a:ext>
            </a:extLst>
          </p:cNvPr>
          <p:cNvCxnSpPr>
            <a:cxnSpLocks/>
          </p:cNvCxnSpPr>
          <p:nvPr/>
        </p:nvCxnSpPr>
        <p:spPr>
          <a:xfrm>
            <a:off x="6384032" y="980728"/>
            <a:ext cx="0" cy="1584176"/>
          </a:xfrm>
          <a:prstGeom prst="line">
            <a:avLst/>
          </a:prstGeom>
          <a:ln w="38100">
            <a:solidFill>
              <a:srgbClr val="FF0000"/>
            </a:solidFill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15B8B023-3932-4A3F-BEEA-4E7894E619A7}"/>
              </a:ext>
            </a:extLst>
          </p:cNvPr>
          <p:cNvSpPr txBox="1"/>
          <p:nvPr/>
        </p:nvSpPr>
        <p:spPr>
          <a:xfrm>
            <a:off x="3071664" y="476672"/>
            <a:ext cx="6768752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Limit as much as possible parts to CUT during cores drilling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09268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2400" y="548680"/>
            <a:ext cx="10560000" cy="1728192"/>
          </a:xfrm>
        </p:spPr>
        <p:txBody>
          <a:bodyPr/>
          <a:lstStyle/>
          <a:p>
            <a:r>
              <a:rPr lang="pt-PT" sz="5400" dirty="0"/>
              <a:t>Point 1 (Left and Right,</a:t>
            </a:r>
            <a:br>
              <a:rPr lang="pt-PT" sz="5400" dirty="0"/>
            </a:br>
            <a:r>
              <a:rPr lang="pt-PT" sz="5400" dirty="0"/>
              <a:t> situation is symmetric)</a:t>
            </a:r>
            <a:endParaRPr lang="en-GB" sz="5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064001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LHC Point 5 – LEFT – UL 53 Cores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437584" y="4603220"/>
            <a:ext cx="18105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200" dirty="0">
                <a:solidFill>
                  <a:prstClr val="black"/>
                </a:solidFill>
                <a:latin typeface="Arial"/>
              </a:rPr>
              <a:t>R 541 – Transport Side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565133" y="1905184"/>
            <a:ext cx="3434235" cy="193175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7162701" y="1926594"/>
            <a:ext cx="3519646" cy="1979801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8418468" y="4695552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dirty="0">
                <a:solidFill>
                  <a:prstClr val="black"/>
                </a:solidFill>
                <a:latin typeface="Arial"/>
              </a:rPr>
              <a:t>R 541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259310" y="824866"/>
            <a:ext cx="7912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L01A ES</a:t>
            </a:r>
          </a:p>
        </p:txBody>
      </p:sp>
      <p:sp>
        <p:nvSpPr>
          <p:cNvPr id="23" name="Rectangle 22"/>
          <p:cNvSpPr/>
          <p:nvPr/>
        </p:nvSpPr>
        <p:spPr>
          <a:xfrm>
            <a:off x="6312025" y="847610"/>
            <a:ext cx="711177" cy="25323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Arrow Connector 23"/>
          <p:cNvCxnSpPr>
            <a:stCxn id="23" idx="2"/>
          </p:cNvCxnSpPr>
          <p:nvPr/>
        </p:nvCxnSpPr>
        <p:spPr>
          <a:xfrm flipH="1">
            <a:off x="6654959" y="1100844"/>
            <a:ext cx="12655" cy="88799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6342856" y="3149574"/>
            <a:ext cx="138639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L01A ES (Control Safety Cables)  - To be displaced ( ~30-40cm) </a:t>
            </a:r>
          </a:p>
        </p:txBody>
      </p:sp>
      <p:cxnSp>
        <p:nvCxnSpPr>
          <p:cNvPr id="26" name="Straight Arrow Connector 25"/>
          <p:cNvCxnSpPr/>
          <p:nvPr/>
        </p:nvCxnSpPr>
        <p:spPr>
          <a:xfrm flipH="1">
            <a:off x="6761665" y="2007634"/>
            <a:ext cx="1" cy="84530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1BD082-9E1E-4934-AEE0-8EF51958B3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569912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LHC Point 5 – RIGHT – UPR57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343472" y="2616172"/>
            <a:ext cx="4608512" cy="259228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328095" y="2656431"/>
            <a:ext cx="4543922" cy="255595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7257201" y="2627839"/>
            <a:ext cx="4567034" cy="2568956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EC93689-1CDC-42C5-81D5-A4340C2909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296284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</p:spPr>
        <p:txBody>
          <a:bodyPr/>
          <a:lstStyle/>
          <a:p>
            <a:r>
              <a:rPr lang="en-GB" dirty="0"/>
              <a:t>LHC Point 5 – LEFT – UL 53 Cores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325042" y="2140924"/>
            <a:ext cx="4511916" cy="2537953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7176120" y="5682730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dirty="0">
                <a:solidFill>
                  <a:prstClr val="black"/>
                </a:solidFill>
                <a:latin typeface="Arial"/>
              </a:rPr>
              <a:t>R 541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CC2DDAD-1479-4125-9AFA-E207075E5E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368470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Thank you for your attention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7169378-9015-4400-994C-0B4B24A107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33</a:t>
            </a:fld>
            <a:endParaRPr lang="fr-FR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8D67FF-3B61-4FE4-AAE0-C0DB1F9771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6" name="Picture 5" descr="A close up of a map&#10;&#10;Description automatically generated">
            <a:extLst>
              <a:ext uri="{FF2B5EF4-FFF2-40B4-BE49-F238E27FC236}">
                <a16:creationId xmlns:a16="http://schemas.microsoft.com/office/drawing/2014/main" id="{07EE9953-70B0-47EC-A868-0F79E85BE6C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922" b="18565"/>
          <a:stretch/>
        </p:blipFill>
        <p:spPr>
          <a:xfrm>
            <a:off x="1127448" y="1124744"/>
            <a:ext cx="9979244" cy="432048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E6518A7F-BAF0-4C01-B4F1-6493243BE3C7}"/>
              </a:ext>
            </a:extLst>
          </p:cNvPr>
          <p:cNvSpPr/>
          <p:nvPr/>
        </p:nvSpPr>
        <p:spPr>
          <a:xfrm>
            <a:off x="5231904" y="2204863"/>
            <a:ext cx="885166" cy="321317"/>
          </a:xfrm>
          <a:prstGeom prst="rect">
            <a:avLst/>
          </a:prstGeom>
          <a:solidFill>
            <a:srgbClr val="FF0000">
              <a:alpha val="54000"/>
            </a:srgbClr>
          </a:solidFill>
          <a:ln>
            <a:solidFill>
              <a:schemeClr val="accent2">
                <a:lumMod val="60000"/>
                <a:lumOff val="40000"/>
              </a:schemeClr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48FF7B6-EB7D-4CC4-9D2B-F51C469E5AF3}"/>
              </a:ext>
            </a:extLst>
          </p:cNvPr>
          <p:cNvSpPr/>
          <p:nvPr/>
        </p:nvSpPr>
        <p:spPr>
          <a:xfrm>
            <a:off x="1538426" y="2204863"/>
            <a:ext cx="885166" cy="160658"/>
          </a:xfrm>
          <a:prstGeom prst="rect">
            <a:avLst/>
          </a:prstGeom>
          <a:solidFill>
            <a:srgbClr val="FF0000">
              <a:alpha val="54000"/>
            </a:srgbClr>
          </a:solidFill>
          <a:ln>
            <a:solidFill>
              <a:schemeClr val="accent2">
                <a:lumMod val="60000"/>
                <a:lumOff val="40000"/>
              </a:schemeClr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D7F49C5F-6038-4336-B532-B2E58FE2FE43}"/>
              </a:ext>
            </a:extLst>
          </p:cNvPr>
          <p:cNvSpPr txBox="1">
            <a:spLocks/>
          </p:cNvSpPr>
          <p:nvPr/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LHC Point 1 - LEFT</a:t>
            </a:r>
          </a:p>
        </p:txBody>
      </p:sp>
    </p:spTree>
    <p:extLst>
      <p:ext uri="{BB962C8B-B14F-4D97-AF65-F5344CB8AC3E}">
        <p14:creationId xmlns:p14="http://schemas.microsoft.com/office/powerpoint/2010/main" val="10093533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FE6C58D-80F5-4586-8370-982CFCBF6B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4" name="Picture 3" descr="A close up of a map&#10;&#10;Description automatically generated">
            <a:extLst>
              <a:ext uri="{FF2B5EF4-FFF2-40B4-BE49-F238E27FC236}">
                <a16:creationId xmlns:a16="http://schemas.microsoft.com/office/drawing/2014/main" id="{894A6009-F828-4885-A5B1-F26328ADEFD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476" t="16400" b="9051"/>
          <a:stretch/>
        </p:blipFill>
        <p:spPr>
          <a:xfrm>
            <a:off x="695400" y="1243782"/>
            <a:ext cx="11006806" cy="511256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D183844F-02A8-4F8C-B13C-05BD120A5813}"/>
              </a:ext>
            </a:extLst>
          </p:cNvPr>
          <p:cNvSpPr/>
          <p:nvPr/>
        </p:nvSpPr>
        <p:spPr>
          <a:xfrm>
            <a:off x="5735960" y="2564904"/>
            <a:ext cx="1008112" cy="360040"/>
          </a:xfrm>
          <a:prstGeom prst="rect">
            <a:avLst/>
          </a:prstGeom>
          <a:solidFill>
            <a:srgbClr val="FF0000">
              <a:alpha val="54000"/>
            </a:srgbClr>
          </a:solidFill>
          <a:ln>
            <a:solidFill>
              <a:schemeClr val="accent2">
                <a:lumMod val="60000"/>
                <a:lumOff val="40000"/>
              </a:schemeClr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0B17ED0-BEAE-45A5-BC63-639AD8A0723C}"/>
              </a:ext>
            </a:extLst>
          </p:cNvPr>
          <p:cNvSpPr/>
          <p:nvPr/>
        </p:nvSpPr>
        <p:spPr>
          <a:xfrm>
            <a:off x="9696400" y="2564904"/>
            <a:ext cx="1008112" cy="190848"/>
          </a:xfrm>
          <a:prstGeom prst="rect">
            <a:avLst/>
          </a:prstGeom>
          <a:solidFill>
            <a:srgbClr val="FF0000">
              <a:alpha val="54000"/>
            </a:srgbClr>
          </a:solidFill>
          <a:ln>
            <a:solidFill>
              <a:schemeClr val="accent2">
                <a:lumMod val="60000"/>
                <a:lumOff val="40000"/>
              </a:schemeClr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2B9F7787-536A-4F37-BFAB-22019A0F1293}"/>
              </a:ext>
            </a:extLst>
          </p:cNvPr>
          <p:cNvSpPr txBox="1">
            <a:spLocks/>
          </p:cNvSpPr>
          <p:nvPr/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LHC Point 1 - RIGHT</a:t>
            </a:r>
          </a:p>
        </p:txBody>
      </p:sp>
    </p:spTree>
    <p:extLst>
      <p:ext uri="{BB962C8B-B14F-4D97-AF65-F5344CB8AC3E}">
        <p14:creationId xmlns:p14="http://schemas.microsoft.com/office/powerpoint/2010/main" val="9347382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 up of a map&#10;&#10;Description automatically generated">
            <a:extLst>
              <a:ext uri="{FF2B5EF4-FFF2-40B4-BE49-F238E27FC236}">
                <a16:creationId xmlns:a16="http://schemas.microsoft.com/office/drawing/2014/main" id="{54A32675-3EAB-4259-B9E9-E0F768D1E7D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3011" r="47435" b="15438"/>
          <a:stretch/>
        </p:blipFill>
        <p:spPr>
          <a:xfrm>
            <a:off x="1102628" y="1060729"/>
            <a:ext cx="5289343" cy="424047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6" name="Picture 5" descr="A close up of a map&#10;&#10;Description automatically generated">
            <a:extLst>
              <a:ext uri="{FF2B5EF4-FFF2-40B4-BE49-F238E27FC236}">
                <a16:creationId xmlns:a16="http://schemas.microsoft.com/office/drawing/2014/main" id="{B61AAFAE-359B-4106-AB47-80B7ABD528A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5585" t="13011" b="15438"/>
          <a:stretch/>
        </p:blipFill>
        <p:spPr>
          <a:xfrm>
            <a:off x="7417796" y="1060729"/>
            <a:ext cx="4472092" cy="42431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FF089E8-1673-4EFB-9C93-F979331C6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91C5108-494C-4A88-B530-C165F5CCC6E4}"/>
              </a:ext>
            </a:extLst>
          </p:cNvPr>
          <p:cNvSpPr/>
          <p:nvPr/>
        </p:nvSpPr>
        <p:spPr>
          <a:xfrm rot="19219548">
            <a:off x="8120872" y="3058699"/>
            <a:ext cx="214994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OPTION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3469C400-6B37-40B9-A370-03A69BA70E6C}"/>
              </a:ext>
            </a:extLst>
          </p:cNvPr>
          <p:cNvSpPr txBox="1">
            <a:spLocks/>
          </p:cNvSpPr>
          <p:nvPr/>
        </p:nvSpPr>
        <p:spPr>
          <a:xfrm>
            <a:off x="1063529" y="150690"/>
            <a:ext cx="5382887" cy="720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chemeClr val="tx1"/>
                </a:solidFill>
              </a:rPr>
              <a:t>SAS LEVEL    UA13/17 (RF CORES)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29237B5-3FA5-4EC4-B64D-CEF7B9557D82}"/>
              </a:ext>
            </a:extLst>
          </p:cNvPr>
          <p:cNvSpPr txBox="1"/>
          <p:nvPr/>
        </p:nvSpPr>
        <p:spPr>
          <a:xfrm>
            <a:off x="6420526" y="3412642"/>
            <a:ext cx="899610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1.1 m2</a:t>
            </a:r>
            <a:endParaRPr lang="en-GB" sz="1600" dirty="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014FA978-D3E5-4DF7-AAF3-7D7EC6ADB36C}"/>
              </a:ext>
            </a:extLst>
          </p:cNvPr>
          <p:cNvCxnSpPr>
            <a:cxnSpLocks/>
            <a:stCxn id="10" idx="1"/>
          </p:cNvCxnSpPr>
          <p:nvPr/>
        </p:nvCxnSpPr>
        <p:spPr>
          <a:xfrm flipH="1" flipV="1">
            <a:off x="5811688" y="3309017"/>
            <a:ext cx="608838" cy="27290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3F1495EF-335B-4CD5-91C3-BFA26E5DA109}"/>
              </a:ext>
            </a:extLst>
          </p:cNvPr>
          <p:cNvSpPr txBox="1"/>
          <p:nvPr/>
        </p:nvSpPr>
        <p:spPr>
          <a:xfrm>
            <a:off x="3233684" y="5404834"/>
            <a:ext cx="975452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0.2 m2</a:t>
            </a:r>
            <a:endParaRPr lang="en-GB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596EABC4-69A1-430D-97CD-CA57B4E439F7}"/>
              </a:ext>
            </a:extLst>
          </p:cNvPr>
          <p:cNvCxnSpPr>
            <a:cxnSpLocks/>
            <a:stCxn id="12" idx="0"/>
          </p:cNvCxnSpPr>
          <p:nvPr/>
        </p:nvCxnSpPr>
        <p:spPr>
          <a:xfrm flipV="1">
            <a:off x="3721410" y="4589122"/>
            <a:ext cx="0" cy="81571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09B42C9E-213A-4EA7-A0CF-8D3C1D8494C0}"/>
              </a:ext>
            </a:extLst>
          </p:cNvPr>
          <p:cNvSpPr txBox="1"/>
          <p:nvPr/>
        </p:nvSpPr>
        <p:spPr>
          <a:xfrm>
            <a:off x="4409664" y="5677595"/>
            <a:ext cx="7480224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Considered free area for ventilation: </a:t>
            </a:r>
            <a:r>
              <a:rPr lang="en-US" dirty="0">
                <a:solidFill>
                  <a:srgbClr val="FF0000"/>
                </a:solidFill>
              </a:rPr>
              <a:t>1.3m</a:t>
            </a:r>
            <a:r>
              <a:rPr lang="en-US" baseline="30000" dirty="0">
                <a:solidFill>
                  <a:srgbClr val="FF0000"/>
                </a:solidFill>
              </a:rPr>
              <a:t>2</a:t>
            </a:r>
            <a:r>
              <a:rPr lang="en-US" dirty="0"/>
              <a:t>, corresponding to a flow of 18,000 m</a:t>
            </a:r>
            <a:r>
              <a:rPr lang="en-US" baseline="30000" dirty="0"/>
              <a:t>3</a:t>
            </a:r>
            <a:r>
              <a:rPr lang="en-US" dirty="0"/>
              <a:t>/h – i.e. no need to activate smoke extraction mode, assumes no hot works in adjacent sectors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58065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26C906-6AAE-4980-8CF8-E88B8E5350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5440" y="540000"/>
            <a:ext cx="3744416" cy="65675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sz="2400" dirty="0"/>
              <a:t>SAS LEVEL    UL13/17</a:t>
            </a:r>
            <a:endParaRPr lang="en-GB" sz="2400" dirty="0"/>
          </a:p>
        </p:txBody>
      </p:sp>
      <p:pic>
        <p:nvPicPr>
          <p:cNvPr id="6" name="Content Placeholder 5" descr="A close up of a map&#10;&#10;Description automatically generated">
            <a:extLst>
              <a:ext uri="{FF2B5EF4-FFF2-40B4-BE49-F238E27FC236}">
                <a16:creationId xmlns:a16="http://schemas.microsoft.com/office/drawing/2014/main" id="{88FCE8DC-5EC2-4664-B5BD-41F43127BE0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7650" t="3945" r="12835" b="3605"/>
          <a:stretch/>
        </p:blipFill>
        <p:spPr>
          <a:xfrm>
            <a:off x="1055440" y="1520747"/>
            <a:ext cx="6624736" cy="4536505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A1D090E3-B8C9-4237-818D-38D019C4A4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54F4A1E-3B50-45F5-810F-0998B0BDCEEA}"/>
              </a:ext>
            </a:extLst>
          </p:cNvPr>
          <p:cNvSpPr txBox="1"/>
          <p:nvPr/>
        </p:nvSpPr>
        <p:spPr>
          <a:xfrm>
            <a:off x="7994030" y="4249750"/>
            <a:ext cx="975452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0.7 m2</a:t>
            </a:r>
            <a:endParaRPr lang="en-GB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ACF73624-27A3-4CC0-8566-DBA4B833BAA1}"/>
              </a:ext>
            </a:extLst>
          </p:cNvPr>
          <p:cNvCxnSpPr>
            <a:cxnSpLocks/>
            <a:stCxn id="12" idx="1"/>
          </p:cNvCxnSpPr>
          <p:nvPr/>
        </p:nvCxnSpPr>
        <p:spPr>
          <a:xfrm flipH="1" flipV="1">
            <a:off x="6158448" y="4039953"/>
            <a:ext cx="1835582" cy="39446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267D110F-C549-496B-9979-DD05500725CA}"/>
              </a:ext>
            </a:extLst>
          </p:cNvPr>
          <p:cNvSpPr txBox="1"/>
          <p:nvPr/>
        </p:nvSpPr>
        <p:spPr>
          <a:xfrm>
            <a:off x="1775520" y="5445224"/>
            <a:ext cx="975452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0.2 m2</a:t>
            </a:r>
            <a:endParaRPr lang="en-GB" dirty="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F70BE1E6-9C78-4619-BFD8-DFA72AE6672E}"/>
              </a:ext>
            </a:extLst>
          </p:cNvPr>
          <p:cNvCxnSpPr>
            <a:cxnSpLocks/>
          </p:cNvCxnSpPr>
          <p:nvPr/>
        </p:nvCxnSpPr>
        <p:spPr>
          <a:xfrm flipV="1">
            <a:off x="2750972" y="5202528"/>
            <a:ext cx="968764" cy="45872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09B42C9E-213A-4EA7-A0CF-8D3C1D8494C0}"/>
              </a:ext>
            </a:extLst>
          </p:cNvPr>
          <p:cNvSpPr txBox="1"/>
          <p:nvPr/>
        </p:nvSpPr>
        <p:spPr>
          <a:xfrm>
            <a:off x="7994030" y="4678750"/>
            <a:ext cx="3600400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Cables protection &amp; possible way of ventilation </a:t>
            </a:r>
            <a:endParaRPr lang="en-GB" dirty="0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FD6121E3-60A3-4F2D-8C32-2722EEBB13F2}"/>
              </a:ext>
            </a:extLst>
          </p:cNvPr>
          <p:cNvCxnSpPr>
            <a:cxnSpLocks/>
            <a:stCxn id="16" idx="1"/>
          </p:cNvCxnSpPr>
          <p:nvPr/>
        </p:nvCxnSpPr>
        <p:spPr>
          <a:xfrm flipH="1" flipV="1">
            <a:off x="5942424" y="4365104"/>
            <a:ext cx="2051606" cy="63681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09B42C9E-213A-4EA7-A0CF-8D3C1D8494C0}"/>
              </a:ext>
            </a:extLst>
          </p:cNvPr>
          <p:cNvSpPr txBox="1"/>
          <p:nvPr/>
        </p:nvSpPr>
        <p:spPr>
          <a:xfrm>
            <a:off x="8178377" y="1520747"/>
            <a:ext cx="3425613" cy="12003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Still need to find the space for ~0.3m2 of space for ventilation: flexible duct? False floor? Others?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09732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3432" y="548680"/>
            <a:ext cx="10560000" cy="1656184"/>
          </a:xfrm>
        </p:spPr>
        <p:txBody>
          <a:bodyPr/>
          <a:lstStyle/>
          <a:p>
            <a:r>
              <a:rPr lang="pt-PT" sz="5400" dirty="0"/>
              <a:t>Point 5 </a:t>
            </a:r>
            <a:br>
              <a:rPr lang="pt-PT" sz="5400" dirty="0"/>
            </a:br>
            <a:r>
              <a:rPr lang="pt-PT" sz="5400" dirty="0"/>
              <a:t>(situation is asymmetric)</a:t>
            </a:r>
            <a:endParaRPr lang="en-GB" sz="5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56169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</p:spPr>
        <p:txBody>
          <a:bodyPr/>
          <a:lstStyle/>
          <a:p>
            <a:r>
              <a:rPr lang="en-GB" dirty="0"/>
              <a:t>LHC Point 5 - LEFT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D948443-8B58-437F-918D-15DE42D3F9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F082311C-337A-42C2-86AE-72B6FA8CF9FD}"/>
              </a:ext>
            </a:extLst>
          </p:cNvPr>
          <p:cNvCxnSpPr/>
          <p:nvPr/>
        </p:nvCxnSpPr>
        <p:spPr>
          <a:xfrm>
            <a:off x="1343472" y="3068960"/>
            <a:ext cx="0" cy="936104"/>
          </a:xfrm>
          <a:prstGeom prst="lin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0" name="Picture 19" descr="A close up of a map&#10;&#10;Description automatically generated">
            <a:extLst>
              <a:ext uri="{FF2B5EF4-FFF2-40B4-BE49-F238E27FC236}">
                <a16:creationId xmlns:a16="http://schemas.microsoft.com/office/drawing/2014/main" id="{4A44F336-8CE8-4AE7-AC56-885775A57A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7492" y="1028365"/>
            <a:ext cx="10317015" cy="480127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80" name="Rectangle 79">
            <a:extLst>
              <a:ext uri="{FF2B5EF4-FFF2-40B4-BE49-F238E27FC236}">
                <a16:creationId xmlns:a16="http://schemas.microsoft.com/office/drawing/2014/main" id="{7CD85B5A-436C-4F5E-BF43-AE69DCC8D30F}"/>
              </a:ext>
            </a:extLst>
          </p:cNvPr>
          <p:cNvSpPr/>
          <p:nvPr/>
        </p:nvSpPr>
        <p:spPr>
          <a:xfrm>
            <a:off x="5231904" y="2798542"/>
            <a:ext cx="936104" cy="190849"/>
          </a:xfrm>
          <a:prstGeom prst="rect">
            <a:avLst/>
          </a:prstGeom>
          <a:solidFill>
            <a:srgbClr val="FF0000">
              <a:alpha val="54000"/>
            </a:srgbClr>
          </a:solidFill>
          <a:ln>
            <a:solidFill>
              <a:schemeClr val="accent2">
                <a:lumMod val="60000"/>
                <a:lumOff val="40000"/>
              </a:schemeClr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D8575725-FCC8-44F4-AF05-CB8544CF6500}"/>
              </a:ext>
            </a:extLst>
          </p:cNvPr>
          <p:cNvSpPr/>
          <p:nvPr/>
        </p:nvSpPr>
        <p:spPr>
          <a:xfrm>
            <a:off x="1487488" y="2708920"/>
            <a:ext cx="1008112" cy="190848"/>
          </a:xfrm>
          <a:prstGeom prst="rect">
            <a:avLst/>
          </a:prstGeom>
          <a:solidFill>
            <a:srgbClr val="FF0000">
              <a:alpha val="54000"/>
            </a:srgbClr>
          </a:solidFill>
          <a:ln>
            <a:solidFill>
              <a:schemeClr val="accent2">
                <a:lumMod val="60000"/>
                <a:lumOff val="40000"/>
              </a:schemeClr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143457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C1DB138FA3CC3429B9E806FC57B992A" ma:contentTypeVersion="1" ma:contentTypeDescription="Create a new document." ma:contentTypeScope="" ma:versionID="eccd81e3469848d0b5f5da9345cd5df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E4D6EDC-997E-4C63-BA6A-04B54277842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5EC2627-59DE-4D3C-BDE1-4405272E797C}">
  <ds:schemaRefs>
    <ds:schemaRef ds:uri="http://purl.org/dc/dcmitype/"/>
    <ds:schemaRef ds:uri="http://schemas.microsoft.com/office/2006/documentManagement/types"/>
    <ds:schemaRef ds:uri="http://www.w3.org/XML/1998/namespace"/>
    <ds:schemaRef ds:uri="http://schemas.microsoft.com/office/2006/metadata/properties"/>
    <ds:schemaRef ds:uri="http://purl.org/dc/elements/1.1/"/>
    <ds:schemaRef ds:uri="http://purl.org/dc/terms/"/>
    <ds:schemaRef ds:uri="http://schemas.microsoft.com/office/infopath/2007/PartnerControls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6263FCE9-3E9E-4C8F-949A-7D04C940A8D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3855</TotalTime>
  <Words>619</Words>
  <Application>Microsoft Office PowerPoint</Application>
  <PresentationFormat>Widescreen</PresentationFormat>
  <Paragraphs>113</Paragraphs>
  <Slides>33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7" baseType="lpstr">
      <vt:lpstr>Arial</vt:lpstr>
      <vt:lpstr>Calibri</vt:lpstr>
      <vt:lpstr>Wingdings</vt:lpstr>
      <vt:lpstr>Thème Office</vt:lpstr>
      <vt:lpstr>Overview on preparing the LHC tunnel for the cores works – slides for discussion</vt:lpstr>
      <vt:lpstr>Disclaimer</vt:lpstr>
      <vt:lpstr>Point 1 (Left and Right,  situation is symmetric)</vt:lpstr>
      <vt:lpstr>PowerPoint Presentation</vt:lpstr>
      <vt:lpstr>PowerPoint Presentation</vt:lpstr>
      <vt:lpstr>PowerPoint Presentation</vt:lpstr>
      <vt:lpstr>SAS LEVEL    UL13/17</vt:lpstr>
      <vt:lpstr>Point 5  (situation is asymmetric)</vt:lpstr>
      <vt:lpstr>LHC Point 5 - LEFT</vt:lpstr>
      <vt:lpstr>LHC Point 5 - RIGHT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Smarteam 3d models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LHC Point 5 – LEFT – UL 53 Cores</vt:lpstr>
      <vt:lpstr>LHC Point 5 – RIGHT – UPR57</vt:lpstr>
      <vt:lpstr>LHC Point 5 – LEFT – UL 53 Cores</vt:lpstr>
      <vt:lpstr>Thank you for your attention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Stephane Maridor</cp:lastModifiedBy>
  <cp:revision>194</cp:revision>
  <dcterms:created xsi:type="dcterms:W3CDTF">2016-01-11T14:38:10Z</dcterms:created>
  <dcterms:modified xsi:type="dcterms:W3CDTF">2019-11-25T07:46:57Z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0x010100AC1DB138FA3CC3429B9E806FC57B992A</vt:lpwstr>
  </property>
</Properties>
</file>