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61" r:id="rId5"/>
    <p:sldId id="377" r:id="rId6"/>
    <p:sldId id="380" r:id="rId7"/>
    <p:sldId id="406" r:id="rId8"/>
    <p:sldId id="407" r:id="rId9"/>
    <p:sldId id="408" r:id="rId10"/>
    <p:sldId id="409" r:id="rId11"/>
    <p:sldId id="411" r:id="rId12"/>
    <p:sldId id="410" r:id="rId13"/>
    <p:sldId id="413" r:id="rId14"/>
    <p:sldId id="403" r:id="rId15"/>
  </p:sldIdLst>
  <p:sldSz cx="22320250" cy="14400213"/>
  <p:notesSz cx="6797675" cy="9872663"/>
  <p:defaultTextStyle>
    <a:defPPr>
      <a:defRPr lang="fr-FR"/>
    </a:defPPr>
    <a:lvl1pPr marL="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70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Freitas Da Silva Mendes" initials="MFDSM" lastIdx="0" clrIdx="0">
    <p:extLst>
      <p:ext uri="{19B8F6BF-5375-455C-9EA6-DF929625EA0E}">
        <p15:presenceInfo xmlns:p15="http://schemas.microsoft.com/office/powerpoint/2012/main" userId="S-1-5-21-1526224874-1540688658-1361462980-58349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D6FFF"/>
    <a:srgbClr val="FF00FF"/>
    <a:srgbClr val="D2A000"/>
    <a:srgbClr val="CC0099"/>
    <a:srgbClr val="FFCC66"/>
    <a:srgbClr val="512373"/>
    <a:srgbClr val="C59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91" autoAdjust="0"/>
    <p:restoredTop sz="96395" autoAdjust="0"/>
  </p:normalViewPr>
  <p:slideViewPr>
    <p:cSldViewPr snapToObjects="1" showGuides="1">
      <p:cViewPr varScale="1">
        <p:scale>
          <a:sx n="79" d="100"/>
          <a:sy n="79" d="100"/>
        </p:scale>
        <p:origin x="1608" y="120"/>
      </p:cViewPr>
      <p:guideLst>
        <p:guide orient="horz" pos="4536"/>
        <p:guide pos="7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30225" y="741363"/>
            <a:ext cx="5737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3" tIns="45922" rIns="91843" bIns="4592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843" tIns="45922" rIns="91843" bIns="4592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348038" y="4913879"/>
            <a:ext cx="17575000" cy="2487828"/>
          </a:xfrm>
        </p:spPr>
        <p:txBody>
          <a:bodyPr lIns="0" tIns="0" rIns="0" bIns="0" anchor="t" anchorCtr="0">
            <a:noAutofit/>
          </a:bodyPr>
          <a:lstStyle>
            <a:lvl1pPr algn="l">
              <a:defRPr sz="6834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348040" y="7690988"/>
            <a:ext cx="15817500" cy="9203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4882" b="0" baseline="0">
                <a:solidFill>
                  <a:schemeClr val="accent5"/>
                </a:solidFill>
              </a:defRPr>
            </a:lvl1pPr>
            <a:lvl2pPr marL="1115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3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47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463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57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695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811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927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204238" y="13346876"/>
            <a:ext cx="878751" cy="755917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3348043" y="9013478"/>
            <a:ext cx="15817927" cy="3026713"/>
          </a:xfrm>
        </p:spPr>
        <p:txBody>
          <a:bodyPr/>
          <a:lstStyle>
            <a:lvl1pPr marL="0" indent="0">
              <a:buFontTx/>
              <a:buNone/>
              <a:defRPr sz="3906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WP17 Coordination Meeting 26/09/2019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917173" y="13346878"/>
            <a:ext cx="6679241" cy="755567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2685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2563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93882" y="2560042"/>
            <a:ext cx="19332499" cy="10303486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116013" y="2551706"/>
            <a:ext cx="9861987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116013" y="4320064"/>
            <a:ext cx="9861987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11338383" y="2551706"/>
            <a:ext cx="9865860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11338383" y="4320064"/>
            <a:ext cx="9865860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6180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93882" y="960014"/>
            <a:ext cx="19332499" cy="8640128"/>
          </a:xfrm>
        </p:spPr>
        <p:txBody>
          <a:bodyPr/>
          <a:lstStyle>
            <a:lvl1pPr marL="0" indent="0">
              <a:buNone/>
              <a:defRPr sz="7811"/>
            </a:lvl1pPr>
            <a:lvl2pPr marL="1115885" indent="0">
              <a:buNone/>
              <a:defRPr sz="6834"/>
            </a:lvl2pPr>
            <a:lvl3pPr marL="2231771" indent="0">
              <a:buNone/>
              <a:defRPr sz="5857"/>
            </a:lvl3pPr>
            <a:lvl4pPr marL="3347657" indent="0">
              <a:buNone/>
              <a:defRPr sz="4882"/>
            </a:lvl4pPr>
            <a:lvl5pPr marL="4463543" indent="0">
              <a:buNone/>
              <a:defRPr sz="4882"/>
            </a:lvl5pPr>
            <a:lvl6pPr marL="5579428" indent="0">
              <a:buNone/>
              <a:defRPr sz="4882"/>
            </a:lvl6pPr>
            <a:lvl7pPr marL="6695312" indent="0">
              <a:buNone/>
              <a:defRPr sz="4882"/>
            </a:lvl7pPr>
            <a:lvl8pPr marL="7811199" indent="0">
              <a:buNone/>
              <a:defRPr sz="4882"/>
            </a:lvl8pPr>
            <a:lvl9pPr marL="8927084" indent="0">
              <a:buNone/>
              <a:defRPr sz="4882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493882" y="10720168"/>
            <a:ext cx="19332499" cy="2080031"/>
          </a:xfrm>
        </p:spPr>
        <p:txBody>
          <a:bodyPr/>
          <a:lstStyle>
            <a:lvl1pPr marL="0" indent="0">
              <a:buNone/>
              <a:defRPr sz="3417"/>
            </a:lvl1pPr>
            <a:lvl2pPr marL="1115885" indent="0">
              <a:buNone/>
              <a:defRPr sz="2929"/>
            </a:lvl2pPr>
            <a:lvl3pPr marL="2231771" indent="0">
              <a:buNone/>
              <a:defRPr sz="2441"/>
            </a:lvl3pPr>
            <a:lvl4pPr marL="3347657" indent="0">
              <a:buNone/>
              <a:defRPr sz="2197"/>
            </a:lvl4pPr>
            <a:lvl5pPr marL="4463543" indent="0">
              <a:buNone/>
              <a:defRPr sz="2197"/>
            </a:lvl5pPr>
            <a:lvl6pPr marL="5579428" indent="0">
              <a:buNone/>
              <a:defRPr sz="2197"/>
            </a:lvl6pPr>
            <a:lvl7pPr marL="6695312" indent="0">
              <a:buNone/>
              <a:defRPr sz="2197"/>
            </a:lvl7pPr>
            <a:lvl8pPr marL="7811199" indent="0">
              <a:buNone/>
              <a:defRPr sz="2197"/>
            </a:lvl8pPr>
            <a:lvl9pPr marL="8927084" indent="0">
              <a:buNone/>
              <a:defRPr sz="2197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0321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1497660" y="9760144"/>
            <a:ext cx="19328716" cy="800012"/>
          </a:xfrm>
        </p:spPr>
        <p:txBody>
          <a:bodyPr/>
          <a:lstStyle>
            <a:lvl1pPr>
              <a:buFontTx/>
              <a:buNone/>
              <a:defRPr sz="4393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299711" y="5688273"/>
            <a:ext cx="15720838" cy="3431862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976038" y="13346876"/>
            <a:ext cx="16044510" cy="755917"/>
          </a:xfrm>
        </p:spPr>
        <p:txBody>
          <a:bodyPr/>
          <a:lstStyle/>
          <a:p>
            <a:r>
              <a:rPr lang="fr-FR" noProof="0" smtClean="0"/>
              <a:t>WP17 Coordination Meeting 26/09/2019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99711" y="10400155"/>
            <a:ext cx="15720838" cy="2560038"/>
          </a:xfrm>
        </p:spPr>
        <p:txBody>
          <a:bodyPr anchor="b">
            <a:noAutofit/>
          </a:bodyPr>
          <a:lstStyle>
            <a:lvl1pPr>
              <a:buFontTx/>
              <a:buNone/>
              <a:defRPr sz="2929" baseline="0">
                <a:solidFill>
                  <a:schemeClr val="tx2"/>
                </a:solidFill>
              </a:defRPr>
            </a:lvl1pPr>
            <a:lvl2pPr>
              <a:buFontTx/>
              <a:buNone/>
              <a:defRPr sz="3417"/>
            </a:lvl2pPr>
            <a:lvl3pPr>
              <a:buFontTx/>
              <a:buNone/>
              <a:defRPr sz="3417"/>
            </a:lvl3pPr>
            <a:lvl4pPr>
              <a:buFontTx/>
              <a:buNone/>
              <a:defRPr sz="3417"/>
            </a:lvl4pPr>
            <a:lvl5pPr>
              <a:buFontTx/>
              <a:buNone/>
              <a:defRPr sz="341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93882" y="377970"/>
            <a:ext cx="19332499" cy="151183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93882" y="2880051"/>
            <a:ext cx="19332499" cy="99834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36060" y="13346876"/>
            <a:ext cx="1599032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685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WP17 Coordination Meeting 26/09/2019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204238" y="13346876"/>
            <a:ext cx="87875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929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1115885" rtl="0" eaLnBrk="1" latinLnBrk="0" hangingPunct="1">
        <a:spcBef>
          <a:spcPct val="0"/>
        </a:spcBef>
        <a:buNone/>
        <a:defRPr sz="6834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836914" indent="-836914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6834" kern="1200">
          <a:solidFill>
            <a:schemeClr val="accent5"/>
          </a:solidFill>
          <a:latin typeface="+mn-lt"/>
          <a:ea typeface="+mn-ea"/>
          <a:cs typeface="+mn-cs"/>
        </a:defRPr>
      </a:lvl1pPr>
      <a:lvl2pPr marL="1813315" indent="-697427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5857" kern="1200">
          <a:solidFill>
            <a:schemeClr val="accent5"/>
          </a:solidFill>
          <a:latin typeface="+mn-lt"/>
          <a:ea typeface="+mn-ea"/>
          <a:cs typeface="+mn-cs"/>
        </a:defRPr>
      </a:lvl2pPr>
      <a:lvl3pPr marL="2789714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882" kern="1200">
          <a:solidFill>
            <a:schemeClr val="accent5"/>
          </a:solidFill>
          <a:latin typeface="+mn-lt"/>
          <a:ea typeface="+mn-ea"/>
          <a:cs typeface="+mn-cs"/>
        </a:defRPr>
      </a:lvl3pPr>
      <a:lvl4pPr marL="3905598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393" kern="1200">
          <a:solidFill>
            <a:schemeClr val="accent5"/>
          </a:solidFill>
          <a:latin typeface="+mn-lt"/>
          <a:ea typeface="+mn-ea"/>
          <a:cs typeface="+mn-cs"/>
        </a:defRPr>
      </a:lvl4pPr>
      <a:lvl5pPr marL="5021483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906" kern="1200">
          <a:solidFill>
            <a:schemeClr val="accent5"/>
          </a:solidFill>
          <a:latin typeface="+mn-lt"/>
          <a:ea typeface="+mn-ea"/>
          <a:cs typeface="+mn-cs"/>
        </a:defRPr>
      </a:lvl5pPr>
      <a:lvl6pPr marL="613737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6pPr>
      <a:lvl7pPr marL="725325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7pPr>
      <a:lvl8pPr marL="836914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8pPr>
      <a:lvl9pPr marL="948502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1pPr>
      <a:lvl2pPr marL="1115885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2pPr>
      <a:lvl3pPr marL="2231771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3pPr>
      <a:lvl4pPr marL="3347657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4pPr>
      <a:lvl5pPr marL="4463543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5pPr>
      <a:lvl6pPr marL="5579428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6pPr>
      <a:lvl7pPr marL="6695312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7pPr>
      <a:lvl8pPr marL="7811199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8pPr>
      <a:lvl9pPr marL="8927084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077" y="5206808"/>
            <a:ext cx="19195961" cy="4003209"/>
          </a:xfrm>
        </p:spPr>
        <p:txBody>
          <a:bodyPr/>
          <a:lstStyle/>
          <a:p>
            <a:r>
              <a:rPr lang="en-US" dirty="0" smtClean="0"/>
              <a:t>HL-LHC Vertical Cores</a:t>
            </a:r>
            <a:br>
              <a:rPr lang="en-US" dirty="0" smtClean="0"/>
            </a:br>
            <a:r>
              <a:rPr lang="en-US" dirty="0" smtClean="0"/>
              <a:t>Status Employer’s requirements for </a:t>
            </a:r>
            <a:r>
              <a:rPr lang="en-US" dirty="0" err="1" smtClean="0"/>
              <a:t>TechSpec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b="0" dirty="0" smtClean="0"/>
              <a:t>WP17.1 Civil Engineering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sz="4882" dirty="0" smtClean="0"/>
              <a:t/>
            </a:r>
            <a:br>
              <a:rPr lang="en-GB" sz="4882" dirty="0" smtClean="0"/>
            </a:br>
            <a:endParaRPr lang="en-GB" sz="4882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8038" y="11418575"/>
            <a:ext cx="15817500" cy="1470163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C.Gasnier</a:t>
            </a:r>
            <a:endParaRPr lang="en-GB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t-PT" dirty="0" smtClean="0"/>
              <a:t>25/11/2019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96229" y="1783479"/>
            <a:ext cx="10378318" cy="399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smtClean="0"/>
              <a:t>Open points </a:t>
            </a:r>
            <a:r>
              <a:rPr lang="fr-CH" sz="4400" i="1" dirty="0" err="1" smtClean="0"/>
              <a:t>from</a:t>
            </a:r>
            <a:r>
              <a:rPr lang="fr-CH" sz="4400" i="1" dirty="0" smtClean="0"/>
              <a:t> WP17 meeting 26/09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15" name="Rectangle 14"/>
          <p:cNvSpPr/>
          <p:nvPr/>
        </p:nvSpPr>
        <p:spPr>
          <a:xfrm>
            <a:off x="5111453" y="7056090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13191" y="6870862"/>
            <a:ext cx="3341431" cy="39306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175" y="2959985"/>
            <a:ext cx="17399603" cy="90786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42001" y="3726247"/>
            <a:ext cx="646331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00B050"/>
                </a:solidFill>
              </a:rPr>
              <a:t>OK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31855" y="4726597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218778" y="5874057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41116" y="6825257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39084" y="9748190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31855" y="10553660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39084" y="11287225"/>
            <a:ext cx="158729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PENDING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109" y="6480026"/>
            <a:ext cx="19332499" cy="1511833"/>
          </a:xfrm>
        </p:spPr>
        <p:txBody>
          <a:bodyPr/>
          <a:lstStyle/>
          <a:p>
            <a:r>
              <a:rPr lang="pt-PT" dirty="0" smtClean="0"/>
              <a:t>Thank you!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236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re 7"/>
          <p:cNvSpPr>
            <a:spLocks noGrp="1"/>
          </p:cNvSpPr>
          <p:nvPr>
            <p:ph idx="1"/>
          </p:nvPr>
        </p:nvSpPr>
        <p:spPr>
          <a:xfrm>
            <a:off x="999316" y="2519586"/>
            <a:ext cx="21083673" cy="10450871"/>
          </a:xfrm>
        </p:spPr>
        <p:txBody>
          <a:bodyPr>
            <a:normAutofit/>
          </a:bodyPr>
          <a:lstStyle/>
          <a:p>
            <a:r>
              <a:rPr lang="pt-PT" sz="5200" dirty="0" smtClean="0"/>
              <a:t>Baseline (Reminder)</a:t>
            </a:r>
          </a:p>
          <a:p>
            <a:r>
              <a:rPr lang="pt-PT" sz="5200" dirty="0" smtClean="0"/>
              <a:t>Employer’s </a:t>
            </a:r>
            <a:r>
              <a:rPr lang="pt-PT" sz="5200" dirty="0" smtClean="0"/>
              <a:t>requirements specification:</a:t>
            </a:r>
            <a:endParaRPr lang="pt-PT" sz="5200" dirty="0" smtClean="0"/>
          </a:p>
          <a:p>
            <a:pPr lvl="1"/>
            <a:r>
              <a:rPr lang="pt-PT" sz="3246" dirty="0" smtClean="0"/>
              <a:t>RadioProtection</a:t>
            </a:r>
          </a:p>
          <a:p>
            <a:pPr lvl="1"/>
            <a:r>
              <a:rPr lang="pt-PT" sz="3246" dirty="0" smtClean="0"/>
              <a:t>Transport</a:t>
            </a:r>
          </a:p>
          <a:p>
            <a:pPr lvl="1"/>
            <a:r>
              <a:rPr lang="pt-PT" sz="3246" dirty="0" smtClean="0"/>
              <a:t>LHC Ventilation</a:t>
            </a:r>
          </a:p>
          <a:p>
            <a:pPr lvl="1"/>
            <a:r>
              <a:rPr lang="pt-PT" sz="3246" dirty="0" smtClean="0"/>
              <a:t>Worksite Ventilation</a:t>
            </a:r>
            <a:endParaRPr lang="pt-PT" sz="3246" dirty="0" smtClean="0"/>
          </a:p>
          <a:p>
            <a:r>
              <a:rPr lang="fr-CH" sz="5200" dirty="0" smtClean="0"/>
              <a:t>Open points</a:t>
            </a:r>
            <a:endParaRPr lang="fr-CH" sz="5200" dirty="0" smtClean="0"/>
          </a:p>
          <a:p>
            <a:pPr marL="0" indent="0">
              <a:buNone/>
            </a:pPr>
            <a:endParaRPr lang="fr-CH" sz="6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8175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pt-PT" sz="5400" dirty="0"/>
              <a:t>HL-LHC Vertical Cores – </a:t>
            </a:r>
            <a:r>
              <a:rPr lang="en-US" sz="5400" dirty="0" smtClean="0"/>
              <a:t>Geometry</a:t>
            </a:r>
            <a:endParaRPr lang="en-US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47" b="5541"/>
          <a:stretch/>
        </p:blipFill>
        <p:spPr>
          <a:xfrm>
            <a:off x="1353385" y="8932233"/>
            <a:ext cx="10368798" cy="49402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8130" y="8664003"/>
            <a:ext cx="3552136" cy="5443207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151013" y="1940345"/>
            <a:ext cx="13969552" cy="61739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40" dirty="0" smtClean="0"/>
              <a:t>24 cores in total, 6 per IP side:</a:t>
            </a:r>
            <a:endParaRPr lang="en-US" sz="5040" dirty="0"/>
          </a:p>
          <a:p>
            <a:pPr lvl="1"/>
            <a:r>
              <a:rPr lang="en-US" sz="4200" dirty="0" smtClean="0"/>
              <a:t>3 in the ULs: </a:t>
            </a:r>
          </a:p>
          <a:p>
            <a:pPr lvl="1"/>
            <a:r>
              <a:rPr lang="en-US" sz="4200" dirty="0" smtClean="0"/>
              <a:t>3 in the UAs:</a:t>
            </a:r>
          </a:p>
          <a:p>
            <a:r>
              <a:rPr lang="en-US" sz="5040" dirty="0" smtClean="0"/>
              <a:t>Internal </a:t>
            </a:r>
            <a:r>
              <a:rPr lang="en-US" sz="5040" dirty="0"/>
              <a:t>Diameter: </a:t>
            </a:r>
            <a:r>
              <a:rPr lang="en-US" sz="5040" dirty="0" smtClean="0"/>
              <a:t>1m, excavation </a:t>
            </a:r>
            <a:r>
              <a:rPr lang="en-US" sz="5040" dirty="0"/>
              <a:t>length: 5 to </a:t>
            </a:r>
            <a:r>
              <a:rPr lang="en-US" sz="5040" dirty="0" smtClean="0"/>
              <a:t>7m</a:t>
            </a:r>
          </a:p>
          <a:p>
            <a:r>
              <a:rPr lang="en-US" sz="5040" dirty="0" smtClean="0">
                <a:solidFill>
                  <a:srgbClr val="FF0000"/>
                </a:solidFill>
              </a:rPr>
              <a:t>WP15 has mentioned the possibility to add an additional core in UAs </a:t>
            </a:r>
            <a:r>
              <a:rPr lang="en-US" sz="504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What is the status?</a:t>
            </a:r>
            <a:endParaRPr lang="en-US" sz="5040" dirty="0">
              <a:solidFill>
                <a:srgbClr val="FF0000"/>
              </a:solidFill>
            </a:endParaRPr>
          </a:p>
          <a:p>
            <a:endParaRPr lang="en-US" sz="5040" dirty="0"/>
          </a:p>
          <a:p>
            <a:pPr lvl="1"/>
            <a:endParaRPr lang="en-US" sz="378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45501" y="7867688"/>
            <a:ext cx="11048566" cy="16838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360" b="1" dirty="0">
                <a:solidFill>
                  <a:srgbClr val="FF0000"/>
                </a:solidFill>
              </a:rPr>
              <a:t>UAs</a:t>
            </a:r>
          </a:p>
          <a:p>
            <a:pPr marL="0" indent="0" algn="ctr">
              <a:buNone/>
            </a:pPr>
            <a:r>
              <a:rPr lang="en-US" sz="2100" b="1" dirty="0" smtClean="0">
                <a:solidFill>
                  <a:srgbClr val="FF0000"/>
                </a:solidFill>
              </a:rPr>
              <a:t>* final </a:t>
            </a:r>
            <a:r>
              <a:rPr lang="en-US" sz="2100" b="1" dirty="0">
                <a:solidFill>
                  <a:srgbClr val="FF0000"/>
                </a:solidFill>
              </a:rPr>
              <a:t>core positions to be </a:t>
            </a:r>
            <a:r>
              <a:rPr lang="en-US" sz="2100" b="1" dirty="0" smtClean="0">
                <a:solidFill>
                  <a:srgbClr val="FF0000"/>
                </a:solidFill>
              </a:rPr>
              <a:t>defined, liberty to move the cores position longitudinally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3628742" y="7151293"/>
            <a:ext cx="4804191" cy="12103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360" b="1" smtClean="0">
                <a:solidFill>
                  <a:srgbClr val="00B050"/>
                </a:solidFill>
              </a:rPr>
              <a:t>ULs</a:t>
            </a:r>
          </a:p>
          <a:p>
            <a:pPr marL="0" indent="0" algn="ctr">
              <a:buNone/>
            </a:pPr>
            <a:r>
              <a:rPr lang="en-US" sz="2520" b="1" smtClean="0">
                <a:solidFill>
                  <a:srgbClr val="00B050"/>
                </a:solidFill>
              </a:rPr>
              <a:t>* Position fixed </a:t>
            </a:r>
            <a:endParaRPr lang="en-US" sz="2520" b="1">
              <a:solidFill>
                <a:srgbClr val="00B05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4504212" y="10851996"/>
            <a:ext cx="604801" cy="1945175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04212" y="10851996"/>
            <a:ext cx="453600" cy="1945175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664720" y="10872514"/>
            <a:ext cx="604801" cy="1945175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664720" y="10872514"/>
            <a:ext cx="453600" cy="1945175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72126" y="8604731"/>
            <a:ext cx="3477603" cy="54432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59714" y="11147664"/>
            <a:ext cx="3024003" cy="253120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96229" y="1783479"/>
            <a:ext cx="10378318" cy="3994333"/>
          </a:xfrm>
          <a:prstGeom prst="rect">
            <a:avLst/>
          </a:prstGeom>
        </p:spPr>
      </p:pic>
      <p:sp>
        <p:nvSpPr>
          <p:cNvPr id="29" name="Content Placeholder 2"/>
          <p:cNvSpPr txBox="1">
            <a:spLocks/>
          </p:cNvSpPr>
          <p:nvPr/>
        </p:nvSpPr>
        <p:spPr>
          <a:xfrm>
            <a:off x="19328996" y="3889084"/>
            <a:ext cx="1913231" cy="6402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b="1">
                <a:solidFill>
                  <a:srgbClr val="FF0000"/>
                </a:solidFill>
              </a:rPr>
              <a:t>UAx7</a:t>
            </a:r>
          </a:p>
          <a:p>
            <a:pPr marL="0" indent="0" algn="ctr">
              <a:buNone/>
            </a:pPr>
            <a:r>
              <a:rPr lang="en-US" sz="2100" b="1">
                <a:solidFill>
                  <a:srgbClr val="FF0000"/>
                </a:solidFill>
              </a:rPr>
              <a:t>(3 pcs)</a:t>
            </a:r>
            <a:endParaRPr lang="en-US" sz="1890" b="1">
              <a:solidFill>
                <a:srgbClr val="FF0000"/>
              </a:solidFill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3469913" y="1723624"/>
            <a:ext cx="1913231" cy="6402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b="1">
                <a:solidFill>
                  <a:srgbClr val="FF0000"/>
                </a:solidFill>
              </a:rPr>
              <a:t>UAx3</a:t>
            </a:r>
          </a:p>
          <a:p>
            <a:pPr marL="0" indent="0" algn="ctr">
              <a:buNone/>
            </a:pPr>
            <a:r>
              <a:rPr lang="en-US" sz="2100" b="1">
                <a:solidFill>
                  <a:srgbClr val="FF0000"/>
                </a:solidFill>
              </a:rPr>
              <a:t>(3 pcs)</a:t>
            </a:r>
            <a:endParaRPr lang="en-US" sz="1890" b="1">
              <a:solidFill>
                <a:srgbClr val="FF0000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4659856" y="2217851"/>
            <a:ext cx="1913231" cy="6402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b="1">
                <a:solidFill>
                  <a:srgbClr val="00B050"/>
                </a:solidFill>
              </a:rPr>
              <a:t>ULx3</a:t>
            </a:r>
          </a:p>
          <a:p>
            <a:pPr marL="0" indent="0" algn="ctr">
              <a:buNone/>
            </a:pPr>
            <a:r>
              <a:rPr lang="en-US" sz="2100" b="1">
                <a:solidFill>
                  <a:srgbClr val="00B050"/>
                </a:solidFill>
              </a:rPr>
              <a:t>(3 pcs)</a:t>
            </a:r>
            <a:endParaRPr lang="en-US" sz="1890" b="1">
              <a:solidFill>
                <a:srgbClr val="00B050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7718652" y="3361360"/>
            <a:ext cx="1913231" cy="6402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00" b="1">
                <a:solidFill>
                  <a:srgbClr val="00B050"/>
                </a:solidFill>
              </a:rPr>
              <a:t>ULx7</a:t>
            </a:r>
          </a:p>
          <a:p>
            <a:pPr marL="0" indent="0" algn="ctr">
              <a:buNone/>
            </a:pPr>
            <a:r>
              <a:rPr lang="en-US" sz="2100" b="1">
                <a:solidFill>
                  <a:srgbClr val="00B050"/>
                </a:solidFill>
              </a:rPr>
              <a:t>(3 pcs)</a:t>
            </a:r>
            <a:endParaRPr lang="en-US" sz="1890" b="1">
              <a:solidFill>
                <a:srgbClr val="00B05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369726" y="8344630"/>
            <a:ext cx="8350418" cy="5854505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14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6911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err="1" smtClean="0"/>
              <a:t>Radio-Protection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u="sng" dirty="0" smtClean="0"/>
              <a:t>Memo to </a:t>
            </a:r>
            <a:r>
              <a:rPr lang="fr-CH" u="sng" dirty="0" err="1" smtClean="0"/>
              <a:t>be</a:t>
            </a:r>
            <a:r>
              <a:rPr lang="fr-CH" u="sng" dirty="0" smtClean="0"/>
              <a:t> </a:t>
            </a:r>
            <a:r>
              <a:rPr lang="fr-CH" u="sng" dirty="0" err="1" smtClean="0"/>
              <a:t>provided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Excavated</a:t>
            </a:r>
            <a:r>
              <a:rPr lang="fr-CH" dirty="0" smtClean="0"/>
              <a:t> </a:t>
            </a:r>
            <a:r>
              <a:rPr lang="fr-CH" dirty="0" err="1" smtClean="0"/>
              <a:t>material</a:t>
            </a:r>
            <a:r>
              <a:rPr lang="fr-CH" dirty="0"/>
              <a:t> </a:t>
            </a:r>
            <a:r>
              <a:rPr lang="fr-CH" dirty="0" smtClean="0"/>
              <a:t>activation </a:t>
            </a:r>
            <a:r>
              <a:rPr lang="fr-CH" dirty="0" err="1" smtClean="0"/>
              <a:t>assessment</a:t>
            </a:r>
            <a:r>
              <a:rPr lang="fr-CH" dirty="0"/>
              <a:t> </a:t>
            </a:r>
            <a:r>
              <a:rPr lang="fr-CH" dirty="0" smtClean="0"/>
              <a:t>(rock &amp; </a:t>
            </a:r>
            <a:r>
              <a:rPr lang="fr-CH" dirty="0" err="1" smtClean="0"/>
              <a:t>concrete</a:t>
            </a:r>
            <a:r>
              <a:rPr lang="fr-CH" dirty="0" smtClean="0"/>
              <a:t>)</a:t>
            </a:r>
          </a:p>
          <a:p>
            <a:pPr lvl="1"/>
            <a:r>
              <a:rPr lang="fr-CH" dirty="0" err="1" smtClean="0"/>
              <a:t>Worksite</a:t>
            </a:r>
            <a:r>
              <a:rPr lang="fr-CH" dirty="0" smtClean="0"/>
              <a:t> classification (HL </a:t>
            </a:r>
            <a:r>
              <a:rPr lang="fr-CH" dirty="0" err="1" smtClean="0"/>
              <a:t>side</a:t>
            </a:r>
            <a:r>
              <a:rPr lang="fr-CH" dirty="0" smtClean="0"/>
              <a:t>, LHC </a:t>
            </a:r>
            <a:r>
              <a:rPr lang="fr-CH" dirty="0" err="1" smtClean="0"/>
              <a:t>side</a:t>
            </a:r>
            <a:r>
              <a:rPr lang="fr-CH" dirty="0" smtClean="0"/>
              <a:t>)</a:t>
            </a:r>
          </a:p>
          <a:p>
            <a:pPr lvl="1"/>
            <a:r>
              <a:rPr lang="fr-CH" dirty="0" err="1" smtClean="0"/>
              <a:t>Other</a:t>
            </a:r>
            <a:r>
              <a:rPr lang="fr-CH" dirty="0" smtClean="0"/>
              <a:t> RP </a:t>
            </a:r>
            <a:r>
              <a:rPr lang="fr-CH" dirty="0" err="1" smtClean="0"/>
              <a:t>measures</a:t>
            </a:r>
            <a:r>
              <a:rPr lang="fr-CH" dirty="0" smtClean="0"/>
              <a:t>:</a:t>
            </a:r>
          </a:p>
          <a:p>
            <a:pPr lvl="2"/>
            <a:r>
              <a:rPr lang="fr-CH" dirty="0" smtClean="0"/>
              <a:t>Activation of water </a:t>
            </a:r>
            <a:r>
              <a:rPr lang="fr-CH" dirty="0" err="1" smtClean="0"/>
              <a:t>used</a:t>
            </a:r>
            <a:r>
              <a:rPr lang="fr-CH" dirty="0" smtClean="0"/>
              <a:t> for excavation</a:t>
            </a:r>
          </a:p>
          <a:p>
            <a:pPr lvl="2"/>
            <a:r>
              <a:rPr lang="fr-CH" dirty="0" smtClean="0"/>
              <a:t>Check of excavation </a:t>
            </a:r>
            <a:r>
              <a:rPr lang="fr-CH" dirty="0" err="1" smtClean="0"/>
              <a:t>equipment</a:t>
            </a:r>
            <a:endParaRPr lang="fr-CH" dirty="0" smtClean="0"/>
          </a:p>
          <a:p>
            <a:pPr lvl="2"/>
            <a:r>
              <a:rPr lang="fr-CH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355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276" y="3204113"/>
            <a:ext cx="7515280" cy="4038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smtClean="0"/>
              <a:t>Transport</a:t>
            </a:r>
            <a:endParaRPr lang="en-US" sz="36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965" y="4299220"/>
            <a:ext cx="14346763" cy="3836990"/>
          </a:xfrm>
        </p:spPr>
        <p:txBody>
          <a:bodyPr>
            <a:normAutofit/>
          </a:bodyPr>
          <a:lstStyle/>
          <a:p>
            <a:pPr lvl="1"/>
            <a:r>
              <a:rPr lang="fr-CH" sz="5400" dirty="0" smtClean="0"/>
              <a:t>To </a:t>
            </a:r>
            <a:r>
              <a:rPr lang="fr-CH" sz="5400" dirty="0" err="1" smtClean="0"/>
              <a:t>be</a:t>
            </a:r>
            <a:r>
              <a:rPr lang="fr-CH" sz="5400" dirty="0" smtClean="0"/>
              <a:t> </a:t>
            </a:r>
            <a:r>
              <a:rPr lang="fr-CH" sz="5400" dirty="0" err="1" smtClean="0"/>
              <a:t>updated</a:t>
            </a:r>
            <a:r>
              <a:rPr lang="fr-CH" sz="5400" dirty="0" smtClean="0"/>
              <a:t> </a:t>
            </a:r>
            <a:r>
              <a:rPr lang="fr-CH" sz="5400" dirty="0" err="1" smtClean="0"/>
              <a:t>with</a:t>
            </a:r>
            <a:r>
              <a:rPr lang="fr-CH" sz="5400" dirty="0" smtClean="0"/>
              <a:t>:</a:t>
            </a:r>
          </a:p>
          <a:p>
            <a:pPr lvl="2"/>
            <a:r>
              <a:rPr lang="fr-CH" sz="4800" dirty="0" smtClean="0"/>
              <a:t>UA </a:t>
            </a:r>
            <a:r>
              <a:rPr lang="fr-CH" sz="4800" dirty="0" err="1" smtClean="0"/>
              <a:t>shielding</a:t>
            </a:r>
            <a:r>
              <a:rPr lang="fr-CH" sz="4800" dirty="0" smtClean="0"/>
              <a:t> </a:t>
            </a:r>
            <a:r>
              <a:rPr lang="fr-CH" sz="4800" dirty="0" err="1" smtClean="0"/>
              <a:t>doors</a:t>
            </a:r>
            <a:r>
              <a:rPr lang="fr-CH" sz="4800" dirty="0" smtClean="0"/>
              <a:t> </a:t>
            </a:r>
            <a:r>
              <a:rPr lang="fr-CH" sz="4800" dirty="0" err="1" smtClean="0"/>
              <a:t>enlarged</a:t>
            </a:r>
            <a:r>
              <a:rPr lang="fr-CH" sz="4800" dirty="0" smtClean="0"/>
              <a:t> to respect 1.5m-wide transport corridor</a:t>
            </a:r>
          </a:p>
          <a:p>
            <a:pPr lvl="2"/>
            <a:r>
              <a:rPr lang="fr-CH" sz="4800" dirty="0" smtClean="0"/>
              <a:t>SAS </a:t>
            </a:r>
            <a:r>
              <a:rPr lang="fr-CH" sz="4800" dirty="0" err="1" smtClean="0"/>
              <a:t>doors</a:t>
            </a:r>
            <a:r>
              <a:rPr lang="fr-CH" sz="4800" dirty="0" smtClean="0"/>
              <a:t> to </a:t>
            </a:r>
            <a:r>
              <a:rPr lang="fr-CH" sz="4800" dirty="0" err="1" smtClean="0"/>
              <a:t>be</a:t>
            </a:r>
            <a:r>
              <a:rPr lang="fr-CH" sz="4800" dirty="0" smtClean="0"/>
              <a:t> </a:t>
            </a:r>
            <a:r>
              <a:rPr lang="fr-CH" sz="4800" dirty="0" err="1" smtClean="0"/>
              <a:t>enlarged</a:t>
            </a:r>
            <a:r>
              <a:rPr lang="fr-CH" sz="4800" dirty="0" smtClean="0"/>
              <a:t> as </a:t>
            </a:r>
            <a:r>
              <a:rPr lang="fr-CH" sz="4800" dirty="0" err="1" smtClean="0"/>
              <a:t>well</a:t>
            </a:r>
            <a:r>
              <a:rPr lang="fr-CH" sz="4800" dirty="0" smtClean="0"/>
              <a:t> (WP15)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2941" y="1943522"/>
            <a:ext cx="21458384" cy="30243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5888" lvl="1" indent="0">
              <a:buNone/>
            </a:pPr>
            <a:r>
              <a:rPr lang="fr-CH" sz="3600" dirty="0" err="1" smtClean="0">
                <a:solidFill>
                  <a:srgbClr val="FF0000"/>
                </a:solidFill>
              </a:rPr>
              <a:t>See</a:t>
            </a:r>
            <a:r>
              <a:rPr lang="fr-CH" sz="3600" dirty="0" smtClean="0">
                <a:solidFill>
                  <a:srgbClr val="FF0000"/>
                </a:solidFill>
              </a:rPr>
              <a:t> </a:t>
            </a:r>
            <a:r>
              <a:rPr lang="fr-CH" sz="3600" dirty="0" err="1" smtClean="0">
                <a:solidFill>
                  <a:srgbClr val="FF0000"/>
                </a:solidFill>
              </a:rPr>
              <a:t>dwgs</a:t>
            </a:r>
            <a:r>
              <a:rPr lang="fr-CH" sz="3600" dirty="0" smtClean="0">
                <a:solidFill>
                  <a:srgbClr val="FF0000"/>
                </a:solidFill>
              </a:rPr>
              <a:t> :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- P1 Cores works - </a:t>
            </a:r>
            <a:r>
              <a:rPr lang="en-GB" sz="3600" i="1" dirty="0" smtClean="0">
                <a:solidFill>
                  <a:srgbClr val="FF0000"/>
                </a:solidFill>
              </a:rPr>
              <a:t>V2_190909.pdf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</a:t>
            </a:r>
            <a:r>
              <a:rPr lang="en-GB" sz="3600" i="1" dirty="0" smtClean="0">
                <a:solidFill>
                  <a:srgbClr val="FF0000"/>
                </a:solidFill>
              </a:rPr>
              <a:t>– P5 </a:t>
            </a:r>
            <a:r>
              <a:rPr lang="en-GB" sz="3600" i="1" dirty="0">
                <a:solidFill>
                  <a:srgbClr val="FF0000"/>
                </a:solidFill>
              </a:rPr>
              <a:t>Cores works - V2_190909.pdf</a:t>
            </a:r>
            <a:endParaRPr lang="fr-CH" sz="3600" i="1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441045" y="5471914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441045" y="4967858"/>
            <a:ext cx="36004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840645" y="5766784"/>
            <a:ext cx="104067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rgbClr val="FF0000"/>
                </a:solidFill>
              </a:rPr>
              <a:t>1.50m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881315" y="5223428"/>
            <a:ext cx="2739750" cy="7525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718965" y="8511096"/>
            <a:ext cx="21364024" cy="38369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smtClean="0"/>
              <a:t>Interface EN-HE/</a:t>
            </a:r>
            <a:r>
              <a:rPr lang="fr-CH" dirty="0" err="1" smtClean="0"/>
              <a:t>contractor</a:t>
            </a:r>
            <a:r>
              <a:rPr lang="fr-CH" dirty="0" smtClean="0"/>
              <a:t> for transport support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written</a:t>
            </a:r>
            <a:r>
              <a:rPr lang="fr-CH" dirty="0" smtClean="0"/>
              <a:t> down:</a:t>
            </a:r>
          </a:p>
          <a:p>
            <a:pPr lvl="2"/>
            <a:r>
              <a:rPr lang="fr-CH" dirty="0" err="1" smtClean="0"/>
              <a:t>Between</a:t>
            </a:r>
            <a:r>
              <a:rPr lang="fr-CH" dirty="0" smtClean="0"/>
              <a:t> Surface &amp; </a:t>
            </a:r>
            <a:r>
              <a:rPr lang="fr-CH" dirty="0" err="1" smtClean="0"/>
              <a:t>worksite</a:t>
            </a:r>
            <a:r>
              <a:rPr lang="fr-CH" dirty="0" smtClean="0"/>
              <a:t>, EN-HE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in charge the transport of </a:t>
            </a:r>
            <a:r>
              <a:rPr lang="fr-CH" dirty="0" err="1" smtClean="0"/>
              <a:t>contractor’s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 and </a:t>
            </a:r>
            <a:r>
              <a:rPr lang="fr-CH" dirty="0" err="1" smtClean="0"/>
              <a:t>spoils</a:t>
            </a:r>
            <a:r>
              <a:rPr lang="fr-CH" dirty="0" smtClean="0"/>
              <a:t> ?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2016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3061"/>
          <a:stretch/>
        </p:blipFill>
        <p:spPr>
          <a:xfrm>
            <a:off x="0" y="3887738"/>
            <a:ext cx="9001000" cy="2952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smtClean="0"/>
              <a:t>LHC </a:t>
            </a:r>
            <a:r>
              <a:rPr lang="fr-CH" sz="4400" i="1" dirty="0" smtClean="0"/>
              <a:t>Ventilation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981" y="3239666"/>
            <a:ext cx="19332499" cy="10303486"/>
          </a:xfrm>
        </p:spPr>
        <p:txBody>
          <a:bodyPr/>
          <a:lstStyle/>
          <a:p>
            <a:r>
              <a:rPr lang="fr-CH" dirty="0" smtClean="0"/>
              <a:t>P1:</a:t>
            </a:r>
          </a:p>
          <a:p>
            <a:pPr lvl="1"/>
            <a:endParaRPr lang="fr-CH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2941" y="1223442"/>
            <a:ext cx="21458384" cy="30243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5888" lvl="1" indent="0">
              <a:buNone/>
            </a:pPr>
            <a:r>
              <a:rPr lang="fr-CH" sz="3600" dirty="0" err="1" smtClean="0">
                <a:solidFill>
                  <a:srgbClr val="FF0000"/>
                </a:solidFill>
              </a:rPr>
              <a:t>See</a:t>
            </a:r>
            <a:r>
              <a:rPr lang="fr-CH" sz="3600" dirty="0" smtClean="0">
                <a:solidFill>
                  <a:srgbClr val="FF0000"/>
                </a:solidFill>
              </a:rPr>
              <a:t> </a:t>
            </a:r>
            <a:r>
              <a:rPr lang="fr-CH" sz="3600" dirty="0" err="1" smtClean="0">
                <a:solidFill>
                  <a:srgbClr val="FF0000"/>
                </a:solidFill>
              </a:rPr>
              <a:t>dwgs</a:t>
            </a:r>
            <a:r>
              <a:rPr lang="fr-CH" sz="3600" dirty="0" smtClean="0">
                <a:solidFill>
                  <a:srgbClr val="FF0000"/>
                </a:solidFill>
              </a:rPr>
              <a:t> :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- P1 Cores works - </a:t>
            </a:r>
            <a:r>
              <a:rPr lang="en-GB" sz="3600" i="1" dirty="0" smtClean="0">
                <a:solidFill>
                  <a:srgbClr val="FF0000"/>
                </a:solidFill>
              </a:rPr>
              <a:t>V2_190909.pdf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</a:t>
            </a:r>
            <a:r>
              <a:rPr lang="en-GB" sz="3600" i="1" dirty="0" smtClean="0">
                <a:solidFill>
                  <a:srgbClr val="FF0000"/>
                </a:solidFill>
              </a:rPr>
              <a:t>– P5 </a:t>
            </a:r>
            <a:r>
              <a:rPr lang="en-GB" sz="3600" i="1" dirty="0">
                <a:solidFill>
                  <a:srgbClr val="FF0000"/>
                </a:solidFill>
              </a:rPr>
              <a:t>Cores works - V2_190909.pdf</a:t>
            </a:r>
            <a:endParaRPr lang="fr-CH" sz="3600" i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0019" y="4001803"/>
            <a:ext cx="9945242" cy="27662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8279" y="7330914"/>
            <a:ext cx="2798190" cy="4478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57617" y="7244227"/>
            <a:ext cx="2936625" cy="4373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957" y="7272113"/>
            <a:ext cx="3332451" cy="47525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9605" y="7387826"/>
            <a:ext cx="2898536" cy="4604106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2447157" y="12380721"/>
            <a:ext cx="18611304" cy="13405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5888" lvl="1" indent="0">
              <a:buNone/>
            </a:pP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UL13/17 : flexible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duct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solution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remain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open.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Both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flexible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duct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and false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floor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could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mentionned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in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specification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To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3600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discussed</a:t>
            </a:r>
            <a:r>
              <a:rPr lang="fr-CH" sz="36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lang="fr-CH" sz="36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8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1268"/>
            <a:ext cx="9863981" cy="6560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smtClean="0"/>
              <a:t>LHC </a:t>
            </a:r>
            <a:r>
              <a:rPr lang="fr-CH" sz="4400" i="1" dirty="0" smtClean="0"/>
              <a:t>Ventilation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981" y="3239666"/>
            <a:ext cx="19332499" cy="10303486"/>
          </a:xfrm>
        </p:spPr>
        <p:txBody>
          <a:bodyPr/>
          <a:lstStyle/>
          <a:p>
            <a:r>
              <a:rPr lang="fr-CH" dirty="0" smtClean="0"/>
              <a:t>P5:</a:t>
            </a:r>
          </a:p>
          <a:p>
            <a:pPr lvl="1"/>
            <a:endParaRPr lang="fr-CH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2941" y="1223442"/>
            <a:ext cx="21458384" cy="30243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5888" lvl="1" indent="0">
              <a:buNone/>
            </a:pPr>
            <a:r>
              <a:rPr lang="fr-CH" sz="3600" dirty="0" err="1" smtClean="0">
                <a:solidFill>
                  <a:srgbClr val="FF0000"/>
                </a:solidFill>
              </a:rPr>
              <a:t>See</a:t>
            </a:r>
            <a:r>
              <a:rPr lang="fr-CH" sz="3600" dirty="0" smtClean="0">
                <a:solidFill>
                  <a:srgbClr val="FF0000"/>
                </a:solidFill>
              </a:rPr>
              <a:t> </a:t>
            </a:r>
            <a:r>
              <a:rPr lang="fr-CH" sz="3600" dirty="0" err="1" smtClean="0">
                <a:solidFill>
                  <a:srgbClr val="FF0000"/>
                </a:solidFill>
              </a:rPr>
              <a:t>dwgs</a:t>
            </a:r>
            <a:r>
              <a:rPr lang="fr-CH" sz="3600" dirty="0" smtClean="0">
                <a:solidFill>
                  <a:srgbClr val="FF0000"/>
                </a:solidFill>
              </a:rPr>
              <a:t> :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- P1 Cores works - </a:t>
            </a:r>
            <a:r>
              <a:rPr lang="en-GB" sz="3600" i="1" dirty="0" smtClean="0">
                <a:solidFill>
                  <a:srgbClr val="FF0000"/>
                </a:solidFill>
              </a:rPr>
              <a:t>V2_190909.pdf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</a:t>
            </a:r>
            <a:r>
              <a:rPr lang="en-GB" sz="3600" i="1" dirty="0" smtClean="0">
                <a:solidFill>
                  <a:srgbClr val="FF0000"/>
                </a:solidFill>
              </a:rPr>
              <a:t>– P5 </a:t>
            </a:r>
            <a:r>
              <a:rPr lang="en-GB" sz="3600" i="1" dirty="0">
                <a:solidFill>
                  <a:srgbClr val="FF0000"/>
                </a:solidFill>
              </a:rPr>
              <a:t>Cores works - V2_190909.pdf</a:t>
            </a:r>
            <a:endParaRPr lang="fr-CH" sz="3600" i="1" dirty="0" smtClean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b="59832"/>
          <a:stretch/>
        </p:blipFill>
        <p:spPr>
          <a:xfrm>
            <a:off x="11095248" y="4043209"/>
            <a:ext cx="11181526" cy="279685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111453" y="7056090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13191" y="6870862"/>
            <a:ext cx="3341431" cy="39306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604" y="7519341"/>
            <a:ext cx="3181890" cy="64165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3428"/>
          <a:stretch/>
        </p:blipFill>
        <p:spPr>
          <a:xfrm>
            <a:off x="269287" y="7231638"/>
            <a:ext cx="3585637" cy="57396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3772" y="7343195"/>
            <a:ext cx="4146754" cy="53119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94897" y="7067545"/>
            <a:ext cx="3460623" cy="57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smtClean="0"/>
              <a:t>LHC </a:t>
            </a:r>
            <a:r>
              <a:rPr lang="fr-CH" sz="4400" i="1" dirty="0" smtClean="0"/>
              <a:t>Ventilation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981" y="3239666"/>
            <a:ext cx="19332499" cy="10303486"/>
          </a:xfrm>
        </p:spPr>
        <p:txBody>
          <a:bodyPr/>
          <a:lstStyle/>
          <a:p>
            <a:r>
              <a:rPr lang="fr-CH" dirty="0" err="1" smtClean="0"/>
              <a:t>Extract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WP 17 meeting 26/09/19: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pPr lvl="1"/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status</a:t>
            </a:r>
            <a:r>
              <a:rPr lang="fr-CH" dirty="0" smtClean="0"/>
              <a:t> on </a:t>
            </a:r>
            <a:r>
              <a:rPr lang="fr-CH" dirty="0" err="1" smtClean="0"/>
              <a:t>this</a:t>
            </a:r>
            <a:r>
              <a:rPr lang="fr-CH" dirty="0" smtClean="0"/>
              <a:t> topic ?</a:t>
            </a:r>
          </a:p>
          <a:p>
            <a:pPr lvl="1"/>
            <a:endParaRPr lang="fr-CH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2941" y="1223442"/>
            <a:ext cx="21458384" cy="30243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836914" indent="-836914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6834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1813315" indent="-697427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585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789714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88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05598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439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5021483" indent="-557943" algn="l" defTabSz="11158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90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613737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5325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369141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485026" indent="-557943" algn="l" defTabSz="1115885" rtl="0" eaLnBrk="1" latinLnBrk="0" hangingPunct="1">
              <a:spcBef>
                <a:spcPct val="20000"/>
              </a:spcBef>
              <a:buFont typeface="Arial"/>
              <a:buChar char="•"/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5888" lvl="1" indent="0">
              <a:buNone/>
            </a:pPr>
            <a:r>
              <a:rPr lang="fr-CH" sz="3600" dirty="0" err="1" smtClean="0">
                <a:solidFill>
                  <a:srgbClr val="FF0000"/>
                </a:solidFill>
              </a:rPr>
              <a:t>See</a:t>
            </a:r>
            <a:r>
              <a:rPr lang="fr-CH" sz="3600" dirty="0" smtClean="0">
                <a:solidFill>
                  <a:srgbClr val="FF0000"/>
                </a:solidFill>
              </a:rPr>
              <a:t> </a:t>
            </a:r>
            <a:r>
              <a:rPr lang="fr-CH" sz="3600" dirty="0" err="1" smtClean="0">
                <a:solidFill>
                  <a:srgbClr val="FF0000"/>
                </a:solidFill>
              </a:rPr>
              <a:t>dwgs</a:t>
            </a:r>
            <a:r>
              <a:rPr lang="fr-CH" sz="3600" dirty="0" smtClean="0">
                <a:solidFill>
                  <a:srgbClr val="FF0000"/>
                </a:solidFill>
              </a:rPr>
              <a:t> :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- P1 Cores works - </a:t>
            </a:r>
            <a:r>
              <a:rPr lang="en-GB" sz="3600" i="1" dirty="0" smtClean="0">
                <a:solidFill>
                  <a:srgbClr val="FF0000"/>
                </a:solidFill>
              </a:rPr>
              <a:t>V2_190909.pdf</a:t>
            </a:r>
          </a:p>
          <a:p>
            <a:pPr lvl="1"/>
            <a:r>
              <a:rPr lang="en-GB" sz="3600" i="1" dirty="0">
                <a:solidFill>
                  <a:srgbClr val="FF0000"/>
                </a:solidFill>
              </a:rPr>
              <a:t>HiLumi - SMB </a:t>
            </a:r>
            <a:r>
              <a:rPr lang="en-GB" sz="3600" i="1" dirty="0" smtClean="0">
                <a:solidFill>
                  <a:srgbClr val="FF0000"/>
                </a:solidFill>
              </a:rPr>
              <a:t>– P5 </a:t>
            </a:r>
            <a:r>
              <a:rPr lang="en-GB" sz="3600" i="1" dirty="0">
                <a:solidFill>
                  <a:srgbClr val="FF0000"/>
                </a:solidFill>
              </a:rPr>
              <a:t>Cores works - V2_190909.pdf</a:t>
            </a:r>
            <a:endParaRPr lang="fr-CH" sz="3600" i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314" y="4944650"/>
            <a:ext cx="15868650" cy="2447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139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82" y="169641"/>
            <a:ext cx="19332499" cy="1511833"/>
          </a:xfrm>
        </p:spPr>
        <p:txBody>
          <a:bodyPr/>
          <a:lstStyle/>
          <a:p>
            <a:r>
              <a:rPr lang="fr-CH" sz="5400" dirty="0" err="1" smtClean="0"/>
              <a:t>Employer’s</a:t>
            </a:r>
            <a:r>
              <a:rPr lang="fr-CH" sz="5400" dirty="0" smtClean="0"/>
              <a:t> </a:t>
            </a:r>
            <a:r>
              <a:rPr lang="fr-CH" sz="5400" dirty="0" err="1" smtClean="0"/>
              <a:t>Requirements</a:t>
            </a:r>
            <a:r>
              <a:rPr lang="fr-CH" sz="5400" dirty="0" smtClean="0"/>
              <a:t> </a:t>
            </a:r>
            <a:r>
              <a:rPr lang="fr-CH" sz="5400" dirty="0" err="1" smtClean="0"/>
              <a:t>Specification</a:t>
            </a:r>
            <a:r>
              <a:rPr lang="fr-CH" sz="5400" dirty="0" smtClean="0"/>
              <a:t/>
            </a:r>
            <a:br>
              <a:rPr lang="fr-CH" sz="5400" dirty="0" smtClean="0"/>
            </a:br>
            <a:r>
              <a:rPr lang="fr-CH" sz="4400" i="1" dirty="0" err="1" smtClean="0"/>
              <a:t>Worksite</a:t>
            </a:r>
            <a:r>
              <a:rPr lang="fr-CH" sz="4400" i="1" dirty="0" smtClean="0"/>
              <a:t> </a:t>
            </a:r>
            <a:r>
              <a:rPr lang="fr-CH" sz="4400" i="1" dirty="0" smtClean="0"/>
              <a:t>Ventilation</a:t>
            </a:r>
            <a:endParaRPr lang="en-US" sz="4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dirty="0" smtClean="0"/>
              <a:t>WP15 Integration Meeting </a:t>
            </a:r>
            <a:r>
              <a:rPr lang="fr-FR" dirty="0" smtClean="0"/>
              <a:t>25</a:t>
            </a:r>
            <a:r>
              <a:rPr lang="fr-FR" noProof="0" dirty="0" smtClean="0"/>
              <a:t>/11/2019</a:t>
            </a:r>
            <a:endParaRPr lang="en-GB" noProof="0" dirty="0"/>
          </a:p>
        </p:txBody>
      </p:sp>
      <p:sp>
        <p:nvSpPr>
          <p:cNvPr id="15" name="Rectangle 14"/>
          <p:cNvSpPr/>
          <p:nvPr/>
        </p:nvSpPr>
        <p:spPr>
          <a:xfrm>
            <a:off x="5111453" y="7056090"/>
            <a:ext cx="1872208" cy="1512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13191" y="6870862"/>
            <a:ext cx="3341431" cy="39306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493882" y="2560042"/>
            <a:ext cx="19332499" cy="10303486"/>
          </a:xfrm>
        </p:spPr>
        <p:txBody>
          <a:bodyPr/>
          <a:lstStyle/>
          <a:p>
            <a:r>
              <a:rPr lang="fr-CH" dirty="0" smtClean="0"/>
              <a:t>Ventilation </a:t>
            </a:r>
            <a:r>
              <a:rPr lang="fr-CH" dirty="0" err="1" smtClean="0"/>
              <a:t>specifications</a:t>
            </a:r>
            <a:r>
              <a:rPr lang="fr-CH" dirty="0" smtClean="0"/>
              <a:t> for </a:t>
            </a:r>
            <a:r>
              <a:rPr lang="fr-CH" dirty="0" err="1" smtClean="0"/>
              <a:t>dust</a:t>
            </a:r>
            <a:r>
              <a:rPr lang="fr-CH" dirty="0" smtClean="0"/>
              <a:t> control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In </a:t>
            </a:r>
            <a:r>
              <a:rPr lang="fr-CH" dirty="0" err="1" smtClean="0"/>
              <a:t>terms</a:t>
            </a:r>
            <a:r>
              <a:rPr lang="fr-CH" dirty="0" smtClean="0"/>
              <a:t> of type of </a:t>
            </a:r>
            <a:r>
              <a:rPr lang="fr-CH" dirty="0" err="1" smtClean="0"/>
              <a:t>filters</a:t>
            </a:r>
            <a:r>
              <a:rPr lang="fr-CH" dirty="0" smtClean="0"/>
              <a:t>?</a:t>
            </a:r>
          </a:p>
          <a:p>
            <a:pPr lvl="1"/>
            <a:r>
              <a:rPr lang="fr-CH" dirty="0" smtClean="0"/>
              <a:t>Air </a:t>
            </a:r>
            <a:r>
              <a:rPr lang="fr-CH" dirty="0" err="1" smtClean="0"/>
              <a:t>quality</a:t>
            </a:r>
            <a:r>
              <a:rPr lang="fr-CH" dirty="0" smtClean="0"/>
              <a:t> ?</a:t>
            </a:r>
          </a:p>
          <a:p>
            <a:pPr lvl="1"/>
            <a:endParaRPr lang="fr-CH" dirty="0"/>
          </a:p>
          <a:p>
            <a:pPr marL="1115888" lvl="1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 Support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EN-CV to </a:t>
            </a:r>
            <a:r>
              <a:rPr lang="fr-CH" dirty="0" err="1" smtClean="0">
                <a:sym typeface="Wingdings" panose="05000000000000000000" pitchFamily="2" charset="2"/>
              </a:rPr>
              <a:t>define</a:t>
            </a:r>
            <a:r>
              <a:rPr lang="fr-CH" dirty="0" smtClean="0">
                <a:sym typeface="Wingdings" panose="05000000000000000000" pitchFamily="2" charset="2"/>
              </a:rPr>
              <a:t> the </a:t>
            </a:r>
            <a:r>
              <a:rPr lang="fr-CH" dirty="0" err="1" smtClean="0">
                <a:sym typeface="Wingdings" panose="05000000000000000000" pitchFamily="2" charset="2"/>
              </a:rPr>
              <a:t>requirement</a:t>
            </a:r>
            <a:endParaRPr lang="fr-CH" dirty="0" smtClean="0"/>
          </a:p>
          <a:p>
            <a:pPr lvl="1"/>
            <a:endParaRPr lang="fr-CH" dirty="0"/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556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EFC234-6D02-476D-A9EA-17EF77BB67B6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50428</TotalTime>
  <Words>443</Words>
  <Application>Microsoft Office PowerPoint</Application>
  <PresentationFormat>Custom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HL-LHC Vertical Cores Status Employer’s requirements for TechSpec  WP17.1 Civil Engineering   </vt:lpstr>
      <vt:lpstr>AGENDA</vt:lpstr>
      <vt:lpstr>HL-LHC Vertical Cores – Geometry</vt:lpstr>
      <vt:lpstr>Employer’s Requirements Specification Radio-Protection</vt:lpstr>
      <vt:lpstr>Employer’s Requirements Specification Transport</vt:lpstr>
      <vt:lpstr>Employer’s Requirements Specification LHC Ventilation</vt:lpstr>
      <vt:lpstr>Employer’s Requirements Specification LHC Ventilation</vt:lpstr>
      <vt:lpstr>Employer’s Requirements Specification LHC Ventilation</vt:lpstr>
      <vt:lpstr>Employer’s Requirements Specification Worksite Ventilation</vt:lpstr>
      <vt:lpstr>Employer’s Requirements Specification Open points from WP17 meeting 26/09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Meeting WXX 11T+TCLD Integration P7</dc:title>
  <dc:creator>Maria Amparo Gonzalez De La Aleja Cabana</dc:creator>
  <cp:lastModifiedBy>Charly Gasnier</cp:lastModifiedBy>
  <cp:revision>1464</cp:revision>
  <cp:lastPrinted>2018-07-17T11:57:15Z</cp:lastPrinted>
  <dcterms:created xsi:type="dcterms:W3CDTF">2017-08-01T14:41:34Z</dcterms:created>
  <dcterms:modified xsi:type="dcterms:W3CDTF">2019-11-25T09:37:52Z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