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Lst>
  <p:notesMasterIdLst>
    <p:notesMasterId r:id="rId11"/>
  </p:notesMasterIdLst>
  <p:sldIdLst>
    <p:sldId id="260" r:id="rId2"/>
    <p:sldId id="330" r:id="rId3"/>
    <p:sldId id="335" r:id="rId4"/>
    <p:sldId id="336" r:id="rId5"/>
    <p:sldId id="337" r:id="rId6"/>
    <p:sldId id="333" r:id="rId7"/>
    <p:sldId id="338" r:id="rId8"/>
    <p:sldId id="339" r:id="rId9"/>
    <p:sldId id="334" r:id="rId10"/>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3FD4FF"/>
    <a:srgbClr val="CC6600"/>
    <a:srgbClr val="FFFF00"/>
    <a:srgbClr val="00602B"/>
    <a:srgbClr val="E7FFF2"/>
    <a:srgbClr val="09FF78"/>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84" autoAdjust="0"/>
    <p:restoredTop sz="94660"/>
  </p:normalViewPr>
  <p:slideViewPr>
    <p:cSldViewPr snapToGrid="0">
      <p:cViewPr varScale="1">
        <p:scale>
          <a:sx n="69" d="100"/>
          <a:sy n="69" d="100"/>
        </p:scale>
        <p:origin x="604" y="44"/>
      </p:cViewPr>
      <p:guideLst/>
    </p:cSldViewPr>
  </p:slideViewPr>
  <p:notesTextViewPr>
    <p:cViewPr>
      <p:scale>
        <a:sx n="3" d="2"/>
        <a:sy n="3" d="2"/>
      </p:scale>
      <p:origin x="0" y="0"/>
    </p:cViewPr>
  </p:notesTextViewPr>
  <p:notesViewPr>
    <p:cSldViewPr snapToGrid="0">
      <p:cViewPr varScale="1">
        <p:scale>
          <a:sx n="128" d="100"/>
          <a:sy n="128" d="100"/>
        </p:scale>
        <p:origin x="7338" y="1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4DE590D5-6465-420F-A3E6-F3E0EE2721C3}" type="datetimeFigureOut">
              <a:rPr lang="en-GB" smtClean="0"/>
              <a:t>25/11/2019</a:t>
            </a:fld>
            <a:endParaRPr lang="en-GB"/>
          </a:p>
        </p:txBody>
      </p:sp>
      <p:sp>
        <p:nvSpPr>
          <p:cNvPr id="4" name="Slide Image Placeholder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1A59632F-A84E-46AC-B4BC-E4BA999D4860}" type="slidenum">
              <a:rPr lang="en-GB" smtClean="0"/>
              <a:t>‹#›</a:t>
            </a:fld>
            <a:endParaRPr lang="en-GB"/>
          </a:p>
        </p:txBody>
      </p:sp>
    </p:spTree>
    <p:extLst>
      <p:ext uri="{BB962C8B-B14F-4D97-AF65-F5344CB8AC3E}">
        <p14:creationId xmlns:p14="http://schemas.microsoft.com/office/powerpoint/2010/main" val="1712169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20800" y="6356351"/>
            <a:ext cx="8920000" cy="360000"/>
          </a:xfrm>
        </p:spPr>
        <p:txBody>
          <a:bodyPr lIns="0" tIns="0" rIns="0" bIns="0" anchor="b" anchorCtr="0"/>
          <a:lstStyle>
            <a:lvl1pPr algn="r">
              <a:defRPr>
                <a:solidFill>
                  <a:schemeClr val="accent1"/>
                </a:solidFill>
              </a:defRPr>
            </a:lvl1pPr>
          </a:lstStyle>
          <a:p>
            <a:r>
              <a:rPr lang="en-GB" noProof="0" smtClean="0"/>
              <a:t>25/11/2019</a:t>
            </a:r>
            <a:endParaRPr lang="en-GB" noProof="0" dirty="0"/>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4" y="381001"/>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extLst>
      <p:ext uri="{BB962C8B-B14F-4D97-AF65-F5344CB8AC3E}">
        <p14:creationId xmlns:p14="http://schemas.microsoft.com/office/powerpoint/2010/main" val="693195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540000" y="6356351"/>
            <a:ext cx="8836000" cy="360000"/>
          </a:xfrm>
        </p:spPr>
        <p:txBody>
          <a:bodyPr/>
          <a:lstStyle/>
          <a:p>
            <a:r>
              <a:rPr lang="en-GB" noProof="0" smtClean="0"/>
              <a:t>25/11/2019</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444262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2540000" y="6356351"/>
            <a:ext cx="8836000" cy="360000"/>
          </a:xfrm>
        </p:spPr>
        <p:txBody>
          <a:bodyPr/>
          <a:lstStyle/>
          <a:p>
            <a:r>
              <a:rPr lang="en-GB" noProof="0" smtClean="0"/>
              <a:t>25/11/2019</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1247104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2540000" y="6356351"/>
            <a:ext cx="8836000" cy="360000"/>
          </a:xfrm>
        </p:spPr>
        <p:txBody>
          <a:bodyPr/>
          <a:lstStyle/>
          <a:p>
            <a:r>
              <a:rPr lang="en-GB" noProof="0" smtClean="0"/>
              <a:t>25/11/2019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25864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r>
              <a:rPr lang="en-GB" noProof="0" smtClean="0"/>
              <a:t>25/11/2019</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780337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r>
              <a:rPr lang="en-GB" noProof="0" smtClean="0"/>
              <a:t>25/11/2019</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smtClean="0"/>
              <a:t>Image title</a:t>
            </a:r>
            <a:endParaRPr lang="en-GB" dirty="0"/>
          </a:p>
        </p:txBody>
      </p:sp>
    </p:spTree>
    <p:extLst>
      <p:ext uri="{BB962C8B-B14F-4D97-AF65-F5344CB8AC3E}">
        <p14:creationId xmlns:p14="http://schemas.microsoft.com/office/powerpoint/2010/main" val="3032246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625600" y="6356351"/>
            <a:ext cx="8764000" cy="360000"/>
          </a:xfrm>
        </p:spPr>
        <p:txBody>
          <a:bodyPr/>
          <a:lstStyle/>
          <a:p>
            <a:r>
              <a:rPr lang="en-GB" noProof="0" smtClean="0"/>
              <a:t>25/11/2019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828804" y="381001"/>
            <a:ext cx="4179545" cy="1694169"/>
          </a:xfrm>
          <a:prstGeom prst="rect">
            <a:avLst/>
          </a:prstGeom>
        </p:spPr>
      </p:pic>
    </p:spTree>
    <p:extLst>
      <p:ext uri="{BB962C8B-B14F-4D97-AF65-F5344CB8AC3E}">
        <p14:creationId xmlns:p14="http://schemas.microsoft.com/office/powerpoint/2010/main" val="3836519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641600" y="6356351"/>
            <a:ext cx="8734400" cy="360000"/>
          </a:xfrm>
          <a:prstGeom prst="rect">
            <a:avLst/>
          </a:prstGeom>
        </p:spPr>
        <p:txBody>
          <a:bodyPr vert="horz" lIns="0" tIns="0" rIns="0" bIns="0" rtlCol="0" anchor="b"/>
          <a:lstStyle>
            <a:lvl1pPr algn="r">
              <a:defRPr sz="1467">
                <a:solidFill>
                  <a:schemeClr val="accent1"/>
                </a:solidFill>
              </a:defRPr>
            </a:lvl1pPr>
          </a:lstStyle>
          <a:p>
            <a:r>
              <a:rPr lang="en-GB" smtClean="0"/>
              <a:t>25/11/2019</a:t>
            </a:r>
            <a:endParaRPr lang="en-GB" dirty="0"/>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233764375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Lst>
  <p:hf sldNum="0" hd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6960" y="2519334"/>
            <a:ext cx="5533040" cy="669700"/>
          </a:xfrm>
        </p:spPr>
        <p:txBody>
          <a:bodyPr/>
          <a:lstStyle/>
          <a:p>
            <a:r>
              <a:rPr lang="pt-PT" sz="2400" dirty="0" smtClean="0"/>
              <a:t>11th HL-LHC Vertical Cores Meeting</a:t>
            </a:r>
            <a:endParaRPr lang="en-GB" sz="2400" dirty="0"/>
          </a:p>
        </p:txBody>
      </p:sp>
      <p:sp>
        <p:nvSpPr>
          <p:cNvPr id="3" name="Subtitle 2"/>
          <p:cNvSpPr>
            <a:spLocks noGrp="1"/>
          </p:cNvSpPr>
          <p:nvPr>
            <p:ph type="subTitle" idx="1"/>
          </p:nvPr>
        </p:nvSpPr>
        <p:spPr>
          <a:xfrm>
            <a:off x="2086960" y="4622798"/>
            <a:ext cx="7441242" cy="1255487"/>
          </a:xfrm>
        </p:spPr>
        <p:txBody>
          <a:bodyPr>
            <a:normAutofit fontScale="92500" lnSpcReduction="20000"/>
          </a:bodyPr>
          <a:lstStyle/>
          <a:p>
            <a:endParaRPr lang="pt-PT" sz="2400" dirty="0" smtClean="0"/>
          </a:p>
          <a:p>
            <a:r>
              <a:rPr lang="pt-PT" sz="2400" dirty="0" smtClean="0"/>
              <a:t>M. Mendes on behalf of WP15 (P. Fessia, S. Maridor, </a:t>
            </a:r>
            <a:r>
              <a:rPr lang="pt-PT" sz="2400" dirty="0"/>
              <a:t>M. </a:t>
            </a:r>
            <a:r>
              <a:rPr lang="pt-PT" sz="2400" dirty="0" smtClean="0"/>
              <a:t>Modena), with inputs from all users (WP4, WP6A, WP9, WP17.2, WP17.3) and L. Tavian</a:t>
            </a:r>
            <a:endParaRPr lang="en-GB" sz="2400" dirty="0"/>
          </a:p>
        </p:txBody>
      </p:sp>
      <p:sp>
        <p:nvSpPr>
          <p:cNvPr id="5" name="Title 1"/>
          <p:cNvSpPr txBox="1">
            <a:spLocks/>
          </p:cNvSpPr>
          <p:nvPr/>
        </p:nvSpPr>
        <p:spPr>
          <a:xfrm>
            <a:off x="2086960" y="3327345"/>
            <a:ext cx="9369932" cy="1137077"/>
          </a:xfrm>
          <a:prstGeom prst="rect">
            <a:avLst/>
          </a:prstGeom>
        </p:spPr>
        <p:txBody>
          <a:bodyPr vert="horz" lIns="0" tIns="0" rIns="0" bIns="0" rtlCol="0" anchor="t" anchorCtr="0">
            <a:noAutofit/>
          </a:bodyPr>
          <a:lstStyle>
            <a:lvl1pPr algn="l" defTabSz="609585" rtl="0" eaLnBrk="1" latinLnBrk="0" hangingPunct="1">
              <a:spcBef>
                <a:spcPct val="0"/>
              </a:spcBef>
              <a:buNone/>
              <a:defRPr sz="3733" b="1" kern="1200" baseline="0">
                <a:solidFill>
                  <a:schemeClr val="accent5"/>
                </a:solidFill>
                <a:latin typeface="+mj-lt"/>
                <a:ea typeface="+mj-ea"/>
                <a:cs typeface="+mj-cs"/>
              </a:defRPr>
            </a:lvl1pPr>
          </a:lstStyle>
          <a:p>
            <a:r>
              <a:rPr lang="en-GB" sz="3600" dirty="0" smtClean="0"/>
              <a:t>Update on user requirements inside the HL-</a:t>
            </a:r>
            <a:r>
              <a:rPr lang="en-GB" sz="3600" dirty="0" err="1" smtClean="0"/>
              <a:t>LHC</a:t>
            </a:r>
            <a:r>
              <a:rPr lang="en-GB" sz="3600" dirty="0" smtClean="0"/>
              <a:t> Vertical Cores (UA and UL)</a:t>
            </a:r>
          </a:p>
        </p:txBody>
      </p:sp>
    </p:spTree>
    <p:extLst>
      <p:ext uri="{BB962C8B-B14F-4D97-AF65-F5344CB8AC3E}">
        <p14:creationId xmlns:p14="http://schemas.microsoft.com/office/powerpoint/2010/main" val="2823414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How we got here...</a:t>
            </a:r>
            <a:endParaRPr lang="en-GB" dirty="0"/>
          </a:p>
        </p:txBody>
      </p:sp>
      <p:sp>
        <p:nvSpPr>
          <p:cNvPr id="3" name="Content Placeholder 2"/>
          <p:cNvSpPr>
            <a:spLocks noGrp="1"/>
          </p:cNvSpPr>
          <p:nvPr>
            <p:ph idx="1"/>
          </p:nvPr>
        </p:nvSpPr>
        <p:spPr/>
        <p:txBody>
          <a:bodyPr>
            <a:normAutofit fontScale="62500" lnSpcReduction="20000"/>
          </a:bodyPr>
          <a:lstStyle/>
          <a:p>
            <a:r>
              <a:rPr lang="pt-PT" dirty="0" smtClean="0"/>
              <a:t>Current baseline for SMB does not include any element inside and/or around the cores.</a:t>
            </a:r>
          </a:p>
          <a:p>
            <a:r>
              <a:rPr lang="pt-PT" dirty="0" smtClean="0"/>
              <a:t>But it was realized that (almost) all users actually need some kind of interface inside and/or around the cores to support their equipment. </a:t>
            </a:r>
          </a:p>
          <a:p>
            <a:r>
              <a:rPr lang="pt-PT" dirty="0" smtClean="0"/>
              <a:t>This was mostly triggered by WP17.2, who were requiring not only a supporting system for their cable trays, but also a way to access the inside of the cores.</a:t>
            </a:r>
          </a:p>
          <a:p>
            <a:r>
              <a:rPr lang="pt-PT" dirty="0" smtClean="0"/>
              <a:t>WP15 then conducted a survey, in July-August-September, with all concerned WPs to collect their requirements (WP4, WP6A, WP9, WP17.2, WP17.3).</a:t>
            </a:r>
          </a:p>
          <a:p>
            <a:r>
              <a:rPr lang="pt-PT" dirty="0" smtClean="0"/>
              <a:t>In parallel, WP17.2 held discussions with safety to understand if the request to have personnel accessing inside the cores was feasible. In September-2019, this option was abandoned due to safety concerns, and now there is a different baseline for the EL cores (see slide 5).</a:t>
            </a:r>
          </a:p>
          <a:p>
            <a:endParaRPr lang="pt-PT" dirty="0" smtClean="0"/>
          </a:p>
        </p:txBody>
      </p:sp>
      <p:sp>
        <p:nvSpPr>
          <p:cNvPr id="5" name="Footer Placeholder 4"/>
          <p:cNvSpPr>
            <a:spLocks noGrp="1"/>
          </p:cNvSpPr>
          <p:nvPr>
            <p:ph type="ftr" sz="quarter" idx="11"/>
          </p:nvPr>
        </p:nvSpPr>
        <p:spPr/>
        <p:txBody>
          <a:bodyPr/>
          <a:lstStyle/>
          <a:p>
            <a:r>
              <a:rPr lang="en-GB" noProof="0" smtClean="0"/>
              <a:t>25/11/2019</a:t>
            </a:r>
            <a:endParaRPr lang="en-GB" noProof="0" dirty="0"/>
          </a:p>
        </p:txBody>
      </p:sp>
    </p:spTree>
    <p:extLst>
      <p:ext uri="{BB962C8B-B14F-4D97-AF65-F5344CB8AC3E}">
        <p14:creationId xmlns:p14="http://schemas.microsoft.com/office/powerpoint/2010/main" val="557598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Requirements</a:t>
            </a:r>
            <a:endParaRPr lang="en-GB" dirty="0"/>
          </a:p>
        </p:txBody>
      </p:sp>
      <p:sp>
        <p:nvSpPr>
          <p:cNvPr id="3" name="Content Placeholder 2"/>
          <p:cNvSpPr>
            <a:spLocks noGrp="1"/>
          </p:cNvSpPr>
          <p:nvPr>
            <p:ph idx="1"/>
          </p:nvPr>
        </p:nvSpPr>
        <p:spPr/>
        <p:txBody>
          <a:bodyPr>
            <a:normAutofit fontScale="70000" lnSpcReduction="20000"/>
          </a:bodyPr>
          <a:lstStyle/>
          <a:p>
            <a:r>
              <a:rPr lang="pt-PT" dirty="0" smtClean="0"/>
              <a:t>WP9-Cryo (UL core on LHC machine side): </a:t>
            </a:r>
          </a:p>
          <a:p>
            <a:pPr lvl="1"/>
            <a:r>
              <a:rPr lang="pt-PT" dirty="0" smtClean="0"/>
              <a:t>E-mail from S.Claudet of 19-9-2019:</a:t>
            </a:r>
          </a:p>
          <a:p>
            <a:pPr lvl="1"/>
            <a:r>
              <a:rPr lang="pt-PT" i="1" dirty="0" smtClean="0"/>
              <a:t>“Cryo will adapt and consider civil concrete as a boundary condition”.</a:t>
            </a:r>
          </a:p>
          <a:p>
            <a:r>
              <a:rPr lang="pt-PT" dirty="0" smtClean="0"/>
              <a:t>WP4-RF (2 UA cores closer to the IP centre)</a:t>
            </a:r>
          </a:p>
          <a:p>
            <a:pPr lvl="1"/>
            <a:r>
              <a:rPr lang="pt-PT" dirty="0" smtClean="0"/>
              <a:t>E-mail from E. Montesinos of 1-10-2019:</a:t>
            </a:r>
            <a:endParaRPr lang="en-GB" dirty="0"/>
          </a:p>
          <a:p>
            <a:pPr marL="609585" lvl="1" indent="0">
              <a:buNone/>
            </a:pPr>
            <a:r>
              <a:rPr lang="en-US" dirty="0" smtClean="0"/>
              <a:t>“</a:t>
            </a:r>
            <a:r>
              <a:rPr lang="en-US" i="1" dirty="0" smtClean="0"/>
              <a:t>circumferential </a:t>
            </a:r>
            <a:r>
              <a:rPr lang="en-US" i="1" dirty="0" err="1"/>
              <a:t>halfen</a:t>
            </a:r>
            <a:r>
              <a:rPr lang="en-US" i="1" dirty="0"/>
              <a:t>-rails (does not matter the type) embedded in the concrete every 2 meters, capable of sustaining loads of up to 300kg for each connection to the </a:t>
            </a:r>
            <a:r>
              <a:rPr lang="en-US" i="1" dirty="0" err="1"/>
              <a:t>halfen</a:t>
            </a:r>
            <a:r>
              <a:rPr lang="en-US" i="1" dirty="0"/>
              <a:t>, for a maximum </a:t>
            </a:r>
            <a:r>
              <a:rPr lang="en-US" i="1" dirty="0" smtClean="0"/>
              <a:t>of 4 connections.”</a:t>
            </a:r>
          </a:p>
          <a:p>
            <a:pPr lvl="1"/>
            <a:r>
              <a:rPr lang="en-US" dirty="0" smtClean="0"/>
              <a:t>In </a:t>
            </a:r>
            <a:r>
              <a:rPr lang="en-US" sz="3100" dirty="0" smtClean="0"/>
              <a:t>addition, not foreseen to have people going inside the cores – e-mail from E. </a:t>
            </a:r>
            <a:r>
              <a:rPr lang="en-US" sz="3100" dirty="0" err="1" smtClean="0"/>
              <a:t>Montesinos</a:t>
            </a:r>
            <a:r>
              <a:rPr lang="en-US" sz="3100" dirty="0" smtClean="0"/>
              <a:t> of 18-11-2019: </a:t>
            </a:r>
          </a:p>
          <a:p>
            <a:pPr marL="609585" lvl="1" indent="0">
              <a:buNone/>
            </a:pPr>
            <a:r>
              <a:rPr lang="en-US" sz="3100" i="1" dirty="0" smtClean="0"/>
              <a:t>“</a:t>
            </a:r>
            <a:r>
              <a:rPr lang="en-US" sz="3100" i="1" dirty="0"/>
              <a:t>We do not intend to have people inside the </a:t>
            </a:r>
            <a:r>
              <a:rPr lang="en-US" sz="3100" i="1" dirty="0" smtClean="0"/>
              <a:t>cores.</a:t>
            </a:r>
            <a:r>
              <a:rPr lang="en-GB" sz="3100" i="1" dirty="0"/>
              <a:t> </a:t>
            </a:r>
            <a:r>
              <a:rPr lang="en-US" sz="3100" i="1" dirty="0" smtClean="0"/>
              <a:t>We </a:t>
            </a:r>
            <a:r>
              <a:rPr lang="en-US" sz="3100" i="1" dirty="0"/>
              <a:t>will invent a tool that will allow us to assemble them in the gallery and move them inside the core (without us being inside</a:t>
            </a:r>
            <a:r>
              <a:rPr lang="en-US" sz="3100" i="1" dirty="0" smtClean="0"/>
              <a:t>).</a:t>
            </a:r>
            <a:r>
              <a:rPr lang="en-GB" sz="3100" i="1" dirty="0"/>
              <a:t> </a:t>
            </a:r>
            <a:r>
              <a:rPr lang="en-US" sz="3100" i="1" dirty="0" smtClean="0"/>
              <a:t>We do not know yet what will be this tool, but surely from outside the cores…</a:t>
            </a:r>
            <a:r>
              <a:rPr lang="en-GB" sz="3100" i="1" dirty="0" smtClean="0"/>
              <a:t>”</a:t>
            </a:r>
            <a:endParaRPr lang="en-US" sz="3100" i="1" dirty="0" smtClean="0"/>
          </a:p>
          <a:p>
            <a:pPr marL="0" indent="0">
              <a:buNone/>
            </a:pPr>
            <a:endParaRPr lang="en-GB" i="1" dirty="0"/>
          </a:p>
          <a:p>
            <a:pPr lvl="1"/>
            <a:endParaRPr lang="en-GB" dirty="0"/>
          </a:p>
        </p:txBody>
      </p:sp>
      <p:sp>
        <p:nvSpPr>
          <p:cNvPr id="5" name="Footer Placeholder 4"/>
          <p:cNvSpPr>
            <a:spLocks noGrp="1"/>
          </p:cNvSpPr>
          <p:nvPr>
            <p:ph type="ftr" sz="quarter" idx="11"/>
          </p:nvPr>
        </p:nvSpPr>
        <p:spPr/>
        <p:txBody>
          <a:bodyPr/>
          <a:lstStyle/>
          <a:p>
            <a:r>
              <a:rPr lang="en-GB" noProof="0" smtClean="0"/>
              <a:t>25/11/2019</a:t>
            </a:r>
            <a:endParaRPr lang="en-GB" noProof="0" dirty="0"/>
          </a:p>
        </p:txBody>
      </p:sp>
    </p:spTree>
    <p:extLst>
      <p:ext uri="{BB962C8B-B14F-4D97-AF65-F5344CB8AC3E}">
        <p14:creationId xmlns:p14="http://schemas.microsoft.com/office/powerpoint/2010/main" val="2314441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Requirements</a:t>
            </a:r>
            <a:endParaRPr lang="en-GB" dirty="0"/>
          </a:p>
        </p:txBody>
      </p:sp>
      <p:sp>
        <p:nvSpPr>
          <p:cNvPr id="3" name="Content Placeholder 2"/>
          <p:cNvSpPr>
            <a:spLocks noGrp="1"/>
          </p:cNvSpPr>
          <p:nvPr>
            <p:ph idx="1"/>
          </p:nvPr>
        </p:nvSpPr>
        <p:spPr/>
        <p:txBody>
          <a:bodyPr>
            <a:normAutofit fontScale="70000" lnSpcReduction="20000"/>
          </a:bodyPr>
          <a:lstStyle/>
          <a:p>
            <a:r>
              <a:rPr lang="pt-PT" dirty="0" smtClean="0"/>
              <a:t>WP6A-SC links (central core of UL)</a:t>
            </a:r>
          </a:p>
          <a:p>
            <a:pPr lvl="1"/>
            <a:r>
              <a:rPr lang="pt-PT" dirty="0" smtClean="0"/>
              <a:t>E-mail from R. Betemps on 25-11-2019:</a:t>
            </a:r>
          </a:p>
          <a:p>
            <a:pPr lvl="1"/>
            <a:r>
              <a:rPr lang="pt-PT" i="1" dirty="0" smtClean="0"/>
              <a:t>“</a:t>
            </a:r>
            <a:r>
              <a:rPr lang="en-US" i="1" dirty="0"/>
              <a:t>The </a:t>
            </a:r>
            <a:r>
              <a:rPr lang="en-US" i="1" dirty="0" smtClean="0"/>
              <a:t>proposal </a:t>
            </a:r>
            <a:r>
              <a:rPr lang="en-US" i="1" dirty="0"/>
              <a:t>of WP4-RF is compatible </a:t>
            </a:r>
            <a:r>
              <a:rPr lang="en-US" i="1" dirty="0" smtClean="0"/>
              <a:t>with </a:t>
            </a:r>
            <a:r>
              <a:rPr lang="en-US" i="1" dirty="0"/>
              <a:t>our </a:t>
            </a:r>
            <a:r>
              <a:rPr lang="en-US" i="1" dirty="0" smtClean="0"/>
              <a:t>requirements.”</a:t>
            </a:r>
            <a:endParaRPr lang="pt-PT" dirty="0" smtClean="0"/>
          </a:p>
          <a:p>
            <a:pPr lvl="1"/>
            <a:r>
              <a:rPr lang="pt-PT" dirty="0" smtClean="0"/>
              <a:t>They also stated the following:</a:t>
            </a:r>
          </a:p>
          <a:p>
            <a:pPr lvl="2"/>
            <a:r>
              <a:rPr lang="en-US" i="1" dirty="0" smtClean="0"/>
              <a:t>“The </a:t>
            </a:r>
            <a:r>
              <a:rPr lang="en-US" i="1" dirty="0"/>
              <a:t>access to </a:t>
            </a:r>
            <a:r>
              <a:rPr lang="en-US" i="1" dirty="0" smtClean="0"/>
              <a:t>these </a:t>
            </a:r>
            <a:r>
              <a:rPr lang="en-US" i="1" dirty="0" err="1"/>
              <a:t>Halfen</a:t>
            </a:r>
            <a:r>
              <a:rPr lang="en-US" i="1" dirty="0"/>
              <a:t> rails to fix the supporting structure of the 2 SC links should be clarified: We imagine possible getting an access in this core for </a:t>
            </a:r>
            <a:r>
              <a:rPr lang="en-US" i="1" dirty="0" smtClean="0"/>
              <a:t>personnel </a:t>
            </a:r>
            <a:r>
              <a:rPr lang="en-US" i="1" dirty="0"/>
              <a:t>to fix at several points the base supporting structure before starting the SC link installation</a:t>
            </a:r>
            <a:r>
              <a:rPr lang="en-US" i="1" dirty="0" smtClean="0"/>
              <a:t>.”</a:t>
            </a:r>
          </a:p>
          <a:p>
            <a:pPr lvl="2"/>
            <a:r>
              <a:rPr lang="en-US" dirty="0" smtClean="0"/>
              <a:t>This might be an issue, it needs clarification with Safety Office of HL-</a:t>
            </a:r>
            <a:r>
              <a:rPr lang="en-US" dirty="0" err="1" smtClean="0"/>
              <a:t>LHC</a:t>
            </a:r>
            <a:r>
              <a:rPr lang="en-US" dirty="0" smtClean="0"/>
              <a:t> project with safety partners at </a:t>
            </a:r>
            <a:r>
              <a:rPr lang="en-US" dirty="0" smtClean="0"/>
              <a:t>CERN (not WP15 scope).</a:t>
            </a:r>
            <a:endParaRPr lang="pt-PT" dirty="0" smtClean="0"/>
          </a:p>
          <a:p>
            <a:pPr lvl="1"/>
            <a:r>
              <a:rPr lang="pt-PT" dirty="0" smtClean="0"/>
              <a:t>Moreover, WP6A has presented in several occasions (DFX reviews, integration meetings) they need to use the end part of the SC link core to install supports for the DFX; the idea would be to install a metallic ring in the inner part of the core (only in the bottom, in the connection to the LHC tunnel) where the DFX would be fixed. WP17.1 is waiting for the formal release of an WP6A document where the loads to take in consideration are stated.</a:t>
            </a:r>
          </a:p>
          <a:p>
            <a:pPr lvl="1"/>
            <a:endParaRPr lang="pt-PT" dirty="0" smtClean="0"/>
          </a:p>
          <a:p>
            <a:pPr lvl="1"/>
            <a:endParaRPr lang="en-GB" dirty="0"/>
          </a:p>
        </p:txBody>
      </p:sp>
      <p:sp>
        <p:nvSpPr>
          <p:cNvPr id="5" name="Footer Placeholder 4"/>
          <p:cNvSpPr>
            <a:spLocks noGrp="1"/>
          </p:cNvSpPr>
          <p:nvPr>
            <p:ph type="ftr" sz="quarter" idx="11"/>
          </p:nvPr>
        </p:nvSpPr>
        <p:spPr/>
        <p:txBody>
          <a:bodyPr/>
          <a:lstStyle/>
          <a:p>
            <a:r>
              <a:rPr lang="en-GB" noProof="0" smtClean="0"/>
              <a:t>25/11/2019</a:t>
            </a:r>
            <a:endParaRPr lang="en-GB" noProof="0" dirty="0"/>
          </a:p>
        </p:txBody>
      </p:sp>
    </p:spTree>
    <p:extLst>
      <p:ext uri="{BB962C8B-B14F-4D97-AF65-F5344CB8AC3E}">
        <p14:creationId xmlns:p14="http://schemas.microsoft.com/office/powerpoint/2010/main" val="55034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Requirements</a:t>
            </a:r>
            <a:endParaRPr lang="en-GB" dirty="0"/>
          </a:p>
        </p:txBody>
      </p:sp>
      <p:sp>
        <p:nvSpPr>
          <p:cNvPr id="4" name="Footer Placeholder 3"/>
          <p:cNvSpPr>
            <a:spLocks noGrp="1"/>
          </p:cNvSpPr>
          <p:nvPr>
            <p:ph type="ftr" sz="quarter" idx="11"/>
          </p:nvPr>
        </p:nvSpPr>
        <p:spPr/>
        <p:txBody>
          <a:bodyPr/>
          <a:lstStyle/>
          <a:p>
            <a:r>
              <a:rPr lang="en-GB" noProof="0" smtClean="0"/>
              <a:t>25/11/2019</a:t>
            </a:r>
            <a:endParaRPr lang="en-GB" noProof="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0799" y="983993"/>
            <a:ext cx="9380736" cy="5288364"/>
          </a:xfrm>
          <a:prstGeom prst="rect">
            <a:avLst/>
          </a:prstGeom>
        </p:spPr>
      </p:pic>
    </p:spTree>
    <p:extLst>
      <p:ext uri="{BB962C8B-B14F-4D97-AF65-F5344CB8AC3E}">
        <p14:creationId xmlns:p14="http://schemas.microsoft.com/office/powerpoint/2010/main" val="1570423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Requirements</a:t>
            </a:r>
            <a:endParaRPr lang="en-GB" dirty="0"/>
          </a:p>
        </p:txBody>
      </p:sp>
      <p:sp>
        <p:nvSpPr>
          <p:cNvPr id="3" name="Content Placeholder 2"/>
          <p:cNvSpPr>
            <a:spLocks noGrp="1"/>
          </p:cNvSpPr>
          <p:nvPr>
            <p:ph idx="1"/>
          </p:nvPr>
        </p:nvSpPr>
        <p:spPr>
          <a:xfrm>
            <a:off x="816000" y="1219201"/>
            <a:ext cx="10560000" cy="2327563"/>
          </a:xfrm>
        </p:spPr>
        <p:txBody>
          <a:bodyPr>
            <a:normAutofit fontScale="55000" lnSpcReduction="20000"/>
          </a:bodyPr>
          <a:lstStyle/>
          <a:p>
            <a:r>
              <a:rPr lang="pt-PT" dirty="0" smtClean="0"/>
              <a:t>WP17.2 – EN/EL (UL core on the LHC transport side; and UA core closer to the arc)</a:t>
            </a:r>
          </a:p>
          <a:p>
            <a:pPr lvl="1"/>
            <a:r>
              <a:rPr lang="pt-PT" dirty="0" smtClean="0"/>
              <a:t>Option to fix cables in cable trays directly inside the cores has been abandoned, for safety concerns (it implied having people descending inside the cores). It was also limiting severely the space available for cable routing, and making it very difficult to install cables after the first installation;</a:t>
            </a:r>
          </a:p>
          <a:p>
            <a:pPr lvl="1"/>
            <a:r>
              <a:rPr lang="pt-PT" dirty="0" smtClean="0"/>
              <a:t>EN-EL proved it is possible to have the cables sustaining their self-weight, but it is absolutely crutial to guarantee that they do not superpose inside the core and on the surface. (see presentation by D. De Luca on WP17 coordination meeting of 26-09-2019</a:t>
            </a:r>
            <a:r>
              <a:rPr lang="pt-PT" dirty="0" smtClean="0"/>
              <a:t>).</a:t>
            </a:r>
          </a:p>
        </p:txBody>
      </p:sp>
      <p:sp>
        <p:nvSpPr>
          <p:cNvPr id="5" name="Footer Placeholder 4"/>
          <p:cNvSpPr>
            <a:spLocks noGrp="1"/>
          </p:cNvSpPr>
          <p:nvPr>
            <p:ph type="ftr" sz="quarter" idx="11"/>
          </p:nvPr>
        </p:nvSpPr>
        <p:spPr/>
        <p:txBody>
          <a:bodyPr/>
          <a:lstStyle/>
          <a:p>
            <a:r>
              <a:rPr lang="en-GB" noProof="0" smtClean="0"/>
              <a:t>25/11/2019</a:t>
            </a:r>
            <a:endParaRPr lang="en-GB" noProof="0" dirty="0"/>
          </a:p>
        </p:txBody>
      </p:sp>
    </p:spTree>
    <p:extLst>
      <p:ext uri="{BB962C8B-B14F-4D97-AF65-F5344CB8AC3E}">
        <p14:creationId xmlns:p14="http://schemas.microsoft.com/office/powerpoint/2010/main" val="4158823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smtClean="0"/>
              <a:t>25/11/2019</a:t>
            </a:r>
            <a:endParaRPr lang="en-GB" noProof="0" dirty="0"/>
          </a:p>
        </p:txBody>
      </p:sp>
      <p:pic>
        <p:nvPicPr>
          <p:cNvPr id="5" name="Picture 4"/>
          <p:cNvPicPr>
            <a:picLocks noChangeAspect="1"/>
          </p:cNvPicPr>
          <p:nvPr/>
        </p:nvPicPr>
        <p:blipFill>
          <a:blip r:embed="rId2"/>
          <a:stretch>
            <a:fillRect/>
          </a:stretch>
        </p:blipFill>
        <p:spPr>
          <a:xfrm>
            <a:off x="1717964" y="136215"/>
            <a:ext cx="8599054" cy="6474367"/>
          </a:xfrm>
          <a:prstGeom prst="rect">
            <a:avLst/>
          </a:prstGeom>
        </p:spPr>
      </p:pic>
    </p:spTree>
    <p:extLst>
      <p:ext uri="{BB962C8B-B14F-4D97-AF65-F5344CB8AC3E}">
        <p14:creationId xmlns:p14="http://schemas.microsoft.com/office/powerpoint/2010/main" val="244580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Requirements</a:t>
            </a:r>
            <a:endParaRPr lang="en-GB" dirty="0"/>
          </a:p>
        </p:txBody>
      </p:sp>
      <p:sp>
        <p:nvSpPr>
          <p:cNvPr id="3" name="Content Placeholder 2"/>
          <p:cNvSpPr>
            <a:spLocks noGrp="1"/>
          </p:cNvSpPr>
          <p:nvPr>
            <p:ph idx="1"/>
          </p:nvPr>
        </p:nvSpPr>
        <p:spPr/>
        <p:txBody>
          <a:bodyPr>
            <a:normAutofit fontScale="55000" lnSpcReduction="20000"/>
          </a:bodyPr>
          <a:lstStyle/>
          <a:p>
            <a:r>
              <a:rPr lang="pt-PT" dirty="0" smtClean="0"/>
              <a:t>WP17.2 – EN/EL (UL core on the LHC transport side; and UA core closer to the arc)</a:t>
            </a:r>
          </a:p>
          <a:p>
            <a:pPr lvl="1"/>
            <a:r>
              <a:rPr lang="pt-PT" dirty="0" smtClean="0"/>
              <a:t>Option to fix cables in cable trays directly inside the cores has been abandoned, for safety concerns (it implied having people descending inside the cores). It was also limiting severely the space available for cable routing, and making it very difficult to install cables after the first installation;</a:t>
            </a:r>
          </a:p>
          <a:p>
            <a:pPr lvl="1"/>
            <a:r>
              <a:rPr lang="pt-PT" dirty="0" smtClean="0"/>
              <a:t>EN-EL proved it is possible to have the cables sustaining their self-weight, but it is absolutely crutial to guarantee that they do not superpose inside the core and on the surface. (see presentation by D. De Luca on WP17 coordination meeting of 26-09-2019).</a:t>
            </a:r>
          </a:p>
          <a:p>
            <a:pPr lvl="1"/>
            <a:r>
              <a:rPr lang="pt-PT" dirty="0" smtClean="0"/>
              <a:t>This </a:t>
            </a:r>
            <a:r>
              <a:rPr lang="pt-PT" dirty="0" smtClean="0"/>
              <a:t>new </a:t>
            </a:r>
            <a:r>
              <a:rPr lang="pt-PT" dirty="0" smtClean="0"/>
              <a:t>baseline still </a:t>
            </a:r>
            <a:r>
              <a:rPr lang="pt-PT" dirty="0" smtClean="0"/>
              <a:t>needs some </a:t>
            </a:r>
            <a:r>
              <a:rPr lang="pt-PT" dirty="0" smtClean="0"/>
              <a:t>consolidation, but the 1-meter diameter core should be kept.</a:t>
            </a:r>
          </a:p>
          <a:p>
            <a:pPr lvl="1"/>
            <a:r>
              <a:rPr lang="pt-PT" dirty="0" smtClean="0"/>
              <a:t>Install</a:t>
            </a:r>
            <a:r>
              <a:rPr lang="pt-PT" dirty="0" smtClean="0"/>
              <a:t>, inside the core and throughout its whole length, a separation structure (multiple options possible: circunferential </a:t>
            </a:r>
            <a:r>
              <a:rPr lang="pt-PT" i="1" dirty="0" smtClean="0"/>
              <a:t>fourreaux</a:t>
            </a:r>
            <a:r>
              <a:rPr lang="pt-PT" dirty="0"/>
              <a:t> </a:t>
            </a:r>
            <a:r>
              <a:rPr lang="pt-PT" dirty="0" smtClean="0"/>
              <a:t>with different diameters;</a:t>
            </a:r>
            <a:r>
              <a:rPr lang="pt-PT" i="1" dirty="0" smtClean="0"/>
              <a:t> </a:t>
            </a:r>
            <a:r>
              <a:rPr lang="pt-PT" dirty="0" smtClean="0"/>
              <a:t>dividing the 1m circular core in smaller sections with different geometric shapes, etc.). This structure would not be inside the scope of WP17.1.</a:t>
            </a:r>
          </a:p>
          <a:p>
            <a:pPr lvl="1"/>
            <a:r>
              <a:rPr lang="pt-PT" dirty="0" smtClean="0"/>
              <a:t>The request to SMB would probably be simply a metallic ring protuding slightly at the bottom where this partitioning structure could be sustained.</a:t>
            </a:r>
          </a:p>
          <a:p>
            <a:pPr lvl="1"/>
            <a:r>
              <a:rPr lang="pt-PT" dirty="0" smtClean="0"/>
              <a:t>Either way, this option is still under study and consolidation.</a:t>
            </a:r>
          </a:p>
          <a:p>
            <a:r>
              <a:rPr lang="pt-PT" dirty="0" smtClean="0"/>
              <a:t>WP17.3 – EN/CV (UA core closer to the arc, shared with EN/EL, for two small pipes)</a:t>
            </a:r>
          </a:p>
          <a:p>
            <a:pPr lvl="1"/>
            <a:r>
              <a:rPr lang="pt-PT" dirty="0" smtClean="0"/>
              <a:t>No official requirement, informal statement that EN/CV will “adapt to whatever exists”.</a:t>
            </a:r>
            <a:endParaRPr lang="en-GB" dirty="0"/>
          </a:p>
        </p:txBody>
      </p:sp>
      <p:sp>
        <p:nvSpPr>
          <p:cNvPr id="5" name="Footer Placeholder 4"/>
          <p:cNvSpPr>
            <a:spLocks noGrp="1"/>
          </p:cNvSpPr>
          <p:nvPr>
            <p:ph type="ftr" sz="quarter" idx="11"/>
          </p:nvPr>
        </p:nvSpPr>
        <p:spPr/>
        <p:txBody>
          <a:bodyPr/>
          <a:lstStyle/>
          <a:p>
            <a:r>
              <a:rPr lang="en-GB" noProof="0" smtClean="0"/>
              <a:t>25/11/2019</a:t>
            </a:r>
            <a:endParaRPr lang="en-GB" noProof="0" dirty="0"/>
          </a:p>
        </p:txBody>
      </p:sp>
    </p:spTree>
    <p:extLst>
      <p:ext uri="{BB962C8B-B14F-4D97-AF65-F5344CB8AC3E}">
        <p14:creationId xmlns:p14="http://schemas.microsoft.com/office/powerpoint/2010/main" val="4116742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Next steps</a:t>
            </a:r>
            <a:endParaRPr lang="en-GB" dirty="0"/>
          </a:p>
        </p:txBody>
      </p:sp>
      <p:sp>
        <p:nvSpPr>
          <p:cNvPr id="3" name="Content Placeholder 2"/>
          <p:cNvSpPr>
            <a:spLocks noGrp="1"/>
          </p:cNvSpPr>
          <p:nvPr>
            <p:ph idx="1"/>
          </p:nvPr>
        </p:nvSpPr>
        <p:spPr/>
        <p:txBody>
          <a:bodyPr>
            <a:normAutofit fontScale="92500" lnSpcReduction="20000"/>
          </a:bodyPr>
          <a:lstStyle/>
          <a:p>
            <a:r>
              <a:rPr lang="pt-PT" dirty="0" smtClean="0"/>
              <a:t>From the users:</a:t>
            </a:r>
          </a:p>
          <a:p>
            <a:pPr lvl="1"/>
            <a:r>
              <a:rPr lang="pt-PT" dirty="0" smtClean="0"/>
              <a:t>Get consolidated </a:t>
            </a:r>
            <a:r>
              <a:rPr lang="pt-PT" dirty="0" smtClean="0"/>
              <a:t>requirements from WP17.2</a:t>
            </a:r>
            <a:endParaRPr lang="pt-PT" dirty="0" smtClean="0"/>
          </a:p>
          <a:p>
            <a:r>
              <a:rPr lang="pt-PT" dirty="0" smtClean="0"/>
              <a:t>From SMB:</a:t>
            </a:r>
          </a:p>
          <a:p>
            <a:pPr lvl="1"/>
            <a:r>
              <a:rPr lang="pt-PT" dirty="0" smtClean="0"/>
              <a:t>We would like SMB to issue an iRFI </a:t>
            </a:r>
            <a:r>
              <a:rPr lang="pt-PT" dirty="0" smtClean="0"/>
              <a:t>where the understanding of the user requirements </a:t>
            </a:r>
            <a:r>
              <a:rPr lang="pt-PT" smtClean="0"/>
              <a:t>are </a:t>
            </a:r>
            <a:r>
              <a:rPr lang="pt-PT" smtClean="0"/>
              <a:t>explained, </a:t>
            </a:r>
            <a:r>
              <a:rPr lang="pt-PT" dirty="0" smtClean="0"/>
              <a:t>or alternatives proposed</a:t>
            </a:r>
            <a:endParaRPr lang="pt-PT" dirty="0" smtClean="0"/>
          </a:p>
          <a:p>
            <a:pPr lvl="1"/>
            <a:r>
              <a:rPr lang="pt-PT" dirty="0" smtClean="0"/>
              <a:t>Get formal approval of this iRFI from all concerned users (WP4, WP6A, WP9, WP17.2, WP17.3) </a:t>
            </a:r>
          </a:p>
          <a:p>
            <a:r>
              <a:rPr lang="pt-PT" dirty="0" smtClean="0"/>
              <a:t>Define </a:t>
            </a:r>
            <a:r>
              <a:rPr lang="pt-PT" dirty="0" smtClean="0"/>
              <a:t>formally with HL-LHC Safety Office and HSE/EROS accessibility constraints inside the </a:t>
            </a:r>
            <a:r>
              <a:rPr lang="pt-PT" dirty="0" smtClean="0"/>
              <a:t>cores, with possible exceptions for first installation.</a:t>
            </a:r>
            <a:endParaRPr lang="en-GB" dirty="0"/>
          </a:p>
        </p:txBody>
      </p:sp>
      <p:sp>
        <p:nvSpPr>
          <p:cNvPr id="5" name="Footer Placeholder 4"/>
          <p:cNvSpPr>
            <a:spLocks noGrp="1"/>
          </p:cNvSpPr>
          <p:nvPr>
            <p:ph type="ftr" sz="quarter" idx="11"/>
          </p:nvPr>
        </p:nvSpPr>
        <p:spPr/>
        <p:txBody>
          <a:bodyPr/>
          <a:lstStyle/>
          <a:p>
            <a:r>
              <a:rPr lang="en-GB" noProof="0" smtClean="0"/>
              <a:t>25/11/2019</a:t>
            </a:r>
            <a:endParaRPr lang="en-GB" noProof="0" dirty="0"/>
          </a:p>
        </p:txBody>
      </p:sp>
    </p:spTree>
    <p:extLst>
      <p:ext uri="{BB962C8B-B14F-4D97-AF65-F5344CB8AC3E}">
        <p14:creationId xmlns:p14="http://schemas.microsoft.com/office/powerpoint/2010/main" val="4101107820"/>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7679</TotalTime>
  <Words>1051</Words>
  <Application>Microsoft Office PowerPoint</Application>
  <PresentationFormat>Widescreen</PresentationFormat>
  <Paragraphs>57</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Thème Office</vt:lpstr>
      <vt:lpstr>11th HL-LHC Vertical Cores Meeting</vt:lpstr>
      <vt:lpstr>How we got here...</vt:lpstr>
      <vt:lpstr>Requirements</vt:lpstr>
      <vt:lpstr>Requirements</vt:lpstr>
      <vt:lpstr>Requirements</vt:lpstr>
      <vt:lpstr>Requirements</vt:lpstr>
      <vt:lpstr>PowerPoint Presentation</vt:lpstr>
      <vt:lpstr>Requirements</vt:lpstr>
      <vt:lpstr>Next steps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Conceptual Specifications for DFHx and DFHm boxes</dc:title>
  <dc:creator>Yann Leclercq</dc:creator>
  <cp:lastModifiedBy>Miguel Freitas Da Silva Mendes</cp:lastModifiedBy>
  <cp:revision>249</cp:revision>
  <cp:lastPrinted>2019-11-14T16:04:09Z</cp:lastPrinted>
  <dcterms:created xsi:type="dcterms:W3CDTF">2018-11-05T15:38:46Z</dcterms:created>
  <dcterms:modified xsi:type="dcterms:W3CDTF">2019-11-25T09:54:29Z</dcterms:modified>
</cp:coreProperties>
</file>