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6"/>
  </p:notesMasterIdLst>
  <p:handoutMasterIdLst>
    <p:handoutMasterId r:id="rId7"/>
  </p:handoutMasterIdLst>
  <p:sldIdLst>
    <p:sldId id="256" r:id="rId2"/>
    <p:sldId id="258" r:id="rId3"/>
    <p:sldId id="259" r:id="rId4"/>
    <p:sldId id="257" r:id="rId5"/>
  </p:sldIdLst>
  <p:sldSz cx="9144000" cy="6858000" type="screen4x3"/>
  <p:notesSz cx="6797675"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B2B2B2"/>
    <a:srgbClr val="FF9999"/>
    <a:srgbClr val="CCFF99"/>
    <a:srgbClr val="FFEB9C"/>
    <a:srgbClr val="33CCFF"/>
    <a:srgbClr val="66CCFF"/>
    <a:srgbClr val="00B0F0"/>
    <a:srgbClr val="FFFF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64" autoAdjust="0"/>
    <p:restoredTop sz="94643"/>
  </p:normalViewPr>
  <p:slideViewPr>
    <p:cSldViewPr snapToGrid="0" snapToObjects="1">
      <p:cViewPr varScale="1">
        <p:scale>
          <a:sx n="120" d="100"/>
          <a:sy n="120" d="100"/>
        </p:scale>
        <p:origin x="1328" y="17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68" d="100"/>
          <a:sy n="68" d="100"/>
        </p:scale>
        <p:origin x="2352" y="8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4" y="0"/>
            <a:ext cx="2945659" cy="493633"/>
          </a:xfrm>
          <a:prstGeom prst="rect">
            <a:avLst/>
          </a:prstGeom>
        </p:spPr>
        <p:txBody>
          <a:bodyPr vert="horz" lIns="91440" tIns="45720" rIns="91440" bIns="45720" rtlCol="0"/>
          <a:lstStyle>
            <a:lvl1pPr algn="r">
              <a:defRPr sz="1200"/>
            </a:lvl1pPr>
          </a:lstStyle>
          <a:p>
            <a:fld id="{69521B26-9659-8D44-A5C9-F7CE912C5589}" type="datetimeFigureOut">
              <a:rPr lang="en-US" smtClean="0"/>
              <a:pPr/>
              <a:t>11/29/19</a:t>
            </a:fld>
            <a:endParaRPr lang="en-US" dirty="0"/>
          </a:p>
        </p:txBody>
      </p:sp>
      <p:sp>
        <p:nvSpPr>
          <p:cNvPr id="4" name="Footer Placeholder 3"/>
          <p:cNvSpPr>
            <a:spLocks noGrp="1"/>
          </p:cNvSpPr>
          <p:nvPr>
            <p:ph type="ftr" sz="quarter" idx="2"/>
          </p:nvPr>
        </p:nvSpPr>
        <p:spPr>
          <a:xfrm>
            <a:off x="1" y="9377317"/>
            <a:ext cx="2945659" cy="493633"/>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4" y="9377317"/>
            <a:ext cx="2945659" cy="493633"/>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dirty="0"/>
          </a:p>
        </p:txBody>
      </p:sp>
    </p:spTree>
    <p:extLst>
      <p:ext uri="{BB962C8B-B14F-4D97-AF65-F5344CB8AC3E}">
        <p14:creationId xmlns:p14="http://schemas.microsoft.com/office/powerpoint/2010/main"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B26EDFFC-A7F5-9646-BF44-6505053A4CCB}" type="datetimeFigureOut">
              <a:rPr lang="en-US" smtClean="0"/>
              <a:pPr/>
              <a:t>11/29/19</a:t>
            </a:fld>
            <a:endParaRPr lang="en-US" dirty="0"/>
          </a:p>
        </p:txBody>
      </p:sp>
      <p:sp>
        <p:nvSpPr>
          <p:cNvPr id="4" name="Slide Image Placeholder 3"/>
          <p:cNvSpPr>
            <a:spLocks noGrp="1" noRot="1" noChangeAspect="1"/>
          </p:cNvSpPr>
          <p:nvPr>
            <p:ph type="sldImg" idx="2"/>
          </p:nvPr>
        </p:nvSpPr>
        <p:spPr>
          <a:xfrm>
            <a:off x="930275" y="739775"/>
            <a:ext cx="4937125" cy="37020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6" name="Footer Placeholder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4" y="9377317"/>
            <a:ext cx="2945659" cy="493633"/>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dirty="0"/>
          </a:p>
        </p:txBody>
      </p:sp>
    </p:spTree>
    <p:extLst>
      <p:ext uri="{BB962C8B-B14F-4D97-AF65-F5344CB8AC3E}">
        <p14:creationId xmlns:p14="http://schemas.microsoft.com/office/powerpoint/2010/main"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9" y="2398059"/>
            <a:ext cx="8701471" cy="1344706"/>
          </a:xfrm>
        </p:spPr>
        <p:txBody>
          <a:bodyPr>
            <a:normAutofit/>
          </a:bodyPr>
          <a:lstStyle>
            <a:lvl1pPr algn="ctr">
              <a:defRPr sz="1950" b="1">
                <a:solidFill>
                  <a:srgbClr val="FFFFFF"/>
                </a:solidFill>
                <a:latin typeface="Arial"/>
                <a:cs typeface="Arial"/>
              </a:defRPr>
            </a:lvl1pPr>
          </a:lstStyle>
          <a:p>
            <a:r>
              <a:rPr lang="fr-CH" dirty="0"/>
              <a:t>Title</a:t>
            </a:r>
            <a:endParaRPr lang="en-US" dirty="0"/>
          </a:p>
        </p:txBody>
      </p:sp>
      <p:sp>
        <p:nvSpPr>
          <p:cNvPr id="3" name="Subtitle 2"/>
          <p:cNvSpPr>
            <a:spLocks noGrp="1"/>
          </p:cNvSpPr>
          <p:nvPr>
            <p:ph type="subTitle" idx="1" hasCustomPrompt="1"/>
          </p:nvPr>
        </p:nvSpPr>
        <p:spPr>
          <a:xfrm>
            <a:off x="202669" y="4474885"/>
            <a:ext cx="8701471" cy="1374589"/>
          </a:xfrm>
        </p:spPr>
        <p:txBody>
          <a:bodyPr>
            <a:normAutofit/>
          </a:bodyPr>
          <a:lstStyle>
            <a:lvl1pPr marL="0" indent="0" algn="ctr">
              <a:buNone/>
              <a:defRPr sz="1500">
                <a:solidFill>
                  <a:schemeClr val="bg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CH" dirty="0"/>
              <a:t>Subtitle</a:t>
            </a:r>
            <a:endParaRPr lang="en-US" dirty="0"/>
          </a:p>
        </p:txBody>
      </p:sp>
      <p:sp>
        <p:nvSpPr>
          <p:cNvPr id="14" name="Content Placeholder 19"/>
          <p:cNvSpPr>
            <a:spLocks noGrp="1"/>
          </p:cNvSpPr>
          <p:nvPr>
            <p:ph sz="quarter" idx="18" hasCustomPrompt="1"/>
          </p:nvPr>
        </p:nvSpPr>
        <p:spPr>
          <a:xfrm>
            <a:off x="203202" y="6373168"/>
            <a:ext cx="4405399" cy="317480"/>
          </a:xfrm>
        </p:spPr>
        <p:txBody>
          <a:bodyPr lIns="0" tIns="0" rIns="0" bIns="0" anchor="t" anchorCtr="0">
            <a:noAutofit/>
          </a:bodyPr>
          <a:lstStyle>
            <a:lvl1pPr>
              <a:buNone/>
              <a:defRPr sz="750">
                <a:solidFill>
                  <a:schemeClr val="tx1">
                    <a:lumMod val="50000"/>
                    <a:lumOff val="50000"/>
                  </a:schemeClr>
                </a:solidFill>
              </a:defRPr>
            </a:lvl1pPr>
          </a:lstStyle>
          <a:p>
            <a:r>
              <a:rPr lang="en-US" dirty="0"/>
              <a:t>Name of the lecturer, event, date</a:t>
            </a:r>
          </a:p>
          <a:p>
            <a:r>
              <a:rPr lang="en-US" dirty="0"/>
              <a:t>2 lines maximum</a:t>
            </a:r>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60" y="274638"/>
            <a:ext cx="7965175" cy="747654"/>
          </a:xfrm>
        </p:spPr>
        <p:txBody>
          <a:bodyPr anchor="t">
            <a:normAutofit/>
          </a:bodyPr>
          <a:lstStyle>
            <a:lvl1pPr algn="l">
              <a:defRPr sz="21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03202" y="1255061"/>
            <a:ext cx="8763034" cy="4745691"/>
          </a:xfrm>
        </p:spPr>
        <p:txBody>
          <a:bodyPr/>
          <a:lstStyle>
            <a:lvl1pPr algn="just">
              <a:defRPr/>
            </a:lvl1pPr>
            <a:lvl2pPr algn="just">
              <a:defRPr/>
            </a:lvl2pPr>
            <a:lvl3pPr algn="just">
              <a:defRPr/>
            </a:lvl3pPr>
          </a:lstStyle>
          <a:p>
            <a:pPr lvl="0"/>
            <a:r>
              <a:rPr lang="en-US"/>
              <a:t>Click to edit Master text styles</a:t>
            </a:r>
          </a:p>
          <a:p>
            <a:pPr lvl="1"/>
            <a:r>
              <a:rPr lang="en-US"/>
              <a:t>Second level</a:t>
            </a:r>
          </a:p>
          <a:p>
            <a:pPr lvl="2"/>
            <a:r>
              <a:rPr lang="en-US"/>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3" name="Date Placeholder 2"/>
          <p:cNvSpPr>
            <a:spLocks noGrp="1"/>
          </p:cNvSpPr>
          <p:nvPr>
            <p:ph type="dt" sz="half" idx="11"/>
          </p:nvPr>
        </p:nvSpPr>
        <p:spPr>
          <a:xfrm>
            <a:off x="203200" y="6356354"/>
            <a:ext cx="2057400" cy="365125"/>
          </a:xfrm>
        </p:spPr>
        <p:txBody>
          <a:bodyPr/>
          <a:lstStyle/>
          <a:p>
            <a:r>
              <a:rPr lang="en-US"/>
              <a:t>08-Nov-2018</a:t>
            </a:r>
            <a:endParaRPr lang="en-GB" dirty="0"/>
          </a:p>
        </p:txBody>
      </p:sp>
      <p:sp>
        <p:nvSpPr>
          <p:cNvPr id="4" name="Footer Placeholder 3"/>
          <p:cNvSpPr>
            <a:spLocks noGrp="1"/>
          </p:cNvSpPr>
          <p:nvPr>
            <p:ph type="ftr" sz="quarter" idx="12"/>
          </p:nvPr>
        </p:nvSpPr>
        <p:spPr>
          <a:xfrm>
            <a:off x="2260602" y="6356354"/>
            <a:ext cx="4108738" cy="365125"/>
          </a:xfrm>
        </p:spPr>
        <p:txBody>
          <a:bodyPr/>
          <a:lstStyle/>
          <a:p>
            <a:endParaRPr lang="en-GB" dirty="0"/>
          </a:p>
        </p:txBody>
      </p:sp>
      <p:sp>
        <p:nvSpPr>
          <p:cNvPr id="8" name="Slide Number Placeholder 7"/>
          <p:cNvSpPr>
            <a:spLocks noGrp="1"/>
          </p:cNvSpPr>
          <p:nvPr>
            <p:ph type="sldNum" sz="quarter" idx="13"/>
          </p:nvPr>
        </p:nvSpPr>
        <p:spPr>
          <a:xfrm>
            <a:off x="6369338" y="6356354"/>
            <a:ext cx="2057400" cy="365125"/>
          </a:xfrm>
        </p:spPr>
        <p:txBody>
          <a:bodyPr/>
          <a:lstStyle/>
          <a:p>
            <a:fld id="{7064BDF3-7E79-4346-A7C0-0D746D37A62C}" type="slidenum">
              <a:rPr lang="en-GB" smtClean="0"/>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60" y="274638"/>
            <a:ext cx="7965175" cy="747654"/>
          </a:xfrm>
        </p:spPr>
        <p:txBody>
          <a:bodyPr anchor="t">
            <a:normAutofit/>
          </a:bodyPr>
          <a:lstStyle>
            <a:lvl1pPr algn="l">
              <a:defRPr sz="2100" b="1" baseline="0">
                <a:solidFill>
                  <a:srgbClr val="0055A0"/>
                </a:solidFill>
                <a:latin typeface="Arial"/>
                <a:cs typeface="Arial"/>
              </a:defRPr>
            </a:lvl1pPr>
          </a:lstStyle>
          <a:p>
            <a:r>
              <a:rPr lang="fr-CH" dirty="0"/>
              <a:t>Title</a:t>
            </a:r>
            <a:endParaRPr lang="en-US" dirty="0"/>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3" name="Date Placeholder 2"/>
          <p:cNvSpPr>
            <a:spLocks noGrp="1"/>
          </p:cNvSpPr>
          <p:nvPr>
            <p:ph type="dt" sz="half" idx="11"/>
          </p:nvPr>
        </p:nvSpPr>
        <p:spPr>
          <a:xfrm>
            <a:off x="203200" y="6356354"/>
            <a:ext cx="2057400" cy="365125"/>
          </a:xfrm>
        </p:spPr>
        <p:txBody>
          <a:bodyPr/>
          <a:lstStyle/>
          <a:p>
            <a:r>
              <a:rPr lang="en-US"/>
              <a:t>08-Nov-2018</a:t>
            </a:r>
            <a:endParaRPr lang="en-GB" dirty="0"/>
          </a:p>
        </p:txBody>
      </p:sp>
      <p:sp>
        <p:nvSpPr>
          <p:cNvPr id="4" name="Footer Placeholder 3"/>
          <p:cNvSpPr>
            <a:spLocks noGrp="1"/>
          </p:cNvSpPr>
          <p:nvPr>
            <p:ph type="ftr" sz="quarter" idx="12"/>
          </p:nvPr>
        </p:nvSpPr>
        <p:spPr>
          <a:xfrm>
            <a:off x="2260602" y="6356354"/>
            <a:ext cx="4108738" cy="365125"/>
          </a:xfrm>
        </p:spPr>
        <p:txBody>
          <a:bodyPr/>
          <a:lstStyle/>
          <a:p>
            <a:endParaRPr lang="en-GB" dirty="0"/>
          </a:p>
        </p:txBody>
      </p:sp>
      <p:sp>
        <p:nvSpPr>
          <p:cNvPr id="8" name="Slide Number Placeholder 7"/>
          <p:cNvSpPr>
            <a:spLocks noGrp="1"/>
          </p:cNvSpPr>
          <p:nvPr>
            <p:ph type="sldNum" sz="quarter" idx="13"/>
          </p:nvPr>
        </p:nvSpPr>
        <p:spPr>
          <a:xfrm>
            <a:off x="6369338" y="6356354"/>
            <a:ext cx="2057400" cy="365125"/>
          </a:xfrm>
        </p:spPr>
        <p:txBody>
          <a:bodyPr/>
          <a:lstStyle/>
          <a:p>
            <a:fld id="{7064BDF3-7E79-4346-A7C0-0D746D37A62C}" type="slidenum">
              <a:rPr lang="en-GB" smtClean="0"/>
              <a:t>‹#›</a:t>
            </a:fld>
            <a:endParaRPr lang="en-GB" dirty="0"/>
          </a:p>
        </p:txBody>
      </p:sp>
    </p:spTree>
    <p:extLst>
      <p:ext uri="{BB962C8B-B14F-4D97-AF65-F5344CB8AC3E}">
        <p14:creationId xmlns:p14="http://schemas.microsoft.com/office/powerpoint/2010/main" val="1941055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3" y="4811058"/>
            <a:ext cx="7971118" cy="415498"/>
          </a:xfrm>
          <a:prstGeom prst="rect">
            <a:avLst/>
          </a:prstGeom>
          <a:noFill/>
        </p:spPr>
        <p:txBody>
          <a:bodyPr wrap="square" rtlCol="0">
            <a:spAutoFit/>
          </a:bodyPr>
          <a:lstStyle/>
          <a:p>
            <a:pPr marL="0" marR="0" indent="0" algn="ctr" defTabSz="342900" rtl="0" eaLnBrk="1" fontAlgn="auto" latinLnBrk="0" hangingPunct="1">
              <a:lnSpc>
                <a:spcPct val="100000"/>
              </a:lnSpc>
              <a:spcBef>
                <a:spcPts val="0"/>
              </a:spcBef>
              <a:spcAft>
                <a:spcPts val="0"/>
              </a:spcAft>
              <a:buClrTx/>
              <a:buSzTx/>
              <a:buFontTx/>
              <a:buNone/>
              <a:tabLst/>
              <a:defRPr/>
            </a:pPr>
            <a:r>
              <a:rPr kumimoji="0" lang="fr-CH" sz="2100" b="1" i="0" u="none" strike="noStrike" kern="1200" cap="none" spc="0" normalizeH="0" baseline="0" noProof="0" dirty="0">
                <a:ln>
                  <a:noFill/>
                </a:ln>
                <a:solidFill>
                  <a:srgbClr val="0055A0"/>
                </a:solidFill>
                <a:effectLst/>
                <a:uLnTx/>
                <a:uFillTx/>
                <a:latin typeface="+mn-lt"/>
                <a:ea typeface="+mj-ea"/>
                <a:cs typeface="+mj-cs"/>
              </a:rPr>
              <a:t>THANK YOU FOR YOUR ATTENTION!</a:t>
            </a:r>
          </a:p>
        </p:txBody>
      </p:sp>
      <p:sp>
        <p:nvSpPr>
          <p:cNvPr id="4" name="Date Placeholder 2"/>
          <p:cNvSpPr>
            <a:spLocks noGrp="1"/>
          </p:cNvSpPr>
          <p:nvPr>
            <p:ph type="dt" sz="half" idx="11"/>
          </p:nvPr>
        </p:nvSpPr>
        <p:spPr>
          <a:xfrm>
            <a:off x="203200" y="5975573"/>
            <a:ext cx="2057400" cy="365125"/>
          </a:xfrm>
        </p:spPr>
        <p:txBody>
          <a:bodyPr/>
          <a:lstStyle>
            <a:lvl1pPr>
              <a:defRPr>
                <a:solidFill>
                  <a:schemeClr val="bg1"/>
                </a:solidFill>
              </a:defRPr>
            </a:lvl1pPr>
          </a:lstStyle>
          <a:p>
            <a:r>
              <a:rPr lang="en-US"/>
              <a:t>08-Nov-2018</a:t>
            </a:r>
            <a:endParaRPr lang="en-GB" dirty="0"/>
          </a:p>
        </p:txBody>
      </p:sp>
      <p:sp>
        <p:nvSpPr>
          <p:cNvPr id="5" name="Footer Placeholder 3"/>
          <p:cNvSpPr>
            <a:spLocks noGrp="1"/>
          </p:cNvSpPr>
          <p:nvPr>
            <p:ph type="ftr" sz="quarter" idx="12"/>
          </p:nvPr>
        </p:nvSpPr>
        <p:spPr>
          <a:xfrm>
            <a:off x="206233" y="6356354"/>
            <a:ext cx="2799728" cy="365125"/>
          </a:xfrm>
        </p:spPr>
        <p:txBody>
          <a:bodyPr/>
          <a:lstStyle>
            <a:lvl1pPr algn="l">
              <a:defRPr>
                <a:solidFill>
                  <a:schemeClr val="bg1"/>
                </a:solidFill>
              </a:defRPr>
            </a:lvl1pPr>
          </a:lstStyle>
          <a:p>
            <a:endParaRPr lang="en-GB" dirty="0"/>
          </a:p>
        </p:txBody>
      </p:sp>
    </p:spTree>
    <p:extLst>
      <p:ext uri="{BB962C8B-B14F-4D97-AF65-F5344CB8AC3E}">
        <p14:creationId xmlns:p14="http://schemas.microsoft.com/office/powerpoint/2010/main" val="3495267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08-Nov-2018</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dirty="0"/>
          </a:p>
        </p:txBody>
      </p:sp>
    </p:spTree>
    <p:extLst>
      <p:ext uri="{BB962C8B-B14F-4D97-AF65-F5344CB8AC3E}">
        <p14:creationId xmlns:p14="http://schemas.microsoft.com/office/powerpoint/2010/main" val="17390136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a:t>Click to edit Master text styles</a:t>
            </a:r>
          </a:p>
          <a:p>
            <a:pPr lvl="1"/>
            <a:r>
              <a:rPr lang="fr-CH" dirty="0"/>
              <a:t>Second level first line</a:t>
            </a:r>
            <a:br>
              <a:rPr lang="fr-CH" dirty="0"/>
            </a:br>
            <a:r>
              <a:rPr lang="fr-CH" dirty="0"/>
              <a:t>second line</a:t>
            </a:r>
          </a:p>
          <a:p>
            <a:pPr lvl="2"/>
            <a:r>
              <a:rPr lang="fr-CH" dirty="0"/>
              <a:t>Third level</a:t>
            </a:r>
          </a:p>
        </p:txBody>
      </p:sp>
      <p:sp>
        <p:nvSpPr>
          <p:cNvPr id="4" name="Date Placeholder 3"/>
          <p:cNvSpPr>
            <a:spLocks noGrp="1"/>
          </p:cNvSpPr>
          <p:nvPr>
            <p:ph type="dt" sz="half" idx="2"/>
          </p:nvPr>
        </p:nvSpPr>
        <p:spPr>
          <a:xfrm>
            <a:off x="628650" y="6356354"/>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08-Nov-2018</a:t>
            </a:r>
            <a:endParaRPr lang="en-GB" dirty="0"/>
          </a:p>
        </p:txBody>
      </p:sp>
      <p:sp>
        <p:nvSpPr>
          <p:cNvPr id="5" name="Footer Placeholder 4"/>
          <p:cNvSpPr>
            <a:spLocks noGrp="1"/>
          </p:cNvSpPr>
          <p:nvPr>
            <p:ph type="ftr" sz="quarter" idx="3"/>
          </p:nvPr>
        </p:nvSpPr>
        <p:spPr>
          <a:xfrm>
            <a:off x="3028950" y="6356354"/>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4"/>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064BDF3-7E79-4346-A7C0-0D746D37A62C}" type="slidenum">
              <a:rPr lang="en-GB" smtClean="0"/>
              <a:t>‹#›</a:t>
            </a:fld>
            <a:endParaRPr lang="en-GB" dirty="0"/>
          </a:p>
        </p:txBody>
      </p:sp>
    </p:spTree>
  </p:cSld>
  <p:clrMap bg1="lt1" tx1="dk1" bg2="lt2" tx2="dk2" accent1="accent1" accent2="accent2" accent3="accent3" accent4="accent4" accent5="accent5" accent6="accent6" hlink="hlink" folHlink="folHlink"/>
  <p:sldLayoutIdLst>
    <p:sldLayoutId id="2147483660" r:id="rId1"/>
    <p:sldLayoutId id="2147483691" r:id="rId2"/>
    <p:sldLayoutId id="2147483676" r:id="rId3"/>
    <p:sldLayoutId id="2147483694" r:id="rId4"/>
    <p:sldLayoutId id="2147483692" r:id="rId5"/>
    <p:sldLayoutId id="2147483695" r:id="rId6"/>
  </p:sldLayoutIdLst>
  <p:hf sldNum="0" hdr="0" ftr="0" dt="0"/>
  <p:txStyles>
    <p:titleStyle>
      <a:lvl1pPr algn="l" defTabSz="342900" rtl="0" eaLnBrk="1" latinLnBrk="0" hangingPunct="1">
        <a:spcBef>
          <a:spcPct val="0"/>
        </a:spcBef>
        <a:buNone/>
        <a:defRPr sz="2100" b="1" kern="1200">
          <a:solidFill>
            <a:srgbClr val="0055A0"/>
          </a:solidFill>
          <a:latin typeface="+mj-lt"/>
          <a:ea typeface="+mj-ea"/>
          <a:cs typeface="+mj-cs"/>
        </a:defRPr>
      </a:lvl1pPr>
    </p:titleStyle>
    <p:bodyStyle>
      <a:lvl1pPr marL="0" indent="0" algn="l" defTabSz="342900" rtl="0" eaLnBrk="1" latinLnBrk="0" hangingPunct="1">
        <a:spcBef>
          <a:spcPct val="20000"/>
        </a:spcBef>
        <a:buClr>
          <a:srgbClr val="0055A0"/>
        </a:buClr>
        <a:buFontTx/>
        <a:buNone/>
        <a:defRPr sz="1500" kern="1200">
          <a:solidFill>
            <a:schemeClr val="tx1"/>
          </a:solidFill>
          <a:latin typeface="Arial"/>
          <a:ea typeface="+mn-ea"/>
          <a:cs typeface="Arial"/>
        </a:defRPr>
      </a:lvl1pPr>
      <a:lvl2pPr marL="353700" indent="-213300" algn="l" defTabSz="342900" rtl="0" eaLnBrk="1" latinLnBrk="0" hangingPunct="1">
        <a:lnSpc>
          <a:spcPct val="100000"/>
        </a:lnSpc>
        <a:spcBef>
          <a:spcPts val="810"/>
        </a:spcBef>
        <a:buClr>
          <a:srgbClr val="0055A0"/>
        </a:buClr>
        <a:buSzPct val="70000"/>
        <a:buFont typeface="Wingdings" charset="2"/>
        <a:buChar char="§"/>
        <a:defRPr sz="1500" kern="1200">
          <a:solidFill>
            <a:schemeClr val="tx1"/>
          </a:solidFill>
          <a:latin typeface="Arial"/>
          <a:ea typeface="+mn-ea"/>
          <a:cs typeface="Arial"/>
        </a:defRPr>
      </a:lvl2pPr>
      <a:lvl3pPr marL="521100" indent="-171450" algn="l" defTabSz="342900" rtl="0" eaLnBrk="1" latinLnBrk="0" hangingPunct="1">
        <a:lnSpc>
          <a:spcPct val="100000"/>
        </a:lnSpc>
        <a:spcBef>
          <a:spcPts val="738"/>
        </a:spcBef>
        <a:buClrTx/>
        <a:buSzPct val="100000"/>
        <a:buFont typeface="Lucida Grande"/>
        <a:buChar char="−"/>
        <a:defRPr sz="1200" kern="1200">
          <a:solidFill>
            <a:schemeClr val="tx1"/>
          </a:solidFill>
          <a:latin typeface="Arial"/>
          <a:ea typeface="+mn-ea"/>
          <a:cs typeface="Arial"/>
        </a:defRPr>
      </a:lvl3pPr>
      <a:lvl4pPr marL="1200150" indent="-171450" algn="l" defTabSz="342900" rtl="0" eaLnBrk="1" latinLnBrk="0" hangingPunct="1">
        <a:spcBef>
          <a:spcPct val="20000"/>
        </a:spcBef>
        <a:buFont typeface="Arial"/>
        <a:buChar char="–"/>
        <a:defRPr sz="1200" kern="1200">
          <a:solidFill>
            <a:schemeClr val="tx1"/>
          </a:solidFill>
          <a:latin typeface="Arial"/>
          <a:ea typeface="+mn-ea"/>
          <a:cs typeface="Arial"/>
        </a:defRPr>
      </a:lvl4pPr>
      <a:lvl5pPr marL="1543050" indent="-171450" algn="l" defTabSz="342900" rtl="0" eaLnBrk="1" latinLnBrk="0" hangingPunct="1">
        <a:spcBef>
          <a:spcPct val="20000"/>
        </a:spcBef>
        <a:buFont typeface="Arial"/>
        <a:buChar char="»"/>
        <a:defRPr sz="1050" kern="1200">
          <a:solidFill>
            <a:schemeClr val="tx1"/>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hyperlink" Target="https://oss-coordination.web.cern.ch/gantt/latest" TargetMode="External"/><Relationship Id="rId2" Type="http://schemas.openxmlformats.org/officeDocument/2006/relationships/hyperlink" Target="https://cern.sharepoint.com/sites/Projects-Accelerator-Complex-Schedules/Projects.aspx" TargetMode="External"/><Relationship Id="rId1" Type="http://schemas.openxmlformats.org/officeDocument/2006/relationships/slideLayout" Target="../slideLayouts/slideLayout3.xml"/><Relationship Id="rId4" Type="http://schemas.openxmlformats.org/officeDocument/2006/relationships/hyperlink" Target="https://cern.sharepoint.com/sites/Projects-Accelerator-Complex-Schedules/SitePages/Cross-Facility-view.asp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1324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93BFEA47-F940-4D4C-957F-26DEBEE21FA6}"/>
              </a:ext>
            </a:extLst>
          </p:cNvPr>
          <p:cNvPicPr>
            <a:picLocks noChangeAspect="1"/>
          </p:cNvPicPr>
          <p:nvPr/>
        </p:nvPicPr>
        <p:blipFill>
          <a:blip r:embed="rId2"/>
          <a:stretch>
            <a:fillRect/>
          </a:stretch>
        </p:blipFill>
        <p:spPr>
          <a:xfrm>
            <a:off x="657726" y="1643471"/>
            <a:ext cx="7130716" cy="4975972"/>
          </a:xfrm>
          <a:prstGeom prst="rect">
            <a:avLst/>
          </a:prstGeom>
          <a:effectLst>
            <a:outerShdw blurRad="63500" sx="102000" sy="102000" algn="ctr" rotWithShape="0">
              <a:prstClr val="black">
                <a:alpha val="40000"/>
              </a:prstClr>
            </a:outerShdw>
          </a:effectLst>
        </p:spPr>
      </p:pic>
      <p:sp>
        <p:nvSpPr>
          <p:cNvPr id="5" name="Title 4">
            <a:extLst>
              <a:ext uri="{FF2B5EF4-FFF2-40B4-BE49-F238E27FC236}">
                <a16:creationId xmlns:a16="http://schemas.microsoft.com/office/drawing/2014/main" id="{96A69309-A2AD-4417-B1A1-C78772A4CEFE}"/>
              </a:ext>
            </a:extLst>
          </p:cNvPr>
          <p:cNvSpPr>
            <a:spLocks noGrp="1"/>
          </p:cNvSpPr>
          <p:nvPr>
            <p:ph type="title"/>
          </p:nvPr>
        </p:nvSpPr>
        <p:spPr/>
        <p:txBody>
          <a:bodyPr/>
          <a:lstStyle/>
          <a:p>
            <a:r>
              <a:rPr lang="en-GB" dirty="0"/>
              <a:t>Timeline of objectives</a:t>
            </a:r>
          </a:p>
        </p:txBody>
      </p:sp>
      <p:sp>
        <p:nvSpPr>
          <p:cNvPr id="6" name="Text Placeholder 5">
            <a:extLst>
              <a:ext uri="{FF2B5EF4-FFF2-40B4-BE49-F238E27FC236}">
                <a16:creationId xmlns:a16="http://schemas.microsoft.com/office/drawing/2014/main" id="{66A46863-81CE-4D73-9869-60A640B3DCF0}"/>
              </a:ext>
            </a:extLst>
          </p:cNvPr>
          <p:cNvSpPr>
            <a:spLocks noGrp="1"/>
          </p:cNvSpPr>
          <p:nvPr>
            <p:ph type="body" sz="quarter" idx="10"/>
          </p:nvPr>
        </p:nvSpPr>
        <p:spPr/>
        <p:txBody>
          <a:bodyPr/>
          <a:lstStyle/>
          <a:p>
            <a:r>
              <a:rPr lang="en-GB" dirty="0"/>
              <a:t>Presentation during the Commissioning Committee on 26</a:t>
            </a:r>
            <a:r>
              <a:rPr lang="en-GB" baseline="30000" dirty="0"/>
              <a:t>th</a:t>
            </a:r>
            <a:r>
              <a:rPr lang="en-GB" dirty="0"/>
              <a:t> July 2019</a:t>
            </a:r>
          </a:p>
        </p:txBody>
      </p:sp>
      <p:sp>
        <p:nvSpPr>
          <p:cNvPr id="8" name="Rectangle 7">
            <a:extLst>
              <a:ext uri="{FF2B5EF4-FFF2-40B4-BE49-F238E27FC236}">
                <a16:creationId xmlns:a16="http://schemas.microsoft.com/office/drawing/2014/main" id="{569D5122-590E-4AEC-8431-2BB1D7D11B33}"/>
              </a:ext>
            </a:extLst>
          </p:cNvPr>
          <p:cNvSpPr/>
          <p:nvPr/>
        </p:nvSpPr>
        <p:spPr>
          <a:xfrm>
            <a:off x="4090738" y="1796716"/>
            <a:ext cx="3641558" cy="1632284"/>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sp>
        <p:nvSpPr>
          <p:cNvPr id="9" name="Rectangle 8">
            <a:extLst>
              <a:ext uri="{FF2B5EF4-FFF2-40B4-BE49-F238E27FC236}">
                <a16:creationId xmlns:a16="http://schemas.microsoft.com/office/drawing/2014/main" id="{14EFFA03-3323-4FB0-917F-F0777B7997DE}"/>
              </a:ext>
            </a:extLst>
          </p:cNvPr>
          <p:cNvSpPr/>
          <p:nvPr/>
        </p:nvSpPr>
        <p:spPr>
          <a:xfrm>
            <a:off x="943160" y="5358063"/>
            <a:ext cx="6789135" cy="994611"/>
          </a:xfrm>
          <a:prstGeom prst="rect">
            <a:avLst/>
          </a:prstGeom>
          <a:noFill/>
          <a:ln w="28575"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sp>
        <p:nvSpPr>
          <p:cNvPr id="10" name="TextBox 9">
            <a:extLst>
              <a:ext uri="{FF2B5EF4-FFF2-40B4-BE49-F238E27FC236}">
                <a16:creationId xmlns:a16="http://schemas.microsoft.com/office/drawing/2014/main" id="{058BA20E-19CF-43DB-B13C-66CC409BFF70}"/>
              </a:ext>
            </a:extLst>
          </p:cNvPr>
          <p:cNvSpPr txBox="1"/>
          <p:nvPr/>
        </p:nvSpPr>
        <p:spPr>
          <a:xfrm>
            <a:off x="7661118" y="3942561"/>
            <a:ext cx="1432443" cy="369332"/>
          </a:xfrm>
          <a:prstGeom prst="rect">
            <a:avLst/>
          </a:prstGeom>
          <a:solidFill>
            <a:schemeClr val="bg1"/>
          </a:solidFill>
          <a:ln>
            <a:solidFill>
              <a:srgbClr val="FF0000"/>
            </a:solidFill>
          </a:ln>
        </p:spPr>
        <p:txBody>
          <a:bodyPr wrap="none" rtlCol="0">
            <a:spAutoFit/>
          </a:bodyPr>
          <a:lstStyle/>
          <a:p>
            <a:r>
              <a:rPr lang="en-GB" b="1" dirty="0">
                <a:solidFill>
                  <a:srgbClr val="FF0000"/>
                </a:solidFill>
              </a:rPr>
              <a:t>Not yet done</a:t>
            </a:r>
          </a:p>
        </p:txBody>
      </p:sp>
      <p:cxnSp>
        <p:nvCxnSpPr>
          <p:cNvPr id="12" name="Straight Arrow Connector 11">
            <a:extLst>
              <a:ext uri="{FF2B5EF4-FFF2-40B4-BE49-F238E27FC236}">
                <a16:creationId xmlns:a16="http://schemas.microsoft.com/office/drawing/2014/main" id="{7942B73C-8436-43FA-BFE5-891DA729FBF6}"/>
              </a:ext>
            </a:extLst>
          </p:cNvPr>
          <p:cNvCxnSpPr>
            <a:cxnSpLocks/>
            <a:stCxn id="10" idx="0"/>
            <a:endCxn id="8" idx="3"/>
          </p:cNvCxnSpPr>
          <p:nvPr/>
        </p:nvCxnSpPr>
        <p:spPr>
          <a:xfrm flipH="1" flipV="1">
            <a:off x="7732296" y="2612858"/>
            <a:ext cx="645044" cy="1329703"/>
          </a:xfrm>
          <a:prstGeom prst="straightConnector1">
            <a:avLst/>
          </a:prstGeom>
          <a:solidFill>
            <a:schemeClr val="bg1"/>
          </a:solidFill>
          <a:ln>
            <a:solidFill>
              <a:srgbClr val="FF0000"/>
            </a:solidFill>
            <a:headEnd type="none" w="med" len="med"/>
            <a:tailEnd type="triangle" w="med" len="med"/>
          </a:ln>
        </p:spPr>
      </p:cxnSp>
      <p:cxnSp>
        <p:nvCxnSpPr>
          <p:cNvPr id="13" name="Straight Arrow Connector 12">
            <a:extLst>
              <a:ext uri="{FF2B5EF4-FFF2-40B4-BE49-F238E27FC236}">
                <a16:creationId xmlns:a16="http://schemas.microsoft.com/office/drawing/2014/main" id="{4F28DC02-D2FE-4BA5-BA61-1126113B9C4D}"/>
              </a:ext>
            </a:extLst>
          </p:cNvPr>
          <p:cNvCxnSpPr>
            <a:cxnSpLocks/>
            <a:stCxn id="10" idx="2"/>
            <a:endCxn id="9" idx="3"/>
          </p:cNvCxnSpPr>
          <p:nvPr/>
        </p:nvCxnSpPr>
        <p:spPr>
          <a:xfrm flipH="1">
            <a:off x="7732295" y="4311893"/>
            <a:ext cx="645045" cy="1543476"/>
          </a:xfrm>
          <a:prstGeom prst="straightConnector1">
            <a:avLst/>
          </a:prstGeom>
          <a:solidFill>
            <a:schemeClr val="bg1"/>
          </a:solidFill>
          <a:ln>
            <a:solidFill>
              <a:srgbClr val="FF0000"/>
            </a:solidFill>
            <a:headEnd type="none" w="med" len="med"/>
            <a:tailEnd type="triangle" w="med" len="med"/>
          </a:ln>
        </p:spPr>
      </p:cxnSp>
    </p:spTree>
    <p:extLst>
      <p:ext uri="{BB962C8B-B14F-4D97-AF65-F5344CB8AC3E}">
        <p14:creationId xmlns:p14="http://schemas.microsoft.com/office/powerpoint/2010/main" val="3563294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C420818-BA7F-4892-90B2-96689B2572F2}"/>
              </a:ext>
            </a:extLst>
          </p:cNvPr>
          <p:cNvPicPr>
            <a:picLocks noChangeAspect="1"/>
          </p:cNvPicPr>
          <p:nvPr/>
        </p:nvPicPr>
        <p:blipFill>
          <a:blip r:embed="rId2"/>
          <a:stretch>
            <a:fillRect/>
          </a:stretch>
        </p:blipFill>
        <p:spPr>
          <a:xfrm>
            <a:off x="2518611" y="6355636"/>
            <a:ext cx="6625389" cy="465420"/>
          </a:xfrm>
          <a:prstGeom prst="rect">
            <a:avLst/>
          </a:prstGeom>
        </p:spPr>
      </p:pic>
      <p:sp>
        <p:nvSpPr>
          <p:cNvPr id="2" name="Title 1">
            <a:extLst>
              <a:ext uri="{FF2B5EF4-FFF2-40B4-BE49-F238E27FC236}">
                <a16:creationId xmlns:a16="http://schemas.microsoft.com/office/drawing/2014/main" id="{2591F249-162D-43E8-AB33-BAC68E27BF52}"/>
              </a:ext>
            </a:extLst>
          </p:cNvPr>
          <p:cNvSpPr>
            <a:spLocks noGrp="1"/>
          </p:cNvSpPr>
          <p:nvPr>
            <p:ph type="title"/>
          </p:nvPr>
        </p:nvSpPr>
        <p:spPr/>
        <p:txBody>
          <a:bodyPr/>
          <a:lstStyle/>
          <a:p>
            <a:r>
              <a:rPr lang="en-GB" dirty="0"/>
              <a:t>Schedules</a:t>
            </a:r>
          </a:p>
        </p:txBody>
      </p:sp>
      <p:pic>
        <p:nvPicPr>
          <p:cNvPr id="7" name="Picture 6">
            <a:extLst>
              <a:ext uri="{FF2B5EF4-FFF2-40B4-BE49-F238E27FC236}">
                <a16:creationId xmlns:a16="http://schemas.microsoft.com/office/drawing/2014/main" id="{78CC7A76-2538-4EBA-B947-3AEE3F0ABC12}"/>
              </a:ext>
            </a:extLst>
          </p:cNvPr>
          <p:cNvPicPr>
            <a:picLocks noChangeAspect="1"/>
          </p:cNvPicPr>
          <p:nvPr/>
        </p:nvPicPr>
        <p:blipFill>
          <a:blip r:embed="rId3"/>
          <a:stretch>
            <a:fillRect/>
          </a:stretch>
        </p:blipFill>
        <p:spPr>
          <a:xfrm>
            <a:off x="2500139" y="599072"/>
            <a:ext cx="6625389" cy="1103089"/>
          </a:xfrm>
          <a:prstGeom prst="rect">
            <a:avLst/>
          </a:prstGeom>
        </p:spPr>
      </p:pic>
      <p:pic>
        <p:nvPicPr>
          <p:cNvPr id="8" name="Picture 7">
            <a:extLst>
              <a:ext uri="{FF2B5EF4-FFF2-40B4-BE49-F238E27FC236}">
                <a16:creationId xmlns:a16="http://schemas.microsoft.com/office/drawing/2014/main" id="{06B40212-8CCB-4674-88C1-01BF06D1DCBC}"/>
              </a:ext>
            </a:extLst>
          </p:cNvPr>
          <p:cNvPicPr>
            <a:picLocks noChangeAspect="1"/>
          </p:cNvPicPr>
          <p:nvPr/>
        </p:nvPicPr>
        <p:blipFill>
          <a:blip r:embed="rId4"/>
          <a:stretch>
            <a:fillRect/>
          </a:stretch>
        </p:blipFill>
        <p:spPr>
          <a:xfrm>
            <a:off x="2518611" y="1683689"/>
            <a:ext cx="6625389" cy="4690419"/>
          </a:xfrm>
          <a:prstGeom prst="rect">
            <a:avLst/>
          </a:prstGeom>
        </p:spPr>
      </p:pic>
      <p:sp>
        <p:nvSpPr>
          <p:cNvPr id="3" name="TextBox 2">
            <a:extLst>
              <a:ext uri="{FF2B5EF4-FFF2-40B4-BE49-F238E27FC236}">
                <a16:creationId xmlns:a16="http://schemas.microsoft.com/office/drawing/2014/main" id="{F803E7AB-B4EC-4BB8-AB43-FC26AEE40A54}"/>
              </a:ext>
            </a:extLst>
          </p:cNvPr>
          <p:cNvSpPr txBox="1"/>
          <p:nvPr/>
        </p:nvSpPr>
        <p:spPr>
          <a:xfrm>
            <a:off x="110836" y="2228671"/>
            <a:ext cx="2315412" cy="1200329"/>
          </a:xfrm>
          <a:prstGeom prst="rect">
            <a:avLst/>
          </a:prstGeom>
          <a:noFill/>
        </p:spPr>
        <p:txBody>
          <a:bodyPr wrap="square" rtlCol="0">
            <a:spAutoFit/>
          </a:bodyPr>
          <a:lstStyle/>
          <a:p>
            <a:r>
              <a:rPr lang="en-GB" dirty="0"/>
              <a:t>Before extracting the data, we need all the schedules on the Project Server</a:t>
            </a:r>
          </a:p>
        </p:txBody>
      </p:sp>
      <p:sp>
        <p:nvSpPr>
          <p:cNvPr id="10" name="TextBox 9">
            <a:extLst>
              <a:ext uri="{FF2B5EF4-FFF2-40B4-BE49-F238E27FC236}">
                <a16:creationId xmlns:a16="http://schemas.microsoft.com/office/drawing/2014/main" id="{BC705EFD-1A9C-449F-8CD7-86E84DFCA989}"/>
              </a:ext>
            </a:extLst>
          </p:cNvPr>
          <p:cNvSpPr txBox="1"/>
          <p:nvPr/>
        </p:nvSpPr>
        <p:spPr>
          <a:xfrm>
            <a:off x="110836" y="3435050"/>
            <a:ext cx="2315412" cy="923330"/>
          </a:xfrm>
          <a:prstGeom prst="rect">
            <a:avLst/>
          </a:prstGeom>
          <a:noFill/>
        </p:spPr>
        <p:txBody>
          <a:bodyPr wrap="square" rtlCol="0">
            <a:spAutoFit/>
          </a:bodyPr>
          <a:lstStyle/>
          <a:p>
            <a:r>
              <a:rPr lang="en-GB" dirty="0"/>
              <a:t>It is important to fill the field “Group” in the schedules</a:t>
            </a:r>
          </a:p>
        </p:txBody>
      </p:sp>
    </p:spTree>
    <p:extLst>
      <p:ext uri="{BB962C8B-B14F-4D97-AF65-F5344CB8AC3E}">
        <p14:creationId xmlns:p14="http://schemas.microsoft.com/office/powerpoint/2010/main" val="1268494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1BA149-D0E9-43F9-BC65-32949B35C3D2}"/>
              </a:ext>
            </a:extLst>
          </p:cNvPr>
          <p:cNvSpPr>
            <a:spLocks noGrp="1"/>
          </p:cNvSpPr>
          <p:nvPr>
            <p:ph type="title"/>
          </p:nvPr>
        </p:nvSpPr>
        <p:spPr/>
        <p:txBody>
          <a:bodyPr/>
          <a:lstStyle/>
          <a:p>
            <a:r>
              <a:rPr lang="en-GB" dirty="0"/>
              <a:t>E-mail to be sent</a:t>
            </a:r>
          </a:p>
        </p:txBody>
      </p:sp>
      <p:sp>
        <p:nvSpPr>
          <p:cNvPr id="6" name="Text Placeholder 5">
            <a:extLst>
              <a:ext uri="{FF2B5EF4-FFF2-40B4-BE49-F238E27FC236}">
                <a16:creationId xmlns:a16="http://schemas.microsoft.com/office/drawing/2014/main" id="{48C10C3F-5DDA-4FFE-A5A1-2E0C97658D1E}"/>
              </a:ext>
            </a:extLst>
          </p:cNvPr>
          <p:cNvSpPr>
            <a:spLocks noGrp="1"/>
          </p:cNvSpPr>
          <p:nvPr>
            <p:ph type="body" sz="quarter" idx="10"/>
          </p:nvPr>
        </p:nvSpPr>
        <p:spPr/>
        <p:txBody>
          <a:bodyPr>
            <a:normAutofit fontScale="85000" lnSpcReduction="20000"/>
          </a:bodyPr>
          <a:lstStyle/>
          <a:p>
            <a:pPr>
              <a:spcAft>
                <a:spcPts val="0"/>
              </a:spcAft>
            </a:pPr>
            <a:r>
              <a:rPr lang="fr-CH" sz="1600" dirty="0" err="1">
                <a:latin typeface="Calibri" panose="020F0502020204030204" pitchFamily="34" charset="0"/>
                <a:ea typeface="Calibri" panose="020F0502020204030204" pitchFamily="34" charset="0"/>
                <a:cs typeface="Times New Roman" panose="02020603050405020304" pitchFamily="18" charset="0"/>
              </a:rPr>
              <a:t>Dear</a:t>
            </a:r>
            <a:r>
              <a:rPr lang="fr-CH" sz="1600" dirty="0">
                <a:latin typeface="Calibri" panose="020F0502020204030204" pitchFamily="34" charset="0"/>
                <a:ea typeface="Calibri" panose="020F0502020204030204" pitchFamily="34" charset="0"/>
                <a:cs typeface="Times New Roman" panose="02020603050405020304" pitchFamily="18" charset="0"/>
              </a:rPr>
              <a:t> Group Leaders,</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fr-CH" sz="1600" dirty="0">
                <a:latin typeface="Calibri" panose="020F0502020204030204" pitchFamily="34" charset="0"/>
                <a:ea typeface="Calibri" panose="020F0502020204030204" pitchFamily="34" charset="0"/>
                <a:cs typeface="Times New Roman" panose="02020603050405020304" pitchFamily="18" charset="0"/>
              </a:rPr>
              <a:t> </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All detailed schedules for shutdown and hardware commissioning periods of the injectors are available on the </a:t>
            </a:r>
            <a:r>
              <a:rPr lang="en-GB" sz="16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MS Project Server platform of EN-ACE</a:t>
            </a:r>
            <a:r>
              <a:rPr lang="en-GB" sz="1600" dirty="0">
                <a:latin typeface="Calibri" panose="020F0502020204030204" pitchFamily="34" charset="0"/>
                <a:ea typeface="Calibri" panose="020F0502020204030204" pitchFamily="34" charset="0"/>
                <a:cs typeface="Times New Roman" panose="02020603050405020304" pitchFamily="18" charset="0"/>
              </a:rPr>
              <a:t> (Project license mandatory). It includes shutdown activities, individual system tests (ISTs), dry runs, commissioning activities. A Gantt viewer has been put in place if you do not have the Project license: </a:t>
            </a:r>
            <a:r>
              <a:rPr lang="en-GB" sz="16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https://oss-coordination.web.cern.ch/gantt/latest</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Extraction across all facilities is possible using the following instruction available on the MS Project Server platform from EN-ACE only (</a:t>
            </a:r>
            <a:r>
              <a:rPr lang="en-GB" sz="16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https://cern.sharepoint.com/sites/Projects-Accelerator-Complex-Schedules/SitePages/Cross-Facility-view.aspx</a:t>
            </a:r>
            <a:r>
              <a:rPr lang="en-GB" sz="1600" dirty="0">
                <a:latin typeface="Calibri" panose="020F0502020204030204" pitchFamily="34" charset="0"/>
                <a:ea typeface="Calibri" panose="020F0502020204030204" pitchFamily="34" charset="0"/>
                <a:cs typeface="Times New Roman" panose="02020603050405020304" pitchFamily="18" charset="0"/>
              </a:rPr>
              <a:t>). If you need help for the extraction of data, please contact </a:t>
            </a:r>
            <a:r>
              <a:rPr lang="en-GB" sz="1600" b="1" dirty="0">
                <a:latin typeface="Calibri" panose="020F0502020204030204" pitchFamily="34" charset="0"/>
                <a:ea typeface="Calibri" panose="020F0502020204030204" pitchFamily="34" charset="0"/>
                <a:cs typeface="Times New Roman" panose="02020603050405020304" pitchFamily="18" charset="0"/>
              </a:rPr>
              <a:t>Julie</a:t>
            </a:r>
            <a:r>
              <a:rPr lang="en-GB" sz="1600" dirty="0">
                <a:latin typeface="Calibri" panose="020F0502020204030204" pitchFamily="34" charset="0"/>
                <a:ea typeface="Calibri" panose="020F0502020204030204" pitchFamily="34" charset="0"/>
                <a:cs typeface="Times New Roman" panose="02020603050405020304" pitchFamily="18" charset="0"/>
              </a:rPr>
              <a:t>.</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Would it be possible to contact the </a:t>
            </a:r>
            <a:r>
              <a:rPr lang="en-GB" sz="1600" b="1" dirty="0">
                <a:latin typeface="Calibri" panose="020F0502020204030204" pitchFamily="34" charset="0"/>
                <a:ea typeface="Calibri" panose="020F0502020204030204" pitchFamily="34" charset="0"/>
                <a:cs typeface="Times New Roman" panose="02020603050405020304" pitchFamily="18" charset="0"/>
              </a:rPr>
              <a:t>Facility Coordinators and Re-commissioning Coordinators</a:t>
            </a:r>
            <a:r>
              <a:rPr lang="en-GB" sz="1600" dirty="0">
                <a:latin typeface="Calibri" panose="020F0502020204030204" pitchFamily="34" charset="0"/>
                <a:ea typeface="Calibri" panose="020F0502020204030204" pitchFamily="34" charset="0"/>
                <a:cs typeface="Times New Roman" panose="02020603050405020304" pitchFamily="18" charset="0"/>
              </a:rPr>
              <a:t> in case of issue related to one Facility (contact list below) in order they can evaluate if the schedule can be adjusted without impacting the Baseline. This will be followed-up during the Hardware and Beam Commissioning WG organized per Facility.</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GB" sz="1600" dirty="0">
                <a:solidFill>
                  <a:srgbClr val="C00000"/>
                </a:solidFill>
                <a:latin typeface="Calibri" panose="020F0502020204030204" pitchFamily="34" charset="0"/>
                <a:ea typeface="Calibri" panose="020F0502020204030204" pitchFamily="34" charset="0"/>
                <a:cs typeface="Times New Roman" panose="02020603050405020304" pitchFamily="18" charset="0"/>
              </a:rPr>
              <a:t>In order to freeze the ISTs and hardware commissioning schedule according to the shutdown baseline, could you please confirm that you can commit to these dates according to your resource loading before the end of the year ? </a:t>
            </a:r>
            <a:r>
              <a:rPr lang="en-GB" sz="1600" dirty="0">
                <a:latin typeface="Calibri" panose="020F0502020204030204" pitchFamily="34" charset="0"/>
                <a:ea typeface="Calibri" panose="020F0502020204030204" pitchFamily="34" charset="0"/>
                <a:cs typeface="Times New Roman" panose="02020603050405020304" pitchFamily="18" charset="0"/>
              </a:rPr>
              <a:t>In case of conflicts identified across several Facilities, please inform </a:t>
            </a:r>
            <a:r>
              <a:rPr lang="en-GB" sz="1600" b="1" dirty="0">
                <a:latin typeface="Calibri" panose="020F0502020204030204" pitchFamily="34" charset="0"/>
                <a:ea typeface="Calibri" panose="020F0502020204030204" pitchFamily="34" charset="0"/>
                <a:cs typeface="Times New Roman" panose="02020603050405020304" pitchFamily="18" charset="0"/>
              </a:rPr>
              <a:t>us </a:t>
            </a:r>
            <a:r>
              <a:rPr lang="en-GB" sz="1600" dirty="0">
                <a:latin typeface="Calibri" panose="020F0502020204030204" pitchFamily="34" charset="0"/>
                <a:ea typeface="Calibri" panose="020F0502020204030204" pitchFamily="34" charset="0"/>
                <a:cs typeface="Times New Roman" panose="02020603050405020304" pitchFamily="18" charset="0"/>
              </a:rPr>
              <a:t>(Julie &amp; Verena).</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Thanks in advance,</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Regards</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 </a:t>
            </a:r>
          </a:p>
          <a:p>
            <a:pPr>
              <a:spcAft>
                <a:spcPts val="0"/>
              </a:spcAft>
            </a:pPr>
            <a:r>
              <a:rPr lang="en-GB" sz="1600" dirty="0">
                <a:latin typeface="Calibri" panose="020F0502020204030204" pitchFamily="34" charset="0"/>
                <a:ea typeface="Calibri" panose="020F0502020204030204" pitchFamily="34" charset="0"/>
                <a:cs typeface="Times New Roman" panose="02020603050405020304" pitchFamily="18" charset="0"/>
              </a:rPr>
              <a:t>Julie &amp; Verena</a:t>
            </a:r>
          </a:p>
          <a:p>
            <a:endParaRPr lang="en-GB" dirty="0"/>
          </a:p>
        </p:txBody>
      </p:sp>
    </p:spTree>
    <p:extLst>
      <p:ext uri="{BB962C8B-B14F-4D97-AF65-F5344CB8AC3E}">
        <p14:creationId xmlns:p14="http://schemas.microsoft.com/office/powerpoint/2010/main" val="1571836435"/>
      </p:ext>
    </p:extLst>
  </p:cSld>
  <p:clrMapOvr>
    <a:masterClrMapping/>
  </p:clrMapOvr>
</p:sld>
</file>

<file path=ppt/theme/theme1.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LIU_PowerPoint_Template</Template>
  <TotalTime>5145</TotalTime>
  <Words>51</Words>
  <Application>Microsoft Macintosh PowerPoint</Application>
  <PresentationFormat>On-screen Show (4:3)</PresentationFormat>
  <Paragraphs>21</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Lucida Grande</vt:lpstr>
      <vt:lpstr>Times New Roman</vt:lpstr>
      <vt:lpstr>Wingdings</vt:lpstr>
      <vt:lpstr>LIU_PowerPoint_Template</vt:lpstr>
      <vt:lpstr>PowerPoint Presentation</vt:lpstr>
      <vt:lpstr>Timeline of objectives</vt:lpstr>
      <vt:lpstr>Schedules</vt:lpstr>
      <vt:lpstr>E-mail to be sent</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Microsoft Office User</cp:lastModifiedBy>
  <cp:revision>597</cp:revision>
  <cp:lastPrinted>2018-07-12T06:47:15Z</cp:lastPrinted>
  <dcterms:created xsi:type="dcterms:W3CDTF">2011-05-16T09:28:26Z</dcterms:created>
  <dcterms:modified xsi:type="dcterms:W3CDTF">2019-11-29T07:57:29Z</dcterms:modified>
</cp:coreProperties>
</file>