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7" r:id="rId2"/>
    <p:sldId id="409" r:id="rId3"/>
    <p:sldId id="414" r:id="rId4"/>
    <p:sldId id="402" r:id="rId5"/>
    <p:sldId id="410" r:id="rId6"/>
    <p:sldId id="411" r:id="rId7"/>
    <p:sldId id="407" r:id="rId8"/>
    <p:sldId id="412" r:id="rId9"/>
    <p:sldId id="413" r:id="rId10"/>
    <p:sldId id="415" r:id="rId11"/>
    <p:sldId id="416" r:id="rId12"/>
  </p:sldIdLst>
  <p:sldSz cx="9144000" cy="6858000" type="screen4x3"/>
  <p:notesSz cx="7010400" cy="92964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PS" id="{571D410D-40F3-4221-9EF9-058044D56217}">
          <p14:sldIdLst>
            <p14:sldId id="257"/>
          </p14:sldIdLst>
        </p14:section>
        <p14:section name="BASIC SLIDES" id="{3C58D910-B33E-42FD-A807-EC7A04E5F74C}">
          <p14:sldIdLst>
            <p14:sldId id="409"/>
            <p14:sldId id="414"/>
            <p14:sldId id="402"/>
            <p14:sldId id="410"/>
            <p14:sldId id="411"/>
            <p14:sldId id="407"/>
            <p14:sldId id="412"/>
            <p14:sldId id="413"/>
            <p14:sldId id="415"/>
            <p14:sldId id="4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888">
          <p15:clr>
            <a:srgbClr val="A4A3A4"/>
          </p15:clr>
        </p15:guide>
        <p15:guide id="2" orient="horz" pos="436">
          <p15:clr>
            <a:srgbClr val="A4A3A4"/>
          </p15:clr>
        </p15:guide>
        <p15:guide id="3" orient="horz" pos="2954">
          <p15:clr>
            <a:srgbClr val="A4A3A4"/>
          </p15:clr>
        </p15:guide>
        <p15:guide id="4" orient="horz" pos="3113">
          <p15:clr>
            <a:srgbClr val="A4A3A4"/>
          </p15:clr>
        </p15:guide>
        <p15:guide id="5" orient="horz" pos="3997">
          <p15:clr>
            <a:srgbClr val="A4A3A4"/>
          </p15:clr>
        </p15:guide>
        <p15:guide id="6" orient="horz" pos="981">
          <p15:clr>
            <a:srgbClr val="A4A3A4"/>
          </p15:clr>
        </p15:guide>
        <p15:guide id="7" orient="horz" pos="663">
          <p15:clr>
            <a:srgbClr val="A4A3A4"/>
          </p15:clr>
        </p15:guide>
        <p15:guide id="8" orient="horz" pos="799">
          <p15:clr>
            <a:srgbClr val="A4A3A4"/>
          </p15:clr>
        </p15:guide>
        <p15:guide id="9" orient="horz" pos="1139">
          <p15:clr>
            <a:srgbClr val="A4A3A4"/>
          </p15:clr>
        </p15:guide>
        <p15:guide id="10" orient="horz" pos="3271">
          <p15:clr>
            <a:srgbClr val="A4A3A4"/>
          </p15:clr>
        </p15:guide>
        <p15:guide id="11" orient="horz" pos="1412">
          <p15:clr>
            <a:srgbClr val="A4A3A4"/>
          </p15:clr>
        </p15:guide>
        <p15:guide id="12" orient="horz" pos="2319">
          <p15:clr>
            <a:srgbClr val="A4A3A4"/>
          </p15:clr>
        </p15:guide>
        <p15:guide id="13" orient="horz" pos="2047">
          <p15:clr>
            <a:srgbClr val="A4A3A4"/>
          </p15:clr>
        </p15:guide>
        <p15:guide id="14" orient="horz" pos="2205">
          <p15:clr>
            <a:srgbClr val="A4A3A4"/>
          </p15:clr>
        </p15:guide>
        <p15:guide id="15" pos="2880">
          <p15:clr>
            <a:srgbClr val="A4A3A4"/>
          </p15:clr>
        </p15:guide>
        <p15:guide id="16" pos="5624">
          <p15:clr>
            <a:srgbClr val="A4A3A4"/>
          </p15:clr>
        </p15:guide>
        <p15:guide id="17" pos="295">
          <p15:clr>
            <a:srgbClr val="A4A3A4"/>
          </p15:clr>
        </p15:guide>
        <p15:guide id="18" pos="2064">
          <p15:clr>
            <a:srgbClr val="A4A3A4"/>
          </p15:clr>
        </p15:guide>
        <p15:guide id="19" pos="1905">
          <p15:clr>
            <a:srgbClr val="A4A3A4"/>
          </p15:clr>
        </p15:guide>
        <p15:guide id="20" pos="3855">
          <p15:clr>
            <a:srgbClr val="A4A3A4"/>
          </p15:clr>
        </p15:guide>
        <p15:guide id="21" pos="3696">
          <p15:clr>
            <a:srgbClr val="A4A3A4"/>
          </p15:clr>
        </p15:guide>
        <p15:guide id="22" pos="136">
          <p15:clr>
            <a:srgbClr val="A4A3A4"/>
          </p15:clr>
        </p15:guide>
        <p15:guide id="23" pos="5465">
          <p15:clr>
            <a:srgbClr val="A4A3A4"/>
          </p15:clr>
        </p15:guide>
        <p15:guide id="24" pos="5035">
          <p15:clr>
            <a:srgbClr val="A4A3A4"/>
          </p15:clr>
        </p15:guide>
        <p15:guide id="25" pos="612">
          <p15:clr>
            <a:srgbClr val="A4A3A4"/>
          </p15:clr>
        </p15:guide>
        <p15:guide id="26">
          <p15:clr>
            <a:srgbClr val="A4A3A4"/>
          </p15:clr>
        </p15:guide>
        <p15:guide id="27" pos="317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-Solene Teurnier" initials="MT" lastIdx="1" clrIdx="0">
    <p:extLst>
      <p:ext uri="{19B8F6BF-5375-455C-9EA6-DF929625EA0E}">
        <p15:presenceInfo xmlns:p15="http://schemas.microsoft.com/office/powerpoint/2012/main" userId="S::marie-solene.teurnier@cern.ch::a9563953-1f2f-47ad-bd3f-4188afe4da0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53A1"/>
    <a:srgbClr val="080B0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06" autoAdjust="0"/>
    <p:restoredTop sz="89909" autoAdjust="0"/>
  </p:normalViewPr>
  <p:slideViewPr>
    <p:cSldViewPr snapToObjects="1" showGuides="1">
      <p:cViewPr varScale="1">
        <p:scale>
          <a:sx n="142" d="100"/>
          <a:sy n="142" d="100"/>
        </p:scale>
        <p:origin x="2772" y="150"/>
      </p:cViewPr>
      <p:guideLst>
        <p:guide orient="horz" pos="1888"/>
        <p:guide orient="horz" pos="436"/>
        <p:guide orient="horz" pos="2954"/>
        <p:guide orient="horz" pos="3113"/>
        <p:guide orient="horz" pos="3997"/>
        <p:guide orient="horz" pos="981"/>
        <p:guide orient="horz" pos="663"/>
        <p:guide orient="horz" pos="799"/>
        <p:guide orient="horz" pos="1139"/>
        <p:guide orient="horz" pos="3271"/>
        <p:guide orient="horz" pos="1412"/>
        <p:guide orient="horz" pos="2319"/>
        <p:guide orient="horz" pos="2047"/>
        <p:guide orient="horz" pos="2205"/>
        <p:guide pos="2880"/>
        <p:guide pos="5624"/>
        <p:guide pos="295"/>
        <p:guide pos="2064"/>
        <p:guide pos="1905"/>
        <p:guide pos="3855"/>
        <p:guide pos="3696"/>
        <p:guide pos="136"/>
        <p:guide pos="5465"/>
        <p:guide pos="5035"/>
        <p:guide pos="612"/>
        <p:guide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B4D819F-7D99-40E0-BF36-0B15C93444A2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C59499A-A489-497B-A537-C496576C9C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579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noProof="0" dirty="0"/>
              <a:t>TC = Chef de départ</a:t>
            </a:r>
            <a:endParaRPr lang="en-GB" noProof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59499A-A489-497B-A537-C496576C9C2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659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9499A-A489-497B-A537-C496576C9C2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614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3" y="297247"/>
            <a:ext cx="7488064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/>
              <a:t>Click to </a:t>
            </a:r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Title</a:t>
            </a:r>
            <a:r>
              <a:rPr lang="fr-CH" dirty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488065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sub-title, 24 </a:t>
            </a:r>
            <a:r>
              <a:rPr lang="en-US" dirty="0" err="1"/>
              <a:t>pt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582" y="267769"/>
            <a:ext cx="719329" cy="71932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6699-D708-4388-BCF2-40ADCA074DB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0889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f the cour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88" y="536769"/>
            <a:ext cx="2340869" cy="234086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70918" y="3176972"/>
            <a:ext cx="7022146" cy="646331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3600" b="1" baseline="0"/>
            </a:lvl1pPr>
          </a:lstStyle>
          <a:p>
            <a:pPr lvl="0"/>
            <a:r>
              <a:rPr lang="en-US" dirty="0"/>
              <a:t>Title of the course, 36 </a:t>
            </a:r>
            <a:r>
              <a:rPr lang="en-US" dirty="0" err="1"/>
              <a:t>pt</a:t>
            </a:r>
            <a:r>
              <a:rPr lang="en-US" dirty="0"/>
              <a:t>, Bold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970918" y="3753036"/>
            <a:ext cx="7022146" cy="492443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600" baseline="0"/>
            </a:lvl1pPr>
          </a:lstStyle>
          <a:p>
            <a:pPr lvl="0"/>
            <a:r>
              <a:rPr lang="fr-CH" dirty="0" err="1"/>
              <a:t>Sub-title</a:t>
            </a:r>
            <a:r>
              <a:rPr lang="fr-CH" dirty="0"/>
              <a:t>, 26 pt, 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6699-D708-4388-BCF2-40ADCA074DB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561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of objectiv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469082" y="282352"/>
            <a:ext cx="7523990" cy="518356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28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CH" dirty="0"/>
              <a:t>Learning objectives,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714400"/>
            <a:ext cx="7524748" cy="410344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2400" i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 this module you will learn…24pt</a:t>
            </a:r>
            <a:endParaRPr lang="en-GB" dirty="0"/>
          </a:p>
        </p:txBody>
      </p:sp>
      <p:sp>
        <p:nvSpPr>
          <p:cNvPr id="11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115616" y="1929335"/>
            <a:ext cx="4717206" cy="369332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objective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66043" y="1808820"/>
            <a:ext cx="505557" cy="523220"/>
          </a:xfrm>
        </p:spPr>
        <p:txBody>
          <a:bodyPr wrap="square"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fr-CH" dirty="0"/>
              <a:t>1</a:t>
            </a:r>
            <a:endParaRPr lang="en-GB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466043" y="2761770"/>
            <a:ext cx="505557" cy="523220"/>
          </a:xfrm>
        </p:spPr>
        <p:txBody>
          <a:bodyPr wrap="square"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fr-CH" dirty="0"/>
              <a:t>2</a:t>
            </a:r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66043" y="3714720"/>
            <a:ext cx="505557" cy="523220"/>
          </a:xfrm>
        </p:spPr>
        <p:txBody>
          <a:bodyPr wrap="square"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fr-CH" dirty="0"/>
              <a:t>3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6043" y="4667670"/>
            <a:ext cx="505557" cy="523220"/>
          </a:xfrm>
        </p:spPr>
        <p:txBody>
          <a:bodyPr wrap="square"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fr-CH" dirty="0"/>
              <a:t>4</a:t>
            </a:r>
            <a:endParaRPr lang="en-GB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466043" y="5620621"/>
            <a:ext cx="505557" cy="523220"/>
          </a:xfrm>
        </p:spPr>
        <p:txBody>
          <a:bodyPr wrap="square" lIns="0">
            <a:spAutoFit/>
          </a:bodyPr>
          <a:lstStyle>
            <a:lvl1pPr marL="0" indent="0">
              <a:buNone/>
              <a:defRPr sz="2800" b="1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fr-CH" dirty="0"/>
              <a:t>5</a:t>
            </a:r>
            <a:endParaRPr lang="en-GB" dirty="0"/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20" hasCustomPrompt="1"/>
          </p:nvPr>
        </p:nvSpPr>
        <p:spPr>
          <a:xfrm>
            <a:off x="1115616" y="5745761"/>
            <a:ext cx="4717206" cy="369332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Fifth objective</a:t>
            </a:r>
          </a:p>
        </p:txBody>
      </p:sp>
      <p:sp>
        <p:nvSpPr>
          <p:cNvPr id="19" name="Text Placeholder 21"/>
          <p:cNvSpPr>
            <a:spLocks noGrp="1"/>
          </p:cNvSpPr>
          <p:nvPr>
            <p:ph type="body" sz="quarter" idx="21" hasCustomPrompt="1"/>
          </p:nvPr>
        </p:nvSpPr>
        <p:spPr>
          <a:xfrm>
            <a:off x="1115616" y="4791656"/>
            <a:ext cx="4717206" cy="369332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Fourth objective</a:t>
            </a:r>
          </a:p>
        </p:txBody>
      </p:sp>
      <p:sp>
        <p:nvSpPr>
          <p:cNvPr id="20" name="Text Placehold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1115616" y="3837549"/>
            <a:ext cx="4717206" cy="369332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Third objective</a:t>
            </a:r>
          </a:p>
        </p:txBody>
      </p:sp>
      <p:sp>
        <p:nvSpPr>
          <p:cNvPr id="21" name="Text Placeholder 21"/>
          <p:cNvSpPr>
            <a:spLocks noGrp="1"/>
          </p:cNvSpPr>
          <p:nvPr>
            <p:ph type="body" sz="quarter" idx="23" hasCustomPrompt="1"/>
          </p:nvPr>
        </p:nvSpPr>
        <p:spPr>
          <a:xfrm>
            <a:off x="1115616" y="2883442"/>
            <a:ext cx="4717206" cy="369332"/>
          </a:xfrm>
          <a:prstGeom prst="rect">
            <a:avLst/>
          </a:prstGeom>
        </p:spPr>
        <p:txBody>
          <a:bodyPr wrap="square" lIns="0">
            <a:sp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Second objective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FAB96699-D708-4388-BCF2-40ADCA074DB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213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557338"/>
            <a:ext cx="9144000" cy="5300662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/>
              <a:t>Click to </a:t>
            </a:r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Title</a:t>
            </a:r>
            <a:r>
              <a:rPr lang="fr-CH" dirty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sub-title, 24 </a:t>
            </a:r>
            <a:r>
              <a:rPr lang="en-US" dirty="0" err="1"/>
              <a:t>pt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582" y="267769"/>
            <a:ext cx="719329" cy="71932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AB96699-D708-4388-BCF2-40ADCA074DB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350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/>
              <a:t>Click to </a:t>
            </a:r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Title</a:t>
            </a:r>
            <a:r>
              <a:rPr lang="fr-CH" dirty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sub-title, 24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 hasCustomPrompt="1"/>
          </p:nvPr>
        </p:nvSpPr>
        <p:spPr>
          <a:xfrm>
            <a:off x="0" y="1557338"/>
            <a:ext cx="9144000" cy="5300662"/>
          </a:xfrm>
        </p:spPr>
        <p:txBody>
          <a:bodyPr/>
          <a:lstStyle>
            <a:lvl2pPr marL="457200" indent="0">
              <a:buNone/>
              <a:defRPr>
                <a:solidFill>
                  <a:schemeClr val="tx1"/>
                </a:solidFill>
              </a:defRPr>
            </a:lvl2pPr>
          </a:lstStyle>
          <a:p>
            <a:pPr lvl="1"/>
            <a:r>
              <a:rPr lang="en-US" dirty="0"/>
              <a:t>Click to add content (table, graph, </a:t>
            </a:r>
            <a:r>
              <a:rPr lang="en-US" dirty="0" err="1"/>
              <a:t>etc</a:t>
            </a:r>
            <a:r>
              <a:rPr lang="en-US" dirty="0"/>
              <a:t>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582" y="267769"/>
            <a:ext cx="719329" cy="71932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AB96699-D708-4388-BCF2-40ADCA074DB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7134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placeholder BIG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 userDrawn="1"/>
        </p:nvSpPr>
        <p:spPr>
          <a:xfrm>
            <a:off x="215900" y="1268413"/>
            <a:ext cx="8712200" cy="5589587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/>
              <a:t>Click to </a:t>
            </a:r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Title</a:t>
            </a:r>
            <a:r>
              <a:rPr lang="fr-CH" dirty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sub-title, 24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1341971"/>
            <a:ext cx="8207375" cy="250825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of the table/graph/etc. , Bold, 14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468312" y="1808162"/>
            <a:ext cx="8207376" cy="5049837"/>
          </a:xfrm>
          <a:ln>
            <a:noFill/>
          </a:ln>
        </p:spPr>
        <p:txBody>
          <a:bodyPr/>
          <a:lstStyle>
            <a:lvl2pPr marL="457200" indent="0">
              <a:buNone/>
              <a:defRPr>
                <a:solidFill>
                  <a:schemeClr val="bg1"/>
                </a:solidFill>
              </a:defRPr>
            </a:lvl2pPr>
          </a:lstStyle>
          <a:p>
            <a:pPr lvl="1"/>
            <a:r>
              <a:rPr lang="en-US" dirty="0"/>
              <a:t>Click to add content (table, graph, </a:t>
            </a:r>
            <a:r>
              <a:rPr lang="en-US" dirty="0" err="1"/>
              <a:t>etc</a:t>
            </a:r>
            <a:r>
              <a:rPr lang="en-US" dirty="0"/>
              <a:t>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582" y="267769"/>
            <a:ext cx="719329" cy="71932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FAB96699-D708-4388-BCF2-40ADCA074DB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070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placeholdermedium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 Same Side Corner Rectangle 1"/>
          <p:cNvSpPr/>
          <p:nvPr userDrawn="1"/>
        </p:nvSpPr>
        <p:spPr>
          <a:xfrm>
            <a:off x="215900" y="2997200"/>
            <a:ext cx="8712200" cy="3860800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/>
              <a:t>Click to </a:t>
            </a:r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Title</a:t>
            </a:r>
            <a:r>
              <a:rPr lang="fr-CH" dirty="0"/>
              <a:t>, 28 pt, Bold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sub-title, 24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2996952"/>
            <a:ext cx="8207375" cy="250825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 of the table/graph/etc. , Bold, 14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468312" y="3500438"/>
            <a:ext cx="8207376" cy="3357561"/>
          </a:xfrm>
        </p:spPr>
        <p:txBody>
          <a:bodyPr/>
          <a:lstStyle>
            <a:lvl2pPr marL="457200" indent="0">
              <a:buNone/>
              <a:defRPr>
                <a:solidFill>
                  <a:schemeClr val="bg1"/>
                </a:solidFill>
              </a:defRPr>
            </a:lvl2pPr>
          </a:lstStyle>
          <a:p>
            <a:pPr lvl="1"/>
            <a:r>
              <a:rPr lang="en-US" dirty="0"/>
              <a:t>Click to add content (table, graph, </a:t>
            </a:r>
            <a:r>
              <a:rPr lang="en-US" dirty="0" err="1"/>
              <a:t>etc</a:t>
            </a:r>
            <a:r>
              <a:rPr lang="en-US" dirty="0"/>
              <a:t>)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582" y="267769"/>
            <a:ext cx="719329" cy="71932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FAB96699-D708-4388-BCF2-40ADCA074DB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2609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 Same Side Corner Rectangle 9"/>
          <p:cNvSpPr/>
          <p:nvPr userDrawn="1"/>
        </p:nvSpPr>
        <p:spPr>
          <a:xfrm>
            <a:off x="215900" y="1268413"/>
            <a:ext cx="8712200" cy="5589587"/>
          </a:xfrm>
          <a:prstGeom prst="round2SameRect">
            <a:avLst>
              <a:gd name="adj1" fmla="val 3005"/>
              <a:gd name="adj2" fmla="val 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56792"/>
            <a:ext cx="4038600" cy="482495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6792"/>
            <a:ext cx="4038600" cy="4824958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692696"/>
            <a:ext cx="7524751" cy="461665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sub-title, 24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68312" y="297247"/>
            <a:ext cx="7524751" cy="523220"/>
          </a:xfrm>
          <a:prstGeom prst="rect">
            <a:avLst/>
          </a:prstGeom>
        </p:spPr>
        <p:txBody>
          <a:bodyPr lIns="0">
            <a:sp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CH" dirty="0"/>
              <a:t>Click to </a:t>
            </a:r>
            <a:r>
              <a:rPr lang="fr-CH" dirty="0" err="1"/>
              <a:t>add</a:t>
            </a:r>
            <a:r>
              <a:rPr lang="fr-CH" dirty="0"/>
              <a:t> </a:t>
            </a:r>
            <a:r>
              <a:rPr lang="fr-CH" dirty="0" err="1"/>
              <a:t>Title</a:t>
            </a:r>
            <a:r>
              <a:rPr lang="fr-CH" dirty="0"/>
              <a:t>, 28 pt, Bold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582" y="267769"/>
            <a:ext cx="719329" cy="71932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6699-D708-4388-BCF2-40ADCA074DB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4119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the cour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868" y="2492896"/>
            <a:ext cx="2340869" cy="234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753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>
            <a:off x="3203848" y="-371244"/>
            <a:ext cx="144016" cy="144016"/>
          </a:xfrm>
          <a:prstGeom prst="triangl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Isosceles Triangle 7"/>
          <p:cNvSpPr/>
          <p:nvPr/>
        </p:nvSpPr>
        <p:spPr>
          <a:xfrm>
            <a:off x="8604448" y="-387424"/>
            <a:ext cx="144016" cy="144016"/>
          </a:xfrm>
          <a:prstGeom prst="triangl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Isosceles Triangle 8"/>
          <p:cNvSpPr/>
          <p:nvPr/>
        </p:nvSpPr>
        <p:spPr>
          <a:xfrm>
            <a:off x="395536" y="-171400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Isosceles Triangle 10"/>
          <p:cNvSpPr/>
          <p:nvPr/>
        </p:nvSpPr>
        <p:spPr>
          <a:xfrm>
            <a:off x="2915816" y="-207404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Isosceles Triangle 11"/>
          <p:cNvSpPr/>
          <p:nvPr/>
        </p:nvSpPr>
        <p:spPr>
          <a:xfrm>
            <a:off x="3203848" y="-207404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Isosceles Triangle 12"/>
          <p:cNvSpPr/>
          <p:nvPr/>
        </p:nvSpPr>
        <p:spPr>
          <a:xfrm>
            <a:off x="5796136" y="-207404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Isosceles Triangle 13"/>
          <p:cNvSpPr/>
          <p:nvPr/>
        </p:nvSpPr>
        <p:spPr>
          <a:xfrm>
            <a:off x="6048164" y="-207404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Isosceles Triangle 14"/>
          <p:cNvSpPr/>
          <p:nvPr/>
        </p:nvSpPr>
        <p:spPr>
          <a:xfrm>
            <a:off x="9216516" y="1484784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Isosceles Triangle 15"/>
          <p:cNvSpPr/>
          <p:nvPr/>
        </p:nvSpPr>
        <p:spPr>
          <a:xfrm>
            <a:off x="9180512" y="2924944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Isosceles Triangle 16"/>
          <p:cNvSpPr/>
          <p:nvPr/>
        </p:nvSpPr>
        <p:spPr>
          <a:xfrm>
            <a:off x="9180512" y="3176972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Isosceles Triangle 17"/>
          <p:cNvSpPr/>
          <p:nvPr/>
        </p:nvSpPr>
        <p:spPr>
          <a:xfrm>
            <a:off x="9180512" y="4617467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Isosceles Triangle 18"/>
          <p:cNvSpPr/>
          <p:nvPr/>
        </p:nvSpPr>
        <p:spPr>
          <a:xfrm>
            <a:off x="9180512" y="4869880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Isosceles Triangle 19"/>
          <p:cNvSpPr/>
          <p:nvPr/>
        </p:nvSpPr>
        <p:spPr>
          <a:xfrm>
            <a:off x="9180512" y="6309320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Isosceles Triangle 20"/>
          <p:cNvSpPr/>
          <p:nvPr/>
        </p:nvSpPr>
        <p:spPr>
          <a:xfrm>
            <a:off x="-252536" y="1484784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Isosceles Triangle 22"/>
          <p:cNvSpPr/>
          <p:nvPr/>
        </p:nvSpPr>
        <p:spPr>
          <a:xfrm>
            <a:off x="-252536" y="2924944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Isosceles Triangle 23"/>
          <p:cNvSpPr/>
          <p:nvPr/>
        </p:nvSpPr>
        <p:spPr>
          <a:xfrm>
            <a:off x="-252536" y="3157848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Isosceles Triangle 24"/>
          <p:cNvSpPr/>
          <p:nvPr/>
        </p:nvSpPr>
        <p:spPr>
          <a:xfrm>
            <a:off x="-216532" y="4617132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Isosceles Triangle 25"/>
          <p:cNvSpPr/>
          <p:nvPr/>
        </p:nvSpPr>
        <p:spPr>
          <a:xfrm>
            <a:off x="-211990" y="4869880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Isosceles Triangle 26"/>
          <p:cNvSpPr/>
          <p:nvPr/>
        </p:nvSpPr>
        <p:spPr>
          <a:xfrm>
            <a:off x="-218710" y="6309320"/>
            <a:ext cx="144016" cy="144016"/>
          </a:xfrm>
          <a:prstGeom prst="triangle">
            <a:avLst/>
          </a:prstGeom>
          <a:solidFill>
            <a:schemeClr val="bg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Isosceles Triangle 27"/>
          <p:cNvSpPr/>
          <p:nvPr/>
        </p:nvSpPr>
        <p:spPr>
          <a:xfrm>
            <a:off x="-216532" y="620688"/>
            <a:ext cx="144016" cy="144016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Isosceles Triangle 28"/>
          <p:cNvSpPr/>
          <p:nvPr/>
        </p:nvSpPr>
        <p:spPr>
          <a:xfrm>
            <a:off x="-396552" y="4870914"/>
            <a:ext cx="144016" cy="144016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Isosceles Triangle 29"/>
          <p:cNvSpPr/>
          <p:nvPr/>
        </p:nvSpPr>
        <p:spPr>
          <a:xfrm>
            <a:off x="-216532" y="980728"/>
            <a:ext cx="144016" cy="144016"/>
          </a:xfrm>
          <a:prstGeom prst="triangle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Isosceles Triangle 30"/>
          <p:cNvSpPr/>
          <p:nvPr/>
        </p:nvSpPr>
        <p:spPr>
          <a:xfrm>
            <a:off x="-216532" y="1196405"/>
            <a:ext cx="144016" cy="144016"/>
          </a:xfrm>
          <a:prstGeom prst="triangle">
            <a:avLst/>
          </a:prstGeom>
          <a:solidFill>
            <a:schemeClr val="accent5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Isosceles Triangle 31"/>
          <p:cNvSpPr/>
          <p:nvPr/>
        </p:nvSpPr>
        <p:spPr>
          <a:xfrm>
            <a:off x="-432556" y="2924944"/>
            <a:ext cx="144016" cy="144016"/>
          </a:xfrm>
          <a:prstGeom prst="triangle">
            <a:avLst/>
          </a:prstGeom>
          <a:solidFill>
            <a:schemeClr val="accent5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3" name="Isosceles Triangle 32"/>
          <p:cNvSpPr/>
          <p:nvPr/>
        </p:nvSpPr>
        <p:spPr>
          <a:xfrm>
            <a:off x="-396552" y="4617132"/>
            <a:ext cx="144016" cy="144016"/>
          </a:xfrm>
          <a:prstGeom prst="triangle">
            <a:avLst/>
          </a:prstGeom>
          <a:solidFill>
            <a:schemeClr val="accent5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Isosceles Triangle 33"/>
          <p:cNvSpPr/>
          <p:nvPr/>
        </p:nvSpPr>
        <p:spPr>
          <a:xfrm>
            <a:off x="-252536" y="1736155"/>
            <a:ext cx="144016" cy="144016"/>
          </a:xfrm>
          <a:prstGeom prst="triangl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Isosceles Triangle 35"/>
          <p:cNvSpPr/>
          <p:nvPr/>
        </p:nvSpPr>
        <p:spPr>
          <a:xfrm>
            <a:off x="-252536" y="5120705"/>
            <a:ext cx="144016" cy="144016"/>
          </a:xfrm>
          <a:prstGeom prst="triangl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Isosceles Triangle 36"/>
          <p:cNvSpPr/>
          <p:nvPr/>
        </p:nvSpPr>
        <p:spPr>
          <a:xfrm>
            <a:off x="-252536" y="3429000"/>
            <a:ext cx="144016" cy="144016"/>
          </a:xfrm>
          <a:prstGeom prst="triangl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Isosceles Triangle 40"/>
          <p:cNvSpPr/>
          <p:nvPr/>
        </p:nvSpPr>
        <p:spPr>
          <a:xfrm>
            <a:off x="143892" y="-171400"/>
            <a:ext cx="144016" cy="144016"/>
          </a:xfrm>
          <a:prstGeom prst="triangle">
            <a:avLst/>
          </a:prstGeom>
          <a:solidFill>
            <a:schemeClr val="accent5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Isosceles Triangle 41"/>
          <p:cNvSpPr/>
          <p:nvPr/>
        </p:nvSpPr>
        <p:spPr>
          <a:xfrm>
            <a:off x="8856092" y="-207404"/>
            <a:ext cx="144016" cy="144016"/>
          </a:xfrm>
          <a:prstGeom prst="triangle">
            <a:avLst/>
          </a:prstGeom>
          <a:solidFill>
            <a:schemeClr val="accent5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Isosceles Triangle 42"/>
          <p:cNvSpPr/>
          <p:nvPr/>
        </p:nvSpPr>
        <p:spPr>
          <a:xfrm>
            <a:off x="-432556" y="1484784"/>
            <a:ext cx="144016" cy="144016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Title Placeholder 43"/>
          <p:cNvSpPr>
            <a:spLocks noGrp="1"/>
          </p:cNvSpPr>
          <p:nvPr>
            <p:ph type="title"/>
          </p:nvPr>
        </p:nvSpPr>
        <p:spPr>
          <a:xfrm>
            <a:off x="482860" y="-18256"/>
            <a:ext cx="7510203" cy="1143000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1"/>
            <a:r>
              <a:rPr lang="en-US" dirty="0"/>
              <a:t>Second level, 14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Third level, 14 </a:t>
            </a:r>
            <a:r>
              <a:rPr lang="en-US" dirty="0" err="1"/>
              <a:t>pt</a:t>
            </a:r>
            <a:endParaRPr lang="en-US" dirty="0"/>
          </a:p>
          <a:p>
            <a:pPr lvl="3"/>
            <a:r>
              <a:rPr lang="en-US" dirty="0"/>
              <a:t>Fourth level, 12 </a:t>
            </a:r>
            <a:r>
              <a:rPr lang="en-US" dirty="0" err="1"/>
              <a:t>pt</a:t>
            </a:r>
            <a:endParaRPr lang="en-US" dirty="0"/>
          </a:p>
          <a:p>
            <a:pPr lvl="4"/>
            <a:r>
              <a:rPr lang="en-US" dirty="0"/>
              <a:t>Fifth level, 12 </a:t>
            </a:r>
            <a:r>
              <a:rPr lang="en-US" dirty="0" err="1"/>
              <a:t>pt</a:t>
            </a:r>
            <a:endParaRPr lang="fr-CH" dirty="0"/>
          </a:p>
        </p:txBody>
      </p:sp>
      <p:sp>
        <p:nvSpPr>
          <p:cNvPr id="46" name="Isosceles Triangle 45"/>
          <p:cNvSpPr/>
          <p:nvPr/>
        </p:nvSpPr>
        <p:spPr>
          <a:xfrm>
            <a:off x="-469535" y="3157848"/>
            <a:ext cx="144016" cy="144016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7" name="Rectangle 46"/>
          <p:cNvSpPr/>
          <p:nvPr/>
        </p:nvSpPr>
        <p:spPr>
          <a:xfrm>
            <a:off x="-2988840" y="-171400"/>
            <a:ext cx="2700300" cy="6526163"/>
          </a:xfrm>
          <a:prstGeom prst="rect">
            <a:avLst/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8" name="TextBox 47"/>
          <p:cNvSpPr txBox="1"/>
          <p:nvPr/>
        </p:nvSpPr>
        <p:spPr>
          <a:xfrm>
            <a:off x="-2718810" y="8620"/>
            <a:ext cx="1485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TIPS</a:t>
            </a:r>
            <a:endParaRPr lang="en-GB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8604448" y="-837364"/>
            <a:ext cx="3276364" cy="3546263"/>
            <a:chOff x="8604448" y="-837364"/>
            <a:chExt cx="3276364" cy="3546263"/>
          </a:xfrm>
        </p:grpSpPr>
        <p:sp>
          <p:nvSpPr>
            <p:cNvPr id="50" name="Isosceles Triangle 49"/>
            <p:cNvSpPr/>
            <p:nvPr/>
          </p:nvSpPr>
          <p:spPr>
            <a:xfrm>
              <a:off x="8604448" y="-135396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1" name="Isosceles Triangle 50"/>
            <p:cNvSpPr/>
            <p:nvPr/>
          </p:nvSpPr>
          <p:spPr>
            <a:xfrm>
              <a:off x="9144508" y="1456184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9396536" y="-837364"/>
              <a:ext cx="2484276" cy="354626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648564" y="-639452"/>
              <a:ext cx="19442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solidFill>
                    <a:schemeClr val="bg1"/>
                  </a:solidFill>
                </a:rPr>
                <a:t>LEGENDA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54" name="Isosceles Triangle 53"/>
            <p:cNvSpPr/>
            <p:nvPr/>
          </p:nvSpPr>
          <p:spPr>
            <a:xfrm>
              <a:off x="9612560" y="-135396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0" lon="0" rev="165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783607" y="-212050"/>
              <a:ext cx="19442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baseline="0" dirty="0">
                  <a:solidFill>
                    <a:schemeClr val="bg1"/>
                  </a:solidFill>
                </a:rPr>
                <a:t>MAIN GRID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Isosceles Triangle 55"/>
            <p:cNvSpPr/>
            <p:nvPr/>
          </p:nvSpPr>
          <p:spPr>
            <a:xfrm>
              <a:off x="9612700" y="404584"/>
              <a:ext cx="144016" cy="14401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9756720" y="302965"/>
              <a:ext cx="18091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baseline="0" dirty="0">
                  <a:solidFill>
                    <a:schemeClr val="bg1"/>
                  </a:solidFill>
                </a:rPr>
                <a:t>TITLES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8" name="Isosceles Triangle 57"/>
            <p:cNvSpPr/>
            <p:nvPr/>
          </p:nvSpPr>
          <p:spPr>
            <a:xfrm>
              <a:off x="9620136" y="1007346"/>
              <a:ext cx="144016" cy="144016"/>
            </a:xfrm>
            <a:prstGeom prst="triangle">
              <a:avLst/>
            </a:prstGeom>
            <a:solidFill>
              <a:srgbClr val="AAC9DA"/>
            </a:solidFill>
            <a:ln>
              <a:noFill/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9756720" y="951055"/>
              <a:ext cx="18091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baseline="0" dirty="0">
                  <a:solidFill>
                    <a:schemeClr val="bg1"/>
                  </a:solidFill>
                </a:rPr>
                <a:t>SUBTITLES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60" name="Isosceles Triangle 59"/>
            <p:cNvSpPr/>
            <p:nvPr/>
          </p:nvSpPr>
          <p:spPr>
            <a:xfrm>
              <a:off x="9620403" y="1547639"/>
              <a:ext cx="144016" cy="144016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9813174" y="1484784"/>
              <a:ext cx="18091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baseline="0" dirty="0">
                  <a:solidFill>
                    <a:schemeClr val="bg1"/>
                  </a:solidFill>
                </a:rPr>
                <a:t>WHITE BOXES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Isosceles Triangle 61"/>
            <p:cNvSpPr/>
            <p:nvPr/>
          </p:nvSpPr>
          <p:spPr>
            <a:xfrm>
              <a:off x="9576556" y="2105444"/>
              <a:ext cx="144016" cy="14401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9792580" y="1999873"/>
              <a:ext cx="18091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b="1" baseline="0" dirty="0">
                  <a:solidFill>
                    <a:schemeClr val="bg1"/>
                  </a:solidFill>
                </a:rPr>
                <a:t>TEXT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4" name="Isosceles Triangle 63"/>
          <p:cNvSpPr/>
          <p:nvPr/>
        </p:nvSpPr>
        <p:spPr>
          <a:xfrm>
            <a:off x="547936" y="-199020"/>
            <a:ext cx="144016" cy="144016"/>
          </a:xfrm>
          <a:prstGeom prst="triangl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582" y="267769"/>
            <a:ext cx="719329" cy="719329"/>
          </a:xfrm>
          <a:prstGeom prst="rect">
            <a:avLst/>
          </a:prstGeom>
        </p:spPr>
      </p:pic>
      <p:sp>
        <p:nvSpPr>
          <p:cNvPr id="66" name="Isosceles Triangle 65"/>
          <p:cNvSpPr/>
          <p:nvPr/>
        </p:nvSpPr>
        <p:spPr>
          <a:xfrm>
            <a:off x="4968305" y="-207404"/>
            <a:ext cx="144016" cy="144016"/>
          </a:xfrm>
          <a:prstGeom prst="triangle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084331" y="648701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FAB96699-D708-4388-BCF2-40ADCA074DB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2168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49" r:id="rId2"/>
    <p:sldLayoutId id="2147483650" r:id="rId3"/>
    <p:sldLayoutId id="2147483676" r:id="rId4"/>
    <p:sldLayoutId id="2147483671" r:id="rId5"/>
    <p:sldLayoutId id="2147483672" r:id="rId6"/>
    <p:sldLayoutId id="2147483673" r:id="rId7"/>
    <p:sldLayoutId id="2147483652" r:id="rId8"/>
    <p:sldLayoutId id="2147483674" r:id="rId9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https://edms.cern.ch/ui/file/1403716/LAST_RELEASED/GSI-SO-4_F.pdf" TargetMode="External"/><Relationship Id="rId2" Type="http://schemas.openxmlformats.org/officeDocument/2006/relationships/hyperlink" Target="https://edms.cern.ch/ui/file/1389540/LAST_RELEASED/SR-SO_F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dms.cern.ch/ui/file/1404924/LAST_RELEASED/GSI-SO-6_F.pdf" TargetMode="External"/><Relationship Id="rId4" Type="http://schemas.openxmlformats.org/officeDocument/2006/relationships/hyperlink" Target="https://edms.cern.ch/ui/file/1403715/LAST_RELEASED/GSI-SO-2_F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07541" y="3166212"/>
            <a:ext cx="8568952" cy="646331"/>
          </a:xfrm>
        </p:spPr>
        <p:txBody>
          <a:bodyPr>
            <a:normAutofit/>
          </a:bodyPr>
          <a:lstStyle/>
          <a:p>
            <a:r>
              <a:rPr lang="fr-CH" dirty="0"/>
              <a:t>ATLAS Safety for LS2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7541" y="3933056"/>
            <a:ext cx="7022146" cy="461665"/>
          </a:xfrm>
        </p:spPr>
        <p:txBody>
          <a:bodyPr/>
          <a:lstStyle/>
          <a:p>
            <a:r>
              <a:rPr lang="fr-CH" sz="2400" dirty="0"/>
              <a:t>TC / ADO Meeting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581128"/>
            <a:ext cx="3428117" cy="18052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29687" y="6525344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400" dirty="0"/>
              <a:t>10 </a:t>
            </a:r>
            <a:r>
              <a:rPr lang="fr-CH" sz="1400" dirty="0" err="1"/>
              <a:t>December</a:t>
            </a:r>
            <a:r>
              <a:rPr lang="fr-CH" sz="1400" dirty="0"/>
              <a:t> 2019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59844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A49EE9-1C1D-47D2-9A6A-4DA91CFE695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AB96699-D708-4388-BCF2-40ADCA074DB9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3D05B131-0490-4D2A-964A-08911AD327E0}"/>
              </a:ext>
            </a:extLst>
          </p:cNvPr>
          <p:cNvSpPr txBox="1">
            <a:spLocks/>
          </p:cNvSpPr>
          <p:nvPr/>
        </p:nvSpPr>
        <p:spPr>
          <a:xfrm>
            <a:off x="683568" y="1484784"/>
            <a:ext cx="7524751" cy="646331"/>
          </a:xfrm>
          <a:prstGeom prst="rect">
            <a:avLst/>
          </a:prstGeom>
        </p:spPr>
        <p:txBody>
          <a:bodyPr vert="horz" lIns="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3600">
                <a:solidFill>
                  <a:schemeClr val="accent6">
                    <a:lumMod val="50000"/>
                    <a:lumOff val="50000"/>
                  </a:schemeClr>
                </a:solidFill>
              </a:rPr>
              <a:t>Last word</a:t>
            </a:r>
            <a:endParaRPr lang="en-GB" sz="36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Chevron 7">
            <a:extLst>
              <a:ext uri="{FF2B5EF4-FFF2-40B4-BE49-F238E27FC236}">
                <a16:creationId xmlns:a16="http://schemas.microsoft.com/office/drawing/2014/main" id="{D4379AC2-8CCF-4195-A84F-E02F576CFCBC}"/>
              </a:ext>
            </a:extLst>
          </p:cNvPr>
          <p:cNvSpPr/>
          <p:nvPr/>
        </p:nvSpPr>
        <p:spPr>
          <a:xfrm rot="20028552">
            <a:off x="2005501" y="2763888"/>
            <a:ext cx="5386325" cy="1043544"/>
          </a:xfrm>
          <a:prstGeom prst="chevron">
            <a:avLst>
              <a:gd name="adj" fmla="val 83327"/>
            </a:avLst>
          </a:prstGeom>
          <a:solidFill>
            <a:srgbClr val="8CE739"/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</a:rPr>
              <a:t>Continuous improvement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C2EA648F-0FCC-4303-B706-A44D5E3E7FF1}"/>
              </a:ext>
            </a:extLst>
          </p:cNvPr>
          <p:cNvSpPr txBox="1">
            <a:spLocks/>
          </p:cNvSpPr>
          <p:nvPr/>
        </p:nvSpPr>
        <p:spPr>
          <a:xfrm>
            <a:off x="683567" y="5086536"/>
            <a:ext cx="7524751" cy="646331"/>
          </a:xfrm>
          <a:prstGeom prst="rect">
            <a:avLst/>
          </a:prstGeom>
        </p:spPr>
        <p:txBody>
          <a:bodyPr vert="horz" lIns="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3600" dirty="0" err="1">
                <a:solidFill>
                  <a:schemeClr val="accent6">
                    <a:lumMod val="50000"/>
                    <a:lumOff val="50000"/>
                  </a:schemeClr>
                </a:solidFill>
              </a:rPr>
              <a:t>Thank</a:t>
            </a:r>
            <a:r>
              <a:rPr lang="fr-CH" sz="36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 </a:t>
            </a:r>
            <a:r>
              <a:rPr lang="fr-CH" sz="3600" dirty="0" err="1">
                <a:solidFill>
                  <a:schemeClr val="accent6">
                    <a:lumMod val="50000"/>
                    <a:lumOff val="50000"/>
                  </a:schemeClr>
                </a:solidFill>
              </a:rPr>
              <a:t>you</a:t>
            </a:r>
            <a:r>
              <a:rPr lang="fr-CH" sz="36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 for </a:t>
            </a:r>
            <a:r>
              <a:rPr lang="fr-CH" sz="3600" dirty="0" err="1">
                <a:solidFill>
                  <a:schemeClr val="accent6">
                    <a:lumMod val="50000"/>
                    <a:lumOff val="50000"/>
                  </a:schemeClr>
                </a:solidFill>
              </a:rPr>
              <a:t>your</a:t>
            </a:r>
            <a:r>
              <a:rPr lang="fr-CH" sz="3600" dirty="0">
                <a:solidFill>
                  <a:schemeClr val="accent6">
                    <a:lumMod val="50000"/>
                    <a:lumOff val="50000"/>
                  </a:schemeClr>
                </a:solidFill>
              </a:rPr>
              <a:t> help</a:t>
            </a:r>
            <a:endParaRPr lang="en-GB" sz="36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237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980F3B-927D-4152-8654-3970A9B20B6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AB96699-D708-4388-BCF2-40ADCA074DB9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8864E0A2-F19B-4242-9CF9-07DF24D42BF7}"/>
              </a:ext>
            </a:extLst>
          </p:cNvPr>
          <p:cNvSpPr txBox="1">
            <a:spLocks/>
          </p:cNvSpPr>
          <p:nvPr/>
        </p:nvSpPr>
        <p:spPr>
          <a:xfrm>
            <a:off x="809562" y="2478087"/>
            <a:ext cx="7524751" cy="646331"/>
          </a:xfrm>
          <a:prstGeom prst="rect">
            <a:avLst/>
          </a:prstGeom>
        </p:spPr>
        <p:txBody>
          <a:bodyPr vert="horz" lIns="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3600">
                <a:solidFill>
                  <a:schemeClr val="accent6">
                    <a:lumMod val="50000"/>
                    <a:lumOff val="50000"/>
                  </a:schemeClr>
                </a:solidFill>
              </a:rPr>
              <a:t>Thank you for your attention</a:t>
            </a:r>
            <a:endParaRPr lang="en-GB" sz="3600" dirty="0">
              <a:solidFill>
                <a:schemeClr val="accent6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562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BBA89798-C1F1-4A8F-8FFA-AB224B043C50}"/>
              </a:ext>
            </a:extLst>
          </p:cNvPr>
          <p:cNvSpPr/>
          <p:nvPr/>
        </p:nvSpPr>
        <p:spPr>
          <a:xfrm>
            <a:off x="3327664" y="834938"/>
            <a:ext cx="1808077" cy="42303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Calibri" panose="020F0502020204030204" pitchFamily="34" charset="0"/>
              </a:rPr>
              <a:t>Director of Research</a:t>
            </a:r>
          </a:p>
          <a:p>
            <a:pPr algn="ctr"/>
            <a:r>
              <a:rPr lang="en-GB" sz="900" i="1" dirty="0" err="1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Eckhard</a:t>
            </a:r>
            <a:r>
              <a:rPr lang="en-GB" sz="900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ELSEN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1F926DC-D653-4E36-BDDF-C517C44580E6}"/>
              </a:ext>
            </a:extLst>
          </p:cNvPr>
          <p:cNvSpPr/>
          <p:nvPr/>
        </p:nvSpPr>
        <p:spPr>
          <a:xfrm>
            <a:off x="2373427" y="1552382"/>
            <a:ext cx="3716553" cy="53235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Calibri" panose="020F0502020204030204" pitchFamily="34" charset="0"/>
              </a:rPr>
              <a:t>Large Experiment Technical Coordinator and deputies</a:t>
            </a:r>
          </a:p>
          <a:p>
            <a:pPr algn="ctr"/>
            <a:r>
              <a:rPr lang="en-GB" sz="900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Ludovico PONTECORVO, Martin ALEKSA (D), Michel RAYMOND (D)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CC73359-59A2-449A-A4FE-2C79ACFBD230}"/>
              </a:ext>
            </a:extLst>
          </p:cNvPr>
          <p:cNvSpPr/>
          <p:nvPr/>
        </p:nvSpPr>
        <p:spPr>
          <a:xfrm>
            <a:off x="2147164" y="2245166"/>
            <a:ext cx="4169082" cy="79977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Calibri" panose="020F0502020204030204" pitchFamily="34" charset="0"/>
              </a:rPr>
              <a:t>LEXGLIMOS  and Safety Team</a:t>
            </a:r>
          </a:p>
          <a:p>
            <a:pPr algn="ctr"/>
            <a:r>
              <a:rPr lang="en-GB" sz="900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Laetitia BARDO, Marie-</a:t>
            </a:r>
            <a:r>
              <a:rPr lang="en-GB" sz="900" i="1" dirty="0" err="1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Solène</a:t>
            </a:r>
            <a:r>
              <a:rPr lang="en-GB" sz="900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TEURNIER, Laure TRANCHAND,  Jacques CAMPAGNA</a:t>
            </a:r>
          </a:p>
        </p:txBody>
      </p:sp>
      <p:cxnSp>
        <p:nvCxnSpPr>
          <p:cNvPr id="37" name="Elbow Connector 16">
            <a:extLst>
              <a:ext uri="{FF2B5EF4-FFF2-40B4-BE49-F238E27FC236}">
                <a16:creationId xmlns:a16="http://schemas.microsoft.com/office/drawing/2014/main" id="{C5D6C38F-17E8-48D8-9FDD-2D7B9B73C52D}"/>
              </a:ext>
            </a:extLst>
          </p:cNvPr>
          <p:cNvCxnSpPr>
            <a:stCxn id="35" idx="2"/>
            <a:endCxn id="36" idx="0"/>
          </p:cNvCxnSpPr>
          <p:nvPr/>
        </p:nvCxnSpPr>
        <p:spPr>
          <a:xfrm rot="16200000" flipH="1">
            <a:off x="4151490" y="2164951"/>
            <a:ext cx="160428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C3F87A3C-03AD-4761-BB05-5BBF058121E4}"/>
              </a:ext>
            </a:extLst>
          </p:cNvPr>
          <p:cNvSpPr/>
          <p:nvPr/>
        </p:nvSpPr>
        <p:spPr>
          <a:xfrm>
            <a:off x="4710807" y="1060075"/>
            <a:ext cx="52448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>
                <a:latin typeface="Calibri" panose="020F0502020204030204" pitchFamily="34" charset="0"/>
                <a:hlinkClick r:id="rId2"/>
              </a:rPr>
              <a:t>SR-SO</a:t>
            </a:r>
            <a:endParaRPr lang="en-GB" sz="900" dirty="0">
              <a:latin typeface="Calibri" panose="020F050202020403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A5785E9-6E37-41BD-9BC6-E3C5A101D1E7}"/>
              </a:ext>
            </a:extLst>
          </p:cNvPr>
          <p:cNvSpPr/>
          <p:nvPr/>
        </p:nvSpPr>
        <p:spPr>
          <a:xfrm>
            <a:off x="2570927" y="4797290"/>
            <a:ext cx="1953636" cy="4971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Calibri" panose="020F0502020204030204" pitchFamily="34" charset="0"/>
              </a:rPr>
              <a:t>Specialized Safety Officers </a:t>
            </a:r>
          </a:p>
          <a:p>
            <a:pPr algn="ctr"/>
            <a:r>
              <a:rPr lang="en-GB" sz="1100" dirty="0">
                <a:latin typeface="Calibri" panose="020F0502020204030204" pitchFamily="34" charset="0"/>
              </a:rPr>
              <a:t>(SSO)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7CFC2CE-C910-4659-A89D-F784A4D7415E}"/>
              </a:ext>
            </a:extLst>
          </p:cNvPr>
          <p:cNvSpPr/>
          <p:nvPr/>
        </p:nvSpPr>
        <p:spPr>
          <a:xfrm>
            <a:off x="225764" y="4797152"/>
            <a:ext cx="2025704" cy="4763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Calibri" panose="020F0502020204030204" pitchFamily="34" charset="0"/>
              </a:rPr>
              <a:t>Territorial Safety Officers (TSO)</a:t>
            </a:r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E6B597C6-5B32-454A-8DA5-A1BBC9A46728}"/>
              </a:ext>
            </a:extLst>
          </p:cNvPr>
          <p:cNvSpPr txBox="1">
            <a:spLocks/>
          </p:cNvSpPr>
          <p:nvPr/>
        </p:nvSpPr>
        <p:spPr>
          <a:xfrm>
            <a:off x="-58842" y="5329996"/>
            <a:ext cx="2830642" cy="1430128"/>
          </a:xfrm>
          <a:prstGeom prst="rect">
            <a:avLst/>
          </a:prstGeom>
        </p:spPr>
        <p:txBody>
          <a:bodyPr numCol="2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000" b="1" u="sng" kern="12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24000" algn="l"/>
              </a:tabLst>
            </a:pPr>
            <a:r>
              <a:rPr lang="en-GB" sz="800" b="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UX15 (3126)</a:t>
            </a:r>
            <a:r>
              <a:rPr lang="en-GB" sz="800" b="0" i="1" u="none" dirty="0">
                <a:solidFill>
                  <a:schemeClr val="tx1"/>
                </a:solidFill>
              </a:rPr>
              <a:t> </a:t>
            </a: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24000" algn="l"/>
              </a:tabLst>
            </a:pPr>
            <a:r>
              <a:rPr lang="en-GB" sz="800" b="0" u="none" dirty="0">
                <a:solidFill>
                  <a:schemeClr val="tx1"/>
                </a:solidFill>
              </a:rPr>
              <a:t>USA15 (3125)</a:t>
            </a: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24000" algn="l"/>
              </a:tabLst>
            </a:pPr>
            <a:r>
              <a:rPr lang="en-GB" sz="800" b="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SDX1 (3178)</a:t>
            </a:r>
            <a:endParaRPr lang="en-GB" sz="800" b="0" i="1" u="non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24000" algn="l"/>
              </a:tabLst>
            </a:pPr>
            <a:r>
              <a:rPr lang="en-GB" sz="800" b="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SX1 (3185)</a:t>
            </a: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24000" algn="l"/>
              </a:tabLst>
            </a:pPr>
            <a:r>
              <a:rPr lang="en-GB" sz="800" b="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SCX1 (3162)</a:t>
            </a: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24000" algn="l"/>
              </a:tabLst>
            </a:pPr>
            <a:r>
              <a:rPr lang="en-GB" sz="800" b="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SGX1 (3170)</a:t>
            </a: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24000" algn="l"/>
              </a:tabLst>
            </a:pPr>
            <a:r>
              <a:rPr lang="en-GB" sz="800" b="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Mobile Workshop (6691)</a:t>
            </a: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24000" algn="l"/>
              </a:tabLst>
            </a:pPr>
            <a:r>
              <a:rPr lang="en-GB" sz="800" b="0" u="none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SR1 (2175)</a:t>
            </a:r>
            <a:endParaRPr lang="en-GB" sz="800" b="0" i="1" u="non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24000" algn="l"/>
              </a:tabLst>
            </a:pPr>
            <a:r>
              <a:rPr lang="en-GB" sz="800" b="0" u="none" dirty="0">
                <a:solidFill>
                  <a:schemeClr val="tx1"/>
                </a:solidFill>
              </a:rPr>
              <a:t>Offices (3196)</a:t>
            </a:r>
            <a:endParaRPr lang="en-GB" sz="800" b="0" i="1" u="none" dirty="0">
              <a:solidFill>
                <a:schemeClr val="tx1"/>
              </a:solidFill>
            </a:endParaRP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24000" algn="l"/>
              </a:tabLst>
            </a:pPr>
            <a:r>
              <a:rPr lang="en-GB" sz="800" b="0" u="none" dirty="0">
                <a:solidFill>
                  <a:schemeClr val="tx1"/>
                </a:solidFill>
              </a:rPr>
              <a:t>Offices (3150)</a:t>
            </a: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24000" algn="l"/>
              </a:tabLst>
            </a:pPr>
            <a:endParaRPr lang="en-GB" sz="800" b="0" u="none" dirty="0">
              <a:solidFill>
                <a:schemeClr val="tx1"/>
              </a:solidFill>
            </a:endParaRP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24000" algn="l"/>
              </a:tabLst>
            </a:pPr>
            <a:endParaRPr lang="en-GB" sz="800" b="0" u="none" dirty="0">
              <a:solidFill>
                <a:schemeClr val="tx1"/>
              </a:solidFill>
            </a:endParaRPr>
          </a:p>
          <a:p>
            <a:pPr eaLnBrk="1" hangingPunct="1">
              <a:spcBef>
                <a:spcPts val="0"/>
              </a:spcBef>
              <a:spcAft>
                <a:spcPts val="0"/>
              </a:spcAft>
              <a:tabLst>
                <a:tab pos="1524000" algn="l"/>
              </a:tabLst>
            </a:pPr>
            <a:r>
              <a:rPr lang="en-GB" sz="800" b="0" i="1" u="none" dirty="0">
                <a:solidFill>
                  <a:schemeClr val="tx1"/>
                </a:solidFill>
              </a:rPr>
              <a:t>Laetitia BARDO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tabLst>
                <a:tab pos="1524000" algn="l"/>
              </a:tabLst>
            </a:pPr>
            <a:r>
              <a:rPr lang="en-GB" sz="800" b="0" i="1" u="none" dirty="0">
                <a:solidFill>
                  <a:schemeClr val="tx1"/>
                </a:solidFill>
              </a:rPr>
              <a:t>Marco CIAPETTI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tabLst>
                <a:tab pos="1524000" algn="l"/>
              </a:tabLst>
            </a:pPr>
            <a:r>
              <a:rPr lang="en-GB" sz="800" b="0" i="1" u="none" dirty="0">
                <a:solidFill>
                  <a:schemeClr val="tx1"/>
                </a:solidFill>
              </a:rPr>
              <a:t>David FRANCIS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tabLst>
                <a:tab pos="1524000" algn="l"/>
              </a:tabLst>
            </a:pPr>
            <a:r>
              <a:rPr lang="en-GB" sz="800" b="0" i="1" u="none" dirty="0">
                <a:solidFill>
                  <a:schemeClr val="tx1"/>
                </a:solidFill>
              </a:rPr>
              <a:t>Nicolas FISCHER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tabLst>
                <a:tab pos="1524000" algn="l"/>
              </a:tabLst>
            </a:pPr>
            <a:r>
              <a:rPr lang="en-GB" sz="800" b="0" i="1" u="none" dirty="0">
                <a:solidFill>
                  <a:schemeClr val="tx1"/>
                </a:solidFill>
              </a:rPr>
              <a:t>Andre RUMMLER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tabLst>
                <a:tab pos="1524000" algn="l"/>
              </a:tabLst>
            </a:pPr>
            <a:r>
              <a:rPr lang="en-GB" sz="800" b="0" i="1" u="none" dirty="0">
                <a:solidFill>
                  <a:schemeClr val="tx1"/>
                </a:solidFill>
              </a:rPr>
              <a:t>Konstantin ZHUKOV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tabLst>
                <a:tab pos="1524000" algn="l"/>
              </a:tabLst>
            </a:pPr>
            <a:r>
              <a:rPr lang="en-GB" sz="800" b="0" i="1" u="none" dirty="0">
                <a:solidFill>
                  <a:schemeClr val="tx1"/>
                </a:solidFill>
              </a:rPr>
              <a:t>Mito TASEVSKY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tabLst>
                <a:tab pos="1524000" algn="l"/>
              </a:tabLst>
            </a:pPr>
            <a:r>
              <a:rPr lang="en-GB" sz="800" b="0" i="1" u="none" dirty="0">
                <a:solidFill>
                  <a:schemeClr val="tx1"/>
                </a:solidFill>
              </a:rPr>
              <a:t>Kendall REEVES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tabLst>
                <a:tab pos="1524000" algn="l"/>
              </a:tabLst>
            </a:pPr>
            <a:r>
              <a:rPr lang="en-GB" sz="800" b="0" i="1" u="none" dirty="0">
                <a:solidFill>
                  <a:schemeClr val="tx1"/>
                </a:solidFill>
              </a:rPr>
              <a:t>Tatiana KLIOUTCHNIKOVA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tabLst>
                <a:tab pos="1524000" algn="l"/>
              </a:tabLst>
            </a:pPr>
            <a:r>
              <a:rPr lang="en-GB" sz="800" b="0" i="1" u="none" dirty="0">
                <a:solidFill>
                  <a:schemeClr val="tx1"/>
                </a:solidFill>
              </a:rPr>
              <a:t>Rachel AVRAMIDOU</a:t>
            </a:r>
            <a:endParaRPr lang="en-GB" sz="800" b="0" i="1" u="non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1450" indent="-171450" ea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524000" algn="l"/>
              </a:tabLst>
            </a:pPr>
            <a:endParaRPr lang="en-GB" sz="900" b="0" i="1" u="non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42" name="Elbow Connector 60">
            <a:extLst>
              <a:ext uri="{FF2B5EF4-FFF2-40B4-BE49-F238E27FC236}">
                <a16:creationId xmlns:a16="http://schemas.microsoft.com/office/drawing/2014/main" id="{756C2C5C-7AE6-4BC3-8747-FDE8C014D7CC}"/>
              </a:ext>
            </a:extLst>
          </p:cNvPr>
          <p:cNvCxnSpPr>
            <a:cxnSpLocks/>
            <a:stCxn id="36" idx="2"/>
            <a:endCxn id="40" idx="0"/>
          </p:cNvCxnSpPr>
          <p:nvPr/>
        </p:nvCxnSpPr>
        <p:spPr>
          <a:xfrm rot="5400000">
            <a:off x="1859055" y="2424501"/>
            <a:ext cx="1752213" cy="2993089"/>
          </a:xfrm>
          <a:prstGeom prst="bentConnector3">
            <a:avLst>
              <a:gd name="adj1" fmla="val 712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69">
            <a:extLst>
              <a:ext uri="{FF2B5EF4-FFF2-40B4-BE49-F238E27FC236}">
                <a16:creationId xmlns:a16="http://schemas.microsoft.com/office/drawing/2014/main" id="{FE182DE5-2335-4ACE-A441-B0E93112393A}"/>
              </a:ext>
            </a:extLst>
          </p:cNvPr>
          <p:cNvCxnSpPr>
            <a:stCxn id="34" idx="2"/>
            <a:endCxn id="35" idx="0"/>
          </p:cNvCxnSpPr>
          <p:nvPr/>
        </p:nvCxnSpPr>
        <p:spPr>
          <a:xfrm rot="16200000" flipH="1">
            <a:off x="4084500" y="1405178"/>
            <a:ext cx="294406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A6BF18A6-19E5-458F-B9B2-4DFBBF2B0407}"/>
              </a:ext>
            </a:extLst>
          </p:cNvPr>
          <p:cNvSpPr/>
          <p:nvPr/>
        </p:nvSpPr>
        <p:spPr>
          <a:xfrm>
            <a:off x="5736310" y="2835581"/>
            <a:ext cx="6805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>
                <a:latin typeface="Calibri" panose="020F0502020204030204" pitchFamily="34" charset="0"/>
                <a:hlinkClick r:id="rId3"/>
              </a:rPr>
              <a:t>GSI-SO-4</a:t>
            </a:r>
            <a:endParaRPr lang="en-GB" sz="900" dirty="0">
              <a:latin typeface="Calibri" panose="020F050202020403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BC84E09-EAE6-4198-A0C6-E1CD88703A83}"/>
              </a:ext>
            </a:extLst>
          </p:cNvPr>
          <p:cNvSpPr/>
          <p:nvPr/>
        </p:nvSpPr>
        <p:spPr>
          <a:xfrm>
            <a:off x="1647627" y="5071665"/>
            <a:ext cx="60740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>
                <a:latin typeface="Calibri" panose="020F0502020204030204" pitchFamily="34" charset="0"/>
                <a:hlinkClick r:id="rId4"/>
              </a:rPr>
              <a:t>GSI-SO-2</a:t>
            </a:r>
            <a:endParaRPr lang="en-GB" sz="900" dirty="0">
              <a:latin typeface="Calibri" panose="020F050202020403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EF067DC-B81C-404D-A9B5-016B66B1239D}"/>
              </a:ext>
            </a:extLst>
          </p:cNvPr>
          <p:cNvSpPr/>
          <p:nvPr/>
        </p:nvSpPr>
        <p:spPr>
          <a:xfrm>
            <a:off x="3936568" y="5071665"/>
            <a:ext cx="73936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>
                <a:latin typeface="Calibri" panose="020F0502020204030204" pitchFamily="34" charset="0"/>
                <a:hlinkClick r:id="rId5"/>
              </a:rPr>
              <a:t>GSI-SO-6</a:t>
            </a:r>
            <a:endParaRPr lang="en-GB" sz="900" dirty="0">
              <a:latin typeface="Calibri" panose="020F0502020204030204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E41AC68-6455-42BA-BC3F-CCD4EB4E0253}"/>
              </a:ext>
            </a:extLst>
          </p:cNvPr>
          <p:cNvSpPr/>
          <p:nvPr/>
        </p:nvSpPr>
        <p:spPr>
          <a:xfrm>
            <a:off x="5693305" y="1891949"/>
            <a:ext cx="48212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>
                <a:latin typeface="Calibri" panose="020F0502020204030204" pitchFamily="34" charset="0"/>
                <a:hlinkClick r:id="rId2"/>
              </a:rPr>
              <a:t>SR-SO</a:t>
            </a:r>
            <a:endParaRPr lang="en-GB" sz="900" dirty="0">
              <a:latin typeface="Calibri" panose="020F0502020204030204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53547E3-B82D-47C5-97D5-75FB57D12603}"/>
              </a:ext>
            </a:extLst>
          </p:cNvPr>
          <p:cNvSpPr/>
          <p:nvPr/>
        </p:nvSpPr>
        <p:spPr>
          <a:xfrm>
            <a:off x="4675930" y="4797290"/>
            <a:ext cx="2431685" cy="111403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Calibri" panose="020F0502020204030204" pitchFamily="34" charset="0"/>
              </a:rPr>
              <a:t>RPE</a:t>
            </a:r>
          </a:p>
          <a:p>
            <a:pPr algn="ctr"/>
            <a:r>
              <a:rPr lang="en-GB" sz="900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Ignacio ASENSI-TORTAJADA, Laetitia BARDO, Kendall REEVES, Andre RUMMLER, Giancarlo SPIGO, Carlos SOLANS-SANCHEZ, Marie-</a:t>
            </a:r>
            <a:r>
              <a:rPr lang="en-GB" sz="900" i="1" dirty="0" err="1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Solène</a:t>
            </a:r>
            <a:r>
              <a:rPr lang="en-GB" sz="900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TEURNIER, Laure TRANCHAND</a:t>
            </a:r>
          </a:p>
          <a:p>
            <a:pPr algn="ctr"/>
            <a:endParaRPr lang="en-GB" sz="1100" dirty="0">
              <a:latin typeface="Calibri" panose="020F0502020204030204" pitchFamily="34" charset="0"/>
            </a:endParaRPr>
          </a:p>
        </p:txBody>
      </p:sp>
      <p:cxnSp>
        <p:nvCxnSpPr>
          <p:cNvPr id="49" name="Elbow Connector 46">
            <a:extLst>
              <a:ext uri="{FF2B5EF4-FFF2-40B4-BE49-F238E27FC236}">
                <a16:creationId xmlns:a16="http://schemas.microsoft.com/office/drawing/2014/main" id="{04891C09-9B71-4E4F-9FCA-1CFB0A961499}"/>
              </a:ext>
            </a:extLst>
          </p:cNvPr>
          <p:cNvCxnSpPr>
            <a:cxnSpLocks/>
            <a:stCxn id="36" idx="2"/>
            <a:endCxn id="51" idx="0"/>
          </p:cNvCxnSpPr>
          <p:nvPr/>
        </p:nvCxnSpPr>
        <p:spPr>
          <a:xfrm rot="16200000" flipH="1">
            <a:off x="5299251" y="1977392"/>
            <a:ext cx="1752351" cy="3887443"/>
          </a:xfrm>
          <a:prstGeom prst="bentConnector3">
            <a:avLst>
              <a:gd name="adj1" fmla="val 7119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 Placeholder 2">
            <a:extLst>
              <a:ext uri="{FF2B5EF4-FFF2-40B4-BE49-F238E27FC236}">
                <a16:creationId xmlns:a16="http://schemas.microsoft.com/office/drawing/2014/main" id="{6FFE3563-41AB-4949-B820-CAD056B08E5D}"/>
              </a:ext>
            </a:extLst>
          </p:cNvPr>
          <p:cNvSpPr txBox="1">
            <a:spLocks/>
          </p:cNvSpPr>
          <p:nvPr/>
        </p:nvSpPr>
        <p:spPr>
          <a:xfrm>
            <a:off x="182880" y="183451"/>
            <a:ext cx="7524751" cy="523220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/>
              <a:t>ATLAS Safety Organisation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3B4DFE6-C040-4937-8A54-CC7082380C50}"/>
              </a:ext>
            </a:extLst>
          </p:cNvPr>
          <p:cNvSpPr/>
          <p:nvPr/>
        </p:nvSpPr>
        <p:spPr>
          <a:xfrm>
            <a:off x="7258982" y="4797290"/>
            <a:ext cx="1720331" cy="5327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Calibri" panose="020F0502020204030204" pitchFamily="34" charset="0"/>
              </a:rPr>
              <a:t>Safety shifter</a:t>
            </a:r>
          </a:p>
          <a:p>
            <a:pPr algn="ctr"/>
            <a:r>
              <a:rPr lang="en-GB" sz="900" i="1" dirty="0" err="1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SLIMOSes</a:t>
            </a:r>
            <a:r>
              <a:rPr lang="en-GB" sz="900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 (Laetitia, Laure and Marie-</a:t>
            </a:r>
            <a:r>
              <a:rPr lang="en-GB" sz="900" i="1" dirty="0" err="1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Solene</a:t>
            </a:r>
            <a:r>
              <a:rPr lang="en-GB" sz="900" i="1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)</a:t>
            </a:r>
          </a:p>
        </p:txBody>
      </p:sp>
      <p:cxnSp>
        <p:nvCxnSpPr>
          <p:cNvPr id="52" name="Elbow Connector 46">
            <a:extLst>
              <a:ext uri="{FF2B5EF4-FFF2-40B4-BE49-F238E27FC236}">
                <a16:creationId xmlns:a16="http://schemas.microsoft.com/office/drawing/2014/main" id="{02FE589A-A230-4A15-9FBC-736D77BDDA65}"/>
              </a:ext>
            </a:extLst>
          </p:cNvPr>
          <p:cNvCxnSpPr>
            <a:cxnSpLocks/>
            <a:stCxn id="36" idx="2"/>
            <a:endCxn id="39" idx="0"/>
          </p:cNvCxnSpPr>
          <p:nvPr/>
        </p:nvCxnSpPr>
        <p:spPr>
          <a:xfrm rot="5400000">
            <a:off x="3013550" y="3579134"/>
            <a:ext cx="1752351" cy="683960"/>
          </a:xfrm>
          <a:prstGeom prst="bentConnector3">
            <a:avLst>
              <a:gd name="adj1" fmla="val 7119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46">
            <a:extLst>
              <a:ext uri="{FF2B5EF4-FFF2-40B4-BE49-F238E27FC236}">
                <a16:creationId xmlns:a16="http://schemas.microsoft.com/office/drawing/2014/main" id="{C48047BF-9A4B-4B61-8DA4-829F8459EE97}"/>
              </a:ext>
            </a:extLst>
          </p:cNvPr>
          <p:cNvCxnSpPr>
            <a:cxnSpLocks/>
          </p:cNvCxnSpPr>
          <p:nvPr/>
        </p:nvCxnSpPr>
        <p:spPr>
          <a:xfrm rot="16200000" flipH="1">
            <a:off x="4185565" y="3091081"/>
            <a:ext cx="1752351" cy="1660068"/>
          </a:xfrm>
          <a:prstGeom prst="bentConnector3">
            <a:avLst>
              <a:gd name="adj1" fmla="val 7119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60">
            <a:extLst>
              <a:ext uri="{FF2B5EF4-FFF2-40B4-BE49-F238E27FC236}">
                <a16:creationId xmlns:a16="http://schemas.microsoft.com/office/drawing/2014/main" id="{A978273E-5024-4152-96FE-F99027A5B03A}"/>
              </a:ext>
            </a:extLst>
          </p:cNvPr>
          <p:cNvCxnSpPr>
            <a:cxnSpLocks/>
            <a:stCxn id="36" idx="2"/>
            <a:endCxn id="56" idx="1"/>
          </p:cNvCxnSpPr>
          <p:nvPr/>
        </p:nvCxnSpPr>
        <p:spPr>
          <a:xfrm rot="16200000" flipH="1">
            <a:off x="4268112" y="3008532"/>
            <a:ext cx="662232" cy="735046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6A99510-BA2C-4B0B-8395-CCD71E57944D}"/>
              </a:ext>
            </a:extLst>
          </p:cNvPr>
          <p:cNvGrpSpPr/>
          <p:nvPr/>
        </p:nvGrpSpPr>
        <p:grpSpPr>
          <a:xfrm>
            <a:off x="4966751" y="3328853"/>
            <a:ext cx="4077422" cy="770380"/>
            <a:chOff x="4981735" y="2001143"/>
            <a:chExt cx="4077422" cy="770380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E05163F3-C6E2-44B9-8C40-276A16E0EBDB}"/>
                </a:ext>
              </a:extLst>
            </p:cNvPr>
            <p:cNvSpPr/>
            <p:nvPr/>
          </p:nvSpPr>
          <p:spPr>
            <a:xfrm>
              <a:off x="4981735" y="2001143"/>
              <a:ext cx="3987223" cy="75663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6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 err="1">
                  <a:latin typeface="Calibri" panose="020F0502020204030204" pitchFamily="34" charset="0"/>
                </a:rPr>
                <a:t>Shilf</a:t>
              </a:r>
              <a:r>
                <a:rPr lang="en-GB" sz="1100" dirty="0">
                  <a:latin typeface="Calibri" panose="020F0502020204030204" pitchFamily="34" charset="0"/>
                </a:rPr>
                <a:t> Leader in Matters Of Safety (SLIMOS)</a:t>
              </a:r>
            </a:p>
            <a:p>
              <a:pPr algn="ctr"/>
              <a:r>
                <a:rPr lang="en-GB" sz="900" i="1" dirty="0">
                  <a:solidFill>
                    <a:schemeClr val="tx1">
                      <a:lumMod val="50000"/>
                    </a:schemeClr>
                  </a:solidFill>
                  <a:latin typeface="Calibri" panose="020F0502020204030204" pitchFamily="34" charset="0"/>
                </a:rPr>
                <a:t>Rachel AVRAMIDOU, (Vitali BATUSOV), Natascia DE BORTOLI, Illona KOSTYUKHINA, Alexander SAKHAROV, Edward SARKISYAN-GRINBAUM, Mariya SHIYAKOVA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0358FB9D-B3B0-42A8-A439-8CF5381FB844}"/>
                </a:ext>
              </a:extLst>
            </p:cNvPr>
            <p:cNvSpPr/>
            <p:nvPr/>
          </p:nvSpPr>
          <p:spPr>
            <a:xfrm>
              <a:off x="8359048" y="2540691"/>
              <a:ext cx="700109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900" dirty="0">
                  <a:latin typeface="Calibri" panose="020F0502020204030204" pitchFamily="34" charset="0"/>
                  <a:hlinkClick r:id="rId3"/>
                </a:rPr>
                <a:t>GSI-SO-4</a:t>
              </a:r>
              <a:endParaRPr lang="en-GB" sz="900" dirty="0">
                <a:latin typeface="Calibri" panose="020F0502020204030204" pitchFamily="34" charset="0"/>
              </a:endParaRPr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F7064CDA-CC71-4A86-85D6-A0F21EFE1280}"/>
              </a:ext>
            </a:extLst>
          </p:cNvPr>
          <p:cNvSpPr/>
          <p:nvPr/>
        </p:nvSpPr>
        <p:spPr>
          <a:xfrm>
            <a:off x="2373427" y="5386076"/>
            <a:ext cx="2425060" cy="878465"/>
          </a:xfrm>
          <a:prstGeom prst="rect">
            <a:avLst/>
          </a:prstGeom>
        </p:spPr>
        <p:txBody>
          <a:bodyPr numCol="2"/>
          <a:lstStyle/>
          <a:p>
            <a:pPr marL="171450" indent="-171450" fontAlgn="base">
              <a:buFont typeface="Arial" panose="020B0604020202020204" pitchFamily="34" charset="0"/>
              <a:buChar char="•"/>
              <a:tabLst>
                <a:tab pos="1341438" algn="l"/>
              </a:tabLst>
            </a:pPr>
            <a:r>
              <a:rPr lang="en-GB" sz="800" dirty="0"/>
              <a:t>Cryogenic</a:t>
            </a:r>
            <a:endParaRPr lang="en-GB" sz="800" i="1" dirty="0"/>
          </a:p>
          <a:p>
            <a:pPr marL="171450" indent="-171450" fontAlgn="base">
              <a:buFont typeface="Arial" panose="020B0604020202020204" pitchFamily="34" charset="0"/>
              <a:buChar char="•"/>
              <a:tabLst>
                <a:tab pos="1341438" algn="l"/>
              </a:tabLst>
            </a:pPr>
            <a:r>
              <a:rPr lang="en-GB" sz="800" dirty="0"/>
              <a:t>Electricity</a:t>
            </a:r>
            <a:endParaRPr lang="en-GB" sz="800" i="1" dirty="0"/>
          </a:p>
          <a:p>
            <a:pPr marL="171450" indent="-171450" fontAlgn="base">
              <a:buFont typeface="Arial" panose="020B0604020202020204" pitchFamily="34" charset="0"/>
              <a:buChar char="•"/>
              <a:tabLst>
                <a:tab pos="1341438" algn="l"/>
              </a:tabLst>
            </a:pPr>
            <a:r>
              <a:rPr lang="en-GB" sz="800" dirty="0"/>
              <a:t>Flammable gas</a:t>
            </a:r>
          </a:p>
          <a:p>
            <a:pPr marL="171450" indent="-171450" fontAlgn="base">
              <a:buFont typeface="Arial" panose="020B0604020202020204" pitchFamily="34" charset="0"/>
              <a:buChar char="•"/>
              <a:tabLst>
                <a:tab pos="1341438" algn="l"/>
              </a:tabLst>
            </a:pPr>
            <a:r>
              <a:rPr lang="en-GB" sz="800" dirty="0"/>
              <a:t>Lasers</a:t>
            </a:r>
            <a:endParaRPr lang="en-GB" sz="800" i="1" dirty="0"/>
          </a:p>
          <a:p>
            <a:pPr marL="171450" indent="-171450" fontAlgn="base">
              <a:buFont typeface="Arial" panose="020B0604020202020204" pitchFamily="34" charset="0"/>
              <a:buChar char="•"/>
              <a:tabLst>
                <a:tab pos="1341438" algn="l"/>
              </a:tabLst>
            </a:pPr>
            <a:r>
              <a:rPr lang="en-GB" sz="800" dirty="0"/>
              <a:t>Radiation protection</a:t>
            </a:r>
          </a:p>
          <a:p>
            <a:pPr marL="171450" indent="-171450" fontAlgn="base">
              <a:buFont typeface="Arial" panose="020B0604020202020204" pitchFamily="34" charset="0"/>
              <a:buChar char="•"/>
              <a:tabLst>
                <a:tab pos="1341438" algn="l"/>
              </a:tabLst>
            </a:pPr>
            <a:endParaRPr lang="en-GB" sz="800" dirty="0"/>
          </a:p>
          <a:p>
            <a:pPr fontAlgn="base">
              <a:tabLst>
                <a:tab pos="1341438" algn="l"/>
              </a:tabLst>
            </a:pPr>
            <a:r>
              <a:rPr lang="en-GB" sz="800" i="1" dirty="0"/>
              <a:t>Johan BREMER</a:t>
            </a:r>
          </a:p>
          <a:p>
            <a:pPr fontAlgn="base">
              <a:tabLst>
                <a:tab pos="1341438" algn="l"/>
              </a:tabLst>
            </a:pPr>
            <a:r>
              <a:rPr lang="en-GB" sz="800" i="1" dirty="0" err="1"/>
              <a:t>Wieslaw</a:t>
            </a:r>
            <a:r>
              <a:rPr lang="en-GB" sz="800" i="1" dirty="0"/>
              <a:t> IWANSKI</a:t>
            </a:r>
          </a:p>
          <a:p>
            <a:pPr fontAlgn="base">
              <a:tabLst>
                <a:tab pos="1341438" algn="l"/>
              </a:tabLst>
            </a:pPr>
            <a:r>
              <a:rPr lang="en-GB" sz="800" i="1" dirty="0"/>
              <a:t>Givi SEKHNIAIDZE</a:t>
            </a:r>
          </a:p>
          <a:p>
            <a:pPr fontAlgn="base">
              <a:tabLst>
                <a:tab pos="1341438" algn="l"/>
              </a:tabLst>
            </a:pPr>
            <a:r>
              <a:rPr lang="en-GB" sz="800" i="1" dirty="0"/>
              <a:t>Claudio SANTONI</a:t>
            </a:r>
          </a:p>
          <a:p>
            <a:pPr fontAlgn="base">
              <a:tabLst>
                <a:tab pos="1341438" algn="l"/>
              </a:tabLst>
            </a:pPr>
            <a:r>
              <a:rPr lang="en-GB" sz="800" i="1" dirty="0"/>
              <a:t>Giancarlo SPIGO</a:t>
            </a:r>
          </a:p>
          <a:p>
            <a:pPr marL="171450" indent="-171450" fontAlgn="base">
              <a:buFont typeface="Arial" panose="020B0604020202020204" pitchFamily="34" charset="0"/>
              <a:buChar char="•"/>
              <a:tabLst>
                <a:tab pos="808038" algn="l"/>
              </a:tabLst>
            </a:pPr>
            <a:endParaRPr lang="en-GB" sz="800" dirty="0"/>
          </a:p>
        </p:txBody>
      </p:sp>
      <p:sp>
        <p:nvSpPr>
          <p:cNvPr id="59" name="Slide Number Placeholder 4">
            <a:extLst>
              <a:ext uri="{FF2B5EF4-FFF2-40B4-BE49-F238E27FC236}">
                <a16:creationId xmlns:a16="http://schemas.microsoft.com/office/drawing/2014/main" id="{2A62E2F0-2A8F-4E5F-A15A-C942D281D923}"/>
              </a:ext>
            </a:extLst>
          </p:cNvPr>
          <p:cNvSpPr txBox="1">
            <a:spLocks/>
          </p:cNvSpPr>
          <p:nvPr/>
        </p:nvSpPr>
        <p:spPr>
          <a:xfrm>
            <a:off x="7084331" y="6487011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FAB96699-D708-4388-BCF2-40ADCA074DB9}" type="slidenum">
              <a:rPr lang="en-GB" sz="1200" smtClean="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rPr>
              <a:pPr algn="r"/>
              <a:t>2</a:t>
            </a:fld>
            <a:endParaRPr lang="en-GB" sz="1200" dirty="0">
              <a:solidFill>
                <a:schemeClr val="tx1">
                  <a:tint val="7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912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172B47-B997-4EA8-A982-51ACCBA0E5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2880" y="182880"/>
            <a:ext cx="7488064" cy="523220"/>
          </a:xfrm>
        </p:spPr>
        <p:txBody>
          <a:bodyPr/>
          <a:lstStyle/>
          <a:p>
            <a:r>
              <a:rPr lang="en-GB" dirty="0"/>
              <a:t>Operational activities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25FA4-8757-49D9-9397-0479D3BF5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A7F02-1486-4EB0-9AE7-122F5184A906}" type="slidenum">
              <a:rPr lang="en-GB" smtClean="0"/>
              <a:t>3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CE929D7-E5C4-4C89-800D-FD4F38919B6F}"/>
              </a:ext>
            </a:extLst>
          </p:cNvPr>
          <p:cNvSpPr txBox="1">
            <a:spLocks/>
          </p:cNvSpPr>
          <p:nvPr/>
        </p:nvSpPr>
        <p:spPr>
          <a:xfrm>
            <a:off x="274320" y="731520"/>
            <a:ext cx="8496944" cy="563679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000" b="1" u="sng" kern="12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sz="1600" b="0" u="none" dirty="0">
                <a:solidFill>
                  <a:schemeClr val="accent5"/>
                </a:solidFill>
                <a:latin typeface="Calibri" panose="020F0502020204030204" pitchFamily="34" charset="0"/>
              </a:rPr>
              <a:t>Preparation and follow of activities underground and surface buildings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400" b="0" u="none" dirty="0">
                <a:solidFill>
                  <a:srgbClr val="0000FF"/>
                </a:solidFill>
                <a:latin typeface="Calibri" panose="020F0502020204030204" pitchFamily="34" charset="0"/>
              </a:rPr>
              <a:t>Safety tours:</a:t>
            </a:r>
          </a:p>
          <a:p>
            <a:pPr marL="742950" lvl="1" indent="-285750" algn="l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Safety tours and reports once per week in BB5, 180, 191</a:t>
            </a:r>
          </a:p>
          <a:p>
            <a:pPr marL="742950" lvl="1" indent="-285750" algn="l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en-US" sz="1400" dirty="0">
                <a:solidFill>
                  <a:schemeClr val="tx1"/>
                </a:solidFill>
                <a:latin typeface="Calibri" panose="020F0502020204030204" pitchFamily="34" charset="0"/>
              </a:rPr>
              <a:t>Might be </a:t>
            </a: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extended to other ATLAS activities B175 (Tile activities) and B188 (Muons activities)</a:t>
            </a:r>
          </a:p>
          <a:p>
            <a:pPr marL="285750" indent="-2857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en-US" sz="1400" b="0" u="none" dirty="0">
                <a:solidFill>
                  <a:srgbClr val="0000FF"/>
                </a:solidFill>
                <a:latin typeface="Calibri" panose="020F0502020204030204" pitchFamily="34" charset="0"/>
              </a:rPr>
              <a:t>Safety shifts:</a:t>
            </a:r>
          </a:p>
          <a:p>
            <a:pPr marL="742950" lvl="1" indent="-285750" algn="l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Report every evening with observation and action of the day</a:t>
            </a:r>
          </a:p>
          <a:p>
            <a:pPr marL="285750" indent="-2857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en-US" sz="1400" b="0" u="none" dirty="0">
                <a:solidFill>
                  <a:srgbClr val="0000FF"/>
                </a:solidFill>
                <a:latin typeface="Calibri" panose="020F0502020204030204" pitchFamily="34" charset="0"/>
              </a:rPr>
              <a:t>USA15, UX15:  </a:t>
            </a:r>
          </a:p>
          <a:p>
            <a:pPr marL="742950" lvl="1" indent="-285750" algn="l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Regular tour during the week to follow daily activities and be present during unusual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0" u="none" dirty="0">
                <a:solidFill>
                  <a:srgbClr val="0000FF"/>
                </a:solidFill>
                <a:latin typeface="Calibri" panose="020F0502020204030204" pitchFamily="34" charset="0"/>
              </a:rPr>
              <a:t>Tickets</a:t>
            </a:r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en-US" sz="1400" b="0" u="none" dirty="0">
                <a:solidFill>
                  <a:schemeClr val="tx1"/>
                </a:solidFill>
                <a:latin typeface="Calibri" panose="020F0502020204030204" pitchFamily="34" charset="0"/>
                <a:cs typeface="+mn-cs"/>
              </a:rPr>
              <a:t>Creation and follow up : safety and infrastructure</a:t>
            </a:r>
            <a:endParaRPr lang="en-US" sz="1400" dirty="0">
              <a:solidFill>
                <a:schemeClr val="tx1"/>
              </a:solidFill>
              <a:latin typeface="Calibri" panose="020F0502020204030204" pitchFamily="34" charset="0"/>
              <a:cs typeface="+mn-cs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altLang="en-US" sz="1400" b="0" u="none" dirty="0">
                <a:solidFill>
                  <a:srgbClr val="00B050"/>
                </a:solidFill>
                <a:latin typeface="Calibri" panose="020F0502020204030204" pitchFamily="34" charset="0"/>
              </a:rPr>
              <a:t>To be present on site and available for questions and remarks</a:t>
            </a:r>
          </a:p>
          <a:p>
            <a:pPr marL="742950" lvl="1" indent="-285750" algn="l">
              <a:buFont typeface="Wingdings" panose="05000000000000000000" pitchFamily="2" charset="2"/>
              <a:buChar char="è"/>
            </a:pPr>
            <a:endParaRPr lang="en-US" altLang="en-US" sz="1400" b="0" u="none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pPr marL="285750" lvl="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b="0" u="none" dirty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34 VICs </a:t>
            </a:r>
            <a:r>
              <a:rPr lang="en-US" sz="1400" b="0" u="none" dirty="0">
                <a:solidFill>
                  <a:srgbClr val="4F5D75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since the begin of LS2 (Jan. - Dec. 2019):</a:t>
            </a:r>
          </a:p>
          <a:p>
            <a:pPr marL="742950" lvl="1" indent="-285750" algn="l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40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22 </a:t>
            </a:r>
            <a:r>
              <a:rPr lang="en-US" sz="1400" dirty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underground : </a:t>
            </a:r>
            <a:r>
              <a:rPr lang="en-US" sz="1200" dirty="0">
                <a:solidFill>
                  <a:srgbClr val="4F5D75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Pulling cable, Building of scaffoldings, New Muon cooling station, Etc.</a:t>
            </a:r>
          </a:p>
          <a:p>
            <a:pPr marL="742950" lvl="1" indent="-285750" algn="l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12 surface : </a:t>
            </a:r>
            <a:r>
              <a:rPr lang="en-US" sz="1200" dirty="0">
                <a:solidFill>
                  <a:srgbClr val="4F5D75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Wi-Fi installation, Pulling optic fiber cable, Change false floor Etc.</a:t>
            </a:r>
          </a:p>
          <a:p>
            <a:pPr marL="742950" lvl="1" indent="-285750" algn="l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400" b="0" u="none" dirty="0">
                <a:solidFill>
                  <a:srgbClr val="0000F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Main themes approached : </a:t>
            </a:r>
            <a:r>
              <a:rPr lang="en-US" sz="1200" dirty="0">
                <a:solidFill>
                  <a:srgbClr val="4F5D75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Work at height, Storage, false floor, Marking/Balisage, Coactivity, </a:t>
            </a:r>
            <a:r>
              <a:rPr lang="en-US" sz="1200" dirty="0" err="1">
                <a:solidFill>
                  <a:srgbClr val="4F5D75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etc</a:t>
            </a:r>
            <a:endParaRPr lang="en-US" sz="1200" dirty="0">
              <a:solidFill>
                <a:srgbClr val="4F5D75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742950" lvl="1" indent="-285750" algn="l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1200" dirty="0">
              <a:solidFill>
                <a:srgbClr val="4F5D75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600"/>
              </a:spcAft>
            </a:pPr>
            <a:r>
              <a:rPr lang="en-US" altLang="en-US" sz="1600" b="0" u="none" dirty="0">
                <a:solidFill>
                  <a:srgbClr val="FA2E50"/>
                </a:solidFill>
                <a:latin typeface="Calibri" panose="020F0502020204030204" pitchFamily="34" charset="0"/>
                <a:ea typeface="+mn-ea"/>
                <a:cs typeface="+mn-cs"/>
              </a:rPr>
              <a:t>Cleaning of the caverns</a:t>
            </a:r>
          </a:p>
          <a:p>
            <a:pPr marL="742950" lvl="1" indent="-285750" algn="l" eaLnBrk="1" fontAlgn="auto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rgbClr val="4F5D75"/>
                </a:solidFill>
                <a:latin typeface="Calibri" panose="020F0502020204030204" pitchFamily="34" charset="0"/>
                <a:ea typeface="+mn-ea"/>
              </a:rPr>
              <a:t>Keep the cavern clean and tidy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en-US" sz="1400" b="0" u="none" dirty="0">
                <a:solidFill>
                  <a:srgbClr val="00B050"/>
                </a:solidFill>
                <a:latin typeface="Calibri" panose="020F0502020204030204" pitchFamily="34" charset="0"/>
                <a:cs typeface="+mn-cs"/>
                <a:sym typeface="Wingdings" panose="05000000000000000000" pitchFamily="2" charset="2"/>
              </a:rPr>
              <a:t> To maintain good working conditions for everyone</a:t>
            </a:r>
            <a:endParaRPr lang="en-US" altLang="en-US" sz="1400" b="0" u="none" dirty="0">
              <a:solidFill>
                <a:srgbClr val="00B050"/>
              </a:solidFill>
              <a:latin typeface="Calibri" panose="020F0502020204030204" pitchFamily="34" charset="0"/>
              <a:cs typeface="+mn-cs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sz="1400" dirty="0">
              <a:solidFill>
                <a:srgbClr val="4F5D75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en-US" altLang="en-US" sz="1600" b="0" u="none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pPr marL="742950" lvl="1" indent="-285750" algn="l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altLang="en-US" sz="1400" b="0" u="none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742950" lvl="1" indent="-285750" algn="l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altLang="en-US" sz="1400" b="0" u="none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248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172B47-B997-4EA8-A982-51ACCBA0E5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2880" y="182880"/>
            <a:ext cx="7488064" cy="523220"/>
          </a:xfrm>
        </p:spPr>
        <p:txBody>
          <a:bodyPr/>
          <a:lstStyle/>
          <a:p>
            <a:r>
              <a:rPr lang="en-GB" dirty="0"/>
              <a:t>Operational activities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25FA4-8757-49D9-9397-0479D3BF5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A7F02-1486-4EB0-9AE7-122F5184A906}" type="slidenum">
              <a:rPr lang="en-GB" smtClean="0"/>
              <a:t>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DCF82C-1C4A-420A-86A6-D63D8F54ED52}"/>
              </a:ext>
            </a:extLst>
          </p:cNvPr>
          <p:cNvSpPr txBox="1"/>
          <p:nvPr/>
        </p:nvSpPr>
        <p:spPr>
          <a:xfrm>
            <a:off x="274320" y="731520"/>
            <a:ext cx="8546152" cy="5860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sz="1600" dirty="0">
                <a:solidFill>
                  <a:schemeClr val="accent5"/>
                </a:solidFill>
                <a:latin typeface="Calibri" panose="020F0502020204030204" pitchFamily="34" charset="0"/>
              </a:rPr>
              <a:t>Communication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rgbClr val="0000FF"/>
                </a:solidFill>
                <a:latin typeface="Calibri" panose="020F0502020204030204" pitchFamily="34" charset="0"/>
              </a:rPr>
              <a:t>OPM </a:t>
            </a:r>
            <a:r>
              <a:rPr lang="en-US" altLang="en-US" sz="1400" dirty="0">
                <a:latin typeface="Calibri" panose="020F0502020204030204" pitchFamily="34" charset="0"/>
              </a:rPr>
              <a:t>meeting on Mondays , ATLAS </a:t>
            </a:r>
            <a:r>
              <a:rPr lang="en-US" altLang="en-US" sz="1400" dirty="0">
                <a:solidFill>
                  <a:srgbClr val="0000FF"/>
                </a:solidFill>
                <a:latin typeface="Calibri" panose="020F0502020204030204" pitchFamily="34" charset="0"/>
              </a:rPr>
              <a:t>Induction,</a:t>
            </a:r>
            <a:r>
              <a:rPr lang="en-US" altLang="en-US" sz="1400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400" dirty="0">
                <a:latin typeface="Calibri" panose="020F0502020204030204" pitchFamily="34" charset="0"/>
              </a:rPr>
              <a:t>E-group </a:t>
            </a:r>
            <a:r>
              <a:rPr lang="en-US" altLang="en-US" sz="1400" dirty="0">
                <a:solidFill>
                  <a:srgbClr val="0000FF"/>
                </a:solidFill>
                <a:latin typeface="Calibri" panose="020F0502020204030204" pitchFamily="34" charset="0"/>
              </a:rPr>
              <a:t>atlas-</a:t>
            </a:r>
            <a:r>
              <a:rPr lang="en-US" altLang="en-US" sz="1400" dirty="0" err="1">
                <a:solidFill>
                  <a:srgbClr val="0000FF"/>
                </a:solidFill>
                <a:latin typeface="Calibri" panose="020F0502020204030204" pitchFamily="34" charset="0"/>
              </a:rPr>
              <a:t>opm</a:t>
            </a:r>
            <a:r>
              <a:rPr lang="en-US" altLang="en-US" sz="1400" dirty="0">
                <a:solidFill>
                  <a:srgbClr val="0000FF"/>
                </a:solidFill>
                <a:latin typeface="Calibri" panose="020F0502020204030204" pitchFamily="34" charset="0"/>
              </a:rPr>
              <a:t>-cavern-activities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rgbClr val="0000FF"/>
                </a:solidFill>
                <a:latin typeface="Calibri" panose="020F0502020204030204" pitchFamily="34" charset="0"/>
              </a:rPr>
              <a:t>Panel </a:t>
            </a:r>
            <a:r>
              <a:rPr lang="en-US" altLang="en-US" sz="1400" dirty="0">
                <a:latin typeface="Calibri" panose="020F0502020204030204" pitchFamily="34" charset="0"/>
              </a:rPr>
              <a:t>in </a:t>
            </a:r>
            <a:r>
              <a:rPr lang="en-US" altLang="en-US" sz="1400" dirty="0">
                <a:solidFill>
                  <a:srgbClr val="0000FF"/>
                </a:solidFill>
                <a:latin typeface="Calibri" panose="020F0502020204030204" pitchFamily="34" charset="0"/>
              </a:rPr>
              <a:t>the lift</a:t>
            </a:r>
            <a:r>
              <a:rPr lang="en-US" altLang="en-US" sz="1400" dirty="0">
                <a:latin typeface="Calibri" panose="020F0502020204030204" pitchFamily="34" charset="0"/>
              </a:rPr>
              <a:t>, display of the </a:t>
            </a:r>
            <a:r>
              <a:rPr lang="en-US" altLang="en-US" sz="1400" dirty="0">
                <a:solidFill>
                  <a:srgbClr val="0000FF"/>
                </a:solidFill>
                <a:latin typeface="Calibri" panose="020F0502020204030204" pitchFamily="34" charset="0"/>
              </a:rPr>
              <a:t>IMPACT list </a:t>
            </a:r>
            <a:r>
              <a:rPr lang="en-US" altLang="en-US" sz="1400" dirty="0">
                <a:latin typeface="Calibri" panose="020F0502020204030204" pitchFamily="34" charset="0"/>
              </a:rPr>
              <a:t>close to the dosimeter reader, screen on top of the PADs</a:t>
            </a: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è"/>
            </a:pPr>
            <a:r>
              <a:rPr lang="en-US" altLang="en-US" sz="1400" dirty="0">
                <a:solidFill>
                  <a:srgbClr val="00B050"/>
                </a:solidFill>
                <a:latin typeface="Calibri" panose="020F0502020204030204" pitchFamily="34" charset="0"/>
              </a:rPr>
              <a:t>To inform you about safety aspects and access restrictions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è"/>
            </a:pPr>
            <a:endParaRPr lang="en-US" altLang="en-US" sz="1400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altLang="en-US" sz="1600" dirty="0">
                <a:solidFill>
                  <a:schemeClr val="accent5"/>
                </a:solidFill>
                <a:latin typeface="Calibri" panose="020F0502020204030204" pitchFamily="34" charset="0"/>
              </a:rPr>
              <a:t>Radioprotection </a:t>
            </a:r>
            <a:r>
              <a:rPr lang="en-GB" altLang="en-US" sz="1200" i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- with HSE-RP </a:t>
            </a:r>
          </a:p>
          <a:p>
            <a:pPr marL="285750" lvl="1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TREC : Measure of material , help to use TREC</a:t>
            </a:r>
          </a:p>
          <a:p>
            <a:pPr marL="285750" lvl="1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Waste : Measure, Replacement of bin</a:t>
            </a:r>
          </a:p>
          <a:p>
            <a:pPr marL="285750" lvl="1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Follow up : Destructive activities, high dose working position</a:t>
            </a:r>
          </a:p>
          <a:p>
            <a:pPr marL="285750" lvl="1" indent="-285750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6 WDP : 4 activities finished </a:t>
            </a:r>
            <a:r>
              <a:rPr lang="en-GB" altLang="en-US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over estimation of doses except for beam vacuum removal</a:t>
            </a:r>
            <a:endParaRPr lang="en-GB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1" indent="-285750"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è"/>
            </a:pPr>
            <a:r>
              <a:rPr lang="en-US" altLang="en-US" sz="1400" dirty="0">
                <a:solidFill>
                  <a:srgbClr val="00B050"/>
                </a:solidFill>
                <a:latin typeface="Calibri" panose="020F0502020204030204" pitchFamily="34" charset="0"/>
              </a:rPr>
              <a:t>To support complying with RP rules</a:t>
            </a:r>
          </a:p>
          <a:p>
            <a:pPr marL="0" lvl="1">
              <a:spcAft>
                <a:spcPts val="600"/>
              </a:spcAft>
            </a:pPr>
            <a:endParaRPr lang="en-US" altLang="en-US" sz="1600" dirty="0">
              <a:solidFill>
                <a:schemeClr val="accent5"/>
              </a:solidFill>
              <a:latin typeface="Calibri" panose="020F0502020204030204" pitchFamily="34" charset="0"/>
              <a:ea typeface="MS PGothic" pitchFamily="34" charset="-128"/>
              <a:cs typeface="Arial" pitchFamily="34" charset="0"/>
            </a:endParaRPr>
          </a:p>
          <a:p>
            <a:r>
              <a:rPr lang="en-US" altLang="en-US" sz="1600" dirty="0">
                <a:solidFill>
                  <a:schemeClr val="accent5"/>
                </a:solidFill>
                <a:latin typeface="Calibri" panose="020F0502020204030204" pitchFamily="34" charset="0"/>
                <a:ea typeface="MS PGothic" pitchFamily="34" charset="-128"/>
                <a:cs typeface="Arial" pitchFamily="34" charset="0"/>
              </a:rPr>
              <a:t>Maintenance </a:t>
            </a:r>
            <a:r>
              <a:rPr lang="en-US" altLang="en-US" sz="1600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MS PGothic" pitchFamily="34" charset="-128"/>
                <a:cs typeface="Arial" pitchFamily="34" charset="0"/>
              </a:rPr>
              <a:t>– </a:t>
            </a:r>
            <a:r>
              <a:rPr lang="en-US" altLang="en-US" sz="1200" i="1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</a:rPr>
              <a:t>With SMB CERN Store and BE-ICS detection group, ATLAS TC Team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FF"/>
                </a:solidFill>
                <a:latin typeface="Calibri" panose="020F0502020204030204" pitchFamily="34" charset="0"/>
                <a:ea typeface="MS PGothic" pitchFamily="34" charset="-128"/>
                <a:cs typeface="Arial" pitchFamily="34" charset="0"/>
              </a:rPr>
              <a:t>80 Self-rescue Masks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–– every year: Verification done directly in point 1 in 1 day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Impossibility to remove all the self rescue mask at the same time from the TOROID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Pharmacy boxes – every 3 months: Point 1 and 180/191/BB5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FF"/>
                </a:solidFill>
                <a:latin typeface="Calibri" panose="020F0502020204030204" pitchFamily="34" charset="0"/>
                <a:ea typeface="MS PGothic" pitchFamily="34" charset="-128"/>
                <a:cs typeface="Arial" pitchFamily="34" charset="0"/>
              </a:rPr>
              <a:t>Work at height equipment – every year: </a:t>
            </a:r>
            <a:r>
              <a:rPr lang="en-US" sz="1400" dirty="0">
                <a:latin typeface="Calibri" panose="020F0502020204030204" pitchFamily="34" charset="0"/>
                <a:ea typeface="MS PGothic" pitchFamily="34" charset="-128"/>
                <a:cs typeface="Arial" pitchFamily="34" charset="0"/>
              </a:rPr>
              <a:t>c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ampaign for at P1 in June since 3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10 portable detector ODH/Gas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RP equipment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Gate monitor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Fix smoke and gas detection, evacuation sirens, ODH flashing lights, Red phones,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Etc.</a:t>
            </a:r>
          </a:p>
          <a:p>
            <a:r>
              <a:rPr lang="en-US" altLang="en-US" sz="1400" dirty="0">
                <a:solidFill>
                  <a:srgbClr val="00B050"/>
                </a:solidFill>
                <a:latin typeface="Calibri" panose="020F0502020204030204" pitchFamily="34" charset="0"/>
                <a:ea typeface="MS PGothic" pitchFamily="34" charset="-128"/>
                <a:sym typeface="Wingdings" panose="05000000000000000000" pitchFamily="2" charset="2"/>
              </a:rPr>
              <a:t> To ensure that safety equipment and systems are working properly</a:t>
            </a:r>
            <a:endParaRPr lang="en-US" altLang="en-US" sz="1400" dirty="0">
              <a:solidFill>
                <a:srgbClr val="00B050"/>
              </a:solidFill>
              <a:latin typeface="Calibri" panose="020F0502020204030204" pitchFamily="34" charset="0"/>
              <a:ea typeface="MS PGothic" pitchFamily="34" charset="-128"/>
            </a:endParaRPr>
          </a:p>
          <a:p>
            <a:endParaRPr lang="fr-CH" sz="1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479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172B47-B997-4EA8-A982-51ACCBA0E5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2880" y="182880"/>
            <a:ext cx="7488064" cy="523220"/>
          </a:xfrm>
        </p:spPr>
        <p:txBody>
          <a:bodyPr/>
          <a:lstStyle/>
          <a:p>
            <a:r>
              <a:rPr lang="en-GB" dirty="0"/>
              <a:t>Operational activities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25FA4-8757-49D9-9397-0479D3BF5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A7F02-1486-4EB0-9AE7-122F5184A906}" type="slidenum">
              <a:rPr lang="en-GB" smtClean="0"/>
              <a:t>5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2E6DBA-3F58-4839-AF05-7339BB5FF490}"/>
              </a:ext>
            </a:extLst>
          </p:cNvPr>
          <p:cNvSpPr txBox="1"/>
          <p:nvPr/>
        </p:nvSpPr>
        <p:spPr>
          <a:xfrm>
            <a:off x="274320" y="731520"/>
            <a:ext cx="660824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Public visits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Change of the path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Former platform hide by the ECT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Test with volunteer on the new path </a:t>
            </a:r>
            <a:r>
              <a:rPr lang="en-GB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GB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persons maximum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343 trained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Guides, Dec. 2018 - Oct.2019 (include 264 new guides)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No visit during the change of the lift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Reopening of underground visits on </a:t>
            </a:r>
            <a:r>
              <a:rPr lang="en-GB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14 January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GB" sz="1400" dirty="0">
                <a:solidFill>
                  <a:srgbClr val="00B05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Please visitors and provide safety information to ATLAS/CERN collaborators not frequently on site</a:t>
            </a: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 Days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Many volunteers 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250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for all P1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Including </a:t>
            </a:r>
            <a:r>
              <a:rPr lang="en-GB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136 guides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GB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22 crowd marshals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Good internal organization in Atlas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Visitors happy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around 3 800 visitors in underground visit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No accident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en-US" sz="20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 for your help and support</a:t>
            </a:r>
          </a:p>
        </p:txBody>
      </p:sp>
      <p:pic>
        <p:nvPicPr>
          <p:cNvPr id="8" name="Picture 7" descr="A picture containing building, outdoor, kite, man&#10;&#10;Description automatically generated">
            <a:extLst>
              <a:ext uri="{FF2B5EF4-FFF2-40B4-BE49-F238E27FC236}">
                <a16:creationId xmlns:a16="http://schemas.microsoft.com/office/drawing/2014/main" id="{1E718DE6-00B2-498A-9544-97BCA4EB5A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06647" y="2762978"/>
            <a:ext cx="2263483" cy="1697613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0E5729CD-0831-4463-B1F5-8212F91279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871" y="813727"/>
            <a:ext cx="1791220" cy="134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C18F5F-3D3C-4890-8A9D-7C5AB0882B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7721" y="4889897"/>
            <a:ext cx="2555776" cy="1703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16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172B47-B997-4EA8-A982-51ACCBA0E5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2880" y="182880"/>
            <a:ext cx="7488064" cy="523220"/>
          </a:xfrm>
        </p:spPr>
        <p:txBody>
          <a:bodyPr/>
          <a:lstStyle/>
          <a:p>
            <a:r>
              <a:rPr lang="en-GB" dirty="0"/>
              <a:t>Operational activities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25FA4-8757-49D9-9397-0479D3BF5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A7F02-1486-4EB0-9AE7-122F5184A906}" type="slidenum">
              <a:rPr lang="en-GB" smtClean="0"/>
              <a:t>6</a:t>
            </a:fld>
            <a:endParaRPr lang="en-GB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FA9A77B-49C7-4FCF-A2C4-29B6078A9EDD}"/>
              </a:ext>
            </a:extLst>
          </p:cNvPr>
          <p:cNvSpPr txBox="1">
            <a:spLocks/>
          </p:cNvSpPr>
          <p:nvPr/>
        </p:nvSpPr>
        <p:spPr>
          <a:xfrm>
            <a:off x="274320" y="731520"/>
            <a:ext cx="6300748" cy="607039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000" b="1" u="sng" kern="12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GB" altLang="en-US" sz="1600" b="0" u="none" dirty="0">
                <a:solidFill>
                  <a:schemeClr val="accent5"/>
                </a:solidFill>
                <a:latin typeface="Calibri" panose="020F0502020204030204" pitchFamily="34" charset="0"/>
              </a:rPr>
              <a:t>Accident/Incident report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altLang="en-US" sz="1400" b="0" u="none" dirty="0">
                <a:solidFill>
                  <a:srgbClr val="0000FF"/>
                </a:solidFill>
                <a:latin typeface="Calibri" panose="020F0502020204030204" pitchFamily="34" charset="0"/>
              </a:rPr>
              <a:t>Accident analysis </a:t>
            </a:r>
            <a:r>
              <a:rPr lang="en-GB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and follow-up when occurring in ATLAS premises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Presentation CERN </a:t>
            </a:r>
            <a:r>
              <a:rPr lang="en-GB" sz="1400" b="0" u="none" dirty="0">
                <a:solidFill>
                  <a:srgbClr val="0000FF"/>
                </a:solidFill>
                <a:latin typeface="Calibri" panose="020F0502020204030204" pitchFamily="34" charset="0"/>
              </a:rPr>
              <a:t>accident report </a:t>
            </a:r>
            <a:r>
              <a:rPr lang="en-GB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during OPM every first Monday of the month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1400" b="0" u="none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è"/>
            </a:pPr>
            <a:r>
              <a:rPr lang="en-GB" sz="1400" b="0" u="none" dirty="0">
                <a:solidFill>
                  <a:srgbClr val="00B050"/>
                </a:solidFill>
                <a:latin typeface="Calibri" panose="020F0502020204030204" pitchFamily="34" charset="0"/>
                <a:ea typeface="+mn-ea"/>
                <a:cs typeface="+mn-cs"/>
                <a:sym typeface="Wingdings" panose="05000000000000000000" pitchFamily="2" charset="2"/>
              </a:rPr>
              <a:t>To learn, correct and aware about accidents/incidents 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endParaRPr lang="en-GB" sz="1600" b="0" u="none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GB" altLang="en-US" sz="1600" b="0" u="none" dirty="0">
                <a:solidFill>
                  <a:schemeClr val="accent5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Emergency preparedness </a:t>
            </a:r>
            <a:r>
              <a:rPr lang="en-GB" altLang="en-US" sz="1200" b="0" i="1" u="none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  <a:sym typeface="Wingdings" panose="05000000000000000000" pitchFamily="2" charset="2"/>
              </a:rPr>
              <a:t>– with CERN Fire Brigade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altLang="en-US" sz="1400" b="0" u="none" dirty="0">
                <a:solidFill>
                  <a:srgbClr val="0000FF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New CERN fire fighters induction </a:t>
            </a:r>
            <a:r>
              <a:rPr lang="en-GB" altLang="en-US" sz="1400" b="0" u="none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: Toroid “reconnaissance”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altLang="en-US" sz="1400" b="0" u="none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20 March 2019 : ATLAS Underground evacuation – 54 people</a:t>
            </a:r>
            <a:endParaRPr lang="en-GB" altLang="en-US" sz="1400" b="0" u="none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altLang="en-US" sz="1400" b="0" u="none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23-24 March 2019</a:t>
            </a:r>
          </a:p>
          <a:p>
            <a:pPr marL="742950" lvl="1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rgbClr val="0000FF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Simulation of heart attack </a:t>
            </a:r>
            <a:r>
              <a:rPr lang="en-GB" altLang="en-US" sz="14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in the Toroid </a:t>
            </a:r>
            <a:r>
              <a:rPr lang="en-GB" altLang="en-US" sz="1400" b="0" u="none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2 team of firefighter </a:t>
            </a:r>
          </a:p>
          <a:p>
            <a:pPr marL="742950" lvl="1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Around </a:t>
            </a:r>
            <a:r>
              <a:rPr lang="en-GB" altLang="en-US" sz="1400" dirty="0">
                <a:solidFill>
                  <a:srgbClr val="0000FF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45min</a:t>
            </a:r>
            <a:r>
              <a:rPr lang="en-GB" altLang="en-US" sz="14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between the call of the fire brigade and when the victim is on the lift</a:t>
            </a:r>
            <a:endParaRPr lang="en-GB" altLang="en-US" sz="1400" b="0" u="none" dirty="0">
              <a:solidFill>
                <a:schemeClr val="tx1"/>
              </a:solidFill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altLang="en-US" sz="1400" b="0" u="none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14 Nov. – 10 Dec. 2019: </a:t>
            </a:r>
          </a:p>
          <a:p>
            <a:pPr marL="742950" lvl="1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altLang="en-US" sz="1400" b="0" u="none" dirty="0">
                <a:solidFill>
                  <a:srgbClr val="0000FF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Two rope rescue exercises </a:t>
            </a:r>
            <a:r>
              <a:rPr lang="en-GB" altLang="en-US" sz="1400" b="0" u="none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of a person in the yellow basket and in the minivan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altLang="en-US" sz="1400" b="0" u="none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24 October 2019</a:t>
            </a:r>
          </a:p>
          <a:p>
            <a:pPr marL="742950" lvl="1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Evacuating with </a:t>
            </a:r>
            <a:r>
              <a:rPr lang="en-GB" altLang="en-US" sz="1400" dirty="0">
                <a:solidFill>
                  <a:srgbClr val="0000FF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self-rescue mask in the Toroid </a:t>
            </a:r>
            <a:r>
              <a:rPr lang="en-GB" altLang="en-US" sz="1400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With project FIRIA</a:t>
            </a:r>
          </a:p>
          <a:p>
            <a:pPr marL="742950" lvl="1" indent="-285750" algn="just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altLang="en-US" sz="1400" dirty="0">
              <a:solidFill>
                <a:schemeClr val="tx1"/>
              </a:solidFill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GB" altLang="en-US" sz="1400" b="0" u="none" dirty="0">
                <a:solidFill>
                  <a:srgbClr val="00B050"/>
                </a:solidFill>
                <a:latin typeface="Calibri" panose="020F0502020204030204" pitchFamily="34" charset="0"/>
                <a:ea typeface="+mn-ea"/>
                <a:cs typeface="+mn-cs"/>
                <a:sym typeface="Wingdings" panose="05000000000000000000" pitchFamily="2" charset="2"/>
              </a:rPr>
              <a:t> To be prepared in case of emergency situations and improve</a:t>
            </a:r>
          </a:p>
        </p:txBody>
      </p:sp>
      <p:pic>
        <p:nvPicPr>
          <p:cNvPr id="14" name="Picture 13" descr="A picture containing yellow, bus, sitting, small&#10;&#10;Description automatically generated">
            <a:extLst>
              <a:ext uri="{FF2B5EF4-FFF2-40B4-BE49-F238E27FC236}">
                <a16:creationId xmlns:a16="http://schemas.microsoft.com/office/drawing/2014/main" id="{8D5F687D-59F8-4046-852C-8CDF07C945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912" y="2970265"/>
            <a:ext cx="1140719" cy="152095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A4B489F-D082-4AA9-AAB2-F3D8061199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5214" y="1043560"/>
            <a:ext cx="944970" cy="1668697"/>
          </a:xfrm>
          <a:prstGeom prst="rect">
            <a:avLst/>
          </a:prstGeom>
        </p:spPr>
      </p:pic>
      <p:pic>
        <p:nvPicPr>
          <p:cNvPr id="16" name="Picture 15" descr="A picture containing truck, yellow, building, train&#10;&#10;Description automatically generated">
            <a:extLst>
              <a:ext uri="{FF2B5EF4-FFF2-40B4-BE49-F238E27FC236}">
                <a16:creationId xmlns:a16="http://schemas.microsoft.com/office/drawing/2014/main" id="{BAD386BE-8234-4918-BDEA-87A39BCD47F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060" b="23400"/>
          <a:stretch/>
        </p:blipFill>
        <p:spPr>
          <a:xfrm rot="5400000">
            <a:off x="6612194" y="1286023"/>
            <a:ext cx="1539667" cy="1041358"/>
          </a:xfrm>
          <a:prstGeom prst="rect">
            <a:avLst/>
          </a:prstGeom>
        </p:spPr>
      </p:pic>
      <p:pic>
        <p:nvPicPr>
          <p:cNvPr id="17" name="Picture 16" descr="A picture containing indoor, kitchen, table, large&#10;&#10;Description automatically generated">
            <a:extLst>
              <a:ext uri="{FF2B5EF4-FFF2-40B4-BE49-F238E27FC236}">
                <a16:creationId xmlns:a16="http://schemas.microsoft.com/office/drawing/2014/main" id="{61447211-646C-4F4A-AE36-CC132A2A26B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1" t="13601" r="20600" b="9400"/>
          <a:stretch/>
        </p:blipFill>
        <p:spPr>
          <a:xfrm rot="5400000">
            <a:off x="7433673" y="4905139"/>
            <a:ext cx="1635199" cy="1577823"/>
          </a:xfrm>
          <a:prstGeom prst="rect">
            <a:avLst/>
          </a:prstGeom>
        </p:spPr>
      </p:pic>
      <p:pic>
        <p:nvPicPr>
          <p:cNvPr id="18" name="Picture 17" descr="A picture containing indoor, bicycle, sitting, small&#10;&#10;Description automatically generated">
            <a:extLst>
              <a:ext uri="{FF2B5EF4-FFF2-40B4-BE49-F238E27FC236}">
                <a16:creationId xmlns:a16="http://schemas.microsoft.com/office/drawing/2014/main" id="{01084DBA-99FC-4EB8-8A9D-A5BBAA2326B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16474" y="3157376"/>
            <a:ext cx="1668696" cy="125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197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34D545-4E16-466C-AAE8-B77938E7C4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2880" y="182880"/>
            <a:ext cx="7524751" cy="523220"/>
          </a:xfrm>
        </p:spPr>
        <p:txBody>
          <a:bodyPr/>
          <a:lstStyle/>
          <a:p>
            <a:r>
              <a:rPr lang="en-GB" dirty="0"/>
              <a:t>SLIMOS activities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4A136A-D939-4DBE-8D6F-85925FC244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4320" y="731520"/>
            <a:ext cx="7524751" cy="589699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Checks and follows up </a:t>
            </a: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Alarms/errors/warnings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 various safety, radiation protection, access, control and infrastructure systems (CSAM, DSS, Sniffer, Gate Monitor, DCS, …),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Access status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(UX15, Toroid, LASS Mode), 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People access status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(upon request) and 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number of people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the underground installations (UX15 and USA15),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 for the number of works "in progress” or “waiting for approval” during the shift and sign 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 for visit</a:t>
            </a:r>
            <a:endParaRPr lang="en-US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 issues to 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LEXGLIMOS, OPM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the 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RPE </a:t>
            </a: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shift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close contact with </a:t>
            </a:r>
            <a:r>
              <a:rPr lang="en-GB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Safety shifter 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Provides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safety and working equipment </a:t>
            </a: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maintain them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(keys, mobile phones, TETRA phones, temporary tokens, operational dosimeters, ODH meters, RPE equipment, …)</a:t>
            </a:r>
            <a:endParaRPr lang="en-GB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Report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all current status/problem/events for the next shift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Work during week-end if needed</a:t>
            </a:r>
          </a:p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F</a:t>
            </a:r>
            <a:r>
              <a:rPr lang="en-US" sz="16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irst line in contact with ATLAS underground</a:t>
            </a:r>
          </a:p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A49EE9-1C1D-47D2-9A6A-4DA91CFE695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AB96699-D708-4388-BCF2-40ADCA074DB9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DCE54D6-6FAC-4C21-B4F6-364936ECE9A8}"/>
              </a:ext>
            </a:extLst>
          </p:cNvPr>
          <p:cNvSpPr/>
          <p:nvPr/>
        </p:nvSpPr>
        <p:spPr>
          <a:xfrm>
            <a:off x="6444208" y="6504914"/>
            <a:ext cx="23358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latin typeface="Calibri" panose="020F0502020204030204" pitchFamily="34" charset="0"/>
                <a:cs typeface="Calibri" panose="020F0502020204030204" pitchFamily="34" charset="0"/>
              </a:rPr>
              <a:t>SLIMOS Handbook (EDMS 189089)</a:t>
            </a:r>
          </a:p>
        </p:txBody>
      </p:sp>
    </p:spTree>
    <p:extLst>
      <p:ext uri="{BB962C8B-B14F-4D97-AF65-F5344CB8AC3E}">
        <p14:creationId xmlns:p14="http://schemas.microsoft.com/office/powerpoint/2010/main" val="2338868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A49EE9-1C1D-47D2-9A6A-4DA91CFE695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AB96699-D708-4388-BCF2-40ADCA074DB9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211BC6B-19A0-4A1E-8EB5-A2AFC14FEDF8}"/>
              </a:ext>
            </a:extLst>
          </p:cNvPr>
          <p:cNvSpPr txBox="1">
            <a:spLocks/>
          </p:cNvSpPr>
          <p:nvPr/>
        </p:nvSpPr>
        <p:spPr>
          <a:xfrm>
            <a:off x="274320" y="731520"/>
            <a:ext cx="8571436" cy="5649897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000" b="1" u="sng" kern="12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altLang="en-US" sz="1600" b="0" u="none" dirty="0">
                <a:solidFill>
                  <a:schemeClr val="accent5"/>
                </a:solidFill>
                <a:latin typeface="Calibri" panose="020F0502020204030204" pitchFamily="34" charset="0"/>
              </a:rPr>
              <a:t>FIRIA Project - </a:t>
            </a:r>
            <a:r>
              <a:rPr lang="en-US" altLang="en-US" sz="1200" b="0" i="1" u="none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with HSE Fire Experts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Design of a methodology to assess </a:t>
            </a:r>
            <a:r>
              <a:rPr lang="en-US" altLang="en-US" sz="1400" b="0" u="none" dirty="0">
                <a:solidFill>
                  <a:srgbClr val="0000FF"/>
                </a:solidFill>
                <a:latin typeface="Calibri" panose="020F0502020204030204" pitchFamily="34" charset="0"/>
              </a:rPr>
              <a:t>fire </a:t>
            </a:r>
            <a:r>
              <a:rPr lang="en-US" altLang="en-US" sz="1400" b="0" u="none">
                <a:solidFill>
                  <a:srgbClr val="0000FF"/>
                </a:solidFill>
                <a:latin typeface="Calibri" panose="020F0502020204030204" pitchFamily="34" charset="0"/>
              </a:rPr>
              <a:t>in radiological </a:t>
            </a:r>
            <a:r>
              <a:rPr lang="en-US" altLang="en-US" sz="1400" b="0" u="none" dirty="0">
                <a:solidFill>
                  <a:srgbClr val="0000FF"/>
                </a:solidFill>
                <a:latin typeface="Calibri" panose="020F0502020204030204" pitchFamily="34" charset="0"/>
              </a:rPr>
              <a:t>area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Simulation with a new software </a:t>
            </a: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8 fire scenarios : 6 in UX15 and 2 in USA15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altLang="en-US" sz="1400" b="0" u="none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altLang="en-US" sz="1600" b="0" u="none" dirty="0">
                <a:solidFill>
                  <a:schemeClr val="accent5"/>
                </a:solidFill>
                <a:latin typeface="Calibri" panose="020F0502020204030204" pitchFamily="34" charset="0"/>
              </a:rPr>
              <a:t>ITK  Fire risk - </a:t>
            </a:r>
            <a:r>
              <a:rPr lang="en-GB" altLang="en-US" sz="1200" b="0" i="1" u="none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with ITK community, ATLAS TC and HSE Fire Experts </a:t>
            </a:r>
            <a:endParaRPr lang="en-US" altLang="en-US" sz="1200" b="0" i="1" u="none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Comply with </a:t>
            </a:r>
            <a:r>
              <a:rPr lang="en-US" altLang="en-US" sz="1400" b="0" u="none" dirty="0">
                <a:solidFill>
                  <a:srgbClr val="0000FF"/>
                </a:solidFill>
                <a:latin typeface="Calibri" panose="020F0502020204030204" pitchFamily="34" charset="0"/>
              </a:rPr>
              <a:t>IS41</a:t>
            </a: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GB" altLang="en-US" sz="11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(The Use of Plastic* and other Non-Metallic Materials at CERN with respect to Fire Safety and Radiation Resistance)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Many discussions :</a:t>
            </a:r>
          </a:p>
          <a:p>
            <a:pPr marL="742950" lvl="1" indent="-285750" algn="l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en-US" sz="1200" b="0" u="none" dirty="0">
                <a:solidFill>
                  <a:srgbClr val="0000FF"/>
                </a:solidFill>
                <a:latin typeface="Calibri" panose="020F0502020204030204" pitchFamily="34" charset="0"/>
              </a:rPr>
              <a:t>Test of flammability </a:t>
            </a:r>
            <a:r>
              <a:rPr lang="en-US" altLang="en-US" sz="12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will be performed</a:t>
            </a:r>
          </a:p>
          <a:p>
            <a:pPr marL="742950" lvl="1" indent="-285750" algn="l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Search of</a:t>
            </a:r>
            <a:r>
              <a:rPr lang="en-US" altLang="en-US" sz="12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 solution to not use flammable material or compensatory measure</a:t>
            </a:r>
          </a:p>
          <a:p>
            <a:pPr marL="742950" lvl="1" indent="-285750" algn="l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altLang="en-US" sz="1200" dirty="0">
                <a:solidFill>
                  <a:schemeClr val="tx1"/>
                </a:solidFill>
                <a:latin typeface="Calibri" panose="020F0502020204030204" pitchFamily="34" charset="0"/>
              </a:rPr>
              <a:t>Fire risk assessment to describe, identify and analyze the risk</a:t>
            </a:r>
            <a:endParaRPr lang="en-US" altLang="en-US" sz="1200" b="0" u="none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altLang="en-US" sz="1600" b="0" u="none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altLang="en-US" sz="1600" b="0" u="none" dirty="0">
                <a:solidFill>
                  <a:schemeClr val="accent5"/>
                </a:solidFill>
                <a:latin typeface="Calibri" panose="020F0502020204030204" pitchFamily="34" charset="0"/>
              </a:rPr>
              <a:t>NSW – </a:t>
            </a:r>
            <a:r>
              <a:rPr lang="en-GB" altLang="en-US" sz="1200" b="0" i="1" u="none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with ATLAS Cable Team</a:t>
            </a:r>
            <a:endParaRPr lang="en-US" altLang="en-US" sz="1200" b="0" i="1" u="none" dirty="0">
              <a:solidFill>
                <a:schemeClr val="accent4">
                  <a:lumMod val="50000"/>
                </a:schemeClr>
              </a:solidFill>
              <a:latin typeface="Calibri" panose="020F0502020204030204" pitchFamily="34" charset="0"/>
              <a:ea typeface="+mn-ea"/>
              <a:cs typeface="+mn-cs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Installation in the NSW </a:t>
            </a:r>
            <a:r>
              <a:rPr lang="en-US" altLang="en-US" sz="1400" b="0" u="none" dirty="0">
                <a:solidFill>
                  <a:srgbClr val="0000FF"/>
                </a:solidFill>
                <a:latin typeface="Calibri" panose="020F0502020204030204" pitchFamily="34" charset="0"/>
              </a:rPr>
              <a:t>sniffer pipes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altLang="en-US" sz="1600" b="0" u="none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altLang="en-US" sz="1600" b="0" u="none" dirty="0">
                <a:solidFill>
                  <a:schemeClr val="accent5"/>
                </a:solidFill>
                <a:latin typeface="Calibri" panose="020F0502020204030204" pitchFamily="34" charset="0"/>
              </a:rPr>
              <a:t>Gas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Creation of a methodology to quantify the </a:t>
            </a:r>
            <a:r>
              <a:rPr lang="en-US" altLang="en-US" sz="1400" b="0" u="none" dirty="0">
                <a:solidFill>
                  <a:srgbClr val="0000FF"/>
                </a:solidFill>
                <a:latin typeface="Calibri" panose="020F0502020204030204" pitchFamily="34" charset="0"/>
              </a:rPr>
              <a:t>risk of CO2 </a:t>
            </a: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leak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Improve the visibility of </a:t>
            </a:r>
            <a:r>
              <a:rPr lang="en-US" altLang="en-US" sz="1400" b="0" u="none" dirty="0">
                <a:solidFill>
                  <a:srgbClr val="0000FF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ODH flashing light </a:t>
            </a: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in case of evacuation</a:t>
            </a:r>
            <a:endParaRPr lang="en-US" altLang="en-US" sz="1400" b="0" u="none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altLang="en-US" sz="1600" b="0" u="none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2C828DE-D9A8-428A-9428-40A3C18C1F1D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7524751" cy="523220"/>
          </a:xfrm>
          <a:prstGeom prst="rect">
            <a:avLst/>
          </a:prstGeom>
        </p:spPr>
        <p:txBody>
          <a:bodyPr vert="horz" lIns="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/>
              <a:t>Projects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8421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A49EE9-1C1D-47D2-9A6A-4DA91CFE695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AB96699-D708-4388-BCF2-40ADCA074DB9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2C828DE-D9A8-428A-9428-40A3C18C1F1D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7524751" cy="523220"/>
          </a:xfrm>
          <a:prstGeom prst="rect">
            <a:avLst/>
          </a:prstGeom>
        </p:spPr>
        <p:txBody>
          <a:bodyPr vert="horz" lIns="0" tIns="45720" rIns="91440" bIns="45720" rtlCol="0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/>
              <a:t>Projects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CF8225B-27E1-443C-B749-9A4B3A82E221}"/>
              </a:ext>
            </a:extLst>
          </p:cNvPr>
          <p:cNvSpPr txBox="1">
            <a:spLocks/>
          </p:cNvSpPr>
          <p:nvPr/>
        </p:nvSpPr>
        <p:spPr>
          <a:xfrm>
            <a:off x="274320" y="731520"/>
            <a:ext cx="8571436" cy="5649897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000" b="1" u="sng" kern="12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MS PGothic" pitchFamily="34" charset="-128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altLang="en-US" sz="1600" b="0" u="none" dirty="0">
                <a:solidFill>
                  <a:schemeClr val="accent5"/>
                </a:solidFill>
                <a:latin typeface="Calibri" panose="020F0502020204030204" pitchFamily="34" charset="0"/>
              </a:rPr>
              <a:t>Locker Toroid door</a:t>
            </a:r>
            <a:r>
              <a:rPr lang="en-US" altLang="en-US" sz="16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altLang="en-US" sz="1200" b="0" i="1" u="none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- with BE-ICS Access system and ATLAS TC Team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Blocked and locked or opening when magnetic field is on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Tests on various lockers to valid the appropriate one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Replace the current one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altLang="en-US" sz="1400" b="0" u="none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altLang="en-US" sz="1600" b="0" u="none" dirty="0">
                <a:solidFill>
                  <a:schemeClr val="accent5"/>
                </a:solidFill>
                <a:latin typeface="Calibri" panose="020F0502020204030204" pitchFamily="34" charset="0"/>
              </a:rPr>
              <a:t>Safety management </a:t>
            </a:r>
            <a:r>
              <a:rPr lang="en-US" altLang="en-US" sz="1200" b="0" i="1" u="none" dirty="0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+mn-cs"/>
              </a:rPr>
              <a:t>– ATLAS Safety Intern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Comply with </a:t>
            </a:r>
            <a:r>
              <a:rPr lang="en-US" altLang="en-US" sz="1400" b="0" u="none" dirty="0">
                <a:solidFill>
                  <a:srgbClr val="0000FF"/>
                </a:solidFill>
                <a:latin typeface="Calibri" panose="020F0502020204030204" pitchFamily="34" charset="0"/>
              </a:rPr>
              <a:t>ISO 45001 – M</a:t>
            </a:r>
            <a:r>
              <a:rPr lang="en-GB" altLang="en-US" sz="1400" b="0" u="none" dirty="0" err="1">
                <a:solidFill>
                  <a:srgbClr val="0000FF"/>
                </a:solidFill>
                <a:latin typeface="Calibri" panose="020F0502020204030204" pitchFamily="34" charset="0"/>
              </a:rPr>
              <a:t>anagement</a:t>
            </a:r>
            <a:r>
              <a:rPr lang="en-GB" altLang="en-US" sz="1400" b="0" u="none" dirty="0">
                <a:solidFill>
                  <a:srgbClr val="0000FF"/>
                </a:solidFill>
                <a:latin typeface="Calibri" panose="020F0502020204030204" pitchFamily="34" charset="0"/>
              </a:rPr>
              <a:t> systems of occupational health and safety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Improve safety aspects inside ATLAS buildings</a:t>
            </a:r>
          </a:p>
          <a:p>
            <a:pPr lvl="1" algn="l">
              <a:spcBef>
                <a:spcPts val="300"/>
              </a:spcBef>
              <a:spcAft>
                <a:spcPts val="300"/>
              </a:spcAft>
            </a:pPr>
            <a:endParaRPr lang="en-US" altLang="en-US" sz="1600" dirty="0">
              <a:solidFill>
                <a:schemeClr val="accent5"/>
              </a:solidFill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altLang="en-US" sz="1600" b="0" u="none" dirty="0">
                <a:solidFill>
                  <a:schemeClr val="accent5"/>
                </a:solidFill>
                <a:latin typeface="Calibri" panose="020F0502020204030204" pitchFamily="34" charset="0"/>
              </a:rPr>
              <a:t>Upgrade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Attend upgrade review meeting upon requests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altLang="en-US" sz="1400" b="0" u="none" dirty="0">
                <a:solidFill>
                  <a:schemeClr val="tx1"/>
                </a:solidFill>
                <a:latin typeface="Calibri" panose="020F0502020204030204" pitchFamily="34" charset="0"/>
              </a:rPr>
              <a:t>Safety systems: sniffer, smoke detection, Fire extinction systems, …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altLang="en-US" sz="1600" b="0" u="none" dirty="0">
                <a:solidFill>
                  <a:srgbClr val="0000FF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en-US" altLang="en-US" sz="1600" b="0" u="none" dirty="0">
                <a:solidFill>
                  <a:srgbClr val="0000FF"/>
                </a:solidFill>
                <a:latin typeface="Calibri" panose="020F0502020204030204" pitchFamily="34" charset="0"/>
              </a:rPr>
              <a:t>Safety consultancy/advice for future projects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altLang="en-US" sz="1400" b="0" u="none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lvl="1" algn="l">
              <a:spcBef>
                <a:spcPts val="300"/>
              </a:spcBef>
              <a:spcAft>
                <a:spcPts val="300"/>
              </a:spcAft>
            </a:pPr>
            <a:endParaRPr lang="en-US" altLang="en-US" sz="1400" b="0" u="none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altLang="en-US" sz="1600" b="0" u="none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altLang="en-US" sz="1600" b="0" u="none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9741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387e56408caabc48d41c1ccd7daf94946eaf0"/>
</p:tagLst>
</file>

<file path=ppt/theme/theme1.xml><?xml version="1.0" encoding="utf-8"?>
<a:theme xmlns:a="http://schemas.openxmlformats.org/drawingml/2006/main" name="TEMPLATE for SUBJECT-MATTER EXPERTS_FACE-TO FACE-COURSES.ver.1.2.1">
  <a:themeElements>
    <a:clrScheme name="Custom 8">
      <a:dk1>
        <a:srgbClr val="4F5D75"/>
      </a:dk1>
      <a:lt1>
        <a:srgbClr val="FFFFFF"/>
      </a:lt1>
      <a:dk2>
        <a:srgbClr val="0053A1"/>
      </a:dk2>
      <a:lt2>
        <a:srgbClr val="FFFFFF"/>
      </a:lt2>
      <a:accent1>
        <a:srgbClr val="AAC9DA"/>
      </a:accent1>
      <a:accent2>
        <a:srgbClr val="FFCC00"/>
      </a:accent2>
      <a:accent3>
        <a:srgbClr val="86DB2C"/>
      </a:accent3>
      <a:accent4>
        <a:srgbClr val="D3E3EC"/>
      </a:accent4>
      <a:accent5>
        <a:srgbClr val="FA2E50"/>
      </a:accent5>
      <a:accent6>
        <a:srgbClr val="00284C"/>
      </a:accent6>
      <a:hlink>
        <a:srgbClr val="BF9900"/>
      </a:hlink>
      <a:folHlink>
        <a:srgbClr val="800080"/>
      </a:folHlink>
    </a:clrScheme>
    <a:fontScheme name="TEMPLAT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for SUBJECT-MATTER EXPERTS_FACE-TO FACE-COURSES.ver.1.2.2" id="{AAF0E2FE-D703-47A3-A91B-AD8A43AE726F}" vid="{304B802A-349D-40A6-9183-9556791937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for SUBJECT-MATTER EXPERTS_FACE-TO FACE-COURSES.ver.1.2.2</Template>
  <TotalTime>10913</TotalTime>
  <Words>1297</Words>
  <Application>Microsoft Office PowerPoint</Application>
  <PresentationFormat>On-screen Show (4:3)</PresentationFormat>
  <Paragraphs>213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</vt:lpstr>
      <vt:lpstr>TEMPLATE for SUBJECT-MATTER EXPERTS_FACE-TO FACE-COURSES.ver.1.2.1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Rosaria Marraffino</dc:creator>
  <cp:lastModifiedBy>Marie-Solene Teurnier</cp:lastModifiedBy>
  <cp:revision>407</cp:revision>
  <cp:lastPrinted>2018-01-16T09:39:02Z</cp:lastPrinted>
  <dcterms:created xsi:type="dcterms:W3CDTF">2015-11-02T14:24:28Z</dcterms:created>
  <dcterms:modified xsi:type="dcterms:W3CDTF">2019-12-10T13:23:23Z</dcterms:modified>
</cp:coreProperties>
</file>