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wdp" ContentType="image/vnd.ms-photo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3" r:id="rId1"/>
  </p:sldMasterIdLst>
  <p:notesMasterIdLst>
    <p:notesMasterId r:id="rId14"/>
  </p:notesMasterIdLst>
  <p:handoutMasterIdLst>
    <p:handoutMasterId r:id="rId15"/>
  </p:handoutMasterIdLst>
  <p:sldIdLst>
    <p:sldId id="260" r:id="rId2"/>
    <p:sldId id="261" r:id="rId3"/>
    <p:sldId id="262" r:id="rId4"/>
    <p:sldId id="271" r:id="rId5"/>
    <p:sldId id="270" r:id="rId6"/>
    <p:sldId id="263" r:id="rId7"/>
    <p:sldId id="264" r:id="rId8"/>
    <p:sldId id="265" r:id="rId9"/>
    <p:sldId id="266" r:id="rId10"/>
    <p:sldId id="267" r:id="rId11"/>
    <p:sldId id="272" r:id="rId12"/>
    <p:sldId id="268" r:id="rId1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08F00"/>
    <a:srgbClr val="0432FF"/>
    <a:srgbClr val="00CCCC"/>
    <a:srgbClr val="4BAC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7" autoAdjust="0"/>
    <p:restoredTop sz="50000" autoAdjust="0"/>
  </p:normalViewPr>
  <p:slideViewPr>
    <p:cSldViewPr snapToGrid="0">
      <p:cViewPr varScale="1">
        <p:scale>
          <a:sx n="195" d="100"/>
          <a:sy n="195" d="100"/>
        </p:scale>
        <p:origin x="792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7" d="100"/>
        <a:sy n="167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F5D78F-9A04-3D4F-AFEC-C23265A3B08F}" type="datetimeFigureOut">
              <a:rPr lang="fr-FR" smtClean="0"/>
              <a:t>10/12/2019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09BA8C-9F10-E14C-99E4-3096ED55FE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4737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31BFED-E2F5-804B-9FBB-BD1D4D24FCB8}" type="datetimeFigureOut">
              <a:rPr lang="fr-FR" smtClean="0"/>
              <a:t>10/12/2019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Cliquez pour modifier les styles du texte du masque</a:t>
            </a:r>
          </a:p>
          <a:p>
            <a:pPr lvl="1"/>
            <a:r>
              <a:rPr lang="en-GB" smtClean="0"/>
              <a:t>Deuxième niveau</a:t>
            </a:r>
          </a:p>
          <a:p>
            <a:pPr lvl="2"/>
            <a:r>
              <a:rPr lang="en-GB" smtClean="0"/>
              <a:t>Troisième niveau</a:t>
            </a:r>
          </a:p>
          <a:p>
            <a:pPr lvl="3"/>
            <a:r>
              <a:rPr lang="en-GB" smtClean="0"/>
              <a:t>Quatrième niveau</a:t>
            </a:r>
          </a:p>
          <a:p>
            <a:pPr lvl="4"/>
            <a:r>
              <a:rPr lang="en-GB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F5448-E84A-C54D-94B2-84539081E3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981708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F5448-E84A-C54D-94B2-84539081E33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24158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F5448-E84A-C54D-94B2-84539081E33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1506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309320"/>
            <a:ext cx="9144000" cy="54868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80000">
                <a:schemeClr val="accent1">
                  <a:shade val="67500"/>
                  <a:satMod val="115000"/>
                  <a:lumMod val="100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41500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1100" y="6401098"/>
            <a:ext cx="1501504" cy="365125"/>
          </a:xfrm>
          <a:prstGeom prst="rect">
            <a:avLst/>
          </a:prstGeom>
          <a:ln>
            <a:noFill/>
          </a:ln>
        </p:spPr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ctr">
              <a:defRPr sz="1800" b="1" cap="none" spc="15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defRPr>
            </a:lvl1pPr>
          </a:lstStyle>
          <a:p>
            <a:r>
              <a:rPr lang="fr-CH" smtClean="0"/>
              <a:t>M. Raymond - 10th Dec. 2019</a:t>
            </a:r>
            <a:endParaRPr lang="en-GB"/>
          </a:p>
        </p:txBody>
      </p:sp>
      <p:pic>
        <p:nvPicPr>
          <p:cNvPr id="2050" name="Picture 2" descr="\\cern.ch\dfs\Users\c\ciapettm\Documents\Library\Logos\ATLAS_White_480x720_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9224"/>
            <a:ext cx="1008112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\\cern.ch\dfs\Users\c\ciapettm\Documents\Library\Logos\CERN-logo-blu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44624"/>
            <a:ext cx="1454820" cy="1432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0" descr="paint"/>
          <p:cNvPicPr>
            <a:picLocks noChangeArrowheads="1"/>
          </p:cNvPicPr>
          <p:nvPr/>
        </p:nvPicPr>
        <p:blipFill>
          <a:blip r:embed="rId4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40668" y="3284984"/>
            <a:ext cx="7620000" cy="304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73412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48880"/>
          </a:xfrm>
        </p:spPr>
        <p:txBody>
          <a:bodyPr>
            <a:normAutofit/>
          </a:bodyPr>
          <a:lstStyle>
            <a:lvl1pPr>
              <a:defRPr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pic>
        <p:nvPicPr>
          <p:cNvPr id="9" name="Picture 2" descr="\\cern.ch\dfs\Users\c\ciapettm\Documents\Library\Logos\ATLAS_White_480x720_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55783" cy="833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\\cern.ch\dfs\Users\c\ciapettm\Documents\Library\Logos\CERN-logo-blu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2942" y="44624"/>
            <a:ext cx="727409" cy="716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0" descr="paint"/>
          <p:cNvPicPr>
            <a:picLocks noChangeArrowheads="1"/>
          </p:cNvPicPr>
          <p:nvPr/>
        </p:nvPicPr>
        <p:blipFill>
          <a:blip r:embed="rId4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7620000" cy="16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43489-1941-B148-8871-CA9D49AA95F0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1997" y="6552000"/>
            <a:ext cx="2159998" cy="270000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rgbClr val="62869E"/>
                </a:solidFill>
              </a:defRPr>
            </a:lvl1pPr>
          </a:lstStyle>
          <a:p>
            <a:r>
              <a:rPr lang="fr-CH" smtClean="0"/>
              <a:t>M. Raymond - 10th Dec. 2019</a:t>
            </a:r>
            <a:endParaRPr lang="en-GB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3741" y="6552000"/>
            <a:ext cx="2797205" cy="270000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62869E"/>
                </a:solidFill>
              </a:defRPr>
            </a:lvl1pPr>
          </a:lstStyle>
          <a:p>
            <a:r>
              <a:rPr lang="en-GB" smtClean="0"/>
              <a:t>TC/Section meeting : infrastructure activities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2008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M. Raymond - 10th Dec. 2019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TC/Section meeting : infrastructure activities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43489-1941-B148-8871-CA9D49AA9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8926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20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71998" y="6552000"/>
            <a:ext cx="1534463" cy="270000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62869E"/>
                </a:solidFill>
              </a:defRPr>
            </a:lvl1pPr>
          </a:lstStyle>
          <a:p>
            <a:r>
              <a:rPr lang="fr-CH" smtClean="0"/>
              <a:t>M. Raymond - 10th Dec. 2019</a:t>
            </a:r>
            <a:endParaRPr lang="en-GB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31996" y="6552000"/>
            <a:ext cx="5759617" cy="270000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62869E"/>
                </a:solidFill>
              </a:defRPr>
            </a:lvl1pPr>
          </a:lstStyle>
          <a:p>
            <a:r>
              <a:rPr lang="en-GB" smtClean="0"/>
              <a:t>TC/Section meeting : infrastructure activities</a:t>
            </a:r>
            <a:endParaRPr lang="en-GB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148" y="6552000"/>
            <a:ext cx="432048" cy="270000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2869E"/>
                </a:solidFill>
              </a:defRPr>
            </a:lvl1pPr>
          </a:lstStyle>
          <a:p>
            <a:fld id="{3DE43489-1941-B148-8871-CA9D49AA9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7753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accent1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7145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1717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Ø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g"/><Relationship Id="rId3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4" Type="http://schemas.openxmlformats.org/officeDocument/2006/relationships/image" Target="../media/image25.png"/><Relationship Id="rId5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microsoft.com/office/2007/relationships/hdphoto" Target="../media/hdphoto2.wdp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4" Type="http://schemas.openxmlformats.org/officeDocument/2006/relationships/image" Target="../media/image14.jpg"/><Relationship Id="rId5" Type="http://schemas.openxmlformats.org/officeDocument/2006/relationships/image" Target="../media/image15.jpg"/><Relationship Id="rId6" Type="http://schemas.openxmlformats.org/officeDocument/2006/relationships/image" Target="../media/image16.jpg"/><Relationship Id="rId7" Type="http://schemas.openxmlformats.org/officeDocument/2006/relationships/image" Target="../media/image17.jpg"/><Relationship Id="rId8" Type="http://schemas.openxmlformats.org/officeDocument/2006/relationships/image" Target="../media/image18.jpg"/><Relationship Id="rId9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Infrastructure activities during LS2</a:t>
            </a:r>
            <a:endParaRPr lang="en-GB" dirty="0"/>
          </a:p>
        </p:txBody>
      </p:sp>
      <p:sp>
        <p:nvSpPr>
          <p:cNvPr id="4" name="ZoneTexte 3"/>
          <p:cNvSpPr txBox="1"/>
          <p:nvPr/>
        </p:nvSpPr>
        <p:spPr>
          <a:xfrm>
            <a:off x="6701897" y="6376749"/>
            <a:ext cx="2371162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GB" sz="2000" dirty="0" smtClean="0">
                <a:solidFill>
                  <a:schemeClr val="bg2"/>
                </a:solidFill>
              </a:rPr>
              <a:t>December 10</a:t>
            </a:r>
            <a:r>
              <a:rPr lang="en-GB" sz="2000" baseline="30000" dirty="0" smtClean="0">
                <a:solidFill>
                  <a:schemeClr val="bg2"/>
                </a:solidFill>
              </a:rPr>
              <a:t>th</a:t>
            </a:r>
            <a:r>
              <a:rPr lang="en-GB" sz="2000" dirty="0" smtClean="0">
                <a:solidFill>
                  <a:schemeClr val="bg2"/>
                </a:solidFill>
              </a:rPr>
              <a:t>, 2019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3017987" y="160686"/>
            <a:ext cx="3145413" cy="400110"/>
          </a:xfrm>
          <a:prstGeom prst="rect">
            <a:avLst/>
          </a:prstGeom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spcBef>
                <a:spcPts val="0"/>
              </a:spcBef>
            </a:pPr>
            <a:r>
              <a:rPr lang="en-GB" sz="2000" b="1" spc="150" dirty="0" smtClean="0">
                <a:ln w="11430"/>
                <a:solidFill>
                  <a:srgbClr val="37609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Grande"/>
                <a:ea typeface="Lucida Grande"/>
                <a:cs typeface="Lucida Grande"/>
              </a:rPr>
              <a:t>TC/section meeting</a:t>
            </a:r>
            <a:endParaRPr lang="en-GB" sz="2000" b="1" spc="150" dirty="0" smtClean="0">
              <a:ln w="11430"/>
              <a:solidFill>
                <a:srgbClr val="37609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27000" y="6383866"/>
            <a:ext cx="1566647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GB" sz="2000" dirty="0" smtClean="0">
                <a:solidFill>
                  <a:schemeClr val="bg2"/>
                </a:solidFill>
              </a:rPr>
              <a:t>M. Raymond </a:t>
            </a:r>
          </a:p>
        </p:txBody>
      </p:sp>
      <p:sp>
        <p:nvSpPr>
          <p:cNvPr id="7" name="Sous-titr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7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Infrastructure upgrade: </a:t>
            </a:r>
            <a:r>
              <a:rPr lang="en-GB" dirty="0" smtClean="0"/>
              <a:t>CO2 cooling</a:t>
            </a:r>
            <a:endParaRPr lang="en-GB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43489-1941-B148-8871-CA9D49AA95F0}" type="slidenum">
              <a:rPr lang="en-GB" smtClean="0"/>
              <a:t>10</a:t>
            </a:fld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smtClean="0"/>
              <a:t>M. Raymond - 10th Dec. 2019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TC/Section meeting : infrastructure activities</a:t>
            </a:r>
            <a:endParaRPr lang="en-GB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547BC2F5-914B-C34B-9A02-056895E2CC9F}"/>
              </a:ext>
            </a:extLst>
          </p:cNvPr>
          <p:cNvSpPr txBox="1">
            <a:spLocks/>
          </p:cNvSpPr>
          <p:nvPr/>
        </p:nvSpPr>
        <p:spPr>
          <a:xfrm>
            <a:off x="309260" y="934490"/>
            <a:ext cx="8683738" cy="506202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Ø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dirty="0" smtClean="0">
                <a:solidFill>
                  <a:schemeClr val="accent1">
                    <a:lumMod val="50000"/>
                  </a:schemeClr>
                </a:solidFill>
              </a:rPr>
              <a:t>Plant integration in USA15 </a:t>
            </a:r>
            <a:r>
              <a:rPr lang="mr-IN" sz="2000" dirty="0" smtClean="0">
                <a:solidFill>
                  <a:schemeClr val="accent1">
                    <a:lumMod val="50000"/>
                  </a:schemeClr>
                </a:solidFill>
              </a:rPr>
              <a:t>–</a:t>
            </a: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 TC follow-up : Raphael </a:t>
            </a:r>
            <a:r>
              <a:rPr lang="en-GB" sz="2000" dirty="0" err="1" smtClean="0">
                <a:solidFill>
                  <a:schemeClr val="accent1">
                    <a:lumMod val="50000"/>
                  </a:schemeClr>
                </a:solidFill>
              </a:rPr>
              <a:t>Vuillermet</a:t>
            </a:r>
            <a:endParaRPr lang="en-GB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Move two pumps in CV room to allow early installation of CO2 detector cooling plants</a:t>
            </a:r>
          </a:p>
          <a:p>
            <a:pPr marL="0" indent="0">
              <a:buNone/>
            </a:pP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GB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GB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GB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GB" sz="2000" b="1" dirty="0" smtClean="0">
                <a:solidFill>
                  <a:schemeClr val="accent1">
                    <a:lumMod val="50000"/>
                  </a:schemeClr>
                </a:solidFill>
              </a:rPr>
              <a:t>Building for R744 (CO2) primary plant </a:t>
            </a:r>
            <a:r>
              <a:rPr lang="mr-IN" sz="2000" dirty="0" smtClean="0">
                <a:solidFill>
                  <a:schemeClr val="accent1">
                    <a:lumMod val="50000"/>
                  </a:schemeClr>
                </a:solidFill>
              </a:rPr>
              <a:t>–</a:t>
            </a: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 TC follow-up : Ludovico </a:t>
            </a:r>
            <a:r>
              <a:rPr lang="en-GB" sz="2000" dirty="0" err="1" smtClean="0">
                <a:solidFill>
                  <a:schemeClr val="accent1">
                    <a:lumMod val="50000"/>
                  </a:schemeClr>
                </a:solidFill>
              </a:rPr>
              <a:t>Pontecorvo</a:t>
            </a:r>
            <a:endParaRPr lang="en-GB" sz="20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7" name="Group 4">
            <a:extLst>
              <a:ext uri="{FF2B5EF4-FFF2-40B4-BE49-F238E27FC236}">
                <a16:creationId xmlns:a16="http://schemas.microsoft.com/office/drawing/2014/main" xmlns="" id="{1FF82E21-E05C-474B-B858-1F627010A135}"/>
              </a:ext>
            </a:extLst>
          </p:cNvPr>
          <p:cNvGrpSpPr/>
          <p:nvPr/>
        </p:nvGrpSpPr>
        <p:grpSpPr>
          <a:xfrm>
            <a:off x="5278008" y="1714350"/>
            <a:ext cx="3749304" cy="1735189"/>
            <a:chOff x="6531429" y="1625373"/>
            <a:chExt cx="4376057" cy="2365470"/>
          </a:xfrm>
        </p:grpSpPr>
        <p:pic>
          <p:nvPicPr>
            <p:cNvPr id="8" name="Content Placeholder 6">
              <a:extLst>
                <a:ext uri="{FF2B5EF4-FFF2-40B4-BE49-F238E27FC236}">
                  <a16:creationId xmlns:a16="http://schemas.microsoft.com/office/drawing/2014/main" xmlns="" id="{DE6BC5C0-2BD8-6A4A-9997-B533EC1D03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84" t="20703" r="10534"/>
            <a:stretch/>
          </p:blipFill>
          <p:spPr>
            <a:xfrm>
              <a:off x="6531429" y="1625373"/>
              <a:ext cx="4376057" cy="2365470"/>
            </a:xfrm>
            <a:prstGeom prst="rect">
              <a:avLst/>
            </a:prstGeom>
          </p:spPr>
        </p:pic>
        <p:sp>
          <p:nvSpPr>
            <p:cNvPr id="9" name="Oval 6">
              <a:extLst>
                <a:ext uri="{FF2B5EF4-FFF2-40B4-BE49-F238E27FC236}">
                  <a16:creationId xmlns:a16="http://schemas.microsoft.com/office/drawing/2014/main" xmlns="" id="{7BCFB2B4-4479-A74F-94DB-8C60D5DAD314}"/>
                </a:ext>
              </a:extLst>
            </p:cNvPr>
            <p:cNvSpPr/>
            <p:nvPr/>
          </p:nvSpPr>
          <p:spPr>
            <a:xfrm>
              <a:off x="9157063" y="2978331"/>
              <a:ext cx="470263" cy="748952"/>
            </a:xfrm>
            <a:prstGeom prst="ellipse">
              <a:avLst/>
            </a:prstGeom>
            <a:solidFill>
              <a:schemeClr val="accent1">
                <a:alpha val="47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0" name="Oval 7">
              <a:extLst>
                <a:ext uri="{FF2B5EF4-FFF2-40B4-BE49-F238E27FC236}">
                  <a16:creationId xmlns:a16="http://schemas.microsoft.com/office/drawing/2014/main" xmlns="" id="{32839FD5-ED05-FA4D-BAAA-5BC722110CAA}"/>
                </a:ext>
              </a:extLst>
            </p:cNvPr>
            <p:cNvSpPr/>
            <p:nvPr/>
          </p:nvSpPr>
          <p:spPr>
            <a:xfrm>
              <a:off x="10189029" y="2978331"/>
              <a:ext cx="470263" cy="748952"/>
            </a:xfrm>
            <a:prstGeom prst="ellipse">
              <a:avLst/>
            </a:prstGeom>
            <a:solidFill>
              <a:schemeClr val="accent1">
                <a:alpha val="47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11" name="Group 15">
            <a:extLst>
              <a:ext uri="{FF2B5EF4-FFF2-40B4-BE49-F238E27FC236}">
                <a16:creationId xmlns:a16="http://schemas.microsoft.com/office/drawing/2014/main" xmlns="" id="{1AFB6447-76F5-B94C-99AA-5DEB19616748}"/>
              </a:ext>
            </a:extLst>
          </p:cNvPr>
          <p:cNvGrpSpPr/>
          <p:nvPr/>
        </p:nvGrpSpPr>
        <p:grpSpPr>
          <a:xfrm>
            <a:off x="5186501" y="4184706"/>
            <a:ext cx="3610841" cy="2431710"/>
            <a:chOff x="6208009" y="3729851"/>
            <a:chExt cx="3440113" cy="2389461"/>
          </a:xfrm>
        </p:grpSpPr>
        <p:pic>
          <p:nvPicPr>
            <p:cNvPr id="12" name="Picture 16">
              <a:extLst>
                <a:ext uri="{FF2B5EF4-FFF2-40B4-BE49-F238E27FC236}">
                  <a16:creationId xmlns:a16="http://schemas.microsoft.com/office/drawing/2014/main" xmlns="" id="{A38E11E3-42C0-DE4E-BF45-B677A8DEDCE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3992"/>
            <a:stretch/>
          </p:blipFill>
          <p:spPr>
            <a:xfrm>
              <a:off x="6208009" y="3729851"/>
              <a:ext cx="3440113" cy="2389461"/>
            </a:xfrm>
            <a:prstGeom prst="rect">
              <a:avLst/>
            </a:prstGeom>
          </p:spPr>
        </p:pic>
        <p:sp>
          <p:nvSpPr>
            <p:cNvPr id="13" name="Freeform 17">
              <a:extLst>
                <a:ext uri="{FF2B5EF4-FFF2-40B4-BE49-F238E27FC236}">
                  <a16:creationId xmlns:a16="http://schemas.microsoft.com/office/drawing/2014/main" xmlns="" id="{6FBB65B2-89AE-8F4F-A0D9-1035D42039AD}"/>
                </a:ext>
              </a:extLst>
            </p:cNvPr>
            <p:cNvSpPr/>
            <p:nvPr/>
          </p:nvSpPr>
          <p:spPr>
            <a:xfrm>
              <a:off x="7053262" y="4845349"/>
              <a:ext cx="355600" cy="241300"/>
            </a:xfrm>
            <a:custGeom>
              <a:avLst/>
              <a:gdLst>
                <a:gd name="connsiteX0" fmla="*/ 31750 w 355600"/>
                <a:gd name="connsiteY0" fmla="*/ 0 h 241300"/>
                <a:gd name="connsiteX1" fmla="*/ 355600 w 355600"/>
                <a:gd name="connsiteY1" fmla="*/ 69850 h 241300"/>
                <a:gd name="connsiteX2" fmla="*/ 304800 w 355600"/>
                <a:gd name="connsiteY2" fmla="*/ 241300 h 241300"/>
                <a:gd name="connsiteX3" fmla="*/ 0 w 355600"/>
                <a:gd name="connsiteY3" fmla="*/ 184150 h 241300"/>
                <a:gd name="connsiteX4" fmla="*/ 31750 w 355600"/>
                <a:gd name="connsiteY4" fmla="*/ 0 h 24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600" h="241300">
                  <a:moveTo>
                    <a:pt x="31750" y="0"/>
                  </a:moveTo>
                  <a:lnTo>
                    <a:pt x="355600" y="69850"/>
                  </a:lnTo>
                  <a:lnTo>
                    <a:pt x="304800" y="241300"/>
                  </a:lnTo>
                  <a:lnTo>
                    <a:pt x="0" y="184150"/>
                  </a:lnTo>
                  <a:lnTo>
                    <a:pt x="31750" y="0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486980" y="1917449"/>
            <a:ext cx="471041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Courier New" charset="0"/>
              <a:buChar char="o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Work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made official only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recently </a:t>
            </a:r>
            <a:endParaRPr lang="en-GB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Courier New" charset="0"/>
              <a:buChar char="o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Involvement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of EN-CV,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EN-EL, SMB-SE, BE-ICS</a:t>
            </a:r>
          </a:p>
          <a:p>
            <a:pPr marL="285750" indent="-285750">
              <a:buFont typeface="Courier New" charset="0"/>
              <a:buChar char="o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To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be performed before the end of LS2 when magnets are not powered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(interference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with magnet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bus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bar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cooling)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58825" y="4454717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Courier New" charset="0"/>
              <a:buChar char="o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Activity discussed and accepted by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SMF</a:t>
            </a:r>
          </a:p>
          <a:p>
            <a:pPr marL="285750" indent="-285750">
              <a:buFont typeface="Courier New" charset="0"/>
              <a:buChar char="o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W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ork ongoing on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IPP </a:t>
            </a:r>
          </a:p>
          <a:p>
            <a:pPr marL="285750" indent="-285750">
              <a:buFont typeface="Courier New" charset="0"/>
              <a:buChar char="o"/>
            </a:pPr>
            <a:r>
              <a:rPr lang="en-GB" dirty="0" smtClean="0">
                <a:solidFill>
                  <a:srgbClr val="0432FF"/>
                </a:solidFill>
              </a:rPr>
              <a:t>The </a:t>
            </a:r>
            <a:r>
              <a:rPr lang="en-GB" dirty="0">
                <a:solidFill>
                  <a:srgbClr val="0432FF"/>
                </a:solidFill>
              </a:rPr>
              <a:t>construction of this building is on the critical path for the CO2 cooling project for ATLAS Phase II upgrade</a:t>
            </a:r>
          </a:p>
        </p:txBody>
      </p:sp>
    </p:spTree>
    <p:extLst>
      <p:ext uri="{BB962C8B-B14F-4D97-AF65-F5344CB8AC3E}">
        <p14:creationId xmlns:p14="http://schemas.microsoft.com/office/powerpoint/2010/main" val="16713994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r 10"/>
          <p:cNvGrpSpPr/>
          <p:nvPr/>
        </p:nvGrpSpPr>
        <p:grpSpPr>
          <a:xfrm>
            <a:off x="4228185" y="4747563"/>
            <a:ext cx="2163757" cy="1721511"/>
            <a:chOff x="1244600" y="152400"/>
            <a:chExt cx="9997320" cy="6858000"/>
          </a:xfrm>
        </p:grpSpPr>
        <p:pic>
          <p:nvPicPr>
            <p:cNvPr id="49" name="Image 4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44600" y="152400"/>
              <a:ext cx="9997320" cy="6858000"/>
            </a:xfrm>
            <a:prstGeom prst="rect">
              <a:avLst/>
            </a:prstGeom>
          </p:spPr>
        </p:pic>
        <p:sp>
          <p:nvSpPr>
            <p:cNvPr id="53" name="Forme libre 52"/>
            <p:cNvSpPr/>
            <p:nvPr/>
          </p:nvSpPr>
          <p:spPr>
            <a:xfrm>
              <a:off x="1883923" y="3605719"/>
              <a:ext cx="1361874" cy="2013625"/>
            </a:xfrm>
            <a:custGeom>
              <a:avLst/>
              <a:gdLst>
                <a:gd name="connsiteX0" fmla="*/ 0 w 1245140"/>
                <a:gd name="connsiteY0" fmla="*/ 1605064 h 1945532"/>
                <a:gd name="connsiteX1" fmla="*/ 19455 w 1245140"/>
                <a:gd name="connsiteY1" fmla="*/ 0 h 1945532"/>
                <a:gd name="connsiteX2" fmla="*/ 1245140 w 1245140"/>
                <a:gd name="connsiteY2" fmla="*/ 282102 h 1945532"/>
                <a:gd name="connsiteX3" fmla="*/ 1225685 w 1245140"/>
                <a:gd name="connsiteY3" fmla="*/ 1945532 h 1945532"/>
                <a:gd name="connsiteX4" fmla="*/ 0 w 1245140"/>
                <a:gd name="connsiteY4" fmla="*/ 1605064 h 194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5140" h="1945532">
                  <a:moveTo>
                    <a:pt x="0" y="1605064"/>
                  </a:moveTo>
                  <a:lnTo>
                    <a:pt x="19455" y="0"/>
                  </a:lnTo>
                  <a:lnTo>
                    <a:pt x="1245140" y="282102"/>
                  </a:lnTo>
                  <a:lnTo>
                    <a:pt x="1225685" y="1945532"/>
                  </a:lnTo>
                  <a:lnTo>
                    <a:pt x="0" y="1605064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Infrastructure upgrade: </a:t>
            </a:r>
            <a:r>
              <a:rPr lang="en-GB" dirty="0" smtClean="0"/>
              <a:t>Premises</a:t>
            </a:r>
            <a:endParaRPr lang="en-GB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43489-1941-B148-8871-CA9D49AA95F0}" type="slidenum">
              <a:rPr lang="en-GB" smtClean="0"/>
              <a:t>11</a:t>
            </a:fld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smtClean="0"/>
              <a:t>M. Raymond - 10th Dec. 2019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TC/Section meeting : infrastructure activities</a:t>
            </a:r>
            <a:endParaRPr lang="en-GB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547BC2F5-914B-C34B-9A02-056895E2CC9F}"/>
              </a:ext>
            </a:extLst>
          </p:cNvPr>
          <p:cNvSpPr txBox="1">
            <a:spLocks/>
          </p:cNvSpPr>
          <p:nvPr/>
        </p:nvSpPr>
        <p:spPr>
          <a:xfrm>
            <a:off x="315791" y="908364"/>
            <a:ext cx="8683738" cy="339139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Ø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dirty="0" smtClean="0">
                <a:solidFill>
                  <a:schemeClr val="accent1">
                    <a:lumMod val="50000"/>
                  </a:schemeClr>
                </a:solidFill>
              </a:rPr>
              <a:t>Visitor Centre refurbishment </a:t>
            </a:r>
            <a:r>
              <a:rPr lang="mr-IN" sz="2000" dirty="0" smtClean="0">
                <a:solidFill>
                  <a:schemeClr val="accent1">
                    <a:lumMod val="50000"/>
                  </a:schemeClr>
                </a:solidFill>
              </a:rPr>
              <a:t>–</a:t>
            </a: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 TC follow-up : Andre </a:t>
            </a:r>
            <a:r>
              <a:rPr lang="en-GB" sz="2000" dirty="0" err="1" smtClean="0">
                <a:solidFill>
                  <a:schemeClr val="accent1">
                    <a:lumMod val="50000"/>
                  </a:schemeClr>
                </a:solidFill>
              </a:rPr>
              <a:t>Rummler</a:t>
            </a:r>
            <a:endParaRPr lang="en-GB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GB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GB" sz="20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80448" y="1172866"/>
            <a:ext cx="51634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Courier New" charset="0"/>
              <a:buChar char="o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Stairs work progressing well</a:t>
            </a:r>
            <a:endParaRPr lang="en-GB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Courier New" charset="0"/>
              <a:buChar char="o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New organization and equipment inside</a:t>
            </a:r>
            <a:endParaRPr lang="en-GB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97705" y="4600500"/>
            <a:ext cx="5388695" cy="1585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chemeClr val="accent1">
                    <a:lumMod val="50000"/>
                  </a:schemeClr>
                </a:solidFill>
              </a:rPr>
              <a:t>Storage building </a:t>
            </a:r>
            <a:r>
              <a:rPr lang="mr-IN" sz="2000" dirty="0">
                <a:solidFill>
                  <a:schemeClr val="accent1">
                    <a:lumMod val="50000"/>
                  </a:schemeClr>
                </a:solidFill>
              </a:rPr>
              <a:t>–</a:t>
            </a: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 TC follow-up : Michel </a:t>
            </a: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Raymond</a:t>
            </a:r>
          </a:p>
          <a:p>
            <a:pPr marL="493713" lvl="1" indent="-266700">
              <a:spcBef>
                <a:spcPts val="600"/>
              </a:spcBef>
              <a:buFont typeface="Courier New" charset="0"/>
              <a:buChar char="o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200 m</a:t>
            </a:r>
            <a:r>
              <a:rPr lang="en-GB" baseline="30000" dirty="0" smtClean="0">
                <a:solidFill>
                  <a:schemeClr val="accent1">
                    <a:lumMod val="50000"/>
                  </a:schemeClr>
                </a:solidFill>
              </a:rPr>
              <a:t>2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 storage tent agreed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at P1</a:t>
            </a:r>
          </a:p>
          <a:p>
            <a:pPr marL="493713" lvl="1" indent="-266700">
              <a:buFont typeface="Courier New" charset="0"/>
              <a:buChar char="o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Order placed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pPr marL="493713" lvl="1" indent="-266700">
              <a:buFont typeface="Courier New" charset="0"/>
              <a:buChar char="o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Slab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prepared (building number 3188)</a:t>
            </a:r>
            <a:endParaRPr lang="en-GB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93713" lvl="1" indent="-266700">
              <a:buFont typeface="Courier New" charset="0"/>
              <a:buChar char="o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Installation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foreseen Q1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2020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877" y="1243801"/>
            <a:ext cx="2628654" cy="1971491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299" y="1833323"/>
            <a:ext cx="4192902" cy="2358288"/>
          </a:xfrm>
          <a:prstGeom prst="rect">
            <a:avLst/>
          </a:prstGeom>
        </p:spPr>
      </p:pic>
      <p:pic>
        <p:nvPicPr>
          <p:cNvPr id="1026" name="Picture 2" descr="https://maps.cern.ch/arcgis/rest/directories/arcgisoutput/Utilities/PrintingTools_GPServer/_ags_e4252cde-1b4f-11ea-bf4d-8b7258bc6e65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13" t="6822" r="33554"/>
          <a:stretch/>
        </p:blipFill>
        <p:spPr bwMode="auto">
          <a:xfrm>
            <a:off x="6199590" y="3482035"/>
            <a:ext cx="2944410" cy="2985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 rot="19424294">
            <a:off x="7999148" y="4666166"/>
            <a:ext cx="227550" cy="40943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0736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43489-1941-B148-8871-CA9D49AA95F0}" type="slidenum">
              <a:rPr lang="en-GB" smtClean="0"/>
              <a:t>12</a:t>
            </a:fld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smtClean="0"/>
              <a:t>M. Raymond - 10th Dec. 2019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TC/Section meeting : infrastructure activities</a:t>
            </a:r>
            <a:endParaRPr lang="en-GB"/>
          </a:p>
        </p:txBody>
      </p:sp>
      <p:sp>
        <p:nvSpPr>
          <p:cNvPr id="6" name="TextBox 7"/>
          <p:cNvSpPr txBox="1"/>
          <p:nvPr/>
        </p:nvSpPr>
        <p:spPr>
          <a:xfrm>
            <a:off x="359707" y="931952"/>
            <a:ext cx="866776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000" indent="-342000">
              <a:spcBef>
                <a:spcPts val="600"/>
              </a:spcBef>
              <a:buFont typeface="Wingdings" charset="2"/>
              <a:buChar char="Ø"/>
            </a:pPr>
            <a:r>
              <a:rPr lang="en-GB" sz="2000" b="1" dirty="0" smtClean="0">
                <a:solidFill>
                  <a:schemeClr val="accent1">
                    <a:lumMod val="50000"/>
                  </a:schemeClr>
                </a:solidFill>
              </a:rPr>
              <a:t>Infrastructure maintenance went well on 2019, 2020 being prepared</a:t>
            </a:r>
          </a:p>
          <a:p>
            <a:pPr marL="342000" indent="-342000">
              <a:spcBef>
                <a:spcPts val="1200"/>
              </a:spcBef>
              <a:buFont typeface="Wingdings" charset="2"/>
              <a:buChar char="Ø"/>
            </a:pPr>
            <a:r>
              <a:rPr lang="en-GB" sz="2000" b="1" dirty="0" smtClean="0">
                <a:solidFill>
                  <a:schemeClr val="accent1">
                    <a:lumMod val="50000"/>
                  </a:schemeClr>
                </a:solidFill>
              </a:rPr>
              <a:t>Significant </a:t>
            </a:r>
            <a:r>
              <a:rPr lang="en-GB" sz="2000" b="1" dirty="0" smtClean="0">
                <a:solidFill>
                  <a:schemeClr val="accent1">
                    <a:lumMod val="50000"/>
                  </a:schemeClr>
                </a:solidFill>
              </a:rPr>
              <a:t>infrastructure </a:t>
            </a:r>
            <a:r>
              <a:rPr lang="en-GB" sz="2000" b="1" dirty="0" smtClean="0">
                <a:solidFill>
                  <a:schemeClr val="accent1">
                    <a:lumMod val="50000"/>
                  </a:schemeClr>
                </a:solidFill>
              </a:rPr>
              <a:t>upgrade</a:t>
            </a:r>
          </a:p>
          <a:p>
            <a:pPr marL="800100" lvl="1" indent="-342900">
              <a:buFont typeface="Courier New" charset="0"/>
              <a:buChar char="o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Many projects must be completed at the end of LS2 (technical reasons)</a:t>
            </a:r>
            <a:endParaRPr lang="en-GB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1200150" lvl="2" indent="-285750">
              <a:buFont typeface="Arial" charset="0"/>
              <a:buChar char="•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63U racks in USA15 (</a:t>
            </a:r>
            <a:r>
              <a:rPr lang="en-GB" dirty="0" smtClean="0">
                <a:solidFill>
                  <a:srgbClr val="008F00"/>
                </a:solidFill>
              </a:rPr>
              <a:t>completed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endParaRPr lang="en-GB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1200150" lvl="2" indent="-285750">
              <a:buFont typeface="Arial" charset="0"/>
              <a:buChar char="•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New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Muon cooling stations in under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construction (</a:t>
            </a:r>
            <a:r>
              <a:rPr lang="en-GB" dirty="0" smtClean="0">
                <a:solidFill>
                  <a:srgbClr val="008F00"/>
                </a:solidFill>
              </a:rPr>
              <a:t>completed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endParaRPr lang="en-GB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1200150" lvl="2" indent="-285750">
              <a:buFont typeface="Arial" charset="0"/>
              <a:buChar char="•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Increase of UPS broad coverage in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US15 (spring 2020)</a:t>
            </a:r>
            <a:endParaRPr lang="en-GB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1200150" lvl="2" indent="-285750">
              <a:buFont typeface="Arial" charset="0"/>
              <a:buChar char="•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Decrease of temperature gradient in UX15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(summer 2020 ?)</a:t>
            </a:r>
          </a:p>
          <a:p>
            <a:pPr marL="1200150" lvl="2" indent="-285750">
              <a:buFont typeface="Arial" charset="0"/>
              <a:buChar char="•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RPC gas system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Other projects could continue after LS2</a:t>
            </a:r>
            <a:endParaRPr lang="en-GB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spcBef>
                <a:spcPts val="1200"/>
              </a:spcBef>
              <a:buFont typeface="Wingdings" charset="2"/>
              <a:buChar char="Ø"/>
            </a:pPr>
            <a:r>
              <a:rPr lang="en-GB" sz="2000" b="1" dirty="0" smtClean="0">
                <a:solidFill>
                  <a:schemeClr val="accent1">
                    <a:lumMod val="50000"/>
                  </a:schemeClr>
                </a:solidFill>
              </a:rPr>
              <a:t>New activities (decided on 2019)</a:t>
            </a:r>
            <a:endParaRPr lang="en-GB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800100" lvl="1" indent="-342900">
              <a:buFont typeface="Courier New" charset="0"/>
              <a:buChar char="o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Modification in USA15 CV room is expected on LS2 to prepare place for CO2 cooling plants</a:t>
            </a:r>
          </a:p>
          <a:p>
            <a:pPr marL="800100" lvl="1" indent="-342900">
              <a:buFont typeface="Courier New" charset="0"/>
              <a:buChar char="o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New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CO2 building is under discussion to house CO2 primary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plant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spcBef>
                <a:spcPts val="1200"/>
              </a:spcBef>
              <a:buFont typeface="Wingdings" charset="2"/>
              <a:buChar char="Ø"/>
            </a:pPr>
            <a:r>
              <a:rPr lang="en-GB" sz="2000" b="1" dirty="0">
                <a:solidFill>
                  <a:schemeClr val="accent1">
                    <a:lumMod val="50000"/>
                  </a:schemeClr>
                </a:solidFill>
              </a:rPr>
              <a:t>Anticipated work for LS3 : not compulsory but of strong benefit</a:t>
            </a:r>
          </a:p>
          <a:p>
            <a:pPr marL="800100" lvl="1" indent="-342900">
              <a:buFont typeface="Courier New" charset="0"/>
              <a:buChar char="o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Consolidation of central UPS distribution</a:t>
            </a:r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in USA15 : </a:t>
            </a:r>
            <a:r>
              <a:rPr lang="en-GB" dirty="0">
                <a:solidFill>
                  <a:srgbClr val="C00000"/>
                </a:solidFill>
              </a:rPr>
              <a:t>waiting for EN-EL confirmation</a:t>
            </a:r>
          </a:p>
          <a:p>
            <a:pPr marL="800100" lvl="1" indent="-342900">
              <a:buFont typeface="Courier New" charset="0"/>
              <a:buChar char="o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Forward shielding modification (related to Hi-</a:t>
            </a:r>
            <a:r>
              <a:rPr lang="en-GB" dirty="0" err="1">
                <a:solidFill>
                  <a:schemeClr val="accent1">
                    <a:lumMod val="50000"/>
                  </a:schemeClr>
                </a:solidFill>
              </a:rPr>
              <a:t>Lumi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 WP8) : </a:t>
            </a:r>
            <a:r>
              <a:rPr lang="en-GB" dirty="0">
                <a:solidFill>
                  <a:srgbClr val="009900"/>
                </a:solidFill>
              </a:rPr>
              <a:t>being started</a:t>
            </a:r>
          </a:p>
          <a:p>
            <a:pPr marL="800100" lvl="1" indent="-342900">
              <a:buFont typeface="Courier New" charset="0"/>
              <a:buChar char="o"/>
            </a:pPr>
            <a:endParaRPr lang="en-GB" sz="20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578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43489-1941-B148-8871-CA9D49AA95F0}" type="slidenum">
              <a:rPr lang="en-GB" smtClean="0"/>
              <a:t>2</a:t>
            </a:fld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smtClean="0"/>
              <a:t>M. Raymond - 10th Dec. 2019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TC/Section meeting : infrastructure activities</a:t>
            </a:r>
            <a:endParaRPr lang="en-GB"/>
          </a:p>
        </p:txBody>
      </p:sp>
      <p:sp>
        <p:nvSpPr>
          <p:cNvPr id="7" name="ZoneTexte 6"/>
          <p:cNvSpPr txBox="1"/>
          <p:nvPr/>
        </p:nvSpPr>
        <p:spPr>
          <a:xfrm>
            <a:off x="407087" y="917912"/>
            <a:ext cx="8621766" cy="578619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Infrastructure encloses a large number of systems that are mandatory to operate the ATLAS Detector </a:t>
            </a:r>
          </a:p>
          <a:p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All these systems requires </a:t>
            </a:r>
            <a:r>
              <a:rPr lang="en-GB" sz="2000" b="1" dirty="0" smtClean="0">
                <a:solidFill>
                  <a:schemeClr val="accent1">
                    <a:lumMod val="50000"/>
                  </a:schemeClr>
                </a:solidFill>
              </a:rPr>
              <a:t>periodical maintenance </a:t>
            </a: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(at least annual)</a:t>
            </a:r>
          </a:p>
          <a:p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Some </a:t>
            </a:r>
            <a:r>
              <a:rPr lang="en-GB" sz="2000" b="1" dirty="0" smtClean="0">
                <a:solidFill>
                  <a:schemeClr val="accent1">
                    <a:lumMod val="50000"/>
                  </a:schemeClr>
                </a:solidFill>
              </a:rPr>
              <a:t>upgrade projects </a:t>
            </a: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are also planned to be done on LS2</a:t>
            </a:r>
          </a:p>
          <a:p>
            <a:pPr>
              <a:spcBef>
                <a:spcPts val="1200"/>
              </a:spcBef>
            </a:pPr>
            <a:r>
              <a:rPr lang="en-GB" sz="2000" b="1" dirty="0" smtClean="0">
                <a:solidFill>
                  <a:schemeClr val="accent1">
                    <a:lumMod val="50000"/>
                  </a:schemeClr>
                </a:solidFill>
              </a:rPr>
              <a:t>Maintenance </a:t>
            </a:r>
            <a:r>
              <a:rPr lang="en-GB" sz="2000" b="1" dirty="0">
                <a:solidFill>
                  <a:schemeClr val="accent1">
                    <a:lumMod val="50000"/>
                  </a:schemeClr>
                </a:solidFill>
              </a:rPr>
              <a:t>&amp; consolidation </a:t>
            </a:r>
            <a:endParaRPr lang="en-GB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charset="0"/>
              <a:buChar char="•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Full maintenance campaigns happened in 2019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Many maintenance campaign will also happen in 2020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Most of these interventions are done by experts who are not inside TC</a:t>
            </a:r>
          </a:p>
          <a:p>
            <a:pPr lvl="2"/>
            <a:r>
              <a:rPr lang="en-GB" i="1" dirty="0" smtClean="0">
                <a:solidFill>
                  <a:schemeClr val="accent1">
                    <a:lumMod val="50000"/>
                  </a:schemeClr>
                </a:solidFill>
              </a:rPr>
              <a:t>Examples: Cryogenics, Cooling and Ventilation, Detector Cooling, Electricity, IT network, Safety systems, access system, gas system, Vacuum, Magnet control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Technical Coordination (and/or EP-ADO) ensures at least a follow-up on all these activities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Some of them depends directly on us, usually at the interface between Detector and Infrastructure </a:t>
            </a:r>
          </a:p>
          <a:p>
            <a:pPr lvl="2"/>
            <a:r>
              <a:rPr lang="en-GB" i="1" dirty="0" smtClean="0">
                <a:solidFill>
                  <a:schemeClr val="accent1">
                    <a:lumMod val="50000"/>
                  </a:schemeClr>
                </a:solidFill>
              </a:rPr>
              <a:t>Examples: Magnet, DSS, DCS, Racks powering and cooling, </a:t>
            </a:r>
          </a:p>
          <a:p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spcBef>
                <a:spcPts val="0"/>
              </a:spcBef>
            </a:pPr>
            <a:r>
              <a:rPr lang="en-GB" sz="2000" b="1" dirty="0" smtClean="0">
                <a:solidFill>
                  <a:schemeClr val="accent1">
                    <a:lumMod val="50000"/>
                  </a:schemeClr>
                </a:solidFill>
              </a:rPr>
              <a:t>Upgrade Projects on Infrastructure </a:t>
            </a:r>
          </a:p>
          <a:p>
            <a:pPr marL="800100" lvl="1" indent="-342900">
              <a:buFont typeface="Arial" charset="0"/>
              <a:buChar char="•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Systematic commitment of Technical Coordination, effort depends on projects</a:t>
            </a:r>
          </a:p>
          <a:p>
            <a:endParaRPr lang="en-GB" sz="20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451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Infrastructure maintenance in 2019</a:t>
            </a:r>
            <a:endParaRPr lang="en-GB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43489-1941-B148-8871-CA9D49AA95F0}" type="slidenum">
              <a:rPr lang="en-GB" smtClean="0"/>
              <a:t>3</a:t>
            </a:fld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smtClean="0"/>
              <a:t>M. Raymond - 10th Dec. 2019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TC/Section meeting : infrastructure activities</a:t>
            </a:r>
            <a:endParaRPr lang="en-GB"/>
          </a:p>
        </p:txBody>
      </p:sp>
      <p:sp>
        <p:nvSpPr>
          <p:cNvPr id="6" name="ZoneTexte 5"/>
          <p:cNvSpPr txBox="1"/>
          <p:nvPr/>
        </p:nvSpPr>
        <p:spPr>
          <a:xfrm>
            <a:off x="330203" y="955103"/>
            <a:ext cx="8090704" cy="490903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0"/>
              </a:spcBef>
              <a:buClr>
                <a:srgbClr val="008F00"/>
              </a:buClr>
              <a:buFont typeface="Wingdings" charset="2"/>
              <a:buChar char="ü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 PM15 lift replacement (February – April, 2019)</a:t>
            </a:r>
          </a:p>
          <a:p>
            <a:pPr marL="285750" indent="-285750">
              <a:spcBef>
                <a:spcPts val="300"/>
              </a:spcBef>
              <a:buClr>
                <a:srgbClr val="008F00"/>
              </a:buClr>
              <a:buFont typeface="Wingdings" charset="2"/>
              <a:buChar char="ü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 PX15 lift replacement (October </a:t>
            </a:r>
            <a:r>
              <a:rPr lang="mr-IN" dirty="0">
                <a:solidFill>
                  <a:schemeClr val="accent1">
                    <a:lumMod val="50000"/>
                  </a:schemeClr>
                </a:solidFill>
              </a:rPr>
              <a:t>–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 December, 2019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  <a:p>
            <a:pPr marL="285750" indent="-285750">
              <a:spcBef>
                <a:spcPts val="300"/>
              </a:spcBef>
              <a:buFont typeface="Wingdings" charset="2"/>
              <a:buChar char="ü"/>
            </a:pPr>
            <a:r>
              <a:rPr lang="en-US" dirty="0" smtClean="0">
                <a:solidFill>
                  <a:srgbClr val="008F00"/>
                </a:solidFill>
              </a:rPr>
              <a:t> </a:t>
            </a:r>
            <a:r>
              <a:rPr lang="en-US" dirty="0" smtClean="0">
                <a:solidFill>
                  <a:srgbClr val="254061"/>
                </a:solidFill>
              </a:rPr>
              <a:t>EN-EL periodical </a:t>
            </a:r>
            <a:r>
              <a:rPr lang="en-US" dirty="0">
                <a:solidFill>
                  <a:srgbClr val="254061"/>
                </a:solidFill>
              </a:rPr>
              <a:t>maintenance </a:t>
            </a:r>
            <a:r>
              <a:rPr lang="en-US" dirty="0" smtClean="0">
                <a:solidFill>
                  <a:srgbClr val="254061"/>
                </a:solidFill>
              </a:rPr>
              <a:t>for 2019 </a:t>
            </a:r>
          </a:p>
          <a:p>
            <a:pPr marL="285750" indent="-285750">
              <a:spcBef>
                <a:spcPts val="300"/>
              </a:spcBef>
              <a:buFont typeface="Wingdings" charset="2"/>
              <a:buChar char="ü"/>
            </a:pPr>
            <a:r>
              <a:rPr lang="en-GB" dirty="0" smtClean="0">
                <a:solidFill>
                  <a:srgbClr val="008F00"/>
                </a:solidFill>
              </a:rPr>
              <a:t> </a:t>
            </a:r>
            <a:r>
              <a:rPr lang="en-GB" dirty="0" smtClean="0">
                <a:solidFill>
                  <a:srgbClr val="254061"/>
                </a:solidFill>
              </a:rPr>
              <a:t>New </a:t>
            </a:r>
            <a:r>
              <a:rPr lang="en-GB" dirty="0">
                <a:solidFill>
                  <a:srgbClr val="254061"/>
                </a:solidFill>
              </a:rPr>
              <a:t>power supply for 4x 63U racks in USA15 level 2 </a:t>
            </a:r>
            <a:endParaRPr lang="en-GB" sz="1600" dirty="0" smtClean="0">
              <a:solidFill>
                <a:srgbClr val="254061"/>
              </a:solidFill>
            </a:endParaRPr>
          </a:p>
          <a:p>
            <a:pPr marL="285750" indent="-285750">
              <a:spcBef>
                <a:spcPts val="300"/>
              </a:spcBef>
              <a:buFont typeface="Wingdings" charset="2"/>
              <a:buChar char="ü"/>
            </a:pPr>
            <a:r>
              <a:rPr lang="en-GB" dirty="0" smtClean="0">
                <a:solidFill>
                  <a:srgbClr val="008F00"/>
                </a:solidFill>
              </a:rPr>
              <a:t>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LACS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upgrade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of PX15 and TOROID </a:t>
            </a:r>
            <a:endParaRPr lang="en-GB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spcBef>
                <a:spcPts val="300"/>
              </a:spcBef>
              <a:buFont typeface="Wingdings" charset="2"/>
              <a:buChar char="ü"/>
            </a:pPr>
            <a:r>
              <a:rPr lang="en-GB" dirty="0" smtClean="0">
                <a:solidFill>
                  <a:srgbClr val="008F00"/>
                </a:solidFill>
              </a:rPr>
              <a:t>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EN-CV General Maintenance </a:t>
            </a:r>
            <a:endParaRPr lang="en-GB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spcBef>
                <a:spcPts val="300"/>
              </a:spcBef>
              <a:buFont typeface="Wingdings" charset="2"/>
              <a:buChar char="ü"/>
            </a:pPr>
            <a:r>
              <a:rPr lang="en-GB" dirty="0" smtClean="0">
                <a:solidFill>
                  <a:srgbClr val="008F00"/>
                </a:solidFill>
              </a:rPr>
              <a:t>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Detector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cooling (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EN-CV, EP-DT)</a:t>
            </a:r>
          </a:p>
          <a:p>
            <a:pPr marL="285750" indent="-285750">
              <a:spcBef>
                <a:spcPts val="300"/>
              </a:spcBef>
              <a:buFont typeface="Wingdings" charset="2"/>
              <a:buChar char="ü"/>
            </a:pPr>
            <a:r>
              <a:rPr lang="en-GB" dirty="0" smtClean="0">
                <a:solidFill>
                  <a:srgbClr val="008F00"/>
                </a:solidFill>
              </a:rPr>
              <a:t>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Upgrade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of Ventilation control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(EN-CV) </a:t>
            </a:r>
          </a:p>
          <a:p>
            <a:pPr marL="285750" indent="-285750">
              <a:spcBef>
                <a:spcPts val="300"/>
              </a:spcBef>
              <a:buFont typeface="Wingdings" charset="2"/>
              <a:buChar char="ü"/>
            </a:pPr>
            <a:r>
              <a:rPr lang="en-GB" dirty="0" smtClean="0">
                <a:solidFill>
                  <a:srgbClr val="008F00"/>
                </a:solidFill>
              </a:rPr>
              <a:t>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Network consolidation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Fibres installed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EN-EL) </a:t>
            </a:r>
            <a:endParaRPr lang="en-GB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charset="0"/>
              <a:buChar char="•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Routers and switches replacement (IT-CS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) </a:t>
            </a:r>
            <a:endParaRPr lang="en-GB" sz="16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spcBef>
                <a:spcPts val="300"/>
              </a:spcBef>
              <a:buFont typeface="Wingdings" charset="2"/>
              <a:buChar char="ü"/>
            </a:pPr>
            <a:r>
              <a:rPr lang="en-US" dirty="0" smtClean="0">
                <a:solidFill>
                  <a:srgbClr val="008F00"/>
                </a:solidFill>
              </a:rPr>
              <a:t> </a:t>
            </a:r>
            <a:r>
              <a:rPr lang="en-US" dirty="0" smtClean="0">
                <a:solidFill>
                  <a:srgbClr val="254061"/>
                </a:solidFill>
              </a:rPr>
              <a:t>Safety </a:t>
            </a:r>
            <a:r>
              <a:rPr lang="en-US" dirty="0">
                <a:solidFill>
                  <a:srgbClr val="254061"/>
                </a:solidFill>
              </a:rPr>
              <a:t>systems maintenance </a:t>
            </a:r>
            <a:r>
              <a:rPr lang="en-US" dirty="0" smtClean="0">
                <a:solidFill>
                  <a:srgbClr val="254061"/>
                </a:solidFill>
              </a:rPr>
              <a:t>(BE-ICS)</a:t>
            </a:r>
            <a:endParaRPr lang="en-US" dirty="0" smtClean="0">
              <a:solidFill>
                <a:srgbClr val="0432FF"/>
              </a:solidFill>
            </a:endParaRPr>
          </a:p>
          <a:p>
            <a:pPr marL="285750" indent="-285750">
              <a:spcBef>
                <a:spcPts val="300"/>
              </a:spcBef>
              <a:buFont typeface="Wingdings" charset="2"/>
              <a:buChar char="ü"/>
            </a:pPr>
            <a:r>
              <a:rPr lang="en-GB" dirty="0" smtClean="0">
                <a:solidFill>
                  <a:srgbClr val="008F00"/>
                </a:solidFill>
              </a:rPr>
              <a:t>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Vacuum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chambers dismounting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(TE/VSC) </a:t>
            </a:r>
            <a:endParaRPr lang="en-GB" sz="16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Courier New" charset="0"/>
              <a:buChar char="o"/>
            </a:pPr>
            <a:endParaRPr lang="en-US" dirty="0">
              <a:solidFill>
                <a:srgbClr val="0432FF"/>
              </a:solidFill>
            </a:endParaRPr>
          </a:p>
          <a:p>
            <a:pPr marL="285750" indent="-285750">
              <a:buFont typeface="Courier New" charset="0"/>
              <a:buChar char="o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Daily interventions of EN-HE for transport operations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charset="0"/>
              <a:buChar char="•"/>
            </a:pPr>
            <a:r>
              <a:rPr lang="en-GB" dirty="0" smtClean="0">
                <a:solidFill>
                  <a:srgbClr val="0432FF"/>
                </a:solidFill>
              </a:rPr>
              <a:t>Including specific heavy craning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(e.g. Small Wheel handling)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2640" y="2286000"/>
            <a:ext cx="3829514" cy="1959429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6381206" y="4225835"/>
            <a:ext cx="1528367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GB" sz="1200" dirty="0" smtClean="0">
                <a:solidFill>
                  <a:schemeClr val="accent1">
                    <a:lumMod val="50000"/>
                  </a:schemeClr>
                </a:solidFill>
              </a:rPr>
              <a:t>PX15 </a:t>
            </a:r>
            <a:r>
              <a:rPr lang="en-GB" sz="1200" smtClean="0">
                <a:solidFill>
                  <a:schemeClr val="accent1">
                    <a:lumMod val="50000"/>
                  </a:schemeClr>
                </a:solidFill>
              </a:rPr>
              <a:t>lift replacement</a:t>
            </a:r>
            <a:endParaRPr lang="en-GB" sz="12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8419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Infrastructure maintenance in 2020</a:t>
            </a:r>
            <a:endParaRPr lang="en-GB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43489-1941-B148-8871-CA9D49AA95F0}" type="slidenum">
              <a:rPr lang="en-GB" smtClean="0"/>
              <a:t>4</a:t>
            </a:fld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smtClean="0"/>
              <a:t>M. Raymond - 10th Dec. 2019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TC/Section meeting : infrastructure activities</a:t>
            </a:r>
            <a:endParaRPr lang="en-GB"/>
          </a:p>
        </p:txBody>
      </p:sp>
      <p:sp>
        <p:nvSpPr>
          <p:cNvPr id="6" name="ZoneTexte 5"/>
          <p:cNvSpPr txBox="1"/>
          <p:nvPr/>
        </p:nvSpPr>
        <p:spPr>
          <a:xfrm>
            <a:off x="564609" y="1007596"/>
            <a:ext cx="8090704" cy="338554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0"/>
              </a:spcBef>
              <a:buClr>
                <a:schemeClr val="accent1">
                  <a:lumMod val="50000"/>
                </a:schemeClr>
              </a:buClr>
              <a:buFont typeface="Wingdings" charset="2"/>
              <a:buChar char="ü"/>
            </a:pPr>
            <a:r>
              <a:rPr lang="en-US" dirty="0" smtClean="0">
                <a:solidFill>
                  <a:srgbClr val="254061"/>
                </a:solidFill>
              </a:rPr>
              <a:t>EN-EL periodical </a:t>
            </a:r>
            <a:r>
              <a:rPr lang="en-US" dirty="0">
                <a:solidFill>
                  <a:srgbClr val="254061"/>
                </a:solidFill>
              </a:rPr>
              <a:t>maintenance </a:t>
            </a:r>
            <a:r>
              <a:rPr lang="en-US" dirty="0" smtClean="0">
                <a:solidFill>
                  <a:srgbClr val="254061"/>
                </a:solidFill>
              </a:rPr>
              <a:t>for 2020</a:t>
            </a:r>
          </a:p>
          <a:p>
            <a:pPr marL="742950" lvl="1" indent="-285750">
              <a:buClr>
                <a:schemeClr val="accent1">
                  <a:lumMod val="50000"/>
                </a:schemeClr>
              </a:buClr>
              <a:buFont typeface="Arial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EN-EL week</a:t>
            </a:r>
            <a:r>
              <a:rPr lang="en-US" dirty="0" smtClean="0">
                <a:solidFill>
                  <a:srgbClr val="254061"/>
                </a:solidFill>
              </a:rPr>
              <a:t>, 6</a:t>
            </a:r>
            <a:r>
              <a:rPr lang="en-US" baseline="30000" dirty="0" smtClean="0">
                <a:solidFill>
                  <a:srgbClr val="254061"/>
                </a:solidFill>
              </a:rPr>
              <a:t>th</a:t>
            </a:r>
            <a:r>
              <a:rPr lang="en-US" dirty="0" smtClean="0">
                <a:solidFill>
                  <a:srgbClr val="254061"/>
                </a:solidFill>
              </a:rPr>
              <a:t>-13</a:t>
            </a:r>
            <a:r>
              <a:rPr lang="en-US" baseline="30000" dirty="0" smtClean="0">
                <a:solidFill>
                  <a:srgbClr val="254061"/>
                </a:solidFill>
              </a:rPr>
              <a:t>th</a:t>
            </a:r>
            <a:r>
              <a:rPr lang="en-US" dirty="0" smtClean="0">
                <a:solidFill>
                  <a:srgbClr val="254061"/>
                </a:solidFill>
              </a:rPr>
              <a:t> January 2020 : </a:t>
            </a:r>
            <a:r>
              <a:rPr lang="en-US" dirty="0" smtClean="0">
                <a:solidFill>
                  <a:srgbClr val="7030A0"/>
                </a:solidFill>
              </a:rPr>
              <a:t>very disruptive </a:t>
            </a:r>
            <a:r>
              <a:rPr lang="en-US" dirty="0" smtClean="0">
                <a:solidFill>
                  <a:srgbClr val="254061"/>
                </a:solidFill>
              </a:rPr>
              <a:t>(Power, access to P1, </a:t>
            </a:r>
            <a:r>
              <a:rPr lang="mr-IN" dirty="0" smtClean="0">
                <a:solidFill>
                  <a:srgbClr val="254061"/>
                </a:solidFill>
              </a:rPr>
              <a:t>…</a:t>
            </a:r>
            <a:r>
              <a:rPr lang="en-US" dirty="0" smtClean="0">
                <a:solidFill>
                  <a:srgbClr val="254061"/>
                </a:solidFill>
              </a:rPr>
              <a:t>)</a:t>
            </a:r>
          </a:p>
          <a:p>
            <a:pPr marL="285750" indent="-285750">
              <a:spcBef>
                <a:spcPts val="0"/>
              </a:spcBef>
              <a:buFont typeface="Wingdings" charset="2"/>
              <a:buChar char="ü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LACS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upgrade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of UX15 </a:t>
            </a:r>
            <a:r>
              <a:rPr lang="mr-IN" dirty="0" smtClean="0">
                <a:solidFill>
                  <a:schemeClr val="accent1">
                    <a:lumMod val="50000"/>
                  </a:schemeClr>
                </a:solidFill>
              </a:rPr>
              <a:t>–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 May-June 2020</a:t>
            </a:r>
            <a:endParaRPr lang="en-GB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Wingdings" charset="2"/>
              <a:buChar char="ü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EN-CV General Maintenance  </a:t>
            </a:r>
            <a:endParaRPr lang="en-GB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charset="0"/>
              <a:buChar char="•"/>
            </a:pPr>
            <a:r>
              <a:rPr lang="en-GB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dirty="0" smtClean="0">
                <a:solidFill>
                  <a:srgbClr val="0432FF"/>
                </a:solidFill>
              </a:rPr>
              <a:t>2</a:t>
            </a:r>
            <a:r>
              <a:rPr lang="en-GB" baseline="30000" dirty="0" smtClean="0">
                <a:solidFill>
                  <a:srgbClr val="0432FF"/>
                </a:solidFill>
              </a:rPr>
              <a:t>nd</a:t>
            </a:r>
            <a:r>
              <a:rPr lang="en-GB" dirty="0" smtClean="0">
                <a:solidFill>
                  <a:srgbClr val="0432FF"/>
                </a:solidFill>
              </a:rPr>
              <a:t> campaign foreseen end 2020</a:t>
            </a:r>
            <a:endParaRPr lang="en-GB" dirty="0">
              <a:solidFill>
                <a:srgbClr val="0432FF"/>
              </a:solidFill>
            </a:endParaRPr>
          </a:p>
          <a:p>
            <a:pPr marL="285750" indent="-285750">
              <a:buFont typeface="Wingdings" charset="2"/>
              <a:buChar char="ü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Detector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cooling (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EN-CV,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EP-DT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sz="1600" dirty="0" smtClean="0">
                <a:solidFill>
                  <a:srgbClr val="0432FF"/>
                </a:solidFill>
              </a:rPr>
              <a:t>Next campaign to be defined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 smtClean="0">
                <a:solidFill>
                  <a:srgbClr val="254061"/>
                </a:solidFill>
              </a:rPr>
              <a:t>Safety </a:t>
            </a:r>
            <a:r>
              <a:rPr lang="en-US" dirty="0">
                <a:solidFill>
                  <a:srgbClr val="254061"/>
                </a:solidFill>
              </a:rPr>
              <a:t>systems maintenance </a:t>
            </a:r>
            <a:r>
              <a:rPr lang="en-US" dirty="0" smtClean="0">
                <a:solidFill>
                  <a:srgbClr val="254061"/>
                </a:solidFill>
              </a:rPr>
              <a:t>(BE-ICS)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dirty="0" smtClean="0">
                <a:solidFill>
                  <a:srgbClr val="0432FF"/>
                </a:solidFill>
              </a:rPr>
              <a:t>2020 maintenance being scheduled</a:t>
            </a:r>
          </a:p>
          <a:p>
            <a:pPr marL="285750" indent="-285750">
              <a:buFont typeface="Courier New" charset="0"/>
              <a:buChar char="o"/>
            </a:pPr>
            <a:endParaRPr lang="en-US" dirty="0">
              <a:solidFill>
                <a:srgbClr val="0432FF"/>
              </a:solidFill>
            </a:endParaRPr>
          </a:p>
          <a:p>
            <a:pPr marL="285750" indent="-285750">
              <a:buFont typeface="Courier New" charset="0"/>
              <a:buChar char="o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Daily interventions of EN-HE for transport operations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charset="0"/>
              <a:buChar char="•"/>
            </a:pPr>
            <a:r>
              <a:rPr lang="en-GB" dirty="0" smtClean="0">
                <a:solidFill>
                  <a:srgbClr val="0432FF"/>
                </a:solidFill>
              </a:rPr>
              <a:t>Including specific heavy craning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(e.g. Small Wheel handling)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840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Infrastructure upgrade: </a:t>
            </a:r>
            <a:r>
              <a:rPr lang="en-GB" dirty="0" smtClean="0"/>
              <a:t>63U racks in USA15</a:t>
            </a:r>
            <a:endParaRPr lang="en-GB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43489-1941-B148-8871-CA9D49AA95F0}" type="slidenum">
              <a:rPr lang="en-GB" smtClean="0"/>
              <a:t>5</a:t>
            </a:fld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smtClean="0"/>
              <a:t>M. Raymond - 10th Dec. 2019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TC/Section meeting : infrastructure activities</a:t>
            </a:r>
            <a:endParaRPr lang="en-GB"/>
          </a:p>
        </p:txBody>
      </p:sp>
      <p:sp>
        <p:nvSpPr>
          <p:cNvPr id="8" name="ZoneTexte 7"/>
          <p:cNvSpPr txBox="1"/>
          <p:nvPr/>
        </p:nvSpPr>
        <p:spPr>
          <a:xfrm>
            <a:off x="363336" y="4099591"/>
            <a:ext cx="5292882" cy="123110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chemeClr val="accent1">
                    <a:lumMod val="50000"/>
                  </a:schemeClr>
                </a:solidFill>
              </a:rPr>
              <a:t>Mainly a TC activity : </a:t>
            </a: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K</a:t>
            </a: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endall, Nicolas, </a:t>
            </a:r>
            <a:r>
              <a:rPr lang="en-GB" sz="2000" dirty="0" err="1" smtClean="0">
                <a:solidFill>
                  <a:schemeClr val="accent1">
                    <a:lumMod val="50000"/>
                  </a:schemeClr>
                </a:solidFill>
              </a:rPr>
              <a:t>Wieslaw</a:t>
            </a:r>
            <a:endParaRPr lang="en-GB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93713" lvl="1" indent="-227013">
              <a:buFont typeface="Arial" charset="0"/>
              <a:buChar char="•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EN-EL for power distribution 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pPr marL="493713" lvl="1" indent="-227013">
              <a:buFont typeface="Arial" charset="0"/>
              <a:buChar char="•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EN-CV for ventilation duct displacement</a:t>
            </a:r>
          </a:p>
          <a:p>
            <a:pPr marL="493713" lvl="1" indent="-227013">
              <a:buFont typeface="Arial" charset="0"/>
              <a:buChar char="•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Alt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éad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for transport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758" y="1051562"/>
            <a:ext cx="4173185" cy="2475411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7291" y="3084768"/>
            <a:ext cx="2545806" cy="3394408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4310743" y="1005870"/>
            <a:ext cx="4833257" cy="178510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chemeClr val="accent1">
                    <a:lumMod val="50000"/>
                  </a:schemeClr>
                </a:solidFill>
              </a:rPr>
              <a:t>4 racks replaced in USA15 at the start of LS2</a:t>
            </a:r>
            <a:endParaRPr lang="en-GB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93713" lvl="1" indent="-227013">
              <a:buFont typeface="Arial" charset="0"/>
              <a:buChar char="•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Prototy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pes of the racks for Phase II</a:t>
            </a:r>
          </a:p>
          <a:p>
            <a:pPr marL="493713" lvl="1" indent="-227013">
              <a:buFont typeface="Arial" charset="0"/>
              <a:buChar char="•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Related to </a:t>
            </a:r>
            <a:r>
              <a:rPr lang="en-GB" dirty="0" err="1" smtClean="0">
                <a:solidFill>
                  <a:schemeClr val="accent1">
                    <a:lumMod val="50000"/>
                  </a:schemeClr>
                </a:solidFill>
              </a:rPr>
              <a:t>LAr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 Phase I upgrade</a:t>
            </a:r>
          </a:p>
          <a:p>
            <a:pPr marL="493713" lvl="1" indent="-227013">
              <a:buFont typeface="Arial" charset="0"/>
              <a:buChar char="•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Procedure study</a:t>
            </a:r>
          </a:p>
          <a:p>
            <a:pPr marL="493713" lvl="1" indent="-227013">
              <a:buFont typeface="Arial" charset="0"/>
              <a:buChar char="•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Interference with existing equipment</a:t>
            </a:r>
          </a:p>
          <a:p>
            <a:pPr marL="493713" lvl="1" indent="-227013">
              <a:buFont typeface="Arial" charset="0"/>
              <a:buChar char="•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New power distribution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6242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Infrastructure upgrade: </a:t>
            </a:r>
            <a:r>
              <a:rPr lang="en-GB" dirty="0" smtClean="0"/>
              <a:t>Muon Cooling stations </a:t>
            </a:r>
            <a:endParaRPr lang="en-GB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43489-1941-B148-8871-CA9D49AA95F0}" type="slidenum">
              <a:rPr lang="en-GB" smtClean="0"/>
              <a:t>6</a:t>
            </a:fld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smtClean="0"/>
              <a:t>M. Raymond - 10th Dec. 2019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TC/Section meeting : infrastructure activities</a:t>
            </a:r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="" xmlns:a16="http://schemas.microsoft.com/office/drawing/2014/main" id="{FC75BA23-004C-C744-AD45-EE6AD7083118}"/>
              </a:ext>
            </a:extLst>
          </p:cNvPr>
          <p:cNvSpPr txBox="1">
            <a:spLocks/>
          </p:cNvSpPr>
          <p:nvPr/>
        </p:nvSpPr>
        <p:spPr>
          <a:xfrm>
            <a:off x="307472" y="795308"/>
            <a:ext cx="6243550" cy="220316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Ø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 smtClean="0">
                <a:solidFill>
                  <a:schemeClr val="accent1">
                    <a:lumMod val="50000"/>
                  </a:schemeClr>
                </a:solidFill>
              </a:rPr>
              <a:t>TC Follow-up : Claudio </a:t>
            </a:r>
            <a:r>
              <a:rPr lang="en-GB" sz="1800" dirty="0" err="1" smtClean="0">
                <a:solidFill>
                  <a:schemeClr val="accent1">
                    <a:lumMod val="50000"/>
                  </a:schemeClr>
                </a:solidFill>
              </a:rPr>
              <a:t>Bortolin</a:t>
            </a:r>
            <a:r>
              <a:rPr lang="en-GB" sz="1800" dirty="0" smtClean="0">
                <a:solidFill>
                  <a:schemeClr val="accent1">
                    <a:lumMod val="50000"/>
                  </a:schemeClr>
                </a:solidFill>
              </a:rPr>
              <a:t>, Martin </a:t>
            </a:r>
            <a:r>
              <a:rPr lang="en-GB" sz="1800" dirty="0" err="1" smtClean="0">
                <a:solidFill>
                  <a:schemeClr val="accent1">
                    <a:lumMod val="50000"/>
                  </a:schemeClr>
                </a:solidFill>
              </a:rPr>
              <a:t>Doubek</a:t>
            </a:r>
            <a:r>
              <a:rPr lang="en-GB" sz="1800" dirty="0" smtClean="0">
                <a:solidFill>
                  <a:schemeClr val="accent1">
                    <a:lumMod val="50000"/>
                  </a:schemeClr>
                </a:solidFill>
              </a:rPr>
              <a:t>, Piotr </a:t>
            </a:r>
            <a:r>
              <a:rPr lang="en-GB" sz="1800" dirty="0" err="1" smtClean="0">
                <a:solidFill>
                  <a:schemeClr val="accent1">
                    <a:lumMod val="50000"/>
                  </a:schemeClr>
                </a:solidFill>
              </a:rPr>
              <a:t>Diurdzia</a:t>
            </a:r>
            <a:r>
              <a:rPr lang="en-GB" sz="1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marL="0" indent="0">
              <a:spcBef>
                <a:spcPts val="1080"/>
              </a:spcBef>
              <a:buNone/>
            </a:pPr>
            <a:r>
              <a:rPr lang="en-GB" sz="2000" b="1" dirty="0" smtClean="0">
                <a:solidFill>
                  <a:schemeClr val="accent1">
                    <a:lumMod val="50000"/>
                  </a:schemeClr>
                </a:solidFill>
              </a:rPr>
              <a:t>Replacement of 2 muon cooling stations</a:t>
            </a: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800" dirty="0" smtClean="0">
                <a:solidFill>
                  <a:schemeClr val="accent1">
                    <a:lumMod val="50000"/>
                  </a:schemeClr>
                </a:solidFill>
              </a:rPr>
              <a:t>From May 2019 to December 2019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800" dirty="0" smtClean="0">
                <a:solidFill>
                  <a:schemeClr val="accent1">
                    <a:lumMod val="50000"/>
                  </a:schemeClr>
                </a:solidFill>
              </a:rPr>
              <a:t>Strong commitment of TC Design Office for integration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800" dirty="0" smtClean="0">
                <a:solidFill>
                  <a:schemeClr val="accent1">
                    <a:lumMod val="50000"/>
                  </a:schemeClr>
                </a:solidFill>
              </a:rPr>
              <a:t>in the cavern and conflict solving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800" dirty="0" smtClean="0">
                <a:solidFill>
                  <a:schemeClr val="accent1">
                    <a:lumMod val="50000"/>
                  </a:schemeClr>
                </a:solidFill>
              </a:rPr>
              <a:t>Installation completed on both sides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800" dirty="0" smtClean="0">
                <a:solidFill>
                  <a:schemeClr val="accent1">
                    <a:lumMod val="50000"/>
                  </a:schemeClr>
                </a:solidFill>
              </a:rPr>
              <a:t>Progressive start of cooling loops</a:t>
            </a:r>
          </a:p>
        </p:txBody>
      </p:sp>
      <p:pic>
        <p:nvPicPr>
          <p:cNvPr id="8" name="Picture 3">
            <a:extLst>
              <a:ext uri="{FF2B5EF4-FFF2-40B4-BE49-F238E27FC236}">
                <a16:creationId xmlns="" xmlns:a16="http://schemas.microsoft.com/office/drawing/2014/main" id="{D5978346-48BE-424D-9D20-BFF5E13FFC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843" y="3057931"/>
            <a:ext cx="2212571" cy="2939468"/>
          </a:xfrm>
          <a:prstGeom prst="rect">
            <a:avLst/>
          </a:prstGeom>
        </p:spPr>
      </p:pic>
      <p:pic>
        <p:nvPicPr>
          <p:cNvPr id="9" name="Picture 6">
            <a:extLst>
              <a:ext uri="{FF2B5EF4-FFF2-40B4-BE49-F238E27FC236}">
                <a16:creationId xmlns="" xmlns:a16="http://schemas.microsoft.com/office/drawing/2014/main" id="{F5C0CC7D-E66A-8548-B69D-C4BBAECFCA8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6323" y="3993156"/>
            <a:ext cx="3616185" cy="2034104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411480" y="5963194"/>
            <a:ext cx="2344783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en-GB" sz="1400" dirty="0" smtClean="0">
                <a:solidFill>
                  <a:schemeClr val="accent1">
                    <a:lumMod val="50000"/>
                  </a:schemeClr>
                </a:solidFill>
              </a:rPr>
              <a:t>Side A </a:t>
            </a:r>
            <a:r>
              <a:rPr lang="mr-IN" sz="1400" dirty="0" smtClean="0">
                <a:solidFill>
                  <a:schemeClr val="accent1">
                    <a:lumMod val="50000"/>
                  </a:schemeClr>
                </a:solidFill>
              </a:rPr>
              <a:t>–</a:t>
            </a:r>
            <a:r>
              <a:rPr lang="en-GB" sz="1400" dirty="0" smtClean="0">
                <a:solidFill>
                  <a:schemeClr val="accent1">
                    <a:lumMod val="50000"/>
                  </a:schemeClr>
                </a:solidFill>
              </a:rPr>
              <a:t> Old system removed, new equipment arriving 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4572000" y="6054634"/>
            <a:ext cx="2333267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GB" sz="1400" dirty="0" smtClean="0">
                <a:solidFill>
                  <a:schemeClr val="accent1">
                    <a:lumMod val="50000"/>
                  </a:schemeClr>
                </a:solidFill>
              </a:rPr>
              <a:t>Side C </a:t>
            </a:r>
            <a:r>
              <a:rPr lang="mr-IN" sz="1400" dirty="0" smtClean="0">
                <a:solidFill>
                  <a:schemeClr val="accent1">
                    <a:lumMod val="50000"/>
                  </a:schemeClr>
                </a:solidFill>
              </a:rPr>
              <a:t>–</a:t>
            </a:r>
            <a:r>
              <a:rPr lang="en-GB" sz="1400" dirty="0" smtClean="0">
                <a:solidFill>
                  <a:schemeClr val="accent1">
                    <a:lumMod val="50000"/>
                  </a:schemeClr>
                </a:solidFill>
              </a:rPr>
              <a:t> New station installed</a:t>
            </a: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93838" y="1212157"/>
            <a:ext cx="3650162" cy="2211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0931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Infrastructure upgrade: </a:t>
            </a:r>
            <a:r>
              <a:rPr lang="en-GB" dirty="0" smtClean="0"/>
              <a:t>Power supply</a:t>
            </a:r>
            <a:endParaRPr lang="en-GB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43489-1941-B148-8871-CA9D49AA95F0}" type="slidenum">
              <a:rPr lang="en-GB" smtClean="0"/>
              <a:t>7</a:t>
            </a:fld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smtClean="0"/>
              <a:t>M. Raymond - 10th Dec. 2019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TC/Section meeting : infrastructure activities</a:t>
            </a:r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67088" y="1277573"/>
            <a:ext cx="855821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2" indent="-342900" algn="just"/>
            <a:r>
              <a:rPr lang="en-GB" sz="2000" b="1" dirty="0">
                <a:solidFill>
                  <a:schemeClr val="accent1">
                    <a:lumMod val="50000"/>
                  </a:schemeClr>
                </a:solidFill>
              </a:rPr>
              <a:t>Expansion of UPS from 300 kVA to 600 kVA in </a:t>
            </a:r>
            <a:r>
              <a:rPr lang="en-GB" sz="2000" b="1" dirty="0" smtClean="0">
                <a:solidFill>
                  <a:schemeClr val="accent1">
                    <a:lumMod val="50000"/>
                  </a:schemeClr>
                </a:solidFill>
              </a:rPr>
              <a:t>US15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  <a:p>
            <a:pPr marL="800100" lvl="3" indent="-342900" algn="just">
              <a:buFont typeface="Courier New" charset="0"/>
              <a:buChar char="o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To provide Broad Coverage UPS to the NSW and to Phase II detectors</a:t>
            </a:r>
          </a:p>
          <a:p>
            <a:pPr marL="800100" lvl="3" indent="-342900">
              <a:buFont typeface="Courier New" charset="0"/>
              <a:buChar char="o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All preliminary works are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completed (ECR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, equipment orders, electrical and mechanical studies, CV piping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modifications) </a:t>
            </a:r>
          </a:p>
          <a:p>
            <a:pPr marL="800100" lvl="3" indent="-342900">
              <a:buFont typeface="Courier New" charset="0"/>
              <a:buChar char="o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Reinforcement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of supporting structures: </a:t>
            </a:r>
            <a:r>
              <a:rPr lang="en-GB" dirty="0" smtClean="0">
                <a:solidFill>
                  <a:srgbClr val="0432FF"/>
                </a:solidFill>
              </a:rPr>
              <a:t>end </a:t>
            </a:r>
            <a:r>
              <a:rPr lang="en-GB" dirty="0">
                <a:solidFill>
                  <a:srgbClr val="0432FF"/>
                </a:solidFill>
              </a:rPr>
              <a:t>of </a:t>
            </a:r>
            <a:r>
              <a:rPr lang="en-GB" dirty="0" smtClean="0">
                <a:solidFill>
                  <a:srgbClr val="0432FF"/>
                </a:solidFill>
              </a:rPr>
              <a:t>2019/beginning </a:t>
            </a:r>
            <a:r>
              <a:rPr lang="en-GB" dirty="0">
                <a:solidFill>
                  <a:srgbClr val="0432FF"/>
                </a:solidFill>
              </a:rPr>
              <a:t>2020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(SMB)</a:t>
            </a:r>
          </a:p>
          <a:p>
            <a:pPr marL="800100" lvl="3" indent="-342900" algn="just">
              <a:buFont typeface="Courier New" charset="0"/>
              <a:buChar char="o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Decommissioning of old UPS and installation on new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equipment</a:t>
            </a:r>
          </a:p>
          <a:p>
            <a:pPr marL="1257300" lvl="4" indent="-342900" algn="just">
              <a:buFont typeface="Arial" charset="0"/>
              <a:buChar char="•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April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- May 2020 (EN-EL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), </a:t>
            </a:r>
            <a:r>
              <a:rPr lang="en-GB" dirty="0" smtClean="0">
                <a:solidFill>
                  <a:srgbClr val="0432FF"/>
                </a:solidFill>
              </a:rPr>
              <a:t>consequences for ATLAS still to be clarified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352697" y="855617"/>
            <a:ext cx="4088674" cy="4001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TC follow-up: </a:t>
            </a:r>
            <a:r>
              <a:rPr lang="en-GB" sz="2000" dirty="0" err="1" smtClean="0">
                <a:solidFill>
                  <a:schemeClr val="accent1">
                    <a:lumMod val="50000"/>
                  </a:schemeClr>
                </a:solidFill>
              </a:rPr>
              <a:t>Wieslaw</a:t>
            </a: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2000" dirty="0" err="1" smtClean="0">
                <a:solidFill>
                  <a:schemeClr val="accent1">
                    <a:lumMod val="50000"/>
                  </a:schemeClr>
                </a:solidFill>
              </a:rPr>
              <a:t>Iwanski</a:t>
            </a: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</p:txBody>
      </p:sp>
      <p:grpSp>
        <p:nvGrpSpPr>
          <p:cNvPr id="13" name="Grouper 12"/>
          <p:cNvGrpSpPr/>
          <p:nvPr/>
        </p:nvGrpSpPr>
        <p:grpSpPr>
          <a:xfrm>
            <a:off x="5532120" y="3526971"/>
            <a:ext cx="3506593" cy="2351314"/>
            <a:chOff x="2521902" y="2037397"/>
            <a:chExt cx="4100195" cy="2783205"/>
          </a:xfrm>
        </p:grpSpPr>
        <p:pic>
          <p:nvPicPr>
            <p:cNvPr id="9" name="Picture 15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521902" y="2037397"/>
              <a:ext cx="4100195" cy="2783205"/>
            </a:xfrm>
            <a:prstGeom prst="rect">
              <a:avLst/>
            </a:prstGeom>
          </p:spPr>
        </p:pic>
        <p:sp>
          <p:nvSpPr>
            <p:cNvPr id="10" name="Left Arrow 5"/>
            <p:cNvSpPr/>
            <p:nvPr/>
          </p:nvSpPr>
          <p:spPr>
            <a:xfrm rot="20311957">
              <a:off x="4102236" y="2335711"/>
              <a:ext cx="695325" cy="149860"/>
            </a:xfrm>
            <a:prstGeom prst="leftArrow">
              <a:avLst>
                <a:gd name="adj1" fmla="val 50000"/>
                <a:gd name="adj2" fmla="val 131911"/>
              </a:avLst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1" name="Left Arrow 7"/>
            <p:cNvSpPr/>
            <p:nvPr/>
          </p:nvSpPr>
          <p:spPr>
            <a:xfrm rot="15598606">
              <a:off x="5455421" y="2582726"/>
              <a:ext cx="695325" cy="140335"/>
            </a:xfrm>
            <a:prstGeom prst="leftArrow">
              <a:avLst>
                <a:gd name="adj1" fmla="val 50000"/>
                <a:gd name="adj2" fmla="val 129149"/>
              </a:avLst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2" name="Text Box 4"/>
            <p:cNvSpPr txBox="1"/>
            <p:nvPr/>
          </p:nvSpPr>
          <p:spPr>
            <a:xfrm>
              <a:off x="4800738" y="2068377"/>
              <a:ext cx="1814639" cy="265430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</p:spPr>
          <p:txBody>
            <a:bodyPr rot="0" spcFirstLastPara="0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</a:pPr>
              <a:r>
                <a:rPr lang="en-GB" sz="1000" dirty="0">
                  <a:effectLst/>
                  <a:latin typeface="Verdana" charset="0"/>
                  <a:ea typeface="Times New Roman" charset="0"/>
                  <a:cs typeface="Times New Roman" charset="0"/>
                </a:rPr>
                <a:t>600 kVA UPS batteries </a:t>
              </a:r>
              <a:endParaRPr lang="fr-FR" sz="1000" dirty="0">
                <a:effectLst/>
                <a:latin typeface="Verdana" charset="0"/>
                <a:ea typeface="Times New Roman" charset="0"/>
                <a:cs typeface="Times New Roman" charset="0"/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476793" y="3369979"/>
            <a:ext cx="4950823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2000" b="1" dirty="0">
                <a:solidFill>
                  <a:schemeClr val="accent1">
                    <a:lumMod val="50000"/>
                  </a:schemeClr>
                </a:solidFill>
              </a:rPr>
              <a:t>Consolidation of central UPS distribution </a:t>
            </a: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in USA15</a:t>
            </a:r>
          </a:p>
          <a:p>
            <a:pPr marL="800100" lvl="1" indent="-342900">
              <a:buFont typeface="Courier New" charset="0"/>
              <a:buChar char="o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Relocation of existing switchboard + installation of 3 sub-switchboards</a:t>
            </a:r>
          </a:p>
          <a:p>
            <a:pPr marL="800100" lvl="1" indent="-342900">
              <a:buFont typeface="Courier New" charset="0"/>
              <a:buChar char="o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Upgrade of monitoring / remote control</a:t>
            </a:r>
          </a:p>
          <a:p>
            <a:pPr marL="800100" lvl="1" indent="-342900">
              <a:buFont typeface="Courier New" charset="0"/>
              <a:buChar char="o"/>
            </a:pPr>
            <a:r>
              <a:rPr lang="en-GB" dirty="0">
                <a:solidFill>
                  <a:srgbClr val="0432FF"/>
                </a:solidFill>
              </a:rPr>
              <a:t>Approved in PLAN but </a:t>
            </a:r>
            <a:r>
              <a:rPr lang="en-GB" b="1" dirty="0">
                <a:solidFill>
                  <a:srgbClr val="0432FF"/>
                </a:solidFill>
              </a:rPr>
              <a:t>subject to EN-EL confirmation (lack of resources)</a:t>
            </a:r>
          </a:p>
          <a:p>
            <a:pPr marL="800100" lvl="3" indent="-342900">
              <a:buFont typeface="Courier New" charset="0"/>
              <a:buChar char="o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It is expected that </a:t>
            </a:r>
            <a:r>
              <a:rPr lang="en-GB" dirty="0">
                <a:solidFill>
                  <a:srgbClr val="FF0000"/>
                </a:solidFill>
              </a:rPr>
              <a:t>the feasibility of this activity in 2020 would be confirmed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by the end of this year </a:t>
            </a:r>
            <a:endParaRPr lang="en-GB" dirty="0">
              <a:solidFill>
                <a:srgbClr val="0432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4865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3041" y="0"/>
            <a:ext cx="8229600" cy="648880"/>
          </a:xfrm>
        </p:spPr>
        <p:txBody>
          <a:bodyPr/>
          <a:lstStyle/>
          <a:p>
            <a:r>
              <a:rPr lang="en-GB" sz="2400" dirty="0"/>
              <a:t>Infrastructure upgrade</a:t>
            </a:r>
            <a:r>
              <a:rPr lang="en-GB" dirty="0"/>
              <a:t>: </a:t>
            </a:r>
            <a:r>
              <a:rPr lang="en-GB" dirty="0" smtClean="0"/>
              <a:t>UX15 temperature gradient</a:t>
            </a:r>
            <a:endParaRPr lang="en-GB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43489-1941-B148-8871-CA9D49AA95F0}" type="slidenum">
              <a:rPr lang="en-GB" smtClean="0"/>
              <a:t>8</a:t>
            </a:fld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smtClean="0"/>
              <a:t>M. Raymond - 10th Dec. 2019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TC/Section meeting : infrastructure activities</a:t>
            </a:r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65452" y="830927"/>
            <a:ext cx="8730353" cy="24160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chemeClr val="accent1">
                    <a:lumMod val="50000"/>
                  </a:schemeClr>
                </a:solidFill>
                <a:sym typeface="Wingdings"/>
              </a:rPr>
              <a:t>Upgrade of air distribution in UX15 </a:t>
            </a:r>
            <a:r>
              <a:rPr lang="mr-IN" dirty="0" smtClean="0">
                <a:solidFill>
                  <a:schemeClr val="accent1">
                    <a:lumMod val="50000"/>
                  </a:schemeClr>
                </a:solidFill>
                <a:sym typeface="Wingdings"/>
              </a:rPr>
              <a:t>–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  <a:sym typeface="Wingdings"/>
              </a:rPr>
              <a:t> TC Follow-up : Marco </a:t>
            </a:r>
            <a:r>
              <a:rPr lang="en-GB" dirty="0" err="1" smtClean="0">
                <a:solidFill>
                  <a:schemeClr val="accent1">
                    <a:lumMod val="50000"/>
                  </a:schemeClr>
                </a:solidFill>
                <a:sym typeface="Wingdings"/>
              </a:rPr>
              <a:t>Ciapetti</a:t>
            </a:r>
            <a:endParaRPr lang="en-GB" dirty="0" smtClean="0">
              <a:solidFill>
                <a:schemeClr val="accent1">
                  <a:lumMod val="50000"/>
                </a:schemeClr>
              </a:solidFill>
              <a:sym typeface="Wingdings"/>
            </a:endParaRPr>
          </a:p>
          <a:p>
            <a:pPr marL="742950" lvl="1" indent="-285750">
              <a:spcBef>
                <a:spcPts val="600"/>
              </a:spcBef>
              <a:buFont typeface="Courier New" charset="0"/>
              <a:buChar char="o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To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decrease the temperature gradient inside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UX15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GB" dirty="0">
                <a:solidFill>
                  <a:srgbClr val="254061"/>
                </a:solidFill>
              </a:rPr>
              <a:t>Introduce </a:t>
            </a:r>
            <a:r>
              <a:rPr lang="en-GB" i="1" dirty="0">
                <a:solidFill>
                  <a:srgbClr val="254061"/>
                </a:solidFill>
              </a:rPr>
              <a:t>fan coil units</a:t>
            </a:r>
            <a:r>
              <a:rPr lang="en-GB" dirty="0">
                <a:solidFill>
                  <a:srgbClr val="254061"/>
                </a:solidFill>
              </a:rPr>
              <a:t> at high level in the cavern that blow cooled air </a:t>
            </a:r>
            <a:r>
              <a:rPr lang="en-GB" dirty="0" smtClean="0">
                <a:solidFill>
                  <a:srgbClr val="254061"/>
                </a:solidFill>
              </a:rPr>
              <a:t>downwards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Integration study done (EN-CV) in collaboration with ATLAS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Decision to go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forward with the project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taken Mid-September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P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rocurement of the Air Units ongoing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Installation and commissioning foreseen to end in June 2020</a:t>
            </a:r>
          </a:p>
          <a:p>
            <a:pPr marL="742950" lvl="1" indent="-285750">
              <a:buFont typeface="Courier New" charset="0"/>
              <a:buChar char="o"/>
            </a:pPr>
            <a:endParaRPr lang="en-GB" dirty="0">
              <a:solidFill>
                <a:srgbClr val="0432FF"/>
              </a:solidFill>
            </a:endParaRPr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xmlns="" id="{85FDEECA-6B16-A446-B76A-7F10E805FC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4603" y="3363986"/>
            <a:ext cx="4272430" cy="2684477"/>
          </a:xfrm>
          <a:prstGeom prst="rect">
            <a:avLst/>
          </a:prstGeom>
        </p:spPr>
      </p:pic>
      <p:grpSp>
        <p:nvGrpSpPr>
          <p:cNvPr id="8" name="Group 19">
            <a:extLst>
              <a:ext uri="{FF2B5EF4-FFF2-40B4-BE49-F238E27FC236}">
                <a16:creationId xmlns:a16="http://schemas.microsoft.com/office/drawing/2014/main" xmlns="" id="{318DA578-98BF-B142-AF98-EC2B4D50F476}"/>
              </a:ext>
            </a:extLst>
          </p:cNvPr>
          <p:cNvGrpSpPr/>
          <p:nvPr/>
        </p:nvGrpSpPr>
        <p:grpSpPr>
          <a:xfrm>
            <a:off x="109057" y="3514986"/>
            <a:ext cx="4659363" cy="2602197"/>
            <a:chOff x="144458" y="1462043"/>
            <a:chExt cx="9061201" cy="4704781"/>
          </a:xfrm>
        </p:grpSpPr>
        <p:pic>
          <p:nvPicPr>
            <p:cNvPr id="9" name="Picture 4">
              <a:extLst>
                <a:ext uri="{FF2B5EF4-FFF2-40B4-BE49-F238E27FC236}">
                  <a16:creationId xmlns:a16="http://schemas.microsoft.com/office/drawing/2014/main" xmlns="" id="{9C69D48B-8464-6A40-9E90-679DAE5BD5B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998" r="88528" b="19702"/>
            <a:stretch/>
          </p:blipFill>
          <p:spPr>
            <a:xfrm>
              <a:off x="8167940" y="1996284"/>
              <a:ext cx="1037719" cy="3140903"/>
            </a:xfrm>
            <a:prstGeom prst="rect">
              <a:avLst/>
            </a:prstGeom>
          </p:spPr>
        </p:pic>
        <p:pic>
          <p:nvPicPr>
            <p:cNvPr id="10" name="Picture 5">
              <a:extLst>
                <a:ext uri="{FF2B5EF4-FFF2-40B4-BE49-F238E27FC236}">
                  <a16:creationId xmlns:a16="http://schemas.microsoft.com/office/drawing/2014/main" xmlns="" id="{7E213A2D-7FF9-D54F-A571-6C0D07F499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884" t="17048" r="37484"/>
            <a:stretch/>
          </p:blipFill>
          <p:spPr>
            <a:xfrm>
              <a:off x="4036135" y="2064557"/>
              <a:ext cx="1668144" cy="1977779"/>
            </a:xfrm>
            <a:prstGeom prst="rect">
              <a:avLst/>
            </a:prstGeom>
          </p:spPr>
        </p:pic>
        <p:pic>
          <p:nvPicPr>
            <p:cNvPr id="11" name="Picture 6">
              <a:extLst>
                <a:ext uri="{FF2B5EF4-FFF2-40B4-BE49-F238E27FC236}">
                  <a16:creationId xmlns:a16="http://schemas.microsoft.com/office/drawing/2014/main" xmlns="" id="{D2B02849-5D01-3E49-BE2D-01F8B475C3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901" r="31718"/>
            <a:stretch/>
          </p:blipFill>
          <p:spPr>
            <a:xfrm>
              <a:off x="1720814" y="1874002"/>
              <a:ext cx="1711531" cy="2090321"/>
            </a:xfrm>
            <a:prstGeom prst="rect">
              <a:avLst/>
            </a:prstGeom>
          </p:spPr>
        </p:pic>
        <p:pic>
          <p:nvPicPr>
            <p:cNvPr id="12" name="Picture 7">
              <a:extLst>
                <a:ext uri="{FF2B5EF4-FFF2-40B4-BE49-F238E27FC236}">
                  <a16:creationId xmlns:a16="http://schemas.microsoft.com/office/drawing/2014/main" xmlns="" id="{AD919AD7-5E40-7C45-818E-AA7D949423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218" t="16044" r="35961" b="15250"/>
            <a:stretch/>
          </p:blipFill>
          <p:spPr>
            <a:xfrm>
              <a:off x="1603844" y="3890381"/>
              <a:ext cx="1633019" cy="2276443"/>
            </a:xfrm>
            <a:prstGeom prst="rect">
              <a:avLst/>
            </a:prstGeom>
          </p:spPr>
        </p:pic>
        <p:cxnSp>
          <p:nvCxnSpPr>
            <p:cNvPr id="13" name="Straight Connector 8">
              <a:extLst>
                <a:ext uri="{FF2B5EF4-FFF2-40B4-BE49-F238E27FC236}">
                  <a16:creationId xmlns:a16="http://schemas.microsoft.com/office/drawing/2014/main" xmlns="" id="{ED19A434-F716-7247-B66C-4B54154B29E8}"/>
                </a:ext>
              </a:extLst>
            </p:cNvPr>
            <p:cNvCxnSpPr/>
            <p:nvPr/>
          </p:nvCxnSpPr>
          <p:spPr>
            <a:xfrm flipV="1">
              <a:off x="1570748" y="1462043"/>
              <a:ext cx="6507608" cy="1333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9">
              <a:extLst>
                <a:ext uri="{FF2B5EF4-FFF2-40B4-BE49-F238E27FC236}">
                  <a16:creationId xmlns:a16="http://schemas.microsoft.com/office/drawing/2014/main" xmlns="" id="{E198E37E-E296-CC4F-BD5F-B830B17E383F}"/>
                </a:ext>
              </a:extLst>
            </p:cNvPr>
            <p:cNvCxnSpPr/>
            <p:nvPr/>
          </p:nvCxnSpPr>
          <p:spPr>
            <a:xfrm flipV="1">
              <a:off x="1570748" y="1841372"/>
              <a:ext cx="6507608" cy="2763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0">
              <a:extLst>
                <a:ext uri="{FF2B5EF4-FFF2-40B4-BE49-F238E27FC236}">
                  <a16:creationId xmlns:a16="http://schemas.microsoft.com/office/drawing/2014/main" xmlns="" id="{5CC4B041-6161-7947-89AA-F7F4C24496C4}"/>
                </a:ext>
              </a:extLst>
            </p:cNvPr>
            <p:cNvCxnSpPr/>
            <p:nvPr/>
          </p:nvCxnSpPr>
          <p:spPr>
            <a:xfrm flipV="1">
              <a:off x="1570748" y="3901841"/>
              <a:ext cx="6560901" cy="6170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TextBox 11">
              <a:extLst>
                <a:ext uri="{FF2B5EF4-FFF2-40B4-BE49-F238E27FC236}">
                  <a16:creationId xmlns:a16="http://schemas.microsoft.com/office/drawing/2014/main" xmlns="" id="{EE09B5C1-5078-9E43-A2EC-D00D299FBA11}"/>
                </a:ext>
              </a:extLst>
            </p:cNvPr>
            <p:cNvSpPr txBox="1"/>
            <p:nvPr/>
          </p:nvSpPr>
          <p:spPr>
            <a:xfrm>
              <a:off x="144458" y="2627855"/>
              <a:ext cx="1795189" cy="470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Without AHU</a:t>
              </a:r>
              <a:endParaRPr lang="en-GB" sz="1200" dirty="0"/>
            </a:p>
          </p:txBody>
        </p:sp>
        <p:sp>
          <p:nvSpPr>
            <p:cNvPr id="17" name="TextBox 12">
              <a:extLst>
                <a:ext uri="{FF2B5EF4-FFF2-40B4-BE49-F238E27FC236}">
                  <a16:creationId xmlns:a16="http://schemas.microsoft.com/office/drawing/2014/main" xmlns="" id="{D8B0FCAE-85CB-6B4B-AEF7-F72B45131E61}"/>
                </a:ext>
              </a:extLst>
            </p:cNvPr>
            <p:cNvSpPr txBox="1"/>
            <p:nvPr/>
          </p:nvSpPr>
          <p:spPr>
            <a:xfrm>
              <a:off x="144458" y="4836785"/>
              <a:ext cx="2003040" cy="470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smtClean="0"/>
                <a:t>With AHU</a:t>
              </a:r>
              <a:endParaRPr lang="en-GB" sz="1200" dirty="0"/>
            </a:p>
          </p:txBody>
        </p:sp>
        <p:sp>
          <p:nvSpPr>
            <p:cNvPr id="18" name="TextBox 13">
              <a:extLst>
                <a:ext uri="{FF2B5EF4-FFF2-40B4-BE49-F238E27FC236}">
                  <a16:creationId xmlns:a16="http://schemas.microsoft.com/office/drawing/2014/main" xmlns="" id="{C6A56E80-0535-3845-B0BA-C5D53A6425D1}"/>
                </a:ext>
              </a:extLst>
            </p:cNvPr>
            <p:cNvSpPr txBox="1"/>
            <p:nvPr/>
          </p:nvSpPr>
          <p:spPr>
            <a:xfrm>
              <a:off x="2182218" y="1521917"/>
              <a:ext cx="1054644" cy="470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Z=0</a:t>
              </a:r>
              <a:endParaRPr lang="en-GB" sz="1200" dirty="0"/>
            </a:p>
          </p:txBody>
        </p:sp>
        <p:sp>
          <p:nvSpPr>
            <p:cNvPr id="19" name="TextBox 14">
              <a:extLst>
                <a:ext uri="{FF2B5EF4-FFF2-40B4-BE49-F238E27FC236}">
                  <a16:creationId xmlns:a16="http://schemas.microsoft.com/office/drawing/2014/main" xmlns="" id="{6FF07731-3BC8-7040-944A-777D28132817}"/>
                </a:ext>
              </a:extLst>
            </p:cNvPr>
            <p:cNvSpPr txBox="1"/>
            <p:nvPr/>
          </p:nvSpPr>
          <p:spPr>
            <a:xfrm>
              <a:off x="4499073" y="1479518"/>
              <a:ext cx="1054644" cy="470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Z=5</a:t>
              </a:r>
              <a:endParaRPr lang="en-GB" sz="1200" dirty="0"/>
            </a:p>
          </p:txBody>
        </p:sp>
        <p:sp>
          <p:nvSpPr>
            <p:cNvPr id="20" name="TextBox 15">
              <a:extLst>
                <a:ext uri="{FF2B5EF4-FFF2-40B4-BE49-F238E27FC236}">
                  <a16:creationId xmlns:a16="http://schemas.microsoft.com/office/drawing/2014/main" xmlns="" id="{DD3F96F8-AF6C-1B4F-B552-11422993B1D4}"/>
                </a:ext>
              </a:extLst>
            </p:cNvPr>
            <p:cNvSpPr txBox="1"/>
            <p:nvPr/>
          </p:nvSpPr>
          <p:spPr>
            <a:xfrm>
              <a:off x="6815927" y="1486508"/>
              <a:ext cx="1054644" cy="470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Z=10</a:t>
              </a:r>
              <a:endParaRPr lang="en-GB" sz="1200" dirty="0"/>
            </a:p>
          </p:txBody>
        </p:sp>
        <p:pic>
          <p:nvPicPr>
            <p:cNvPr id="21" name="Picture 16">
              <a:extLst>
                <a:ext uri="{FF2B5EF4-FFF2-40B4-BE49-F238E27FC236}">
                  <a16:creationId xmlns:a16="http://schemas.microsoft.com/office/drawing/2014/main" xmlns="" id="{8D0E4846-1D8A-D747-A905-9D995E51D2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821" t="16498" r="35128" b="10025"/>
            <a:stretch/>
          </p:blipFill>
          <p:spPr>
            <a:xfrm>
              <a:off x="4036135" y="4010300"/>
              <a:ext cx="1852642" cy="2073805"/>
            </a:xfrm>
            <a:prstGeom prst="rect">
              <a:avLst/>
            </a:prstGeom>
          </p:spPr>
        </p:pic>
        <p:pic>
          <p:nvPicPr>
            <p:cNvPr id="22" name="Picture 17">
              <a:extLst>
                <a:ext uri="{FF2B5EF4-FFF2-40B4-BE49-F238E27FC236}">
                  <a16:creationId xmlns:a16="http://schemas.microsoft.com/office/drawing/2014/main" xmlns="" id="{B477A421-C603-1440-B5FD-D22DE118C5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821" t="15931" r="35897" b="9230"/>
            <a:stretch/>
          </p:blipFill>
          <p:spPr>
            <a:xfrm>
              <a:off x="6520645" y="4032967"/>
              <a:ext cx="1721596" cy="2004474"/>
            </a:xfrm>
            <a:prstGeom prst="rect">
              <a:avLst/>
            </a:prstGeom>
          </p:spPr>
        </p:pic>
        <p:pic>
          <p:nvPicPr>
            <p:cNvPr id="23" name="Picture 18">
              <a:extLst>
                <a:ext uri="{FF2B5EF4-FFF2-40B4-BE49-F238E27FC236}">
                  <a16:creationId xmlns:a16="http://schemas.microsoft.com/office/drawing/2014/main" xmlns="" id="{33FF2B57-F05D-9741-97ED-9825CE17FA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675" t="11308" r="34233"/>
            <a:stretch/>
          </p:blipFill>
          <p:spPr>
            <a:xfrm>
              <a:off x="6450524" y="1970758"/>
              <a:ext cx="1681125" cy="18730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527268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Infrastructure upgrade: </a:t>
            </a:r>
            <a:r>
              <a:rPr lang="en-GB" dirty="0" smtClean="0"/>
              <a:t>RPC gas distribution</a:t>
            </a:r>
            <a:endParaRPr lang="en-GB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43489-1941-B148-8871-CA9D49AA95F0}" type="slidenum">
              <a:rPr lang="en-GB" smtClean="0"/>
              <a:t>9</a:t>
            </a:fld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smtClean="0"/>
              <a:t>M. Raymond - 10th Dec. 2019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TC/Section meeting : infrastructure activities</a:t>
            </a:r>
            <a:endParaRPr lang="en-GB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32378B0C-9DEC-9049-B576-8394810B7D47}"/>
              </a:ext>
            </a:extLst>
          </p:cNvPr>
          <p:cNvSpPr txBox="1">
            <a:spLocks/>
          </p:cNvSpPr>
          <p:nvPr/>
        </p:nvSpPr>
        <p:spPr>
          <a:xfrm>
            <a:off x="179959" y="868857"/>
            <a:ext cx="8838205" cy="343469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Ø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 algn="just">
              <a:buNone/>
            </a:pP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RPC gas system upgrade </a:t>
            </a:r>
            <a:r>
              <a:rPr lang="mr-IN" dirty="0">
                <a:solidFill>
                  <a:schemeClr val="accent1">
                    <a:lumMod val="50000"/>
                  </a:schemeClr>
                </a:solidFill>
                <a:sym typeface="Wingdings"/>
              </a:rPr>
              <a:t>–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  <a:sym typeface="Wingdings"/>
              </a:rPr>
              <a:t> TC Follow-up : Marco </a:t>
            </a:r>
            <a:r>
              <a:rPr lang="en-GB" dirty="0" err="1">
                <a:solidFill>
                  <a:schemeClr val="accent1">
                    <a:lumMod val="50000"/>
                  </a:schemeClr>
                </a:solidFill>
                <a:sym typeface="Wingdings"/>
              </a:rPr>
              <a:t>Ciapetti</a:t>
            </a:r>
            <a:endParaRPr lang="en-GB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668338" lvl="3" indent="-309563">
              <a:spcBef>
                <a:spcPts val="600"/>
              </a:spcBef>
              <a:buFont typeface="Courier New" charset="0"/>
              <a:buChar char="o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Installation of 4 new gas racks for the RPC and their connection to the gas supply and to the chambers</a:t>
            </a:r>
          </a:p>
          <a:p>
            <a:pPr marL="630238" lvl="2" indent="-285750">
              <a:buFont typeface="Courier New" charset="0"/>
              <a:buChar char="o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Distribution rack design and fabrication (EP-DT)</a:t>
            </a:r>
          </a:p>
          <a:p>
            <a:pPr marL="628650" lvl="2" indent="-285750">
              <a:buFont typeface="Courier New" charset="0"/>
              <a:buChar char="o"/>
            </a:pPr>
            <a:r>
              <a:rPr lang="en-GB" dirty="0">
                <a:solidFill>
                  <a:srgbClr val="0432FF"/>
                </a:solidFill>
              </a:rPr>
              <a:t>Piping procurement, production and installation is a concern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(late withdrawal of frame contractor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Tender process takes time)</a:t>
            </a:r>
            <a:endParaRPr lang="en-GB" dirty="0">
              <a:solidFill>
                <a:schemeClr val="accent1">
                  <a:lumMod val="50000"/>
                </a:schemeClr>
              </a:solidFill>
              <a:sym typeface="Wingdings" panose="05000000000000000000" pitchFamily="2" charset="2"/>
            </a:endParaRPr>
          </a:p>
          <a:p>
            <a:pPr marL="628650" lvl="2" indent="-285750">
              <a:buFont typeface="Courier New" charset="0"/>
              <a:buChar char="o"/>
            </a:pPr>
            <a:r>
              <a:rPr lang="en-GB" dirty="0" smtClean="0">
                <a:solidFill>
                  <a:srgbClr val="0432FF"/>
                </a:solidFill>
                <a:sym typeface="Wingdings" panose="05000000000000000000" pitchFamily="2" charset="2"/>
              </a:rPr>
              <a:t>Rack installation being started </a:t>
            </a:r>
          </a:p>
          <a:p>
            <a:pPr marL="628650" lvl="2" indent="-285750">
              <a:buFont typeface="Courier New" charset="0"/>
              <a:buChar char="o"/>
            </a:pPr>
            <a:r>
              <a:rPr lang="en-GB" dirty="0" smtClean="0">
                <a:solidFill>
                  <a:srgbClr val="0432FF"/>
                </a:solidFill>
                <a:sym typeface="Wingdings" panose="05000000000000000000" pitchFamily="2" charset="2"/>
              </a:rPr>
              <a:t>Commissioning of </a:t>
            </a:r>
            <a:r>
              <a:rPr lang="en-GB" dirty="0">
                <a:solidFill>
                  <a:srgbClr val="0432FF"/>
                </a:solidFill>
                <a:sym typeface="Wingdings" panose="05000000000000000000" pitchFamily="2" charset="2"/>
              </a:rPr>
              <a:t>the new racks by summer </a:t>
            </a:r>
            <a:r>
              <a:rPr lang="en-GB" dirty="0" smtClean="0">
                <a:solidFill>
                  <a:srgbClr val="0432FF"/>
                </a:solidFill>
                <a:sym typeface="Wingdings" panose="05000000000000000000" pitchFamily="2" charset="2"/>
              </a:rPr>
              <a:t>2020</a:t>
            </a:r>
            <a:endParaRPr lang="en-GB" dirty="0" smtClean="0">
              <a:solidFill>
                <a:srgbClr val="0432FF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xmlns="" id="{0DB13041-2DA9-7F4C-8B9B-CDCB546B20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3611" y="3900931"/>
            <a:ext cx="4443379" cy="2617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624590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wrap="none" rtlCol="0">
        <a:spAutoFit/>
      </a:bodyPr>
      <a:lstStyle>
        <a:defPPr>
          <a:spcBef>
            <a:spcPts val="0"/>
          </a:spcBef>
          <a:defRPr sz="2000" dirty="0" smtClean="0">
            <a:solidFill>
              <a:schemeClr val="accent1">
                <a:lumMod val="50000"/>
              </a:schemeClr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Blue_template.potx</Template>
  <TotalTime>5595</TotalTime>
  <Words>1269</Words>
  <Application>Microsoft Macintosh PowerPoint</Application>
  <PresentationFormat>Présentation à l'écran (4:3)</PresentationFormat>
  <Paragraphs>181</Paragraphs>
  <Slides>12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21" baseType="lpstr">
      <vt:lpstr>Calibri</vt:lpstr>
      <vt:lpstr>Courier New</vt:lpstr>
      <vt:lpstr>Lucida Grande</vt:lpstr>
      <vt:lpstr>Mangal</vt:lpstr>
      <vt:lpstr>Times New Roman</vt:lpstr>
      <vt:lpstr>Verdana</vt:lpstr>
      <vt:lpstr>Wingdings</vt:lpstr>
      <vt:lpstr>Arial</vt:lpstr>
      <vt:lpstr>Presentation_template</vt:lpstr>
      <vt:lpstr>Infrastructure activities during LS2</vt:lpstr>
      <vt:lpstr>Introduction</vt:lpstr>
      <vt:lpstr>Infrastructure maintenance in 2019</vt:lpstr>
      <vt:lpstr>Infrastructure maintenance in 2020</vt:lpstr>
      <vt:lpstr>Infrastructure upgrade: 63U racks in USA15</vt:lpstr>
      <vt:lpstr>Infrastructure upgrade: Muon Cooling stations </vt:lpstr>
      <vt:lpstr>Infrastructure upgrade: Power supply</vt:lpstr>
      <vt:lpstr>Infrastructure upgrade: UX15 temperature gradient</vt:lpstr>
      <vt:lpstr>Infrastructure upgrade: RPC gas distribution</vt:lpstr>
      <vt:lpstr>Infrastructure upgrade: CO2 cooling</vt:lpstr>
      <vt:lpstr>Infrastructure upgrade: Premises</vt:lpstr>
      <vt:lpstr>Conclusions</vt:lpstr>
    </vt:vector>
  </TitlesOfParts>
  <Company/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mraymond</dc:creator>
  <cp:lastModifiedBy>Michel Raymond</cp:lastModifiedBy>
  <cp:revision>326</cp:revision>
  <cp:lastPrinted>2016-11-16T18:33:28Z</cp:lastPrinted>
  <dcterms:created xsi:type="dcterms:W3CDTF">2016-10-16T06:51:08Z</dcterms:created>
  <dcterms:modified xsi:type="dcterms:W3CDTF">2019-12-10T13:37:21Z</dcterms:modified>
</cp:coreProperties>
</file>