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332" r:id="rId3"/>
    <p:sldId id="353" r:id="rId4"/>
    <p:sldId id="351" r:id="rId5"/>
    <p:sldId id="352" r:id="rId6"/>
    <p:sldId id="350" r:id="rId7"/>
    <p:sldId id="334" r:id="rId8"/>
    <p:sldId id="345" r:id="rId9"/>
    <p:sldId id="333" r:id="rId10"/>
    <p:sldId id="346" r:id="rId11"/>
    <p:sldId id="347" r:id="rId12"/>
    <p:sldId id="343" r:id="rId13"/>
    <p:sldId id="348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phael Vuillermet" initials="RV" lastIdx="1" clrIdx="0">
    <p:extLst>
      <p:ext uri="{19B8F6BF-5375-455C-9EA6-DF929625EA0E}">
        <p15:presenceInfo xmlns:p15="http://schemas.microsoft.com/office/powerpoint/2012/main" userId="S::raphael.vuillermet@cern.ch::22243ba6-5da0-407c-a533-96499500d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CC"/>
    <a:srgbClr val="CC00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28" autoAdjust="0"/>
    <p:restoredTop sz="94660"/>
  </p:normalViewPr>
  <p:slideViewPr>
    <p:cSldViewPr snapToGrid="0">
      <p:cViewPr>
        <p:scale>
          <a:sx n="100" d="100"/>
          <a:sy n="100" d="100"/>
        </p:scale>
        <p:origin x="47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8:29:34.069" idx="1">
    <p:pos x="4596" y="1966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2FA88-1EA7-42B1-ACFD-8BE39681A6F6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FE7C5-51DA-464F-9716-D37720188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4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FE7C5-51DA-464F-9716-D377201887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37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341" y="6401105"/>
            <a:ext cx="2976331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350" b="1" cap="none" spc="113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" y="19224"/>
            <a:ext cx="106228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027" y="44631"/>
            <a:ext cx="1520192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930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624272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040" y="247311"/>
            <a:ext cx="750637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02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4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4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5386917" cy="639762"/>
          </a:xfrm>
        </p:spPr>
        <p:txBody>
          <a:bodyPr anchor="b"/>
          <a:lstStyle>
            <a:lvl1pPr marL="0" indent="0">
              <a:buNone/>
              <a:defRPr sz="1800" b="1">
                <a:effectLst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64506"/>
            <a:ext cx="5386917" cy="41127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124744"/>
            <a:ext cx="5389033" cy="639762"/>
          </a:xfrm>
        </p:spPr>
        <p:txBody>
          <a:bodyPr anchor="b"/>
          <a:lstStyle>
            <a:lvl1pPr marL="0" indent="0">
              <a:buNone/>
              <a:defRPr sz="1800" b="1">
                <a:effectLst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1764506"/>
            <a:ext cx="5389033" cy="41127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4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4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2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96752"/>
            <a:ext cx="10972800" cy="4680520"/>
          </a:xfrm>
        </p:spPr>
        <p:txBody>
          <a:bodyPr vert="eaVert"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 sz="1500"/>
            </a:lvl4pPr>
            <a:lvl5pPr marL="1543050" indent="-171450">
              <a:buFont typeface="Wingdings" panose="05000000000000000000" pitchFamily="2" charset="2"/>
              <a:buChar char="Ø"/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96533" y="567731"/>
            <a:ext cx="1134347" cy="5544616"/>
          </a:xfrm>
        </p:spPr>
        <p:txBody>
          <a:bodyPr vert="eaVert"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8068165" y="3267030"/>
            <a:ext cx="5524500" cy="21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204720" y="296672"/>
            <a:ext cx="864096" cy="36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436968" y="3465024"/>
            <a:ext cx="5328592" cy="36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11304" y="6412144"/>
            <a:ext cx="432048" cy="36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 rot="5400000">
            <a:off x="2884096" y="-1247495"/>
            <a:ext cx="6347022" cy="9332260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 rot="5400000">
            <a:off x="-2260773" y="3035908"/>
            <a:ext cx="6344394" cy="768085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214991" y="-260612"/>
            <a:ext cx="555783" cy="111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29178" y="6016745"/>
            <a:ext cx="727409" cy="9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37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7200"/>
            <a:ext cx="10972800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109728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2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287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920882"/>
            <a:ext cx="7772400" cy="1470025"/>
          </a:xfrm>
        </p:spPr>
        <p:txBody>
          <a:bodyPr>
            <a:normAutofit/>
          </a:bodyPr>
          <a:lstStyle/>
          <a:p>
            <a:r>
              <a:rPr lang="en-GB" sz="4400" dirty="0"/>
              <a:t>ADO-PO / TC meeting</a:t>
            </a:r>
            <a:br>
              <a:rPr lang="en-GB" sz="4400" dirty="0"/>
            </a:br>
            <a:r>
              <a:rPr lang="en-GB" sz="4400" dirty="0"/>
              <a:t>10</a:t>
            </a:r>
            <a:r>
              <a:rPr lang="en-GB" sz="4400" baseline="30000" dirty="0"/>
              <a:t>th</a:t>
            </a:r>
            <a:r>
              <a:rPr lang="en-GB" sz="4400" dirty="0"/>
              <a:t> December 2019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895600" y="3886200"/>
            <a:ext cx="6400800" cy="1415008"/>
          </a:xfrm>
        </p:spPr>
        <p:txBody>
          <a:bodyPr>
            <a:normAutofit/>
          </a:bodyPr>
          <a:lstStyle/>
          <a:p>
            <a:r>
              <a:rPr lang="en-GB" sz="2400" dirty="0"/>
              <a:t>NSW activities</a:t>
            </a:r>
            <a:endParaRPr lang="en-US" sz="2400" dirty="0"/>
          </a:p>
        </p:txBody>
      </p:sp>
      <p:sp>
        <p:nvSpPr>
          <p:cNvPr id="6" name="Subtitle 3"/>
          <p:cNvSpPr txBox="1">
            <a:spLocks/>
          </p:cNvSpPr>
          <p:nvPr/>
        </p:nvSpPr>
        <p:spPr>
          <a:xfrm>
            <a:off x="1631504" y="5301208"/>
            <a:ext cx="892899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>
                <a:solidFill>
                  <a:schemeClr val="tx1"/>
                </a:solidFill>
              </a:rPr>
              <a:t> </a:t>
            </a:r>
            <a:r>
              <a:rPr lang="en-GB" sz="2100" b="1" dirty="0">
                <a:solidFill>
                  <a:schemeClr val="tx1"/>
                </a:solidFill>
              </a:rPr>
              <a:t>Raphael Vuillermet</a:t>
            </a:r>
          </a:p>
        </p:txBody>
      </p:sp>
    </p:spTree>
    <p:extLst>
      <p:ext uri="{BB962C8B-B14F-4D97-AF65-F5344CB8AC3E}">
        <p14:creationId xmlns:p14="http://schemas.microsoft.com/office/powerpoint/2010/main" val="145905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4FE358-1CD6-43D3-ABD5-7BCBE7E7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sTGC</a:t>
            </a:r>
            <a:r>
              <a:rPr lang="en-US" dirty="0"/>
              <a:t> Cooling preparation</a:t>
            </a:r>
            <a:endParaRPr lang="en-GB" dirty="0"/>
          </a:p>
        </p:txBody>
      </p:sp>
      <p:pic>
        <p:nvPicPr>
          <p:cNvPr id="9" name="Content Placeholder 8" descr="A picture containing crane&#10;&#10;Description automatically generated">
            <a:extLst>
              <a:ext uri="{FF2B5EF4-FFF2-40B4-BE49-F238E27FC236}">
                <a16:creationId xmlns:a16="http://schemas.microsoft.com/office/drawing/2014/main" id="{E0E35FF8-5DB9-41C7-9181-D2974A19C23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" t="6899" r="3415" b="6890"/>
          <a:stretch/>
        </p:blipFill>
        <p:spPr>
          <a:xfrm>
            <a:off x="609600" y="1010320"/>
            <a:ext cx="6714777" cy="318417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B22AF-B4A3-466D-A6E6-B98781CE6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73415-C95C-4C0B-9D85-702631347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10</a:t>
            </a:fld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3F7026-660A-40E2-84C3-CE2651444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313" y="1218356"/>
            <a:ext cx="1756095" cy="477553"/>
          </a:xfrm>
        </p:spPr>
        <p:txBody>
          <a:bodyPr/>
          <a:lstStyle/>
          <a:p>
            <a:r>
              <a:rPr lang="en-US" dirty="0"/>
              <a:t>Pipe bending 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8AE8017-A453-494C-8C3D-1A83C2374A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8" t="14058"/>
          <a:stretch/>
        </p:blipFill>
        <p:spPr>
          <a:xfrm>
            <a:off x="8515349" y="2286000"/>
            <a:ext cx="3272829" cy="2285927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9EB3314-6AE0-49F6-B6BA-67A7C5D3D8D6}"/>
              </a:ext>
            </a:extLst>
          </p:cNvPr>
          <p:cNvSpPr txBox="1">
            <a:spLocks/>
          </p:cNvSpPr>
          <p:nvPr/>
        </p:nvSpPr>
        <p:spPr>
          <a:xfrm>
            <a:off x="8346432" y="1067355"/>
            <a:ext cx="3121318" cy="4775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Cooling plate preparation</a:t>
            </a:r>
          </a:p>
          <a:p>
            <a:pPr marL="300038" lvl="1" indent="0">
              <a:buNone/>
            </a:pPr>
            <a:r>
              <a:rPr lang="en-US" dirty="0"/>
              <a:t>Riveting of clips on copper plates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807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AE97E3-8C09-4783-B3A6-96AED39A9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Pipe installation on the wedges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C2348A-41E7-4FF3-BCCE-5FB9B75E6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Content Placeholder 11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9E48589A-97FA-4F65-BC96-CA47F032634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34"/>
          <a:stretch/>
        </p:blipFill>
        <p:spPr>
          <a:xfrm>
            <a:off x="5826624" y="1949846"/>
            <a:ext cx="6030574" cy="3888439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ADC9A-3323-4750-B202-653DF70F02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ABF6E-FBE9-4063-ACB3-8F9EB319C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11</a:t>
            </a:fld>
            <a:endParaRPr lang="en-GB"/>
          </a:p>
        </p:txBody>
      </p:sp>
      <p:pic>
        <p:nvPicPr>
          <p:cNvPr id="18" name="Picture 17" descr="A picture containing indoor, cake, table, sitting&#10;&#10;Description automatically generated">
            <a:extLst>
              <a:ext uri="{FF2B5EF4-FFF2-40B4-BE49-F238E27FC236}">
                <a16:creationId xmlns:a16="http://schemas.microsoft.com/office/drawing/2014/main" id="{C71F260B-06D1-4168-B6C5-4057632FC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5" r="12188"/>
          <a:stretch/>
        </p:blipFill>
        <p:spPr>
          <a:xfrm>
            <a:off x="672064" y="1844818"/>
            <a:ext cx="3952339" cy="3888438"/>
          </a:xfrm>
          <a:prstGeom prst="rect">
            <a:avLst/>
          </a:prstGeom>
        </p:spPr>
      </p:pic>
      <p:sp>
        <p:nvSpPr>
          <p:cNvPr id="19" name="Arrow: Left 18">
            <a:extLst>
              <a:ext uri="{FF2B5EF4-FFF2-40B4-BE49-F238E27FC236}">
                <a16:creationId xmlns:a16="http://schemas.microsoft.com/office/drawing/2014/main" id="{DAA7120B-B0FD-4A7E-A340-4B09BF5CB9C1}"/>
              </a:ext>
            </a:extLst>
          </p:cNvPr>
          <p:cNvSpPr/>
          <p:nvPr/>
        </p:nvSpPr>
        <p:spPr>
          <a:xfrm>
            <a:off x="3533776" y="3717852"/>
            <a:ext cx="933450" cy="3524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Left 19">
            <a:extLst>
              <a:ext uri="{FF2B5EF4-FFF2-40B4-BE49-F238E27FC236}">
                <a16:creationId xmlns:a16="http://schemas.microsoft.com/office/drawing/2014/main" id="{B1387752-9AEC-4AE4-9020-CBDEED119AE0}"/>
              </a:ext>
            </a:extLst>
          </p:cNvPr>
          <p:cNvSpPr/>
          <p:nvPr/>
        </p:nvSpPr>
        <p:spPr>
          <a:xfrm rot="16200000">
            <a:off x="8679080" y="2629791"/>
            <a:ext cx="1972271" cy="3524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Left 20">
            <a:extLst>
              <a:ext uri="{FF2B5EF4-FFF2-40B4-BE49-F238E27FC236}">
                <a16:creationId xmlns:a16="http://schemas.microsoft.com/office/drawing/2014/main" id="{FD960790-D20F-408F-9617-D90F02E30A3F}"/>
              </a:ext>
            </a:extLst>
          </p:cNvPr>
          <p:cNvSpPr/>
          <p:nvPr/>
        </p:nvSpPr>
        <p:spPr>
          <a:xfrm rot="16200000">
            <a:off x="7916045" y="2263078"/>
            <a:ext cx="1238846" cy="3524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B3926E-E94F-4A31-95C4-B864E5150E0D}"/>
              </a:ext>
            </a:extLst>
          </p:cNvPr>
          <p:cNvSpPr txBox="1"/>
          <p:nvPr/>
        </p:nvSpPr>
        <p:spPr>
          <a:xfrm>
            <a:off x="8075621" y="1450536"/>
            <a:ext cx="256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Connection with clips</a:t>
            </a:r>
            <a:endParaRPr lang="en-GB" dirty="0"/>
          </a:p>
        </p:txBody>
      </p:sp>
      <p:sp>
        <p:nvSpPr>
          <p:cNvPr id="23" name="Arrow: Left 22">
            <a:extLst>
              <a:ext uri="{FF2B5EF4-FFF2-40B4-BE49-F238E27FC236}">
                <a16:creationId xmlns:a16="http://schemas.microsoft.com/office/drawing/2014/main" id="{B1838415-033E-477B-9B6E-2A55B9D0E56A}"/>
              </a:ext>
            </a:extLst>
          </p:cNvPr>
          <p:cNvSpPr/>
          <p:nvPr/>
        </p:nvSpPr>
        <p:spPr>
          <a:xfrm rot="5400000">
            <a:off x="10939462" y="5425761"/>
            <a:ext cx="933450" cy="3524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A673A6-3259-48B0-9FCA-DD56CF4CCB8A}"/>
              </a:ext>
            </a:extLst>
          </p:cNvPr>
          <p:cNvSpPr txBox="1"/>
          <p:nvPr/>
        </p:nvSpPr>
        <p:spPr>
          <a:xfrm>
            <a:off x="9948073" y="6029710"/>
            <a:ext cx="2117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Fixation of the pipe on the chamber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450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61D981-BBFA-464A-9698-A3EAEEF37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of the activities 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31424D-EFF1-4741-BB68-B6401265D2B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368258-8908-4A67-BA02-C711979D85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2FFD8-6DFB-407C-B1A9-BA588E509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12</a:t>
            </a:fld>
            <a:endParaRPr lang="en-GB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C50ACDDA-068A-4807-93DA-EBFE1486C3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179845"/>
            <a:ext cx="10972800" cy="264277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548AE96-0A3A-4BF4-A024-DE5D47439B9F}"/>
              </a:ext>
            </a:extLst>
          </p:cNvPr>
          <p:cNvCxnSpPr/>
          <p:nvPr/>
        </p:nvCxnSpPr>
        <p:spPr>
          <a:xfrm>
            <a:off x="8421186" y="1541418"/>
            <a:ext cx="0" cy="4145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403C4DE-645B-4E94-A416-7B53AE21FA40}"/>
              </a:ext>
            </a:extLst>
          </p:cNvPr>
          <p:cNvSpPr txBox="1"/>
          <p:nvPr/>
        </p:nvSpPr>
        <p:spPr>
          <a:xfrm>
            <a:off x="7201989" y="1091203"/>
            <a:ext cx="2586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NSW Delivery target to TC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5C750C1-E7D0-421F-972F-8C28736213DD}"/>
              </a:ext>
            </a:extLst>
          </p:cNvPr>
          <p:cNvSpPr/>
          <p:nvPr/>
        </p:nvSpPr>
        <p:spPr>
          <a:xfrm>
            <a:off x="381000" y="1983035"/>
            <a:ext cx="11458560" cy="11706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096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82DF36-B881-4B56-A30E-68B364A69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top of the LS2 activities and preparation for the transport of the SW and nSW TC team will be </a:t>
            </a:r>
            <a:r>
              <a:rPr lang="en-US" dirty="0">
                <a:solidFill>
                  <a:srgbClr val="0070C0"/>
                </a:solidFill>
              </a:rPr>
              <a:t>strongly committed </a:t>
            </a:r>
            <a:r>
              <a:rPr lang="en-US" dirty="0"/>
              <a:t>to the production and installation of the </a:t>
            </a:r>
            <a:r>
              <a:rPr lang="en-US" dirty="0" err="1"/>
              <a:t>sTGC</a:t>
            </a:r>
            <a:r>
              <a:rPr lang="en-US" dirty="0"/>
              <a:t> cooling system.</a:t>
            </a:r>
          </a:p>
          <a:p>
            <a:endParaRPr lang="en-US" dirty="0"/>
          </a:p>
          <a:p>
            <a:r>
              <a:rPr lang="en-US" dirty="0"/>
              <a:t>For this we are currently organizing some additional manpower help from institutes to grow the team and allow the coverage of all TC commitment during 2020</a:t>
            </a:r>
          </a:p>
          <a:p>
            <a:endParaRPr lang="en-US" dirty="0"/>
          </a:p>
          <a:p>
            <a:r>
              <a:rPr lang="en-US" dirty="0"/>
              <a:t> Our involvement in this </a:t>
            </a:r>
            <a:r>
              <a:rPr lang="en-US" dirty="0" err="1"/>
              <a:t>sTGC</a:t>
            </a:r>
            <a:r>
              <a:rPr lang="en-US" dirty="0"/>
              <a:t> task will require 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Flexibility</a:t>
            </a:r>
            <a:r>
              <a:rPr lang="en-US" dirty="0"/>
              <a:t> in task assignment 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Flexibility</a:t>
            </a:r>
            <a:r>
              <a:rPr lang="en-GB" dirty="0"/>
              <a:t> in the timing of intervention, as we will be dependant of the chamber production schedule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Perseverance </a:t>
            </a:r>
            <a:r>
              <a:rPr lang="en-GB" dirty="0"/>
              <a:t>as this task will last over the full year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Communication</a:t>
            </a:r>
            <a:r>
              <a:rPr lang="en-GB" dirty="0"/>
              <a:t> for technical exchange between the different person intervening 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In advance we </a:t>
            </a:r>
            <a:r>
              <a:rPr lang="en-GB" dirty="0">
                <a:solidFill>
                  <a:srgbClr val="FF0000"/>
                </a:solidFill>
              </a:rPr>
              <a:t>thanks all of you </a:t>
            </a:r>
            <a:r>
              <a:rPr lang="en-GB" dirty="0"/>
              <a:t>that will be involved in this project for your understanding and commitments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D01E26-47A7-492D-B672-93311E2E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6FB61-7E4B-4AF2-9DDA-9A8E2D6D34B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5AE456-0811-4348-95EC-AD4381CA65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65BF0-6E2C-4669-A3E3-6228AD5A3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580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427256"/>
          </a:xfrm>
        </p:spPr>
        <p:txBody>
          <a:bodyPr>
            <a:normAutofit fontScale="92500" lnSpcReduction="10000"/>
          </a:bodyPr>
          <a:lstStyle/>
          <a:p>
            <a:pPr marL="857250" lvl="1">
              <a:buFont typeface="Arial" charset="0"/>
              <a:buChar char="•"/>
              <a:defRPr/>
            </a:pPr>
            <a:r>
              <a:rPr lang="en-GB" sz="1600" dirty="0" err="1">
                <a:solidFill>
                  <a:srgbClr val="0070C0"/>
                </a:solidFill>
              </a:rPr>
              <a:t>Rapha</a:t>
            </a:r>
            <a:r>
              <a:rPr lang="en-GB" sz="1600" dirty="0" err="1">
                <a:solidFill>
                  <a:srgbClr val="0070C0"/>
                </a:solidFill>
                <a:ea typeface="Gulim"/>
              </a:rPr>
              <a:t>ë</a:t>
            </a:r>
            <a:r>
              <a:rPr lang="en-GB" sz="1600" dirty="0" err="1">
                <a:solidFill>
                  <a:srgbClr val="0070C0"/>
                </a:solidFill>
              </a:rPr>
              <a:t>l</a:t>
            </a:r>
            <a:r>
              <a:rPr lang="en-GB" sz="1600" dirty="0">
                <a:solidFill>
                  <a:srgbClr val="0070C0"/>
                </a:solidFill>
              </a:rPr>
              <a:t> Vuillermet		Design office supervisor &amp; Project Engineer</a:t>
            </a:r>
          </a:p>
          <a:p>
            <a:pPr marL="857250" lvl="1">
              <a:buFont typeface="Arial" charset="0"/>
              <a:buChar char="•"/>
              <a:defRPr/>
            </a:pPr>
            <a:endParaRPr lang="en-GB" sz="1600" dirty="0">
              <a:solidFill>
                <a:srgbClr val="0070C0"/>
              </a:solidFill>
            </a:endParaRP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Giancarlo </a:t>
            </a:r>
            <a:r>
              <a:rPr lang="en-GB" sz="1600" dirty="0" err="1">
                <a:solidFill>
                  <a:srgbClr val="0070C0"/>
                </a:solidFill>
              </a:rPr>
              <a:t>Spigo</a:t>
            </a:r>
            <a:r>
              <a:rPr lang="en-GB" sz="1600" dirty="0">
                <a:solidFill>
                  <a:srgbClr val="0070C0"/>
                </a:solidFill>
              </a:rPr>
              <a:t>			RSO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Tatiana Klioutchnikova		Integration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Joffrey Malaquin		Opening operations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Claudio Bortolin		ATLAS cooling activities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Marco Ciapetti			EAM, Services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Pavel Maly			Fellow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Wim Van Emden	</a:t>
            </a:r>
            <a:r>
              <a:rPr lang="en-GB" sz="1600" dirty="0">
                <a:solidFill>
                  <a:srgbClr val="0070C0"/>
                </a:solidFill>
              </a:rPr>
              <a:t>	</a:t>
            </a:r>
            <a:r>
              <a:rPr lang="en-GB" sz="1600" dirty="0">
                <a:solidFill>
                  <a:srgbClr val="00B050"/>
                </a:solidFill>
              </a:rPr>
              <a:t>Until August 2020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Vit Zahradnik			50% TC / 50% ITK			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Alexander Seletskiy	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Lorenzo Quercia		Fellow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Shuvay Singh</a:t>
            </a:r>
            <a:r>
              <a:rPr lang="en-GB" sz="1600" dirty="0">
                <a:solidFill>
                  <a:srgbClr val="0070C0"/>
                </a:solidFill>
              </a:rPr>
              <a:t>			</a:t>
            </a:r>
            <a:r>
              <a:rPr lang="en-GB" sz="1600" dirty="0">
                <a:solidFill>
                  <a:srgbClr val="00B050"/>
                </a:solidFill>
              </a:rPr>
              <a:t>Project Associate until March 2020 then fellow in ADO-PO-SO (Magnet)</a:t>
            </a:r>
            <a:endParaRPr lang="en-GB" sz="1600" dirty="0">
              <a:solidFill>
                <a:srgbClr val="0070C0"/>
              </a:solidFill>
            </a:endParaRP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Edouard Demeure		Designer (start of contract beginning of October 2019)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Peter Kulka			Extension until the beginning of 2021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Shoaib Hafeez			Extension until the end of 2020</a:t>
            </a:r>
          </a:p>
          <a:p>
            <a:pPr marL="857250" lvl="1">
              <a:buFont typeface="Arial" charset="0"/>
              <a:buChar char="•"/>
              <a:defRPr/>
            </a:pPr>
            <a:endParaRPr lang="en-GB" sz="1600" dirty="0">
              <a:solidFill>
                <a:srgbClr val="0070C0"/>
              </a:solidFill>
            </a:endParaRP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Jamie Pinnell			Technical activities and Design Office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Gevorg Akhperjanyan		Technical activities and Design Office	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Didier Bertet			Logistic support and safety</a:t>
            </a:r>
          </a:p>
          <a:p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 in ATLAS Design Office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34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828AE4-F5EF-4D7F-9B93-96BD30ED3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4272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TC is historically involved in this project for the mechanical integration, design, production and assembly</a:t>
            </a:r>
          </a:p>
          <a:p>
            <a:pPr lvl="1"/>
            <a:r>
              <a:rPr lang="en-US" dirty="0"/>
              <a:t>nJD</a:t>
            </a:r>
          </a:p>
          <a:p>
            <a:pPr lvl="1"/>
            <a:r>
              <a:rPr lang="en-US" dirty="0"/>
              <a:t>nSW</a:t>
            </a:r>
          </a:p>
          <a:p>
            <a:pPr lvl="1"/>
            <a:r>
              <a:rPr lang="en-US" dirty="0"/>
              <a:t>Kinematical mounts</a:t>
            </a:r>
          </a:p>
          <a:p>
            <a:pPr lvl="1"/>
            <a:r>
              <a:rPr lang="en-US" dirty="0"/>
              <a:t>Movement system </a:t>
            </a:r>
          </a:p>
          <a:p>
            <a:pPr lvl="1"/>
            <a:r>
              <a:rPr lang="en-US" dirty="0"/>
              <a:t>Transport and lifting equipment’s</a:t>
            </a:r>
          </a:p>
          <a:p>
            <a:pPr lvl="1"/>
            <a:endParaRPr lang="en-GB" dirty="0"/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In 2020 TC team will be involved in the following task</a:t>
            </a:r>
          </a:p>
          <a:p>
            <a:pPr lvl="2"/>
            <a:r>
              <a:rPr lang="en-GB" dirty="0"/>
              <a:t>Assembly of sectors ( </a:t>
            </a:r>
            <a:r>
              <a:rPr lang="en-GB" dirty="0" err="1"/>
              <a:t>MMsTGC</a:t>
            </a:r>
            <a:r>
              <a:rPr lang="en-GB" dirty="0"/>
              <a:t>) – (8 Small + 8 Large)</a:t>
            </a:r>
          </a:p>
          <a:p>
            <a:pPr lvl="2"/>
            <a:r>
              <a:rPr lang="en-GB" dirty="0"/>
              <a:t>Installation of the sectors (8 Small + 8 Large)</a:t>
            </a:r>
          </a:p>
          <a:p>
            <a:pPr lvl="2"/>
            <a:r>
              <a:rPr lang="en-GB" dirty="0"/>
              <a:t>Mechanical positioning of the sectors </a:t>
            </a:r>
          </a:p>
          <a:p>
            <a:pPr lvl="2"/>
            <a:r>
              <a:rPr lang="en-GB" dirty="0"/>
              <a:t>Installation and adjustment of the 8 Large sector spokes </a:t>
            </a:r>
          </a:p>
          <a:p>
            <a:pPr lvl="2"/>
            <a:r>
              <a:rPr lang="en-GB" dirty="0"/>
              <a:t>Installation of the A-plate</a:t>
            </a:r>
          </a:p>
          <a:p>
            <a:pPr lvl="2"/>
            <a:r>
              <a:rPr lang="en-GB" dirty="0"/>
              <a:t>Installation of the Hub extension + shielding elements</a:t>
            </a:r>
          </a:p>
          <a:p>
            <a:pPr lvl="2"/>
            <a:r>
              <a:rPr lang="en-GB" dirty="0"/>
              <a:t>Assembly of the transport cover</a:t>
            </a:r>
          </a:p>
          <a:p>
            <a:pPr lvl="2"/>
            <a:r>
              <a:rPr lang="en-GB" dirty="0"/>
              <a:t>Adjustment of the lifting tool </a:t>
            </a:r>
          </a:p>
          <a:p>
            <a:pPr lvl="2"/>
            <a:r>
              <a:rPr lang="en-GB" dirty="0"/>
              <a:t>Preparation and participation to the transport operation to point 1</a:t>
            </a:r>
          </a:p>
          <a:p>
            <a:pPr lvl="2"/>
            <a:r>
              <a:rPr lang="en-GB" dirty="0"/>
              <a:t>Transport of the JD/SW and nJD/nSW </a:t>
            </a:r>
          </a:p>
          <a:p>
            <a:pPr lvl="2"/>
            <a:r>
              <a:rPr lang="en-GB" dirty="0"/>
              <a:t>Envelop control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C70254-9499-4C36-9DA0-B2AF83E28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year of convergence for nSW-A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EE029-641F-4840-A92D-230E7D1CE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97CE4-ECAF-4F16-BABE-A6300FA2EC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2</a:t>
            </a:fld>
            <a:endParaRPr lang="en-GB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0B701C49-BA1E-4035-9CE1-4B4EE9BB86D7}"/>
              </a:ext>
            </a:extLst>
          </p:cNvPr>
          <p:cNvSpPr/>
          <p:nvPr/>
        </p:nvSpPr>
        <p:spPr>
          <a:xfrm>
            <a:off x="6627629" y="3926735"/>
            <a:ext cx="318976" cy="12137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02F86D37-DD83-4FF1-8239-34473EB0ADAB}"/>
              </a:ext>
            </a:extLst>
          </p:cNvPr>
          <p:cNvSpPr/>
          <p:nvPr/>
        </p:nvSpPr>
        <p:spPr>
          <a:xfrm>
            <a:off x="6627629" y="5197691"/>
            <a:ext cx="318976" cy="101855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48B687-CE65-4CBA-92A7-722490055349}"/>
              </a:ext>
            </a:extLst>
          </p:cNvPr>
          <p:cNvSpPr txBox="1"/>
          <p:nvPr/>
        </p:nvSpPr>
        <p:spPr>
          <a:xfrm>
            <a:off x="7208874" y="4232799"/>
            <a:ext cx="227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Christian + Jamie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A952E8-F565-4DB0-A61F-33DDFEC8A377}"/>
              </a:ext>
            </a:extLst>
          </p:cNvPr>
          <p:cNvSpPr txBox="1"/>
          <p:nvPr/>
        </p:nvSpPr>
        <p:spPr>
          <a:xfrm>
            <a:off x="7208874" y="5650705"/>
            <a:ext cx="325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The whole technical team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868514AA-0980-4BF6-9179-F97BF0E50CF3}"/>
              </a:ext>
            </a:extLst>
          </p:cNvPr>
          <p:cNvSpPr/>
          <p:nvPr/>
        </p:nvSpPr>
        <p:spPr>
          <a:xfrm>
            <a:off x="6627629" y="3656735"/>
            <a:ext cx="318976" cy="1814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FD551E-137E-40E1-B8AE-76E60F32D9ED}"/>
              </a:ext>
            </a:extLst>
          </p:cNvPr>
          <p:cNvSpPr txBox="1"/>
          <p:nvPr/>
        </p:nvSpPr>
        <p:spPr>
          <a:xfrm>
            <a:off x="7208874" y="3557403"/>
            <a:ext cx="227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Louis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16" name="Image 10">
            <a:extLst>
              <a:ext uri="{FF2B5EF4-FFF2-40B4-BE49-F238E27FC236}">
                <a16:creationId xmlns:a16="http://schemas.microsoft.com/office/drawing/2014/main" id="{881DBBAF-9FF8-4317-AA17-382788BB3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7109" y="1589300"/>
            <a:ext cx="2898891" cy="2185875"/>
          </a:xfrm>
          <a:prstGeom prst="rect">
            <a:avLst/>
          </a:prstGeom>
        </p:spPr>
      </p:pic>
      <p:pic>
        <p:nvPicPr>
          <p:cNvPr id="14" name="Content Placeholder 13" descr="A picture containing engine&#10;&#10;Description automatically generated">
            <a:extLst>
              <a:ext uri="{FF2B5EF4-FFF2-40B4-BE49-F238E27FC236}">
                <a16:creationId xmlns:a16="http://schemas.microsoft.com/office/drawing/2014/main" id="{A816A58A-674E-49D8-B409-134CA7C80B9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094545" y="4618589"/>
            <a:ext cx="2340384" cy="1755287"/>
          </a:xfrm>
        </p:spPr>
      </p:pic>
      <p:sp>
        <p:nvSpPr>
          <p:cNvPr id="15" name="Right Brace 14">
            <a:extLst>
              <a:ext uri="{FF2B5EF4-FFF2-40B4-BE49-F238E27FC236}">
                <a16:creationId xmlns:a16="http://schemas.microsoft.com/office/drawing/2014/main" id="{F0E3772C-386A-40A6-B532-94FB85AF568A}"/>
              </a:ext>
            </a:extLst>
          </p:cNvPr>
          <p:cNvSpPr/>
          <p:nvPr/>
        </p:nvSpPr>
        <p:spPr>
          <a:xfrm>
            <a:off x="6627629" y="6250366"/>
            <a:ext cx="318976" cy="1814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850909-B13F-42C4-A3F8-94F67C44785A}"/>
              </a:ext>
            </a:extLst>
          </p:cNvPr>
          <p:cNvSpPr txBox="1"/>
          <p:nvPr/>
        </p:nvSpPr>
        <p:spPr>
          <a:xfrm>
            <a:off x="7208874" y="6151034"/>
            <a:ext cx="227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Tatiana +Alexander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73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38D1D0-CFED-4A6F-8FBA-456F9E086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sector installation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3AF90-9321-42C7-BE7C-E439DC1DC82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9E3AF-1B43-489E-AD4B-4372EC5225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B7A54-3031-4E71-B49F-E051CA714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3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2FD24D-4125-460D-A4E4-112BCF336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903" b="5165"/>
          <a:stretch/>
        </p:blipFill>
        <p:spPr>
          <a:xfrm>
            <a:off x="2267924" y="1125538"/>
            <a:ext cx="7656152" cy="475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88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ACFDE2-556C-448F-B188-48D6D51B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sector spokes installation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195E26-CC93-427B-A898-B9BB683625B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9D733-45C3-408E-BA9F-7CFDF996FA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F5314-5403-4173-B7B7-1A6157050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4</a:t>
            </a:fld>
            <a:endParaRPr lang="en-GB"/>
          </a:p>
        </p:txBody>
      </p:sp>
      <p:pic>
        <p:nvPicPr>
          <p:cNvPr id="7" name="Content Placeholder 12">
            <a:extLst>
              <a:ext uri="{FF2B5EF4-FFF2-40B4-BE49-F238E27FC236}">
                <a16:creationId xmlns:a16="http://schemas.microsoft.com/office/drawing/2014/main" id="{441BBBD8-1017-43CA-A67E-DBFA3F659B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3" t="10585" r="31073" b="9135"/>
          <a:stretch/>
        </p:blipFill>
        <p:spPr>
          <a:xfrm>
            <a:off x="8302071" y="1453832"/>
            <a:ext cx="2856412" cy="3814354"/>
          </a:xfrm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0D0742B4-6BF4-4AA9-97CC-6223EF9DEA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8" r="31374"/>
          <a:stretch/>
        </p:blipFill>
        <p:spPr>
          <a:xfrm>
            <a:off x="826564" y="1460032"/>
            <a:ext cx="5487148" cy="413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870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E86597-C7CC-4B56-8807-6EF909865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sector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625891-68D1-48DB-B2FF-9FDBC61FDD6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7B3BF5-42D3-4748-BF20-98C38E75D7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A6A13-658F-4561-89D4-4C8D4889D4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5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67ABA53-635D-4EBB-9967-2703BF88D2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800" b="8753"/>
          <a:stretch/>
        </p:blipFill>
        <p:spPr>
          <a:xfrm>
            <a:off x="2154152" y="1125538"/>
            <a:ext cx="7883695" cy="475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09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D7D59F-2CEC-4F49-B301-7AA94AB86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A-plate, hub extension and shielding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1BCB5-2A5D-40BA-8E0A-209A150B6A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A36D63-F89D-432C-B0B3-F6B7BD93BB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3F387-98BF-435F-9260-A2EEDBA96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6</a:t>
            </a:fld>
            <a:endParaRPr lang="en-GB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AE28B1D0-4B54-4465-94CF-BA10822215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029" y="1125538"/>
            <a:ext cx="8419942" cy="4751387"/>
          </a:xfrm>
        </p:spPr>
      </p:pic>
      <p:sp>
        <p:nvSpPr>
          <p:cNvPr id="8" name="Callout: Bent Line 7">
            <a:extLst>
              <a:ext uri="{FF2B5EF4-FFF2-40B4-BE49-F238E27FC236}">
                <a16:creationId xmlns:a16="http://schemas.microsoft.com/office/drawing/2014/main" id="{C4F9BECF-3811-4260-AD6F-533CDA0D9C1D}"/>
              </a:ext>
            </a:extLst>
          </p:cNvPr>
          <p:cNvSpPr/>
          <p:nvPr/>
        </p:nvSpPr>
        <p:spPr>
          <a:xfrm>
            <a:off x="917848" y="2676088"/>
            <a:ext cx="2139192" cy="612397"/>
          </a:xfrm>
          <a:prstGeom prst="borderCallout2">
            <a:avLst>
              <a:gd name="adj1" fmla="val 16010"/>
              <a:gd name="adj2" fmla="val 105393"/>
              <a:gd name="adj3" fmla="val 17380"/>
              <a:gd name="adj4" fmla="val 118627"/>
              <a:gd name="adj5" fmla="val 112500"/>
              <a:gd name="adj6" fmla="val 247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Hub extension</a:t>
            </a:r>
            <a:endParaRPr lang="en-GB" dirty="0"/>
          </a:p>
        </p:txBody>
      </p:sp>
      <p:sp>
        <p:nvSpPr>
          <p:cNvPr id="9" name="Callout: Bent Line 8">
            <a:extLst>
              <a:ext uri="{FF2B5EF4-FFF2-40B4-BE49-F238E27FC236}">
                <a16:creationId xmlns:a16="http://schemas.microsoft.com/office/drawing/2014/main" id="{9DA9F1B4-322D-439C-B711-FF125B5A212E}"/>
              </a:ext>
            </a:extLst>
          </p:cNvPr>
          <p:cNvSpPr/>
          <p:nvPr/>
        </p:nvSpPr>
        <p:spPr>
          <a:xfrm>
            <a:off x="934625" y="4225942"/>
            <a:ext cx="2139192" cy="612397"/>
          </a:xfrm>
          <a:prstGeom prst="borderCallout2">
            <a:avLst>
              <a:gd name="adj1" fmla="val 16010"/>
              <a:gd name="adj2" fmla="val 105393"/>
              <a:gd name="adj3" fmla="val 17380"/>
              <a:gd name="adj4" fmla="val 118627"/>
              <a:gd name="adj5" fmla="val 75514"/>
              <a:gd name="adj6" fmla="val 2062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A-plate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475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9CAD78-F555-4C1D-8681-36C7B294F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Assembly of the transport tooling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4D35C8-1425-4252-8F62-44D3E0BEED9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BBEDC5-1719-4999-8EE8-93DC7FE601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7C205-866F-464E-9ACB-704596C6A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7</a:t>
            </a:fld>
            <a:endParaRPr lang="en-GB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189CD803-724D-4CE4-9C3C-79276231A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739" y="1010320"/>
            <a:ext cx="5846762" cy="513570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55682D97-D123-4244-BAC9-98E10C7A6E03}"/>
              </a:ext>
            </a:extLst>
          </p:cNvPr>
          <p:cNvSpPr/>
          <p:nvPr/>
        </p:nvSpPr>
        <p:spPr>
          <a:xfrm rot="973514">
            <a:off x="4872953" y="4301089"/>
            <a:ext cx="2142309" cy="10236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E0CAF47-7C31-4D00-98F1-538BF5504B6E}"/>
              </a:ext>
            </a:extLst>
          </p:cNvPr>
          <p:cNvSpPr/>
          <p:nvPr/>
        </p:nvSpPr>
        <p:spPr>
          <a:xfrm rot="973514">
            <a:off x="5379427" y="3294413"/>
            <a:ext cx="2142309" cy="11384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37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A391B4-FE3F-4A94-BEA0-44DBBA756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SX1 preparation for the transport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667D10-0995-44F8-9428-885C3EB5A68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3ADDE9-9720-4617-B40E-4CACD2F3AA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209A0-0F7E-4939-B375-B0FFEFF4D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8</a:t>
            </a:fld>
            <a:endParaRPr lang="en-GB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7979269E-ACEB-4B36-9CC5-16886760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5544" y="1125538"/>
            <a:ext cx="7300911" cy="475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24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4F6970-E2B3-4F3F-BB50-C7B9CEDCE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TC team has recently been called to help </a:t>
            </a:r>
            <a:r>
              <a:rPr lang="en-US" dirty="0" err="1"/>
              <a:t>sTGC</a:t>
            </a:r>
            <a:r>
              <a:rPr lang="en-US" dirty="0"/>
              <a:t> team in difficulties on the electronic cooling.</a:t>
            </a:r>
          </a:p>
          <a:p>
            <a:r>
              <a:rPr lang="en-US" dirty="0"/>
              <a:t> This part is the </a:t>
            </a:r>
            <a:r>
              <a:rPr lang="en-US" dirty="0">
                <a:solidFill>
                  <a:srgbClr val="0070C0"/>
                </a:solidFill>
              </a:rPr>
              <a:t>critical path</a:t>
            </a:r>
            <a:r>
              <a:rPr lang="en-US" dirty="0"/>
              <a:t> on the production of the </a:t>
            </a:r>
            <a:r>
              <a:rPr lang="en-US" dirty="0" err="1"/>
              <a:t>sTGC</a:t>
            </a:r>
            <a:r>
              <a:rPr lang="en-US" dirty="0"/>
              <a:t> and therefore </a:t>
            </a:r>
            <a:r>
              <a:rPr lang="en-US" dirty="0">
                <a:solidFill>
                  <a:srgbClr val="0070C0"/>
                </a:solidFill>
              </a:rPr>
              <a:t>on the critical path for the delivery of the NSW-A in time for LS2</a:t>
            </a:r>
            <a:r>
              <a:rPr lang="en-US" dirty="0"/>
              <a:t>.</a:t>
            </a:r>
          </a:p>
          <a:p>
            <a:r>
              <a:rPr lang="en-US" dirty="0"/>
              <a:t>Tasks to be covered by TC </a:t>
            </a:r>
          </a:p>
          <a:p>
            <a:pPr lvl="1"/>
            <a:r>
              <a:rPr lang="en-US" dirty="0"/>
              <a:t>Propose mechanical solution to solve all mechanical constrains		</a:t>
            </a:r>
            <a:r>
              <a:rPr lang="en-US" dirty="0">
                <a:solidFill>
                  <a:srgbClr val="00B050"/>
                </a:solidFill>
              </a:rPr>
              <a:t>Edouard, Jamie</a:t>
            </a:r>
          </a:p>
          <a:p>
            <a:pPr lvl="1"/>
            <a:r>
              <a:rPr lang="en-US" dirty="0"/>
              <a:t>Prepare assembly and production drawings </a:t>
            </a:r>
            <a:r>
              <a:rPr lang="en-US" dirty="0">
                <a:solidFill>
                  <a:srgbClr val="00B050"/>
                </a:solidFill>
              </a:rPr>
              <a:t>				Edouard, Jamie</a:t>
            </a:r>
          </a:p>
          <a:p>
            <a:pPr lvl="1"/>
            <a:r>
              <a:rPr lang="en-GB" dirty="0"/>
              <a:t>Get offers for the production of the different parts			</a:t>
            </a:r>
            <a:r>
              <a:rPr lang="en-GB" dirty="0">
                <a:solidFill>
                  <a:srgbClr val="00B050"/>
                </a:solidFill>
              </a:rPr>
              <a:t>Raphael</a:t>
            </a:r>
          </a:p>
          <a:p>
            <a:pPr lvl="1"/>
            <a:r>
              <a:rPr lang="en-GB" dirty="0"/>
              <a:t>Organise the assembly operation as well as the necessary tooling		</a:t>
            </a:r>
            <a:r>
              <a:rPr lang="en-GB" dirty="0">
                <a:solidFill>
                  <a:srgbClr val="00B050"/>
                </a:solidFill>
              </a:rPr>
              <a:t>Edouard, Jamie, Fred</a:t>
            </a:r>
          </a:p>
          <a:p>
            <a:pPr lvl="1"/>
            <a:r>
              <a:rPr lang="en-GB" dirty="0"/>
              <a:t>Produce the tooling 							</a:t>
            </a:r>
            <a:r>
              <a:rPr lang="en-GB" dirty="0">
                <a:solidFill>
                  <a:srgbClr val="00B050"/>
                </a:solidFill>
              </a:rPr>
              <a:t>TC techs</a:t>
            </a:r>
          </a:p>
          <a:p>
            <a:pPr lvl="1"/>
            <a:r>
              <a:rPr lang="en-GB" dirty="0"/>
              <a:t>Manage the logistic (production/transport/ storage)			</a:t>
            </a:r>
            <a:r>
              <a:rPr lang="en-GB" dirty="0">
                <a:solidFill>
                  <a:srgbClr val="00B050"/>
                </a:solidFill>
              </a:rPr>
              <a:t>Fred</a:t>
            </a:r>
          </a:p>
          <a:p>
            <a:pPr lvl="1"/>
            <a:r>
              <a:rPr lang="en-GB" dirty="0"/>
              <a:t>Prepare the assembly area						</a:t>
            </a:r>
            <a:r>
              <a:rPr lang="en-GB" dirty="0">
                <a:solidFill>
                  <a:srgbClr val="00B050"/>
                </a:solidFill>
              </a:rPr>
              <a:t>Fred</a:t>
            </a:r>
          </a:p>
          <a:p>
            <a:pPr lvl="1"/>
            <a:r>
              <a:rPr lang="en-GB" dirty="0"/>
              <a:t>Control the cooling performance</a:t>
            </a:r>
            <a:r>
              <a:rPr lang="en-GB" dirty="0">
                <a:solidFill>
                  <a:srgbClr val="00B050"/>
                </a:solidFill>
              </a:rPr>
              <a:t>						Claudio, Martin, Andre  </a:t>
            </a:r>
          </a:p>
          <a:p>
            <a:pPr lvl="1"/>
            <a:r>
              <a:rPr lang="en-GB" dirty="0"/>
              <a:t>Make the assembly of the cooling circuit at the required production rate 	</a:t>
            </a:r>
            <a:r>
              <a:rPr lang="en-GB" dirty="0">
                <a:solidFill>
                  <a:srgbClr val="00B050"/>
                </a:solidFill>
              </a:rPr>
              <a:t>TC techs + support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A0527D-A1EF-4704-AAAD-6F5C2456F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year of challenge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DAE32-0642-4C0A-A7E2-71C0F860085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E70FAD-5913-433D-9828-F029116C5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10th of December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3C1AB-F20D-4FBB-B3D3-464A034E3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87263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MYPRESENTATION Template</Template>
  <TotalTime>72808</TotalTime>
  <Words>770</Words>
  <Application>Microsoft Office PowerPoint</Application>
  <PresentationFormat>Widescreen</PresentationFormat>
  <Paragraphs>118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Presentation MYPRESENTATION Template</vt:lpstr>
      <vt:lpstr>ADO-PO / TC meeting 10th December 2019</vt:lpstr>
      <vt:lpstr>2020 year of convergence for nSW-A</vt:lpstr>
      <vt:lpstr>Small sector installation</vt:lpstr>
      <vt:lpstr>Large sector spokes installation</vt:lpstr>
      <vt:lpstr>Large sector</vt:lpstr>
      <vt:lpstr>A-plate, hub extension and shielding</vt:lpstr>
      <vt:lpstr>Assembly of the transport tooling</vt:lpstr>
      <vt:lpstr>SX1 preparation for the transport</vt:lpstr>
      <vt:lpstr>2020 year of challenge</vt:lpstr>
      <vt:lpstr>sTGC Cooling preparation</vt:lpstr>
      <vt:lpstr>PowerPoint Presentation</vt:lpstr>
      <vt:lpstr>Schedule of the activities </vt:lpstr>
      <vt:lpstr>Conclusion</vt:lpstr>
      <vt:lpstr>Resources in ATLAS Design Office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Sector spokes installation study</dc:title>
  <dc:creator>Marco Ciapetti</dc:creator>
  <cp:lastModifiedBy>Raphael Vuillermet</cp:lastModifiedBy>
  <cp:revision>579</cp:revision>
  <dcterms:created xsi:type="dcterms:W3CDTF">2015-06-09T15:53:01Z</dcterms:created>
  <dcterms:modified xsi:type="dcterms:W3CDTF">2019-12-10T13:33:48Z</dcterms:modified>
</cp:coreProperties>
</file>