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306" r:id="rId3"/>
    <p:sldId id="320" r:id="rId4"/>
    <p:sldId id="324" r:id="rId5"/>
    <p:sldId id="298" r:id="rId6"/>
    <p:sldId id="294" r:id="rId7"/>
    <p:sldId id="325" r:id="rId8"/>
    <p:sldId id="280" r:id="rId9"/>
    <p:sldId id="323" r:id="rId10"/>
    <p:sldId id="316" r:id="rId11"/>
    <p:sldId id="322" r:id="rId12"/>
    <p:sldId id="32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33CC"/>
    <a:srgbClr val="CC00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28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5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C2184-4701-4587-BD83-875C6E71FE15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10 December 2019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2E0156-BFCC-471A-BF88-D146BC6CC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918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62FA88-1EA7-42B1-ACFD-8BE39681A6F6}" type="datetimeFigureOut">
              <a:rPr lang="en-GB" smtClean="0"/>
              <a:t>10/12/2019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10 December 2019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2FE7C5-51DA-464F-9716-D377201887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9465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2FE7C5-51DA-464F-9716-D37720188706}" type="slidenum">
              <a:rPr lang="en-GB" smtClean="0"/>
              <a:t>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 December 2019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37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309320"/>
            <a:ext cx="12192000" cy="548680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80000">
                <a:schemeClr val="accent1">
                  <a:shade val="67500"/>
                  <a:satMod val="115000"/>
                  <a:lumMod val="100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415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3341" y="6401105"/>
            <a:ext cx="2976331" cy="365125"/>
          </a:xfrm>
          <a:prstGeom prst="rect">
            <a:avLst/>
          </a:prstGeom>
          <a:ln>
            <a:noFill/>
          </a:ln>
        </p:spPr>
        <p:txBody>
          <a:bodyPr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ctr">
              <a:defRPr sz="1350" b="1" cap="none" spc="113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pic>
        <p:nvPicPr>
          <p:cNvPr id="2050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8" y="19224"/>
            <a:ext cx="1062281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4027" y="44631"/>
            <a:ext cx="1520192" cy="143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87557" y="3284984"/>
            <a:ext cx="10160000" cy="30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9307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475252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624272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4040" y="247311"/>
            <a:ext cx="750637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402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24744"/>
            <a:ext cx="5384800" cy="4752528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 marL="857250" indent="-171450">
              <a:buFont typeface="Courier New" panose="02070309020205020404" pitchFamily="49" charset="0"/>
              <a:buChar char="o"/>
              <a:defRPr sz="1350"/>
            </a:lvl3pPr>
            <a:lvl4pPr marL="1200150" indent="-171450">
              <a:buFont typeface="Wingdings" panose="05000000000000000000" pitchFamily="2" charset="2"/>
              <a:buChar char="§"/>
              <a:defRPr sz="1350"/>
            </a:lvl4pPr>
            <a:lvl5pPr marL="1543050" indent="-171450">
              <a:buFont typeface="Wingdings" panose="05000000000000000000" pitchFamily="2" charset="2"/>
              <a:buChar char="Ø"/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24744"/>
            <a:ext cx="5384800" cy="4752528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 marL="857250" indent="-171450">
              <a:buFont typeface="Courier New" panose="02070309020205020404" pitchFamily="49" charset="0"/>
              <a:buChar char="o"/>
              <a:defRPr sz="1350"/>
            </a:lvl3pPr>
            <a:lvl4pPr marL="1200150" indent="-171450">
              <a:buFont typeface="Wingdings" panose="05000000000000000000" pitchFamily="2" charset="2"/>
              <a:buChar char="§"/>
              <a:defRPr sz="1350"/>
            </a:lvl4pPr>
            <a:lvl5pPr marL="1543050" indent="-171450">
              <a:buFont typeface="Wingdings" panose="05000000000000000000" pitchFamily="2" charset="2"/>
              <a:buChar char="Ø"/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4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2"/>
          <p:cNvSpPr>
            <a:spLocks noGrp="1"/>
          </p:cNvSpPr>
          <p:nvPr>
            <p:ph idx="13"/>
          </p:nvPr>
        </p:nvSpPr>
        <p:spPr>
          <a:xfrm>
            <a:off x="609600" y="5920705"/>
            <a:ext cx="10972800" cy="576064"/>
          </a:xfrm>
        </p:spPr>
        <p:txBody>
          <a:bodyPr anchor="ctr">
            <a:normAutofit/>
          </a:bodyPr>
          <a:lstStyle>
            <a:lvl1pPr marL="0" indent="0">
              <a:buNone/>
              <a:defRPr sz="1350"/>
            </a:lvl1pPr>
            <a:lvl2pPr>
              <a:defRPr sz="1650"/>
            </a:lvl2pPr>
            <a:lvl3pPr marL="857250" indent="-171450">
              <a:buFont typeface="Courier New" panose="02070309020205020404" pitchFamily="49" charset="0"/>
              <a:buChar char="o"/>
              <a:defRPr sz="1500"/>
            </a:lvl3pPr>
            <a:lvl4pPr marL="1200150" indent="-171450">
              <a:buFont typeface="Wingdings" panose="05000000000000000000" pitchFamily="2" charset="2"/>
              <a:buChar char="§"/>
              <a:defRPr/>
            </a:lvl4pPr>
            <a:lvl5pPr marL="1543050" indent="-171450">
              <a:buFont typeface="Wingdings" panose="05000000000000000000" pitchFamily="2" charset="2"/>
              <a:buChar char="Ø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4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947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10972800" cy="82168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2" descr="\\cern.ch\dfs\Users\c\ciapettm\Documents\Library\Logos\ATLAS_White_480x720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" y="188640"/>
            <a:ext cx="741044" cy="83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\\cern.ch\dfs\Users\c\ciapettm\Documents\Library\Logos\CERN-logo-blu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4798" y="247311"/>
            <a:ext cx="969879" cy="71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0" descr="paint"/>
          <p:cNvPicPr>
            <a:picLocks noChangeArrowheads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016000" y="892716"/>
            <a:ext cx="10160000" cy="16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72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7200"/>
            <a:ext cx="10972800" cy="8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124744"/>
            <a:ext cx="10972800" cy="468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96000" y="6552000"/>
            <a:ext cx="1152128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r>
              <a:rPr lang="en-US" smtClean="0"/>
              <a:t>10th of December 2019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7488" y="6552000"/>
            <a:ext cx="9600000" cy="270000"/>
          </a:xfrm>
          <a:prstGeom prst="rect">
            <a:avLst/>
          </a:prstGeom>
        </p:spPr>
        <p:txBody>
          <a:bodyPr/>
          <a:lstStyle>
            <a:lvl1pPr algn="ctr">
              <a:defRPr sz="750">
                <a:solidFill>
                  <a:srgbClr val="62869E"/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9531" y="6552000"/>
            <a:ext cx="576064" cy="270000"/>
          </a:xfrm>
          <a:prstGeom prst="rect">
            <a:avLst/>
          </a:prstGeom>
        </p:spPr>
        <p:txBody>
          <a:bodyPr/>
          <a:lstStyle>
            <a:lvl1pPr algn="r">
              <a:defRPr sz="750">
                <a:solidFill>
                  <a:srgbClr val="62869E"/>
                </a:solidFill>
              </a:defRPr>
            </a:lvl1pPr>
          </a:lstStyle>
          <a:p>
            <a:fld id="{0B674986-C06A-444E-9F73-FFFDA616B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22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5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858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628775" indent="-257175" algn="l" defTabSz="6858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SMARTEAM://_STFILE_C:/SMARTEAMProd_Tmp/seletski/CAD001266008.CATProduct%25VERS_1" TargetMode="External"/><Relationship Id="rId7" Type="http://schemas.openxmlformats.org/officeDocument/2006/relationships/image" Target="../media/image47.png"/><Relationship Id="rId12" Type="http://schemas.openxmlformats.org/officeDocument/2006/relationships/image" Target="../media/image5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3.wmf"/><Relationship Id="rId11" Type="http://schemas.openxmlformats.org/officeDocument/2006/relationships/image" Target="../media/image49.png"/><Relationship Id="rId5" Type="http://schemas.openxmlformats.org/officeDocument/2006/relationships/image" Target="../media/image46.png"/><Relationship Id="rId10" Type="http://schemas.openxmlformats.org/officeDocument/2006/relationships/image" Target="../media/image48.png"/><Relationship Id="rId4" Type="http://schemas.openxmlformats.org/officeDocument/2006/relationships/image" Target="../media/image42.wmf"/><Relationship Id="rId9" Type="http://schemas.openxmlformats.org/officeDocument/2006/relationships/image" Target="../media/image4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3696" y="3127276"/>
            <a:ext cx="7772400" cy="1470025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bg1">
                    <a:lumMod val="50000"/>
                  </a:schemeClr>
                </a:solidFill>
              </a:rPr>
              <a:t>ADO-PO / TC </a:t>
            </a:r>
            <a:r>
              <a:rPr lang="en-GB" sz="2800" dirty="0" smtClean="0">
                <a:solidFill>
                  <a:schemeClr val="bg1">
                    <a:lumMod val="50000"/>
                  </a:schemeClr>
                </a:solidFill>
              </a:rPr>
              <a:t>meeting</a:t>
            </a:r>
            <a:endParaRPr lang="en-GB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2675359" y="1712268"/>
            <a:ext cx="6400800" cy="1415008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ATLAS Design Office </a:t>
            </a:r>
          </a:p>
          <a:p>
            <a:r>
              <a:rPr lang="en-GB" sz="3600" dirty="0" smtClean="0">
                <a:solidFill>
                  <a:schemeClr val="accent1">
                    <a:lumMod val="75000"/>
                  </a:schemeClr>
                </a:solidFill>
              </a:rPr>
              <a:t>Engineering activities in 2020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ubtitle 3"/>
          <p:cNvSpPr txBox="1">
            <a:spLocks/>
          </p:cNvSpPr>
          <p:nvPr/>
        </p:nvSpPr>
        <p:spPr>
          <a:xfrm>
            <a:off x="6562850" y="5847435"/>
            <a:ext cx="5442930" cy="431034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b="1" dirty="0">
                <a:solidFill>
                  <a:schemeClr val="tx1"/>
                </a:solidFill>
              </a:rPr>
              <a:t> </a:t>
            </a:r>
            <a:r>
              <a:rPr lang="en-US" sz="2500" dirty="0" smtClean="0">
                <a:solidFill>
                  <a:schemeClr val="tx1"/>
                </a:solidFill>
              </a:rPr>
              <a:t>Tatiana Klioutchnikova &amp; Raphael Vuillermet</a:t>
            </a:r>
          </a:p>
          <a:p>
            <a:r>
              <a:rPr lang="en-US" sz="2500" dirty="0">
                <a:solidFill>
                  <a:schemeClr val="tx1"/>
                </a:solidFill>
              </a:rPr>
              <a:t>o</a:t>
            </a:r>
            <a:r>
              <a:rPr lang="en-US" sz="2500" dirty="0" smtClean="0">
                <a:solidFill>
                  <a:schemeClr val="tx1"/>
                </a:solidFill>
              </a:rPr>
              <a:t>n behalf of Atlas Design team</a:t>
            </a:r>
            <a:endParaRPr lang="en-GB" sz="2500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0306" y="5878286"/>
            <a:ext cx="2461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10</a:t>
            </a:r>
            <a:r>
              <a:rPr lang="en-GB" sz="1400" baseline="30000" dirty="0"/>
              <a:t>th</a:t>
            </a:r>
            <a:r>
              <a:rPr lang="en-GB" sz="1400" dirty="0"/>
              <a:t> </a:t>
            </a:r>
            <a:r>
              <a:rPr lang="en-GB" sz="1400" dirty="0" smtClean="0"/>
              <a:t>of December 2019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590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31113"/>
            <a:ext cx="4408449" cy="10577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CO2 cooling plant and piping integration 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     - USA </a:t>
            </a:r>
            <a:r>
              <a:rPr lang="en-US" dirty="0"/>
              <a:t>15 (CV room) </a:t>
            </a:r>
            <a:r>
              <a:rPr lang="en-US" dirty="0" smtClean="0"/>
              <a:t>integration </a:t>
            </a:r>
            <a:r>
              <a:rPr lang="en-GB" dirty="0" smtClean="0">
                <a:solidFill>
                  <a:srgbClr val="00B050"/>
                </a:solidFill>
              </a:rPr>
              <a:t>(Pavel,)</a:t>
            </a:r>
            <a:endParaRPr lang="en-GB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 smtClean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 smtClean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 smtClean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 smtClean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300038" lvl="1" indent="0">
              <a:buNone/>
            </a:pP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LS3 – Integration activities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10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072" y="4425085"/>
            <a:ext cx="3129963" cy="235170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46" y="2497997"/>
            <a:ext cx="2118784" cy="25663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470" y="2805472"/>
            <a:ext cx="3675710" cy="21308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798420" y="3697451"/>
            <a:ext cx="4393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85788" lvl="1" indent="-285750"/>
            <a:r>
              <a:rPr lang="en-GB" dirty="0" smtClean="0"/>
              <a:t>- </a:t>
            </a:r>
            <a:r>
              <a:rPr lang="en-GB" sz="1400" dirty="0" smtClean="0"/>
              <a:t>Manifold </a:t>
            </a:r>
            <a:r>
              <a:rPr lang="en-GB" sz="1400" dirty="0"/>
              <a:t>boxes </a:t>
            </a:r>
            <a:r>
              <a:rPr lang="en-GB" sz="1400" dirty="0" smtClean="0"/>
              <a:t>integration, </a:t>
            </a:r>
          </a:p>
          <a:p>
            <a:pPr marL="585788" lvl="1" indent="-285750"/>
            <a:r>
              <a:rPr lang="en-GB" sz="1400" dirty="0" smtClean="0"/>
              <a:t>Cooling </a:t>
            </a:r>
            <a:r>
              <a:rPr lang="en-GB" sz="1400" dirty="0"/>
              <a:t>line routing in the </a:t>
            </a:r>
            <a:r>
              <a:rPr lang="en-GB" sz="1400" dirty="0" smtClean="0"/>
              <a:t>toroid </a:t>
            </a:r>
            <a:r>
              <a:rPr lang="en-GB" sz="1400" dirty="0" smtClean="0">
                <a:solidFill>
                  <a:srgbClr val="00B050"/>
                </a:solidFill>
              </a:rPr>
              <a:t>(Vit</a:t>
            </a:r>
            <a:r>
              <a:rPr lang="en-GB" sz="1400" dirty="0">
                <a:solidFill>
                  <a:srgbClr val="00B050"/>
                </a:solidFill>
              </a:rPr>
              <a:t>, </a:t>
            </a:r>
            <a:r>
              <a:rPr lang="en-GB" sz="1400" dirty="0" smtClean="0">
                <a:solidFill>
                  <a:srgbClr val="00B050"/>
                </a:solidFill>
              </a:rPr>
              <a:t>) 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4072" y="1441748"/>
            <a:ext cx="3818233" cy="22150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69868" y="1066962"/>
            <a:ext cx="4546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USA15</a:t>
            </a:r>
            <a:r>
              <a:rPr lang="en-US" sz="1600" dirty="0"/>
              <a:t> - </a:t>
            </a:r>
            <a:r>
              <a:rPr lang="en-US" sz="1600" dirty="0" err="1"/>
              <a:t>UX15</a:t>
            </a:r>
            <a:r>
              <a:rPr lang="en-US" sz="1600" dirty="0"/>
              <a:t> </a:t>
            </a:r>
            <a:r>
              <a:rPr lang="en-US" sz="1600" dirty="0" smtClean="0"/>
              <a:t>cooling transfer lines - environment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0794380" y="5064323"/>
            <a:ext cx="1222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ITK cooling lines</a:t>
            </a:r>
            <a:endParaRPr lang="en-GB" sz="12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9545444" y="5317903"/>
            <a:ext cx="1683670" cy="47329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0453791" y="5341322"/>
            <a:ext cx="802938" cy="4498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835805" y="5538439"/>
            <a:ext cx="1442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ITK cooling manifold </a:t>
            </a:r>
            <a:r>
              <a:rPr lang="en-GB" sz="1200" dirty="0" smtClean="0"/>
              <a:t>boxes envelope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6908993" y="5486400"/>
            <a:ext cx="1959944" cy="37170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162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8143" y="1124744"/>
            <a:ext cx="10901387" cy="972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Extended Calorimeter Surface</a:t>
            </a:r>
            <a:r>
              <a:rPr lang="en-GB" b="1" dirty="0"/>
              <a:t> Integration </a:t>
            </a:r>
            <a:r>
              <a:rPr lang="en-GB" dirty="0" smtClean="0">
                <a:solidFill>
                  <a:srgbClr val="00B050"/>
                </a:solidFill>
              </a:rPr>
              <a:t>( Alexandre)</a:t>
            </a:r>
          </a:p>
          <a:p>
            <a:pPr marL="0" indent="0">
              <a:buNone/>
            </a:pPr>
            <a:r>
              <a:rPr lang="en-GB" dirty="0" smtClean="0"/>
              <a:t>       </a:t>
            </a:r>
          </a:p>
          <a:p>
            <a:pPr marL="1228725" lvl="3" indent="-285750"/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LS3- Integration activities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005595" y="1282332"/>
            <a:ext cx="2793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rgbClr val="FF0000"/>
                </a:solidFill>
              </a:rPr>
              <a:t>LAr</a:t>
            </a:r>
            <a:r>
              <a:rPr lang="fr-FR" sz="1200" dirty="0" smtClean="0"/>
              <a:t> </a:t>
            </a:r>
            <a:r>
              <a:rPr lang="fr-FR" sz="1200" dirty="0" err="1" smtClean="0"/>
              <a:t>request</a:t>
            </a:r>
            <a:r>
              <a:rPr lang="fr-FR" sz="1200" dirty="0" smtClean="0"/>
              <a:t> to </a:t>
            </a:r>
            <a:r>
              <a:rPr lang="fr-FR" sz="1200" dirty="0" err="1" smtClean="0"/>
              <a:t>find</a:t>
            </a:r>
            <a:r>
              <a:rPr lang="fr-FR" sz="1200" dirty="0" smtClean="0"/>
              <a:t> positions for </a:t>
            </a:r>
            <a:r>
              <a:rPr lang="fr-FR" sz="1200" dirty="0" err="1" smtClean="0"/>
              <a:t>LVPS</a:t>
            </a:r>
            <a:r>
              <a:rPr lang="fr-FR" sz="1200" dirty="0" smtClean="0"/>
              <a:t> in accessible place in </a:t>
            </a:r>
            <a:r>
              <a:rPr lang="fr-FR" sz="1200" dirty="0" err="1" smtClean="0"/>
              <a:t>RUN</a:t>
            </a:r>
            <a:r>
              <a:rPr lang="fr-FR" sz="1200" dirty="0" smtClean="0"/>
              <a:t> configuration</a:t>
            </a:r>
            <a:endParaRPr lang="fr-FR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996675" y="5040454"/>
            <a:ext cx="691734" cy="316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276938"/>
              </p:ext>
            </p:extLst>
          </p:nvPr>
        </p:nvGraphicFramePr>
        <p:xfrm>
          <a:off x="7422056" y="1889500"/>
          <a:ext cx="2183048" cy="2032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Product" r:id="rId3" imgW="4451760" imgH="4143960" progId="CATIA.Product">
                  <p:link updateAutomatic="1"/>
                </p:oleObj>
              </mc:Choice>
              <mc:Fallback>
                <p:oleObj name="Product" r:id="rId3" imgW="4451760" imgH="4143960" progId="CATIA.Product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22056" y="1889500"/>
                        <a:ext cx="2183048" cy="20320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60545" y="2801334"/>
            <a:ext cx="1630200" cy="1120176"/>
          </a:xfrm>
          <a:prstGeom prst="rect">
            <a:avLst/>
          </a:prstGeom>
        </p:spPr>
      </p:pic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4303517"/>
              </p:ext>
            </p:extLst>
          </p:nvPr>
        </p:nvGraphicFramePr>
        <p:xfrm>
          <a:off x="4578913" y="1659592"/>
          <a:ext cx="2452207" cy="2441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Product" r:id="rId3" imgW="4523760" imgH="4503960" progId="CATIA.Product">
                  <p:link updateAutomatic="1"/>
                </p:oleObj>
              </mc:Choice>
              <mc:Fallback>
                <p:oleObj name="Product" r:id="rId3" imgW="4523760" imgH="4503960" progId="CATIA.Product">
                  <p:link updateAutomatic="1"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8913" y="1659592"/>
                        <a:ext cx="2452207" cy="24410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30260" y="1324573"/>
            <a:ext cx="1660485" cy="1287998"/>
          </a:xfrm>
          <a:prstGeom prst="rect">
            <a:avLst/>
          </a:prstGeom>
        </p:spPr>
      </p:pic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547053"/>
              </p:ext>
            </p:extLst>
          </p:nvPr>
        </p:nvGraphicFramePr>
        <p:xfrm>
          <a:off x="7136848" y="4670802"/>
          <a:ext cx="1470051" cy="1542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Product" r:id="rId3" imgW="2583720" imgH="2711880" progId="CATIA.Product">
                  <p:link updateAutomatic="1"/>
                </p:oleObj>
              </mc:Choice>
              <mc:Fallback>
                <p:oleObj name="Product" r:id="rId3" imgW="2583720" imgH="2711880" progId="CATIA.Product">
                  <p:link updateAutomatic="1"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136848" y="4670802"/>
                        <a:ext cx="1470051" cy="15422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8850556"/>
              </p:ext>
            </p:extLst>
          </p:nvPr>
        </p:nvGraphicFramePr>
        <p:xfrm>
          <a:off x="9263880" y="4716539"/>
          <a:ext cx="2132759" cy="1553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Product" r:id="rId3" imgW="3708000" imgH="2700000" progId="CATIA.Product">
                  <p:link updateAutomatic="1"/>
                </p:oleObj>
              </mc:Choice>
              <mc:Fallback>
                <p:oleObj name="Product" r:id="rId3" imgW="3708000" imgH="2700000" progId="CATIA.Product">
                  <p:link updateAutomatic="1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263880" y="4716539"/>
                        <a:ext cx="2132759" cy="15530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9557" y="2157260"/>
            <a:ext cx="3801479" cy="25111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8542" y="4875065"/>
            <a:ext cx="2316049" cy="13944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15945" y="4746436"/>
            <a:ext cx="2127085" cy="194476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005595" y="6354462"/>
            <a:ext cx="4557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Check of accessibility using new designed platforms for NSW services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7136848" y="3935337"/>
            <a:ext cx="2862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Routing of cables between crates and new position of </a:t>
            </a:r>
            <a:r>
              <a:rPr lang="en-GB" sz="1200" dirty="0" err="1" smtClean="0"/>
              <a:t>LVPS</a:t>
            </a:r>
            <a:r>
              <a:rPr lang="en-GB" sz="1200" dirty="0" smtClean="0"/>
              <a:t> to check the cable length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9713639" y="1585916"/>
            <a:ext cx="5048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LAr</a:t>
            </a:r>
            <a:r>
              <a:rPr lang="en-GB" sz="1000" dirty="0" smtClean="0"/>
              <a:t> </a:t>
            </a:r>
            <a:r>
              <a:rPr lang="en-GB" sz="1000" dirty="0" err="1" smtClean="0"/>
              <a:t>LVPS</a:t>
            </a:r>
            <a:endParaRPr lang="en-GB" sz="1000" dirty="0" smtClean="0"/>
          </a:p>
          <a:p>
            <a:r>
              <a:rPr lang="en-GB" sz="1000" dirty="0" smtClean="0"/>
              <a:t>13 for crates </a:t>
            </a:r>
          </a:p>
          <a:p>
            <a:r>
              <a:rPr lang="en-GB" sz="1000" dirty="0" smtClean="0"/>
              <a:t>+4 </a:t>
            </a:r>
            <a:r>
              <a:rPr lang="en-GB" sz="1000" dirty="0" err="1" smtClean="0"/>
              <a:t>HEC</a:t>
            </a:r>
            <a:endParaRPr lang="en-GB" sz="10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0055453" y="1788894"/>
            <a:ext cx="1013991" cy="1796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472010" y="4107075"/>
            <a:ext cx="2664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Preliminary study for </a:t>
            </a:r>
            <a:r>
              <a:rPr lang="en-GB" sz="1200" dirty="0" err="1" smtClean="0"/>
              <a:t>LAr</a:t>
            </a:r>
            <a:r>
              <a:rPr lang="en-GB" sz="1200" dirty="0" smtClean="0"/>
              <a:t> </a:t>
            </a:r>
            <a:r>
              <a:rPr lang="en-GB" sz="1200" dirty="0" err="1" smtClean="0"/>
              <a:t>LVPS</a:t>
            </a:r>
            <a:r>
              <a:rPr lang="en-GB" sz="1200" dirty="0" smtClean="0"/>
              <a:t> positions</a:t>
            </a:r>
            <a:endParaRPr lang="en-GB" sz="1200" dirty="0"/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6616014" y="2809378"/>
            <a:ext cx="178444" cy="13689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4866886" y="2905506"/>
            <a:ext cx="1667390" cy="126728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26736" y="1511437"/>
            <a:ext cx="3296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rgbClr val="FF0000"/>
                </a:solidFill>
              </a:rPr>
              <a:t>HGTD</a:t>
            </a:r>
            <a:r>
              <a:rPr lang="fr-FR" sz="1200" dirty="0" smtClean="0"/>
              <a:t> </a:t>
            </a:r>
            <a:r>
              <a:rPr lang="fr-FR" sz="1200" dirty="0" err="1" smtClean="0"/>
              <a:t>request</a:t>
            </a:r>
            <a:r>
              <a:rPr lang="fr-FR" sz="1200" dirty="0" smtClean="0"/>
              <a:t> to </a:t>
            </a:r>
            <a:r>
              <a:rPr lang="fr-FR" sz="1200" dirty="0" err="1" smtClean="0"/>
              <a:t>integrate</a:t>
            </a:r>
            <a:r>
              <a:rPr lang="fr-FR" sz="1200" dirty="0" smtClean="0"/>
              <a:t> services patch-panels  in accessible place in </a:t>
            </a:r>
            <a:r>
              <a:rPr lang="fr-FR" sz="1200" dirty="0" err="1" smtClean="0"/>
              <a:t>RUN</a:t>
            </a:r>
            <a:r>
              <a:rPr lang="fr-FR" sz="1200" dirty="0" smtClean="0"/>
              <a:t> configuration for </a:t>
            </a:r>
            <a:r>
              <a:rPr lang="fr-FR" sz="1200" dirty="0" err="1" smtClean="0"/>
              <a:t>disconnection</a:t>
            </a:r>
            <a:r>
              <a:rPr lang="fr-FR" sz="1200" dirty="0" smtClean="0"/>
              <a:t> </a:t>
            </a:r>
            <a:r>
              <a:rPr lang="fr-FR" sz="1200" dirty="0" err="1" smtClean="0"/>
              <a:t>before</a:t>
            </a:r>
            <a:r>
              <a:rPr lang="fr-FR" sz="1200" dirty="0" smtClean="0"/>
              <a:t> </a:t>
            </a:r>
            <a:r>
              <a:rPr lang="fr-FR" sz="1200" dirty="0" err="1" smtClean="0"/>
              <a:t>Calorimeter</a:t>
            </a:r>
            <a:r>
              <a:rPr lang="fr-FR" sz="1200" dirty="0" smtClean="0"/>
              <a:t> </a:t>
            </a:r>
            <a:r>
              <a:rPr lang="fr-FR" sz="1200" dirty="0" err="1" smtClean="0"/>
              <a:t>movement</a:t>
            </a:r>
            <a:endParaRPr lang="fr-FR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10341961" y="3996892"/>
            <a:ext cx="17050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Example of crate for placing </a:t>
            </a:r>
            <a:r>
              <a:rPr lang="en-GB" sz="1000" dirty="0" err="1" smtClean="0"/>
              <a:t>LVPS</a:t>
            </a:r>
            <a:r>
              <a:rPr lang="en-GB" sz="1000" dirty="0" smtClean="0"/>
              <a:t> with water cooling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5718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7102" y="1280861"/>
            <a:ext cx="6527180" cy="4752529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585788" lvl="1" indent="-285750"/>
            <a:r>
              <a:rPr lang="en-GB" sz="1600" dirty="0" err="1" smtClean="0"/>
              <a:t>EN</a:t>
            </a:r>
            <a:r>
              <a:rPr lang="en-GB" sz="1600" dirty="0" smtClean="0"/>
              <a:t>-</a:t>
            </a:r>
            <a:r>
              <a:rPr lang="en-GB" sz="1600" dirty="0" err="1" smtClean="0"/>
              <a:t>EA</a:t>
            </a:r>
            <a:r>
              <a:rPr lang="en-GB" sz="1600" dirty="0" smtClean="0"/>
              <a:t>-DC is providing some help for reverse engineering activities. They are producing 3D scan and reverse engineering of area according to the agreed plan </a:t>
            </a:r>
            <a:r>
              <a:rPr lang="en-GB" sz="1600" dirty="0" smtClean="0">
                <a:solidFill>
                  <a:srgbClr val="00B050"/>
                </a:solidFill>
              </a:rPr>
              <a:t>(Vincent, Kevin)</a:t>
            </a:r>
            <a:endParaRPr lang="en-GB" sz="1600" dirty="0">
              <a:solidFill>
                <a:srgbClr val="00B050"/>
              </a:solidFill>
            </a:endParaRPr>
          </a:p>
          <a:p>
            <a:pPr marL="585788" lvl="1" indent="-285750"/>
            <a:r>
              <a:rPr lang="en-GB" sz="1600" dirty="0" smtClean="0"/>
              <a:t>Plans for 2020 :	</a:t>
            </a:r>
          </a:p>
          <a:p>
            <a:pPr marL="942975" lvl="2" indent="-342900">
              <a:buFont typeface="+mj-lt"/>
              <a:buAutoNum type="arabicPeriod"/>
            </a:pPr>
            <a:r>
              <a:rPr lang="en-GB" sz="1600" dirty="0" smtClean="0"/>
              <a:t>Cable trays and services in </a:t>
            </a:r>
            <a:r>
              <a:rPr lang="en-GB" sz="1600" dirty="0" err="1" smtClean="0"/>
              <a:t>Z0</a:t>
            </a:r>
            <a:r>
              <a:rPr lang="en-GB" sz="1600" dirty="0" smtClean="0"/>
              <a:t> area to have an up to date CAD model for LS3 service routing activities </a:t>
            </a:r>
            <a:r>
              <a:rPr lang="en-GB" sz="1600" dirty="0" smtClean="0">
                <a:solidFill>
                  <a:srgbClr val="00B050"/>
                </a:solidFill>
              </a:rPr>
              <a:t>(Peter, Marco)</a:t>
            </a:r>
          </a:p>
          <a:p>
            <a:pPr marL="942975" lvl="2" indent="-342900">
              <a:buFont typeface="+mj-lt"/>
              <a:buAutoNum type="arabicPeriod"/>
            </a:pPr>
            <a:r>
              <a:rPr lang="en-GB" sz="1600" dirty="0" smtClean="0"/>
              <a:t>Infrastructure on HS structure outside Toroid area</a:t>
            </a:r>
          </a:p>
          <a:p>
            <a:pPr marL="942975" lvl="2" indent="-342900">
              <a:buFont typeface="+mj-lt"/>
              <a:buAutoNum type="arabicPeriod"/>
            </a:pPr>
            <a:endParaRPr lang="en-GB" sz="1600" dirty="0" smtClean="0">
              <a:solidFill>
                <a:srgbClr val="00B050"/>
              </a:solidFill>
            </a:endParaRPr>
          </a:p>
          <a:p>
            <a:pPr marL="600075" lvl="2" indent="0">
              <a:buNone/>
            </a:pPr>
            <a:endParaRPr lang="en-GB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Reverse Engineering activities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12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7518" y="1172521"/>
            <a:ext cx="4728077" cy="28383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24078" y="4173074"/>
            <a:ext cx="44679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Example of sector 9 PP2 area ( done in 2019):</a:t>
            </a:r>
          </a:p>
          <a:p>
            <a:r>
              <a:rPr lang="en-GB" sz="1400" dirty="0" smtClean="0"/>
              <a:t>Scan is compared with integration model =&gt; all missing elements are built according to Scan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038" y="3582783"/>
            <a:ext cx="4013307" cy="28043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54029" y="5656286"/>
            <a:ext cx="19700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Z0</a:t>
            </a:r>
            <a:r>
              <a:rPr lang="en-GB" sz="1200" dirty="0" smtClean="0"/>
              <a:t> cable trays in sector 1 modified according to SCAN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47622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342963"/>
          </a:xfrm>
        </p:spPr>
        <p:txBody>
          <a:bodyPr>
            <a:normAutofit/>
          </a:bodyPr>
          <a:lstStyle/>
          <a:p>
            <a:r>
              <a:rPr lang="en-GB" dirty="0" err="1"/>
              <a:t>LS2</a:t>
            </a:r>
            <a:r>
              <a:rPr lang="en-GB" dirty="0"/>
              <a:t> </a:t>
            </a:r>
            <a:r>
              <a:rPr lang="en-GB" dirty="0" smtClean="0"/>
              <a:t>preparation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</a:t>
            </a:r>
            <a:r>
              <a:rPr lang="en-GB" dirty="0" err="1" smtClean="0"/>
              <a:t>nJD</a:t>
            </a:r>
            <a:r>
              <a:rPr lang="en-GB" dirty="0" smtClean="0"/>
              <a:t>/</a:t>
            </a:r>
            <a:r>
              <a:rPr lang="en-GB" dirty="0" err="1" smtClean="0"/>
              <a:t>nSW</a:t>
            </a:r>
            <a:r>
              <a:rPr lang="en-GB" dirty="0" smtClean="0"/>
              <a:t> – presentation of Raphael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Services installation follow-up – presentation of </a:t>
            </a:r>
            <a:r>
              <a:rPr lang="en-GB" dirty="0" smtClean="0"/>
              <a:t>Marco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 BIS78 – preparation for installation and follow-up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UX15 cavern cooling AHU system integration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USA15 Dummy load system B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SR1 Demo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 LS3 design work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Muon </a:t>
            </a:r>
            <a:r>
              <a:rPr lang="en-GB" dirty="0"/>
              <a:t>BI </a:t>
            </a:r>
            <a:r>
              <a:rPr lang="en-GB" dirty="0" smtClean="0"/>
              <a:t>project – BIS/</a:t>
            </a:r>
            <a:r>
              <a:rPr lang="en-GB" dirty="0" err="1" smtClean="0"/>
              <a:t>BIL</a:t>
            </a:r>
            <a:r>
              <a:rPr lang="en-GB" dirty="0" smtClean="0"/>
              <a:t> RPC integration/installation, MDT electronics access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err="1" smtClean="0"/>
              <a:t>HGTD</a:t>
            </a:r>
            <a:r>
              <a:rPr lang="en-GB" dirty="0" smtClean="0"/>
              <a:t>/</a:t>
            </a:r>
            <a:r>
              <a:rPr lang="en-GB" dirty="0" err="1" smtClean="0"/>
              <a:t>ITK</a:t>
            </a:r>
            <a:r>
              <a:rPr lang="en-GB" dirty="0" smtClean="0"/>
              <a:t> envelope studies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PP2 integration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ITK cooling </a:t>
            </a:r>
            <a:r>
              <a:rPr lang="en-GB" dirty="0" smtClean="0"/>
              <a:t>integration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Extended Calorimeter surface integration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r>
              <a:rPr lang="en-GB" dirty="0" smtClean="0"/>
              <a:t>Reverse Engineering activities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0" indent="0">
              <a:buNone/>
            </a:pP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 Overview for 2020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617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/>
          <p:nvPr/>
        </p:nvPicPr>
        <p:blipFill rotWithShape="1">
          <a:blip r:embed="rId2"/>
          <a:srcRect l="30970" t="17371" r="19323" b="1107"/>
          <a:stretch/>
        </p:blipFill>
        <p:spPr>
          <a:xfrm>
            <a:off x="4142502" y="4608688"/>
            <a:ext cx="2192563" cy="2078312"/>
          </a:xfrm>
          <a:prstGeom prst="rect">
            <a:avLst/>
          </a:prstGeom>
        </p:spPr>
      </p:pic>
      <p:pic>
        <p:nvPicPr>
          <p:cNvPr id="13" name="Picture 12"/>
          <p:cNvPicPr/>
          <p:nvPr>
            <p:extLst>
              <p:ext uri="{D42A27DB-BD31-4B8C-83A1-F6EECF244321}">
                <p14:modId xmlns:p14="http://schemas.microsoft.com/office/powerpoint/2010/main" val="3139238408"/>
              </p:ext>
            </p:extLst>
          </p:nvPr>
        </p:nvPicPr>
        <p:blipFill rotWithShape="1">
          <a:blip r:embed="rId3"/>
          <a:srcRect l="24686" r="32928"/>
          <a:stretch/>
        </p:blipFill>
        <p:spPr>
          <a:xfrm rot="10800000">
            <a:off x="10871435" y="1550232"/>
            <a:ext cx="849331" cy="1168583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1778" y="1124745"/>
            <a:ext cx="5080999" cy="703548"/>
          </a:xfrm>
        </p:spPr>
        <p:txBody>
          <a:bodyPr>
            <a:normAutofit fontScale="92500" lnSpcReduction="20000"/>
          </a:bodyPr>
          <a:lstStyle/>
          <a:p>
            <a:pPr marL="685800" lvl="1" indent="-342900">
              <a:buFont typeface="+mj-lt"/>
              <a:buAutoNum type="arabicPeriod"/>
            </a:pPr>
            <a:r>
              <a:rPr lang="en-GB" dirty="0" smtClean="0"/>
              <a:t>Check of envelope after sMDT – RPC </a:t>
            </a:r>
            <a:r>
              <a:rPr lang="en-GB" sz="1400" dirty="0" smtClean="0"/>
              <a:t>integration:</a:t>
            </a:r>
          </a:p>
          <a:p>
            <a:pPr marL="342900" lvl="1" indent="0">
              <a:buNone/>
            </a:pPr>
            <a:r>
              <a:rPr lang="en-GB" sz="1400" dirty="0">
                <a:solidFill>
                  <a:srgbClr val="00FF00"/>
                </a:solidFill>
              </a:rPr>
              <a:t> </a:t>
            </a:r>
            <a:r>
              <a:rPr lang="en-GB" sz="1400" dirty="0" smtClean="0">
                <a:solidFill>
                  <a:srgbClr val="00FF00"/>
                </a:solidFill>
              </a:rPr>
              <a:t>        </a:t>
            </a:r>
            <a:r>
              <a:rPr lang="en-GB" sz="1400" dirty="0" smtClean="0">
                <a:solidFill>
                  <a:srgbClr val="00B050"/>
                </a:solidFill>
              </a:rPr>
              <a:t>( </a:t>
            </a:r>
            <a:r>
              <a:rPr lang="en-GB" sz="1400" dirty="0" err="1" smtClean="0">
                <a:solidFill>
                  <a:srgbClr val="00B050"/>
                </a:solidFill>
              </a:rPr>
              <a:t>Wim</a:t>
            </a:r>
            <a:r>
              <a:rPr lang="en-GB" sz="1400" dirty="0" smtClean="0">
                <a:solidFill>
                  <a:srgbClr val="00B050"/>
                </a:solidFill>
              </a:rPr>
              <a:t>, Alexandre, Lorenzo, Jamie, Gevorg )</a:t>
            </a:r>
            <a:r>
              <a:rPr lang="en-GB" dirty="0"/>
              <a:t>				</a:t>
            </a:r>
            <a:r>
              <a:rPr lang="fr-FR" dirty="0" smtClean="0"/>
              <a:t>    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LS2 - Installation </a:t>
            </a:r>
            <a:r>
              <a:rPr lang="en-GB" dirty="0" smtClean="0"/>
              <a:t>BIS78 follow-up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3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9"/>
          <a:stretch/>
        </p:blipFill>
        <p:spPr>
          <a:xfrm>
            <a:off x="9565233" y="5339059"/>
            <a:ext cx="2326124" cy="151894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4801596" y="4392914"/>
            <a:ext cx="317698" cy="59787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11381678" y="2515874"/>
            <a:ext cx="225391" cy="18306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292" y="1775470"/>
            <a:ext cx="3815965" cy="2026795"/>
          </a:xfrm>
          <a:prstGeom prst="rect">
            <a:avLst/>
          </a:prstGeom>
        </p:spPr>
      </p:pic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7024733" y="1200674"/>
            <a:ext cx="5080999" cy="1239575"/>
          </a:xfrm>
        </p:spPr>
        <p:txBody>
          <a:bodyPr>
            <a:normAutofit fontScale="70000" lnSpcReduction="20000"/>
          </a:bodyPr>
          <a:lstStyle/>
          <a:p>
            <a:pPr marL="685800" lvl="1" indent="-342900">
              <a:buFont typeface="+mj-lt"/>
              <a:buAutoNum type="arabicPeriod" startAt="2"/>
            </a:pPr>
            <a:r>
              <a:rPr lang="en-GB" dirty="0" smtClean="0"/>
              <a:t>Update BIS78 installation procedure with all details</a:t>
            </a:r>
          </a:p>
          <a:p>
            <a:pPr marL="685800" lvl="1" indent="-342900">
              <a:buFont typeface="+mj-lt"/>
              <a:buAutoNum type="arabicPeriod" startAt="2"/>
            </a:pPr>
            <a:r>
              <a:rPr lang="en-GB" dirty="0" smtClean="0"/>
              <a:t>Prepare material and tooling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	</a:t>
            </a:r>
            <a:r>
              <a:rPr lang="en-GB" dirty="0" smtClean="0"/>
              <a:t>rail extensions, brackets and reinforcement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	</a:t>
            </a:r>
            <a:r>
              <a:rPr lang="en-GB" dirty="0" smtClean="0"/>
              <a:t>AFT installation tool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   BIS78 installation frame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 smtClean="0"/>
              <a:t>    Many other small tools</a:t>
            </a:r>
            <a:r>
              <a:rPr lang="fr-FR" dirty="0" smtClean="0"/>
              <a:t>      </a:t>
            </a:r>
            <a:endParaRPr lang="en-GB" dirty="0"/>
          </a:p>
        </p:txBody>
      </p:sp>
      <p:pic>
        <p:nvPicPr>
          <p:cNvPr id="15" name="Picture 14"/>
          <p:cNvPicPr/>
          <p:nvPr>
            <p:extLst>
              <p:ext uri="{D42A27DB-BD31-4B8C-83A1-F6EECF244321}">
                <p14:modId xmlns:p14="http://schemas.microsoft.com/office/powerpoint/2010/main" val="3781400461"/>
              </p:ext>
            </p:extLst>
          </p:nvPr>
        </p:nvPicPr>
        <p:blipFill rotWithShape="1">
          <a:blip r:embed="rId6"/>
          <a:srcRect l="29916" t="3599" r="28519" b="10384"/>
          <a:stretch/>
        </p:blipFill>
        <p:spPr>
          <a:xfrm>
            <a:off x="10421284" y="2880396"/>
            <a:ext cx="1524591" cy="1738822"/>
          </a:xfrm>
          <a:prstGeom prst="rect">
            <a:avLst/>
          </a:prstGeom>
        </p:spPr>
      </p:pic>
      <p:pic>
        <p:nvPicPr>
          <p:cNvPr id="17" name="Picture 16"/>
          <p:cNvPicPr/>
          <p:nvPr>
            <p:extLst>
              <p:ext uri="{D42A27DB-BD31-4B8C-83A1-F6EECF244321}">
                <p14:modId xmlns:p14="http://schemas.microsoft.com/office/powerpoint/2010/main" val="2338485299"/>
              </p:ext>
            </p:extLst>
          </p:nvPr>
        </p:nvPicPr>
        <p:blipFill rotWithShape="1">
          <a:blip r:embed="rId7"/>
          <a:srcRect l="14867" r="12686"/>
          <a:stretch/>
        </p:blipFill>
        <p:spPr>
          <a:xfrm>
            <a:off x="892293" y="3895783"/>
            <a:ext cx="2835541" cy="251019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27" r="10828"/>
          <a:stretch/>
        </p:blipFill>
        <p:spPr>
          <a:xfrm>
            <a:off x="7717058" y="3536872"/>
            <a:ext cx="1630464" cy="1305517"/>
          </a:xfrm>
          <a:prstGeom prst="rect">
            <a:avLst/>
          </a:prstGeom>
        </p:spPr>
      </p:pic>
      <p:pic>
        <p:nvPicPr>
          <p:cNvPr id="19" name="Content Placeholder 3"/>
          <p:cNvPicPr>
            <a:picLocks noGrp="1" noChangeAspect="1"/>
          </p:cNvPicPr>
          <p:nvPr>
            <p:ph sz="half" idx="4294967295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8165" y="5395905"/>
            <a:ext cx="1665571" cy="12489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713231" y="5012382"/>
            <a:ext cx="2178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Rail extensions with brackets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0871435" y="2638853"/>
            <a:ext cx="1370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Rail reinforcement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8944336" y="3102407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200" dirty="0"/>
              <a:t>AFT </a:t>
            </a:r>
            <a:r>
              <a:rPr lang="en-GB" sz="1200" dirty="0" smtClean="0"/>
              <a:t>installation tool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8748066" y="4187428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200" dirty="0" smtClean="0"/>
              <a:t>AFT modification necessary for NSW installation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171983" y="4140927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200" dirty="0"/>
              <a:t>BIS78 installation </a:t>
            </a:r>
            <a:r>
              <a:rPr lang="en-GB" sz="1200" dirty="0" smtClean="0"/>
              <a:t>frame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10323526" y="5239704"/>
            <a:ext cx="321469" cy="40814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9054790" y="4132826"/>
            <a:ext cx="228946" cy="10920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0124864" y="3307973"/>
            <a:ext cx="520834" cy="54711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31503" y="1700989"/>
            <a:ext cx="2749557" cy="118080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458180" y="2923596"/>
            <a:ext cx="29211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Configuration of on-chamber services is different for most of sectors depending on space in front of NSW – need to be checked carefully before installation !</a:t>
            </a:r>
            <a:endParaRPr lang="en-GB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008531" y="3904641"/>
            <a:ext cx="25413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BIS78 scaffolding and special opening</a:t>
            </a:r>
            <a:endParaRPr lang="en-GB" sz="1200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208109" y="4096225"/>
            <a:ext cx="107428" cy="114347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2841323" y="4120113"/>
            <a:ext cx="1762870" cy="94997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626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2802" y="1119320"/>
            <a:ext cx="5080999" cy="703548"/>
          </a:xfrm>
        </p:spPr>
        <p:txBody>
          <a:bodyPr>
            <a:normAutofit/>
          </a:bodyPr>
          <a:lstStyle/>
          <a:p>
            <a:pPr marL="342900" lvl="1" indent="0">
              <a:buNone/>
            </a:pPr>
            <a:r>
              <a:rPr lang="en-GB" sz="1400" dirty="0" smtClean="0"/>
              <a:t>1.   </a:t>
            </a:r>
            <a:r>
              <a:rPr lang="en-GB" sz="1600" dirty="0" smtClean="0"/>
              <a:t>UX15 </a:t>
            </a:r>
            <a:r>
              <a:rPr lang="en-GB" sz="1600" dirty="0"/>
              <a:t>cavern cooling AHU system integration</a:t>
            </a:r>
          </a:p>
          <a:p>
            <a:pPr marL="342900" lvl="1" indent="0">
              <a:buNone/>
            </a:pPr>
            <a:r>
              <a:rPr lang="en-GB" sz="1600" dirty="0" smtClean="0">
                <a:solidFill>
                  <a:srgbClr val="00FF00"/>
                </a:solidFill>
              </a:rPr>
              <a:t>         </a:t>
            </a:r>
            <a:r>
              <a:rPr lang="en-GB" sz="1600" dirty="0" smtClean="0">
                <a:solidFill>
                  <a:srgbClr val="00B050"/>
                </a:solidFill>
              </a:rPr>
              <a:t>( Marco, Edouard ) </a:t>
            </a:r>
            <a:r>
              <a:rPr lang="en-GB" sz="1600" dirty="0"/>
              <a:t>	</a:t>
            </a:r>
            <a:r>
              <a:rPr lang="en-GB" dirty="0"/>
              <a:t>			</a:t>
            </a:r>
            <a:r>
              <a:rPr lang="fr-FR" dirty="0" smtClean="0"/>
              <a:t>    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LS2</a:t>
            </a:r>
            <a:r>
              <a:rPr lang="en-GB" dirty="0"/>
              <a:t> </a:t>
            </a:r>
            <a:r>
              <a:rPr lang="en-GB" dirty="0" smtClean="0"/>
              <a:t>– integration activities 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4</a:t>
            </a:fld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599723" y="4841754"/>
            <a:ext cx="831279" cy="25929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381312" y="5608345"/>
            <a:ext cx="736872" cy="52790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6215102" y="1119320"/>
            <a:ext cx="5080999" cy="1239575"/>
          </a:xfrm>
        </p:spPr>
        <p:txBody>
          <a:bodyPr>
            <a:normAutofit/>
          </a:bodyPr>
          <a:lstStyle/>
          <a:p>
            <a:pPr marL="685800" lvl="1" indent="-342900">
              <a:buFont typeface="+mj-lt"/>
              <a:buAutoNum type="arabicPeriod" startAt="2"/>
            </a:pPr>
            <a:r>
              <a:rPr lang="en-GB" dirty="0"/>
              <a:t>USA15 Dummy load system </a:t>
            </a:r>
            <a:r>
              <a:rPr lang="en-GB" dirty="0" smtClean="0"/>
              <a:t>B </a:t>
            </a:r>
            <a:r>
              <a:rPr lang="en-GB" dirty="0" smtClean="0">
                <a:solidFill>
                  <a:srgbClr val="00B050"/>
                </a:solidFill>
              </a:rPr>
              <a:t>(Pavel)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702" y="1615288"/>
            <a:ext cx="3015785" cy="2261839"/>
          </a:xfrm>
          <a:prstGeom prst="rect">
            <a:avLst/>
          </a:prstGeom>
        </p:spPr>
      </p:pic>
      <p:sp>
        <p:nvSpPr>
          <p:cNvPr id="21" name="Oval 20"/>
          <p:cNvSpPr/>
          <p:nvPr/>
        </p:nvSpPr>
        <p:spPr>
          <a:xfrm>
            <a:off x="6279883" y="2389533"/>
            <a:ext cx="283959" cy="4017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9238790" y="3749808"/>
            <a:ext cx="1823219" cy="4075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Example of dummy load</a:t>
            </a:r>
            <a:endParaRPr lang="en-GB" sz="1200" dirty="0"/>
          </a:p>
        </p:txBody>
      </p:sp>
      <p:sp>
        <p:nvSpPr>
          <p:cNvPr id="23" name="Rectangle 22"/>
          <p:cNvSpPr/>
          <p:nvPr/>
        </p:nvSpPr>
        <p:spPr>
          <a:xfrm>
            <a:off x="5572777" y="3580595"/>
            <a:ext cx="2572423" cy="593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Proposed place where the dummy load might be integrated in USA 15</a:t>
            </a:r>
            <a:endParaRPr lang="en-GB" sz="12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650" y="1615288"/>
            <a:ext cx="2755352" cy="20665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3404" y="5642282"/>
            <a:ext cx="363529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n-GB" sz="1600" dirty="0"/>
              <a:t>SR1 </a:t>
            </a:r>
            <a:r>
              <a:rPr lang="en-GB" sz="1600" dirty="0" smtClean="0"/>
              <a:t>Demo – cooling plant integration  </a:t>
            </a:r>
            <a:r>
              <a:rPr lang="en-GB" sz="1600" dirty="0">
                <a:solidFill>
                  <a:srgbClr val="00B050"/>
                </a:solidFill>
              </a:rPr>
              <a:t>(Pavel)</a:t>
            </a:r>
          </a:p>
          <a:p>
            <a:pPr marL="342900" indent="-342900">
              <a:buFont typeface="+mj-lt"/>
              <a:buAutoNum type="arabicPeriod" startAt="3"/>
            </a:pPr>
            <a:endParaRPr lang="en-GB" sz="1600" dirty="0"/>
          </a:p>
        </p:txBody>
      </p:sp>
      <p:pic>
        <p:nvPicPr>
          <p:cNvPr id="25" name="Content Placeholder 4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846551" y="4449797"/>
            <a:ext cx="5844062" cy="22372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843" y="1772339"/>
            <a:ext cx="4862287" cy="2701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853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LS3 – BIS MDT/RPC integration studies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5</a:t>
            </a:fld>
            <a:endParaRPr lang="en-GB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744538" y="1218280"/>
            <a:ext cx="6446904" cy="18590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600" dirty="0" smtClean="0"/>
              <a:t>Design activity for BIS RPC	</a:t>
            </a:r>
            <a:r>
              <a:rPr lang="en-GB" sz="1600" dirty="0"/>
              <a:t> </a:t>
            </a:r>
            <a:r>
              <a:rPr lang="en-GB" sz="1600" dirty="0" smtClean="0">
                <a:solidFill>
                  <a:srgbClr val="00B050"/>
                </a:solidFill>
              </a:rPr>
              <a:t>(Alexandre)</a:t>
            </a:r>
            <a:endParaRPr lang="en-GB" sz="1600" dirty="0">
              <a:solidFill>
                <a:srgbClr val="00B050"/>
              </a:solidFill>
            </a:endParaRPr>
          </a:p>
          <a:p>
            <a:pPr lvl="1"/>
            <a:r>
              <a:rPr lang="en-GB" sz="1600" dirty="0" smtClean="0"/>
              <a:t>Follow the RPC services design with muon RPC team to make sure that it will fit in the attributed envelope</a:t>
            </a:r>
            <a:endParaRPr lang="en-GB" sz="1600" dirty="0"/>
          </a:p>
          <a:p>
            <a:pPr lvl="1"/>
            <a:r>
              <a:rPr lang="en-GB" sz="1600" dirty="0" smtClean="0"/>
              <a:t>Check accessibility for services </a:t>
            </a:r>
            <a:r>
              <a:rPr lang="en-GB" sz="1600" dirty="0"/>
              <a:t>connection after BIS installation together </a:t>
            </a:r>
            <a:r>
              <a:rPr lang="en-GB" sz="1600" dirty="0" smtClean="0"/>
              <a:t>with RPC and MDT teams</a:t>
            </a:r>
          </a:p>
          <a:p>
            <a:pPr lvl="1"/>
            <a:r>
              <a:rPr lang="en-GB" sz="1600" dirty="0" smtClean="0"/>
              <a:t>Study re-routing of services to accessible place in case of obstructed access</a:t>
            </a:r>
          </a:p>
          <a:p>
            <a:pPr lvl="1"/>
            <a:r>
              <a:rPr lang="en-GB" sz="1600" dirty="0" smtClean="0"/>
              <a:t>Study reusability of existing MDT services for sMDT chambers</a:t>
            </a:r>
          </a:p>
          <a:p>
            <a:pPr lvl="1"/>
            <a:endParaRPr lang="en-GB" sz="1600" dirty="0" smtClean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0"/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58" y="3285284"/>
            <a:ext cx="5597531" cy="25474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28117" y="4007752"/>
            <a:ext cx="9590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sMDT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752400" y="4490225"/>
            <a:ext cx="683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RPC</a:t>
            </a:r>
            <a:endParaRPr lang="en-GB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7201" y="1038397"/>
            <a:ext cx="2888667" cy="296935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66215" y="1582363"/>
            <a:ext cx="1481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BIS RPC will be integrated with MDT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00258" y="5953335"/>
            <a:ext cx="5597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Check of space for on-chamber services inside the attributed envelope which should not exceed the current BIS chambers</a:t>
            </a:r>
            <a:endParaRPr lang="en-GB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9" y="4043178"/>
            <a:ext cx="2639951" cy="199923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96000" y="6077838"/>
            <a:ext cx="2716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Accessibility of BIS services through the window between BIL chambers after BIL displacement </a:t>
            </a:r>
            <a:endParaRPr lang="en-GB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2652" y="4035829"/>
            <a:ext cx="2845198" cy="198236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102652" y="6148039"/>
            <a:ext cx="2777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Z0</a:t>
            </a:r>
            <a:r>
              <a:rPr lang="en-GB" sz="1200" dirty="0" smtClean="0"/>
              <a:t> Services in sector 15 obstruct access to </a:t>
            </a:r>
            <a:r>
              <a:rPr lang="en-GB" sz="1200" dirty="0" err="1" smtClean="0"/>
              <a:t>BIS1</a:t>
            </a:r>
            <a:r>
              <a:rPr lang="en-GB" sz="1200" dirty="0" smtClean="0"/>
              <a:t> and </a:t>
            </a:r>
            <a:r>
              <a:rPr lang="en-GB" sz="1200" dirty="0" err="1" smtClean="0"/>
              <a:t>BIS2</a:t>
            </a:r>
            <a:r>
              <a:rPr lang="en-GB" sz="1200" dirty="0" smtClean="0"/>
              <a:t> chambers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77307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3064" y="1126749"/>
            <a:ext cx="6446904" cy="24012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 smtClean="0"/>
              <a:t>Design activity for BIL RPC	</a:t>
            </a:r>
            <a:r>
              <a:rPr lang="en-GB" sz="1600" dirty="0" smtClean="0">
                <a:solidFill>
                  <a:srgbClr val="00B050"/>
                </a:solidFill>
              </a:rPr>
              <a:t>(Lorenzo</a:t>
            </a:r>
            <a:r>
              <a:rPr lang="en-GB" sz="1600" dirty="0">
                <a:solidFill>
                  <a:srgbClr val="00B050"/>
                </a:solidFill>
              </a:rPr>
              <a:t>, </a:t>
            </a:r>
            <a:r>
              <a:rPr lang="en-GB" sz="1600" dirty="0" smtClean="0">
                <a:solidFill>
                  <a:srgbClr val="00B050"/>
                </a:solidFill>
              </a:rPr>
              <a:t>Shoaib)</a:t>
            </a:r>
            <a:endParaRPr lang="en-GB" sz="1600" dirty="0">
              <a:solidFill>
                <a:srgbClr val="00B050"/>
              </a:solidFill>
            </a:endParaRPr>
          </a:p>
          <a:p>
            <a:pPr lvl="1"/>
            <a:r>
              <a:rPr lang="en-GB" sz="1600" dirty="0" smtClean="0"/>
              <a:t>Finalize the RPC layout for all sectors in agreement with RPC team</a:t>
            </a:r>
          </a:p>
          <a:p>
            <a:pPr lvl="1"/>
            <a:r>
              <a:rPr lang="en-GB" sz="1600" dirty="0" smtClean="0"/>
              <a:t>Follow the RPC services design with muon team to fit in the defined envelope</a:t>
            </a:r>
            <a:endParaRPr lang="en-GB" sz="1600" dirty="0"/>
          </a:p>
          <a:p>
            <a:pPr lvl="1"/>
            <a:r>
              <a:rPr lang="en-GB" sz="1600" dirty="0" smtClean="0"/>
              <a:t>Definition of the interface between support and chambers</a:t>
            </a:r>
          </a:p>
          <a:p>
            <a:pPr lvl="1"/>
            <a:r>
              <a:rPr lang="en-GB" sz="1600" dirty="0" smtClean="0"/>
              <a:t>Finalize the design </a:t>
            </a:r>
            <a:r>
              <a:rPr lang="en-GB" sz="1600" dirty="0"/>
              <a:t>of the support </a:t>
            </a:r>
            <a:r>
              <a:rPr lang="en-GB" sz="1600" dirty="0" smtClean="0"/>
              <a:t>structure</a:t>
            </a:r>
          </a:p>
          <a:p>
            <a:pPr lvl="1"/>
            <a:r>
              <a:rPr lang="en-GB" sz="1600" dirty="0" smtClean="0"/>
              <a:t>Finalize the design of the installation mechanics </a:t>
            </a:r>
          </a:p>
          <a:p>
            <a:pPr lvl="1"/>
            <a:r>
              <a:rPr lang="en-GB" sz="1600" dirty="0" smtClean="0"/>
              <a:t>Definition </a:t>
            </a:r>
            <a:r>
              <a:rPr lang="en-GB" sz="1600" dirty="0"/>
              <a:t>of the installation scenario </a:t>
            </a:r>
          </a:p>
          <a:p>
            <a:pPr marL="685800" lvl="2" indent="0">
              <a:buNone/>
            </a:pPr>
            <a:endParaRPr lang="en-GB" sz="1600" dirty="0" smtClean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0"/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LS3 – BIL RPC </a:t>
            </a:r>
            <a:r>
              <a:rPr lang="en-GB" dirty="0"/>
              <a:t>integration/installation</a:t>
            </a:r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4507" y="2456665"/>
            <a:ext cx="2220981" cy="29613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064" y="3666195"/>
            <a:ext cx="5180814" cy="288580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11098" y="5379345"/>
            <a:ext cx="2044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BIL RPC layout proposal</a:t>
            </a:r>
            <a:endParaRPr lang="en-GB" sz="1400" dirty="0"/>
          </a:p>
        </p:txBody>
      </p:sp>
      <p:sp>
        <p:nvSpPr>
          <p:cNvPr id="13" name="Oval 12"/>
          <p:cNvSpPr/>
          <p:nvPr/>
        </p:nvSpPr>
        <p:spPr>
          <a:xfrm>
            <a:off x="1999785" y="4527395"/>
            <a:ext cx="1962615" cy="11597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450840" y="4004226"/>
            <a:ext cx="9441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RPC envelope</a:t>
            </a:r>
            <a:endParaRPr lang="en-GB" sz="10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993517" y="4206468"/>
            <a:ext cx="755952" cy="171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96176" y="4388921"/>
            <a:ext cx="13753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RPC support- chamber interface</a:t>
            </a:r>
            <a:endParaRPr lang="en-GB" sz="10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621809" y="4617340"/>
            <a:ext cx="633206" cy="134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6435" y="1880852"/>
            <a:ext cx="2877912" cy="380627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365632" y="5866397"/>
            <a:ext cx="1078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BIL RPC installation mechanics</a:t>
            </a:r>
            <a:endParaRPr lang="en-GB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10296293" y="5047786"/>
            <a:ext cx="423746" cy="818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798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826" y="1708487"/>
            <a:ext cx="2847280" cy="2135460"/>
          </a:xfr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0332" y="1110688"/>
            <a:ext cx="3400194" cy="84819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2900" dirty="0" smtClean="0"/>
              <a:t>  </a:t>
            </a:r>
            <a:r>
              <a:rPr lang="en-GB" sz="3500" b="1" dirty="0"/>
              <a:t>MDT </a:t>
            </a:r>
            <a:r>
              <a:rPr lang="en-GB" sz="3500" b="1" dirty="0" smtClean="0"/>
              <a:t>RO electronics </a:t>
            </a:r>
            <a:r>
              <a:rPr lang="en-GB" sz="3500" dirty="0" smtClean="0"/>
              <a:t>need to be replaced.</a:t>
            </a:r>
          </a:p>
          <a:p>
            <a:pPr marL="0" indent="0">
              <a:buNone/>
            </a:pPr>
            <a:r>
              <a:rPr lang="en-GB" sz="3500" dirty="0"/>
              <a:t>A</a:t>
            </a:r>
            <a:r>
              <a:rPr lang="en-GB" sz="3500" dirty="0" smtClean="0"/>
              <a:t>ccess studies and platform design </a:t>
            </a:r>
            <a:r>
              <a:rPr lang="en-GB" sz="3500" dirty="0" smtClean="0">
                <a:solidFill>
                  <a:srgbClr val="00B050"/>
                </a:solidFill>
              </a:rPr>
              <a:t>(</a:t>
            </a:r>
            <a:r>
              <a:rPr lang="en-GB" sz="3500" dirty="0" err="1" smtClean="0">
                <a:solidFill>
                  <a:srgbClr val="00B050"/>
                </a:solidFill>
              </a:rPr>
              <a:t>Wim</a:t>
            </a:r>
            <a:r>
              <a:rPr lang="en-GB" sz="3500" dirty="0" smtClean="0">
                <a:solidFill>
                  <a:srgbClr val="00B050"/>
                </a:solidFill>
              </a:rPr>
              <a:t>,)</a:t>
            </a:r>
          </a:p>
          <a:p>
            <a:pPr marL="0" indent="0">
              <a:buNone/>
            </a:pPr>
            <a:endParaRPr lang="en-GB" sz="29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GB" sz="2900" dirty="0" smtClean="0">
                <a:solidFill>
                  <a:srgbClr val="00B050"/>
                </a:solidFill>
              </a:rPr>
              <a:t>Some examples:</a:t>
            </a:r>
            <a:endParaRPr lang="en-GB" sz="2900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 smtClean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 smtClean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 smtClean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585788" lvl="1" indent="-285750"/>
            <a:endParaRPr lang="en-GB" dirty="0" smtClean="0">
              <a:solidFill>
                <a:srgbClr val="00B050"/>
              </a:solidFill>
            </a:endParaRPr>
          </a:p>
          <a:p>
            <a:pPr marL="585788" lvl="1" indent="-285750"/>
            <a:endParaRPr lang="en-GB" dirty="0">
              <a:solidFill>
                <a:srgbClr val="00B050"/>
              </a:solidFill>
            </a:endParaRPr>
          </a:p>
          <a:p>
            <a:pPr marL="300038" lvl="1" indent="0">
              <a:buNone/>
            </a:pP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LS3 </a:t>
            </a:r>
            <a:r>
              <a:rPr lang="en-GB" dirty="0" smtClean="0"/>
              <a:t>– Integration activities</a:t>
            </a:r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7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410395" y="1080262"/>
            <a:ext cx="4546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HGTD/ITK envelope </a:t>
            </a:r>
            <a:r>
              <a:rPr lang="en-GB" sz="1600" dirty="0" smtClean="0"/>
              <a:t>studies </a:t>
            </a:r>
            <a:r>
              <a:rPr lang="en-GB" sz="1600" dirty="0" smtClean="0">
                <a:solidFill>
                  <a:srgbClr val="00B050"/>
                </a:solidFill>
              </a:rPr>
              <a:t>(Peter, Michel)</a:t>
            </a:r>
            <a:endParaRPr lang="en-GB" sz="1600" dirty="0">
              <a:solidFill>
                <a:srgbClr val="00B05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123240" y="2318275"/>
            <a:ext cx="1590223" cy="1571457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Text Placeholder 2"/>
          <p:cNvSpPr txBox="1">
            <a:spLocks/>
          </p:cNvSpPr>
          <p:nvPr/>
        </p:nvSpPr>
        <p:spPr>
          <a:xfrm>
            <a:off x="350332" y="3843947"/>
            <a:ext cx="3323063" cy="359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Ø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No access for </a:t>
            </a:r>
            <a:r>
              <a:rPr lang="en-GB" sz="1400" dirty="0" err="1" smtClean="0"/>
              <a:t>Sector3</a:t>
            </a:r>
            <a:r>
              <a:rPr lang="en-GB" sz="1400" dirty="0" smtClean="0"/>
              <a:t> </a:t>
            </a:r>
            <a:r>
              <a:rPr lang="en-GB" sz="1400" dirty="0" err="1" smtClean="0"/>
              <a:t>BOL6</a:t>
            </a:r>
            <a:r>
              <a:rPr lang="en-GB" sz="1400" dirty="0" smtClean="0"/>
              <a:t>. </a:t>
            </a:r>
            <a:endParaRPr lang="fr-FR" sz="1400" dirty="0"/>
          </a:p>
        </p:txBody>
      </p:sp>
      <p:pic>
        <p:nvPicPr>
          <p:cNvPr id="21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76" y="4249122"/>
            <a:ext cx="2776460" cy="2082345"/>
          </a:xfrm>
        </p:spPr>
      </p:pic>
      <p:sp>
        <p:nvSpPr>
          <p:cNvPr id="22" name="Text Placeholder 4"/>
          <p:cNvSpPr txBox="1">
            <a:spLocks/>
          </p:cNvSpPr>
          <p:nvPr/>
        </p:nvSpPr>
        <p:spPr>
          <a:xfrm>
            <a:off x="609600" y="6345145"/>
            <a:ext cx="2890024" cy="51285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750" kern="1200">
                <a:solidFill>
                  <a:srgbClr val="62869E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err="1" smtClean="0">
                <a:solidFill>
                  <a:schemeClr val="tx1"/>
                </a:solidFill>
              </a:rPr>
              <a:t>BML</a:t>
            </a:r>
            <a:r>
              <a:rPr lang="en-GB" sz="1400" dirty="0" smtClean="0">
                <a:solidFill>
                  <a:schemeClr val="tx1"/>
                </a:solidFill>
              </a:rPr>
              <a:t> at Z=0; access could be improved with some local platforms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309" y="1418816"/>
            <a:ext cx="5877369" cy="28526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309" y="4214661"/>
            <a:ext cx="5269308" cy="260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696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18" y="1361387"/>
            <a:ext cx="2721327" cy="28620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673" y="5188287"/>
            <a:ext cx="2980516" cy="156693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88144" y="1010320"/>
            <a:ext cx="8109808" cy="9729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PP2 Integration  </a:t>
            </a:r>
            <a:r>
              <a:rPr lang="en-GB" dirty="0" smtClean="0">
                <a:solidFill>
                  <a:srgbClr val="00B050"/>
                </a:solidFill>
              </a:rPr>
              <a:t>(Vit, Raphael, Pavel, Marco, Peter, Alexandre, Lorenzo, Edouard)</a:t>
            </a:r>
          </a:p>
          <a:p>
            <a:pPr marL="0" indent="0">
              <a:buNone/>
            </a:pPr>
            <a:r>
              <a:rPr lang="en-GB" dirty="0" smtClean="0"/>
              <a:t>                                                     </a:t>
            </a:r>
            <a:r>
              <a:rPr lang="en-GB" sz="1600" dirty="0" smtClean="0"/>
              <a:t>Many systems need PP2 area to install path panels during LS</a:t>
            </a:r>
          </a:p>
          <a:p>
            <a:pPr marL="600075" lvl="2" indent="0">
              <a:buNone/>
            </a:pPr>
            <a:r>
              <a:rPr lang="en-GB" dirty="0" smtClean="0"/>
              <a:t>                                                   (</a:t>
            </a:r>
            <a:r>
              <a:rPr lang="en-GB" dirty="0" err="1" smtClean="0"/>
              <a:t>LArg</a:t>
            </a:r>
            <a:r>
              <a:rPr lang="en-GB" dirty="0" smtClean="0"/>
              <a:t>,</a:t>
            </a:r>
            <a:r>
              <a:rPr lang="en-GB" dirty="0"/>
              <a:t> </a:t>
            </a:r>
            <a:r>
              <a:rPr lang="en-GB" dirty="0" smtClean="0"/>
              <a:t>Tile, Muon, ITK (Strips and Pixel),</a:t>
            </a:r>
            <a:r>
              <a:rPr lang="en-GB" dirty="0" err="1" smtClean="0"/>
              <a:t>HGTD</a:t>
            </a:r>
            <a:r>
              <a:rPr lang="en-GB" dirty="0" smtClean="0"/>
              <a:t> )</a:t>
            </a:r>
          </a:p>
          <a:p>
            <a:pPr marL="1228725" lvl="3" indent="-285750"/>
            <a:endParaRPr lang="en-GB" dirty="0" smtClean="0"/>
          </a:p>
          <a:p>
            <a:pPr marL="1228725" lvl="3" indent="-285750"/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LS3- Integration activities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0660" y="2357507"/>
            <a:ext cx="4546565" cy="283662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694537" y="2064879"/>
            <a:ext cx="3528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PP2 </a:t>
            </a:r>
            <a:r>
              <a:rPr lang="en-GB" sz="1400" dirty="0"/>
              <a:t>is localised in many </a:t>
            </a:r>
            <a:r>
              <a:rPr lang="en-GB" sz="1400" dirty="0" smtClean="0"/>
              <a:t>sectors (1, 3, 7, 9, 13)  </a:t>
            </a:r>
            <a:endParaRPr lang="en-GB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0305" y="5183890"/>
            <a:ext cx="1856344" cy="15757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60005" y="3420805"/>
            <a:ext cx="3106861" cy="340119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43624" y="5908050"/>
            <a:ext cx="416600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PP2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4665297" y="6211363"/>
            <a:ext cx="773139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RPC electr. boxes</a:t>
            </a:r>
            <a:endParaRPr lang="en-GB" sz="1000" dirty="0"/>
          </a:p>
        </p:txBody>
      </p:sp>
      <p:cxnSp>
        <p:nvCxnSpPr>
          <p:cNvPr id="18" name="Straight Arrow Connector 17"/>
          <p:cNvCxnSpPr>
            <a:stCxn id="17" idx="3"/>
          </p:cNvCxnSpPr>
          <p:nvPr/>
        </p:nvCxnSpPr>
        <p:spPr>
          <a:xfrm flipV="1">
            <a:off x="5438436" y="6283540"/>
            <a:ext cx="1014898" cy="127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56854" y="4783657"/>
            <a:ext cx="582394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BIL RPC</a:t>
            </a:r>
            <a:endParaRPr lang="en-GB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925466" y="4751573"/>
            <a:ext cx="772627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ITK cooling manifold boxes</a:t>
            </a:r>
            <a:endParaRPr lang="en-GB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3044202" y="3073973"/>
            <a:ext cx="805790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Sector 7</a:t>
            </a:r>
            <a:endParaRPr lang="en-GB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11122840" y="5507940"/>
            <a:ext cx="80278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MDT electr. boxes </a:t>
            </a:r>
            <a:endParaRPr lang="en-GB" sz="1000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643392" y="5192685"/>
            <a:ext cx="0" cy="1643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311779" y="2368288"/>
            <a:ext cx="974600" cy="2359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536045" y="1815812"/>
            <a:ext cx="2631663" cy="30162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 addition to ITK PP2 more elements need to be integrated in the PP2 area:</a:t>
            </a:r>
          </a:p>
          <a:p>
            <a:pPr marL="228600" indent="-228600">
              <a:buAutoNum type="arabicPeriod"/>
            </a:pPr>
            <a:r>
              <a:rPr lang="en-GB" sz="1200" dirty="0" smtClean="0"/>
              <a:t>BIL RPC chambers + electronic boxes + gas manifolds + services</a:t>
            </a:r>
          </a:p>
          <a:p>
            <a:pPr marL="228600" indent="-228600">
              <a:buAutoNum type="arabicPeriod"/>
            </a:pPr>
            <a:r>
              <a:rPr lang="en-GB" sz="1200" dirty="0" smtClean="0"/>
              <a:t>ITK cooling manifold boxes and cooling pipes</a:t>
            </a:r>
          </a:p>
          <a:p>
            <a:pPr marL="228600" indent="-228600">
              <a:buAutoNum type="arabicPeriod"/>
            </a:pPr>
            <a:r>
              <a:rPr lang="en-GB" sz="1200" dirty="0" err="1" smtClean="0"/>
              <a:t>LAr</a:t>
            </a:r>
            <a:r>
              <a:rPr lang="en-GB" sz="1200" dirty="0" smtClean="0"/>
              <a:t> LV power supply crates for Barrel Calorimeter</a:t>
            </a:r>
          </a:p>
          <a:p>
            <a:pPr marL="228600" indent="-228600">
              <a:buAutoNum type="arabicPeriod"/>
            </a:pPr>
            <a:r>
              <a:rPr lang="en-GB" sz="1200" dirty="0" smtClean="0"/>
              <a:t>MDT electronic boxes removed from BIL MDT before RPC installation</a:t>
            </a:r>
          </a:p>
          <a:p>
            <a:pPr marL="228600" indent="-228600">
              <a:buAutoNum type="arabicPeriod"/>
            </a:pPr>
            <a:r>
              <a:rPr lang="en-GB" sz="1200" dirty="0" smtClean="0"/>
              <a:t>Access platforms need to be modified to allow enough space for BIL RPC installation</a:t>
            </a:r>
          </a:p>
          <a:p>
            <a:pPr marL="228600" indent="-228600">
              <a:buAutoNum type="arabicPeriod"/>
            </a:pPr>
            <a:endParaRPr lang="en-GB" sz="1200" dirty="0" smtClean="0"/>
          </a:p>
          <a:p>
            <a:endParaRPr lang="en-GB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5090460" y="5313558"/>
            <a:ext cx="772627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/>
              <a:t>platforms need to be modified</a:t>
            </a:r>
            <a:endParaRPr lang="en-GB" sz="1000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1706564" y="5028572"/>
            <a:ext cx="1706871" cy="1316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779050" y="6056443"/>
            <a:ext cx="1058595" cy="5485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4345259" y="5869322"/>
            <a:ext cx="873879" cy="6305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1" idx="2"/>
          </p:cNvCxnSpPr>
          <p:nvPr/>
        </p:nvCxnSpPr>
        <p:spPr>
          <a:xfrm flipH="1">
            <a:off x="4697974" y="5029878"/>
            <a:ext cx="650077" cy="50492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10430107" y="5720767"/>
            <a:ext cx="672473" cy="33567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52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2568" y="1744294"/>
            <a:ext cx="3662433" cy="252300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124744"/>
            <a:ext cx="10879930" cy="4930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PP2 Integration  </a:t>
            </a:r>
            <a:r>
              <a:rPr lang="en-GB" dirty="0" smtClean="0">
                <a:solidFill>
                  <a:srgbClr val="00B050"/>
                </a:solidFill>
              </a:rPr>
              <a:t>(Vit, Raphael, Pavel, Marco, Peter, Alexandre, Lorenzo)</a:t>
            </a:r>
            <a:endParaRPr lang="en-GB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LS3- Integration activities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B674986-C06A-444E-9F73-FFFDA616BED9}" type="slidenum">
              <a:rPr lang="en-GB" smtClean="0"/>
              <a:t>9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560861" y="4324253"/>
            <a:ext cx="416600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PP2</a:t>
            </a:r>
            <a:endParaRPr lang="en-GB" sz="10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0157766" y="4631737"/>
            <a:ext cx="1014898" cy="127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344663" y="3533537"/>
            <a:ext cx="582394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BIL RPC</a:t>
            </a:r>
            <a:endParaRPr lang="en-GB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208659" y="1863688"/>
            <a:ext cx="805790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Sector 1</a:t>
            </a:r>
            <a:endParaRPr lang="en-GB" sz="1000" dirty="0"/>
          </a:p>
        </p:txBody>
      </p:sp>
      <p:cxnSp>
        <p:nvCxnSpPr>
          <p:cNvPr id="32" name="Straight Arrow Connector 31"/>
          <p:cNvCxnSpPr>
            <a:stCxn id="31" idx="1"/>
          </p:cNvCxnSpPr>
          <p:nvPr/>
        </p:nvCxnSpPr>
        <p:spPr>
          <a:xfrm flipH="1">
            <a:off x="10580914" y="5707995"/>
            <a:ext cx="541926" cy="101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/>
          <a:srcRect l="29804" t="1540" r="24063" b="824"/>
          <a:stretch/>
        </p:blipFill>
        <p:spPr>
          <a:xfrm>
            <a:off x="6486370" y="1556604"/>
            <a:ext cx="2485359" cy="271069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133811" y="4910758"/>
            <a:ext cx="805790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/>
              <a:t>Sector 13</a:t>
            </a:r>
            <a:endParaRPr lang="en-GB" sz="1000" dirty="0"/>
          </a:p>
        </p:txBody>
      </p:sp>
      <p:pic>
        <p:nvPicPr>
          <p:cNvPr id="35" name="Content Placeholder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42" r="26218"/>
          <a:stretch/>
        </p:blipFill>
        <p:spPr>
          <a:xfrm>
            <a:off x="9355922" y="4104172"/>
            <a:ext cx="2284913" cy="252770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8571" y="4447364"/>
            <a:ext cx="4315510" cy="2165178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H="1" flipV="1">
            <a:off x="4112039" y="3480292"/>
            <a:ext cx="1219902" cy="17684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5927058" y="3353757"/>
            <a:ext cx="1434672" cy="32704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1966570" y="3779758"/>
            <a:ext cx="812735" cy="66760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285463" y="3415000"/>
            <a:ext cx="2007221" cy="10227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9292684" y="3102649"/>
            <a:ext cx="772627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/>
              <a:t>platforms need to be modified</a:t>
            </a:r>
            <a:endParaRPr lang="en-GB" sz="1000" dirty="0"/>
          </a:p>
        </p:txBody>
      </p:sp>
      <p:sp>
        <p:nvSpPr>
          <p:cNvPr id="51" name="TextBox 50"/>
          <p:cNvSpPr txBox="1"/>
          <p:nvPr/>
        </p:nvSpPr>
        <p:spPr>
          <a:xfrm>
            <a:off x="1602703" y="5235342"/>
            <a:ext cx="2509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Examples of integration environment in sectors 1, 13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460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MYPRESENTATIO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MYPRESENTATION Template</Template>
  <TotalTime>70588</TotalTime>
  <Words>799</Words>
  <Application>Microsoft Office PowerPoint</Application>
  <PresentationFormat>Widescreen</PresentationFormat>
  <Paragraphs>172</Paragraphs>
  <Slides>12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Courier New</vt:lpstr>
      <vt:lpstr>Wingdings</vt:lpstr>
      <vt:lpstr>Presentation MYPRESENTATION Template</vt:lpstr>
      <vt:lpstr>SMARTEAM://_STFILE_C:/SMARTEAMProd_Tmp/seletski/CAD001266008.CATProduct%25VERS_1</vt:lpstr>
      <vt:lpstr>SMARTEAM://_STFILE_C:/SMARTEAMProd_Tmp/seletski/CAD001266008.CATProduct%25VERS_1</vt:lpstr>
      <vt:lpstr>SMARTEAM://_STFILE_C:/SMARTEAMProd_Tmp/seletski/CAD001266008.CATProduct%25VERS_1</vt:lpstr>
      <vt:lpstr>SMARTEAM://_STFILE_C:/SMARTEAMProd_Tmp/seletski/CAD001266008.CATProduct%25VERS_1</vt:lpstr>
      <vt:lpstr>ADO-PO / TC meeting</vt:lpstr>
      <vt:lpstr>Activities Overview for 2020</vt:lpstr>
      <vt:lpstr>LS2 - Installation BIS78 follow-up</vt:lpstr>
      <vt:lpstr>LS2 – integration activities </vt:lpstr>
      <vt:lpstr>LS3 – BIS MDT/RPC integration studies</vt:lpstr>
      <vt:lpstr>LS3 – BIL RPC integration/installation</vt:lpstr>
      <vt:lpstr>LS3 – Integration activities</vt:lpstr>
      <vt:lpstr>LS3- Integration activities</vt:lpstr>
      <vt:lpstr>LS3- Integration activities</vt:lpstr>
      <vt:lpstr>LS3 – Integration activities</vt:lpstr>
      <vt:lpstr>LS3- Integration activities</vt:lpstr>
      <vt:lpstr>Reverse Engineering activities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Small Sector spokes installation study</dc:title>
  <dc:creator>Marco Ciapetti</dc:creator>
  <cp:lastModifiedBy>Tatiana Klioutchnikova</cp:lastModifiedBy>
  <cp:revision>616</cp:revision>
  <dcterms:created xsi:type="dcterms:W3CDTF">2015-06-09T15:53:01Z</dcterms:created>
  <dcterms:modified xsi:type="dcterms:W3CDTF">2019-12-10T11:23:20Z</dcterms:modified>
</cp:coreProperties>
</file>