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9" r:id="rId3"/>
    <p:sldId id="280" r:id="rId4"/>
    <p:sldId id="256" r:id="rId5"/>
    <p:sldId id="259" r:id="rId6"/>
    <p:sldId id="258" r:id="rId7"/>
    <p:sldId id="260" r:id="rId8"/>
    <p:sldId id="285" r:id="rId9"/>
    <p:sldId id="261" r:id="rId10"/>
    <p:sldId id="262" r:id="rId11"/>
    <p:sldId id="263" r:id="rId12"/>
    <p:sldId id="264" r:id="rId13"/>
    <p:sldId id="265" r:id="rId14"/>
    <p:sldId id="266" r:id="rId15"/>
    <p:sldId id="286" r:id="rId16"/>
    <p:sldId id="267" r:id="rId17"/>
    <p:sldId id="268" r:id="rId18"/>
    <p:sldId id="269" r:id="rId19"/>
    <p:sldId id="270" r:id="rId20"/>
    <p:sldId id="271" r:id="rId21"/>
    <p:sldId id="272" r:id="rId22"/>
    <p:sldId id="287" r:id="rId23"/>
    <p:sldId id="273" r:id="rId24"/>
    <p:sldId id="279" r:id="rId25"/>
    <p:sldId id="274" r:id="rId26"/>
    <p:sldId id="288" r:id="rId27"/>
    <p:sldId id="275" r:id="rId28"/>
    <p:sldId id="276" r:id="rId29"/>
    <p:sldId id="277" r:id="rId3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ko" initials="m" lastIdx="2" clrIdx="0">
    <p:extLst>
      <p:ext uri="{19B8F6BF-5375-455C-9EA6-DF929625EA0E}">
        <p15:presenceInfo xmlns:p15="http://schemas.microsoft.com/office/powerpoint/2012/main" userId="mirk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85A9A97-A96E-4E44-92EF-7C27E4EB8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7ED9F4A2-079F-4FBF-BD98-134E6A08B1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F0904CF5-87D6-4C8C-A87D-7FDF5D2F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C79539BC-6CAF-4EAE-BE0F-06CC684DB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39903026-B937-407B-892C-3D2BC317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7808486-1945-4C8D-BC3E-A22FE86B6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BA19551F-A37F-4D63-8C73-24292379B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A6B3EDCF-89A6-48F6-A051-F7E7BEA35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1639D87-6109-4DEE-BCCD-7ADB180C9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BAFCF6DB-3334-4D19-8BFA-F916EDDB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76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ED9D78AF-3D69-47B8-B0F5-14FCB2585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F5DD8164-3328-453C-ACED-1071C3130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F6637102-79CA-462C-84E9-189E6EB49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B4F70AF-A3D6-4AC1-BE74-2A7D54EC7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FAF619F-327D-42BD-859C-96CFA2A7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05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0DD1D15-E9DB-4854-BA2B-E7024ECC0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8CC7EEA-C404-4907-B8CB-E9F7354E1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4D134B63-9B68-4D17-9295-E6F48E908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D0A3D4F5-965E-4BE7-975E-C6534C254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08F9EED3-FE45-4CDC-83D2-62BCBBF92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09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ABA22FA-AD90-420C-BFDB-F9778606F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3CB15B5E-EC1D-4CF7-9708-428FA575E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CCB4A64F-B714-4BBE-8CDE-DE99FD6FD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08C711B8-21B1-486B-8406-E09DE269A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F195244-859F-405A-A3F1-2046B09B7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58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1878EC4-C035-42F1-890A-AB162CE63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03473601-45F1-4471-8719-637BFF8A0F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15C78695-2163-4467-8AED-68D76640C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B9C28124-CEBD-4C48-BBE5-0122984F1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02EF9172-A625-4840-9FA2-C60C59B8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44FD1A6D-C3DE-4DF3-9329-0D5D4973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48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7A9BEA1-47B3-42B5-8EDE-1743948F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1EB9E617-54F0-4C1F-AF14-A56DD3EC2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DF20AB4D-EB33-49A3-A864-AF4AC78B2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E18BE1CE-08A5-46BC-879F-6DF7B45F7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6C619246-F07F-494E-B659-F6692DCEA7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D96E28B9-1D83-48FC-A53F-B3955045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5F9FAE24-4B45-43D3-A1B8-74697F664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509CA968-8351-4F14-BB3A-D4A152A9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79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CC2B40E-2DD4-4B00-8205-086E60EF1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C204DC8C-2541-44C3-948B-423C8FF5C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DDA923E6-DF47-4949-B68E-0DCE92092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9862A83A-D681-4B1C-8C50-526D677E2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34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3CF63EBC-E6B0-4EED-91DB-2388D8AAA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A820D2CB-2634-4AAD-BF9E-3BD1410BC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CA3795FC-3FB6-477A-898F-D992170BE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5203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4ADAC4E-299B-4047-A61F-D3ED896E8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6C4463BB-56F1-4AE6-B3D7-6627762DF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8CE79EC6-2FA2-4041-BBFA-0FEFB0F80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2CED9E7A-2684-40FB-A6F2-48C6B8AC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E4AF471C-C774-440E-917A-4EF763006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1B9DAE7F-BADB-4F67-A8D2-51EB5EAD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54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2DFCC00-6E05-4CEA-A820-7B7422CD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3648BEBB-4C33-4EB5-842E-8B76F2365D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BEA1EBFF-C826-426C-BAD6-F643EF33D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81988E43-7821-413D-B058-9957603E4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64DEA5EA-B104-4541-BAAD-D77B9797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274E6599-3310-422D-A160-321F8D79F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15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91D517B4-59B8-4EF6-BF7E-21174A273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9407BAD6-92B5-497D-8093-DC14E8962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AB51C9A5-85D7-4041-AE81-9874B090B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4A8B8-5FD2-4389-A753-4317856486CB}" type="datetimeFigureOut">
              <a:rPr lang="it-IT" smtClean="0"/>
              <a:t>25/11/2019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900230F2-768A-4F30-9421-D13ACDDA31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F57D7452-2822-4EBE-941A-713DB7A2B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6F45A-3E74-4015-ADC6-1E7A4B1C92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31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.png"/><Relationship Id="rId3" Type="http://schemas.openxmlformats.org/officeDocument/2006/relationships/image" Target="../media/image16.jpe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17.jpe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1.png"/><Relationship Id="rId3" Type="http://schemas.openxmlformats.org/officeDocument/2006/relationships/image" Target="../media/image19.jpeg"/><Relationship Id="rId7" Type="http://schemas.openxmlformats.org/officeDocument/2006/relationships/image" Target="../media/image26.png"/><Relationship Id="rId12" Type="http://schemas.openxmlformats.org/officeDocument/2006/relationships/image" Target="../media/image3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5.png"/><Relationship Id="rId5" Type="http://schemas.openxmlformats.org/officeDocument/2006/relationships/image" Target="../media/image24.png"/><Relationship Id="rId10" Type="http://schemas.openxmlformats.org/officeDocument/2006/relationships/image" Target="../media/image34.png"/><Relationship Id="rId4" Type="http://schemas.openxmlformats.org/officeDocument/2006/relationships/image" Target="../media/image20.jpeg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13" Type="http://schemas.openxmlformats.org/officeDocument/2006/relationships/image" Target="../media/image1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4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41.png"/><Relationship Id="rId5" Type="http://schemas.openxmlformats.org/officeDocument/2006/relationships/image" Target="../media/image24.png"/><Relationship Id="rId10" Type="http://schemas.openxmlformats.org/officeDocument/2006/relationships/image" Target="../media/image40.png"/><Relationship Id="rId4" Type="http://schemas.openxmlformats.org/officeDocument/2006/relationships/image" Target="../media/image23.jpe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1.png"/><Relationship Id="rId3" Type="http://schemas.openxmlformats.org/officeDocument/2006/relationships/image" Target="../media/image25.jpeg"/><Relationship Id="rId7" Type="http://schemas.openxmlformats.org/officeDocument/2006/relationships/image" Target="../media/image26.png"/><Relationship Id="rId12" Type="http://schemas.openxmlformats.org/officeDocument/2006/relationships/image" Target="../media/image4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47.png"/><Relationship Id="rId5" Type="http://schemas.openxmlformats.org/officeDocument/2006/relationships/image" Target="../media/image24.png"/><Relationship Id="rId10" Type="http://schemas.openxmlformats.org/officeDocument/2006/relationships/image" Target="../media/image46.png"/><Relationship Id="rId4" Type="http://schemas.openxmlformats.org/officeDocument/2006/relationships/image" Target="../media/image26.jpeg"/><Relationship Id="rId9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90.png"/><Relationship Id="rId7" Type="http://schemas.openxmlformats.org/officeDocument/2006/relationships/image" Target="../media/image43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Relationship Id="rId9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1.png"/><Relationship Id="rId7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5782963" y="181366"/>
            <a:ext cx="2627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smtClean="0">
                <a:solidFill>
                  <a:schemeClr val="accent1">
                    <a:lumMod val="75000"/>
                  </a:schemeClr>
                </a:solidFill>
              </a:rPr>
              <a:t>HNFS meeting</a:t>
            </a:r>
          </a:p>
          <a:p>
            <a:pPr algn="ctr"/>
            <a:r>
              <a:rPr lang="it-IT" smtClean="0">
                <a:solidFill>
                  <a:schemeClr val="accent1">
                    <a:lumMod val="75000"/>
                  </a:schemeClr>
                </a:solidFill>
              </a:rPr>
              <a:t>November 25</a:t>
            </a:r>
            <a:r>
              <a:rPr lang="it-IT" baseline="3000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it-IT" smtClean="0">
                <a:solidFill>
                  <a:schemeClr val="accent1">
                    <a:lumMod val="75000"/>
                  </a:schemeClr>
                </a:solidFill>
              </a:rPr>
              <a:t> 2019</a:t>
            </a:r>
            <a:r>
              <a:rPr lang="it-IT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it-IT" baseline="30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960605" y="2803333"/>
            <a:ext cx="10025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smtClean="0">
                <a:solidFill>
                  <a:schemeClr val="accent1">
                    <a:lumMod val="75000"/>
                  </a:schemeClr>
                </a:solidFill>
              </a:rPr>
              <a:t>Analysis of Oct. tests at ALBA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145957" y="5609967"/>
            <a:ext cx="72740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u="sng">
                <a:solidFill>
                  <a:schemeClr val="accent1">
                    <a:lumMod val="75000"/>
                  </a:schemeClr>
                </a:solidFill>
              </a:rPr>
              <a:t>M. Siano</a:t>
            </a:r>
            <a:r>
              <a:rPr lang="it-IT" sz="3000">
                <a:solidFill>
                  <a:schemeClr val="accent1">
                    <a:lumMod val="75000"/>
                  </a:schemeClr>
                </a:solidFill>
              </a:rPr>
              <a:t>, B. Paroli, and M. A. C. Potenza</a:t>
            </a:r>
          </a:p>
          <a:p>
            <a:r>
              <a:rPr lang="it-IT" i="1">
                <a:solidFill>
                  <a:schemeClr val="accent1">
                    <a:lumMod val="75000"/>
                  </a:schemeClr>
                </a:solidFill>
              </a:rPr>
              <a:t>Università degli Studi di Milano, Dipartimento di Fisica</a:t>
            </a:r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52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225656F4-FE0E-4EC6-A490-7BFFB9DE22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302" y="774091"/>
            <a:ext cx="7692892" cy="5549426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Water </a:t>
            </a:r>
            <a:r>
              <a:rPr lang="it-IT" sz="5000" dirty="0" err="1">
                <a:solidFill>
                  <a:schemeClr val="bg1"/>
                </a:solidFill>
              </a:rPr>
              <a:t>signal</a:t>
            </a:r>
            <a:r>
              <a:rPr lang="it-IT" sz="5000" dirty="0">
                <a:solidFill>
                  <a:schemeClr val="bg1"/>
                </a:solidFill>
              </a:rPr>
              <a:t>: strategy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07946A3F-7425-4CD5-810A-2F719C179028}"/>
              </a:ext>
            </a:extLst>
          </p:cNvPr>
          <p:cNvSpPr txBox="1"/>
          <p:nvPr/>
        </p:nvSpPr>
        <p:spPr>
          <a:xfrm>
            <a:off x="1999999" y="2613392"/>
            <a:ext cx="321918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500" dirty="0" err="1"/>
              <a:t>Minimize</a:t>
            </a:r>
            <a:r>
              <a:rPr lang="it-IT" sz="2500" dirty="0"/>
              <a:t> </a:t>
            </a:r>
            <a:r>
              <a:rPr lang="it-IT" sz="2500" dirty="0" err="1"/>
              <a:t>fluctuations</a:t>
            </a:r>
            <a:r>
              <a:rPr lang="it-IT" sz="2500" dirty="0"/>
              <a:t> in water </a:t>
            </a:r>
            <a:r>
              <a:rPr lang="it-IT" sz="2500" dirty="0" err="1"/>
              <a:t>signal</a:t>
            </a:r>
            <a:r>
              <a:rPr lang="it-IT" sz="2500" dirty="0"/>
              <a:t> by </a:t>
            </a:r>
            <a:r>
              <a:rPr lang="it-IT" sz="2500" dirty="0" err="1"/>
              <a:t>averaging</a:t>
            </a:r>
            <a:r>
              <a:rPr lang="it-IT" sz="2500" dirty="0"/>
              <a:t> </a:t>
            </a:r>
            <a:r>
              <a:rPr lang="it-IT" sz="2500" err="1"/>
              <a:t>different</a:t>
            </a:r>
            <a:r>
              <a:rPr lang="it-IT" sz="2500"/>
              <a:t> </a:t>
            </a:r>
            <a:r>
              <a:rPr lang="it-IT" sz="2500" smtClean="0"/>
              <a:t>acquisitions (horizontal profiles)</a:t>
            </a:r>
            <a:endParaRPr lang="it-IT" sz="25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2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020" y="1652048"/>
            <a:ext cx="6667500" cy="4762500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Calibration</a:t>
            </a:r>
            <a:r>
              <a:rPr lang="it-IT" sz="5000" dirty="0">
                <a:solidFill>
                  <a:schemeClr val="bg1"/>
                </a:solidFill>
              </a:rPr>
              <a:t>: strategy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="" xmlns:a16="http://schemas.microsoft.com/office/drawing/2014/main" id="{BC05F060-2190-45BA-8B6D-31C0A48288A4}"/>
                  </a:ext>
                </a:extLst>
              </p:cNvPr>
              <p:cNvSpPr txBox="1"/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500" dirty="0"/>
                  <a:t>Compute H(q) from 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dirty="0" err="1"/>
                  <a:t>larger</a:t>
                </a:r>
                <a:r>
                  <a:rPr lang="it-IT" sz="2500" dirty="0"/>
                  <a:t> </a:t>
                </a:r>
                <a:r>
                  <a:rPr lang="it-IT" sz="2500" dirty="0" err="1"/>
                  <a:t>distances</a:t>
                </a:r>
                <a:r>
                  <a:rPr lang="it-IT" sz="2500" dirty="0"/>
                  <a:t> (20 mm </a:t>
                </a:r>
                <a14:m>
                  <m:oMath xmlns:m="http://schemas.openxmlformats.org/officeDocument/2006/math">
                    <m:r>
                      <a:rPr lang="it-IT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500" dirty="0"/>
                  <a:t> 40 mm)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C05F060-2190-45BA-8B6D-31C0A4828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blipFill>
                <a:blip r:embed="rId3"/>
                <a:stretch>
                  <a:fillRect t="-10256" b="-307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01E3B423-5470-4FCA-A161-59FE497DC8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77" y="1400074"/>
            <a:ext cx="7054064" cy="5088594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Calibration</a:t>
            </a:r>
            <a:r>
              <a:rPr lang="it-IT" sz="5000" dirty="0">
                <a:solidFill>
                  <a:schemeClr val="bg1"/>
                </a:solidFill>
              </a:rPr>
              <a:t>: strategy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="" xmlns:a16="http://schemas.microsoft.com/office/drawing/2014/main" id="{BC05F060-2190-45BA-8B6D-31C0A48288A4}"/>
                  </a:ext>
                </a:extLst>
              </p:cNvPr>
              <p:cNvSpPr txBox="1"/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500" dirty="0"/>
                  <a:t>Compute H(q) from 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dirty="0" err="1"/>
                  <a:t>larger</a:t>
                </a:r>
                <a:r>
                  <a:rPr lang="it-IT" sz="2500" dirty="0"/>
                  <a:t> </a:t>
                </a:r>
                <a:r>
                  <a:rPr lang="it-IT" sz="2500" dirty="0" err="1"/>
                  <a:t>distances</a:t>
                </a:r>
                <a:r>
                  <a:rPr lang="it-IT" sz="2500" dirty="0"/>
                  <a:t> (20 mm </a:t>
                </a:r>
                <a14:m>
                  <m:oMath xmlns:m="http://schemas.openxmlformats.org/officeDocument/2006/math">
                    <m:r>
                      <a:rPr lang="it-IT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500" dirty="0"/>
                  <a:t> 40 mm)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C05F060-2190-45BA-8B6D-31C0A4828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blipFill>
                <a:blip r:embed="rId3"/>
                <a:stretch>
                  <a:fillRect t="-10256" b="-307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0B544DE7-4BE9-49BC-9B26-3F4D925B8F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77" y="1399267"/>
            <a:ext cx="7056567" cy="5090400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Calibration</a:t>
            </a:r>
            <a:r>
              <a:rPr lang="it-IT" sz="5000" dirty="0">
                <a:solidFill>
                  <a:schemeClr val="bg1"/>
                </a:solidFill>
              </a:rPr>
              <a:t>: strategy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="" xmlns:a16="http://schemas.microsoft.com/office/drawing/2014/main" id="{BC05F060-2190-45BA-8B6D-31C0A48288A4}"/>
                  </a:ext>
                </a:extLst>
              </p:cNvPr>
              <p:cNvSpPr txBox="1"/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500" dirty="0"/>
                  <a:t>Compute H(q) from 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dirty="0" err="1"/>
                  <a:t>larger</a:t>
                </a:r>
                <a:r>
                  <a:rPr lang="it-IT" sz="2500" dirty="0"/>
                  <a:t> </a:t>
                </a:r>
                <a:r>
                  <a:rPr lang="it-IT" sz="2500" dirty="0" err="1"/>
                  <a:t>distances</a:t>
                </a:r>
                <a:r>
                  <a:rPr lang="it-IT" sz="2500" dirty="0"/>
                  <a:t> (20 mm </a:t>
                </a:r>
                <a14:m>
                  <m:oMath xmlns:m="http://schemas.openxmlformats.org/officeDocument/2006/math">
                    <m:r>
                      <a:rPr lang="it-IT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500" dirty="0"/>
                  <a:t> 40 mm)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C05F060-2190-45BA-8B6D-31C0A4828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blipFill>
                <a:blip r:embed="rId3"/>
                <a:stretch>
                  <a:fillRect t="-10256" b="-307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3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81D1970-0E06-4362-895F-AD208221E6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77" y="1399267"/>
            <a:ext cx="7056567" cy="5090400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Calibration</a:t>
            </a:r>
            <a:r>
              <a:rPr lang="it-IT" sz="5000" dirty="0">
                <a:solidFill>
                  <a:schemeClr val="bg1"/>
                </a:solidFill>
              </a:rPr>
              <a:t>: strategy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="" xmlns:a16="http://schemas.microsoft.com/office/drawing/2014/main" id="{BC05F060-2190-45BA-8B6D-31C0A48288A4}"/>
                  </a:ext>
                </a:extLst>
              </p:cNvPr>
              <p:cNvSpPr txBox="1"/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500" dirty="0"/>
                  <a:t>Compute H(q) from 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dirty="0" err="1"/>
                  <a:t>larger</a:t>
                </a:r>
                <a:r>
                  <a:rPr lang="it-IT" sz="2500" dirty="0"/>
                  <a:t> </a:t>
                </a:r>
                <a:r>
                  <a:rPr lang="it-IT" sz="2500" dirty="0" err="1"/>
                  <a:t>distances</a:t>
                </a:r>
                <a:r>
                  <a:rPr lang="it-IT" sz="2500" dirty="0"/>
                  <a:t> (20 mm </a:t>
                </a:r>
                <a14:m>
                  <m:oMath xmlns:m="http://schemas.openxmlformats.org/officeDocument/2006/math">
                    <m:r>
                      <a:rPr lang="it-IT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500" dirty="0"/>
                  <a:t> 40 mm)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C05F060-2190-45BA-8B6D-31C0A4828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999" y="1100874"/>
                <a:ext cx="9849621" cy="477054"/>
              </a:xfrm>
              <a:prstGeom prst="rect">
                <a:avLst/>
              </a:prstGeom>
              <a:blipFill>
                <a:blip r:embed="rId3"/>
                <a:stretch>
                  <a:fillRect t="-10256" b="-307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7257534" y="4861886"/>
                <a:ext cx="20182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=0.64 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p>
                        <m:sSupPr>
                          <m:ctrlP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534" y="4861886"/>
                <a:ext cx="2018271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2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84172" y="3665838"/>
            <a:ext cx="906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Results</a:t>
            </a:r>
          </a:p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of Oct. tests</a:t>
            </a:r>
            <a:endParaRPr lang="it-IT" sz="8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048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Signal</a:t>
            </a:r>
            <a:r>
              <a:rPr lang="it-IT" sz="5000" dirty="0">
                <a:solidFill>
                  <a:schemeClr val="bg1"/>
                </a:solidFill>
              </a:rPr>
              <a:t> </a:t>
            </a:r>
            <a:r>
              <a:rPr lang="it-IT" sz="5000" dirty="0" err="1">
                <a:solidFill>
                  <a:schemeClr val="bg1"/>
                </a:solidFill>
              </a:rPr>
              <a:t>overview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681" y="1097176"/>
            <a:ext cx="7444431" cy="53174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10305535" y="5082746"/>
                <a:ext cx="17999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mtClean="0"/>
                  <a:t>Data for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=0.65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5535" y="5082746"/>
                <a:ext cx="1799930" cy="646331"/>
              </a:xfrm>
              <a:prstGeom prst="rect">
                <a:avLst/>
              </a:prstGeom>
              <a:blipFill rotWithShape="0">
                <a:blip r:embed="rId3"/>
                <a:stretch>
                  <a:fillRect t="-5660" r="-271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1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o 16">
            <a:extLst>
              <a:ext uri="{FF2B5EF4-FFF2-40B4-BE49-F238E27FC236}">
                <a16:creationId xmlns="" xmlns:a16="http://schemas.microsoft.com/office/drawing/2014/main" id="{4C9E3093-BF4F-4CEC-B70F-68A1C429FF5F}"/>
              </a:ext>
            </a:extLst>
          </p:cNvPr>
          <p:cNvGrpSpPr/>
          <p:nvPr/>
        </p:nvGrpSpPr>
        <p:grpSpPr>
          <a:xfrm>
            <a:off x="1482887" y="2353907"/>
            <a:ext cx="10990463" cy="2943383"/>
            <a:chOff x="1553227" y="2353907"/>
            <a:chExt cx="10990463" cy="2943383"/>
          </a:xfrm>
        </p:grpSpPr>
        <p:grpSp>
          <p:nvGrpSpPr>
            <p:cNvPr id="13" name="Gruppo 12">
              <a:extLst>
                <a:ext uri="{FF2B5EF4-FFF2-40B4-BE49-F238E27FC236}">
                  <a16:creationId xmlns="" xmlns:a16="http://schemas.microsoft.com/office/drawing/2014/main" id="{001A7365-0159-48FD-BAAC-441DB3145FD6}"/>
                </a:ext>
              </a:extLst>
            </p:cNvPr>
            <p:cNvGrpSpPr/>
            <p:nvPr/>
          </p:nvGrpSpPr>
          <p:grpSpPr>
            <a:xfrm>
              <a:off x="1553227" y="2422484"/>
              <a:ext cx="10990463" cy="2874806"/>
              <a:chOff x="1553227" y="985040"/>
              <a:chExt cx="10990463" cy="2874806"/>
            </a:xfrm>
          </p:grpSpPr>
          <p:pic>
            <p:nvPicPr>
              <p:cNvPr id="3" name="Immagine 2">
                <a:extLst>
                  <a:ext uri="{FF2B5EF4-FFF2-40B4-BE49-F238E27FC236}">
                    <a16:creationId xmlns="" xmlns:a16="http://schemas.microsoft.com/office/drawing/2014/main" id="{F1C963BD-C332-4EE2-83BC-942DCCC712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3227" y="985122"/>
                <a:ext cx="3985086" cy="2874724"/>
              </a:xfrm>
              <a:prstGeom prst="rect">
                <a:avLst/>
              </a:prstGeom>
            </p:spPr>
          </p:pic>
          <p:pic>
            <p:nvPicPr>
              <p:cNvPr id="10" name="Immagine 9">
                <a:extLst>
                  <a:ext uri="{FF2B5EF4-FFF2-40B4-BE49-F238E27FC236}">
                    <a16:creationId xmlns="" xmlns:a16="http://schemas.microsoft.com/office/drawing/2014/main" id="{C582DB5A-36CB-42DA-BA98-E57E61592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1539" y="985040"/>
                <a:ext cx="3985200" cy="2874806"/>
              </a:xfrm>
              <a:prstGeom prst="rect">
                <a:avLst/>
              </a:prstGeom>
            </p:spPr>
          </p:pic>
          <p:pic>
            <p:nvPicPr>
              <p:cNvPr id="12" name="Immagine 11">
                <a:extLst>
                  <a:ext uri="{FF2B5EF4-FFF2-40B4-BE49-F238E27FC236}">
                    <a16:creationId xmlns="" xmlns:a16="http://schemas.microsoft.com/office/drawing/2014/main" id="{5F265925-87E7-4F87-86E6-45598C2C93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58490" y="985040"/>
                <a:ext cx="3985200" cy="2874806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id="{54612859-2234-4248-A458-C011293F2987}"/>
                    </a:ext>
                  </a:extLst>
                </p:cNvPr>
                <p:cNvSpPr txBox="1"/>
                <p:nvPr/>
              </p:nvSpPr>
              <p:spPr>
                <a:xfrm>
                  <a:off x="257844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54612859-2234-4248-A458-C011293F2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8440" y="2353907"/>
                  <a:ext cx="211014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id="{6F8D1E61-444D-493F-8649-34A14B217D23}"/>
                    </a:ext>
                  </a:extLst>
                </p:cNvPr>
                <p:cNvSpPr txBox="1"/>
                <p:nvPr/>
              </p:nvSpPr>
              <p:spPr>
                <a:xfrm>
                  <a:off x="609600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F8D1E61-444D-493F-8649-34A14B217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0" y="2353907"/>
                  <a:ext cx="2110142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id="{1F4F4ECA-9519-4960-A591-0662A4292BC4}"/>
                    </a:ext>
                  </a:extLst>
                </p:cNvPr>
                <p:cNvSpPr txBox="1"/>
                <p:nvPr/>
              </p:nvSpPr>
              <p:spPr>
                <a:xfrm>
                  <a:off x="9583702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F4F4ECA-9519-4960-A591-0662A4292B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3702" y="2353907"/>
                  <a:ext cx="2110142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="" xmlns:a16="http://schemas.microsoft.com/office/drawing/2014/main" id="{280A138B-8596-485E-AA98-B5F0C95A3172}"/>
                  </a:ext>
                </a:extLst>
              </p:cNvPr>
              <p:cNvSpPr txBox="1"/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5000" dirty="0">
                    <a:solidFill>
                      <a:schemeClr val="bg1"/>
                    </a:solidFill>
                  </a:rPr>
                  <a:t>Coupling </a:t>
                </a:r>
                <a14:m>
                  <m:oMath xmlns:m="http://schemas.openxmlformats.org/officeDocument/2006/math">
                    <m:r>
                      <a:rPr lang="it-IT" sz="5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it-IT" sz="5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=0.20</m:t>
                    </m:r>
                  </m:oMath>
                </a14:m>
                <a:endParaRPr lang="it-IT" sz="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80A138B-8596-485E-AA98-B5F0C95A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blipFill>
                <a:blip r:embed="rId8"/>
                <a:stretch>
                  <a:fillRect t="-16312" b="-390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id="{E404DDE8-94A9-40D6-A62A-B8839DAA1A8D}"/>
                  </a:ext>
                </a:extLst>
              </p:cNvPr>
              <p:cNvSpPr txBox="1"/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el-GR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404DDE8-94A9-40D6-A62A-B8839DAA1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id="{54612859-2234-4248-A458-C011293F2987}"/>
                  </a:ext>
                </a:extLst>
              </p:cNvPr>
              <p:cNvSpPr txBox="1"/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18.5±1.7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4612859-2234-4248-A458-C011293F2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id="{6F8D1E61-444D-493F-8649-34A14B217D23}"/>
                  </a:ext>
                </a:extLst>
              </p:cNvPr>
              <p:cNvSpPr txBox="1"/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28.7±5.3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F8D1E61-444D-493F-8649-34A14B217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blipFill rotWithShape="0">
                <a:blip r:embed="rId11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id="{1F4F4ECA-9519-4960-A591-0662A4292BC4}"/>
                  </a:ext>
                </a:extLst>
              </p:cNvPr>
              <p:cNvSpPr txBox="1"/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39.1±8.9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F4F4ECA-9519-4960-A591-0662A4292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blipFill rotWithShape="0">
                <a:blip r:embed="rId12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asellaDiTesto 22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>
            <a:extLst>
              <a:ext uri="{FF2B5EF4-FFF2-40B4-BE49-F238E27FC236}">
                <a16:creationId xmlns="" xmlns:a16="http://schemas.microsoft.com/office/drawing/2014/main" id="{D614EEAC-28B3-46F5-8268-6CEFB456AEFF}"/>
              </a:ext>
            </a:extLst>
          </p:cNvPr>
          <p:cNvGrpSpPr/>
          <p:nvPr/>
        </p:nvGrpSpPr>
        <p:grpSpPr>
          <a:xfrm>
            <a:off x="1485361" y="2353907"/>
            <a:ext cx="10987989" cy="2950698"/>
            <a:chOff x="1485361" y="2353907"/>
            <a:chExt cx="10987989" cy="2950698"/>
          </a:xfrm>
        </p:grpSpPr>
        <p:pic>
          <p:nvPicPr>
            <p:cNvPr id="19" name="Immagine 18">
              <a:extLst>
                <a:ext uri="{FF2B5EF4-FFF2-40B4-BE49-F238E27FC236}">
                  <a16:creationId xmlns="" xmlns:a16="http://schemas.microsoft.com/office/drawing/2014/main" id="{6CBE03C4-D1F9-431F-A439-FAD03CA58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8150" y="2422484"/>
              <a:ext cx="3985200" cy="2874806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="" xmlns:a16="http://schemas.microsoft.com/office/drawing/2014/main" id="{36CA46DD-BF29-414E-BE97-1627D9AA8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5597" y="2429799"/>
              <a:ext cx="3985200" cy="2874806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="" xmlns:a16="http://schemas.microsoft.com/office/drawing/2014/main" id="{5BC88824-9D91-4483-A9E7-A15F5F15E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5361" y="2422484"/>
              <a:ext cx="3985200" cy="28748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id="{54612859-2234-4248-A458-C011293F2987}"/>
                    </a:ext>
                  </a:extLst>
                </p:cNvPr>
                <p:cNvSpPr txBox="1"/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54612859-2234-4248-A458-C011293F2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id="{6F8D1E61-444D-493F-8649-34A14B217D23}"/>
                    </a:ext>
                  </a:extLst>
                </p:cNvPr>
                <p:cNvSpPr txBox="1"/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F8D1E61-444D-493F-8649-34A14B217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id="{1F4F4ECA-9519-4960-A591-0662A4292BC4}"/>
                    </a:ext>
                  </a:extLst>
                </p:cNvPr>
                <p:cNvSpPr txBox="1"/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F4F4ECA-9519-4960-A591-0662A4292B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="" xmlns:a16="http://schemas.microsoft.com/office/drawing/2014/main" id="{280A138B-8596-485E-AA98-B5F0C95A3172}"/>
                  </a:ext>
                </a:extLst>
              </p:cNvPr>
              <p:cNvSpPr txBox="1"/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5000" dirty="0">
                    <a:solidFill>
                      <a:schemeClr val="bg1"/>
                    </a:solidFill>
                  </a:rPr>
                  <a:t>Coupling </a:t>
                </a:r>
                <a14:m>
                  <m:oMath xmlns:m="http://schemas.openxmlformats.org/officeDocument/2006/math">
                    <m:r>
                      <a:rPr lang="it-IT" sz="5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it-IT" sz="5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=0.65</m:t>
                    </m:r>
                  </m:oMath>
                </a14:m>
                <a:endParaRPr lang="it-IT" sz="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80A138B-8596-485E-AA98-B5F0C95A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blipFill>
                <a:blip r:embed="rId8"/>
                <a:stretch>
                  <a:fillRect t="-16312" b="-390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="" xmlns:a16="http://schemas.microsoft.com/office/drawing/2014/main" id="{E404DDE8-94A9-40D6-A62A-B8839DAA1A8D}"/>
                  </a:ext>
                </a:extLst>
              </p:cNvPr>
              <p:cNvSpPr txBox="1"/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el-GR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404DDE8-94A9-40D6-A62A-B8839DAA1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="" xmlns:a16="http://schemas.microsoft.com/office/drawing/2014/main" id="{54612859-2234-4248-A458-C011293F2987}"/>
                  </a:ext>
                </a:extLst>
              </p:cNvPr>
              <p:cNvSpPr txBox="1"/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16.9±1.1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4612859-2234-4248-A458-C011293F2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id="{6F8D1E61-444D-493F-8649-34A14B217D23}"/>
                  </a:ext>
                </a:extLst>
              </p:cNvPr>
              <p:cNvSpPr txBox="1"/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23.4±2.0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F8D1E61-444D-493F-8649-34A14B217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blipFill rotWithShape="0">
                <a:blip r:embed="rId11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id="{1F4F4ECA-9519-4960-A591-0662A4292BC4}"/>
                  </a:ext>
                </a:extLst>
              </p:cNvPr>
              <p:cNvSpPr txBox="1"/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17.4±1.6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F4F4ECA-9519-4960-A591-0662A4292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blipFill rotWithShape="0">
                <a:blip r:embed="rId12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asellaDiTesto 22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o 16">
            <a:extLst>
              <a:ext uri="{FF2B5EF4-FFF2-40B4-BE49-F238E27FC236}">
                <a16:creationId xmlns="" xmlns:a16="http://schemas.microsoft.com/office/drawing/2014/main" id="{D89859CE-408D-4A73-B1D3-3F397F4EFF81}"/>
              </a:ext>
            </a:extLst>
          </p:cNvPr>
          <p:cNvGrpSpPr/>
          <p:nvPr/>
        </p:nvGrpSpPr>
        <p:grpSpPr>
          <a:xfrm>
            <a:off x="1485361" y="2353907"/>
            <a:ext cx="10987989" cy="2950136"/>
            <a:chOff x="1485361" y="2353907"/>
            <a:chExt cx="10987989" cy="2950136"/>
          </a:xfrm>
        </p:grpSpPr>
        <p:pic>
          <p:nvPicPr>
            <p:cNvPr id="13" name="Immagine 12">
              <a:extLst>
                <a:ext uri="{FF2B5EF4-FFF2-40B4-BE49-F238E27FC236}">
                  <a16:creationId xmlns="" xmlns:a16="http://schemas.microsoft.com/office/drawing/2014/main" id="{15A82289-F9AD-4276-8861-2BAD12AF8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8150" y="2422484"/>
              <a:ext cx="3985200" cy="2874806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="" xmlns:a16="http://schemas.microsoft.com/office/drawing/2014/main" id="{9E42426A-1D09-4216-80CE-451F1B609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5597" y="2429237"/>
              <a:ext cx="3985200" cy="2874806"/>
            </a:xfrm>
            <a:prstGeom prst="rect">
              <a:avLst/>
            </a:prstGeom>
          </p:spPr>
        </p:pic>
        <p:pic>
          <p:nvPicPr>
            <p:cNvPr id="3" name="Immagine 2">
              <a:extLst>
                <a:ext uri="{FF2B5EF4-FFF2-40B4-BE49-F238E27FC236}">
                  <a16:creationId xmlns="" xmlns:a16="http://schemas.microsoft.com/office/drawing/2014/main" id="{B66797D2-BF0B-40A0-B8A0-66F421616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5361" y="2423046"/>
              <a:ext cx="3985200" cy="28748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id="{54612859-2234-4248-A458-C011293F2987}"/>
                    </a:ext>
                  </a:extLst>
                </p:cNvPr>
                <p:cNvSpPr txBox="1"/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54612859-2234-4248-A458-C011293F2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id="{6F8D1E61-444D-493F-8649-34A14B217D23}"/>
                    </a:ext>
                  </a:extLst>
                </p:cNvPr>
                <p:cNvSpPr txBox="1"/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F8D1E61-444D-493F-8649-34A14B217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id="{1F4F4ECA-9519-4960-A591-0662A4292BC4}"/>
                    </a:ext>
                  </a:extLst>
                </p:cNvPr>
                <p:cNvSpPr txBox="1"/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F4F4ECA-9519-4960-A591-0662A4292B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="" xmlns:a16="http://schemas.microsoft.com/office/drawing/2014/main" id="{280A138B-8596-485E-AA98-B5F0C95A3172}"/>
                  </a:ext>
                </a:extLst>
              </p:cNvPr>
              <p:cNvSpPr txBox="1"/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5000" dirty="0">
                    <a:solidFill>
                      <a:schemeClr val="bg1"/>
                    </a:solidFill>
                  </a:rPr>
                  <a:t>Coupling </a:t>
                </a:r>
                <a14:m>
                  <m:oMath xmlns:m="http://schemas.openxmlformats.org/officeDocument/2006/math">
                    <m:r>
                      <a:rPr lang="it-IT" sz="5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it-IT" sz="5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=0.90</m:t>
                    </m:r>
                  </m:oMath>
                </a14:m>
                <a:endParaRPr lang="it-IT" sz="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80A138B-8596-485E-AA98-B5F0C95A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blipFill>
                <a:blip r:embed="rId8"/>
                <a:stretch>
                  <a:fillRect t="-16312" b="-390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id="{E404DDE8-94A9-40D6-A62A-B8839DAA1A8D}"/>
                  </a:ext>
                </a:extLst>
              </p:cNvPr>
              <p:cNvSpPr txBox="1"/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el-GR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404DDE8-94A9-40D6-A62A-B8839DAA1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id="{54612859-2234-4248-A458-C011293F2987}"/>
                  </a:ext>
                </a:extLst>
              </p:cNvPr>
              <p:cNvSpPr txBox="1"/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15.9±1.1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4612859-2234-4248-A458-C011293F2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id="{6F8D1E61-444D-493F-8649-34A14B217D23}"/>
                  </a:ext>
                </a:extLst>
              </p:cNvPr>
              <p:cNvSpPr txBox="1"/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20.9±2.0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F8D1E61-444D-493F-8649-34A14B217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blipFill rotWithShape="0">
                <a:blip r:embed="rId11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id="{1F4F4ECA-9519-4960-A591-0662A4292BC4}"/>
                  </a:ext>
                </a:extLst>
              </p:cNvPr>
              <p:cNvSpPr txBox="1"/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18.8±1.7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F4F4ECA-9519-4960-A591-0662A4292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blipFill rotWithShape="0">
                <a:blip r:embed="rId12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asellaDiTesto 22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689E633D-DCD0-4603-B6F0-49194B6D2A8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Outline</a:t>
            </a:r>
            <a:endParaRPr lang="it-IT" sz="5000" dirty="0">
              <a:solidFill>
                <a:schemeClr val="bg1"/>
              </a:solidFill>
            </a:endParaRPr>
          </a:p>
        </p:txBody>
      </p:sp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="" xmlns:a16="http://schemas.microsoft.com/office/drawing/2014/main" id="{D3858725-742F-4CD1-B833-CED0F810D7EB}"/>
              </a:ext>
            </a:extLst>
          </p:cNvPr>
          <p:cNvGrpSpPr/>
          <p:nvPr/>
        </p:nvGrpSpPr>
        <p:grpSpPr>
          <a:xfrm>
            <a:off x="2679297" y="1551562"/>
            <a:ext cx="6272540" cy="4247317"/>
            <a:chOff x="2623027" y="1767006"/>
            <a:chExt cx="6272540" cy="4247317"/>
          </a:xfrm>
        </p:grpSpPr>
        <p:sp>
          <p:nvSpPr>
            <p:cNvPr id="7" name="CasellaDiTesto 6">
              <a:extLst>
                <a:ext uri="{FF2B5EF4-FFF2-40B4-BE49-F238E27FC236}">
                  <a16:creationId xmlns="" xmlns:a16="http://schemas.microsoft.com/office/drawing/2014/main" id="{ED94B26D-5E96-41AD-9FEE-E18EC6DE4654}"/>
                </a:ext>
              </a:extLst>
            </p:cNvPr>
            <p:cNvSpPr txBox="1"/>
            <p:nvPr/>
          </p:nvSpPr>
          <p:spPr>
            <a:xfrm>
              <a:off x="3296433" y="1767006"/>
              <a:ext cx="5599134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000" dirty="0" err="1"/>
                <a:t>Introduction</a:t>
              </a:r>
              <a:r>
                <a:rPr lang="it-IT" sz="3000" dirty="0"/>
                <a:t> to the HNFS </a:t>
              </a:r>
              <a:r>
                <a:rPr lang="it-IT" sz="3000" dirty="0" err="1"/>
                <a:t>method</a:t>
              </a:r>
              <a:endParaRPr lang="it-IT" sz="3000" dirty="0"/>
            </a:p>
            <a:p>
              <a:endParaRPr lang="it-IT" sz="3000" dirty="0"/>
            </a:p>
            <a:p>
              <a:r>
                <a:rPr lang="it-IT" sz="3000" dirty="0"/>
                <a:t>Issues </a:t>
              </a:r>
              <a:r>
                <a:rPr lang="it-IT" sz="3000" dirty="0" err="1"/>
                <a:t>during</a:t>
              </a:r>
              <a:r>
                <a:rPr lang="it-IT" sz="3000" dirty="0"/>
                <a:t> </a:t>
              </a:r>
              <a:r>
                <a:rPr lang="it-IT" sz="3000" dirty="0" err="1"/>
                <a:t>Oct</a:t>
              </a:r>
              <a:r>
                <a:rPr lang="it-IT" sz="3000" dirty="0"/>
                <a:t>. </a:t>
              </a:r>
              <a:r>
                <a:rPr lang="it-IT" sz="3000" dirty="0" err="1"/>
                <a:t>tests</a:t>
              </a:r>
              <a:endParaRPr lang="it-IT" sz="3000" dirty="0"/>
            </a:p>
            <a:p>
              <a:endParaRPr lang="it-IT" sz="3000" dirty="0"/>
            </a:p>
            <a:p>
              <a:r>
                <a:rPr lang="it-IT" sz="3000" dirty="0" err="1"/>
                <a:t>Results</a:t>
              </a:r>
              <a:r>
                <a:rPr lang="it-IT" sz="3000" dirty="0"/>
                <a:t> of </a:t>
              </a:r>
              <a:r>
                <a:rPr lang="it-IT" sz="3000" dirty="0" err="1"/>
                <a:t>Oct</a:t>
              </a:r>
              <a:r>
                <a:rPr lang="it-IT" sz="3000" dirty="0"/>
                <a:t>. </a:t>
              </a:r>
              <a:r>
                <a:rPr lang="it-IT" sz="3000" dirty="0" err="1"/>
                <a:t>tests</a:t>
              </a:r>
              <a:endParaRPr lang="it-IT" sz="3000" dirty="0"/>
            </a:p>
            <a:p>
              <a:endParaRPr lang="it-IT" sz="3000" dirty="0"/>
            </a:p>
            <a:p>
              <a:r>
                <a:rPr lang="it-IT" sz="3000" dirty="0" err="1"/>
                <a:t>Simulations</a:t>
              </a:r>
              <a:endParaRPr lang="it-IT" sz="3000" dirty="0"/>
            </a:p>
            <a:p>
              <a:endParaRPr lang="it-IT" sz="3000" dirty="0"/>
            </a:p>
            <a:p>
              <a:r>
                <a:rPr lang="it-IT" sz="3000" dirty="0"/>
                <a:t>Some </a:t>
              </a:r>
              <a:r>
                <a:rPr lang="it-IT" sz="3000" dirty="0" err="1"/>
                <a:t>considerations</a:t>
              </a:r>
              <a:r>
                <a:rPr lang="it-IT" sz="3000" dirty="0"/>
                <a:t> on </a:t>
              </a:r>
              <a:r>
                <a:rPr lang="it-IT" sz="3000" dirty="0" err="1"/>
                <a:t>signals</a:t>
              </a:r>
              <a:endParaRPr lang="it-IT" sz="3000" dirty="0"/>
            </a:p>
          </p:txBody>
        </p:sp>
        <p:sp>
          <p:nvSpPr>
            <p:cNvPr id="8" name="Rettangolo 7">
              <a:extLst>
                <a:ext uri="{FF2B5EF4-FFF2-40B4-BE49-F238E27FC236}">
                  <a16:creationId xmlns="" xmlns:a16="http://schemas.microsoft.com/office/drawing/2014/main" id="{AA1CA30F-EDAE-4E25-8645-4D0B826DB0A2}"/>
                </a:ext>
              </a:extLst>
            </p:cNvPr>
            <p:cNvSpPr/>
            <p:nvPr/>
          </p:nvSpPr>
          <p:spPr>
            <a:xfrm>
              <a:off x="2623027" y="1879621"/>
              <a:ext cx="36000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>
              <a:extLst>
                <a:ext uri="{FF2B5EF4-FFF2-40B4-BE49-F238E27FC236}">
                  <a16:creationId xmlns="" xmlns:a16="http://schemas.microsoft.com/office/drawing/2014/main" id="{B0ECC4F6-E018-4966-B315-F73B14E68CDC}"/>
                </a:ext>
              </a:extLst>
            </p:cNvPr>
            <p:cNvSpPr/>
            <p:nvPr/>
          </p:nvSpPr>
          <p:spPr>
            <a:xfrm>
              <a:off x="2623027" y="2800137"/>
              <a:ext cx="36000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="" xmlns:a16="http://schemas.microsoft.com/office/drawing/2014/main" id="{D1EC464B-FD97-4C79-A784-24C5DE716198}"/>
                </a:ext>
              </a:extLst>
            </p:cNvPr>
            <p:cNvSpPr/>
            <p:nvPr/>
          </p:nvSpPr>
          <p:spPr>
            <a:xfrm>
              <a:off x="2623027" y="3712903"/>
              <a:ext cx="36000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="" xmlns:a16="http://schemas.microsoft.com/office/drawing/2014/main" id="{519645E9-12C0-4F65-BC35-AA51039CE144}"/>
                </a:ext>
              </a:extLst>
            </p:cNvPr>
            <p:cNvSpPr/>
            <p:nvPr/>
          </p:nvSpPr>
          <p:spPr>
            <a:xfrm>
              <a:off x="2623027" y="4608454"/>
              <a:ext cx="36000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="" xmlns:a16="http://schemas.microsoft.com/office/drawing/2014/main" id="{CAF51445-A6EA-49D2-8692-97CD34C3C6EA}"/>
                </a:ext>
              </a:extLst>
            </p:cNvPr>
            <p:cNvSpPr/>
            <p:nvPr/>
          </p:nvSpPr>
          <p:spPr>
            <a:xfrm>
              <a:off x="2623027" y="5504005"/>
              <a:ext cx="36000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769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>
            <a:extLst>
              <a:ext uri="{FF2B5EF4-FFF2-40B4-BE49-F238E27FC236}">
                <a16:creationId xmlns="" xmlns:a16="http://schemas.microsoft.com/office/drawing/2014/main" id="{237520DF-6191-4619-A02A-9E910958B0EF}"/>
              </a:ext>
            </a:extLst>
          </p:cNvPr>
          <p:cNvGrpSpPr/>
          <p:nvPr/>
        </p:nvGrpSpPr>
        <p:grpSpPr>
          <a:xfrm>
            <a:off x="1485361" y="2353907"/>
            <a:ext cx="10987989" cy="2950698"/>
            <a:chOff x="1485361" y="2353907"/>
            <a:chExt cx="10987989" cy="2950698"/>
          </a:xfrm>
        </p:grpSpPr>
        <p:pic>
          <p:nvPicPr>
            <p:cNvPr id="17" name="Immagine 16">
              <a:extLst>
                <a:ext uri="{FF2B5EF4-FFF2-40B4-BE49-F238E27FC236}">
                  <a16:creationId xmlns="" xmlns:a16="http://schemas.microsoft.com/office/drawing/2014/main" id="{216AB39B-3A62-4425-98E5-2E845C7A1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8150" y="2429799"/>
              <a:ext cx="3985200" cy="2874806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="" xmlns:a16="http://schemas.microsoft.com/office/drawing/2014/main" id="{3E629AEA-C49A-4ECD-8561-3AFD3E419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892" y="2420802"/>
              <a:ext cx="3985200" cy="2874802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="" xmlns:a16="http://schemas.microsoft.com/office/drawing/2014/main" id="{FC6FE55E-1868-4D1D-9978-0E87FCE43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5361" y="2416855"/>
              <a:ext cx="3985200" cy="28748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id="{54612859-2234-4248-A458-C011293F2987}"/>
                    </a:ext>
                  </a:extLst>
                </p:cNvPr>
                <p:cNvSpPr txBox="1"/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54612859-2234-4248-A458-C011293F2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8100" y="2353907"/>
                  <a:ext cx="211014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id="{6F8D1E61-444D-493F-8649-34A14B217D23}"/>
                    </a:ext>
                  </a:extLst>
                </p:cNvPr>
                <p:cNvSpPr txBox="1"/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6F8D1E61-444D-493F-8649-34A14B217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5660" y="2353907"/>
                  <a:ext cx="2110142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id="{1F4F4ECA-9519-4960-A591-0662A4292BC4}"/>
                    </a:ext>
                  </a:extLst>
                </p:cNvPr>
                <p:cNvSpPr txBox="1"/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=4°</m:t>
                        </m:r>
                      </m:oMath>
                    </m:oMathPara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F4F4ECA-9519-4960-A591-0662A4292B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362" y="2353907"/>
                  <a:ext cx="2110142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="" xmlns:a16="http://schemas.microsoft.com/office/drawing/2014/main" id="{280A138B-8596-485E-AA98-B5F0C95A3172}"/>
                  </a:ext>
                </a:extLst>
              </p:cNvPr>
              <p:cNvSpPr txBox="1"/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5000" dirty="0">
                    <a:solidFill>
                      <a:schemeClr val="bg1"/>
                    </a:solidFill>
                  </a:rPr>
                  <a:t>Coupling </a:t>
                </a:r>
                <a14:m>
                  <m:oMath xmlns:m="http://schemas.openxmlformats.org/officeDocument/2006/math">
                    <m:r>
                      <a:rPr lang="it-IT" sz="5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it-IT" sz="5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=1.50</m:t>
                    </m:r>
                  </m:oMath>
                </a14:m>
                <a:endParaRPr lang="it-IT" sz="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80A138B-8596-485E-AA98-B5F0C95A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blipFill>
                <a:blip r:embed="rId8"/>
                <a:stretch>
                  <a:fillRect t="-16312" b="-390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="" xmlns:a16="http://schemas.microsoft.com/office/drawing/2014/main" id="{E404DDE8-94A9-40D6-A62A-B8839DAA1A8D}"/>
                  </a:ext>
                </a:extLst>
              </p:cNvPr>
              <p:cNvSpPr txBox="1"/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el-GR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it-IT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404DDE8-94A9-40D6-A62A-B8839DAA1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502" y="1004149"/>
                <a:ext cx="4712677" cy="85933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id="{54612859-2234-4248-A458-C011293F2987}"/>
                  </a:ext>
                </a:extLst>
              </p:cNvPr>
              <p:cNvSpPr txBox="1"/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23.0±2.3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4612859-2234-4248-A458-C011293F2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027" y="5368221"/>
                <a:ext cx="27514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id="{6F8D1E61-444D-493F-8649-34A14B217D23}"/>
                  </a:ext>
                </a:extLst>
              </p:cNvPr>
              <p:cNvSpPr txBox="1"/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28.4±3.4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F8D1E61-444D-493F-8649-34A14B217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822" y="5368221"/>
                <a:ext cx="2710248" cy="400110"/>
              </a:xfrm>
              <a:prstGeom prst="rect">
                <a:avLst/>
              </a:prstGeom>
              <a:blipFill rotWithShape="0">
                <a:blip r:embed="rId11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id="{1F4F4ECA-9519-4960-A591-0662A4292BC4}"/>
                  </a:ext>
                </a:extLst>
              </p:cNvPr>
              <p:cNvSpPr txBox="1"/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39.2±8.5</m:t>
                          </m:r>
                        </m:e>
                      </m:d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F4F4ECA-9519-4960-A591-0662A4292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427" y="5368221"/>
                <a:ext cx="2743200" cy="400110"/>
              </a:xfrm>
              <a:prstGeom prst="rect">
                <a:avLst/>
              </a:prstGeom>
              <a:blipFill rotWithShape="0">
                <a:blip r:embed="rId12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/>
          <p:cNvPicPr>
            <a:picLocks noChangeAspect="1"/>
          </p:cNvPicPr>
          <p:nvPr/>
        </p:nvPicPr>
        <p:blipFill>
          <a:blip r:embed="rId13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asellaDiTesto 22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4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Results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="" xmlns:a16="http://schemas.microsoft.com/office/drawing/2014/main" id="{9C256868-F557-42DF-84DD-AFA3A6DD74E6}"/>
              </a:ext>
            </a:extLst>
          </p:cNvPr>
          <p:cNvGrpSpPr/>
          <p:nvPr/>
        </p:nvGrpSpPr>
        <p:grpSpPr>
          <a:xfrm>
            <a:off x="2469502" y="1004149"/>
            <a:ext cx="8893904" cy="859338"/>
            <a:chOff x="2116093" y="1057144"/>
            <a:chExt cx="8893904" cy="8593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>
                  <a:extLst>
                    <a:ext uri="{FF2B5EF4-FFF2-40B4-BE49-F238E27FC236}">
                      <a16:creationId xmlns="" xmlns:a16="http://schemas.microsoft.com/office/drawing/2014/main" id="{E404DDE8-94A9-40D6-A62A-B8839DAA1A8D}"/>
                    </a:ext>
                  </a:extLst>
                </p:cNvPr>
                <p:cNvSpPr txBox="1"/>
                <p:nvPr/>
              </p:nvSpPr>
              <p:spPr>
                <a:xfrm>
                  <a:off x="2116093" y="1057144"/>
                  <a:ext cx="4712677" cy="8593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it-IT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sz="3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l-GR" sz="3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3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it-IT" sz="3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it-IT" sz="3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3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it-IT" sz="3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E404DDE8-94A9-40D6-A62A-B8839DAA1A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6093" y="1057144"/>
                  <a:ext cx="4712677" cy="8593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18">
                  <a:extLst>
                    <a:ext uri="{FF2B5EF4-FFF2-40B4-BE49-F238E27FC236}">
                      <a16:creationId xmlns="" xmlns:a16="http://schemas.microsoft.com/office/drawing/2014/main" id="{4D64D263-3729-4339-B28C-87538B27F6AC}"/>
                    </a:ext>
                  </a:extLst>
                </p:cNvPr>
                <p:cNvSpPr txBox="1"/>
                <p:nvPr/>
              </p:nvSpPr>
              <p:spPr>
                <a:xfrm>
                  <a:off x="8736038" y="1351255"/>
                  <a:ext cx="2273959" cy="5575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𝑐𝑜h</m:t>
                            </m:r>
                          </m:sub>
                        </m:sSub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3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r>
                          <a:rPr lang="it-IT" sz="3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4D64D263-3729-4339-B28C-87538B27F6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6038" y="1351255"/>
                  <a:ext cx="2273959" cy="55758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Freccia a destra 2">
              <a:extLst>
                <a:ext uri="{FF2B5EF4-FFF2-40B4-BE49-F238E27FC236}">
                  <a16:creationId xmlns="" xmlns:a16="http://schemas.microsoft.com/office/drawing/2014/main" id="{B9FACD08-B3BA-4647-8ED0-280999D3ABB7}"/>
                </a:ext>
              </a:extLst>
            </p:cNvPr>
            <p:cNvSpPr/>
            <p:nvPr/>
          </p:nvSpPr>
          <p:spPr>
            <a:xfrm>
              <a:off x="7230796" y="1486813"/>
              <a:ext cx="1041009" cy="369332"/>
            </a:xfrm>
            <a:prstGeom prst="rightArrow">
              <a:avLst>
                <a:gd name="adj1" fmla="val 50000"/>
                <a:gd name="adj2" fmla="val 9189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1">
                <a:extLst>
                  <a:ext uri="{FF2B5EF4-FFF2-40B4-BE49-F238E27FC236}">
                    <a16:creationId xmlns="" xmlns:a16="http://schemas.microsoft.com/office/drawing/2014/main" id="{582C7FAB-6F73-4885-997A-E4CBC760222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3656991"/>
                  </p:ext>
                </p:extLst>
              </p:nvPr>
            </p:nvGraphicFramePr>
            <p:xfrm>
              <a:off x="2852454" y="2499989"/>
              <a:ext cx="8128000" cy="32918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032000">
                      <a:extLst>
                        <a:ext uri="{9D8B030D-6E8A-4147-A177-3AD203B41FA5}">
                          <a16:colId xmlns="" xmlns:a16="http://schemas.microsoft.com/office/drawing/2014/main" val="366706413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val="285972262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val="117516816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val="39720283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3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30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it-IT" sz="3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𝒄𝒐𝒉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3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3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3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𝛥𝜃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𝛥𝜃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𝛥𝜃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it-IT" sz="3000" b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1687453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(32.8 ± 3.0)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(50.9 ± 9.4)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(69.3 ±15.8) µm</a:t>
                          </a:r>
                          <a:endParaRPr lang="it-IT" sz="20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6712276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65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(30.0 ± 1.9)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(41.5 ± 3.5)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(30.8 ±2.8) µm</a:t>
                          </a:r>
                          <a:endParaRPr lang="it-IT" sz="20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40465606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(28.2 ± 1.9)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(37.0 ± 3.5)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(33.3 ± 3.0) µm</a:t>
                          </a:r>
                          <a:endParaRPr lang="it-IT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671960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it-IT" sz="3000" b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it-IT" sz="3000" b="0" i="1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it-IT" sz="30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(40.8 ± 4.1)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(50.3 ± 6.0)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(69.5 ± 15.1) µm</a:t>
                          </a:r>
                          <a:endParaRPr lang="it-IT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9784984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82C7FAB-6F73-4885-997A-E4CBC760222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3656991"/>
                  </p:ext>
                </p:extLst>
              </p:nvPr>
            </p:nvGraphicFramePr>
            <p:xfrm>
              <a:off x="2852454" y="2499989"/>
              <a:ext cx="8128000" cy="32918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03200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66706413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85972262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17516816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972028310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3467" t="-1111" r="-400" b="-503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3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3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299" t="-101111" r="-200898" b="-4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00901" t="-101111" r="-101502" b="-4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000" t="-101111" r="-1198" b="-4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168745302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99" t="-198901" r="-300898" b="-2989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(32.8 ± 3.0)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(50.9 ± 9.4)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(69.3 ±15.8) µm</a:t>
                          </a:r>
                          <a:endParaRPr lang="it-IT" sz="20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671227681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99" t="-302222" r="-300898" b="-2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(30.0 ± 1.9)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(41.5 ± 3.5)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(30.8 ±2.8) µm</a:t>
                          </a:r>
                          <a:endParaRPr lang="it-IT" sz="20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46560652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99" t="-402222" r="-300898" b="-1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(28.2 ± 1.9)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(37.0 ± 3.5)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(33.3 ± 3.0) µm</a:t>
                          </a:r>
                          <a:endParaRPr lang="it-IT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67196060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99" t="-502222" r="-300898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(40.8 ± 4.1) µm</a:t>
                          </a:r>
                          <a:endParaRPr lang="it-IT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(50.3 ± 6.0) µm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2000" smtClean="0"/>
                            <a:t>(69.5 ± 15.1) µm</a:t>
                          </a:r>
                          <a:endParaRPr lang="it-IT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97849841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Immagine 10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6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84172" y="3665838"/>
            <a:ext cx="906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800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Simulations</a:t>
            </a:r>
            <a:endParaRPr lang="it-IT" sz="8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9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el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7593916"/>
                  </p:ext>
                </p:extLst>
              </p:nvPr>
            </p:nvGraphicFramePr>
            <p:xfrm>
              <a:off x="2213285" y="3116187"/>
              <a:ext cx="2858530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0130"/>
                    <a:gridCol w="24384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-178.683137165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101031.437305031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-268554.955894147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333043.58574148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-223412.253880588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78201.083309632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-11222.656555176</a:t>
                          </a:r>
                          <a:endParaRPr lang="it-IT" sz="18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el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7593916"/>
                  </p:ext>
                </p:extLst>
              </p:nvPr>
            </p:nvGraphicFramePr>
            <p:xfrm>
              <a:off x="2213285" y="3116187"/>
              <a:ext cx="2858530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0130"/>
                    <a:gridCol w="24384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101639" r="-586957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-178.683137165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201639" r="-586957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101031.437305031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301639" r="-586957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-268554.955894147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408333" r="-586957" b="-3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333043.58574148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500000" r="-58695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-223412.253880588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600000" r="-58695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78201.083309632</a:t>
                          </a:r>
                          <a:endParaRPr lang="it-IT" sz="180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49" t="-700000" r="-58695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smtClean="0"/>
                            <a:t>-11222.656555176</a:t>
                          </a:r>
                          <a:endParaRPr lang="it-IT" sz="18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Relation gap-K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1696991" y="972483"/>
                <a:ext cx="3789405" cy="1183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=1.966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−3.154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−0.0005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𝜆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𝑤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sup>
                      </m:sSup>
                    </m:oMath>
                  </m:oMathPara>
                </a14:m>
                <a:endParaRPr lang="it-IT" smtClean="0"/>
              </a:p>
              <a:p>
                <a:endParaRPr lang="it-IT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=0.09336∙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6991" y="972483"/>
                <a:ext cx="3789405" cy="11836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2489967" y="2524359"/>
                <a:ext cx="2305166" cy="871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+31.25</m:t>
                          </m:r>
                        </m:e>
                      </m:nary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9967" y="2524359"/>
                <a:ext cx="2305166" cy="8711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55" y="1859179"/>
            <a:ext cx="5224255" cy="391819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686322" y="1376433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Old model</a:t>
            </a:r>
            <a:endParaRPr lang="it-IT"/>
          </a:p>
        </p:txBody>
      </p:sp>
      <p:sp>
        <p:nvSpPr>
          <p:cNvPr id="13" name="Parentesi graffa chiusa 12"/>
          <p:cNvSpPr/>
          <p:nvPr/>
        </p:nvSpPr>
        <p:spPr>
          <a:xfrm>
            <a:off x="5384768" y="982400"/>
            <a:ext cx="203256" cy="1157398"/>
          </a:xfrm>
          <a:prstGeom prst="rightBrace">
            <a:avLst>
              <a:gd name="adj1" fmla="val 55971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Parentesi graffa chiusa 13"/>
          <p:cNvSpPr/>
          <p:nvPr/>
        </p:nvSpPr>
        <p:spPr>
          <a:xfrm>
            <a:off x="5384768" y="2565094"/>
            <a:ext cx="203256" cy="3637998"/>
          </a:xfrm>
          <a:prstGeom prst="rightBrace">
            <a:avLst>
              <a:gd name="adj1" fmla="val 55971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5686322" y="4199427"/>
            <a:ext cx="1262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New model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23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="" xmlns:a16="http://schemas.microsoft.com/office/drawing/2014/main" id="{280A138B-8596-485E-AA98-B5F0C95A3172}"/>
                  </a:ext>
                </a:extLst>
              </p:cNvPr>
              <p:cNvSpPr txBox="1"/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5000" smtClean="0">
                    <a:solidFill>
                      <a:schemeClr val="bg1"/>
                    </a:solidFill>
                  </a:rPr>
                  <a:t>Dependence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5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5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it-IT" sz="5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it-IT" sz="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xmlns="" id="{280A138B-8596-485E-AA98-B5F0C95A3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910" y="0"/>
                <a:ext cx="10551088" cy="861774"/>
              </a:xfrm>
              <a:prstGeom prst="rect">
                <a:avLst/>
              </a:prstGeom>
              <a:blipFill rotWithShape="0">
                <a:blip r:embed="rId2"/>
                <a:stretch>
                  <a:fillRect t="-16312" b="-390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254" y="2034114"/>
            <a:ext cx="10058400" cy="328221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0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905" y="1514043"/>
            <a:ext cx="6068127" cy="437736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355" y="1519034"/>
            <a:ext cx="6068127" cy="4377368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Results</a:t>
            </a:r>
            <a:r>
              <a:rPr lang="it-IT" sz="5000" dirty="0">
                <a:solidFill>
                  <a:schemeClr val="bg1"/>
                </a:solidFill>
              </a:rPr>
              <a:t> of </a:t>
            </a:r>
            <a:r>
              <a:rPr lang="it-IT" sz="5000" dirty="0" err="1">
                <a:solidFill>
                  <a:schemeClr val="bg1"/>
                </a:solidFill>
              </a:rPr>
              <a:t>simulations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3006811" y="1408670"/>
            <a:ext cx="28091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smtClean="0"/>
              <a:t>horizontal</a:t>
            </a:r>
            <a:endParaRPr lang="it-IT" sz="3000"/>
          </a:p>
        </p:txBody>
      </p:sp>
      <p:sp>
        <p:nvSpPr>
          <p:cNvPr id="16" name="CasellaDiTesto 15"/>
          <p:cNvSpPr txBox="1"/>
          <p:nvPr/>
        </p:nvSpPr>
        <p:spPr>
          <a:xfrm>
            <a:off x="8424921" y="1404612"/>
            <a:ext cx="28091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smtClean="0"/>
              <a:t>vertical</a:t>
            </a:r>
            <a:endParaRPr lang="it-IT" sz="300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8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84172" y="3665838"/>
            <a:ext cx="906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Some considerations</a:t>
            </a:r>
          </a:p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on signals</a:t>
            </a:r>
            <a:endParaRPr lang="it-IT" sz="8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346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 err="1">
                <a:solidFill>
                  <a:schemeClr val="bg1"/>
                </a:solidFill>
              </a:rPr>
              <a:t>Scattered</a:t>
            </a:r>
            <a:r>
              <a:rPr lang="it-IT" sz="5000" dirty="0">
                <a:solidFill>
                  <a:schemeClr val="bg1"/>
                </a:solidFill>
              </a:rPr>
              <a:t> </a:t>
            </a:r>
            <a:r>
              <a:rPr lang="it-IT" sz="5000" dirty="0" err="1">
                <a:solidFill>
                  <a:schemeClr val="bg1"/>
                </a:solidFill>
              </a:rPr>
              <a:t>signal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="" xmlns:a16="http://schemas.microsoft.com/office/drawing/2014/main" id="{055BBE81-C882-4305-BC51-57A8A57B6A57}"/>
                  </a:ext>
                </a:extLst>
              </p:cNvPr>
              <p:cNvSpPr txBox="1"/>
              <p:nvPr/>
            </p:nvSpPr>
            <p:spPr>
              <a:xfrm>
                <a:off x="7419211" y="1406866"/>
                <a:ext cx="2893509" cy="562205"/>
              </a:xfrm>
              <a:prstGeom prst="rect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3000" b="0" i="1" smtClean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p>
                      </m:sSup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055BBE81-C882-4305-BC51-57A8A57B6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211" y="1406866"/>
                <a:ext cx="2893509" cy="5622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uppo 54">
            <a:extLst>
              <a:ext uri="{FF2B5EF4-FFF2-40B4-BE49-F238E27FC236}">
                <a16:creationId xmlns="" xmlns:a16="http://schemas.microsoft.com/office/drawing/2014/main" id="{C7D2BE95-DFB6-4D59-BDE6-15CC7FD3A050}"/>
              </a:ext>
            </a:extLst>
          </p:cNvPr>
          <p:cNvGrpSpPr/>
          <p:nvPr/>
        </p:nvGrpSpPr>
        <p:grpSpPr>
          <a:xfrm>
            <a:off x="2498942" y="868981"/>
            <a:ext cx="4096010" cy="3184153"/>
            <a:chOff x="2348630" y="734659"/>
            <a:chExt cx="4096010" cy="3184153"/>
          </a:xfrm>
        </p:grpSpPr>
        <p:grpSp>
          <p:nvGrpSpPr>
            <p:cNvPr id="50" name="Gruppo 49">
              <a:extLst>
                <a:ext uri="{FF2B5EF4-FFF2-40B4-BE49-F238E27FC236}">
                  <a16:creationId xmlns="" xmlns:a16="http://schemas.microsoft.com/office/drawing/2014/main" id="{AD835AC8-F2E0-436E-9231-C66A80211E7F}"/>
                </a:ext>
              </a:extLst>
            </p:cNvPr>
            <p:cNvGrpSpPr/>
            <p:nvPr/>
          </p:nvGrpSpPr>
          <p:grpSpPr>
            <a:xfrm>
              <a:off x="2348630" y="1189972"/>
              <a:ext cx="4096010" cy="2239028"/>
              <a:chOff x="1985375" y="1189971"/>
              <a:chExt cx="4096010" cy="2239028"/>
            </a:xfrm>
          </p:grpSpPr>
          <p:sp>
            <p:nvSpPr>
              <p:cNvPr id="3" name="Rettangolo 2">
                <a:extLst>
                  <a:ext uri="{FF2B5EF4-FFF2-40B4-BE49-F238E27FC236}">
                    <a16:creationId xmlns="" xmlns:a16="http://schemas.microsoft.com/office/drawing/2014/main" id="{23BEF1EC-0E06-425D-BA2F-5747B7207B3E}"/>
                  </a:ext>
                </a:extLst>
              </p:cNvPr>
              <p:cNvSpPr/>
              <p:nvPr/>
            </p:nvSpPr>
            <p:spPr>
              <a:xfrm>
                <a:off x="3601282" y="1189972"/>
                <a:ext cx="814144" cy="223902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9" name="Connettore diritto 8">
                <a:extLst>
                  <a:ext uri="{FF2B5EF4-FFF2-40B4-BE49-F238E27FC236}">
                    <a16:creationId xmlns="" xmlns:a16="http://schemas.microsoft.com/office/drawing/2014/main" id="{EE336589-BF10-4497-99F7-8BF41D69E9FA}"/>
                  </a:ext>
                </a:extLst>
              </p:cNvPr>
              <p:cNvCxnSpPr/>
              <p:nvPr/>
            </p:nvCxnSpPr>
            <p:spPr>
              <a:xfrm>
                <a:off x="3601282" y="1189972"/>
                <a:ext cx="0" cy="2239027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ttore diritto 9">
                <a:extLst>
                  <a:ext uri="{FF2B5EF4-FFF2-40B4-BE49-F238E27FC236}">
                    <a16:creationId xmlns="" xmlns:a16="http://schemas.microsoft.com/office/drawing/2014/main" id="{7350DE10-19BB-431A-A829-DA7627A4A0E6}"/>
                  </a:ext>
                </a:extLst>
              </p:cNvPr>
              <p:cNvCxnSpPr/>
              <p:nvPr/>
            </p:nvCxnSpPr>
            <p:spPr>
              <a:xfrm>
                <a:off x="4415426" y="1189971"/>
                <a:ext cx="0" cy="2239027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e 10">
                <a:extLst>
                  <a:ext uri="{FF2B5EF4-FFF2-40B4-BE49-F238E27FC236}">
                    <a16:creationId xmlns="" xmlns:a16="http://schemas.microsoft.com/office/drawing/2014/main" id="{D4122159-A840-4996-B1D2-E97BA9DE5A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2989" y="1327177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Ovale 11">
                <a:extLst>
                  <a:ext uri="{FF2B5EF4-FFF2-40B4-BE49-F238E27FC236}">
                    <a16:creationId xmlns="" xmlns:a16="http://schemas.microsoft.com/office/drawing/2014/main" id="{55311563-DC7B-4EEE-92A0-E774284D05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83910" y="1339827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Ovale 12">
                <a:extLst>
                  <a:ext uri="{FF2B5EF4-FFF2-40B4-BE49-F238E27FC236}">
                    <a16:creationId xmlns="" xmlns:a16="http://schemas.microsoft.com/office/drawing/2014/main" id="{36B0C37C-5A8A-438A-B734-AEF2D31BF2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13064" y="151987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Ovale 13">
                <a:extLst>
                  <a:ext uri="{FF2B5EF4-FFF2-40B4-BE49-F238E27FC236}">
                    <a16:creationId xmlns="" xmlns:a16="http://schemas.microsoft.com/office/drawing/2014/main" id="{2AA004AB-C5B0-4AF6-97AB-416250DF21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99668" y="1234862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Ovale 14">
                <a:extLst>
                  <a:ext uri="{FF2B5EF4-FFF2-40B4-BE49-F238E27FC236}">
                    <a16:creationId xmlns="" xmlns:a16="http://schemas.microsoft.com/office/drawing/2014/main" id="{0869F374-B053-410C-8E06-231A01EDB6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9150" y="174847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Ovale 15">
                <a:extLst>
                  <a:ext uri="{FF2B5EF4-FFF2-40B4-BE49-F238E27FC236}">
                    <a16:creationId xmlns="" xmlns:a16="http://schemas.microsoft.com/office/drawing/2014/main" id="{569BA6F1-79D3-434E-949F-3F9688A8BC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61903" y="1553436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Ovale 16">
                <a:extLst>
                  <a:ext uri="{FF2B5EF4-FFF2-40B4-BE49-F238E27FC236}">
                    <a16:creationId xmlns="" xmlns:a16="http://schemas.microsoft.com/office/drawing/2014/main" id="{087E18C0-C07B-4104-B2FE-5FDDD9C356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55550" y="177067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="" xmlns:a16="http://schemas.microsoft.com/office/drawing/2014/main" id="{27080357-318D-48C5-AE67-98BD60B794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668" y="1853953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="" xmlns:a16="http://schemas.microsoft.com/office/drawing/2014/main" id="{097833F0-5002-4B7A-A707-46AD0EB375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52951" y="301872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="" xmlns:a16="http://schemas.microsoft.com/office/drawing/2014/main" id="{9D354170-3D78-493C-9C97-8D99EAB4A2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74288" y="243183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="" xmlns:a16="http://schemas.microsoft.com/office/drawing/2014/main" id="{4327A82D-267D-4062-ABF9-88BFC8208C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0564" y="2174722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="" xmlns:a16="http://schemas.microsoft.com/office/drawing/2014/main" id="{5259637E-8749-4C0E-9DE6-30F8A5DFD44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2652" y="2815612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Ovale 22">
                <a:extLst>
                  <a:ext uri="{FF2B5EF4-FFF2-40B4-BE49-F238E27FC236}">
                    <a16:creationId xmlns="" xmlns:a16="http://schemas.microsoft.com/office/drawing/2014/main" id="{4017A61D-EBC0-46B3-BD0F-4F0F7E1B48E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244046" y="2595790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="" xmlns:a16="http://schemas.microsoft.com/office/drawing/2014/main" id="{0BDCA5DF-DF1C-4218-94A6-DDFBE86836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9600" y="2220417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="" xmlns:a16="http://schemas.microsoft.com/office/drawing/2014/main" id="{FDF612DB-0BDF-45CA-8EAA-1820FB6922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13064" y="1995546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="" xmlns:a16="http://schemas.microsoft.com/office/drawing/2014/main" id="{940A2E56-3057-4371-B207-69CC0A685D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9150" y="2534737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="" xmlns:a16="http://schemas.microsoft.com/office/drawing/2014/main" id="{C461875C-0E5F-4F4D-A6B6-3E1A3BFCAD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89543" y="2680888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="" xmlns:a16="http://schemas.microsoft.com/office/drawing/2014/main" id="{6BEEDF02-5E1E-450B-AAD6-508EA824FD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16769" y="2766605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Ovale 28">
                <a:extLst>
                  <a:ext uri="{FF2B5EF4-FFF2-40B4-BE49-F238E27FC236}">
                    <a16:creationId xmlns="" xmlns:a16="http://schemas.microsoft.com/office/drawing/2014/main" id="{E4584211-8879-4F65-BA20-5717EC3AB6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18372" y="2115773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="" xmlns:a16="http://schemas.microsoft.com/office/drawing/2014/main" id="{E9A85B43-5BE7-4C1B-9B8B-E7A42FB136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07891" y="2909120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="" xmlns:a16="http://schemas.microsoft.com/office/drawing/2014/main" id="{3A32F4D8-61A4-422E-90E8-5CA9F70D70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49150" y="3050639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="" xmlns:a16="http://schemas.microsoft.com/office/drawing/2014/main" id="{EB1D705D-2974-4240-93DA-92709D68B7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212691" y="3213920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="" xmlns:a16="http://schemas.microsoft.com/office/drawing/2014/main" id="{028F7E65-56A3-4A15-B4F1-821668CB42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01629" y="3258410"/>
                <a:ext cx="108000" cy="108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0" name="Gruppo 39">
                <a:extLst>
                  <a:ext uri="{FF2B5EF4-FFF2-40B4-BE49-F238E27FC236}">
                    <a16:creationId xmlns="" xmlns:a16="http://schemas.microsoft.com/office/drawing/2014/main" id="{4EECB736-923A-477D-B5E5-0D3EE2824B26}"/>
                  </a:ext>
                </a:extLst>
              </p:cNvPr>
              <p:cNvGrpSpPr/>
              <p:nvPr/>
            </p:nvGrpSpPr>
            <p:grpSpPr>
              <a:xfrm>
                <a:off x="1985375" y="1716718"/>
                <a:ext cx="1471809" cy="1153752"/>
                <a:chOff x="1985375" y="1716718"/>
                <a:chExt cx="1471809" cy="1153752"/>
              </a:xfrm>
            </p:grpSpPr>
            <p:cxnSp>
              <p:nvCxnSpPr>
                <p:cNvPr id="35" name="Connettore 2 34">
                  <a:extLst>
                    <a:ext uri="{FF2B5EF4-FFF2-40B4-BE49-F238E27FC236}">
                      <a16:creationId xmlns="" xmlns:a16="http://schemas.microsoft.com/office/drawing/2014/main" id="{44B92304-04C0-445D-BA41-F0E5EBCABB4F}"/>
                    </a:ext>
                  </a:extLst>
                </p:cNvPr>
                <p:cNvCxnSpPr/>
                <p:nvPr/>
              </p:nvCxnSpPr>
              <p:spPr>
                <a:xfrm>
                  <a:off x="1991638" y="1716718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2 35">
                  <a:extLst>
                    <a:ext uri="{FF2B5EF4-FFF2-40B4-BE49-F238E27FC236}">
                      <a16:creationId xmlns="" xmlns:a16="http://schemas.microsoft.com/office/drawing/2014/main" id="{17D1D21F-2F83-4B07-A74C-6BA9D7E3B041}"/>
                    </a:ext>
                  </a:extLst>
                </p:cNvPr>
                <p:cNvCxnSpPr/>
                <p:nvPr/>
              </p:nvCxnSpPr>
              <p:spPr>
                <a:xfrm>
                  <a:off x="1991638" y="1995546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ttore 2 36">
                  <a:extLst>
                    <a:ext uri="{FF2B5EF4-FFF2-40B4-BE49-F238E27FC236}">
                      <a16:creationId xmlns="" xmlns:a16="http://schemas.microsoft.com/office/drawing/2014/main" id="{B0A511E7-7760-4D87-8C12-85BE8EAE2EFB}"/>
                    </a:ext>
                  </a:extLst>
                </p:cNvPr>
                <p:cNvCxnSpPr/>
                <p:nvPr/>
              </p:nvCxnSpPr>
              <p:spPr>
                <a:xfrm>
                  <a:off x="1985375" y="2280387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ttore 2 37">
                  <a:extLst>
                    <a:ext uri="{FF2B5EF4-FFF2-40B4-BE49-F238E27FC236}">
                      <a16:creationId xmlns="" xmlns:a16="http://schemas.microsoft.com/office/drawing/2014/main" id="{8A5F7E7C-B00C-4B2D-AEBE-2C4525492D4C}"/>
                    </a:ext>
                  </a:extLst>
                </p:cNvPr>
                <p:cNvCxnSpPr/>
                <p:nvPr/>
              </p:nvCxnSpPr>
              <p:spPr>
                <a:xfrm>
                  <a:off x="1985375" y="2578375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ttore 2 38">
                  <a:extLst>
                    <a:ext uri="{FF2B5EF4-FFF2-40B4-BE49-F238E27FC236}">
                      <a16:creationId xmlns="" xmlns:a16="http://schemas.microsoft.com/office/drawing/2014/main" id="{046C4126-B477-4E64-ABDF-9EDA1235AFDC}"/>
                    </a:ext>
                  </a:extLst>
                </p:cNvPr>
                <p:cNvCxnSpPr/>
                <p:nvPr/>
              </p:nvCxnSpPr>
              <p:spPr>
                <a:xfrm>
                  <a:off x="1985375" y="2870470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uppo 46">
                <a:extLst>
                  <a:ext uri="{FF2B5EF4-FFF2-40B4-BE49-F238E27FC236}">
                    <a16:creationId xmlns="" xmlns:a16="http://schemas.microsoft.com/office/drawing/2014/main" id="{17738EFC-E594-49B5-87E3-A3661B1D8C8A}"/>
                  </a:ext>
                </a:extLst>
              </p:cNvPr>
              <p:cNvGrpSpPr/>
              <p:nvPr/>
            </p:nvGrpSpPr>
            <p:grpSpPr>
              <a:xfrm>
                <a:off x="4609576" y="1861642"/>
                <a:ext cx="1471809" cy="861657"/>
                <a:chOff x="4645014" y="1748475"/>
                <a:chExt cx="1471809" cy="861657"/>
              </a:xfrm>
            </p:grpSpPr>
            <p:cxnSp>
              <p:nvCxnSpPr>
                <p:cNvPr id="42" name="Connettore 2 41">
                  <a:extLst>
                    <a:ext uri="{FF2B5EF4-FFF2-40B4-BE49-F238E27FC236}">
                      <a16:creationId xmlns="" xmlns:a16="http://schemas.microsoft.com/office/drawing/2014/main" id="{38A34DDA-DE4A-4A01-A409-81F77336DDB4}"/>
                    </a:ext>
                  </a:extLst>
                </p:cNvPr>
                <p:cNvCxnSpPr/>
                <p:nvPr/>
              </p:nvCxnSpPr>
              <p:spPr>
                <a:xfrm>
                  <a:off x="4651277" y="1748475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ttore 2 42">
                  <a:extLst>
                    <a:ext uri="{FF2B5EF4-FFF2-40B4-BE49-F238E27FC236}">
                      <a16:creationId xmlns="" xmlns:a16="http://schemas.microsoft.com/office/drawing/2014/main" id="{1B76EAE7-E6D6-4D3D-B6AF-AB750D706020}"/>
                    </a:ext>
                  </a:extLst>
                </p:cNvPr>
                <p:cNvCxnSpPr/>
                <p:nvPr/>
              </p:nvCxnSpPr>
              <p:spPr>
                <a:xfrm>
                  <a:off x="4651277" y="2027303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2 43">
                  <a:extLst>
                    <a:ext uri="{FF2B5EF4-FFF2-40B4-BE49-F238E27FC236}">
                      <a16:creationId xmlns="" xmlns:a16="http://schemas.microsoft.com/office/drawing/2014/main" id="{E340ADF8-9CB3-450B-9A4A-04F055252879}"/>
                    </a:ext>
                  </a:extLst>
                </p:cNvPr>
                <p:cNvCxnSpPr/>
                <p:nvPr/>
              </p:nvCxnSpPr>
              <p:spPr>
                <a:xfrm>
                  <a:off x="4645014" y="2312144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ttore 2 44">
                  <a:extLst>
                    <a:ext uri="{FF2B5EF4-FFF2-40B4-BE49-F238E27FC236}">
                      <a16:creationId xmlns="" xmlns:a16="http://schemas.microsoft.com/office/drawing/2014/main" id="{DE0BE44E-847F-4C26-8788-AC87DEDD5759}"/>
                    </a:ext>
                  </a:extLst>
                </p:cNvPr>
                <p:cNvCxnSpPr/>
                <p:nvPr/>
              </p:nvCxnSpPr>
              <p:spPr>
                <a:xfrm>
                  <a:off x="4645014" y="2610132"/>
                  <a:ext cx="146554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CasellaDiTesto 50">
                  <a:extLst>
                    <a:ext uri="{FF2B5EF4-FFF2-40B4-BE49-F238E27FC236}">
                      <a16:creationId xmlns="" xmlns:a16="http://schemas.microsoft.com/office/drawing/2014/main" id="{8A563AE5-E026-4DF5-BFBB-146D3927BA12}"/>
                    </a:ext>
                  </a:extLst>
                </p:cNvPr>
                <p:cNvSpPr txBox="1"/>
                <p:nvPr/>
              </p:nvSpPr>
              <p:spPr>
                <a:xfrm>
                  <a:off x="5022799" y="1270678"/>
                  <a:ext cx="1340149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300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51" name="CasellaDiTesto 50">
                  <a:extLst>
                    <a:ext uri="{FF2B5EF4-FFF2-40B4-BE49-F238E27FC236}">
                      <a16:creationId xmlns:a16="http://schemas.microsoft.com/office/drawing/2014/main" id="{8A563AE5-E026-4DF5-BFBB-146D3927BA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2799" y="1270678"/>
                  <a:ext cx="1340149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CasellaDiTesto 51">
                  <a:extLst>
                    <a:ext uri="{FF2B5EF4-FFF2-40B4-BE49-F238E27FC236}">
                      <a16:creationId xmlns="" xmlns:a16="http://schemas.microsoft.com/office/drawing/2014/main" id="{6B4BB6E7-3FBB-40BF-B1F6-6F00CFF29DD6}"/>
                    </a:ext>
                  </a:extLst>
                </p:cNvPr>
                <p:cNvSpPr txBox="1"/>
                <p:nvPr/>
              </p:nvSpPr>
              <p:spPr>
                <a:xfrm>
                  <a:off x="2583904" y="1205839"/>
                  <a:ext cx="1340149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3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3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52" name="CasellaDiTesto 51">
                  <a:extLst>
                    <a:ext uri="{FF2B5EF4-FFF2-40B4-BE49-F238E27FC236}">
                      <a16:creationId xmlns:a16="http://schemas.microsoft.com/office/drawing/2014/main" id="{6B4BB6E7-3FBB-40BF-B1F6-6F00CFF29D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3904" y="1205839"/>
                  <a:ext cx="1340149" cy="5539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CasellaDiTesto 52">
                  <a:extLst>
                    <a:ext uri="{FF2B5EF4-FFF2-40B4-BE49-F238E27FC236}">
                      <a16:creationId xmlns="" xmlns:a16="http://schemas.microsoft.com/office/drawing/2014/main" id="{708953B7-6ABA-40BF-B5F5-53590FE0E29B}"/>
                    </a:ext>
                  </a:extLst>
                </p:cNvPr>
                <p:cNvSpPr txBox="1"/>
                <p:nvPr/>
              </p:nvSpPr>
              <p:spPr>
                <a:xfrm>
                  <a:off x="3746131" y="3364814"/>
                  <a:ext cx="1340149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53" name="CasellaDiTesto 52">
                  <a:extLst>
                    <a:ext uri="{FF2B5EF4-FFF2-40B4-BE49-F238E27FC236}">
                      <a16:creationId xmlns:a16="http://schemas.microsoft.com/office/drawing/2014/main" id="{708953B7-6ABA-40BF-B5F5-53590FE0E2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6131" y="3364814"/>
                  <a:ext cx="1340149" cy="55399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CasellaDiTesto 53">
                  <a:extLst>
                    <a:ext uri="{FF2B5EF4-FFF2-40B4-BE49-F238E27FC236}">
                      <a16:creationId xmlns="" xmlns:a16="http://schemas.microsoft.com/office/drawing/2014/main" id="{1A205631-D192-43F5-9BA5-D141678EF096}"/>
                    </a:ext>
                  </a:extLst>
                </p:cNvPr>
                <p:cNvSpPr txBox="1"/>
                <p:nvPr/>
              </p:nvSpPr>
              <p:spPr>
                <a:xfrm>
                  <a:off x="4414488" y="734659"/>
                  <a:ext cx="398511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3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it-IT" sz="3000" dirty="0"/>
                </a:p>
              </p:txBody>
            </p:sp>
          </mc:Choice>
          <mc:Fallback xmlns=""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1A205631-D192-43F5-9BA5-D141678EF0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488" y="734659"/>
                  <a:ext cx="398511" cy="55399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sellaDiTesto 55">
                <a:extLst>
                  <a:ext uri="{FF2B5EF4-FFF2-40B4-BE49-F238E27FC236}">
                    <a16:creationId xmlns="" xmlns:a16="http://schemas.microsoft.com/office/drawing/2014/main" id="{375F9A69-F75B-4E77-AE94-207F69605B47}"/>
                  </a:ext>
                </a:extLst>
              </p:cNvPr>
              <p:cNvSpPr txBox="1"/>
              <p:nvPr/>
            </p:nvSpPr>
            <p:spPr>
              <a:xfrm>
                <a:off x="7419211" y="2538212"/>
                <a:ext cx="1744394" cy="553998"/>
              </a:xfrm>
              <a:prstGeom prst="rect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375F9A69-F75B-4E77-AE94-207F69605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211" y="2538212"/>
                <a:ext cx="1744394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CasellaDiTesto 56">
            <a:extLst>
              <a:ext uri="{FF2B5EF4-FFF2-40B4-BE49-F238E27FC236}">
                <a16:creationId xmlns="" xmlns:a16="http://schemas.microsoft.com/office/drawing/2014/main" id="{42C15893-7C12-4D83-BE2C-53206657FCC2}"/>
              </a:ext>
            </a:extLst>
          </p:cNvPr>
          <p:cNvSpPr txBox="1"/>
          <p:nvPr/>
        </p:nvSpPr>
        <p:spPr>
          <a:xfrm>
            <a:off x="9298497" y="2364988"/>
            <a:ext cx="28935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dirty="0" err="1"/>
              <a:t>contrast</a:t>
            </a:r>
            <a:r>
              <a:rPr lang="it-IT" sz="2500" dirty="0"/>
              <a:t> of </a:t>
            </a:r>
            <a:r>
              <a:rPr lang="it-IT" sz="2500" dirty="0" err="1"/>
              <a:t>heterodyne</a:t>
            </a:r>
            <a:r>
              <a:rPr lang="it-IT" sz="2500" dirty="0"/>
              <a:t> </a:t>
            </a:r>
            <a:r>
              <a:rPr lang="it-IT" sz="2500" dirty="0" err="1"/>
              <a:t>speckles</a:t>
            </a:r>
            <a:endParaRPr lang="it-IT" sz="2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8" name="Tabella 58">
                <a:extLst>
                  <a:ext uri="{FF2B5EF4-FFF2-40B4-BE49-F238E27FC236}">
                    <a16:creationId xmlns="" xmlns:a16="http://schemas.microsoft.com/office/drawing/2014/main" id="{C8DA1E9B-166F-439D-95B4-788DEFF126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7364996"/>
                  </p:ext>
                </p:extLst>
              </p:nvPr>
            </p:nvGraphicFramePr>
            <p:xfrm>
              <a:off x="2852454" y="4265513"/>
              <a:ext cx="8127999" cy="1645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="" xmlns:a16="http://schemas.microsoft.com/office/drawing/2014/main" val="2102384011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="" xmlns:a16="http://schemas.microsoft.com/office/drawing/2014/main" val="2001306223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="" xmlns:a16="http://schemas.microsoft.com/office/drawing/2014/main" val="19066839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3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3000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it-IT" sz="3000" b="1" i="1" smtClean="0"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3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dirty="0" err="1"/>
                            <a:t>contrast</a:t>
                          </a:r>
                          <a:endParaRPr lang="it-IT" sz="3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728140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b="1" dirty="0">
                              <a:solidFill>
                                <a:schemeClr val="bg1"/>
                              </a:solidFill>
                            </a:rPr>
                            <a:t>12.4 </a:t>
                          </a:r>
                          <a:r>
                            <a:rPr lang="it-IT" sz="3000" b="1" dirty="0" err="1">
                              <a:solidFill>
                                <a:schemeClr val="bg1"/>
                              </a:solidFill>
                            </a:rPr>
                            <a:t>keV</a:t>
                          </a:r>
                          <a:endParaRPr lang="it-IT" sz="30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</a:rPr>
                                  <m:t>1.9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sSup>
                                  <m:sSup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it-IT" sz="2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9.7 </m:t>
                                </m:r>
                                <m:d>
                                  <m:d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7.6</m:t>
                                    </m:r>
                                  </m:e>
                                </m:d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 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it-IT" sz="25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587024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b="1" dirty="0">
                              <a:solidFill>
                                <a:schemeClr val="bg1"/>
                              </a:solidFill>
                            </a:rPr>
                            <a:t>20 </a:t>
                          </a:r>
                          <a:r>
                            <a:rPr lang="it-IT" sz="3000" b="1" dirty="0" err="1">
                              <a:solidFill>
                                <a:schemeClr val="bg1"/>
                              </a:solidFill>
                            </a:rPr>
                            <a:t>keV</a:t>
                          </a:r>
                          <a:endParaRPr lang="it-IT" sz="30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</a:rPr>
                                  <m:t>6.3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sSup>
                                  <m:sSup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it-IT" sz="2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</a:rPr>
                                  <m:t>3.2 </m:t>
                                </m:r>
                                <m:d>
                                  <m:dPr>
                                    <m:ctrlPr>
                                      <a:rPr lang="it-IT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500" b="0" i="1" smtClean="0">
                                        <a:latin typeface="Cambria Math" panose="02040503050406030204" pitchFamily="18" charset="0"/>
                                      </a:rPr>
                                      <m:t>2.5</m:t>
                                    </m:r>
                                  </m:e>
                                </m:d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it-IT" sz="2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40572140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8" name="Tabella 5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8DA1E9B-166F-439D-95B4-788DEFF126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7364996"/>
                  </p:ext>
                </p:extLst>
              </p:nvPr>
            </p:nvGraphicFramePr>
            <p:xfrm>
              <a:off x="2852454" y="4265513"/>
              <a:ext cx="8127999" cy="1645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102384011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1306223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906683971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8"/>
                          <a:stretch>
                            <a:fillRect l="-100225" t="-12222" r="-100899" b="-23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dirty="0" err="1"/>
                            <a:t>contrast</a:t>
                          </a:r>
                          <a:endParaRPr lang="it-IT" sz="3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7281408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b="1" dirty="0">
                              <a:solidFill>
                                <a:schemeClr val="bg1"/>
                              </a:solidFill>
                            </a:rPr>
                            <a:t>12.4 </a:t>
                          </a:r>
                          <a:r>
                            <a:rPr lang="it-IT" sz="3000" b="1" dirty="0" err="1">
                              <a:solidFill>
                                <a:schemeClr val="bg1"/>
                              </a:solidFill>
                            </a:rPr>
                            <a:t>keV</a:t>
                          </a:r>
                          <a:endParaRPr lang="it-IT" sz="30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8"/>
                          <a:stretch>
                            <a:fillRect l="-100225" t="-110989" r="-100899" b="-134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8"/>
                          <a:stretch>
                            <a:fillRect l="-200225" t="-110989" r="-899" b="-1340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587024163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3000" b="1" dirty="0">
                              <a:solidFill>
                                <a:schemeClr val="bg1"/>
                              </a:solidFill>
                            </a:rPr>
                            <a:t>20 </a:t>
                          </a:r>
                          <a:r>
                            <a:rPr lang="it-IT" sz="3000" b="1" dirty="0" err="1">
                              <a:solidFill>
                                <a:schemeClr val="bg1"/>
                              </a:solidFill>
                            </a:rPr>
                            <a:t>keV</a:t>
                          </a:r>
                          <a:endParaRPr lang="it-IT" sz="30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8"/>
                          <a:stretch>
                            <a:fillRect l="-100225" t="-213333" r="-100899" b="-3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 rotWithShape="0">
                          <a:blip r:embed="rId8"/>
                          <a:stretch>
                            <a:fillRect l="-200225" t="-213333" r="-899" b="-35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5721408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9" name="Immagine 58"/>
          <p:cNvPicPr>
            <a:picLocks noChangeAspect="1"/>
          </p:cNvPicPr>
          <p:nvPr/>
        </p:nvPicPr>
        <p:blipFill>
          <a:blip r:embed="rId9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CasellaDiTesto 59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46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CCD performance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832" y="1411932"/>
            <a:ext cx="3707454" cy="276342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381" y="1411932"/>
            <a:ext cx="3707453" cy="276342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929" y="1411932"/>
            <a:ext cx="2763426" cy="276342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EE920821-BB06-4E6A-B9E4-2484530E5D40}"/>
              </a:ext>
            </a:extLst>
          </p:cNvPr>
          <p:cNvSpPr txBox="1"/>
          <p:nvPr/>
        </p:nvSpPr>
        <p:spPr>
          <a:xfrm>
            <a:off x="1753250" y="3288184"/>
            <a:ext cx="2755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chemeClr val="bg1"/>
                </a:solidFill>
              </a:rPr>
              <a:t>Basler</a:t>
            </a:r>
            <a:r>
              <a:rPr lang="it-IT" sz="2000" b="1" dirty="0">
                <a:solidFill>
                  <a:schemeClr val="bg1"/>
                </a:solidFill>
              </a:rPr>
              <a:t>, 50 </a:t>
            </a:r>
            <a:r>
              <a:rPr lang="it-IT" sz="2000" b="1" dirty="0" err="1">
                <a:solidFill>
                  <a:schemeClr val="bg1"/>
                </a:solidFill>
              </a:rPr>
              <a:t>ms</a:t>
            </a:r>
            <a:endParaRPr lang="it-IT" sz="2000" b="1" dirty="0">
              <a:solidFill>
                <a:schemeClr val="bg1"/>
              </a:solidFill>
            </a:endParaRPr>
          </a:p>
          <a:p>
            <a:r>
              <a:rPr lang="it-IT" sz="2000" b="1" dirty="0">
                <a:solidFill>
                  <a:schemeClr val="bg1"/>
                </a:solidFill>
              </a:rPr>
              <a:t>20 </a:t>
            </a:r>
            <a:r>
              <a:rPr lang="it-IT" sz="2000" b="1" dirty="0" err="1">
                <a:solidFill>
                  <a:schemeClr val="bg1"/>
                </a:solidFill>
              </a:rPr>
              <a:t>keV</a:t>
            </a:r>
            <a:r>
              <a:rPr lang="it-IT" sz="2000" b="1" dirty="0">
                <a:solidFill>
                  <a:schemeClr val="bg1"/>
                </a:solidFill>
              </a:rPr>
              <a:t>, z </a:t>
            </a:r>
            <a:r>
              <a:rPr lang="it-IT" sz="2000" b="1">
                <a:solidFill>
                  <a:schemeClr val="bg1"/>
                </a:solidFill>
              </a:rPr>
              <a:t>= </a:t>
            </a:r>
            <a:r>
              <a:rPr lang="it-IT" sz="2000" b="1" smtClean="0">
                <a:solidFill>
                  <a:schemeClr val="bg1"/>
                </a:solidFill>
              </a:rPr>
              <a:t>500 mm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="" xmlns:a16="http://schemas.microsoft.com/office/drawing/2014/main" id="{8F64A405-3E8F-4F7B-97B7-ACC96C386A2C}"/>
              </a:ext>
            </a:extLst>
          </p:cNvPr>
          <p:cNvSpPr txBox="1"/>
          <p:nvPr/>
        </p:nvSpPr>
        <p:spPr>
          <a:xfrm>
            <a:off x="5584906" y="3288184"/>
            <a:ext cx="29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chemeClr val="bg1"/>
                </a:solidFill>
              </a:rPr>
              <a:t>Basler</a:t>
            </a:r>
            <a:r>
              <a:rPr lang="it-IT" sz="2000" b="1" dirty="0">
                <a:solidFill>
                  <a:schemeClr val="bg1"/>
                </a:solidFill>
              </a:rPr>
              <a:t>, 50 </a:t>
            </a:r>
            <a:r>
              <a:rPr lang="it-IT" sz="2000" b="1" dirty="0" err="1">
                <a:solidFill>
                  <a:schemeClr val="bg1"/>
                </a:solidFill>
              </a:rPr>
              <a:t>ms</a:t>
            </a:r>
            <a:endParaRPr lang="it-IT" sz="2000" b="1" dirty="0">
              <a:solidFill>
                <a:schemeClr val="bg1"/>
              </a:solidFill>
            </a:endParaRPr>
          </a:p>
          <a:p>
            <a:r>
              <a:rPr lang="it-IT" sz="2000" b="1" dirty="0">
                <a:solidFill>
                  <a:schemeClr val="bg1"/>
                </a:solidFill>
              </a:rPr>
              <a:t>12.4 </a:t>
            </a:r>
            <a:r>
              <a:rPr lang="it-IT" sz="2000" b="1" dirty="0" err="1">
                <a:solidFill>
                  <a:schemeClr val="bg1"/>
                </a:solidFill>
              </a:rPr>
              <a:t>keV</a:t>
            </a:r>
            <a:r>
              <a:rPr lang="it-IT" sz="2000" b="1" dirty="0">
                <a:solidFill>
                  <a:schemeClr val="bg1"/>
                </a:solidFill>
              </a:rPr>
              <a:t>, z </a:t>
            </a:r>
            <a:r>
              <a:rPr lang="it-IT" sz="2000" b="1">
                <a:solidFill>
                  <a:schemeClr val="bg1"/>
                </a:solidFill>
              </a:rPr>
              <a:t>= </a:t>
            </a:r>
            <a:r>
              <a:rPr lang="it-IT" sz="2000" b="1" smtClean="0">
                <a:solidFill>
                  <a:schemeClr val="bg1"/>
                </a:solidFill>
              </a:rPr>
              <a:t>500 </a:t>
            </a:r>
            <a:r>
              <a:rPr lang="it-IT" sz="2000" b="1" dirty="0">
                <a:solidFill>
                  <a:schemeClr val="bg1"/>
                </a:solidFill>
              </a:rPr>
              <a:t>m</a:t>
            </a:r>
            <a:r>
              <a:rPr lang="it-IT" sz="2000" b="1" smtClean="0">
                <a:solidFill>
                  <a:schemeClr val="bg1"/>
                </a:solidFill>
              </a:rPr>
              <a:t>m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="" xmlns:a16="http://schemas.microsoft.com/office/drawing/2014/main" id="{8A58ECD6-A07D-46C2-B8D7-FB4FAA5437E5}"/>
              </a:ext>
            </a:extLst>
          </p:cNvPr>
          <p:cNvSpPr txBox="1"/>
          <p:nvPr/>
        </p:nvSpPr>
        <p:spPr>
          <a:xfrm>
            <a:off x="9335929" y="3288184"/>
            <a:ext cx="29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smtClean="0">
                <a:solidFill>
                  <a:schemeClr val="bg1"/>
                </a:solidFill>
              </a:rPr>
              <a:t>FReLoN, </a:t>
            </a:r>
            <a:r>
              <a:rPr lang="it-IT" sz="2000" b="1">
                <a:solidFill>
                  <a:schemeClr val="bg1"/>
                </a:solidFill>
              </a:rPr>
              <a:t>5</a:t>
            </a:r>
            <a:r>
              <a:rPr lang="it-IT" sz="2000" b="1" smtClean="0">
                <a:solidFill>
                  <a:schemeClr val="bg1"/>
                </a:solidFill>
              </a:rPr>
              <a:t> </a:t>
            </a:r>
            <a:r>
              <a:rPr lang="it-IT" sz="2000" b="1" dirty="0" err="1">
                <a:solidFill>
                  <a:schemeClr val="bg1"/>
                </a:solidFill>
              </a:rPr>
              <a:t>ms</a:t>
            </a:r>
            <a:endParaRPr lang="it-IT" sz="2000" b="1" dirty="0">
              <a:solidFill>
                <a:schemeClr val="bg1"/>
              </a:solidFill>
            </a:endParaRPr>
          </a:p>
          <a:p>
            <a:r>
              <a:rPr lang="it-IT" sz="2000" b="1" dirty="0">
                <a:solidFill>
                  <a:schemeClr val="bg1"/>
                </a:solidFill>
              </a:rPr>
              <a:t>12.4 </a:t>
            </a:r>
            <a:r>
              <a:rPr lang="it-IT" sz="2000" b="1" dirty="0" err="1">
                <a:solidFill>
                  <a:schemeClr val="bg1"/>
                </a:solidFill>
              </a:rPr>
              <a:t>keV</a:t>
            </a:r>
            <a:r>
              <a:rPr lang="it-IT" sz="2000" b="1" dirty="0">
                <a:solidFill>
                  <a:schemeClr val="bg1"/>
                </a:solidFill>
              </a:rPr>
              <a:t>, z </a:t>
            </a:r>
            <a:r>
              <a:rPr lang="it-IT" sz="2000" b="1">
                <a:solidFill>
                  <a:schemeClr val="bg1"/>
                </a:solidFill>
              </a:rPr>
              <a:t>= </a:t>
            </a:r>
            <a:r>
              <a:rPr lang="it-IT" sz="2000" b="1" smtClean="0">
                <a:solidFill>
                  <a:schemeClr val="bg1"/>
                </a:solidFill>
              </a:rPr>
              <a:t>500 </a:t>
            </a:r>
            <a:r>
              <a:rPr lang="it-IT" sz="2000" b="1" dirty="0">
                <a:solidFill>
                  <a:schemeClr val="bg1"/>
                </a:solidFill>
              </a:rPr>
              <a:t>m</a:t>
            </a:r>
            <a:r>
              <a:rPr lang="it-IT" sz="2000" b="1" smtClean="0">
                <a:solidFill>
                  <a:schemeClr val="bg1"/>
                </a:solidFill>
              </a:rPr>
              <a:t>m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640899"/>
              </p:ext>
            </p:extLst>
          </p:nvPr>
        </p:nvGraphicFramePr>
        <p:xfrm>
          <a:off x="2998089" y="4500689"/>
          <a:ext cx="8128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Basler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FReLoN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PCO</a:t>
                      </a:r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smtClean="0">
                          <a:solidFill>
                            <a:schemeClr val="bg1"/>
                          </a:solidFill>
                        </a:rPr>
                        <a:t>Full well</a:t>
                      </a:r>
                      <a:r>
                        <a:rPr lang="it-IT" b="1" baseline="0" smtClean="0">
                          <a:solidFill>
                            <a:schemeClr val="bg1"/>
                          </a:solidFill>
                        </a:rPr>
                        <a:t> capacity</a:t>
                      </a:r>
                      <a:endParaRPr lang="it-IT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7000</a:t>
                      </a:r>
                      <a:r>
                        <a:rPr lang="it-IT" baseline="0" smtClean="0"/>
                        <a:t> e</a:t>
                      </a:r>
                      <a:r>
                        <a:rPr lang="it-IT" baseline="30000" smtClean="0"/>
                        <a:t>-</a:t>
                      </a:r>
                      <a:endParaRPr lang="it-IT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320000 e</a:t>
                      </a:r>
                      <a:r>
                        <a:rPr lang="it-IT" baseline="30000" smtClean="0"/>
                        <a:t>-</a:t>
                      </a:r>
                      <a:endParaRPr lang="it-IT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40000 e</a:t>
                      </a:r>
                      <a:r>
                        <a:rPr lang="it-IT" baseline="30000" smtClean="0"/>
                        <a:t>-</a:t>
                      </a:r>
                      <a:endParaRPr lang="it-IT" baseline="30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smtClean="0">
                          <a:solidFill>
                            <a:schemeClr val="bg1"/>
                          </a:solidFill>
                        </a:rPr>
                        <a:t>Dynamic range</a:t>
                      </a:r>
                      <a:endParaRPr lang="it-IT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57.1 dB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&gt;80</a:t>
                      </a:r>
                      <a:r>
                        <a:rPr lang="it-IT" baseline="0" smtClean="0"/>
                        <a:t> dB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72.0 dB</a:t>
                      </a:r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smtClean="0">
                          <a:solidFill>
                            <a:schemeClr val="bg1"/>
                          </a:solidFill>
                        </a:rPr>
                        <a:t>SNR</a:t>
                      </a:r>
                      <a:endParaRPr lang="it-IT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38.2 dB (1.2%)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54.8 dB (0.18%)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/>
                        <a:t>45.8 dB (0.5%)</a:t>
                      </a:r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Immagine 13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2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CCD performance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grpSp>
        <p:nvGrpSpPr>
          <p:cNvPr id="12" name="Gruppo 11"/>
          <p:cNvGrpSpPr>
            <a:grpSpLocks noChangeAspect="1"/>
          </p:cNvGrpSpPr>
          <p:nvPr/>
        </p:nvGrpSpPr>
        <p:grpSpPr>
          <a:xfrm>
            <a:off x="4488387" y="3562973"/>
            <a:ext cx="3756847" cy="2928299"/>
            <a:chOff x="4953761" y="3429000"/>
            <a:chExt cx="3925386" cy="3059668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761" y="3593068"/>
              <a:ext cx="3925386" cy="2895600"/>
            </a:xfrm>
            <a:prstGeom prst="rect">
              <a:avLst/>
            </a:prstGeom>
          </p:spPr>
        </p:pic>
        <p:sp>
          <p:nvSpPr>
            <p:cNvPr id="10" name="Rettangolo 9"/>
            <p:cNvSpPr/>
            <p:nvPr/>
          </p:nvSpPr>
          <p:spPr>
            <a:xfrm>
              <a:off x="6650182" y="3429000"/>
              <a:ext cx="2228965" cy="1503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9964" y="4424218"/>
              <a:ext cx="438727" cy="5346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5709374" y="1035858"/>
            <a:ext cx="1091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smtClean="0"/>
              <a:t>FReLoN,</a:t>
            </a:r>
          </a:p>
          <a:p>
            <a:r>
              <a:rPr lang="it-IT" sz="1200" smtClean="0"/>
              <a:t>12.4 keV,</a:t>
            </a:r>
          </a:p>
          <a:p>
            <a:r>
              <a:rPr lang="it-IT" sz="1200" smtClean="0"/>
              <a:t>ET = 5 ms,</a:t>
            </a:r>
          </a:p>
          <a:p>
            <a:r>
              <a:rPr lang="it-IT" sz="1200" smtClean="0"/>
              <a:t>data at 5 mm</a:t>
            </a:r>
            <a:endParaRPr lang="it-IT" sz="1200"/>
          </a:p>
        </p:txBody>
      </p:sp>
      <p:sp>
        <p:nvSpPr>
          <p:cNvPr id="14" name="CasellaDiTesto 13"/>
          <p:cNvSpPr txBox="1"/>
          <p:nvPr/>
        </p:nvSpPr>
        <p:spPr>
          <a:xfrm>
            <a:off x="10868962" y="1058793"/>
            <a:ext cx="1182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smtClean="0"/>
              <a:t>FReLoN,</a:t>
            </a:r>
          </a:p>
          <a:p>
            <a:r>
              <a:rPr lang="it-IT" sz="1200" smtClean="0"/>
              <a:t>12.4 keV,</a:t>
            </a:r>
          </a:p>
          <a:p>
            <a:r>
              <a:rPr lang="it-IT" sz="1200" smtClean="0"/>
              <a:t>ET = 5 ms,</a:t>
            </a:r>
          </a:p>
          <a:p>
            <a:r>
              <a:rPr lang="it-IT" sz="1200" smtClean="0"/>
              <a:t>data at 500 mm</a:t>
            </a:r>
            <a:endParaRPr lang="it-IT" sz="120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522" y="1058793"/>
            <a:ext cx="3664014" cy="230716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867" y="1058794"/>
            <a:ext cx="3669095" cy="230716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7996762" y="3866812"/>
            <a:ext cx="1872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smtClean="0"/>
              <a:t>FReLoN,</a:t>
            </a:r>
          </a:p>
          <a:p>
            <a:r>
              <a:rPr lang="it-IT" sz="1200" smtClean="0"/>
              <a:t>12.4 keV,</a:t>
            </a:r>
          </a:p>
          <a:p>
            <a:r>
              <a:rPr lang="it-IT" sz="1200" smtClean="0"/>
              <a:t>ET = 5 ms,</a:t>
            </a:r>
          </a:p>
          <a:p>
            <a:r>
              <a:rPr lang="it-IT" sz="1200" smtClean="0"/>
              <a:t>coherence measurements</a:t>
            </a:r>
            <a:endParaRPr lang="it-IT" sz="120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84172" y="3665838"/>
            <a:ext cx="906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Introduction</a:t>
            </a:r>
          </a:p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to the HNFS method</a:t>
            </a:r>
            <a:endParaRPr lang="it-IT" sz="8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53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The HNFS setup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="" xmlns:a16="http://schemas.microsoft.com/office/drawing/2014/main" id="{04C34BC1-1713-4BC1-BDA5-A2A73FCF96EF}"/>
              </a:ext>
            </a:extLst>
          </p:cNvPr>
          <p:cNvGrpSpPr/>
          <p:nvPr/>
        </p:nvGrpSpPr>
        <p:grpSpPr>
          <a:xfrm>
            <a:off x="2680189" y="1458166"/>
            <a:ext cx="1052185" cy="1528174"/>
            <a:chOff x="3056351" y="1741117"/>
            <a:chExt cx="1052185" cy="1528174"/>
          </a:xfrm>
        </p:grpSpPr>
        <p:sp>
          <p:nvSpPr>
            <p:cNvPr id="20" name="Rettangolo 19">
              <a:extLst>
                <a:ext uri="{FF2B5EF4-FFF2-40B4-BE49-F238E27FC236}">
                  <a16:creationId xmlns="" xmlns:a16="http://schemas.microsoft.com/office/drawing/2014/main" id="{7A27DCD8-1CDE-4993-A2C7-EAB6900C0A17}"/>
                </a:ext>
              </a:extLst>
            </p:cNvPr>
            <p:cNvSpPr/>
            <p:nvPr/>
          </p:nvSpPr>
          <p:spPr>
            <a:xfrm>
              <a:off x="3056351" y="1741117"/>
              <a:ext cx="181729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1" name="Rettangolo 20">
              <a:extLst>
                <a:ext uri="{FF2B5EF4-FFF2-40B4-BE49-F238E27FC236}">
                  <a16:creationId xmlns="" xmlns:a16="http://schemas.microsoft.com/office/drawing/2014/main" id="{8FE64824-6D73-4963-A796-D4018F8AA877}"/>
                </a:ext>
              </a:extLst>
            </p:cNvPr>
            <p:cNvSpPr/>
            <p:nvPr/>
          </p:nvSpPr>
          <p:spPr>
            <a:xfrm>
              <a:off x="3346510" y="1741117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" name="Rettangolo 21">
              <a:extLst>
                <a:ext uri="{FF2B5EF4-FFF2-40B4-BE49-F238E27FC236}">
                  <a16:creationId xmlns="" xmlns:a16="http://schemas.microsoft.com/office/drawing/2014/main" id="{D06E7C95-DBCB-4AC8-8F7C-30926E0C0FCA}"/>
                </a:ext>
              </a:extLst>
            </p:cNvPr>
            <p:cNvSpPr/>
            <p:nvPr/>
          </p:nvSpPr>
          <p:spPr>
            <a:xfrm>
              <a:off x="3636670" y="1741117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" name="Rettangolo 22">
              <a:extLst>
                <a:ext uri="{FF2B5EF4-FFF2-40B4-BE49-F238E27FC236}">
                  <a16:creationId xmlns="" xmlns:a16="http://schemas.microsoft.com/office/drawing/2014/main" id="{354704CB-F144-45FC-B6C4-F096D3A1A8A1}"/>
                </a:ext>
              </a:extLst>
            </p:cNvPr>
            <p:cNvSpPr/>
            <p:nvPr/>
          </p:nvSpPr>
          <p:spPr>
            <a:xfrm>
              <a:off x="3926830" y="1741117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4" name="Rettangolo 23">
              <a:extLst>
                <a:ext uri="{FF2B5EF4-FFF2-40B4-BE49-F238E27FC236}">
                  <a16:creationId xmlns="" xmlns:a16="http://schemas.microsoft.com/office/drawing/2014/main" id="{A6C35FAB-F39F-42E8-AB99-082F94DB1916}"/>
                </a:ext>
              </a:extLst>
            </p:cNvPr>
            <p:cNvSpPr/>
            <p:nvPr/>
          </p:nvSpPr>
          <p:spPr>
            <a:xfrm>
              <a:off x="3056351" y="2620460"/>
              <a:ext cx="181729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="" xmlns:a16="http://schemas.microsoft.com/office/drawing/2014/main" id="{FCB5B6FF-CBBB-4C25-BC4C-C5A02489B37F}"/>
                </a:ext>
              </a:extLst>
            </p:cNvPr>
            <p:cNvSpPr/>
            <p:nvPr/>
          </p:nvSpPr>
          <p:spPr>
            <a:xfrm>
              <a:off x="3346510" y="2620460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="" xmlns:a16="http://schemas.microsoft.com/office/drawing/2014/main" id="{8675B9FD-0DB0-4D70-8A1A-EFE1B50AA2A5}"/>
                </a:ext>
              </a:extLst>
            </p:cNvPr>
            <p:cNvSpPr/>
            <p:nvPr/>
          </p:nvSpPr>
          <p:spPr>
            <a:xfrm>
              <a:off x="3636670" y="2620460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Rettangolo 26">
              <a:extLst>
                <a:ext uri="{FF2B5EF4-FFF2-40B4-BE49-F238E27FC236}">
                  <a16:creationId xmlns="" xmlns:a16="http://schemas.microsoft.com/office/drawing/2014/main" id="{BB4D0FD9-3141-480D-976D-019B83134A6A}"/>
                </a:ext>
              </a:extLst>
            </p:cNvPr>
            <p:cNvSpPr/>
            <p:nvPr/>
          </p:nvSpPr>
          <p:spPr>
            <a:xfrm>
              <a:off x="3926830" y="2620460"/>
              <a:ext cx="181706" cy="648831"/>
            </a:xfrm>
            <a:prstGeom prst="rect">
              <a:avLst/>
            </a:prstGeom>
            <a:solidFill>
              <a:srgbClr val="993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="" xmlns:a16="http://schemas.microsoft.com/office/drawing/2014/main" id="{AF829961-B624-4571-9525-3DEEED59EEAC}"/>
              </a:ext>
            </a:extLst>
          </p:cNvPr>
          <p:cNvGrpSpPr/>
          <p:nvPr/>
        </p:nvGrpSpPr>
        <p:grpSpPr>
          <a:xfrm>
            <a:off x="4564489" y="1795107"/>
            <a:ext cx="876387" cy="570124"/>
            <a:chOff x="4878019" y="2016717"/>
            <a:chExt cx="876387" cy="570124"/>
          </a:xfrm>
        </p:grpSpPr>
        <p:sp>
          <p:nvSpPr>
            <p:cNvPr id="29" name="Rettangolo 28">
              <a:extLst>
                <a:ext uri="{FF2B5EF4-FFF2-40B4-BE49-F238E27FC236}">
                  <a16:creationId xmlns="" xmlns:a16="http://schemas.microsoft.com/office/drawing/2014/main" id="{43FBAC9D-50F6-4EF9-93EE-ED50FB19DED7}"/>
                </a:ext>
              </a:extLst>
            </p:cNvPr>
            <p:cNvSpPr/>
            <p:nvPr/>
          </p:nvSpPr>
          <p:spPr>
            <a:xfrm rot="4278342">
              <a:off x="5131415" y="2191405"/>
              <a:ext cx="142040" cy="648831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="" xmlns:a16="http://schemas.microsoft.com/office/drawing/2014/main" id="{0E519BC0-1489-4E76-BC18-6B4CF4C0F126}"/>
                </a:ext>
              </a:extLst>
            </p:cNvPr>
            <p:cNvSpPr/>
            <p:nvPr/>
          </p:nvSpPr>
          <p:spPr>
            <a:xfrm rot="4278342">
              <a:off x="5358971" y="1763321"/>
              <a:ext cx="142040" cy="648831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cxnSp>
        <p:nvCxnSpPr>
          <p:cNvPr id="41" name="Connettore diritto 40">
            <a:extLst>
              <a:ext uri="{FF2B5EF4-FFF2-40B4-BE49-F238E27FC236}">
                <a16:creationId xmlns="" xmlns:a16="http://schemas.microsoft.com/office/drawing/2014/main" id="{BC301703-9CB6-464C-B890-648BFB937DD9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3206198" y="2223164"/>
            <a:ext cx="1659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="" xmlns:a16="http://schemas.microsoft.com/office/drawing/2014/main" id="{66CED8DD-0397-49CA-AA55-AE6D34788A92}"/>
              </a:ext>
            </a:extLst>
          </p:cNvPr>
          <p:cNvCxnSpPr>
            <a:cxnSpLocks/>
            <a:stCxn id="29" idx="1"/>
            <a:endCxn id="30" idx="3"/>
          </p:cNvCxnSpPr>
          <p:nvPr/>
        </p:nvCxnSpPr>
        <p:spPr>
          <a:xfrm flipV="1">
            <a:off x="4866141" y="1933400"/>
            <a:ext cx="273083" cy="2935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="" xmlns:a16="http://schemas.microsoft.com/office/drawing/2014/main" id="{D96350B0-C00D-4D6C-967D-48C890810AC9}"/>
              </a:ext>
            </a:extLst>
          </p:cNvPr>
          <p:cNvCxnSpPr>
            <a:stCxn id="30" idx="3"/>
          </p:cNvCxnSpPr>
          <p:nvPr/>
        </p:nvCxnSpPr>
        <p:spPr>
          <a:xfrm>
            <a:off x="5139224" y="1933400"/>
            <a:ext cx="486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uppo 79">
            <a:extLst>
              <a:ext uri="{FF2B5EF4-FFF2-40B4-BE49-F238E27FC236}">
                <a16:creationId xmlns="" xmlns:a16="http://schemas.microsoft.com/office/drawing/2014/main" id="{3F0BE7FB-ADF6-4BA6-AE6C-DC31BE3E5529}"/>
              </a:ext>
            </a:extLst>
          </p:cNvPr>
          <p:cNvGrpSpPr/>
          <p:nvPr/>
        </p:nvGrpSpPr>
        <p:grpSpPr>
          <a:xfrm>
            <a:off x="6815746" y="1090513"/>
            <a:ext cx="663872" cy="1975998"/>
            <a:chOff x="6492185" y="1174921"/>
            <a:chExt cx="663872" cy="1975998"/>
          </a:xfrm>
        </p:grpSpPr>
        <p:grpSp>
          <p:nvGrpSpPr>
            <p:cNvPr id="61" name="Gruppo 60">
              <a:extLst>
                <a:ext uri="{FF2B5EF4-FFF2-40B4-BE49-F238E27FC236}">
                  <a16:creationId xmlns="" xmlns:a16="http://schemas.microsoft.com/office/drawing/2014/main" id="{6B021333-1BC3-4134-8E9F-A506AAFCA970}"/>
                </a:ext>
              </a:extLst>
            </p:cNvPr>
            <p:cNvGrpSpPr/>
            <p:nvPr/>
          </p:nvGrpSpPr>
          <p:grpSpPr>
            <a:xfrm>
              <a:off x="6492185" y="1174921"/>
              <a:ext cx="663872" cy="1975998"/>
              <a:chOff x="7093433" y="1174921"/>
              <a:chExt cx="663872" cy="1975998"/>
            </a:xfrm>
          </p:grpSpPr>
          <p:cxnSp>
            <p:nvCxnSpPr>
              <p:cNvPr id="50" name="Connettore diritto 49">
                <a:extLst>
                  <a:ext uri="{FF2B5EF4-FFF2-40B4-BE49-F238E27FC236}">
                    <a16:creationId xmlns="" xmlns:a16="http://schemas.microsoft.com/office/drawing/2014/main" id="{76FA76FD-92F7-49E2-8A30-AA72449240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93435" y="1297236"/>
                <a:ext cx="0" cy="1724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diritto 50">
                <a:extLst>
                  <a:ext uri="{FF2B5EF4-FFF2-40B4-BE49-F238E27FC236}">
                    <a16:creationId xmlns="" xmlns:a16="http://schemas.microsoft.com/office/drawing/2014/main" id="{5743117E-602B-4123-97CC-D68E6CB2BB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7305" y="1297237"/>
                <a:ext cx="0" cy="172250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e 47">
                <a:extLst>
                  <a:ext uri="{FF2B5EF4-FFF2-40B4-BE49-F238E27FC236}">
                    <a16:creationId xmlns="" xmlns:a16="http://schemas.microsoft.com/office/drawing/2014/main" id="{C18FF02F-5EC7-4616-A128-64B5C8F6B220}"/>
                  </a:ext>
                </a:extLst>
              </p:cNvPr>
              <p:cNvSpPr/>
              <p:nvPr/>
            </p:nvSpPr>
            <p:spPr>
              <a:xfrm>
                <a:off x="7093435" y="1174921"/>
                <a:ext cx="663870" cy="24463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Arco 59">
                <a:extLst>
                  <a:ext uri="{FF2B5EF4-FFF2-40B4-BE49-F238E27FC236}">
                    <a16:creationId xmlns="" xmlns:a16="http://schemas.microsoft.com/office/drawing/2014/main" id="{854894F6-A6E4-4001-88AB-3FA0B79DB2C6}"/>
                  </a:ext>
                </a:extLst>
              </p:cNvPr>
              <p:cNvSpPr/>
              <p:nvPr/>
            </p:nvSpPr>
            <p:spPr>
              <a:xfrm rot="5400000">
                <a:off x="7285913" y="2679529"/>
                <a:ext cx="278910" cy="663870"/>
              </a:xfrm>
              <a:prstGeom prst="arc">
                <a:avLst>
                  <a:gd name="adj1" fmla="val 16200000"/>
                  <a:gd name="adj2" fmla="val 536869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2" name="Ovale 61">
              <a:extLst>
                <a:ext uri="{FF2B5EF4-FFF2-40B4-BE49-F238E27FC236}">
                  <a16:creationId xmlns="" xmlns:a16="http://schemas.microsoft.com/office/drawing/2014/main" id="{DC2AA947-D5E6-4DB6-A28C-D4757214F9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26085" y="1561897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Ovale 62">
              <a:extLst>
                <a:ext uri="{FF2B5EF4-FFF2-40B4-BE49-F238E27FC236}">
                  <a16:creationId xmlns="" xmlns:a16="http://schemas.microsoft.com/office/drawing/2014/main" id="{6712C140-C9EA-490D-819A-E7FA90EA4A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4498" y="1624701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Ovale 63">
              <a:extLst>
                <a:ext uri="{FF2B5EF4-FFF2-40B4-BE49-F238E27FC236}">
                  <a16:creationId xmlns="" xmlns:a16="http://schemas.microsoft.com/office/drawing/2014/main" id="{9040208A-C892-4210-802E-8E26A084D3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51001" y="1767465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Ovale 64">
              <a:extLst>
                <a:ext uri="{FF2B5EF4-FFF2-40B4-BE49-F238E27FC236}">
                  <a16:creationId xmlns="" xmlns:a16="http://schemas.microsoft.com/office/drawing/2014/main" id="{C1612508-2235-45E6-A235-1D028AEAEE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71278" y="1886872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Ovale 65">
              <a:extLst>
                <a:ext uri="{FF2B5EF4-FFF2-40B4-BE49-F238E27FC236}">
                  <a16:creationId xmlns="" xmlns:a16="http://schemas.microsoft.com/office/drawing/2014/main" id="{4AC96362-9D6D-437C-8CC5-F8B9090C8F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63278" y="2046883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Ovale 66">
              <a:extLst>
                <a:ext uri="{FF2B5EF4-FFF2-40B4-BE49-F238E27FC236}">
                  <a16:creationId xmlns="" xmlns:a16="http://schemas.microsoft.com/office/drawing/2014/main" id="{B1F9D3A5-87DB-4971-BE49-8442B687C7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26085" y="1963808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8" name="Ovale 67">
              <a:extLst>
                <a:ext uri="{FF2B5EF4-FFF2-40B4-BE49-F238E27FC236}">
                  <a16:creationId xmlns="" xmlns:a16="http://schemas.microsoft.com/office/drawing/2014/main" id="{C2E0501A-6E65-4069-B8BE-51BF083BB4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12148" y="2136652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Ovale 68">
              <a:extLst>
                <a:ext uri="{FF2B5EF4-FFF2-40B4-BE49-F238E27FC236}">
                  <a16:creationId xmlns="" xmlns:a16="http://schemas.microsoft.com/office/drawing/2014/main" id="{D3CE7E8D-4B96-4CFD-B0B1-39DB7142E5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04" y="2219754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Ovale 69">
              <a:extLst>
                <a:ext uri="{FF2B5EF4-FFF2-40B4-BE49-F238E27FC236}">
                  <a16:creationId xmlns="" xmlns:a16="http://schemas.microsoft.com/office/drawing/2014/main" id="{194FDE71-DECB-4008-95BC-9FCD9E105C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77593" y="2333023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Ovale 70">
              <a:extLst>
                <a:ext uri="{FF2B5EF4-FFF2-40B4-BE49-F238E27FC236}">
                  <a16:creationId xmlns="" xmlns:a16="http://schemas.microsoft.com/office/drawing/2014/main" id="{5502383A-8F9F-488E-A126-235EB28F41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31062" y="2341718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Ovale 71">
              <a:extLst>
                <a:ext uri="{FF2B5EF4-FFF2-40B4-BE49-F238E27FC236}">
                  <a16:creationId xmlns="" xmlns:a16="http://schemas.microsoft.com/office/drawing/2014/main" id="{39B8098B-B1C6-450B-8AF3-764084CDF5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3462" y="2494118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Ovale 72">
              <a:extLst>
                <a:ext uri="{FF2B5EF4-FFF2-40B4-BE49-F238E27FC236}">
                  <a16:creationId xmlns="" xmlns:a16="http://schemas.microsoft.com/office/drawing/2014/main" id="{77F36EC6-F94E-4635-8AF2-AE94FA16B1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20770" y="2578381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Ovale 73">
              <a:extLst>
                <a:ext uri="{FF2B5EF4-FFF2-40B4-BE49-F238E27FC236}">
                  <a16:creationId xmlns="" xmlns:a16="http://schemas.microsoft.com/office/drawing/2014/main" id="{F844DEA6-7956-4BAC-A38D-F38BFBFB07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32723" y="2685645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Ovale 74">
              <a:extLst>
                <a:ext uri="{FF2B5EF4-FFF2-40B4-BE49-F238E27FC236}">
                  <a16:creationId xmlns="" xmlns:a16="http://schemas.microsoft.com/office/drawing/2014/main" id="{8DC2DFF8-916A-4555-8926-434FBD0957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85343" y="2749188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Ovale 75">
              <a:extLst>
                <a:ext uri="{FF2B5EF4-FFF2-40B4-BE49-F238E27FC236}">
                  <a16:creationId xmlns="" xmlns:a16="http://schemas.microsoft.com/office/drawing/2014/main" id="{992A5EFF-976E-40EB-8D96-73D31EF1DD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70122" y="2796576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Ovale 76">
              <a:extLst>
                <a:ext uri="{FF2B5EF4-FFF2-40B4-BE49-F238E27FC236}">
                  <a16:creationId xmlns="" xmlns:a16="http://schemas.microsoft.com/office/drawing/2014/main" id="{C36BF567-2ACF-4F58-B13F-75E7EDCB7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20770" y="2961491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Ovale 77">
              <a:extLst>
                <a:ext uri="{FF2B5EF4-FFF2-40B4-BE49-F238E27FC236}">
                  <a16:creationId xmlns="" xmlns:a16="http://schemas.microsoft.com/office/drawing/2014/main" id="{DFCE190E-33FA-420F-BA8F-0A623C6ECE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98829" y="1462702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Ovale 78">
              <a:extLst>
                <a:ext uri="{FF2B5EF4-FFF2-40B4-BE49-F238E27FC236}">
                  <a16:creationId xmlns="" xmlns:a16="http://schemas.microsoft.com/office/drawing/2014/main" id="{867C3A28-ECDC-49ED-95C8-5CE0CD3DAB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22522" y="2948976"/>
              <a:ext cx="108000" cy="108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3" name="Gruppo 102">
            <a:extLst>
              <a:ext uri="{FF2B5EF4-FFF2-40B4-BE49-F238E27FC236}">
                <a16:creationId xmlns="" xmlns:a16="http://schemas.microsoft.com/office/drawing/2014/main" id="{E9F7A3B6-5685-4B32-B369-0B73BC2E5013}"/>
              </a:ext>
            </a:extLst>
          </p:cNvPr>
          <p:cNvGrpSpPr/>
          <p:nvPr/>
        </p:nvGrpSpPr>
        <p:grpSpPr>
          <a:xfrm>
            <a:off x="9957322" y="1032699"/>
            <a:ext cx="1621657" cy="5133042"/>
            <a:chOff x="8742680" y="1117107"/>
            <a:chExt cx="1621657" cy="5133042"/>
          </a:xfrm>
        </p:grpSpPr>
        <p:sp>
          <p:nvSpPr>
            <p:cNvPr id="81" name="Rettangolo 80">
              <a:extLst>
                <a:ext uri="{FF2B5EF4-FFF2-40B4-BE49-F238E27FC236}">
                  <a16:creationId xmlns="" xmlns:a16="http://schemas.microsoft.com/office/drawing/2014/main" id="{183D46B1-98BF-4042-BF7A-D1EC169C22E4}"/>
                </a:ext>
              </a:extLst>
            </p:cNvPr>
            <p:cNvSpPr/>
            <p:nvPr/>
          </p:nvSpPr>
          <p:spPr>
            <a:xfrm>
              <a:off x="8742680" y="1365367"/>
              <a:ext cx="115334" cy="1304882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Rettangolo 81">
              <a:extLst>
                <a:ext uri="{FF2B5EF4-FFF2-40B4-BE49-F238E27FC236}">
                  <a16:creationId xmlns="" xmlns:a16="http://schemas.microsoft.com/office/drawing/2014/main" id="{4E546776-9728-4455-9747-56279C19DA8A}"/>
                </a:ext>
              </a:extLst>
            </p:cNvPr>
            <p:cNvSpPr/>
            <p:nvPr/>
          </p:nvSpPr>
          <p:spPr>
            <a:xfrm rot="-2700000">
              <a:off x="9695145" y="1117107"/>
              <a:ext cx="115332" cy="172965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8" name="Ovale 87">
              <a:extLst>
                <a:ext uri="{FF2B5EF4-FFF2-40B4-BE49-F238E27FC236}">
                  <a16:creationId xmlns="" xmlns:a16="http://schemas.microsoft.com/office/drawing/2014/main" id="{F562CB1C-2455-4C08-A718-3A54C85FEC26}"/>
                </a:ext>
              </a:extLst>
            </p:cNvPr>
            <p:cNvSpPr/>
            <p:nvPr/>
          </p:nvSpPr>
          <p:spPr>
            <a:xfrm>
              <a:off x="9059732" y="3173842"/>
              <a:ext cx="1304605" cy="148569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0" name="Connettore diritto 89">
              <a:extLst>
                <a:ext uri="{FF2B5EF4-FFF2-40B4-BE49-F238E27FC236}">
                  <a16:creationId xmlns="" xmlns:a16="http://schemas.microsoft.com/office/drawing/2014/main" id="{3466AAAA-67F9-45C5-85D1-539C3726EA73}"/>
                </a:ext>
              </a:extLst>
            </p:cNvPr>
            <p:cNvCxnSpPr>
              <a:cxnSpLocks/>
              <a:stCxn id="81" idx="3"/>
            </p:cNvCxnSpPr>
            <p:nvPr/>
          </p:nvCxnSpPr>
          <p:spPr>
            <a:xfrm flipV="1">
              <a:off x="8858014" y="1821465"/>
              <a:ext cx="636715" cy="19634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diritto 91">
              <a:extLst>
                <a:ext uri="{FF2B5EF4-FFF2-40B4-BE49-F238E27FC236}">
                  <a16:creationId xmlns="" xmlns:a16="http://schemas.microsoft.com/office/drawing/2014/main" id="{E1F26F6A-C9B3-457B-9FE1-091D0B5F9AF0}"/>
                </a:ext>
              </a:extLst>
            </p:cNvPr>
            <p:cNvCxnSpPr>
              <a:stCxn id="81" idx="3"/>
            </p:cNvCxnSpPr>
            <p:nvPr/>
          </p:nvCxnSpPr>
          <p:spPr>
            <a:xfrm>
              <a:off x="8858014" y="2017808"/>
              <a:ext cx="1270724" cy="37791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diritto 93">
              <a:extLst>
                <a:ext uri="{FF2B5EF4-FFF2-40B4-BE49-F238E27FC236}">
                  <a16:creationId xmlns="" xmlns:a16="http://schemas.microsoft.com/office/drawing/2014/main" id="{94FE9F13-B2C3-4215-B34B-ED689E8DE456}"/>
                </a:ext>
              </a:extLst>
            </p:cNvPr>
            <p:cNvCxnSpPr>
              <a:endCxn id="88" idx="2"/>
            </p:cNvCxnSpPr>
            <p:nvPr/>
          </p:nvCxnSpPr>
          <p:spPr>
            <a:xfrm flipH="1">
              <a:off x="9059732" y="1821465"/>
              <a:ext cx="433644" cy="142666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diritto 95">
              <a:extLst>
                <a:ext uri="{FF2B5EF4-FFF2-40B4-BE49-F238E27FC236}">
                  <a16:creationId xmlns="" xmlns:a16="http://schemas.microsoft.com/office/drawing/2014/main" id="{4724F82D-F993-4101-AFCE-68DC25B8C9B1}"/>
                </a:ext>
              </a:extLst>
            </p:cNvPr>
            <p:cNvCxnSpPr>
              <a:endCxn id="88" idx="6"/>
            </p:cNvCxnSpPr>
            <p:nvPr/>
          </p:nvCxnSpPr>
          <p:spPr>
            <a:xfrm>
              <a:off x="10128738" y="2395718"/>
              <a:ext cx="235599" cy="8524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ttangolo 96">
              <a:extLst>
                <a:ext uri="{FF2B5EF4-FFF2-40B4-BE49-F238E27FC236}">
                  <a16:creationId xmlns="" xmlns:a16="http://schemas.microsoft.com/office/drawing/2014/main" id="{9B09E348-07D3-4948-8CFD-A78244316541}"/>
                </a:ext>
              </a:extLst>
            </p:cNvPr>
            <p:cNvSpPr/>
            <p:nvPr/>
          </p:nvSpPr>
          <p:spPr>
            <a:xfrm>
              <a:off x="9441919" y="5132818"/>
              <a:ext cx="539970" cy="3767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Rettangolo 97">
              <a:extLst>
                <a:ext uri="{FF2B5EF4-FFF2-40B4-BE49-F238E27FC236}">
                  <a16:creationId xmlns="" xmlns:a16="http://schemas.microsoft.com/office/drawing/2014/main" id="{EB78A9B3-887E-4261-8806-CD5EC3D186FE}"/>
                </a:ext>
              </a:extLst>
            </p:cNvPr>
            <p:cNvSpPr/>
            <p:nvPr/>
          </p:nvSpPr>
          <p:spPr>
            <a:xfrm>
              <a:off x="9281786" y="5321202"/>
              <a:ext cx="846952" cy="92894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0" name="Connettore diritto 99">
              <a:extLst>
                <a:ext uri="{FF2B5EF4-FFF2-40B4-BE49-F238E27FC236}">
                  <a16:creationId xmlns="" xmlns:a16="http://schemas.microsoft.com/office/drawing/2014/main" id="{4742B7F6-E3B3-46F9-9BEF-54E8B1C1FA52}"/>
                </a:ext>
              </a:extLst>
            </p:cNvPr>
            <p:cNvCxnSpPr>
              <a:stCxn id="88" idx="2"/>
              <a:endCxn id="97" idx="0"/>
            </p:cNvCxnSpPr>
            <p:nvPr/>
          </p:nvCxnSpPr>
          <p:spPr>
            <a:xfrm>
              <a:off x="9059732" y="3248127"/>
              <a:ext cx="652172" cy="188469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diritto 101">
              <a:extLst>
                <a:ext uri="{FF2B5EF4-FFF2-40B4-BE49-F238E27FC236}">
                  <a16:creationId xmlns="" xmlns:a16="http://schemas.microsoft.com/office/drawing/2014/main" id="{24DCDDD8-9A1E-419D-A8A0-A7C84E821913}"/>
                </a:ext>
              </a:extLst>
            </p:cNvPr>
            <p:cNvCxnSpPr>
              <a:stCxn id="88" idx="6"/>
              <a:endCxn id="97" idx="0"/>
            </p:cNvCxnSpPr>
            <p:nvPr/>
          </p:nvCxnSpPr>
          <p:spPr>
            <a:xfrm flipH="1">
              <a:off x="9711904" y="3248127"/>
              <a:ext cx="652433" cy="188469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uppo 134">
            <a:extLst>
              <a:ext uri="{FF2B5EF4-FFF2-40B4-BE49-F238E27FC236}">
                <a16:creationId xmlns="" xmlns:a16="http://schemas.microsoft.com/office/drawing/2014/main" id="{FD7AAC6C-84E8-468C-88C6-10C16FDA21C3}"/>
              </a:ext>
            </a:extLst>
          </p:cNvPr>
          <p:cNvGrpSpPr/>
          <p:nvPr/>
        </p:nvGrpSpPr>
        <p:grpSpPr>
          <a:xfrm>
            <a:off x="7341682" y="898949"/>
            <a:ext cx="1080000" cy="1080000"/>
            <a:chOff x="5264186" y="3825540"/>
            <a:chExt cx="1080000" cy="1080000"/>
          </a:xfrm>
        </p:grpSpPr>
        <p:sp>
          <p:nvSpPr>
            <p:cNvPr id="129" name="Arco 128">
              <a:extLst>
                <a:ext uri="{FF2B5EF4-FFF2-40B4-BE49-F238E27FC236}">
                  <a16:creationId xmlns="" xmlns:a16="http://schemas.microsoft.com/office/drawing/2014/main" id="{98855A06-55E6-48EC-8A6E-B68BB9DE77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4186" y="4190472"/>
              <a:ext cx="360000" cy="360000"/>
            </a:xfrm>
            <a:prstGeom prst="arc">
              <a:avLst>
                <a:gd name="adj1" fmla="val 19237120"/>
                <a:gd name="adj2" fmla="val 230065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0" name="Arco 129">
              <a:extLst>
                <a:ext uri="{FF2B5EF4-FFF2-40B4-BE49-F238E27FC236}">
                  <a16:creationId xmlns="" xmlns:a16="http://schemas.microsoft.com/office/drawing/2014/main" id="{C8EC309D-4F11-4D0C-9F19-132EED196B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4186" y="4007180"/>
              <a:ext cx="720000" cy="720000"/>
            </a:xfrm>
            <a:prstGeom prst="arc">
              <a:avLst>
                <a:gd name="adj1" fmla="val 19288023"/>
                <a:gd name="adj2" fmla="val 249584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1" name="Arco 130">
              <a:extLst>
                <a:ext uri="{FF2B5EF4-FFF2-40B4-BE49-F238E27FC236}">
                  <a16:creationId xmlns="" xmlns:a16="http://schemas.microsoft.com/office/drawing/2014/main" id="{748672E0-5B7E-47A7-AA5B-0CF270E07F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4186" y="3825540"/>
              <a:ext cx="1080000" cy="1080000"/>
            </a:xfrm>
            <a:prstGeom prst="arc">
              <a:avLst>
                <a:gd name="adj1" fmla="val 19270508"/>
                <a:gd name="adj2" fmla="val 245908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36" name="Gruppo 135">
            <a:extLst>
              <a:ext uri="{FF2B5EF4-FFF2-40B4-BE49-F238E27FC236}">
                <a16:creationId xmlns="" xmlns:a16="http://schemas.microsoft.com/office/drawing/2014/main" id="{121A9832-20F2-463B-BF80-24ADCC0C23CD}"/>
              </a:ext>
            </a:extLst>
          </p:cNvPr>
          <p:cNvGrpSpPr/>
          <p:nvPr/>
        </p:nvGrpSpPr>
        <p:grpSpPr>
          <a:xfrm>
            <a:off x="7246419" y="1319108"/>
            <a:ext cx="1080000" cy="1080000"/>
            <a:chOff x="5264186" y="3825540"/>
            <a:chExt cx="1080000" cy="1080000"/>
          </a:xfrm>
        </p:grpSpPr>
        <p:sp>
          <p:nvSpPr>
            <p:cNvPr id="137" name="Arco 136">
              <a:extLst>
                <a:ext uri="{FF2B5EF4-FFF2-40B4-BE49-F238E27FC236}">
                  <a16:creationId xmlns="" xmlns:a16="http://schemas.microsoft.com/office/drawing/2014/main" id="{2C57C3B8-F047-46F6-8B2F-D7C282D9B7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4186" y="4190472"/>
              <a:ext cx="360000" cy="360000"/>
            </a:xfrm>
            <a:prstGeom prst="arc">
              <a:avLst>
                <a:gd name="adj1" fmla="val 19237120"/>
                <a:gd name="adj2" fmla="val 230065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8" name="Arco 137">
              <a:extLst>
                <a:ext uri="{FF2B5EF4-FFF2-40B4-BE49-F238E27FC236}">
                  <a16:creationId xmlns="" xmlns:a16="http://schemas.microsoft.com/office/drawing/2014/main" id="{98D16E37-3C8A-42D7-9043-67148B76F8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4186" y="4007180"/>
              <a:ext cx="720000" cy="720000"/>
            </a:xfrm>
            <a:prstGeom prst="arc">
              <a:avLst>
                <a:gd name="adj1" fmla="val 19288023"/>
                <a:gd name="adj2" fmla="val 249584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Arco 138">
              <a:extLst>
                <a:ext uri="{FF2B5EF4-FFF2-40B4-BE49-F238E27FC236}">
                  <a16:creationId xmlns="" xmlns:a16="http://schemas.microsoft.com/office/drawing/2014/main" id="{3C29EF2B-D7DE-491C-8171-15128C32CB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4186" y="3825540"/>
              <a:ext cx="1080000" cy="1080000"/>
            </a:xfrm>
            <a:prstGeom prst="arc">
              <a:avLst>
                <a:gd name="adj1" fmla="val 19270508"/>
                <a:gd name="adj2" fmla="val 245908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0" name="Gruppo 139">
            <a:extLst>
              <a:ext uri="{FF2B5EF4-FFF2-40B4-BE49-F238E27FC236}">
                <a16:creationId xmlns="" xmlns:a16="http://schemas.microsoft.com/office/drawing/2014/main" id="{B558E1F7-6D58-44F3-BC9F-1BCD7B6985CC}"/>
              </a:ext>
            </a:extLst>
          </p:cNvPr>
          <p:cNvGrpSpPr/>
          <p:nvPr/>
        </p:nvGrpSpPr>
        <p:grpSpPr>
          <a:xfrm>
            <a:off x="7172987" y="1921870"/>
            <a:ext cx="1080000" cy="1080000"/>
            <a:chOff x="5264186" y="3825540"/>
            <a:chExt cx="1080000" cy="1080000"/>
          </a:xfrm>
        </p:grpSpPr>
        <p:sp>
          <p:nvSpPr>
            <p:cNvPr id="141" name="Arco 140">
              <a:extLst>
                <a:ext uri="{FF2B5EF4-FFF2-40B4-BE49-F238E27FC236}">
                  <a16:creationId xmlns="" xmlns:a16="http://schemas.microsoft.com/office/drawing/2014/main" id="{FC914B28-0068-4FEE-92B3-6D77AFF31C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4186" y="4190472"/>
              <a:ext cx="360000" cy="360000"/>
            </a:xfrm>
            <a:prstGeom prst="arc">
              <a:avLst>
                <a:gd name="adj1" fmla="val 19237120"/>
                <a:gd name="adj2" fmla="val 230065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Arco 141">
              <a:extLst>
                <a:ext uri="{FF2B5EF4-FFF2-40B4-BE49-F238E27FC236}">
                  <a16:creationId xmlns="" xmlns:a16="http://schemas.microsoft.com/office/drawing/2014/main" id="{BAC0CA8B-35CA-4C1D-A349-3FB5B29929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4186" y="4007180"/>
              <a:ext cx="720000" cy="720000"/>
            </a:xfrm>
            <a:prstGeom prst="arc">
              <a:avLst>
                <a:gd name="adj1" fmla="val 19288023"/>
                <a:gd name="adj2" fmla="val 249584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3" name="Arco 142">
              <a:extLst>
                <a:ext uri="{FF2B5EF4-FFF2-40B4-BE49-F238E27FC236}">
                  <a16:creationId xmlns="" xmlns:a16="http://schemas.microsoft.com/office/drawing/2014/main" id="{16ADCBFC-2637-468B-B549-17FBB19C2E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4186" y="3825540"/>
              <a:ext cx="1080000" cy="1080000"/>
            </a:xfrm>
            <a:prstGeom prst="arc">
              <a:avLst>
                <a:gd name="adj1" fmla="val 19270508"/>
                <a:gd name="adj2" fmla="val 245908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4" name="Gruppo 143">
            <a:extLst>
              <a:ext uri="{FF2B5EF4-FFF2-40B4-BE49-F238E27FC236}">
                <a16:creationId xmlns="" xmlns:a16="http://schemas.microsoft.com/office/drawing/2014/main" id="{ECE8F11D-BD2F-4C97-90A8-A1589DFC7102}"/>
              </a:ext>
            </a:extLst>
          </p:cNvPr>
          <p:cNvGrpSpPr/>
          <p:nvPr/>
        </p:nvGrpSpPr>
        <p:grpSpPr>
          <a:xfrm>
            <a:off x="7222211" y="2345321"/>
            <a:ext cx="1080000" cy="1080000"/>
            <a:chOff x="5264186" y="3825540"/>
            <a:chExt cx="1080000" cy="1080000"/>
          </a:xfrm>
        </p:grpSpPr>
        <p:sp>
          <p:nvSpPr>
            <p:cNvPr id="145" name="Arco 144">
              <a:extLst>
                <a:ext uri="{FF2B5EF4-FFF2-40B4-BE49-F238E27FC236}">
                  <a16:creationId xmlns="" xmlns:a16="http://schemas.microsoft.com/office/drawing/2014/main" id="{F98E3C51-E2AE-4577-956B-0C8D8645DC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4186" y="4190472"/>
              <a:ext cx="360000" cy="360000"/>
            </a:xfrm>
            <a:prstGeom prst="arc">
              <a:avLst>
                <a:gd name="adj1" fmla="val 19237120"/>
                <a:gd name="adj2" fmla="val 230065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6" name="Arco 145">
              <a:extLst>
                <a:ext uri="{FF2B5EF4-FFF2-40B4-BE49-F238E27FC236}">
                  <a16:creationId xmlns="" xmlns:a16="http://schemas.microsoft.com/office/drawing/2014/main" id="{7E3B660E-E83D-4A06-878E-B3387B7F8C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4186" y="4007180"/>
              <a:ext cx="720000" cy="720000"/>
            </a:xfrm>
            <a:prstGeom prst="arc">
              <a:avLst>
                <a:gd name="adj1" fmla="val 19288023"/>
                <a:gd name="adj2" fmla="val 249584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7" name="Arco 146">
              <a:extLst>
                <a:ext uri="{FF2B5EF4-FFF2-40B4-BE49-F238E27FC236}">
                  <a16:creationId xmlns="" xmlns:a16="http://schemas.microsoft.com/office/drawing/2014/main" id="{30F9978B-191C-4CFD-A8A3-5FB45EF565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4186" y="3825540"/>
              <a:ext cx="1080000" cy="1080000"/>
            </a:xfrm>
            <a:prstGeom prst="arc">
              <a:avLst>
                <a:gd name="adj1" fmla="val 19270508"/>
                <a:gd name="adj2" fmla="val 245908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8" name="Tabella 148">
                <a:extLst>
                  <a:ext uri="{FF2B5EF4-FFF2-40B4-BE49-F238E27FC236}">
                    <a16:creationId xmlns="" xmlns:a16="http://schemas.microsoft.com/office/drawing/2014/main" id="{A7138EE1-833C-4976-8E64-95CEB1FA7C3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5198760"/>
                  </p:ext>
                </p:extLst>
              </p:nvPr>
            </p:nvGraphicFramePr>
            <p:xfrm>
              <a:off x="2245276" y="3389452"/>
              <a:ext cx="2215955" cy="25993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1388">
                      <a:extLst>
                        <a:ext uri="{9D8B030D-6E8A-4147-A177-3AD203B41FA5}">
                          <a16:colId xmlns="" xmlns:a16="http://schemas.microsoft.com/office/drawing/2014/main" val="3603583303"/>
                        </a:ext>
                      </a:extLst>
                    </a:gridCol>
                    <a:gridCol w="1364567">
                      <a:extLst>
                        <a:ext uri="{9D8B030D-6E8A-4147-A177-3AD203B41FA5}">
                          <a16:colId xmlns="" xmlns:a16="http://schemas.microsoft.com/office/drawing/2014/main" val="1937624212"/>
                        </a:ext>
                      </a:extLst>
                    </a:gridCol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IVU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NCD-SWEET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6638281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7988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21.6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403443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6.057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658618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20 </a:t>
                          </a:r>
                          <a:r>
                            <a:rPr lang="it-IT" dirty="0" err="1"/>
                            <a:t>keV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2648402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0.062 </a:t>
                          </a:r>
                          <a14:m>
                            <m:oMath xmlns:m="http://schemas.openxmlformats.org/officeDocument/2006/math"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417878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sSup>
                                  <m:sSupPr>
                                    <m:ctrlPr>
                                      <a:rPr lang="it-IT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0907963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8" name="Tabella 148">
                <a:extLst>
                  <a:ext uri="{FF2B5EF4-FFF2-40B4-BE49-F238E27FC236}">
                    <a16:creationId xmlns:a16="http://schemas.microsoft.com/office/drawing/2014/main" id="{A7138EE1-833C-4976-8E64-95CEB1FA7C3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5198760"/>
                  </p:ext>
                </p:extLst>
              </p:nvPr>
            </p:nvGraphicFramePr>
            <p:xfrm>
              <a:off x="2245276" y="3389452"/>
              <a:ext cx="2215955" cy="25993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1388">
                      <a:extLst>
                        <a:ext uri="{9D8B030D-6E8A-4147-A177-3AD203B41FA5}">
                          <a16:colId xmlns:a16="http://schemas.microsoft.com/office/drawing/2014/main" val="3603583303"/>
                        </a:ext>
                      </a:extLst>
                    </a:gridCol>
                    <a:gridCol w="1364567">
                      <a:extLst>
                        <a:ext uri="{9D8B030D-6E8A-4147-A177-3AD203B41FA5}">
                          <a16:colId xmlns:a16="http://schemas.microsoft.com/office/drawing/2014/main" val="1937624212"/>
                        </a:ext>
                      </a:extLst>
                    </a:gridCol>
                  </a:tblGrid>
                  <a:tr h="3657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IVU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NCD-SWEET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38281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06557" r="-162857" b="-6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88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206557" r="-162857" b="-5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21.6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4437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306557" r="-162857" b="-4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6.057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8618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406557" r="-162857" b="-3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20 </a:t>
                          </a:r>
                          <a:r>
                            <a:rPr lang="it-IT" dirty="0" err="1"/>
                            <a:t>keV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4840268"/>
                      </a:ext>
                    </a:extLst>
                  </a:tr>
                  <a:tr h="37941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498387" r="-162857" b="-27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62946" t="-498387" r="-1786" b="-2709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878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714" t="-608197" r="-162857" b="-175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62946" t="-608197" r="-1786" b="-1754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07963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0" name="Tabella 150">
                <a:extLst>
                  <a:ext uri="{FF2B5EF4-FFF2-40B4-BE49-F238E27FC236}">
                    <a16:creationId xmlns="" xmlns:a16="http://schemas.microsoft.com/office/drawing/2014/main" id="{5A7173DE-06EA-4DB6-AFA1-759C024C8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2439362"/>
                  </p:ext>
                </p:extLst>
              </p:nvPr>
            </p:nvGraphicFramePr>
            <p:xfrm>
              <a:off x="4621364" y="3382594"/>
              <a:ext cx="3525246" cy="22250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29812">
                      <a:extLst>
                        <a:ext uri="{9D8B030D-6E8A-4147-A177-3AD203B41FA5}">
                          <a16:colId xmlns="" xmlns:a16="http://schemas.microsoft.com/office/drawing/2014/main" val="3727025965"/>
                        </a:ext>
                      </a:extLst>
                    </a:gridCol>
                    <a:gridCol w="2295434">
                      <a:extLst>
                        <a:ext uri="{9D8B030D-6E8A-4147-A177-3AD203B41FA5}">
                          <a16:colId xmlns="" xmlns:a16="http://schemas.microsoft.com/office/drawing/2014/main" val="4055526916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Sample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8861768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colloids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silica</a:t>
                          </a:r>
                          <a:r>
                            <a:rPr lang="it-IT" dirty="0"/>
                            <a:t> </a:t>
                          </a:r>
                          <a:r>
                            <a:rPr lang="it-IT" dirty="0" err="1"/>
                            <a:t>spheres</a:t>
                          </a:r>
                          <a:r>
                            <a:rPr lang="it-IT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𝑆𝑖𝑂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9448739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500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922749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medium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water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2151678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capillary</a:t>
                          </a:r>
                          <a:r>
                            <a:rPr lang="it-IT" dirty="0"/>
                            <a:t>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1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6384101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YAG </a:t>
                          </a:r>
                          <a:r>
                            <a:rPr lang="it-IT" dirty="0" err="1"/>
                            <a:t>thick</a:t>
                          </a:r>
                          <a:r>
                            <a:rPr lang="it-IT" dirty="0"/>
                            <a:t>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0.1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0371340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0" name="Tabella 150">
                <a:extLst>
                  <a:ext uri="{FF2B5EF4-FFF2-40B4-BE49-F238E27FC236}">
                    <a16:creationId xmlns:a16="http://schemas.microsoft.com/office/drawing/2014/main" id="{5A7173DE-06EA-4DB6-AFA1-759C024C83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2439362"/>
                  </p:ext>
                </p:extLst>
              </p:nvPr>
            </p:nvGraphicFramePr>
            <p:xfrm>
              <a:off x="4621364" y="3382594"/>
              <a:ext cx="3525246" cy="22250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29812">
                      <a:extLst>
                        <a:ext uri="{9D8B030D-6E8A-4147-A177-3AD203B41FA5}">
                          <a16:colId xmlns:a16="http://schemas.microsoft.com/office/drawing/2014/main" val="3727025965"/>
                        </a:ext>
                      </a:extLst>
                    </a:gridCol>
                    <a:gridCol w="2295434">
                      <a:extLst>
                        <a:ext uri="{9D8B030D-6E8A-4147-A177-3AD203B41FA5}">
                          <a16:colId xmlns:a16="http://schemas.microsoft.com/office/drawing/2014/main" val="4055526916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Sample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61768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colloids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53846" t="-108197" r="-1061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48739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3"/>
                          <a:stretch>
                            <a:fillRect l="-495" t="-208197" r="-18861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500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2749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medium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water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51678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capillary</a:t>
                          </a:r>
                          <a:r>
                            <a:rPr lang="it-IT" dirty="0"/>
                            <a:t>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1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84101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YAG </a:t>
                          </a:r>
                          <a:r>
                            <a:rPr lang="it-IT" dirty="0" err="1"/>
                            <a:t>thick</a:t>
                          </a:r>
                          <a:r>
                            <a:rPr lang="it-IT" dirty="0"/>
                            <a:t>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0.1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71340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2" name="CasellaDiTesto 151">
            <a:extLst>
              <a:ext uri="{FF2B5EF4-FFF2-40B4-BE49-F238E27FC236}">
                <a16:creationId xmlns="" xmlns:a16="http://schemas.microsoft.com/office/drawing/2014/main" id="{A2F8816E-A436-4E30-A616-FC51E005190A}"/>
              </a:ext>
            </a:extLst>
          </p:cNvPr>
          <p:cNvSpPr txBox="1"/>
          <p:nvPr/>
        </p:nvSpPr>
        <p:spPr>
          <a:xfrm>
            <a:off x="9410158" y="3082642"/>
            <a:ext cx="862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20x</a:t>
            </a:r>
          </a:p>
          <a:p>
            <a:pPr algn="r"/>
            <a:r>
              <a:rPr lang="it-IT" dirty="0"/>
              <a:t>0.4 NA</a:t>
            </a:r>
          </a:p>
        </p:txBody>
      </p:sp>
      <p:sp>
        <p:nvSpPr>
          <p:cNvPr id="153" name="CasellaDiTesto 152">
            <a:extLst>
              <a:ext uri="{FF2B5EF4-FFF2-40B4-BE49-F238E27FC236}">
                <a16:creationId xmlns="" xmlns:a16="http://schemas.microsoft.com/office/drawing/2014/main" id="{267A4673-9C56-4411-9BF6-4851B75EB32B}"/>
              </a:ext>
            </a:extLst>
          </p:cNvPr>
          <p:cNvSpPr txBox="1"/>
          <p:nvPr/>
        </p:nvSpPr>
        <p:spPr>
          <a:xfrm>
            <a:off x="7801587" y="5099955"/>
            <a:ext cx="2689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err="1"/>
              <a:t>Basler</a:t>
            </a:r>
            <a:r>
              <a:rPr lang="it-IT" dirty="0"/>
              <a:t> scA1300-32gm</a:t>
            </a:r>
          </a:p>
          <a:p>
            <a:pPr algn="r"/>
            <a:r>
              <a:rPr lang="it-IT" dirty="0"/>
              <a:t>1296x966</a:t>
            </a:r>
          </a:p>
          <a:p>
            <a:pPr algn="r"/>
            <a:r>
              <a:rPr lang="it-IT" dirty="0"/>
              <a:t>3.75x3.75 µm</a:t>
            </a:r>
            <a:r>
              <a:rPr lang="it-IT" baseline="30000" dirty="0"/>
              <a:t>2</a:t>
            </a:r>
          </a:p>
          <a:p>
            <a:pPr algn="r"/>
            <a:r>
              <a:rPr lang="it-IT" dirty="0"/>
              <a:t>ET = 50 </a:t>
            </a:r>
            <a:r>
              <a:rPr lang="it-IT" dirty="0" err="1"/>
              <a:t>ms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="" xmlns:a16="http://schemas.microsoft.com/office/drawing/2014/main" id="{10C55EE1-83F0-4F42-B725-FE73B51C2AAC}"/>
                  </a:ext>
                </a:extLst>
              </p:cNvPr>
              <p:cNvSpPr txBox="1"/>
              <p:nvPr/>
            </p:nvSpPr>
            <p:spPr>
              <a:xfrm>
                <a:off x="5373867" y="1392016"/>
                <a:ext cx="78594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10C55EE1-83F0-4F42-B725-FE73B51C2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867" y="1392016"/>
                <a:ext cx="78594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asellaDiTesto 82">
                <a:extLst>
                  <a:ext uri="{FF2B5EF4-FFF2-40B4-BE49-F238E27FC236}">
                    <a16:creationId xmlns="" xmlns:a16="http://schemas.microsoft.com/office/drawing/2014/main" id="{E068B8DC-BC0E-4C40-A720-0185B6249BAF}"/>
                  </a:ext>
                </a:extLst>
              </p:cNvPr>
              <p:cNvSpPr txBox="1"/>
              <p:nvPr/>
            </p:nvSpPr>
            <p:spPr>
              <a:xfrm>
                <a:off x="8718202" y="1392016"/>
                <a:ext cx="78594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E068B8DC-BC0E-4C40-A720-0185B6249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202" y="1392016"/>
                <a:ext cx="78594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5" name="Immagine 84"/>
          <p:cNvPicPr>
            <a:picLocks noChangeAspect="1"/>
          </p:cNvPicPr>
          <p:nvPr/>
        </p:nvPicPr>
        <p:blipFill>
          <a:blip r:embed="rId6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965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498" y="575005"/>
            <a:ext cx="4705720" cy="4705720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The HNFS technique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="" xmlns:a16="http://schemas.microsoft.com/office/drawing/2014/main" id="{717CF325-E07E-47FB-AEB9-A71EBFCC2145}"/>
                  </a:ext>
                </a:extLst>
              </p:cNvPr>
              <p:cNvSpPr txBox="1"/>
              <p:nvPr/>
            </p:nvSpPr>
            <p:spPr>
              <a:xfrm>
                <a:off x="2047188" y="4946061"/>
                <a:ext cx="7160453" cy="553998"/>
              </a:xfrm>
              <a:prstGeom prst="rect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it-IT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3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17CF325-E07E-47FB-AEB9-A71EBFCC21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188" y="4946061"/>
                <a:ext cx="716045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="" xmlns:a16="http://schemas.microsoft.com/office/drawing/2014/main" id="{B3246AEB-ABEE-4960-862C-1B799E3C0FCB}"/>
                  </a:ext>
                </a:extLst>
              </p:cNvPr>
              <p:cNvSpPr txBox="1"/>
              <p:nvPr/>
            </p:nvSpPr>
            <p:spPr>
              <a:xfrm>
                <a:off x="9613918" y="5045947"/>
                <a:ext cx="2578080" cy="1329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  <m:sup>
                                              <m:r>
                                                <a:rPr lang="it-IT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  <a:p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3246AEB-ABEE-4960-862C-1B799E3C0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3918" y="5045947"/>
                <a:ext cx="2578080" cy="1329018"/>
              </a:xfrm>
              <a:prstGeom prst="rect">
                <a:avLst/>
              </a:prstGeom>
              <a:blipFill>
                <a:blip r:embed="rId4"/>
                <a:stretch>
                  <a:fillRect b="-27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arentesi graffa chiusa 3">
            <a:extLst>
              <a:ext uri="{FF2B5EF4-FFF2-40B4-BE49-F238E27FC236}">
                <a16:creationId xmlns="" xmlns:a16="http://schemas.microsoft.com/office/drawing/2014/main" id="{A4EF6146-C687-4F95-9586-31BA3429E131}"/>
              </a:ext>
            </a:extLst>
          </p:cNvPr>
          <p:cNvSpPr/>
          <p:nvPr/>
        </p:nvSpPr>
        <p:spPr>
          <a:xfrm rot="5400000">
            <a:off x="6754987" y="4938567"/>
            <a:ext cx="236527" cy="1633615"/>
          </a:xfrm>
          <a:prstGeom prst="rightBrace">
            <a:avLst>
              <a:gd name="adj1" fmla="val 5023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="" xmlns:a16="http://schemas.microsoft.com/office/drawing/2014/main" id="{9A9CF8F1-8E60-475A-8B5F-F9848BB7D073}"/>
                  </a:ext>
                </a:extLst>
              </p:cNvPr>
              <p:cNvSpPr txBox="1"/>
              <p:nvPr/>
            </p:nvSpPr>
            <p:spPr>
              <a:xfrm>
                <a:off x="6414594" y="5913300"/>
                <a:ext cx="917431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9A9CF8F1-8E60-475A-8B5F-F9848BB7D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594" y="5913300"/>
                <a:ext cx="91743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="" xmlns:a16="http://schemas.microsoft.com/office/drawing/2014/main" id="{2F9B8454-1DF8-424D-9FFD-3943171BB0F5}"/>
                  </a:ext>
                </a:extLst>
              </p:cNvPr>
              <p:cNvSpPr txBox="1"/>
              <p:nvPr/>
            </p:nvSpPr>
            <p:spPr>
              <a:xfrm>
                <a:off x="8906005" y="1028889"/>
                <a:ext cx="311062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2500" dirty="0" smtClean="0"/>
                  <a:t>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i="1" dirty="0"/>
                  <a:t>z</a:t>
                </a:r>
                <a:r>
                  <a:rPr lang="it-IT" sz="2500" dirty="0"/>
                  <a:t> = </a:t>
                </a:r>
                <a:r>
                  <a:rPr lang="it-IT" sz="2500"/>
                  <a:t>500 </a:t>
                </a:r>
                <a:r>
                  <a:rPr lang="it-IT" sz="2500" smtClean="0"/>
                  <a:t>mm,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it-IT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it-IT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=0.65</m:t>
                      </m:r>
                    </m:oMath>
                  </m:oMathPara>
                </a14:m>
                <a:endParaRPr lang="it-IT" sz="25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="" xmlns:a16="http://schemas.microsoft.com/office/drawing/2014/main" id="{2F9B8454-1DF8-424D-9FFD-3943171BB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6005" y="1028889"/>
                <a:ext cx="3110629" cy="861774"/>
              </a:xfrm>
              <a:prstGeom prst="rect">
                <a:avLst/>
              </a:prstGeom>
              <a:blipFill rotWithShape="0">
                <a:blip r:embed="rId6"/>
                <a:stretch>
                  <a:fillRect t="-5674" r="-31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magin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53805" y="1606378"/>
            <a:ext cx="2950769" cy="2950769"/>
          </a:xfrm>
          <a:prstGeom prst="rect">
            <a:avLst/>
          </a:prstGeom>
        </p:spPr>
      </p:pic>
      <p:sp>
        <p:nvSpPr>
          <p:cNvPr id="22" name="Triangolo isoscele 21"/>
          <p:cNvSpPr/>
          <p:nvPr/>
        </p:nvSpPr>
        <p:spPr>
          <a:xfrm rot="10800000">
            <a:off x="7870823" y="1606378"/>
            <a:ext cx="516732" cy="1475382"/>
          </a:xfrm>
          <a:prstGeom prst="triangle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riangolo isoscele 25"/>
          <p:cNvSpPr/>
          <p:nvPr/>
        </p:nvSpPr>
        <p:spPr>
          <a:xfrm rot="16200000">
            <a:off x="8608514" y="2344069"/>
            <a:ext cx="516732" cy="1475382"/>
          </a:xfrm>
          <a:prstGeom prst="triangle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9613918" y="3946456"/>
            <a:ext cx="1359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900x900 pixels</a:t>
            </a:r>
            <a:endParaRPr lang="it-IT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8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7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="" xmlns:a16="http://schemas.microsoft.com/office/drawing/2014/main" id="{452E9401-23EB-4FCB-9B10-A2D20FF55D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36" y="880523"/>
            <a:ext cx="5523981" cy="3984837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The </a:t>
            </a:r>
            <a:r>
              <a:rPr lang="it-IT" sz="5000" dirty="0" err="1">
                <a:solidFill>
                  <a:schemeClr val="bg1"/>
                </a:solidFill>
              </a:rPr>
              <a:t>spatial</a:t>
            </a:r>
            <a:r>
              <a:rPr lang="it-IT" sz="5000" dirty="0">
                <a:solidFill>
                  <a:schemeClr val="bg1"/>
                </a:solidFill>
              </a:rPr>
              <a:t> </a:t>
            </a:r>
            <a:r>
              <a:rPr lang="it-IT" sz="5000" dirty="0" err="1">
                <a:solidFill>
                  <a:schemeClr val="bg1"/>
                </a:solidFill>
              </a:rPr>
              <a:t>scaling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72A906F2-A5D9-404A-8FD5-870AA2BAF5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81" y="876824"/>
            <a:ext cx="5523981" cy="39848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id="{3CDB3E64-55B8-4B07-95ED-CCBFFCE8C482}"/>
                  </a:ext>
                </a:extLst>
              </p:cNvPr>
              <p:cNvSpPr txBox="1"/>
              <p:nvPr/>
            </p:nvSpPr>
            <p:spPr>
              <a:xfrm>
                <a:off x="5956419" y="5387359"/>
                <a:ext cx="2404996" cy="883062"/>
              </a:xfrm>
              <a:prstGeom prst="rect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f>
                        <m:fPr>
                          <m:ctrlP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3CDB3E64-55B8-4B07-95ED-CCBFFCE8C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419" y="5387359"/>
                <a:ext cx="2404996" cy="8830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ccia circolare in su 1">
            <a:extLst>
              <a:ext uri="{FF2B5EF4-FFF2-40B4-BE49-F238E27FC236}">
                <a16:creationId xmlns="" xmlns:a16="http://schemas.microsoft.com/office/drawing/2014/main" id="{6B26C401-9E12-451E-A161-8437001FE7F9}"/>
              </a:ext>
            </a:extLst>
          </p:cNvPr>
          <p:cNvSpPr/>
          <p:nvPr/>
        </p:nvSpPr>
        <p:spPr>
          <a:xfrm>
            <a:off x="5734235" y="4682712"/>
            <a:ext cx="2849375" cy="583086"/>
          </a:xfrm>
          <a:prstGeom prst="curvedUpArrow">
            <a:avLst>
              <a:gd name="adj1" fmla="val 25000"/>
              <a:gd name="adj2" fmla="val 95901"/>
              <a:gd name="adj3" fmla="val 39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98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32DBB812-279B-4699-B572-C8AB606082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987" y="880488"/>
            <a:ext cx="5522400" cy="398369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="" xmlns:a16="http://schemas.microsoft.com/office/drawing/2014/main" id="{452E9401-23EB-4FCB-9B10-A2D20FF55D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36" y="880523"/>
            <a:ext cx="5523981" cy="3984837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dirty="0">
                <a:solidFill>
                  <a:schemeClr val="bg1"/>
                </a:solidFill>
              </a:rPr>
              <a:t>The </a:t>
            </a:r>
            <a:r>
              <a:rPr lang="it-IT" sz="5000" dirty="0" err="1">
                <a:solidFill>
                  <a:schemeClr val="bg1"/>
                </a:solidFill>
              </a:rPr>
              <a:t>spatial</a:t>
            </a:r>
            <a:r>
              <a:rPr lang="it-IT" sz="5000" dirty="0">
                <a:solidFill>
                  <a:schemeClr val="bg1"/>
                </a:solidFill>
              </a:rPr>
              <a:t> </a:t>
            </a:r>
            <a:r>
              <a:rPr lang="it-IT" sz="5000" dirty="0" err="1">
                <a:solidFill>
                  <a:schemeClr val="bg1"/>
                </a:solidFill>
              </a:rPr>
              <a:t>scaling</a:t>
            </a:r>
            <a:endParaRPr lang="it-IT" sz="5000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="" xmlns:a16="http://schemas.microsoft.com/office/drawing/2014/main" id="{3CDB3E64-55B8-4B07-95ED-CCBFFCE8C482}"/>
                  </a:ext>
                </a:extLst>
              </p:cNvPr>
              <p:cNvSpPr txBox="1"/>
              <p:nvPr/>
            </p:nvSpPr>
            <p:spPr>
              <a:xfrm>
                <a:off x="5956419" y="5387359"/>
                <a:ext cx="2404996" cy="883062"/>
              </a:xfrm>
              <a:prstGeom prst="rect">
                <a:avLst/>
              </a:prstGeom>
              <a:noFill/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f>
                        <m:fPr>
                          <m:ctrlP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it-IT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3CDB3E64-55B8-4B07-95ED-CCBFFCE8C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419" y="5387359"/>
                <a:ext cx="2404996" cy="8830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ccia circolare in su 1">
            <a:extLst>
              <a:ext uri="{FF2B5EF4-FFF2-40B4-BE49-F238E27FC236}">
                <a16:creationId xmlns="" xmlns:a16="http://schemas.microsoft.com/office/drawing/2014/main" id="{6B26C401-9E12-451E-A161-8437001FE7F9}"/>
              </a:ext>
            </a:extLst>
          </p:cNvPr>
          <p:cNvSpPr/>
          <p:nvPr/>
        </p:nvSpPr>
        <p:spPr>
          <a:xfrm>
            <a:off x="5734235" y="4682712"/>
            <a:ext cx="2849375" cy="583086"/>
          </a:xfrm>
          <a:prstGeom prst="curvedUpArrow">
            <a:avLst>
              <a:gd name="adj1" fmla="val 25000"/>
              <a:gd name="adj2" fmla="val 95901"/>
              <a:gd name="adj3" fmla="val 39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84172" y="3665838"/>
            <a:ext cx="90616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Issues during</a:t>
            </a:r>
          </a:p>
          <a:p>
            <a:r>
              <a:rPr lang="it-IT" sz="8000" smtClean="0">
                <a:solidFill>
                  <a:schemeClr val="accent5">
                    <a:lumMod val="75000"/>
                  </a:schemeClr>
                </a:solidFill>
              </a:rPr>
              <a:t>Oct. tests</a:t>
            </a:r>
            <a:endParaRPr lang="it-IT" sz="8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Connettore diritto 4">
            <a:extLst>
              <a:ext uri="{FF2B5EF4-FFF2-40B4-BE49-F238E27FC236}">
                <a16:creationId xmlns="" xmlns:a16="http://schemas.microsoft.com/office/drawing/2014/main" id="{B560F54D-C686-4366-8F99-406755BED41D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3A8805FB-C11A-4038-B3A0-3B894252E6F8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2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54A67046-CAC5-49CA-8F9B-92FAC41BD4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93" y="1106810"/>
            <a:ext cx="5959991" cy="429936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7B649658-D432-40C7-BF18-A0BFBF34CC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608" y="1106809"/>
            <a:ext cx="5959991" cy="4299362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="" xmlns:a16="http://schemas.microsoft.com/office/drawing/2014/main" id="{6D45113E-145A-4FE9-BACA-686052AA47CF}"/>
              </a:ext>
            </a:extLst>
          </p:cNvPr>
          <p:cNvCxnSpPr/>
          <p:nvPr/>
        </p:nvCxnSpPr>
        <p:spPr>
          <a:xfrm>
            <a:off x="1640910" y="0"/>
            <a:ext cx="0" cy="6858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280A138B-8596-485E-AA98-B5F0C95A3172}"/>
              </a:ext>
            </a:extLst>
          </p:cNvPr>
          <p:cNvSpPr txBox="1"/>
          <p:nvPr/>
        </p:nvSpPr>
        <p:spPr>
          <a:xfrm>
            <a:off x="1640910" y="0"/>
            <a:ext cx="10551088" cy="8617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5000" u="sng">
                <a:solidFill>
                  <a:schemeClr val="bg1"/>
                </a:solidFill>
              </a:rPr>
              <a:t>I</a:t>
            </a:r>
            <a:r>
              <a:rPr lang="it-IT" sz="5000" u="sng" smtClean="0">
                <a:solidFill>
                  <a:schemeClr val="bg1"/>
                </a:solidFill>
              </a:rPr>
              <a:t>ssues</a:t>
            </a:r>
            <a:endParaRPr lang="it-IT" sz="5000" u="sng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="" xmlns:a16="http://schemas.microsoft.com/office/drawing/2014/main" id="{3EB8E227-7109-4587-AB3E-1B94FEEEA041}"/>
              </a:ext>
            </a:extLst>
          </p:cNvPr>
          <p:cNvSpPr txBox="1"/>
          <p:nvPr/>
        </p:nvSpPr>
        <p:spPr>
          <a:xfrm>
            <a:off x="1640921" y="6488668"/>
            <a:ext cx="1055107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‘HNFS meeting’ - Siano Mirko - 25/11/2019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="" xmlns:a16="http://schemas.microsoft.com/office/drawing/2014/main" id="{494795B0-B8D7-4F4C-A16E-C594D0ACD858}"/>
                  </a:ext>
                </a:extLst>
              </p:cNvPr>
              <p:cNvSpPr txBox="1"/>
              <p:nvPr/>
            </p:nvSpPr>
            <p:spPr>
              <a:xfrm>
                <a:off x="8906005" y="5516532"/>
                <a:ext cx="311062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2500" dirty="0" smtClean="0"/>
                  <a:t>Data </a:t>
                </a:r>
                <a:r>
                  <a:rPr lang="it-IT" sz="2500" dirty="0" err="1"/>
                  <a:t>at</a:t>
                </a:r>
                <a:r>
                  <a:rPr lang="it-IT" sz="2500" dirty="0"/>
                  <a:t> </a:t>
                </a:r>
                <a:r>
                  <a:rPr lang="it-IT" sz="2500" i="1" dirty="0"/>
                  <a:t>z</a:t>
                </a:r>
                <a:r>
                  <a:rPr lang="it-IT" sz="2500" dirty="0"/>
                  <a:t> = </a:t>
                </a:r>
                <a:r>
                  <a:rPr lang="it-IT" sz="2500"/>
                  <a:t>18 </a:t>
                </a:r>
                <a:r>
                  <a:rPr lang="it-IT" sz="2500" smtClean="0"/>
                  <a:t>mm,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it-IT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it-IT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=0.65</m:t>
                      </m:r>
                    </m:oMath>
                  </m:oMathPara>
                </a14:m>
                <a:endParaRPr lang="it-IT" sz="25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="" xmlns:a16="http://schemas.microsoft.com/office/drawing/2014/main" id="{494795B0-B8D7-4F4C-A16E-C594D0ACD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6005" y="5516532"/>
                <a:ext cx="3110629" cy="861774"/>
              </a:xfrm>
              <a:prstGeom prst="rect">
                <a:avLst/>
              </a:prstGeom>
              <a:blipFill rotWithShape="0">
                <a:blip r:embed="rId4"/>
                <a:stretch>
                  <a:fillRect t="-5674" r="-31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5">
            <a:lum bright="-50000"/>
            <a:alphaModFix/>
          </a:blip>
          <a:srcRect/>
          <a:stretch>
            <a:fillRect/>
          </a:stretch>
        </p:blipFill>
        <p:spPr>
          <a:xfrm>
            <a:off x="76561" y="181366"/>
            <a:ext cx="1482811" cy="148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FBF108BC-33A7-434E-88C3-A01568C005E1}"/>
              </a:ext>
            </a:extLst>
          </p:cNvPr>
          <p:cNvSpPr txBox="1"/>
          <p:nvPr/>
        </p:nvSpPr>
        <p:spPr>
          <a:xfrm>
            <a:off x="0" y="2080169"/>
            <a:ext cx="16252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to the HNFS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Issues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Oct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. test</a:t>
            </a: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Simulations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it-IT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Some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considerations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</a:rPr>
              <a:t>signals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1366</Words>
  <Application>Microsoft Office PowerPoint</Application>
  <PresentationFormat>Widescreen</PresentationFormat>
  <Paragraphs>445</Paragraphs>
  <Slides>29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mirko</dc:creator>
  <cp:lastModifiedBy>Mirko</cp:lastModifiedBy>
  <cp:revision>82</cp:revision>
  <dcterms:created xsi:type="dcterms:W3CDTF">2019-11-23T22:00:19Z</dcterms:created>
  <dcterms:modified xsi:type="dcterms:W3CDTF">2019-11-25T14:09:12Z</dcterms:modified>
</cp:coreProperties>
</file>