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8"/>
  </p:notesMasterIdLst>
  <p:handoutMasterIdLst>
    <p:handoutMasterId r:id="rId19"/>
  </p:handoutMasterIdLst>
  <p:sldIdLst>
    <p:sldId id="501" r:id="rId2"/>
    <p:sldId id="948" r:id="rId3"/>
    <p:sldId id="1010" r:id="rId4"/>
    <p:sldId id="1011" r:id="rId5"/>
    <p:sldId id="1013" r:id="rId6"/>
    <p:sldId id="991" r:id="rId7"/>
    <p:sldId id="998" r:id="rId8"/>
    <p:sldId id="999" r:id="rId9"/>
    <p:sldId id="1016" r:id="rId10"/>
    <p:sldId id="1017" r:id="rId11"/>
    <p:sldId id="1018" r:id="rId12"/>
    <p:sldId id="1012" r:id="rId13"/>
    <p:sldId id="1003" r:id="rId14"/>
    <p:sldId id="1014" r:id="rId15"/>
    <p:sldId id="1015" r:id="rId16"/>
    <p:sldId id="512" r:id="rId17"/>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BB58"/>
    <a:srgbClr val="E7E8EC"/>
    <a:srgbClr val="000000"/>
    <a:srgbClr val="553058"/>
    <a:srgbClr val="0C377B"/>
    <a:srgbClr val="0651A2"/>
    <a:srgbClr val="00B0F0"/>
    <a:srgbClr val="FFFFFF"/>
    <a:srgbClr val="B74E39"/>
    <a:srgbClr val="D6D6D6"/>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03" autoAdjust="0"/>
    <p:restoredTop sz="93800" autoAdjust="0"/>
  </p:normalViewPr>
  <p:slideViewPr>
    <p:cSldViewPr snapToGrid="0" snapToObjects="1">
      <p:cViewPr varScale="1">
        <p:scale>
          <a:sx n="111" d="100"/>
          <a:sy n="111" d="100"/>
        </p:scale>
        <p:origin x="149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79" d="100"/>
          <a:sy n="79" d="100"/>
        </p:scale>
        <p:origin x="385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Q2.20 Estimated Remaining Tasks</c:v>
          </c:tx>
          <c:spPr>
            <a:ln w="28575" cap="rnd">
              <a:solidFill>
                <a:schemeClr val="accent1"/>
              </a:solidFill>
              <a:prstDash val="sysDot"/>
              <a:round/>
            </a:ln>
            <a:effectLst/>
          </c:spPr>
          <c:marker>
            <c:symbol val="none"/>
          </c:marker>
          <c:cat>
            <c:strLit>
              <c:ptCount val="65"/>
              <c:pt idx="0">
                <c:v>03/12/18</c:v>
              </c:pt>
              <c:pt idx="1">
                <c:v>17/12/18</c:v>
              </c:pt>
              <c:pt idx="2">
                <c:v>31/12/18</c:v>
              </c:pt>
              <c:pt idx="3">
                <c:v>14/01/19</c:v>
              </c:pt>
              <c:pt idx="4">
                <c:v>28/01/19</c:v>
              </c:pt>
              <c:pt idx="5">
                <c:v>11/02/19</c:v>
              </c:pt>
              <c:pt idx="6">
                <c:v>25/02/19</c:v>
              </c:pt>
              <c:pt idx="7">
                <c:v>11/03/19</c:v>
              </c:pt>
              <c:pt idx="8">
                <c:v>25/03/19</c:v>
              </c:pt>
              <c:pt idx="9">
                <c:v>08/04/19</c:v>
              </c:pt>
              <c:pt idx="10">
                <c:v>22/04/19</c:v>
              </c:pt>
              <c:pt idx="11">
                <c:v>06/05/19</c:v>
              </c:pt>
              <c:pt idx="12">
                <c:v>20/05/19</c:v>
              </c:pt>
              <c:pt idx="13">
                <c:v>03/06/19</c:v>
              </c:pt>
              <c:pt idx="14">
                <c:v>17/06/19</c:v>
              </c:pt>
              <c:pt idx="15">
                <c:v>01/07/19</c:v>
              </c:pt>
              <c:pt idx="16">
                <c:v>15/07/19</c:v>
              </c:pt>
              <c:pt idx="17">
                <c:v>29/07/19</c:v>
              </c:pt>
              <c:pt idx="18">
                <c:v>12/08/19</c:v>
              </c:pt>
              <c:pt idx="19">
                <c:v>26/08/19</c:v>
              </c:pt>
              <c:pt idx="20">
                <c:v>09/09/19</c:v>
              </c:pt>
              <c:pt idx="21">
                <c:v>23/09/19</c:v>
              </c:pt>
              <c:pt idx="22">
                <c:v>07/10/19</c:v>
              </c:pt>
              <c:pt idx="23">
                <c:v>21/10/19</c:v>
              </c:pt>
              <c:pt idx="24">
                <c:v>04/11/19</c:v>
              </c:pt>
              <c:pt idx="25">
                <c:v>18/11/19</c:v>
              </c:pt>
              <c:pt idx="26">
                <c:v>02/12/19</c:v>
              </c:pt>
              <c:pt idx="27">
                <c:v>16/12/19</c:v>
              </c:pt>
              <c:pt idx="28">
                <c:v>30/12/19</c:v>
              </c:pt>
              <c:pt idx="29">
                <c:v>13/01/20</c:v>
              </c:pt>
              <c:pt idx="30">
                <c:v>27/01/20</c:v>
              </c:pt>
              <c:pt idx="31">
                <c:v>10/02/20</c:v>
              </c:pt>
              <c:pt idx="32">
                <c:v>24/02/20</c:v>
              </c:pt>
              <c:pt idx="33">
                <c:v>09/03/20</c:v>
              </c:pt>
              <c:pt idx="34">
                <c:v>23/03/20</c:v>
              </c:pt>
              <c:pt idx="35">
                <c:v>06/04/20</c:v>
              </c:pt>
              <c:pt idx="36">
                <c:v>20/04/20</c:v>
              </c:pt>
              <c:pt idx="37">
                <c:v>04/05/20</c:v>
              </c:pt>
              <c:pt idx="38">
                <c:v>18/05/20</c:v>
              </c:pt>
              <c:pt idx="39">
                <c:v>01/06/20</c:v>
              </c:pt>
              <c:pt idx="40">
                <c:v>15/06/20</c:v>
              </c:pt>
              <c:pt idx="41">
                <c:v>29/06/20</c:v>
              </c:pt>
              <c:pt idx="42">
                <c:v>13/07/20</c:v>
              </c:pt>
              <c:pt idx="43">
                <c:v>27/07/20</c:v>
              </c:pt>
              <c:pt idx="44">
                <c:v>10/08/20</c:v>
              </c:pt>
              <c:pt idx="45">
                <c:v>24/08/20</c:v>
              </c:pt>
              <c:pt idx="46">
                <c:v>07/09/20</c:v>
              </c:pt>
              <c:pt idx="47">
                <c:v>21/09/20</c:v>
              </c:pt>
              <c:pt idx="48">
                <c:v>05/10/20</c:v>
              </c:pt>
              <c:pt idx="49">
                <c:v>17/05/21</c:v>
              </c:pt>
              <c:pt idx="50">
                <c:v>31/05/21</c:v>
              </c:pt>
              <c:pt idx="51">
                <c:v>14/06/21</c:v>
              </c:pt>
              <c:pt idx="52">
                <c:v>28/06/21</c:v>
              </c:pt>
              <c:pt idx="53">
                <c:v>12/07/21</c:v>
              </c:pt>
              <c:pt idx="54">
                <c:v>26/07/21</c:v>
              </c:pt>
              <c:pt idx="55">
                <c:v>09/08/21</c:v>
              </c:pt>
              <c:pt idx="56">
                <c:v>23/08/21</c:v>
              </c:pt>
              <c:pt idx="57">
                <c:v>06/09/21</c:v>
              </c:pt>
              <c:pt idx="58">
                <c:v>20/09/21</c:v>
              </c:pt>
              <c:pt idx="59">
                <c:v>04/10/21</c:v>
              </c:pt>
              <c:pt idx="60">
                <c:v>18/10/21</c:v>
              </c:pt>
              <c:pt idx="61">
                <c:v>01/11/21</c:v>
              </c:pt>
              <c:pt idx="62">
                <c:v>15/11/21</c:v>
              </c:pt>
              <c:pt idx="63">
                <c:v>29/11/21</c:v>
              </c:pt>
              <c:pt idx="64">
                <c:v>13/12/21</c:v>
              </c:pt>
            </c:strLit>
          </c:cat>
          <c:val>
            <c:numLit>
              <c:formatCode>General</c:formatCode>
              <c:ptCount val="65"/>
              <c:pt idx="0">
                <c:v>983</c:v>
              </c:pt>
              <c:pt idx="1">
                <c:v>969</c:v>
              </c:pt>
              <c:pt idx="2">
                <c:v>966</c:v>
              </c:pt>
              <c:pt idx="3">
                <c:v>958</c:v>
              </c:pt>
              <c:pt idx="4">
                <c:v>953</c:v>
              </c:pt>
              <c:pt idx="5">
                <c:v>948</c:v>
              </c:pt>
              <c:pt idx="6">
                <c:v>944</c:v>
              </c:pt>
              <c:pt idx="7">
                <c:v>939</c:v>
              </c:pt>
              <c:pt idx="8">
                <c:v>923</c:v>
              </c:pt>
              <c:pt idx="9">
                <c:v>911</c:v>
              </c:pt>
              <c:pt idx="10">
                <c:v>901</c:v>
              </c:pt>
              <c:pt idx="11">
                <c:v>885</c:v>
              </c:pt>
              <c:pt idx="12">
                <c:v>871</c:v>
              </c:pt>
              <c:pt idx="13">
                <c:v>857</c:v>
              </c:pt>
              <c:pt idx="14">
                <c:v>821</c:v>
              </c:pt>
              <c:pt idx="15">
                <c:v>801</c:v>
              </c:pt>
              <c:pt idx="16">
                <c:v>782</c:v>
              </c:pt>
              <c:pt idx="17">
                <c:v>761</c:v>
              </c:pt>
              <c:pt idx="18">
                <c:v>745</c:v>
              </c:pt>
              <c:pt idx="19">
                <c:v>728</c:v>
              </c:pt>
              <c:pt idx="20">
                <c:v>703</c:v>
              </c:pt>
              <c:pt idx="21">
                <c:v>679</c:v>
              </c:pt>
              <c:pt idx="22">
                <c:v>633</c:v>
              </c:pt>
              <c:pt idx="23">
                <c:v>593</c:v>
              </c:pt>
              <c:pt idx="24">
                <c:v>555</c:v>
              </c:pt>
              <c:pt idx="25">
                <c:v>516</c:v>
              </c:pt>
              <c:pt idx="26">
                <c:v>487</c:v>
              </c:pt>
              <c:pt idx="27">
                <c:v>470</c:v>
              </c:pt>
              <c:pt idx="28">
                <c:v>451</c:v>
              </c:pt>
              <c:pt idx="29">
                <c:v>412</c:v>
              </c:pt>
              <c:pt idx="30">
                <c:v>369</c:v>
              </c:pt>
              <c:pt idx="31">
                <c:v>329</c:v>
              </c:pt>
              <c:pt idx="32">
                <c:v>296</c:v>
              </c:pt>
              <c:pt idx="33">
                <c:v>277</c:v>
              </c:pt>
              <c:pt idx="34">
                <c:v>255</c:v>
              </c:pt>
              <c:pt idx="35">
                <c:v>236</c:v>
              </c:pt>
              <c:pt idx="36">
                <c:v>233</c:v>
              </c:pt>
              <c:pt idx="37">
                <c:v>229</c:v>
              </c:pt>
              <c:pt idx="38">
                <c:v>226</c:v>
              </c:pt>
              <c:pt idx="39">
                <c:v>148</c:v>
              </c:pt>
              <c:pt idx="40">
                <c:v>128</c:v>
              </c:pt>
              <c:pt idx="41">
                <c:v>125</c:v>
              </c:pt>
              <c:pt idx="42">
                <c:v>113</c:v>
              </c:pt>
              <c:pt idx="43">
                <c:v>106</c:v>
              </c:pt>
              <c:pt idx="44">
                <c:v>95</c:v>
              </c:pt>
              <c:pt idx="45">
                <c:v>86</c:v>
              </c:pt>
              <c:pt idx="46">
                <c:v>67</c:v>
              </c:pt>
              <c:pt idx="47">
                <c:v>53</c:v>
              </c:pt>
              <c:pt idx="48">
                <c:v>47</c:v>
              </c:pt>
              <c:pt idx="49">
                <c:v>18</c:v>
              </c:pt>
              <c:pt idx="50">
                <c:v>17</c:v>
              </c:pt>
              <c:pt idx="51">
                <c:v>16</c:v>
              </c:pt>
              <c:pt idx="52">
                <c:v>16</c:v>
              </c:pt>
              <c:pt idx="53">
                <c:v>15</c:v>
              </c:pt>
              <c:pt idx="54">
                <c:v>8</c:v>
              </c:pt>
              <c:pt idx="55">
                <c:v>8</c:v>
              </c:pt>
              <c:pt idx="56">
                <c:v>8</c:v>
              </c:pt>
              <c:pt idx="57">
                <c:v>8</c:v>
              </c:pt>
              <c:pt idx="58">
                <c:v>8</c:v>
              </c:pt>
              <c:pt idx="59">
                <c:v>8</c:v>
              </c:pt>
              <c:pt idx="60">
                <c:v>8</c:v>
              </c:pt>
              <c:pt idx="61">
                <c:v>8</c:v>
              </c:pt>
              <c:pt idx="62">
                <c:v>8</c:v>
              </c:pt>
              <c:pt idx="63">
                <c:v>8</c:v>
              </c:pt>
              <c:pt idx="64">
                <c:v>0</c:v>
              </c:pt>
            </c:numLit>
          </c:val>
          <c:smooth val="0"/>
          <c:extLst>
            <c:ext xmlns:c16="http://schemas.microsoft.com/office/drawing/2014/chart" uri="{C3380CC4-5D6E-409C-BE32-E72D297353CC}">
              <c16:uniqueId val="{00000000-35F3-447E-92F3-7038D4EADA73}"/>
            </c:ext>
          </c:extLst>
        </c:ser>
        <c:ser>
          <c:idx val="1"/>
          <c:order val="1"/>
          <c:tx>
            <c:v>Remaining Actual Tasks</c:v>
          </c:tx>
          <c:spPr>
            <a:ln w="28575" cap="rnd">
              <a:solidFill>
                <a:schemeClr val="accent2">
                  <a:tint val="100000"/>
                </a:schemeClr>
              </a:solidFill>
              <a:round/>
            </a:ln>
            <a:effectLst/>
          </c:spPr>
          <c:marker>
            <c:symbol val="none"/>
          </c:marker>
          <c:dPt>
            <c:idx val="0"/>
            <c:marker>
              <c:symbol val="none"/>
            </c:marker>
            <c:bubble3D val="0"/>
            <c:spPr>
              <a:ln w="28575" cap="rnd">
                <a:noFill/>
                <a:round/>
              </a:ln>
              <a:effectLst/>
            </c:spPr>
            <c:extLst>
              <c:ext xmlns:c16="http://schemas.microsoft.com/office/drawing/2014/chart" uri="{C3380CC4-5D6E-409C-BE32-E72D297353CC}">
                <c16:uniqueId val="{00000002-35F3-447E-92F3-7038D4EADA73}"/>
              </c:ext>
            </c:extLst>
          </c:dPt>
          <c:dPt>
            <c:idx val="18"/>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04-35F3-447E-92F3-7038D4EADA73}"/>
              </c:ext>
            </c:extLst>
          </c:dPt>
          <c:dPt>
            <c:idx val="19"/>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06-35F3-447E-92F3-7038D4EADA73}"/>
              </c:ext>
            </c:extLst>
          </c:dPt>
          <c:dPt>
            <c:idx val="20"/>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08-35F3-447E-92F3-7038D4EADA73}"/>
              </c:ext>
            </c:extLst>
          </c:dPt>
          <c:dPt>
            <c:idx val="21"/>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0A-35F3-447E-92F3-7038D4EADA73}"/>
              </c:ext>
            </c:extLst>
          </c:dPt>
          <c:dPt>
            <c:idx val="22"/>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0C-35F3-447E-92F3-7038D4EADA73}"/>
              </c:ext>
            </c:extLst>
          </c:dPt>
          <c:dPt>
            <c:idx val="23"/>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0E-35F3-447E-92F3-7038D4EADA73}"/>
              </c:ext>
            </c:extLst>
          </c:dPt>
          <c:dPt>
            <c:idx val="24"/>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10-35F3-447E-92F3-7038D4EADA73}"/>
              </c:ext>
            </c:extLst>
          </c:dPt>
          <c:dPt>
            <c:idx val="25"/>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12-35F3-447E-92F3-7038D4EADA73}"/>
              </c:ext>
            </c:extLst>
          </c:dPt>
          <c:dPt>
            <c:idx val="26"/>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14-35F3-447E-92F3-7038D4EADA73}"/>
              </c:ext>
            </c:extLst>
          </c:dPt>
          <c:dPt>
            <c:idx val="27"/>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16-35F3-447E-92F3-7038D4EADA73}"/>
              </c:ext>
            </c:extLst>
          </c:dPt>
          <c:dPt>
            <c:idx val="28"/>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18-35F3-447E-92F3-7038D4EADA73}"/>
              </c:ext>
            </c:extLst>
          </c:dPt>
          <c:dPt>
            <c:idx val="29"/>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1A-35F3-447E-92F3-7038D4EADA73}"/>
              </c:ext>
            </c:extLst>
          </c:dPt>
          <c:dPt>
            <c:idx val="30"/>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1C-35F3-447E-92F3-7038D4EADA73}"/>
              </c:ext>
            </c:extLst>
          </c:dPt>
          <c:dPt>
            <c:idx val="31"/>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1E-35F3-447E-92F3-7038D4EADA73}"/>
              </c:ext>
            </c:extLst>
          </c:dPt>
          <c:dPt>
            <c:idx val="32"/>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20-35F3-447E-92F3-7038D4EADA73}"/>
              </c:ext>
            </c:extLst>
          </c:dPt>
          <c:dPt>
            <c:idx val="33"/>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22-35F3-447E-92F3-7038D4EADA73}"/>
              </c:ext>
            </c:extLst>
          </c:dPt>
          <c:dPt>
            <c:idx val="34"/>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24-35F3-447E-92F3-7038D4EADA73}"/>
              </c:ext>
            </c:extLst>
          </c:dPt>
          <c:dPt>
            <c:idx val="35"/>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26-35F3-447E-92F3-7038D4EADA73}"/>
              </c:ext>
            </c:extLst>
          </c:dPt>
          <c:dPt>
            <c:idx val="36"/>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28-35F3-447E-92F3-7038D4EADA73}"/>
              </c:ext>
            </c:extLst>
          </c:dPt>
          <c:dPt>
            <c:idx val="37"/>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2A-35F3-447E-92F3-7038D4EADA73}"/>
              </c:ext>
            </c:extLst>
          </c:dPt>
          <c:dPt>
            <c:idx val="38"/>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2C-35F3-447E-92F3-7038D4EADA73}"/>
              </c:ext>
            </c:extLst>
          </c:dPt>
          <c:dPt>
            <c:idx val="39"/>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2E-35F3-447E-92F3-7038D4EADA73}"/>
              </c:ext>
            </c:extLst>
          </c:dPt>
          <c:dPt>
            <c:idx val="40"/>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30-35F3-447E-92F3-7038D4EADA73}"/>
              </c:ext>
            </c:extLst>
          </c:dPt>
          <c:dPt>
            <c:idx val="41"/>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32-35F3-447E-92F3-7038D4EADA73}"/>
              </c:ext>
            </c:extLst>
          </c:dPt>
          <c:dPt>
            <c:idx val="42"/>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34-35F3-447E-92F3-7038D4EADA73}"/>
              </c:ext>
            </c:extLst>
          </c:dPt>
          <c:dPt>
            <c:idx val="43"/>
            <c:marker>
              <c:symbol val="none"/>
            </c:marker>
            <c:bubble3D val="0"/>
            <c:spPr>
              <a:ln w="28575" cap="rnd">
                <a:solidFill>
                  <a:schemeClr val="accent2">
                    <a:tint val="100000"/>
                  </a:schemeClr>
                </a:solidFill>
                <a:round/>
              </a:ln>
              <a:effectLst/>
            </c:spPr>
            <c:extLst>
              <c:ext xmlns:c16="http://schemas.microsoft.com/office/drawing/2014/chart" uri="{C3380CC4-5D6E-409C-BE32-E72D297353CC}">
                <c16:uniqueId val="{00000036-35F3-447E-92F3-7038D4EADA73}"/>
              </c:ext>
            </c:extLst>
          </c:dPt>
          <c:dPt>
            <c:idx val="44"/>
            <c:marker>
              <c:symbol val="none"/>
            </c:marker>
            <c:bubble3D val="0"/>
            <c:spPr>
              <a:ln w="28575" cap="rnd">
                <a:noFill/>
                <a:round/>
              </a:ln>
              <a:effectLst/>
            </c:spPr>
            <c:extLst>
              <c:ext xmlns:c16="http://schemas.microsoft.com/office/drawing/2014/chart" uri="{C3380CC4-5D6E-409C-BE32-E72D297353CC}">
                <c16:uniqueId val="{00000038-35F3-447E-92F3-7038D4EADA73}"/>
              </c:ext>
            </c:extLst>
          </c:dPt>
          <c:dPt>
            <c:idx val="45"/>
            <c:marker>
              <c:symbol val="none"/>
            </c:marker>
            <c:bubble3D val="0"/>
            <c:spPr>
              <a:ln w="28575" cap="rnd">
                <a:noFill/>
                <a:round/>
              </a:ln>
              <a:effectLst/>
            </c:spPr>
            <c:extLst>
              <c:ext xmlns:c16="http://schemas.microsoft.com/office/drawing/2014/chart" uri="{C3380CC4-5D6E-409C-BE32-E72D297353CC}">
                <c16:uniqueId val="{0000003A-35F3-447E-92F3-7038D4EADA73}"/>
              </c:ext>
            </c:extLst>
          </c:dPt>
          <c:dPt>
            <c:idx val="46"/>
            <c:marker>
              <c:symbol val="none"/>
            </c:marker>
            <c:bubble3D val="0"/>
            <c:spPr>
              <a:ln w="28575" cap="rnd">
                <a:noFill/>
                <a:round/>
              </a:ln>
              <a:effectLst/>
            </c:spPr>
            <c:extLst>
              <c:ext xmlns:c16="http://schemas.microsoft.com/office/drawing/2014/chart" uri="{C3380CC4-5D6E-409C-BE32-E72D297353CC}">
                <c16:uniqueId val="{0000003C-35F3-447E-92F3-7038D4EADA73}"/>
              </c:ext>
            </c:extLst>
          </c:dPt>
          <c:dPt>
            <c:idx val="47"/>
            <c:marker>
              <c:symbol val="none"/>
            </c:marker>
            <c:bubble3D val="0"/>
            <c:spPr>
              <a:ln w="28575" cap="rnd">
                <a:noFill/>
                <a:round/>
              </a:ln>
              <a:effectLst/>
            </c:spPr>
            <c:extLst>
              <c:ext xmlns:c16="http://schemas.microsoft.com/office/drawing/2014/chart" uri="{C3380CC4-5D6E-409C-BE32-E72D297353CC}">
                <c16:uniqueId val="{0000003E-35F3-447E-92F3-7038D4EADA73}"/>
              </c:ext>
            </c:extLst>
          </c:dPt>
          <c:dPt>
            <c:idx val="48"/>
            <c:marker>
              <c:symbol val="none"/>
            </c:marker>
            <c:bubble3D val="0"/>
            <c:spPr>
              <a:ln w="28575" cap="rnd">
                <a:noFill/>
                <a:round/>
              </a:ln>
              <a:effectLst/>
            </c:spPr>
            <c:extLst>
              <c:ext xmlns:c16="http://schemas.microsoft.com/office/drawing/2014/chart" uri="{C3380CC4-5D6E-409C-BE32-E72D297353CC}">
                <c16:uniqueId val="{00000040-35F3-447E-92F3-7038D4EADA73}"/>
              </c:ext>
            </c:extLst>
          </c:dPt>
          <c:dPt>
            <c:idx val="49"/>
            <c:marker>
              <c:symbol val="none"/>
            </c:marker>
            <c:bubble3D val="0"/>
            <c:spPr>
              <a:ln w="28575" cap="rnd">
                <a:noFill/>
                <a:round/>
              </a:ln>
              <a:effectLst/>
            </c:spPr>
            <c:extLst>
              <c:ext xmlns:c16="http://schemas.microsoft.com/office/drawing/2014/chart" uri="{C3380CC4-5D6E-409C-BE32-E72D297353CC}">
                <c16:uniqueId val="{00000042-35F3-447E-92F3-7038D4EADA73}"/>
              </c:ext>
            </c:extLst>
          </c:dPt>
          <c:dPt>
            <c:idx val="50"/>
            <c:marker>
              <c:symbol val="none"/>
            </c:marker>
            <c:bubble3D val="0"/>
            <c:spPr>
              <a:ln w="28575" cap="rnd">
                <a:noFill/>
                <a:round/>
              </a:ln>
              <a:effectLst/>
            </c:spPr>
            <c:extLst>
              <c:ext xmlns:c16="http://schemas.microsoft.com/office/drawing/2014/chart" uri="{C3380CC4-5D6E-409C-BE32-E72D297353CC}">
                <c16:uniqueId val="{00000044-35F3-447E-92F3-7038D4EADA73}"/>
              </c:ext>
            </c:extLst>
          </c:dPt>
          <c:dPt>
            <c:idx val="51"/>
            <c:marker>
              <c:symbol val="none"/>
            </c:marker>
            <c:bubble3D val="0"/>
            <c:spPr>
              <a:ln w="28575" cap="rnd">
                <a:noFill/>
                <a:round/>
              </a:ln>
              <a:effectLst/>
            </c:spPr>
            <c:extLst>
              <c:ext xmlns:c16="http://schemas.microsoft.com/office/drawing/2014/chart" uri="{C3380CC4-5D6E-409C-BE32-E72D297353CC}">
                <c16:uniqueId val="{00000046-35F3-447E-92F3-7038D4EADA73}"/>
              </c:ext>
            </c:extLst>
          </c:dPt>
          <c:dPt>
            <c:idx val="52"/>
            <c:marker>
              <c:symbol val="none"/>
            </c:marker>
            <c:bubble3D val="0"/>
            <c:spPr>
              <a:ln w="28575" cap="rnd">
                <a:noFill/>
                <a:round/>
              </a:ln>
              <a:effectLst/>
            </c:spPr>
            <c:extLst>
              <c:ext xmlns:c16="http://schemas.microsoft.com/office/drawing/2014/chart" uri="{C3380CC4-5D6E-409C-BE32-E72D297353CC}">
                <c16:uniqueId val="{00000048-35F3-447E-92F3-7038D4EADA73}"/>
              </c:ext>
            </c:extLst>
          </c:dPt>
          <c:dPt>
            <c:idx val="53"/>
            <c:marker>
              <c:symbol val="none"/>
            </c:marker>
            <c:bubble3D val="0"/>
            <c:spPr>
              <a:ln w="28575" cap="rnd">
                <a:noFill/>
                <a:round/>
              </a:ln>
              <a:effectLst/>
            </c:spPr>
            <c:extLst>
              <c:ext xmlns:c16="http://schemas.microsoft.com/office/drawing/2014/chart" uri="{C3380CC4-5D6E-409C-BE32-E72D297353CC}">
                <c16:uniqueId val="{0000004A-35F3-447E-92F3-7038D4EADA73}"/>
              </c:ext>
            </c:extLst>
          </c:dPt>
          <c:dPt>
            <c:idx val="54"/>
            <c:marker>
              <c:symbol val="none"/>
            </c:marker>
            <c:bubble3D val="0"/>
            <c:spPr>
              <a:ln w="28575" cap="rnd">
                <a:noFill/>
                <a:round/>
              </a:ln>
              <a:effectLst/>
            </c:spPr>
            <c:extLst>
              <c:ext xmlns:c16="http://schemas.microsoft.com/office/drawing/2014/chart" uri="{C3380CC4-5D6E-409C-BE32-E72D297353CC}">
                <c16:uniqueId val="{0000004C-35F3-447E-92F3-7038D4EADA73}"/>
              </c:ext>
            </c:extLst>
          </c:dPt>
          <c:dPt>
            <c:idx val="55"/>
            <c:marker>
              <c:symbol val="none"/>
            </c:marker>
            <c:bubble3D val="0"/>
            <c:spPr>
              <a:ln w="28575" cap="rnd">
                <a:noFill/>
                <a:round/>
              </a:ln>
              <a:effectLst/>
            </c:spPr>
            <c:extLst>
              <c:ext xmlns:c16="http://schemas.microsoft.com/office/drawing/2014/chart" uri="{C3380CC4-5D6E-409C-BE32-E72D297353CC}">
                <c16:uniqueId val="{0000004E-35F3-447E-92F3-7038D4EADA73}"/>
              </c:ext>
            </c:extLst>
          </c:dPt>
          <c:dPt>
            <c:idx val="56"/>
            <c:marker>
              <c:symbol val="none"/>
            </c:marker>
            <c:bubble3D val="0"/>
            <c:spPr>
              <a:ln w="28575" cap="rnd">
                <a:noFill/>
                <a:round/>
              </a:ln>
              <a:effectLst/>
            </c:spPr>
            <c:extLst>
              <c:ext xmlns:c16="http://schemas.microsoft.com/office/drawing/2014/chart" uri="{C3380CC4-5D6E-409C-BE32-E72D297353CC}">
                <c16:uniqueId val="{00000050-35F3-447E-92F3-7038D4EADA73}"/>
              </c:ext>
            </c:extLst>
          </c:dPt>
          <c:dPt>
            <c:idx val="57"/>
            <c:marker>
              <c:symbol val="none"/>
            </c:marker>
            <c:bubble3D val="0"/>
            <c:spPr>
              <a:ln w="28575" cap="rnd">
                <a:noFill/>
                <a:round/>
              </a:ln>
              <a:effectLst/>
            </c:spPr>
            <c:extLst>
              <c:ext xmlns:c16="http://schemas.microsoft.com/office/drawing/2014/chart" uri="{C3380CC4-5D6E-409C-BE32-E72D297353CC}">
                <c16:uniqueId val="{00000052-35F3-447E-92F3-7038D4EADA73}"/>
              </c:ext>
            </c:extLst>
          </c:dPt>
          <c:dPt>
            <c:idx val="58"/>
            <c:marker>
              <c:symbol val="none"/>
            </c:marker>
            <c:bubble3D val="0"/>
            <c:spPr>
              <a:ln w="28575" cap="rnd">
                <a:noFill/>
                <a:round/>
              </a:ln>
              <a:effectLst/>
            </c:spPr>
            <c:extLst>
              <c:ext xmlns:c16="http://schemas.microsoft.com/office/drawing/2014/chart" uri="{C3380CC4-5D6E-409C-BE32-E72D297353CC}">
                <c16:uniqueId val="{00000054-35F3-447E-92F3-7038D4EADA73}"/>
              </c:ext>
            </c:extLst>
          </c:dPt>
          <c:dPt>
            <c:idx val="59"/>
            <c:marker>
              <c:symbol val="none"/>
            </c:marker>
            <c:bubble3D val="0"/>
            <c:spPr>
              <a:ln w="28575" cap="rnd">
                <a:noFill/>
                <a:round/>
              </a:ln>
              <a:effectLst/>
            </c:spPr>
            <c:extLst>
              <c:ext xmlns:c16="http://schemas.microsoft.com/office/drawing/2014/chart" uri="{C3380CC4-5D6E-409C-BE32-E72D297353CC}">
                <c16:uniqueId val="{00000056-35F3-447E-92F3-7038D4EADA73}"/>
              </c:ext>
            </c:extLst>
          </c:dPt>
          <c:dPt>
            <c:idx val="60"/>
            <c:marker>
              <c:symbol val="none"/>
            </c:marker>
            <c:bubble3D val="0"/>
            <c:spPr>
              <a:ln w="28575" cap="rnd">
                <a:noFill/>
                <a:round/>
              </a:ln>
              <a:effectLst/>
            </c:spPr>
            <c:extLst>
              <c:ext xmlns:c16="http://schemas.microsoft.com/office/drawing/2014/chart" uri="{C3380CC4-5D6E-409C-BE32-E72D297353CC}">
                <c16:uniqueId val="{00000058-35F3-447E-92F3-7038D4EADA73}"/>
              </c:ext>
            </c:extLst>
          </c:dPt>
          <c:dPt>
            <c:idx val="61"/>
            <c:marker>
              <c:symbol val="none"/>
            </c:marker>
            <c:bubble3D val="0"/>
            <c:spPr>
              <a:ln w="28575" cap="rnd">
                <a:noFill/>
                <a:round/>
              </a:ln>
              <a:effectLst/>
            </c:spPr>
            <c:extLst>
              <c:ext xmlns:c16="http://schemas.microsoft.com/office/drawing/2014/chart" uri="{C3380CC4-5D6E-409C-BE32-E72D297353CC}">
                <c16:uniqueId val="{0000005A-35F3-447E-92F3-7038D4EADA73}"/>
              </c:ext>
            </c:extLst>
          </c:dPt>
          <c:dPt>
            <c:idx val="62"/>
            <c:marker>
              <c:symbol val="none"/>
            </c:marker>
            <c:bubble3D val="0"/>
            <c:spPr>
              <a:ln w="28575" cap="rnd">
                <a:noFill/>
                <a:round/>
              </a:ln>
              <a:effectLst/>
            </c:spPr>
            <c:extLst>
              <c:ext xmlns:c16="http://schemas.microsoft.com/office/drawing/2014/chart" uri="{C3380CC4-5D6E-409C-BE32-E72D297353CC}">
                <c16:uniqueId val="{0000005C-35F3-447E-92F3-7038D4EADA73}"/>
              </c:ext>
            </c:extLst>
          </c:dPt>
          <c:dPt>
            <c:idx val="63"/>
            <c:marker>
              <c:symbol val="none"/>
            </c:marker>
            <c:bubble3D val="0"/>
            <c:spPr>
              <a:ln w="28575" cap="rnd">
                <a:noFill/>
                <a:round/>
              </a:ln>
              <a:effectLst/>
            </c:spPr>
            <c:extLst>
              <c:ext xmlns:c16="http://schemas.microsoft.com/office/drawing/2014/chart" uri="{C3380CC4-5D6E-409C-BE32-E72D297353CC}">
                <c16:uniqueId val="{0000005E-35F3-447E-92F3-7038D4EADA73}"/>
              </c:ext>
            </c:extLst>
          </c:dPt>
          <c:dPt>
            <c:idx val="64"/>
            <c:marker>
              <c:symbol val="none"/>
            </c:marker>
            <c:bubble3D val="0"/>
            <c:spPr>
              <a:ln w="28575" cap="rnd">
                <a:noFill/>
                <a:round/>
              </a:ln>
              <a:effectLst/>
            </c:spPr>
            <c:extLst>
              <c:ext xmlns:c16="http://schemas.microsoft.com/office/drawing/2014/chart" uri="{C3380CC4-5D6E-409C-BE32-E72D297353CC}">
                <c16:uniqueId val="{00000060-35F3-447E-92F3-7038D4EADA73}"/>
              </c:ext>
            </c:extLst>
          </c:dPt>
          <c:cat>
            <c:strLit>
              <c:ptCount val="65"/>
              <c:pt idx="0">
                <c:v>03/12/18</c:v>
              </c:pt>
              <c:pt idx="1">
                <c:v>17/12/18</c:v>
              </c:pt>
              <c:pt idx="2">
                <c:v>31/12/18</c:v>
              </c:pt>
              <c:pt idx="3">
                <c:v>14/01/19</c:v>
              </c:pt>
              <c:pt idx="4">
                <c:v>28/01/19</c:v>
              </c:pt>
              <c:pt idx="5">
                <c:v>11/02/19</c:v>
              </c:pt>
              <c:pt idx="6">
                <c:v>25/02/19</c:v>
              </c:pt>
              <c:pt idx="7">
                <c:v>11/03/19</c:v>
              </c:pt>
              <c:pt idx="8">
                <c:v>25/03/19</c:v>
              </c:pt>
              <c:pt idx="9">
                <c:v>08/04/19</c:v>
              </c:pt>
              <c:pt idx="10">
                <c:v>22/04/19</c:v>
              </c:pt>
              <c:pt idx="11">
                <c:v>06/05/19</c:v>
              </c:pt>
              <c:pt idx="12">
                <c:v>20/05/19</c:v>
              </c:pt>
              <c:pt idx="13">
                <c:v>03/06/19</c:v>
              </c:pt>
              <c:pt idx="14">
                <c:v>17/06/19</c:v>
              </c:pt>
              <c:pt idx="15">
                <c:v>01/07/19</c:v>
              </c:pt>
              <c:pt idx="16">
                <c:v>15/07/19</c:v>
              </c:pt>
              <c:pt idx="17">
                <c:v>29/07/19</c:v>
              </c:pt>
              <c:pt idx="18">
                <c:v>12/08/19</c:v>
              </c:pt>
              <c:pt idx="19">
                <c:v>26/08/19</c:v>
              </c:pt>
              <c:pt idx="20">
                <c:v>09/09/19</c:v>
              </c:pt>
              <c:pt idx="21">
                <c:v>23/09/19</c:v>
              </c:pt>
              <c:pt idx="22">
                <c:v>07/10/19</c:v>
              </c:pt>
              <c:pt idx="23">
                <c:v>21/10/19</c:v>
              </c:pt>
              <c:pt idx="24">
                <c:v>04/11/19</c:v>
              </c:pt>
              <c:pt idx="25">
                <c:v>18/11/19</c:v>
              </c:pt>
              <c:pt idx="26">
                <c:v>02/12/19</c:v>
              </c:pt>
              <c:pt idx="27">
                <c:v>16/12/19</c:v>
              </c:pt>
              <c:pt idx="28">
                <c:v>30/12/19</c:v>
              </c:pt>
              <c:pt idx="29">
                <c:v>13/01/20</c:v>
              </c:pt>
              <c:pt idx="30">
                <c:v>27/01/20</c:v>
              </c:pt>
              <c:pt idx="31">
                <c:v>10/02/20</c:v>
              </c:pt>
              <c:pt idx="32">
                <c:v>24/02/20</c:v>
              </c:pt>
              <c:pt idx="33">
                <c:v>09/03/20</c:v>
              </c:pt>
              <c:pt idx="34">
                <c:v>23/03/20</c:v>
              </c:pt>
              <c:pt idx="35">
                <c:v>06/04/20</c:v>
              </c:pt>
              <c:pt idx="36">
                <c:v>20/04/20</c:v>
              </c:pt>
              <c:pt idx="37">
                <c:v>04/05/20</c:v>
              </c:pt>
              <c:pt idx="38">
                <c:v>18/05/20</c:v>
              </c:pt>
              <c:pt idx="39">
                <c:v>01/06/20</c:v>
              </c:pt>
              <c:pt idx="40">
                <c:v>15/06/20</c:v>
              </c:pt>
              <c:pt idx="41">
                <c:v>29/06/20</c:v>
              </c:pt>
              <c:pt idx="42">
                <c:v>13/07/20</c:v>
              </c:pt>
              <c:pt idx="43">
                <c:v>27/07/20</c:v>
              </c:pt>
              <c:pt idx="44">
                <c:v>10/08/20</c:v>
              </c:pt>
              <c:pt idx="45">
                <c:v>24/08/20</c:v>
              </c:pt>
              <c:pt idx="46">
                <c:v>07/09/20</c:v>
              </c:pt>
              <c:pt idx="47">
                <c:v>21/09/20</c:v>
              </c:pt>
              <c:pt idx="48">
                <c:v>05/10/20</c:v>
              </c:pt>
              <c:pt idx="49">
                <c:v>17/05/21</c:v>
              </c:pt>
              <c:pt idx="50">
                <c:v>31/05/21</c:v>
              </c:pt>
              <c:pt idx="51">
                <c:v>14/06/21</c:v>
              </c:pt>
              <c:pt idx="52">
                <c:v>28/06/21</c:v>
              </c:pt>
              <c:pt idx="53">
                <c:v>12/07/21</c:v>
              </c:pt>
              <c:pt idx="54">
                <c:v>26/07/21</c:v>
              </c:pt>
              <c:pt idx="55">
                <c:v>09/08/21</c:v>
              </c:pt>
              <c:pt idx="56">
                <c:v>23/08/21</c:v>
              </c:pt>
              <c:pt idx="57">
                <c:v>06/09/21</c:v>
              </c:pt>
              <c:pt idx="58">
                <c:v>20/09/21</c:v>
              </c:pt>
              <c:pt idx="59">
                <c:v>04/10/21</c:v>
              </c:pt>
              <c:pt idx="60">
                <c:v>18/10/21</c:v>
              </c:pt>
              <c:pt idx="61">
                <c:v>01/11/21</c:v>
              </c:pt>
              <c:pt idx="62">
                <c:v>15/11/21</c:v>
              </c:pt>
              <c:pt idx="63">
                <c:v>29/11/21</c:v>
              </c:pt>
              <c:pt idx="64">
                <c:v>13/12/21</c:v>
              </c:pt>
            </c:strLit>
          </c:cat>
          <c:val>
            <c:numLit>
              <c:formatCode>General</c:formatCode>
              <c:ptCount val="65"/>
              <c:pt idx="0">
                <c:v>990</c:v>
              </c:pt>
              <c:pt idx="1">
                <c:v>977</c:v>
              </c:pt>
              <c:pt idx="2">
                <c:v>974</c:v>
              </c:pt>
              <c:pt idx="3">
                <c:v>966</c:v>
              </c:pt>
              <c:pt idx="4">
                <c:v>961</c:v>
              </c:pt>
              <c:pt idx="5">
                <c:v>956</c:v>
              </c:pt>
              <c:pt idx="6">
                <c:v>952</c:v>
              </c:pt>
              <c:pt idx="7">
                <c:v>947</c:v>
              </c:pt>
              <c:pt idx="8">
                <c:v>931</c:v>
              </c:pt>
              <c:pt idx="9">
                <c:v>919</c:v>
              </c:pt>
              <c:pt idx="10">
                <c:v>909</c:v>
              </c:pt>
              <c:pt idx="11">
                <c:v>893</c:v>
              </c:pt>
              <c:pt idx="12">
                <c:v>879</c:v>
              </c:pt>
              <c:pt idx="13">
                <c:v>866</c:v>
              </c:pt>
              <c:pt idx="14">
                <c:v>830</c:v>
              </c:pt>
              <c:pt idx="15">
                <c:v>810</c:v>
              </c:pt>
              <c:pt idx="16">
                <c:v>791</c:v>
              </c:pt>
              <c:pt idx="17">
                <c:v>770</c:v>
              </c:pt>
              <c:pt idx="18">
                <c:v>754</c:v>
              </c:pt>
              <c:pt idx="19">
                <c:v>737</c:v>
              </c:pt>
              <c:pt idx="20">
                <c:v>712</c:v>
              </c:pt>
              <c:pt idx="21">
                <c:v>688</c:v>
              </c:pt>
              <c:pt idx="22">
                <c:v>642</c:v>
              </c:pt>
              <c:pt idx="23">
                <c:v>602</c:v>
              </c:pt>
              <c:pt idx="24">
                <c:v>564</c:v>
              </c:pt>
              <c:pt idx="25">
                <c:v>525</c:v>
              </c:pt>
              <c:pt idx="26">
                <c:v>496</c:v>
              </c:pt>
              <c:pt idx="27">
                <c:v>479</c:v>
              </c:pt>
              <c:pt idx="28">
                <c:v>465</c:v>
              </c:pt>
              <c:pt idx="29">
                <c:v>428</c:v>
              </c:pt>
              <c:pt idx="30">
                <c:v>385</c:v>
              </c:pt>
              <c:pt idx="31">
                <c:v>347</c:v>
              </c:pt>
              <c:pt idx="32">
                <c:v>314</c:v>
              </c:pt>
              <c:pt idx="33">
                <c:v>296</c:v>
              </c:pt>
              <c:pt idx="34">
                <c:v>274</c:v>
              </c:pt>
              <c:pt idx="35">
                <c:v>256</c:v>
              </c:pt>
              <c:pt idx="36">
                <c:v>256</c:v>
              </c:pt>
              <c:pt idx="37">
                <c:v>255</c:v>
              </c:pt>
              <c:pt idx="38">
                <c:v>252</c:v>
              </c:pt>
              <c:pt idx="39">
                <c:v>210</c:v>
              </c:pt>
              <c:pt idx="40">
                <c:v>194</c:v>
              </c:pt>
              <c:pt idx="41">
                <c:v>192</c:v>
              </c:pt>
              <c:pt idx="42">
                <c:v>183</c:v>
              </c:pt>
              <c:pt idx="43">
                <c:v>179</c:v>
              </c:pt>
              <c:pt idx="44">
                <c:v>177</c:v>
              </c:pt>
              <c:pt idx="45">
                <c:v>173</c:v>
              </c:pt>
              <c:pt idx="46">
                <c:v>163</c:v>
              </c:pt>
              <c:pt idx="47">
                <c:v>163</c:v>
              </c:pt>
              <c:pt idx="48">
                <c:v>163</c:v>
              </c:pt>
              <c:pt idx="49">
                <c:v>163</c:v>
              </c:pt>
              <c:pt idx="50">
                <c:v>163</c:v>
              </c:pt>
              <c:pt idx="51">
                <c:v>162</c:v>
              </c:pt>
              <c:pt idx="52">
                <c:v>162</c:v>
              </c:pt>
              <c:pt idx="53">
                <c:v>162</c:v>
              </c:pt>
              <c:pt idx="54">
                <c:v>162</c:v>
              </c:pt>
              <c:pt idx="55">
                <c:v>162</c:v>
              </c:pt>
              <c:pt idx="56">
                <c:v>162</c:v>
              </c:pt>
              <c:pt idx="57">
                <c:v>162</c:v>
              </c:pt>
              <c:pt idx="58">
                <c:v>162</c:v>
              </c:pt>
              <c:pt idx="59">
                <c:v>162</c:v>
              </c:pt>
              <c:pt idx="60">
                <c:v>162</c:v>
              </c:pt>
              <c:pt idx="61">
                <c:v>162</c:v>
              </c:pt>
              <c:pt idx="62">
                <c:v>162</c:v>
              </c:pt>
              <c:pt idx="63">
                <c:v>162</c:v>
              </c:pt>
              <c:pt idx="64">
                <c:v>162</c:v>
              </c:pt>
            </c:numLit>
          </c:val>
          <c:smooth val="0"/>
          <c:extLst>
            <c:ext xmlns:c16="http://schemas.microsoft.com/office/drawing/2014/chart" uri="{C3380CC4-5D6E-409C-BE32-E72D297353CC}">
              <c16:uniqueId val="{00000061-35F3-447E-92F3-7038D4EADA73}"/>
            </c:ext>
          </c:extLst>
        </c:ser>
        <c:ser>
          <c:idx val="2"/>
          <c:order val="2"/>
          <c:tx>
            <c:v>Q2.19 Estimated Remaining Tasks</c:v>
          </c:tx>
          <c:spPr>
            <a:ln w="28575" cap="rnd">
              <a:solidFill>
                <a:schemeClr val="accent4"/>
              </a:solidFill>
              <a:prstDash val="sysDot"/>
              <a:round/>
            </a:ln>
            <a:effectLst/>
          </c:spPr>
          <c:marker>
            <c:symbol val="none"/>
          </c:marker>
          <c:cat>
            <c:strLit>
              <c:ptCount val="65"/>
              <c:pt idx="0">
                <c:v>03/12/18</c:v>
              </c:pt>
              <c:pt idx="1">
                <c:v>17/12/18</c:v>
              </c:pt>
              <c:pt idx="2">
                <c:v>31/12/18</c:v>
              </c:pt>
              <c:pt idx="3">
                <c:v>14/01/19</c:v>
              </c:pt>
              <c:pt idx="4">
                <c:v>28/01/19</c:v>
              </c:pt>
              <c:pt idx="5">
                <c:v>11/02/19</c:v>
              </c:pt>
              <c:pt idx="6">
                <c:v>25/02/19</c:v>
              </c:pt>
              <c:pt idx="7">
                <c:v>11/03/19</c:v>
              </c:pt>
              <c:pt idx="8">
                <c:v>25/03/19</c:v>
              </c:pt>
              <c:pt idx="9">
                <c:v>08/04/19</c:v>
              </c:pt>
              <c:pt idx="10">
                <c:v>22/04/19</c:v>
              </c:pt>
              <c:pt idx="11">
                <c:v>06/05/19</c:v>
              </c:pt>
              <c:pt idx="12">
                <c:v>20/05/19</c:v>
              </c:pt>
              <c:pt idx="13">
                <c:v>03/06/19</c:v>
              </c:pt>
              <c:pt idx="14">
                <c:v>17/06/19</c:v>
              </c:pt>
              <c:pt idx="15">
                <c:v>01/07/19</c:v>
              </c:pt>
              <c:pt idx="16">
                <c:v>15/07/19</c:v>
              </c:pt>
              <c:pt idx="17">
                <c:v>29/07/19</c:v>
              </c:pt>
              <c:pt idx="18">
                <c:v>12/08/19</c:v>
              </c:pt>
              <c:pt idx="19">
                <c:v>26/08/19</c:v>
              </c:pt>
              <c:pt idx="20">
                <c:v>09/09/19</c:v>
              </c:pt>
              <c:pt idx="21">
                <c:v>23/09/19</c:v>
              </c:pt>
              <c:pt idx="22">
                <c:v>07/10/19</c:v>
              </c:pt>
              <c:pt idx="23">
                <c:v>21/10/19</c:v>
              </c:pt>
              <c:pt idx="24">
                <c:v>04/11/19</c:v>
              </c:pt>
              <c:pt idx="25">
                <c:v>18/11/19</c:v>
              </c:pt>
              <c:pt idx="26">
                <c:v>02/12/19</c:v>
              </c:pt>
              <c:pt idx="27">
                <c:v>16/12/19</c:v>
              </c:pt>
              <c:pt idx="28">
                <c:v>30/12/19</c:v>
              </c:pt>
              <c:pt idx="29">
                <c:v>13/01/20</c:v>
              </c:pt>
              <c:pt idx="30">
                <c:v>27/01/20</c:v>
              </c:pt>
              <c:pt idx="31">
                <c:v>10/02/20</c:v>
              </c:pt>
              <c:pt idx="32">
                <c:v>24/02/20</c:v>
              </c:pt>
              <c:pt idx="33">
                <c:v>09/03/20</c:v>
              </c:pt>
              <c:pt idx="34">
                <c:v>23/03/20</c:v>
              </c:pt>
              <c:pt idx="35">
                <c:v>06/04/20</c:v>
              </c:pt>
              <c:pt idx="36">
                <c:v>20/04/20</c:v>
              </c:pt>
              <c:pt idx="37">
                <c:v>04/05/20</c:v>
              </c:pt>
              <c:pt idx="38">
                <c:v>18/05/20</c:v>
              </c:pt>
              <c:pt idx="39">
                <c:v>01/06/20</c:v>
              </c:pt>
              <c:pt idx="40">
                <c:v>15/06/20</c:v>
              </c:pt>
              <c:pt idx="41">
                <c:v>29/06/20</c:v>
              </c:pt>
              <c:pt idx="42">
                <c:v>13/07/20</c:v>
              </c:pt>
              <c:pt idx="43">
                <c:v>27/07/20</c:v>
              </c:pt>
              <c:pt idx="44">
                <c:v>10/08/20</c:v>
              </c:pt>
              <c:pt idx="45">
                <c:v>24/08/20</c:v>
              </c:pt>
              <c:pt idx="46">
                <c:v>07/09/20</c:v>
              </c:pt>
              <c:pt idx="47">
                <c:v>21/09/20</c:v>
              </c:pt>
              <c:pt idx="48">
                <c:v>05/10/20</c:v>
              </c:pt>
              <c:pt idx="49">
                <c:v>17/05/21</c:v>
              </c:pt>
              <c:pt idx="50">
                <c:v>31/05/21</c:v>
              </c:pt>
              <c:pt idx="51">
                <c:v>14/06/21</c:v>
              </c:pt>
              <c:pt idx="52">
                <c:v>28/06/21</c:v>
              </c:pt>
              <c:pt idx="53">
                <c:v>12/07/21</c:v>
              </c:pt>
              <c:pt idx="54">
                <c:v>26/07/21</c:v>
              </c:pt>
              <c:pt idx="55">
                <c:v>09/08/21</c:v>
              </c:pt>
              <c:pt idx="56">
                <c:v>23/08/21</c:v>
              </c:pt>
              <c:pt idx="57">
                <c:v>06/09/21</c:v>
              </c:pt>
              <c:pt idx="58">
                <c:v>20/09/21</c:v>
              </c:pt>
              <c:pt idx="59">
                <c:v>04/10/21</c:v>
              </c:pt>
              <c:pt idx="60">
                <c:v>18/10/21</c:v>
              </c:pt>
              <c:pt idx="61">
                <c:v>01/11/21</c:v>
              </c:pt>
              <c:pt idx="62">
                <c:v>15/11/21</c:v>
              </c:pt>
              <c:pt idx="63">
                <c:v>29/11/21</c:v>
              </c:pt>
              <c:pt idx="64">
                <c:v>13/12/21</c:v>
              </c:pt>
            </c:strLit>
          </c:cat>
          <c:val>
            <c:numLit>
              <c:formatCode>General</c:formatCode>
              <c:ptCount val="65"/>
              <c:pt idx="0">
                <c:v>983</c:v>
              </c:pt>
              <c:pt idx="1">
                <c:v>969</c:v>
              </c:pt>
              <c:pt idx="2">
                <c:v>966</c:v>
              </c:pt>
              <c:pt idx="3">
                <c:v>958</c:v>
              </c:pt>
              <c:pt idx="4">
                <c:v>953</c:v>
              </c:pt>
              <c:pt idx="5">
                <c:v>948</c:v>
              </c:pt>
              <c:pt idx="6">
                <c:v>944</c:v>
              </c:pt>
              <c:pt idx="7">
                <c:v>939</c:v>
              </c:pt>
              <c:pt idx="8">
                <c:v>923</c:v>
              </c:pt>
              <c:pt idx="9">
                <c:v>909</c:v>
              </c:pt>
              <c:pt idx="10">
                <c:v>899</c:v>
              </c:pt>
              <c:pt idx="11">
                <c:v>883</c:v>
              </c:pt>
              <c:pt idx="12">
                <c:v>863</c:v>
              </c:pt>
              <c:pt idx="13">
                <c:v>849</c:v>
              </c:pt>
              <c:pt idx="14">
                <c:v>813</c:v>
              </c:pt>
              <c:pt idx="15">
                <c:v>785</c:v>
              </c:pt>
              <c:pt idx="16">
                <c:v>764</c:v>
              </c:pt>
              <c:pt idx="17">
                <c:v>743</c:v>
              </c:pt>
              <c:pt idx="18">
                <c:v>727</c:v>
              </c:pt>
              <c:pt idx="19">
                <c:v>710</c:v>
              </c:pt>
              <c:pt idx="20">
                <c:v>685</c:v>
              </c:pt>
              <c:pt idx="21">
                <c:v>661</c:v>
              </c:pt>
              <c:pt idx="22">
                <c:v>622</c:v>
              </c:pt>
              <c:pt idx="23">
                <c:v>580</c:v>
              </c:pt>
              <c:pt idx="24">
                <c:v>537</c:v>
              </c:pt>
              <c:pt idx="25">
                <c:v>498</c:v>
              </c:pt>
              <c:pt idx="26">
                <c:v>464</c:v>
              </c:pt>
              <c:pt idx="27">
                <c:v>444</c:v>
              </c:pt>
              <c:pt idx="28">
                <c:v>418</c:v>
              </c:pt>
              <c:pt idx="29">
                <c:v>373</c:v>
              </c:pt>
              <c:pt idx="30">
                <c:v>330</c:v>
              </c:pt>
              <c:pt idx="31">
                <c:v>290</c:v>
              </c:pt>
              <c:pt idx="32">
                <c:v>251</c:v>
              </c:pt>
              <c:pt idx="33">
                <c:v>236</c:v>
              </c:pt>
              <c:pt idx="34">
                <c:v>196</c:v>
              </c:pt>
              <c:pt idx="35">
                <c:v>156</c:v>
              </c:pt>
              <c:pt idx="36">
                <c:v>151</c:v>
              </c:pt>
              <c:pt idx="37">
                <c:v>147</c:v>
              </c:pt>
              <c:pt idx="38">
                <c:v>136</c:v>
              </c:pt>
              <c:pt idx="39">
                <c:v>90</c:v>
              </c:pt>
              <c:pt idx="40">
                <c:v>89</c:v>
              </c:pt>
              <c:pt idx="41">
                <c:v>84</c:v>
              </c:pt>
              <c:pt idx="42">
                <c:v>73</c:v>
              </c:pt>
              <c:pt idx="43">
                <c:v>67</c:v>
              </c:pt>
              <c:pt idx="44">
                <c:v>50</c:v>
              </c:pt>
              <c:pt idx="45">
                <c:v>43</c:v>
              </c:pt>
              <c:pt idx="46">
                <c:v>39</c:v>
              </c:pt>
              <c:pt idx="47">
                <c:v>29</c:v>
              </c:pt>
              <c:pt idx="48">
                <c:v>26</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numLit>
          </c:val>
          <c:smooth val="0"/>
          <c:extLst>
            <c:ext xmlns:c16="http://schemas.microsoft.com/office/drawing/2014/chart" uri="{C3380CC4-5D6E-409C-BE32-E72D297353CC}">
              <c16:uniqueId val="{00000062-35F3-447E-92F3-7038D4EADA73}"/>
            </c:ext>
          </c:extLst>
        </c:ser>
        <c:ser>
          <c:idx val="3"/>
          <c:order val="3"/>
          <c:tx>
            <c:v>Initial Baseline Remaining Tasks</c:v>
          </c:tx>
          <c:spPr>
            <a:ln w="28575" cap="rnd">
              <a:solidFill>
                <a:schemeClr val="accent3"/>
              </a:solidFill>
              <a:prstDash val="sysDot"/>
              <a:round/>
            </a:ln>
            <a:effectLst/>
          </c:spPr>
          <c:marker>
            <c:symbol val="none"/>
          </c:marker>
          <c:cat>
            <c:strLit>
              <c:ptCount val="65"/>
              <c:pt idx="0">
                <c:v>03/12/18</c:v>
              </c:pt>
              <c:pt idx="1">
                <c:v>17/12/18</c:v>
              </c:pt>
              <c:pt idx="2">
                <c:v>31/12/18</c:v>
              </c:pt>
              <c:pt idx="3">
                <c:v>14/01/19</c:v>
              </c:pt>
              <c:pt idx="4">
                <c:v>28/01/19</c:v>
              </c:pt>
              <c:pt idx="5">
                <c:v>11/02/19</c:v>
              </c:pt>
              <c:pt idx="6">
                <c:v>25/02/19</c:v>
              </c:pt>
              <c:pt idx="7">
                <c:v>11/03/19</c:v>
              </c:pt>
              <c:pt idx="8">
                <c:v>25/03/19</c:v>
              </c:pt>
              <c:pt idx="9">
                <c:v>08/04/19</c:v>
              </c:pt>
              <c:pt idx="10">
                <c:v>22/04/19</c:v>
              </c:pt>
              <c:pt idx="11">
                <c:v>06/05/19</c:v>
              </c:pt>
              <c:pt idx="12">
                <c:v>20/05/19</c:v>
              </c:pt>
              <c:pt idx="13">
                <c:v>03/06/19</c:v>
              </c:pt>
              <c:pt idx="14">
                <c:v>17/06/19</c:v>
              </c:pt>
              <c:pt idx="15">
                <c:v>01/07/19</c:v>
              </c:pt>
              <c:pt idx="16">
                <c:v>15/07/19</c:v>
              </c:pt>
              <c:pt idx="17">
                <c:v>29/07/19</c:v>
              </c:pt>
              <c:pt idx="18">
                <c:v>12/08/19</c:v>
              </c:pt>
              <c:pt idx="19">
                <c:v>26/08/19</c:v>
              </c:pt>
              <c:pt idx="20">
                <c:v>09/09/19</c:v>
              </c:pt>
              <c:pt idx="21">
                <c:v>23/09/19</c:v>
              </c:pt>
              <c:pt idx="22">
                <c:v>07/10/19</c:v>
              </c:pt>
              <c:pt idx="23">
                <c:v>21/10/19</c:v>
              </c:pt>
              <c:pt idx="24">
                <c:v>04/11/19</c:v>
              </c:pt>
              <c:pt idx="25">
                <c:v>18/11/19</c:v>
              </c:pt>
              <c:pt idx="26">
                <c:v>02/12/19</c:v>
              </c:pt>
              <c:pt idx="27">
                <c:v>16/12/19</c:v>
              </c:pt>
              <c:pt idx="28">
                <c:v>30/12/19</c:v>
              </c:pt>
              <c:pt idx="29">
                <c:v>13/01/20</c:v>
              </c:pt>
              <c:pt idx="30">
                <c:v>27/01/20</c:v>
              </c:pt>
              <c:pt idx="31">
                <c:v>10/02/20</c:v>
              </c:pt>
              <c:pt idx="32">
                <c:v>24/02/20</c:v>
              </c:pt>
              <c:pt idx="33">
                <c:v>09/03/20</c:v>
              </c:pt>
              <c:pt idx="34">
                <c:v>23/03/20</c:v>
              </c:pt>
              <c:pt idx="35">
                <c:v>06/04/20</c:v>
              </c:pt>
              <c:pt idx="36">
                <c:v>20/04/20</c:v>
              </c:pt>
              <c:pt idx="37">
                <c:v>04/05/20</c:v>
              </c:pt>
              <c:pt idx="38">
                <c:v>18/05/20</c:v>
              </c:pt>
              <c:pt idx="39">
                <c:v>01/06/20</c:v>
              </c:pt>
              <c:pt idx="40">
                <c:v>15/06/20</c:v>
              </c:pt>
              <c:pt idx="41">
                <c:v>29/06/20</c:v>
              </c:pt>
              <c:pt idx="42">
                <c:v>13/07/20</c:v>
              </c:pt>
              <c:pt idx="43">
                <c:v>27/07/20</c:v>
              </c:pt>
              <c:pt idx="44">
                <c:v>10/08/20</c:v>
              </c:pt>
              <c:pt idx="45">
                <c:v>24/08/20</c:v>
              </c:pt>
              <c:pt idx="46">
                <c:v>07/09/20</c:v>
              </c:pt>
              <c:pt idx="47">
                <c:v>21/09/20</c:v>
              </c:pt>
              <c:pt idx="48">
                <c:v>05/10/20</c:v>
              </c:pt>
              <c:pt idx="49">
                <c:v>17/05/21</c:v>
              </c:pt>
              <c:pt idx="50">
                <c:v>31/05/21</c:v>
              </c:pt>
              <c:pt idx="51">
                <c:v>14/06/21</c:v>
              </c:pt>
              <c:pt idx="52">
                <c:v>28/06/21</c:v>
              </c:pt>
              <c:pt idx="53">
                <c:v>12/07/21</c:v>
              </c:pt>
              <c:pt idx="54">
                <c:v>26/07/21</c:v>
              </c:pt>
              <c:pt idx="55">
                <c:v>09/08/21</c:v>
              </c:pt>
              <c:pt idx="56">
                <c:v>23/08/21</c:v>
              </c:pt>
              <c:pt idx="57">
                <c:v>06/09/21</c:v>
              </c:pt>
              <c:pt idx="58">
                <c:v>20/09/21</c:v>
              </c:pt>
              <c:pt idx="59">
                <c:v>04/10/21</c:v>
              </c:pt>
              <c:pt idx="60">
                <c:v>18/10/21</c:v>
              </c:pt>
              <c:pt idx="61">
                <c:v>01/11/21</c:v>
              </c:pt>
              <c:pt idx="62">
                <c:v>15/11/21</c:v>
              </c:pt>
              <c:pt idx="63">
                <c:v>29/11/21</c:v>
              </c:pt>
              <c:pt idx="64">
                <c:v>13/12/21</c:v>
              </c:pt>
            </c:strLit>
          </c:cat>
          <c:val>
            <c:numLit>
              <c:formatCode>General</c:formatCode>
              <c:ptCount val="65"/>
              <c:pt idx="0">
                <c:v>983</c:v>
              </c:pt>
              <c:pt idx="1">
                <c:v>969</c:v>
              </c:pt>
              <c:pt idx="2">
                <c:v>966</c:v>
              </c:pt>
              <c:pt idx="3">
                <c:v>961</c:v>
              </c:pt>
              <c:pt idx="4">
                <c:v>952</c:v>
              </c:pt>
              <c:pt idx="5">
                <c:v>948</c:v>
              </c:pt>
              <c:pt idx="6">
                <c:v>945</c:v>
              </c:pt>
              <c:pt idx="7">
                <c:v>938</c:v>
              </c:pt>
              <c:pt idx="8">
                <c:v>922</c:v>
              </c:pt>
              <c:pt idx="9">
                <c:v>908</c:v>
              </c:pt>
              <c:pt idx="10">
                <c:v>893</c:v>
              </c:pt>
              <c:pt idx="11">
                <c:v>880</c:v>
              </c:pt>
              <c:pt idx="12">
                <c:v>860</c:v>
              </c:pt>
              <c:pt idx="13">
                <c:v>831</c:v>
              </c:pt>
              <c:pt idx="14">
                <c:v>793</c:v>
              </c:pt>
              <c:pt idx="15">
                <c:v>757</c:v>
              </c:pt>
              <c:pt idx="16">
                <c:v>719</c:v>
              </c:pt>
              <c:pt idx="17">
                <c:v>688</c:v>
              </c:pt>
              <c:pt idx="18">
                <c:v>649</c:v>
              </c:pt>
              <c:pt idx="19">
                <c:v>640</c:v>
              </c:pt>
              <c:pt idx="20">
                <c:v>601</c:v>
              </c:pt>
              <c:pt idx="21">
                <c:v>565</c:v>
              </c:pt>
              <c:pt idx="22">
                <c:v>529</c:v>
              </c:pt>
              <c:pt idx="23">
                <c:v>494</c:v>
              </c:pt>
              <c:pt idx="24">
                <c:v>457</c:v>
              </c:pt>
              <c:pt idx="25">
                <c:v>425</c:v>
              </c:pt>
              <c:pt idx="26">
                <c:v>392</c:v>
              </c:pt>
              <c:pt idx="27">
                <c:v>370</c:v>
              </c:pt>
              <c:pt idx="28">
                <c:v>343</c:v>
              </c:pt>
              <c:pt idx="29">
                <c:v>305</c:v>
              </c:pt>
              <c:pt idx="30">
                <c:v>271</c:v>
              </c:pt>
              <c:pt idx="31">
                <c:v>237</c:v>
              </c:pt>
              <c:pt idx="32">
                <c:v>219</c:v>
              </c:pt>
              <c:pt idx="33">
                <c:v>183</c:v>
              </c:pt>
              <c:pt idx="34">
                <c:v>169</c:v>
              </c:pt>
              <c:pt idx="35">
                <c:v>156</c:v>
              </c:pt>
              <c:pt idx="36">
                <c:v>151</c:v>
              </c:pt>
              <c:pt idx="37">
                <c:v>147</c:v>
              </c:pt>
              <c:pt idx="38">
                <c:v>136</c:v>
              </c:pt>
              <c:pt idx="39">
                <c:v>90</c:v>
              </c:pt>
              <c:pt idx="40">
                <c:v>89</c:v>
              </c:pt>
              <c:pt idx="41">
                <c:v>84</c:v>
              </c:pt>
              <c:pt idx="42">
                <c:v>73</c:v>
              </c:pt>
              <c:pt idx="43">
                <c:v>67</c:v>
              </c:pt>
              <c:pt idx="44">
                <c:v>50</c:v>
              </c:pt>
              <c:pt idx="45">
                <c:v>43</c:v>
              </c:pt>
              <c:pt idx="46">
                <c:v>39</c:v>
              </c:pt>
              <c:pt idx="47">
                <c:v>29</c:v>
              </c:pt>
              <c:pt idx="48">
                <c:v>26</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numLit>
          </c:val>
          <c:smooth val="0"/>
          <c:extLst>
            <c:ext xmlns:c16="http://schemas.microsoft.com/office/drawing/2014/chart" uri="{C3380CC4-5D6E-409C-BE32-E72D297353CC}">
              <c16:uniqueId val="{00000063-35F3-447E-92F3-7038D4EADA73}"/>
            </c:ext>
          </c:extLst>
        </c:ser>
        <c:dLbls>
          <c:showLegendKey val="0"/>
          <c:showVal val="0"/>
          <c:showCatName val="0"/>
          <c:showSerName val="0"/>
          <c:showPercent val="0"/>
          <c:showBubbleSize val="0"/>
        </c:dLbls>
        <c:smooth val="0"/>
        <c:axId val="320112576"/>
        <c:axId val="169908944"/>
      </c:lineChart>
      <c:catAx>
        <c:axId val="320112576"/>
        <c:scaling>
          <c:orientation val="minMax"/>
        </c:scaling>
        <c:delete val="0"/>
        <c:axPos val="b"/>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9908944"/>
        <c:crosses val="autoZero"/>
        <c:auto val="1"/>
        <c:lblAlgn val="ctr"/>
        <c:lblOffset val="100"/>
        <c:noMultiLvlLbl val="0"/>
      </c:catAx>
      <c:valAx>
        <c:axId val="1699089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20112576"/>
        <c:crosses val="autoZero"/>
        <c:crossBetween val="between"/>
      </c:valAx>
      <c:spPr>
        <a:noFill/>
        <a:ln>
          <a:noFill/>
        </a:ln>
        <a:effectLst/>
      </c:spPr>
      <c:extLst/>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a:schemeClr val="accent1"/>
  <a:schemeClr val="accent2"/>
  <a:schemeClr val="accent3"/>
  <a:schemeClr val="accent4"/>
  <a:schemeClr val="accent5"/>
  <a:schemeClr val="accent6"/>
  <cs:variation>
    <a:tint val="100000"/>
  </cs:variation>
  <cs:variation>
    <a:tint val="60000"/>
  </cs:variation>
  <cs:variation>
    <a:shade val="60000"/>
  </cs:variation>
  <cs:variation>
    <a:tint val="80000"/>
  </cs:variation>
  <cs:variation>
    <a:shade val="80000"/>
  </cs:variation>
  <cs:variation>
    <a:tint val="50000"/>
  </cs:variation>
  <cs:variation>
    <a:shade val="50000"/>
  </cs:variation>
  <cs:variation>
    <a:tint val="70000"/>
  </cs:variation>
  <cs:variation>
    <a:shade val="70000"/>
  </cs:variation>
</cs:colorStyle>
</file>

<file path=ppt/charts/style1.xml><?xml version="1.0" encoding="utf-8"?>
<cs:chartStyle xmlns:cs="http://schemas.microsoft.com/office/drawing/2012/chartStyle" xmlns:a="http://schemas.openxmlformats.org/drawingml/2006/main">
  <cs:axisTitle>
    <cs:lnRef idx="0"/>
    <cs:fillRef idx="0"/>
    <cs:effectRef idx="0"/>
    <cs:fontRef idx="minor">
      <a:schemeClr val="tx1">
        <a:lumMod val="65000"/>
        <a:lumOff val="35000"/>
      </a:schemeClr>
    </cs:fontRef>
    <cs:defRPr sz="9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tx1">
        <a:lumMod val="65000"/>
        <a:lumOff val="35000"/>
      </a:schemeClr>
    </cs:fontRef>
    <cs:defRPr sz="900"/>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fillRef idx="1">
      <cs:styleClr val="auto"/>
    </cs:fillRef>
    <cs:effectRef idx="0"/>
    <cs:fontRef idx="minor">
      <a:schemeClr val="tx1"/>
    </cs:fontRef>
    <cs:spPr>
      <a:solidFill>
        <a:schemeClr val="phClr"/>
      </a:solidFill>
      <a:ln w="9525">
        <a:solidFill>
          <a:schemeClr val="lt1"/>
        </a:solidFill>
      </a:ln>
    </cs:spPr>
  </cs:dataPointMarker>
  <cs:dataPointMarkerLayout size="6"/>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spPr>
      <a:solidFill>
        <a:schemeClr val="bg1"/>
      </a:solidFill>
    </cs:spPr>
  </cs:plotArea>
  <cs:plotArea3D mods="allowNoFillOverride allowNoLineOverride">
    <cs:lnRef idx="0"/>
    <cs:fillRef idx="0"/>
    <cs:effectRef idx="0"/>
    <cs:fontRef idx="minor">
      <a:schemeClr val="tx1"/>
    </cs:fontRef>
    <cs:spPr>
      <a:solidFill>
        <a:schemeClr val="bg1"/>
      </a:solidFill>
    </cs:spPr>
  </cs:plotArea3D>
  <cs:seriesAxis>
    <cs:lnRef idx="0"/>
    <cs:fillRef idx="0"/>
    <cs:effectRef idx="0"/>
    <cs:fontRef idx="minor">
      <a:schemeClr val="tx1">
        <a:lumMod val="65000"/>
        <a:lumOff val="35000"/>
      </a:schemeClr>
    </cs:fontRef>
    <cs:defRPr sz="9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6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4" y="0"/>
            <a:ext cx="2945659" cy="493633"/>
          </a:xfrm>
          <a:prstGeom prst="rect">
            <a:avLst/>
          </a:prstGeom>
        </p:spPr>
        <p:txBody>
          <a:bodyPr vert="horz" lIns="91440" tIns="45720" rIns="91440" bIns="45720" rtlCol="0"/>
          <a:lstStyle>
            <a:lvl1pPr algn="r">
              <a:defRPr sz="1200"/>
            </a:lvl1pPr>
          </a:lstStyle>
          <a:p>
            <a:fld id="{4D2FAC70-F179-194B-9BAC-2E429596CD40}" type="datetimeFigureOut">
              <a:rPr lang="en-US" smtClean="0"/>
              <a:t>8/2/2020</a:t>
            </a:fld>
            <a:endParaRPr lang="en-GB"/>
          </a:p>
        </p:txBody>
      </p:sp>
      <p:sp>
        <p:nvSpPr>
          <p:cNvPr id="4" name="Footer Placeholder 3"/>
          <p:cNvSpPr>
            <a:spLocks noGrp="1"/>
          </p:cNvSpPr>
          <p:nvPr>
            <p:ph type="ftr" sz="quarter" idx="2"/>
          </p:nvPr>
        </p:nvSpPr>
        <p:spPr>
          <a:xfrm>
            <a:off x="1" y="9377317"/>
            <a:ext cx="2945659" cy="49363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377317"/>
            <a:ext cx="2945659" cy="493633"/>
          </a:xfrm>
          <a:prstGeom prst="rect">
            <a:avLst/>
          </a:prstGeom>
        </p:spPr>
        <p:txBody>
          <a:bodyPr vert="horz" lIns="91440" tIns="45720" rIns="91440" bIns="45720" rtlCol="0" anchor="b"/>
          <a:lstStyle>
            <a:lvl1pPr algn="r">
              <a:defRPr sz="1200"/>
            </a:lvl1pPr>
          </a:lstStyle>
          <a:p>
            <a:fld id="{8E2C4154-7735-D342-82C6-591FC3C651C8}" type="slidenum">
              <a:rPr lang="en-GB" smtClean="0"/>
              <a:t>‹#›</a:t>
            </a:fld>
            <a:endParaRPr lang="en-GB"/>
          </a:p>
        </p:txBody>
      </p:sp>
    </p:spTree>
    <p:extLst>
      <p:ext uri="{BB962C8B-B14F-4D97-AF65-F5344CB8AC3E}">
        <p14:creationId xmlns:p14="http://schemas.microsoft.com/office/powerpoint/2010/main" val="4162654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3930F758-DFBF-5B42-97CC-F2A9407354EB}" type="datetimeFigureOut">
              <a:rPr lang="en-US" smtClean="0"/>
              <a:t>8/2/2020</a:t>
            </a:fld>
            <a:endParaRPr lang="en-GB"/>
          </a:p>
        </p:txBody>
      </p:sp>
      <p:sp>
        <p:nvSpPr>
          <p:cNvPr id="4" name="Slide Image Placeholder 3"/>
          <p:cNvSpPr>
            <a:spLocks noGrp="1" noRot="1" noChangeAspect="1"/>
          </p:cNvSpPr>
          <p:nvPr>
            <p:ph type="sldImg" idx="2"/>
          </p:nvPr>
        </p:nvSpPr>
        <p:spPr>
          <a:xfrm>
            <a:off x="930275" y="739775"/>
            <a:ext cx="4937125"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89516"/>
            <a:ext cx="5438140" cy="4442698"/>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GB"/>
          </a:p>
        </p:txBody>
      </p:sp>
      <p:sp>
        <p:nvSpPr>
          <p:cNvPr id="6" name="Footer Placeholder 5"/>
          <p:cNvSpPr>
            <a:spLocks noGrp="1"/>
          </p:cNvSpPr>
          <p:nvPr>
            <p:ph type="ftr" sz="quarter" idx="4"/>
          </p:nvPr>
        </p:nvSpPr>
        <p:spPr>
          <a:xfrm>
            <a:off x="1" y="9377317"/>
            <a:ext cx="2945659" cy="49363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7"/>
            <a:ext cx="2945659" cy="493633"/>
          </a:xfrm>
          <a:prstGeom prst="rect">
            <a:avLst/>
          </a:prstGeom>
        </p:spPr>
        <p:txBody>
          <a:bodyPr vert="horz" lIns="91440" tIns="45720" rIns="91440" bIns="45720" rtlCol="0" anchor="b"/>
          <a:lstStyle>
            <a:lvl1pPr algn="r">
              <a:defRPr sz="1200"/>
            </a:lvl1pPr>
          </a:lstStyle>
          <a:p>
            <a:fld id="{7DE29D72-7882-1E48-BB17-3EA96D8F7ADE}" type="slidenum">
              <a:rPr lang="en-GB" smtClean="0"/>
              <a:t>‹#›</a:t>
            </a:fld>
            <a:endParaRPr lang="en-GB"/>
          </a:p>
        </p:txBody>
      </p:sp>
    </p:spTree>
    <p:extLst>
      <p:ext uri="{BB962C8B-B14F-4D97-AF65-F5344CB8AC3E}">
        <p14:creationId xmlns:p14="http://schemas.microsoft.com/office/powerpoint/2010/main" val="327813346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ront">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grpSp>
        <p:nvGrpSpPr>
          <p:cNvPr id="5" name="Group 4"/>
          <p:cNvGrpSpPr/>
          <p:nvPr userDrawn="1"/>
        </p:nvGrpSpPr>
        <p:grpSpPr>
          <a:xfrm>
            <a:off x="431800" y="5550319"/>
            <a:ext cx="3477354" cy="981541"/>
            <a:chOff x="992934" y="955285"/>
            <a:chExt cx="3477354" cy="981541"/>
          </a:xfrm>
        </p:grpSpPr>
        <p:pic>
          <p:nvPicPr>
            <p:cNvPr id="6" name="Picture 5"/>
            <p:cNvPicPr>
              <a:picLocks noChangeAspect="1"/>
            </p:cNvPicPr>
            <p:nvPr userDrawn="1"/>
          </p:nvPicPr>
          <p:blipFill rotWithShape="1">
            <a:blip r:embed="rId2"/>
            <a:srcRect l="43500" b="37580"/>
            <a:stretch/>
          </p:blipFill>
          <p:spPr>
            <a:xfrm>
              <a:off x="2118946" y="1021022"/>
              <a:ext cx="2351342" cy="850067"/>
            </a:xfrm>
            <a:prstGeom prst="rect">
              <a:avLst/>
            </a:prstGeom>
          </p:spPr>
        </p:pic>
        <p:pic>
          <p:nvPicPr>
            <p:cNvPr id="7" name="Picture 6"/>
            <p:cNvPicPr>
              <a:picLocks noChangeAspect="1"/>
            </p:cNvPicPr>
            <p:nvPr userDrawn="1"/>
          </p:nvPicPr>
          <p:blipFill rotWithShape="1">
            <a:blip r:embed="rId2"/>
            <a:srcRect r="56304"/>
            <a:stretch/>
          </p:blipFill>
          <p:spPr>
            <a:xfrm>
              <a:off x="992934" y="955285"/>
              <a:ext cx="1310651" cy="981541"/>
            </a:xfrm>
            <a:prstGeom prst="rect">
              <a:avLst/>
            </a:prstGeom>
          </p:spPr>
        </p:pic>
      </p:grpSp>
      <p:pic>
        <p:nvPicPr>
          <p:cNvPr id="8" name="Picture 7" descr="Logo.pn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3909154" y="5591501"/>
            <a:ext cx="1285933" cy="87462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4" name="Footer Placeholder 3"/>
          <p:cNvSpPr>
            <a:spLocks noGrp="1"/>
          </p:cNvSpPr>
          <p:nvPr>
            <p:ph type="ftr" sz="quarter" idx="11"/>
          </p:nvPr>
        </p:nvSpPr>
        <p:spPr>
          <a:xfrm>
            <a:off x="2274956" y="6356350"/>
            <a:ext cx="5681967" cy="365125"/>
          </a:xfrm>
          <a:prstGeom prst="rect">
            <a:avLst/>
          </a:prstGeom>
        </p:spPr>
        <p:txBody>
          <a:bodyPr/>
          <a:lstStyle/>
          <a:p>
            <a:pPr algn="r"/>
            <a:r>
              <a:rPr lang="en-US" i="1"/>
              <a:t>SPS and more</a:t>
            </a:r>
            <a:endParaRPr lang="en-US" i="1"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4" name="Footer Placeholder 3"/>
          <p:cNvSpPr>
            <a:spLocks noGrp="1"/>
          </p:cNvSpPr>
          <p:nvPr>
            <p:ph type="ftr" sz="quarter" idx="11"/>
          </p:nvPr>
        </p:nvSpPr>
        <p:spPr>
          <a:xfrm>
            <a:off x="2274956" y="6356350"/>
            <a:ext cx="5681967" cy="365125"/>
          </a:xfrm>
          <a:prstGeom prst="rect">
            <a:avLst/>
          </a:prstGeom>
        </p:spPr>
        <p:txBody>
          <a:bodyPr/>
          <a:lstStyle/>
          <a:p>
            <a:pPr algn="r"/>
            <a:r>
              <a:rPr lang="en-US" i="1"/>
              <a:t>SPS and more</a:t>
            </a:r>
            <a:endParaRPr lang="en-US" i="1"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274956" y="6356350"/>
            <a:ext cx="5681967" cy="365125"/>
          </a:xfrm>
          <a:prstGeom prst="rect">
            <a:avLst/>
          </a:prstGeom>
        </p:spPr>
        <p:txBody>
          <a:bodyPr/>
          <a:lstStyle/>
          <a:p>
            <a:pPr algn="r"/>
            <a:r>
              <a:rPr lang="en-US" i="1"/>
              <a:t>SPS and more</a:t>
            </a:r>
            <a:endParaRPr lang="en-US" i="1"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x-none" dirty="0"/>
              <a:t>Click to edit Master text styles</a:t>
            </a:r>
          </a:p>
        </p:txBody>
      </p:sp>
      <p:grpSp>
        <p:nvGrpSpPr>
          <p:cNvPr id="2" name="Group 1"/>
          <p:cNvGrpSpPr/>
          <p:nvPr userDrawn="1"/>
        </p:nvGrpSpPr>
        <p:grpSpPr>
          <a:xfrm>
            <a:off x="2843642" y="3153362"/>
            <a:ext cx="3477354" cy="981541"/>
            <a:chOff x="992934" y="955285"/>
            <a:chExt cx="3477354" cy="981541"/>
          </a:xfrm>
        </p:grpSpPr>
        <p:pic>
          <p:nvPicPr>
            <p:cNvPr id="5" name="Picture 4"/>
            <p:cNvPicPr>
              <a:picLocks noChangeAspect="1"/>
            </p:cNvPicPr>
            <p:nvPr userDrawn="1"/>
          </p:nvPicPr>
          <p:blipFill rotWithShape="1">
            <a:blip r:embed="rId2"/>
            <a:srcRect l="43500" b="37580"/>
            <a:stretch/>
          </p:blipFill>
          <p:spPr>
            <a:xfrm>
              <a:off x="2118946" y="1021022"/>
              <a:ext cx="2351342" cy="850067"/>
            </a:xfrm>
            <a:prstGeom prst="rect">
              <a:avLst/>
            </a:prstGeom>
          </p:spPr>
        </p:pic>
        <p:pic>
          <p:nvPicPr>
            <p:cNvPr id="6" name="Picture 5"/>
            <p:cNvPicPr>
              <a:picLocks noChangeAspect="1"/>
            </p:cNvPicPr>
            <p:nvPr userDrawn="1"/>
          </p:nvPicPr>
          <p:blipFill rotWithShape="1">
            <a:blip r:embed="rId2"/>
            <a:srcRect r="56304"/>
            <a:stretch/>
          </p:blipFill>
          <p:spPr>
            <a:xfrm>
              <a:off x="992934" y="955285"/>
              <a:ext cx="1310651" cy="981541"/>
            </a:xfrm>
            <a:prstGeom prst="rect">
              <a:avLst/>
            </a:prstGeom>
          </p:spPr>
        </p:pic>
      </p:grpSp>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grpSp>
        <p:nvGrpSpPr>
          <p:cNvPr id="2" name="Group 1"/>
          <p:cNvGrpSpPr/>
          <p:nvPr userDrawn="1"/>
        </p:nvGrpSpPr>
        <p:grpSpPr>
          <a:xfrm>
            <a:off x="457200" y="6356350"/>
            <a:ext cx="1451237" cy="391960"/>
            <a:chOff x="1506415" y="4708733"/>
            <a:chExt cx="1451237" cy="391960"/>
          </a:xfrm>
        </p:grpSpPr>
        <p:pic>
          <p:nvPicPr>
            <p:cNvPr id="11" name="Picture 10"/>
            <p:cNvPicPr>
              <a:picLocks noChangeAspect="1"/>
            </p:cNvPicPr>
            <p:nvPr userDrawn="1"/>
          </p:nvPicPr>
          <p:blipFill rotWithShape="1">
            <a:blip r:embed="rId8"/>
            <a:srcRect r="57171"/>
            <a:stretch/>
          </p:blipFill>
          <p:spPr>
            <a:xfrm>
              <a:off x="1506415" y="4708733"/>
              <a:ext cx="513009" cy="391960"/>
            </a:xfrm>
            <a:prstGeom prst="rect">
              <a:avLst/>
            </a:prstGeom>
          </p:spPr>
        </p:pic>
        <p:pic>
          <p:nvPicPr>
            <p:cNvPr id="12" name="Picture 11"/>
            <p:cNvPicPr>
              <a:picLocks noChangeAspect="1"/>
            </p:cNvPicPr>
            <p:nvPr userDrawn="1"/>
          </p:nvPicPr>
          <p:blipFill rotWithShape="1">
            <a:blip r:embed="rId8"/>
            <a:srcRect l="43304" b="35290"/>
            <a:stretch/>
          </p:blipFill>
          <p:spPr>
            <a:xfrm>
              <a:off x="1930069" y="4712818"/>
              <a:ext cx="1027583" cy="383791"/>
            </a:xfrm>
            <a:prstGeom prst="rect">
              <a:avLst/>
            </a:prstGeom>
          </p:spPr>
        </p:pic>
      </p:grpSp>
      <p:pic>
        <p:nvPicPr>
          <p:cNvPr id="10" name="Picture 9" descr="Logo.png"/>
          <p:cNvPicPr>
            <a:picLocks noChangeAspect="1"/>
          </p:cNvPicPr>
          <p:nvPr userDrawn="1"/>
        </p:nvPicPr>
        <p:blipFill>
          <a:blip r:embed="rId9" cstate="email">
            <a:extLst>
              <a:ext uri="{28A0092B-C50C-407E-A947-70E740481C1C}">
                <a14:useLocalDpi xmlns:a14="http://schemas.microsoft.com/office/drawing/2010/main" val="0"/>
              </a:ext>
            </a:extLst>
          </a:blip>
          <a:stretch>
            <a:fillRect/>
          </a:stretch>
        </p:blipFill>
        <p:spPr>
          <a:xfrm>
            <a:off x="1801995" y="6305133"/>
            <a:ext cx="726893" cy="494393"/>
          </a:xfrm>
          <a:prstGeom prst="rect">
            <a:avLst/>
          </a:prstGeom>
        </p:spPr>
      </p:pic>
    </p:spTree>
  </p:cSld>
  <p:clrMap bg1="lt1" tx1="dk1" bg2="lt2" tx2="dk2" accent1="accent1" accent2="accent2" accent3="accent3" accent4="accent4" accent5="accent5" accent6="accent6" hlink="hlink" folHlink="folHlink"/>
  <p:sldLayoutIdLst>
    <p:sldLayoutId id="2147483663" r:id="rId1"/>
    <p:sldLayoutId id="2147483685" r:id="rId2"/>
    <p:sldLayoutId id="2147483682" r:id="rId3"/>
    <p:sldLayoutId id="2147483684" r:id="rId4"/>
    <p:sldLayoutId id="2147483680" r:id="rId5"/>
    <p:sldLayoutId id="2147483676" r:id="rId6"/>
  </p:sldLayoutIdLst>
  <p:hf hdr="0" dt="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file:///\\cern.ch\dfs\Departments\TE\Groups\VSC\ICM\LS2\LHC\-.%20General%20Documentation\0.%20Plannin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dirty="0"/>
              <a:t/>
            </a:r>
            <a:br>
              <a:rPr lang="en-GB" dirty="0"/>
            </a:br>
            <a:r>
              <a:rPr lang="en-GB" dirty="0"/>
              <a:t>ICM </a:t>
            </a:r>
            <a:r>
              <a:rPr lang="en-GB" dirty="0" smtClean="0"/>
              <a:t>activities: LHC, SPS, CPS</a:t>
            </a:r>
            <a:endParaRPr lang="en-GB" dirty="0"/>
          </a:p>
        </p:txBody>
      </p:sp>
      <p:sp>
        <p:nvSpPr>
          <p:cNvPr id="3" name="Text Placeholder 2"/>
          <p:cNvSpPr>
            <a:spLocks noGrp="1"/>
          </p:cNvSpPr>
          <p:nvPr>
            <p:ph type="body" idx="1"/>
          </p:nvPr>
        </p:nvSpPr>
        <p:spPr/>
        <p:txBody>
          <a:bodyPr>
            <a:normAutofit lnSpcReduction="10000"/>
          </a:bodyPr>
          <a:lstStyle/>
          <a:p>
            <a:r>
              <a:rPr lang="en-GB" sz="2000" i="1" dirty="0"/>
              <a:t>G. Pigny, P. Prieto, L. Zygaropoulos, A. Gutierrez, J. De La Gama, </a:t>
            </a:r>
          </a:p>
          <a:p>
            <a:r>
              <a:rPr lang="en-GB" sz="2000" i="1" dirty="0"/>
              <a:t>N. Chatzigeorgiou, S. Blanchard, A. Rocha, R. Ferreira, P. Wien </a:t>
            </a:r>
          </a:p>
          <a:p>
            <a:endParaRPr lang="en-GB" sz="2000" i="1" dirty="0"/>
          </a:p>
          <a:p>
            <a:r>
              <a:rPr lang="en-GB" sz="2000" i="1" dirty="0" smtClean="0"/>
              <a:t>3</a:t>
            </a:r>
            <a:r>
              <a:rPr lang="en-GB" sz="2000" i="1" baseline="30000" dirty="0" smtClean="0"/>
              <a:t>rd</a:t>
            </a:r>
            <a:r>
              <a:rPr lang="en-GB" sz="2000" i="1" dirty="0" smtClean="0"/>
              <a:t> </a:t>
            </a:r>
            <a:r>
              <a:rPr lang="en-GB" sz="2000" i="1" dirty="0" smtClean="0"/>
              <a:t>of August 2020 </a:t>
            </a:r>
            <a:endParaRPr lang="en-GB" sz="2000" i="1" dirty="0"/>
          </a:p>
        </p:txBody>
      </p:sp>
    </p:spTree>
    <p:extLst>
      <p:ext uri="{BB962C8B-B14F-4D97-AF65-F5344CB8AC3E}">
        <p14:creationId xmlns:p14="http://schemas.microsoft.com/office/powerpoint/2010/main" val="3803843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20"/>
            <a:ext cx="8226425" cy="731520"/>
          </a:xfrm>
        </p:spPr>
        <p:txBody>
          <a:bodyPr>
            <a:normAutofit fontScale="90000"/>
          </a:bodyPr>
          <a:lstStyle/>
          <a:p>
            <a:r>
              <a:rPr lang="en-US" sz="3200" spc="-1" dirty="0"/>
              <a:t>VPGF, </a:t>
            </a:r>
            <a:r>
              <a:rPr lang="en-US" sz="3200" spc="-1" dirty="0" err="1"/>
              <a:t>RadTol</a:t>
            </a:r>
            <a:r>
              <a:rPr lang="en-US" sz="3200" spc="-1" dirty="0"/>
              <a:t> electronics, Gauge controllers plan</a:t>
            </a:r>
            <a:endParaRPr lang="en-GB" sz="3200"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dirty="0"/>
          </a:p>
        </p:txBody>
      </p:sp>
      <p:sp>
        <p:nvSpPr>
          <p:cNvPr id="5" name="Footer Placeholder 4"/>
          <p:cNvSpPr>
            <a:spLocks noGrp="1"/>
          </p:cNvSpPr>
          <p:nvPr>
            <p:ph type="ftr" sz="quarter" idx="11"/>
          </p:nvPr>
        </p:nvSpPr>
        <p:spPr>
          <a:xfrm>
            <a:off x="2649706" y="6356350"/>
            <a:ext cx="5681967" cy="365125"/>
          </a:xfrm>
        </p:spPr>
        <p:txBody>
          <a:bodyPr/>
          <a:lstStyle/>
          <a:p>
            <a:pPr algn="r"/>
            <a:r>
              <a:rPr lang="en-US" i="1" dirty="0"/>
              <a:t>LHC</a:t>
            </a:r>
          </a:p>
        </p:txBody>
      </p:sp>
      <p:graphicFrame>
        <p:nvGraphicFramePr>
          <p:cNvPr id="7" name="Table 6"/>
          <p:cNvGraphicFramePr>
            <a:graphicFrameLocks noGrp="1"/>
          </p:cNvGraphicFramePr>
          <p:nvPr>
            <p:extLst>
              <p:ext uri="{D42A27DB-BD31-4B8C-83A1-F6EECF244321}">
                <p14:modId xmlns:p14="http://schemas.microsoft.com/office/powerpoint/2010/main" val="2601868058"/>
              </p:ext>
            </p:extLst>
          </p:nvPr>
        </p:nvGraphicFramePr>
        <p:xfrm>
          <a:off x="126817" y="743040"/>
          <a:ext cx="8890005" cy="5136170"/>
        </p:xfrm>
        <a:graphic>
          <a:graphicData uri="http://schemas.openxmlformats.org/drawingml/2006/table">
            <a:tbl>
              <a:tblPr/>
              <a:tblGrid>
                <a:gridCol w="592667">
                  <a:extLst>
                    <a:ext uri="{9D8B030D-6E8A-4147-A177-3AD203B41FA5}">
                      <a16:colId xmlns:a16="http://schemas.microsoft.com/office/drawing/2014/main" val="3221882793"/>
                    </a:ext>
                  </a:extLst>
                </a:gridCol>
                <a:gridCol w="592667">
                  <a:extLst>
                    <a:ext uri="{9D8B030D-6E8A-4147-A177-3AD203B41FA5}">
                      <a16:colId xmlns:a16="http://schemas.microsoft.com/office/drawing/2014/main" val="1770259243"/>
                    </a:ext>
                  </a:extLst>
                </a:gridCol>
                <a:gridCol w="592667">
                  <a:extLst>
                    <a:ext uri="{9D8B030D-6E8A-4147-A177-3AD203B41FA5}">
                      <a16:colId xmlns:a16="http://schemas.microsoft.com/office/drawing/2014/main" val="1947212866"/>
                    </a:ext>
                  </a:extLst>
                </a:gridCol>
                <a:gridCol w="592667">
                  <a:extLst>
                    <a:ext uri="{9D8B030D-6E8A-4147-A177-3AD203B41FA5}">
                      <a16:colId xmlns:a16="http://schemas.microsoft.com/office/drawing/2014/main" val="2064190496"/>
                    </a:ext>
                  </a:extLst>
                </a:gridCol>
                <a:gridCol w="592667">
                  <a:extLst>
                    <a:ext uri="{9D8B030D-6E8A-4147-A177-3AD203B41FA5}">
                      <a16:colId xmlns:a16="http://schemas.microsoft.com/office/drawing/2014/main" val="694909389"/>
                    </a:ext>
                  </a:extLst>
                </a:gridCol>
                <a:gridCol w="592667">
                  <a:extLst>
                    <a:ext uri="{9D8B030D-6E8A-4147-A177-3AD203B41FA5}">
                      <a16:colId xmlns:a16="http://schemas.microsoft.com/office/drawing/2014/main" val="2072568962"/>
                    </a:ext>
                  </a:extLst>
                </a:gridCol>
                <a:gridCol w="592667">
                  <a:extLst>
                    <a:ext uri="{9D8B030D-6E8A-4147-A177-3AD203B41FA5}">
                      <a16:colId xmlns:a16="http://schemas.microsoft.com/office/drawing/2014/main" val="1963813944"/>
                    </a:ext>
                  </a:extLst>
                </a:gridCol>
                <a:gridCol w="592667">
                  <a:extLst>
                    <a:ext uri="{9D8B030D-6E8A-4147-A177-3AD203B41FA5}">
                      <a16:colId xmlns:a16="http://schemas.microsoft.com/office/drawing/2014/main" val="2720981970"/>
                    </a:ext>
                  </a:extLst>
                </a:gridCol>
                <a:gridCol w="592667">
                  <a:extLst>
                    <a:ext uri="{9D8B030D-6E8A-4147-A177-3AD203B41FA5}">
                      <a16:colId xmlns:a16="http://schemas.microsoft.com/office/drawing/2014/main" val="1099477229"/>
                    </a:ext>
                  </a:extLst>
                </a:gridCol>
                <a:gridCol w="592667">
                  <a:extLst>
                    <a:ext uri="{9D8B030D-6E8A-4147-A177-3AD203B41FA5}">
                      <a16:colId xmlns:a16="http://schemas.microsoft.com/office/drawing/2014/main" val="4018728131"/>
                    </a:ext>
                  </a:extLst>
                </a:gridCol>
                <a:gridCol w="592667">
                  <a:extLst>
                    <a:ext uri="{9D8B030D-6E8A-4147-A177-3AD203B41FA5}">
                      <a16:colId xmlns:a16="http://schemas.microsoft.com/office/drawing/2014/main" val="3305508559"/>
                    </a:ext>
                  </a:extLst>
                </a:gridCol>
                <a:gridCol w="592667">
                  <a:extLst>
                    <a:ext uri="{9D8B030D-6E8A-4147-A177-3AD203B41FA5}">
                      <a16:colId xmlns:a16="http://schemas.microsoft.com/office/drawing/2014/main" val="2117635918"/>
                    </a:ext>
                  </a:extLst>
                </a:gridCol>
                <a:gridCol w="592667">
                  <a:extLst>
                    <a:ext uri="{9D8B030D-6E8A-4147-A177-3AD203B41FA5}">
                      <a16:colId xmlns:a16="http://schemas.microsoft.com/office/drawing/2014/main" val="1996354085"/>
                    </a:ext>
                  </a:extLst>
                </a:gridCol>
                <a:gridCol w="592667">
                  <a:extLst>
                    <a:ext uri="{9D8B030D-6E8A-4147-A177-3AD203B41FA5}">
                      <a16:colId xmlns:a16="http://schemas.microsoft.com/office/drawing/2014/main" val="1325707273"/>
                    </a:ext>
                  </a:extLst>
                </a:gridCol>
                <a:gridCol w="592667">
                  <a:extLst>
                    <a:ext uri="{9D8B030D-6E8A-4147-A177-3AD203B41FA5}">
                      <a16:colId xmlns:a16="http://schemas.microsoft.com/office/drawing/2014/main" val="2433761639"/>
                    </a:ext>
                  </a:extLst>
                </a:gridCol>
              </a:tblGrid>
              <a:tr h="188879">
                <a:tc gridSpan="15">
                  <a:txBody>
                    <a:bodyPr/>
                    <a:lstStyle/>
                    <a:p>
                      <a:pPr algn="ctr" rtl="0" fontAlgn="b"/>
                      <a:r>
                        <a:rPr lang="en-GB" sz="1100" b="1" i="0" u="none" strike="noStrike" dirty="0">
                          <a:solidFill>
                            <a:srgbClr val="000000"/>
                          </a:solidFill>
                          <a:effectLst/>
                          <a:latin typeface="Calibri" panose="020F0502020204030204" pitchFamily="34" charset="0"/>
                        </a:rPr>
                        <a:t>Fixed Pumping Group Controllers / R2E Electronics Replacement Schedule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740966375"/>
                  </a:ext>
                </a:extLst>
              </a:tr>
              <a:tr h="188879">
                <a:tc gridSpan="7">
                  <a:txBody>
                    <a:bodyPr/>
                    <a:lstStyle/>
                    <a:p>
                      <a:pPr algn="ctr" rtl="0" fontAlgn="b"/>
                      <a:r>
                        <a:rPr lang="en-GB" sz="1100" b="1" i="0" u="none" strike="noStrike">
                          <a:solidFill>
                            <a:srgbClr val="000000"/>
                          </a:solidFill>
                          <a:effectLst/>
                          <a:latin typeface="Calibri" panose="020F0502020204030204" pitchFamily="34" charset="0"/>
                        </a:rPr>
                        <a:t>2019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ctr" rtl="0" fontAlgn="b"/>
                      <a:r>
                        <a:rPr lang="en-GB" sz="1100" b="1" i="0" u="none" strike="noStrike" dirty="0">
                          <a:solidFill>
                            <a:srgbClr val="000000"/>
                          </a:solidFill>
                          <a:effectLst/>
                          <a:latin typeface="Calibri" panose="020F0502020204030204" pitchFamily="34" charset="0"/>
                        </a:rPr>
                        <a:t>2020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hMerge="1">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hMerge="1">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442836973"/>
                  </a:ext>
                </a:extLst>
              </a:tr>
              <a:tr h="335108">
                <a:tc>
                  <a:txBody>
                    <a:bodyPr/>
                    <a:lstStyle/>
                    <a:p>
                      <a:pPr algn="ctr" rtl="0" fontAlgn="b"/>
                      <a:r>
                        <a:rPr lang="en-GB" sz="1000" b="0" i="0" u="none" strike="noStrike" dirty="0">
                          <a:solidFill>
                            <a:srgbClr val="000000"/>
                          </a:solidFill>
                          <a:effectLst/>
                          <a:latin typeface="Calibri" panose="020F0502020204030204" pitchFamily="34" charset="0"/>
                        </a:rPr>
                        <a:t>June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July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August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September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October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November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December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January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February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March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April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May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June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July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Calibri" panose="020F0502020204030204" pitchFamily="34" charset="0"/>
                        </a:rPr>
                        <a:t>August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0917248"/>
                  </a:ext>
                </a:extLst>
              </a:tr>
              <a:tr h="188879">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56658443"/>
                  </a:ext>
                </a:extLst>
              </a:tr>
              <a:tr h="188879">
                <a:tc gridSpan="2">
                  <a:txBody>
                    <a:bodyPr/>
                    <a:lstStyle/>
                    <a:p>
                      <a:pPr algn="ctr" rtl="0" fontAlgn="b"/>
                      <a:r>
                        <a:rPr lang="en-GB" sz="1100" b="0" i="0" u="none" strike="noStrike">
                          <a:solidFill>
                            <a:srgbClr val="000000"/>
                          </a:solidFill>
                          <a:effectLst/>
                          <a:latin typeface="Calibri" panose="020F0502020204030204" pitchFamily="34" charset="0"/>
                        </a:rPr>
                        <a:t>Octant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5BB58"/>
                    </a:solidFill>
                  </a:tcPr>
                </a:tc>
                <a:tc hMerge="1">
                  <a:txBody>
                    <a:bodyPr/>
                    <a:lstStyle/>
                    <a:p>
                      <a:endParaRPr lang="en-US"/>
                    </a:p>
                  </a:txBody>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082557806"/>
                  </a:ext>
                </a:extLst>
              </a:tr>
              <a:tr h="367602">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b"/>
                      <a:r>
                        <a:rPr lang="en-GB" sz="1100" b="0" i="0" u="none" strike="noStrike">
                          <a:solidFill>
                            <a:srgbClr val="000000"/>
                          </a:solidFill>
                          <a:effectLst/>
                          <a:latin typeface="Calibri" panose="020F0502020204030204" pitchFamily="34" charset="0"/>
                        </a:rPr>
                        <a:t>Start Octant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5BB58"/>
                    </a:solidFill>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677419246"/>
                  </a:ext>
                </a:extLst>
              </a:tr>
              <a:tr h="188879">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b"/>
                      <a:r>
                        <a:rPr lang="en-GB" sz="1100" b="0" i="0" u="none" strike="noStrike" dirty="0">
                          <a:solidFill>
                            <a:srgbClr val="000000"/>
                          </a:solidFill>
                          <a:effectLst/>
                          <a:latin typeface="Calibri" panose="020F0502020204030204" pitchFamily="34" charset="0"/>
                        </a:rPr>
                        <a:t>Octant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5BB58"/>
                    </a:solidFill>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592355977"/>
                  </a:ext>
                </a:extLst>
              </a:tr>
              <a:tr h="367602">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b"/>
                      <a:r>
                        <a:rPr lang="en-GB" sz="1100" b="0" i="0" u="none" strike="noStrike" dirty="0">
                          <a:solidFill>
                            <a:srgbClr val="000000"/>
                          </a:solidFill>
                          <a:effectLst/>
                          <a:latin typeface="Calibri" panose="020F0502020204030204" pitchFamily="34" charset="0"/>
                        </a:rPr>
                        <a:t>Octant 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5BB58"/>
                    </a:solidFill>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69358033"/>
                  </a:ext>
                </a:extLst>
              </a:tr>
              <a:tr h="367602">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b"/>
                      <a:r>
                        <a:rPr lang="en-GB" sz="1100" b="0" i="0" u="none" strike="noStrike">
                          <a:solidFill>
                            <a:srgbClr val="000000"/>
                          </a:solidFill>
                          <a:effectLst/>
                          <a:latin typeface="Calibri" panose="020F0502020204030204" pitchFamily="34" charset="0"/>
                        </a:rPr>
                        <a:t>Octant 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5BB58"/>
                    </a:solidFill>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823141826"/>
                  </a:ext>
                </a:extLst>
              </a:tr>
              <a:tr h="188879">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b"/>
                      <a:r>
                        <a:rPr lang="en-GB" sz="1100" b="0" i="0" u="none" strike="noStrike">
                          <a:solidFill>
                            <a:srgbClr val="000000"/>
                          </a:solidFill>
                          <a:effectLst/>
                          <a:latin typeface="Calibri" panose="020F0502020204030204" pitchFamily="34" charset="0"/>
                        </a:rPr>
                        <a:t>TESTS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5BB58"/>
                    </a:solidFill>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564847283"/>
                  </a:ext>
                </a:extLst>
              </a:tr>
              <a:tr h="188879">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b"/>
                      <a:r>
                        <a:rPr lang="en-GB" sz="1100" b="0" i="0" u="none" strike="noStrike" dirty="0">
                          <a:solidFill>
                            <a:srgbClr val="000000"/>
                          </a:solidFill>
                          <a:effectLst/>
                          <a:latin typeface="Calibri" panose="020F0502020204030204" pitchFamily="34" charset="0"/>
                        </a:rPr>
                        <a:t>Octant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906531178"/>
                  </a:ext>
                </a:extLst>
              </a:tr>
              <a:tr h="188879">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b"/>
                      <a:r>
                        <a:rPr lang="en-GB" sz="1100" b="0" i="0" u="none" strike="noStrike" dirty="0">
                          <a:solidFill>
                            <a:srgbClr val="000000"/>
                          </a:solidFill>
                          <a:effectLst/>
                          <a:latin typeface="Calibri" panose="020F0502020204030204" pitchFamily="34" charset="0"/>
                        </a:rPr>
                        <a:t>Octant 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772757818"/>
                  </a:ext>
                </a:extLst>
              </a:tr>
              <a:tr h="188879">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b"/>
                      <a:r>
                        <a:rPr lang="en-GB" sz="1100" b="0" i="0" u="none" strike="noStrike" dirty="0">
                          <a:solidFill>
                            <a:srgbClr val="000000"/>
                          </a:solidFill>
                          <a:effectLst/>
                          <a:latin typeface="Calibri" panose="020F0502020204030204" pitchFamily="34" charset="0"/>
                        </a:rPr>
                        <a:t>COVID19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noFill/>
                      <a:prstDash val="solid"/>
                      <a:round/>
                      <a:headEnd type="none" w="med" len="med"/>
                      <a:tailEnd type="none" w="med" len="med"/>
                    </a:lnB>
                    <a:noFill/>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noFill/>
                      <a:prstDash val="solid"/>
                      <a:round/>
                      <a:headEnd type="none" w="med" len="med"/>
                      <a:tailEnd type="none" w="med" len="med"/>
                    </a:lnB>
                    <a:noFill/>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noFill/>
                      <a:prstDash val="solid"/>
                      <a:round/>
                      <a:headEnd type="none" w="med" len="med"/>
                      <a:tailEnd type="none" w="med" len="med"/>
                    </a:lnB>
                    <a:noFill/>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noFill/>
                      <a:prstDash val="solid"/>
                      <a:round/>
                      <a:headEnd type="none" w="med" len="med"/>
                      <a:tailEnd type="none" w="med" len="med"/>
                    </a:lnB>
                    <a:noFill/>
                  </a:tcPr>
                </a:tc>
                <a:extLst>
                  <a:ext uri="{0D108BD9-81ED-4DB2-BD59-A6C34878D82A}">
                    <a16:rowId xmlns:a16="http://schemas.microsoft.com/office/drawing/2014/main" val="2739647401"/>
                  </a:ext>
                </a:extLst>
              </a:tr>
              <a:tr h="172477">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l" rtl="0" eaLnBrk="1" fontAlgn="b" latinLnBrk="0" hangingPunct="1"/>
                      <a:r>
                        <a:rPr kumimoji="0" lang="en-GB" sz="1100" b="0" i="0" u="none" strike="noStrike" kern="1200" dirty="0">
                          <a:solidFill>
                            <a:srgbClr val="000000"/>
                          </a:solidFill>
                          <a:effectLst/>
                          <a:latin typeface="Calibri" panose="020F0502020204030204" pitchFamily="34" charset="0"/>
                          <a:ea typeface="+mn-ea"/>
                          <a:cs typeface="+mn-cs"/>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l" rtl="0" eaLnBrk="1" fontAlgn="b" latinLnBrk="0" hangingPunct="1"/>
                      <a:r>
                        <a:rPr kumimoji="0" lang="en-GB" sz="1100" b="0" i="0" u="none" strike="noStrike" kern="1200" dirty="0">
                          <a:solidFill>
                            <a:srgbClr val="000000"/>
                          </a:solidFill>
                          <a:effectLst/>
                          <a:latin typeface="Calibri" panose="020F0502020204030204" pitchFamily="34" charset="0"/>
                          <a:ea typeface="+mn-ea"/>
                          <a:cs typeface="+mn-cs"/>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algn="ctr" rtl="0" eaLnBrk="1" fontAlgn="b" latinLnBrk="0" hangingPunct="1"/>
                      <a:r>
                        <a:rPr kumimoji="0" lang="en-GB" sz="1100" b="0" i="0" u="none" strike="noStrike" kern="1200" dirty="0">
                          <a:solidFill>
                            <a:srgbClr val="000000"/>
                          </a:solidFill>
                          <a:effectLst/>
                          <a:latin typeface="Calibri" panose="020F0502020204030204" pitchFamily="34" charset="0"/>
                          <a:ea typeface="+mn-ea"/>
                          <a:cs typeface="+mn-cs"/>
                        </a:rPr>
                        <a:t>COVID19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noFill/>
                      <a:prstDash val="solid"/>
                      <a:round/>
                      <a:headEnd type="none" w="med" len="med"/>
                      <a:tailEnd type="none" w="med" len="med"/>
                    </a:lnB>
                    <a:solidFill>
                      <a:srgbClr val="FF0000"/>
                    </a:solidFill>
                  </a:tcPr>
                </a:tc>
                <a:tc>
                  <a:txBody>
                    <a:bodyPr/>
                    <a:lstStyle/>
                    <a:p>
                      <a:pPr marL="0" algn="ctr" rtl="0" eaLnBrk="1" fontAlgn="b" latinLnBrk="0" hangingPunct="1"/>
                      <a:endParaRPr kumimoji="0" lang="en-GB" sz="1100" b="0" i="0" u="none" strike="noStrike" kern="1200" dirty="0">
                        <a:solidFill>
                          <a:srgbClr val="000000"/>
                        </a:solidFill>
                        <a:effectLst/>
                        <a:latin typeface="Calibri" panose="020F050202020403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01489701"/>
                  </a:ext>
                </a:extLst>
              </a:tr>
              <a:tr h="276334">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l" rtl="0" eaLnBrk="1" fontAlgn="b" latinLnBrk="0" hangingPunct="1"/>
                      <a:endParaRPr kumimoji="0" lang="en-GB" sz="1100" b="0" i="0" u="none" strike="noStrike" kern="1200" dirty="0">
                        <a:solidFill>
                          <a:srgbClr val="000000"/>
                        </a:solidFill>
                        <a:effectLst/>
                        <a:latin typeface="Calibri" panose="020F050202020403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l" rtl="0" eaLnBrk="1" fontAlgn="b" latinLnBrk="0" hangingPunct="1"/>
                      <a:endParaRPr kumimoji="0" lang="en-GB" sz="1100" b="0" i="0" u="none" strike="noStrike" kern="1200" dirty="0">
                        <a:solidFill>
                          <a:srgbClr val="000000"/>
                        </a:solidFill>
                        <a:effectLst/>
                        <a:latin typeface="Calibri" panose="020F050202020403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rtl="0" eaLnBrk="1" fontAlgn="b" latinLnBrk="0" hangingPunct="1"/>
                      <a:endParaRPr kumimoji="0" lang="en-GB" sz="1800" b="0" i="0" u="none" strike="noStrike" kern="1200" dirty="0">
                        <a:solidFill>
                          <a:srgbClr val="000000"/>
                        </a:solidFill>
                        <a:effectLst/>
                        <a:latin typeface="Arial" panose="020B060402020202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a:solidFill>
                            <a:srgbClr val="000000"/>
                          </a:solidFill>
                          <a:effectLst/>
                          <a:latin typeface="Calibri" panose="020F0502020204030204" pitchFamily="34" charset="0"/>
                        </a:rPr>
                        <a:t>COVID19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1914182"/>
                  </a:ext>
                </a:extLst>
              </a:tr>
              <a:tr h="335681">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l" rtl="0" eaLnBrk="1" fontAlgn="b" latinLnBrk="0" hangingPunct="1"/>
                      <a:endParaRPr kumimoji="0" lang="en-GB" sz="1100" b="0" i="0" u="none" strike="noStrike" kern="1200" dirty="0">
                        <a:solidFill>
                          <a:srgbClr val="000000"/>
                        </a:solidFill>
                        <a:effectLst/>
                        <a:latin typeface="Calibri" panose="020F050202020403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l" rtl="0" eaLnBrk="1" fontAlgn="b" latinLnBrk="0" hangingPunct="1"/>
                      <a:endParaRPr kumimoji="0" lang="en-GB" sz="1100" b="0" i="0" u="none" strike="noStrike" kern="1200" dirty="0">
                        <a:solidFill>
                          <a:srgbClr val="000000"/>
                        </a:solidFill>
                        <a:effectLst/>
                        <a:latin typeface="Calibri" panose="020F050202020403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rtl="0" eaLnBrk="1" fontAlgn="b" latinLnBrk="0" hangingPunct="1"/>
                      <a:endParaRPr kumimoji="0" lang="en-GB" sz="1800" b="0" i="0" u="none" strike="noStrike" kern="1200" dirty="0">
                        <a:solidFill>
                          <a:srgbClr val="000000"/>
                        </a:solidFill>
                        <a:effectLst/>
                        <a:latin typeface="Arial" panose="020B060402020202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GB" sz="1100" b="0" i="0" u="none" strike="noStrike" dirty="0">
                          <a:solidFill>
                            <a:srgbClr val="000000"/>
                          </a:solidFill>
                          <a:effectLst/>
                          <a:latin typeface="Calibri" panose="020F0502020204030204" pitchFamily="34" charset="0"/>
                        </a:rPr>
                        <a:t>P1 </a:t>
                      </a:r>
                      <a:r>
                        <a:rPr kumimoji="0" lang="en-GB" sz="1100" b="0" i="0" u="none" strike="noStrike" kern="1200" dirty="0">
                          <a:solidFill>
                            <a:srgbClr val="000000"/>
                          </a:solidFill>
                          <a:effectLst/>
                          <a:latin typeface="Calibri" panose="020F0502020204030204" pitchFamily="34" charset="0"/>
                          <a:ea typeface="+mn-ea"/>
                          <a:cs typeface="+mn-cs"/>
                        </a:rPr>
                        <a:t>LSS </a:t>
                      </a:r>
                    </a:p>
                    <a:p>
                      <a:pPr algn="ctr" rtl="0" fontAlgn="b"/>
                      <a:r>
                        <a:rPr lang="en-GB" sz="1100" b="0" i="0" u="none" strike="noStrike" dirty="0">
                          <a:solidFill>
                            <a:srgbClr val="000000"/>
                          </a:solidFill>
                          <a:effectLst/>
                          <a:latin typeface="Calibri" panose="020F0502020204030204" pitchFamily="34" charset="0"/>
                        </a:rPr>
                        <a:t>ARC 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05074895"/>
                  </a:ext>
                </a:extLst>
              </a:tr>
              <a:tr h="498885">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l" rtl="0" eaLnBrk="1" fontAlgn="b" latinLnBrk="0" hangingPunct="1"/>
                      <a:endParaRPr kumimoji="0" lang="en-GB" sz="1100" b="0" i="0" u="none" strike="noStrike" kern="1200" dirty="0">
                        <a:solidFill>
                          <a:srgbClr val="000000"/>
                        </a:solidFill>
                        <a:effectLst/>
                        <a:latin typeface="Calibri" panose="020F050202020403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l" rtl="0" eaLnBrk="1" fontAlgn="b" latinLnBrk="0" hangingPunct="1"/>
                      <a:endParaRPr kumimoji="0" lang="en-GB" sz="1100" b="0" i="0" u="none" strike="noStrike" kern="1200" dirty="0">
                        <a:solidFill>
                          <a:srgbClr val="000000"/>
                        </a:solidFill>
                        <a:effectLst/>
                        <a:latin typeface="Calibri" panose="020F050202020403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rtl="0" eaLnBrk="1" fontAlgn="b" latinLnBrk="0" hangingPunct="1"/>
                      <a:endParaRPr kumimoji="0" lang="en-GB" sz="1800" b="0" i="0" u="none" strike="noStrike" kern="1200" dirty="0">
                        <a:solidFill>
                          <a:srgbClr val="000000"/>
                        </a:solidFill>
                        <a:effectLst/>
                        <a:latin typeface="Arial" panose="020B060402020202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GB" sz="1100" b="0" i="0" u="none" strike="noStrike" dirty="0">
                          <a:solidFill>
                            <a:srgbClr val="000000"/>
                          </a:solidFill>
                          <a:effectLst/>
                          <a:latin typeface="Calibri" panose="020F0502020204030204" pitchFamily="34" charset="0"/>
                        </a:rPr>
                        <a:t>P2 LSS</a:t>
                      </a:r>
                      <a:r>
                        <a:rPr lang="en-GB" sz="1100" b="0" i="0" u="none" strike="noStrike" baseline="0" dirty="0">
                          <a:solidFill>
                            <a:srgbClr val="000000"/>
                          </a:solidFill>
                          <a:effectLst/>
                          <a:latin typeface="Calibri" panose="020F0502020204030204" pitchFamily="34" charset="0"/>
                        </a:rPr>
                        <a:t> L</a:t>
                      </a:r>
                    </a:p>
                    <a:p>
                      <a:pPr algn="ctr" rtl="0" fontAlgn="b"/>
                      <a:r>
                        <a:rPr lang="en-GB" sz="1100" b="0" i="0" u="none" strike="noStrike" baseline="0" dirty="0">
                          <a:solidFill>
                            <a:srgbClr val="000000"/>
                          </a:solidFill>
                          <a:effectLst/>
                          <a:latin typeface="Calibri" panose="020F0502020204030204" pitchFamily="34" charset="0"/>
                        </a:rPr>
                        <a:t>RE22</a:t>
                      </a:r>
                    </a:p>
                    <a:p>
                      <a:pPr algn="ctr" rtl="0" fontAlgn="b"/>
                      <a:r>
                        <a:rPr lang="en-GB" sz="1100" b="0" i="0" u="none" strike="noStrike" baseline="0" dirty="0">
                          <a:solidFill>
                            <a:srgbClr val="000000"/>
                          </a:solidFill>
                          <a:effectLst/>
                          <a:latin typeface="Calibri" panose="020F0502020204030204" pitchFamily="34" charset="0"/>
                        </a:rPr>
                        <a:t>HW tests</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5BB58"/>
                    </a:solid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95851417"/>
                  </a:ext>
                </a:extLst>
              </a:tr>
              <a:tr h="662089">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l" rtl="0" eaLnBrk="1" fontAlgn="b" latinLnBrk="0" hangingPunct="1"/>
                      <a:endParaRPr kumimoji="0" lang="en-GB" sz="1100" b="0" i="0" u="none" strike="noStrike" kern="1200" dirty="0">
                        <a:solidFill>
                          <a:srgbClr val="000000"/>
                        </a:solidFill>
                        <a:effectLst/>
                        <a:latin typeface="Calibri" panose="020F050202020403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l" rtl="0" eaLnBrk="1" fontAlgn="b" latinLnBrk="0" hangingPunct="1"/>
                      <a:endParaRPr kumimoji="0" lang="en-GB" sz="1100" b="0" i="0" u="none" strike="noStrike" kern="1200" dirty="0">
                        <a:solidFill>
                          <a:srgbClr val="000000"/>
                        </a:solidFill>
                        <a:effectLst/>
                        <a:latin typeface="Calibri" panose="020F050202020403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marL="0" algn="l" rtl="0" eaLnBrk="1" fontAlgn="b" latinLnBrk="0" hangingPunct="1"/>
                      <a:endParaRPr kumimoji="0" lang="en-GB" sz="1800" b="0" i="0" u="none" strike="noStrike" kern="1200" dirty="0">
                        <a:solidFill>
                          <a:srgbClr val="000000"/>
                        </a:solidFill>
                        <a:effectLst/>
                        <a:latin typeface="Arial" panose="020B0604020202020204" pitchFamily="34" charset="0"/>
                        <a:ea typeface="+mn-ea"/>
                        <a:cs typeface="+mn-cs"/>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GB" sz="1100" b="0" i="0" u="none" strike="noStrike" dirty="0">
                          <a:solidFill>
                            <a:srgbClr val="000000"/>
                          </a:solidFill>
                          <a:effectLst/>
                          <a:latin typeface="Calibri" panose="020F0502020204030204" pitchFamily="34" charset="0"/>
                        </a:rPr>
                        <a:t>P2 LSS R</a:t>
                      </a:r>
                    </a:p>
                    <a:p>
                      <a:pPr algn="ctr" rtl="0" fontAlgn="b"/>
                      <a:r>
                        <a:rPr lang="en-GB" sz="1100" b="0" i="0" u="none" strike="noStrike" dirty="0">
                          <a:solidFill>
                            <a:srgbClr val="000000"/>
                          </a:solidFill>
                          <a:effectLst/>
                          <a:latin typeface="Calibri" panose="020F0502020204030204" pitchFamily="34" charset="0"/>
                        </a:rPr>
                        <a:t>RE28</a:t>
                      </a:r>
                    </a:p>
                    <a:p>
                      <a:pPr algn="ctr" rtl="0" fontAlgn="b"/>
                      <a:r>
                        <a:rPr lang="en-GB" sz="1100" b="0" i="0" u="none" strike="noStrike" dirty="0">
                          <a:solidFill>
                            <a:srgbClr val="000000"/>
                          </a:solidFill>
                          <a:effectLst/>
                          <a:latin typeface="Calibri" panose="020F0502020204030204" pitchFamily="34" charset="0"/>
                        </a:rPr>
                        <a:t>SCADA up</a:t>
                      </a:r>
                    </a:p>
                    <a:p>
                      <a:pPr algn="ctr" rtl="0" fontAlgn="b"/>
                      <a:r>
                        <a:rPr lang="en-GB" sz="1100" b="0" i="0" u="none" strike="noStrike" dirty="0">
                          <a:solidFill>
                            <a:srgbClr val="000000"/>
                          </a:solidFill>
                          <a:effectLst/>
                          <a:latin typeface="Calibri" panose="020F0502020204030204" pitchFamily="34" charset="0"/>
                        </a:rPr>
                        <a:t>HW tests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713351141"/>
                  </a:ext>
                </a:extLst>
              </a:tr>
            </a:tbl>
          </a:graphicData>
        </a:graphic>
      </p:graphicFrame>
      <p:sp>
        <p:nvSpPr>
          <p:cNvPr id="8" name="TextBox 7"/>
          <p:cNvSpPr txBox="1"/>
          <p:nvPr/>
        </p:nvSpPr>
        <p:spPr>
          <a:xfrm>
            <a:off x="5917722" y="5985275"/>
            <a:ext cx="3314360" cy="584775"/>
          </a:xfrm>
          <a:prstGeom prst="rect">
            <a:avLst/>
          </a:prstGeom>
          <a:noFill/>
        </p:spPr>
        <p:txBody>
          <a:bodyPr wrap="square" rtlCol="0">
            <a:spAutoFit/>
          </a:bodyPr>
          <a:lstStyle/>
          <a:p>
            <a:r>
              <a:rPr lang="en-US" sz="1600" dirty="0" smtClean="0">
                <a:solidFill>
                  <a:srgbClr val="35BB58"/>
                </a:solidFill>
              </a:rPr>
              <a:t>Finish S12 commissioning</a:t>
            </a:r>
          </a:p>
          <a:p>
            <a:r>
              <a:rPr lang="en-US" sz="1600" dirty="0" smtClean="0">
                <a:solidFill>
                  <a:srgbClr val="FFC000"/>
                </a:solidFill>
              </a:rPr>
              <a:t>Start S78 commissioning</a:t>
            </a:r>
            <a:endParaRPr lang="en-US" sz="1600" dirty="0">
              <a:solidFill>
                <a:srgbClr val="FFC000"/>
              </a:solidFill>
            </a:endParaRPr>
          </a:p>
        </p:txBody>
      </p:sp>
    </p:spTree>
    <p:extLst>
      <p:ext uri="{BB962C8B-B14F-4D97-AF65-F5344CB8AC3E}">
        <p14:creationId xmlns:p14="http://schemas.microsoft.com/office/powerpoint/2010/main" val="4120505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20"/>
            <a:ext cx="8226425" cy="731520"/>
          </a:xfrm>
        </p:spPr>
        <p:txBody>
          <a:bodyPr>
            <a:normAutofit/>
          </a:bodyPr>
          <a:lstStyle/>
          <a:p>
            <a:r>
              <a:rPr lang="en-US" sz="3200" spc="-1" dirty="0"/>
              <a:t>IV Commissioning planning</a:t>
            </a:r>
            <a:endParaRPr lang="en-GB" sz="3200"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11</a:t>
            </a:fld>
            <a:endParaRPr lang="en-US" dirty="0"/>
          </a:p>
        </p:txBody>
      </p:sp>
      <p:sp>
        <p:nvSpPr>
          <p:cNvPr id="5" name="Footer Placeholder 4"/>
          <p:cNvSpPr>
            <a:spLocks noGrp="1"/>
          </p:cNvSpPr>
          <p:nvPr>
            <p:ph type="ftr" sz="quarter" idx="11"/>
          </p:nvPr>
        </p:nvSpPr>
        <p:spPr>
          <a:xfrm>
            <a:off x="2649706" y="6356350"/>
            <a:ext cx="5681967" cy="365125"/>
          </a:xfrm>
        </p:spPr>
        <p:txBody>
          <a:bodyPr/>
          <a:lstStyle/>
          <a:p>
            <a:pPr algn="r"/>
            <a:r>
              <a:rPr lang="en-US" i="1" dirty="0"/>
              <a:t>LHC</a:t>
            </a:r>
          </a:p>
        </p:txBody>
      </p:sp>
      <p:sp>
        <p:nvSpPr>
          <p:cNvPr id="9" name="CustomShape 2"/>
          <p:cNvSpPr/>
          <p:nvPr/>
        </p:nvSpPr>
        <p:spPr>
          <a:xfrm>
            <a:off x="434520" y="4433400"/>
            <a:ext cx="321588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US" sz="1800" b="0" strike="noStrike" spc="-1">
                <a:solidFill>
                  <a:srgbClr val="00B050"/>
                </a:solidFill>
                <a:latin typeface="Arial"/>
              </a:rPr>
              <a:t>Commissioning S12</a:t>
            </a:r>
            <a:r>
              <a:t/>
            </a:r>
            <a:br/>
            <a:r>
              <a:rPr lang="en-US" sz="1800" b="0" strike="noStrike" spc="-1">
                <a:solidFill>
                  <a:srgbClr val="00B050"/>
                </a:solidFill>
                <a:latin typeface="Arial"/>
              </a:rPr>
              <a:t>Functional tests VPGF S23</a:t>
            </a:r>
            <a:endParaRPr lang="en-US" sz="1800" b="0" strike="noStrike" spc="-1">
              <a:latin typeface="Arial"/>
            </a:endParaRPr>
          </a:p>
          <a:p>
            <a:pPr>
              <a:lnSpc>
                <a:spcPct val="100000"/>
              </a:lnSpc>
            </a:pPr>
            <a:endParaRPr lang="en-US" sz="1800" b="0" strike="noStrike" spc="-1">
              <a:latin typeface="Arial"/>
            </a:endParaRPr>
          </a:p>
        </p:txBody>
      </p:sp>
      <p:pic>
        <p:nvPicPr>
          <p:cNvPr id="10" name="Picture 1"/>
          <p:cNvPicPr/>
          <p:nvPr/>
        </p:nvPicPr>
        <p:blipFill>
          <a:blip r:embed="rId2"/>
          <a:stretch/>
        </p:blipFill>
        <p:spPr>
          <a:xfrm>
            <a:off x="106200" y="1013760"/>
            <a:ext cx="8930880" cy="1868040"/>
          </a:xfrm>
          <a:prstGeom prst="rect">
            <a:avLst/>
          </a:prstGeom>
          <a:ln>
            <a:noFill/>
          </a:ln>
        </p:spPr>
      </p:pic>
      <p:sp>
        <p:nvSpPr>
          <p:cNvPr id="11" name="CustomShape 3"/>
          <p:cNvSpPr/>
          <p:nvPr/>
        </p:nvSpPr>
        <p:spPr>
          <a:xfrm flipH="1" flipV="1">
            <a:off x="2007360" y="1455480"/>
            <a:ext cx="251280" cy="3011760"/>
          </a:xfrm>
          <a:custGeom>
            <a:avLst/>
            <a:gdLst/>
            <a:ahLst/>
            <a:cxnLst/>
            <a:rect l="l" t="t" r="r" b="b"/>
            <a:pathLst>
              <a:path w="21600" h="21600">
                <a:moveTo>
                  <a:pt x="0" y="0"/>
                </a:moveTo>
                <a:lnTo>
                  <a:pt x="21600" y="21600"/>
                </a:lnTo>
              </a:path>
            </a:pathLst>
          </a:custGeom>
          <a:noFill/>
          <a:ln>
            <a:solidFill>
              <a:srgbClr val="830000"/>
            </a:solidFill>
            <a:round/>
            <a:tailEnd type="triangle" w="med" len="med"/>
          </a:ln>
        </p:spPr>
        <p:style>
          <a:lnRef idx="1">
            <a:schemeClr val="accent2"/>
          </a:lnRef>
          <a:fillRef idx="0">
            <a:schemeClr val="accent2"/>
          </a:fillRef>
          <a:effectRef idx="0">
            <a:schemeClr val="accent2"/>
          </a:effectRef>
          <a:fontRef idx="minor"/>
        </p:style>
      </p:sp>
      <p:sp>
        <p:nvSpPr>
          <p:cNvPr id="12" name="CustomShape 4"/>
          <p:cNvSpPr/>
          <p:nvPr/>
        </p:nvSpPr>
        <p:spPr>
          <a:xfrm>
            <a:off x="3791880" y="4385880"/>
            <a:ext cx="29844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US" sz="1800" b="0" strike="noStrike" spc="-1">
                <a:solidFill>
                  <a:srgbClr val="FFC000"/>
                </a:solidFill>
                <a:latin typeface="Arial"/>
              </a:rPr>
              <a:t>Commissioning S78</a:t>
            </a:r>
            <a:endParaRPr lang="en-US" sz="1800" b="0" strike="noStrike" spc="-1">
              <a:latin typeface="Arial"/>
            </a:endParaRPr>
          </a:p>
        </p:txBody>
      </p:sp>
      <p:sp>
        <p:nvSpPr>
          <p:cNvPr id="13" name="CustomShape 5"/>
          <p:cNvSpPr/>
          <p:nvPr/>
        </p:nvSpPr>
        <p:spPr>
          <a:xfrm flipH="1" flipV="1">
            <a:off x="2559600" y="2674800"/>
            <a:ext cx="1737000" cy="1710720"/>
          </a:xfrm>
          <a:custGeom>
            <a:avLst/>
            <a:gdLst/>
            <a:ahLst/>
            <a:cxnLst/>
            <a:rect l="l" t="t" r="r" b="b"/>
            <a:pathLst>
              <a:path w="21600" h="21600">
                <a:moveTo>
                  <a:pt x="0" y="0"/>
                </a:moveTo>
                <a:lnTo>
                  <a:pt x="21600" y="21600"/>
                </a:lnTo>
              </a:path>
            </a:pathLst>
          </a:custGeom>
          <a:noFill/>
          <a:ln>
            <a:solidFill>
              <a:srgbClr val="830000"/>
            </a:solidFill>
            <a:round/>
            <a:tailEnd type="triangle" w="med" len="med"/>
          </a:ln>
        </p:spPr>
        <p:style>
          <a:lnRef idx="1">
            <a:schemeClr val="accent2"/>
          </a:lnRef>
          <a:fillRef idx="0">
            <a:schemeClr val="accent2"/>
          </a:fillRef>
          <a:effectRef idx="0">
            <a:schemeClr val="accent2"/>
          </a:effectRef>
          <a:fontRef idx="minor"/>
        </p:style>
      </p:sp>
    </p:spTree>
    <p:extLst>
      <p:ext uri="{BB962C8B-B14F-4D97-AF65-F5344CB8AC3E}">
        <p14:creationId xmlns:p14="http://schemas.microsoft.com/office/powerpoint/2010/main" val="1383483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20"/>
            <a:ext cx="8226425" cy="731520"/>
          </a:xfrm>
        </p:spPr>
        <p:txBody>
          <a:bodyPr>
            <a:normAutofit/>
          </a:bodyPr>
          <a:lstStyle/>
          <a:p>
            <a:r>
              <a:rPr lang="en-GB" sz="3200" dirty="0"/>
              <a:t>LHC Burndown Chart</a:t>
            </a:r>
          </a:p>
        </p:txBody>
      </p:sp>
      <p:sp>
        <p:nvSpPr>
          <p:cNvPr id="3" name="Footer Placeholder 2"/>
          <p:cNvSpPr>
            <a:spLocks noGrp="1"/>
          </p:cNvSpPr>
          <p:nvPr>
            <p:ph type="ftr" sz="quarter" idx="11"/>
          </p:nvPr>
        </p:nvSpPr>
        <p:spPr>
          <a:xfrm>
            <a:off x="2639895" y="6356350"/>
            <a:ext cx="5681967" cy="365125"/>
          </a:xfrm>
        </p:spPr>
        <p:txBody>
          <a:bodyPr/>
          <a:lstStyle/>
          <a:p>
            <a:pPr algn="r"/>
            <a:r>
              <a:rPr lang="en-US" i="1" dirty="0"/>
              <a:t>LHC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12</a:t>
            </a:fld>
            <a:endParaRPr lang="en-US"/>
          </a:p>
        </p:txBody>
      </p:sp>
      <p:sp>
        <p:nvSpPr>
          <p:cNvPr id="6" name="Content Placeholder 5"/>
          <p:cNvSpPr>
            <a:spLocks noGrp="1"/>
          </p:cNvSpPr>
          <p:nvPr>
            <p:ph sz="quarter" idx="13"/>
          </p:nvPr>
        </p:nvSpPr>
        <p:spPr>
          <a:xfrm>
            <a:off x="457200" y="743340"/>
            <a:ext cx="8226425" cy="5530461"/>
          </a:xfrm>
        </p:spPr>
        <p:txBody>
          <a:bodyPr>
            <a:noAutofit/>
          </a:bodyPr>
          <a:lstStyle/>
          <a:p>
            <a:pPr marL="0" indent="0">
              <a:buNone/>
            </a:pPr>
            <a:r>
              <a:rPr lang="en-GB" sz="2000" dirty="0">
                <a:latin typeface="Calibri"/>
                <a:cs typeface="Calibri"/>
              </a:rPr>
              <a:t>W30/W31 (Pablo, Lampros, Nikos)</a:t>
            </a:r>
            <a:endParaRPr lang="en-GB" sz="2000" dirty="0">
              <a:solidFill>
                <a:srgbClr val="00B050"/>
              </a:solidFill>
              <a:latin typeface="Calibri"/>
              <a:cs typeface="Calibri"/>
            </a:endParaRPr>
          </a:p>
          <a:p>
            <a:pPr marL="0" indent="0">
              <a:buNone/>
            </a:pPr>
            <a:r>
              <a:rPr lang="en-US" sz="1400" i="1" dirty="0">
                <a:solidFill>
                  <a:srgbClr val="18376A"/>
                </a:solidFill>
                <a:latin typeface="Calibri"/>
              </a:rPr>
              <a:t>Beam Vacuum, Experiments, Insulation Vacuum, R2E:</a:t>
            </a:r>
          </a:p>
          <a:p>
            <a:pPr marL="0" indent="0">
              <a:buNone/>
            </a:pPr>
            <a:endParaRPr lang="en-US" sz="500" i="1" dirty="0">
              <a:solidFill>
                <a:srgbClr val="18376A"/>
              </a:solidFill>
              <a:latin typeface="Calibri"/>
            </a:endParaRPr>
          </a:p>
          <a:p>
            <a:pPr marL="0" indent="0">
              <a:buNone/>
            </a:pPr>
            <a:endParaRPr lang="en-US" sz="1200" i="1" dirty="0">
              <a:solidFill>
                <a:srgbClr val="18376A"/>
              </a:solidFill>
              <a:latin typeface="Calibri"/>
            </a:endParaRPr>
          </a:p>
          <a:p>
            <a:pPr marL="0" indent="0">
              <a:buNone/>
            </a:pPr>
            <a:endParaRPr lang="en-US" sz="1200" i="1" dirty="0">
              <a:solidFill>
                <a:srgbClr val="18376A"/>
              </a:solidFill>
              <a:latin typeface="Calibri"/>
            </a:endParaRPr>
          </a:p>
          <a:p>
            <a:pPr marL="0" indent="0">
              <a:buNone/>
            </a:pPr>
            <a:endParaRPr lang="en-US" sz="1200" i="1" dirty="0">
              <a:solidFill>
                <a:srgbClr val="18376A"/>
              </a:solidFill>
              <a:latin typeface="Calibri"/>
            </a:endParaRPr>
          </a:p>
          <a:p>
            <a:pPr marL="0" indent="0">
              <a:buNone/>
            </a:pPr>
            <a:endParaRPr lang="en-US" sz="1200" i="1" dirty="0">
              <a:solidFill>
                <a:srgbClr val="18376A"/>
              </a:solidFill>
              <a:latin typeface="Calibri"/>
            </a:endParaRPr>
          </a:p>
          <a:p>
            <a:pPr marL="0" indent="0">
              <a:buNone/>
            </a:pPr>
            <a:endParaRPr lang="en-US" sz="1200" i="1" dirty="0">
              <a:solidFill>
                <a:srgbClr val="18376A"/>
              </a:solidFill>
              <a:latin typeface="Calibri"/>
            </a:endParaRPr>
          </a:p>
          <a:p>
            <a:pPr marL="0" indent="0">
              <a:buNone/>
            </a:pPr>
            <a:endParaRPr lang="en-US" sz="1200" i="1" dirty="0">
              <a:solidFill>
                <a:srgbClr val="18376A"/>
              </a:solidFill>
              <a:latin typeface="Calibri"/>
            </a:endParaRPr>
          </a:p>
          <a:p>
            <a:pPr marL="0" indent="0">
              <a:buNone/>
            </a:pPr>
            <a:endParaRPr lang="en-US" sz="1200" i="1" dirty="0">
              <a:solidFill>
                <a:srgbClr val="18376A"/>
              </a:solidFill>
              <a:latin typeface="Calibri"/>
            </a:endParaRPr>
          </a:p>
          <a:p>
            <a:pPr marL="0" indent="0">
              <a:buNone/>
            </a:pPr>
            <a:endParaRPr lang="en-US" sz="1200" i="1" dirty="0">
              <a:solidFill>
                <a:srgbClr val="18376A"/>
              </a:solidFill>
              <a:latin typeface="Calibri"/>
            </a:endParaRPr>
          </a:p>
          <a:p>
            <a:pPr marL="0" indent="0">
              <a:buNone/>
            </a:pPr>
            <a:endParaRPr lang="en-US" sz="1200" i="1" dirty="0">
              <a:solidFill>
                <a:srgbClr val="18376A"/>
              </a:solidFill>
              <a:latin typeface="Calibri"/>
            </a:endParaRPr>
          </a:p>
          <a:p>
            <a:pPr marL="0" indent="0">
              <a:buNone/>
            </a:pPr>
            <a:endParaRPr lang="en-US" sz="1050" i="1" dirty="0">
              <a:solidFill>
                <a:srgbClr val="18376A"/>
              </a:solidFill>
              <a:latin typeface="Calibri"/>
            </a:endParaRPr>
          </a:p>
          <a:p>
            <a:pPr marL="0" indent="0">
              <a:buNone/>
            </a:pPr>
            <a:endParaRPr lang="en-US" sz="1050" i="1" dirty="0">
              <a:solidFill>
                <a:srgbClr val="18376A"/>
              </a:solidFill>
              <a:latin typeface="Calibri"/>
            </a:endParaRPr>
          </a:p>
          <a:p>
            <a:pPr marL="0" indent="0">
              <a:buNone/>
            </a:pPr>
            <a:endParaRPr lang="en-US" sz="1050" i="1" dirty="0">
              <a:solidFill>
                <a:srgbClr val="18376A"/>
              </a:solidFill>
              <a:latin typeface="Calibri"/>
            </a:endParaRPr>
          </a:p>
          <a:p>
            <a:pPr marL="0" indent="0" algn="ctr">
              <a:buNone/>
            </a:pPr>
            <a:endParaRPr lang="en-US" sz="1050" i="1" dirty="0">
              <a:solidFill>
                <a:srgbClr val="18376A"/>
              </a:solidFill>
              <a:latin typeface="Calibri"/>
            </a:endParaRPr>
          </a:p>
          <a:p>
            <a:pPr marL="0" indent="0" algn="ctr">
              <a:buNone/>
            </a:pPr>
            <a:endParaRPr lang="en-US" sz="1050" i="1" dirty="0">
              <a:solidFill>
                <a:srgbClr val="18376A"/>
              </a:solidFill>
              <a:latin typeface="Calibri"/>
            </a:endParaRPr>
          </a:p>
        </p:txBody>
      </p:sp>
      <p:sp>
        <p:nvSpPr>
          <p:cNvPr id="7" name="TextBox 6"/>
          <p:cNvSpPr txBox="1"/>
          <p:nvPr/>
        </p:nvSpPr>
        <p:spPr>
          <a:xfrm>
            <a:off x="1664180" y="5470759"/>
            <a:ext cx="5812464" cy="246221"/>
          </a:xfrm>
          <a:prstGeom prst="rect">
            <a:avLst/>
          </a:prstGeom>
          <a:noFill/>
        </p:spPr>
        <p:txBody>
          <a:bodyPr wrap="square" rtlCol="0">
            <a:spAutoFit/>
          </a:bodyPr>
          <a:lstStyle/>
          <a:p>
            <a:pPr algn="ctr"/>
            <a:r>
              <a:rPr lang="en-GB" sz="1000" dirty="0">
                <a:hlinkClick r:id="rId2" action="ppaction://hlinkfile"/>
              </a:rPr>
              <a:t>\\cern.ch\dfs\Departments\TE\Groups\VSC\ICM\LS2\LHC\-. General Documentation\0. Planning</a:t>
            </a:r>
            <a:endParaRPr lang="en-GB" sz="1000" dirty="0"/>
          </a:p>
        </p:txBody>
      </p:sp>
      <p:graphicFrame>
        <p:nvGraphicFramePr>
          <p:cNvPr id="10" name="Chart 9">
            <a:extLst>
              <a:ext uri="{FF2B5EF4-FFF2-40B4-BE49-F238E27FC236}">
                <a16:creationId xmlns:a16="http://schemas.microsoft.com/office/drawing/2014/main" id="{6F0D7E88-D0DD-4E44-99FA-7C4F15BC0709}"/>
              </a:ext>
            </a:extLst>
          </p:cNvPr>
          <p:cNvGraphicFramePr>
            <a:graphicFrameLocks/>
          </p:cNvGraphicFramePr>
          <p:nvPr>
            <p:extLst>
              <p:ext uri="{D42A27DB-BD31-4B8C-83A1-F6EECF244321}">
                <p14:modId xmlns:p14="http://schemas.microsoft.com/office/powerpoint/2010/main" val="2465910997"/>
              </p:ext>
            </p:extLst>
          </p:nvPr>
        </p:nvGraphicFramePr>
        <p:xfrm>
          <a:off x="1621150" y="1927001"/>
          <a:ext cx="5898524" cy="300399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61986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227" y="0"/>
            <a:ext cx="8226000" cy="716400"/>
          </a:xfrm>
        </p:spPr>
        <p:txBody>
          <a:bodyPr>
            <a:noAutofit/>
          </a:bodyPr>
          <a:lstStyle/>
          <a:p>
            <a:r>
              <a:rPr lang="en-US" sz="3200" spc="-1" dirty="0"/>
              <a:t>Performed activities</a:t>
            </a:r>
            <a:endParaRPr lang="en-GB" sz="3200"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13</a:t>
            </a:fld>
            <a:endParaRPr lang="en-US" dirty="0"/>
          </a:p>
        </p:txBody>
      </p:sp>
      <p:sp>
        <p:nvSpPr>
          <p:cNvPr id="8" name="Content Placeholder 5"/>
          <p:cNvSpPr>
            <a:spLocks noGrp="1"/>
          </p:cNvSpPr>
          <p:nvPr>
            <p:ph sz="quarter" idx="13"/>
          </p:nvPr>
        </p:nvSpPr>
        <p:spPr>
          <a:xfrm>
            <a:off x="460375" y="603594"/>
            <a:ext cx="8571865" cy="5592098"/>
          </a:xfrm>
        </p:spPr>
        <p:txBody>
          <a:bodyPr>
            <a:noAutofit/>
          </a:bodyPr>
          <a:lstStyle/>
          <a:p>
            <a:pPr marL="0" indent="0">
              <a:buNone/>
            </a:pPr>
            <a:r>
              <a:rPr lang="en-GB" sz="2400" b="1" dirty="0" smtClean="0">
                <a:latin typeface="Calibri"/>
                <a:cs typeface="Calibri"/>
              </a:rPr>
              <a:t>W30/31 </a:t>
            </a:r>
            <a:r>
              <a:rPr lang="en-GB" sz="2400" b="1" dirty="0">
                <a:latin typeface="Calibri"/>
                <a:cs typeface="Calibri"/>
              </a:rPr>
              <a:t>(Abel G.)</a:t>
            </a:r>
          </a:p>
          <a:p>
            <a:r>
              <a:rPr lang="en-GB" sz="1800" dirty="0" smtClean="0">
                <a:latin typeface="Calibri"/>
                <a:cs typeface="Calibri"/>
              </a:rPr>
              <a:t>SPS-BA2:</a:t>
            </a:r>
          </a:p>
          <a:p>
            <a:pPr lvl="1"/>
            <a:r>
              <a:rPr lang="en-GB" sz="1400" dirty="0" smtClean="0">
                <a:latin typeface="Calibri"/>
                <a:cs typeface="Calibri"/>
              </a:rPr>
              <a:t>VPIA_20601 </a:t>
            </a:r>
            <a:r>
              <a:rPr lang="en-GB" sz="1400" dirty="0">
                <a:latin typeface="Calibri"/>
                <a:cs typeface="Calibri"/>
              </a:rPr>
              <a:t>in sparking (Fischer connector damaged at rack level) </a:t>
            </a:r>
          </a:p>
          <a:p>
            <a:r>
              <a:rPr lang="en-GB" sz="1800" dirty="0" smtClean="0">
                <a:latin typeface="Calibri"/>
                <a:cs typeface="Calibri"/>
              </a:rPr>
              <a:t>SPS-LSS2:</a:t>
            </a:r>
          </a:p>
          <a:p>
            <a:pPr lvl="1"/>
            <a:r>
              <a:rPr lang="en-GB" sz="1400" dirty="0" smtClean="0">
                <a:latin typeface="Calibri"/>
                <a:cs typeface="Calibri"/>
              </a:rPr>
              <a:t>marking </a:t>
            </a:r>
            <a:r>
              <a:rPr lang="en-GB" sz="1400" dirty="0">
                <a:latin typeface="Calibri"/>
                <a:cs typeface="Calibri"/>
              </a:rPr>
              <a:t>all the positions in LSS2 with EN-EL to prepare the cabling campaign</a:t>
            </a:r>
          </a:p>
          <a:p>
            <a:r>
              <a:rPr lang="en-GB" sz="1800" dirty="0" smtClean="0">
                <a:latin typeface="Calibri"/>
                <a:cs typeface="Calibri"/>
              </a:rPr>
              <a:t>SPS-BA5:</a:t>
            </a:r>
          </a:p>
          <a:p>
            <a:pPr lvl="1"/>
            <a:r>
              <a:rPr lang="en-GB" sz="1400" dirty="0" smtClean="0">
                <a:latin typeface="Calibri"/>
                <a:cs typeface="Calibri"/>
              </a:rPr>
              <a:t>VPIA_53520 </a:t>
            </a:r>
            <a:r>
              <a:rPr lang="en-GB" sz="1400" dirty="0">
                <a:latin typeface="Calibri"/>
                <a:cs typeface="Calibri"/>
              </a:rPr>
              <a:t>(Sparking in Agilent happening randomly every few hours: solved after replacement of all the local cables)</a:t>
            </a:r>
          </a:p>
          <a:p>
            <a:r>
              <a:rPr lang="en-GB" sz="1800" dirty="0" smtClean="0">
                <a:latin typeface="Calibri"/>
                <a:cs typeface="Calibri"/>
              </a:rPr>
              <a:t>TI8 </a:t>
            </a:r>
            <a:r>
              <a:rPr lang="en-GB" sz="1800" dirty="0">
                <a:latin typeface="Calibri"/>
                <a:cs typeface="Calibri"/>
              </a:rPr>
              <a:t>(LHC side</a:t>
            </a:r>
            <a:r>
              <a:rPr lang="en-GB" sz="1800" dirty="0" smtClean="0">
                <a:latin typeface="Calibri"/>
                <a:cs typeface="Calibri"/>
              </a:rPr>
              <a:t>):</a:t>
            </a:r>
          </a:p>
          <a:p>
            <a:pPr lvl="1"/>
            <a:r>
              <a:rPr lang="en-GB" sz="1400" dirty="0" smtClean="0">
                <a:latin typeface="Calibri"/>
                <a:cs typeface="Calibri"/>
              </a:rPr>
              <a:t>VPIAL_87005 </a:t>
            </a:r>
            <a:r>
              <a:rPr lang="en-GB" sz="1400" dirty="0">
                <a:latin typeface="Calibri"/>
                <a:cs typeface="Calibri"/>
              </a:rPr>
              <a:t>(high current in ion pumps chain, pump damaged</a:t>
            </a:r>
            <a:r>
              <a:rPr lang="en-GB" sz="1400" dirty="0" smtClean="0">
                <a:latin typeface="Calibri"/>
                <a:cs typeface="Calibri"/>
              </a:rPr>
              <a:t>)</a:t>
            </a:r>
            <a:endParaRPr lang="en-GB" sz="1400" dirty="0">
              <a:latin typeface="Calibri"/>
              <a:cs typeface="Calibri"/>
            </a:endParaRPr>
          </a:p>
        </p:txBody>
      </p:sp>
      <p:sp>
        <p:nvSpPr>
          <p:cNvPr id="5" name="Footer Placeholder 4"/>
          <p:cNvSpPr>
            <a:spLocks noGrp="1"/>
          </p:cNvSpPr>
          <p:nvPr>
            <p:ph type="ftr" sz="quarter" idx="11"/>
          </p:nvPr>
        </p:nvSpPr>
        <p:spPr/>
        <p:txBody>
          <a:bodyPr/>
          <a:lstStyle/>
          <a:p>
            <a:pPr algn="r"/>
            <a:r>
              <a:rPr lang="en-US" i="1"/>
              <a:t>SPS and more</a:t>
            </a:r>
            <a:endParaRPr lang="en-US" i="1" dirty="0"/>
          </a:p>
        </p:txBody>
      </p:sp>
    </p:spTree>
    <p:extLst>
      <p:ext uri="{BB962C8B-B14F-4D97-AF65-F5344CB8AC3E}">
        <p14:creationId xmlns:p14="http://schemas.microsoft.com/office/powerpoint/2010/main" val="2880264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227" y="0"/>
            <a:ext cx="8226000" cy="716400"/>
          </a:xfrm>
        </p:spPr>
        <p:txBody>
          <a:bodyPr>
            <a:noAutofit/>
          </a:bodyPr>
          <a:lstStyle/>
          <a:p>
            <a:r>
              <a:rPr lang="en-US" sz="3200" spc="-1" dirty="0"/>
              <a:t>Performed activities</a:t>
            </a:r>
            <a:endParaRPr lang="en-GB" sz="3200"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14</a:t>
            </a:fld>
            <a:endParaRPr lang="en-US" dirty="0"/>
          </a:p>
        </p:txBody>
      </p:sp>
      <p:sp>
        <p:nvSpPr>
          <p:cNvPr id="8" name="Content Placeholder 5"/>
          <p:cNvSpPr>
            <a:spLocks noGrp="1"/>
          </p:cNvSpPr>
          <p:nvPr>
            <p:ph sz="quarter" idx="13"/>
          </p:nvPr>
        </p:nvSpPr>
        <p:spPr>
          <a:xfrm>
            <a:off x="460375" y="603594"/>
            <a:ext cx="8571865" cy="5592098"/>
          </a:xfrm>
        </p:spPr>
        <p:txBody>
          <a:bodyPr>
            <a:noAutofit/>
          </a:bodyPr>
          <a:lstStyle/>
          <a:p>
            <a:pPr marL="0" indent="0">
              <a:buNone/>
            </a:pPr>
            <a:r>
              <a:rPr lang="en-GB" sz="2400" b="1" dirty="0" smtClean="0">
                <a:latin typeface="Calibri"/>
                <a:cs typeface="Calibri"/>
              </a:rPr>
              <a:t>W30/31 </a:t>
            </a:r>
            <a:r>
              <a:rPr lang="en-GB" sz="2400" b="1" dirty="0">
                <a:latin typeface="Calibri"/>
                <a:cs typeface="Calibri"/>
              </a:rPr>
              <a:t>(Abel G.)</a:t>
            </a:r>
          </a:p>
          <a:p>
            <a:r>
              <a:rPr lang="en-GB" sz="1800" dirty="0" smtClean="0">
                <a:latin typeface="Calibri"/>
                <a:cs typeface="Calibri"/>
              </a:rPr>
              <a:t>ISOLDE:</a:t>
            </a:r>
          </a:p>
          <a:p>
            <a:pPr lvl="1"/>
            <a:r>
              <a:rPr lang="en-GB" sz="1400" dirty="0" smtClean="0">
                <a:latin typeface="Calibri"/>
                <a:cs typeface="Calibri"/>
              </a:rPr>
              <a:t>Cabling </a:t>
            </a:r>
            <a:r>
              <a:rPr lang="en-GB" sz="1400" dirty="0">
                <a:latin typeface="Calibri"/>
                <a:cs typeface="Calibri"/>
              </a:rPr>
              <a:t>and testing DUO 11 tri-phase primary pump</a:t>
            </a:r>
          </a:p>
          <a:p>
            <a:r>
              <a:rPr lang="en-GB" sz="1800" dirty="0" smtClean="0">
                <a:latin typeface="Calibri"/>
                <a:cs typeface="Calibri"/>
              </a:rPr>
              <a:t>REX:</a:t>
            </a:r>
          </a:p>
          <a:p>
            <a:pPr lvl="1"/>
            <a:r>
              <a:rPr lang="en-GB" sz="1400" dirty="0" smtClean="0">
                <a:latin typeface="Calibri"/>
                <a:cs typeface="Calibri"/>
              </a:rPr>
              <a:t>Consolidation </a:t>
            </a:r>
            <a:r>
              <a:rPr lang="en-GB" sz="1400" dirty="0">
                <a:latin typeface="Calibri"/>
                <a:cs typeface="Calibri"/>
              </a:rPr>
              <a:t>of TRP14 turbo-pump from Alcatel to Pfeiffer (pulling 15m cable from rack to pump with 2 boxes Pfeiffer solution)</a:t>
            </a:r>
          </a:p>
          <a:p>
            <a:r>
              <a:rPr lang="en-GB" sz="1800" dirty="0" smtClean="0">
                <a:latin typeface="Calibri"/>
                <a:cs typeface="Calibri"/>
              </a:rPr>
              <a:t>MEDICIS:</a:t>
            </a:r>
          </a:p>
          <a:p>
            <a:pPr lvl="1"/>
            <a:r>
              <a:rPr lang="en-GB" sz="1400" dirty="0" smtClean="0">
                <a:latin typeface="Calibri"/>
                <a:cs typeface="Calibri"/>
              </a:rPr>
              <a:t>Closing </a:t>
            </a:r>
            <a:r>
              <a:rPr lang="en-GB" sz="1400" dirty="0">
                <a:latin typeface="Calibri"/>
                <a:cs typeface="Calibri"/>
              </a:rPr>
              <a:t>of VPP crates following electrical safety </a:t>
            </a:r>
            <a:r>
              <a:rPr lang="en-GB" sz="1400" dirty="0" smtClean="0">
                <a:latin typeface="Calibri"/>
                <a:cs typeface="Calibri"/>
              </a:rPr>
              <a:t>consolidation</a:t>
            </a:r>
          </a:p>
          <a:p>
            <a:pPr lvl="1"/>
            <a:r>
              <a:rPr lang="en-GB" sz="1400" dirty="0" smtClean="0">
                <a:latin typeface="Calibri"/>
                <a:cs typeface="Calibri"/>
              </a:rPr>
              <a:t>RDA3 </a:t>
            </a:r>
            <a:r>
              <a:rPr lang="en-GB" sz="1400" dirty="0">
                <a:latin typeface="Calibri"/>
                <a:cs typeface="Calibri"/>
              </a:rPr>
              <a:t>update for CMW publication (done by </a:t>
            </a:r>
            <a:r>
              <a:rPr lang="en-GB" sz="1400" dirty="0" smtClean="0">
                <a:latin typeface="Calibri"/>
                <a:cs typeface="Calibri"/>
              </a:rPr>
              <a:t>Andre)</a:t>
            </a:r>
            <a:endParaRPr lang="en-GB" sz="1400" dirty="0">
              <a:latin typeface="Calibri"/>
              <a:cs typeface="Calibri"/>
            </a:endParaRPr>
          </a:p>
        </p:txBody>
      </p:sp>
      <p:sp>
        <p:nvSpPr>
          <p:cNvPr id="5" name="Footer Placeholder 4"/>
          <p:cNvSpPr>
            <a:spLocks noGrp="1"/>
          </p:cNvSpPr>
          <p:nvPr>
            <p:ph type="ftr" sz="quarter" idx="11"/>
          </p:nvPr>
        </p:nvSpPr>
        <p:spPr/>
        <p:txBody>
          <a:bodyPr/>
          <a:lstStyle/>
          <a:p>
            <a:pPr algn="r"/>
            <a:r>
              <a:rPr lang="en-US" i="1"/>
              <a:t>SPS and more</a:t>
            </a:r>
            <a:endParaRPr lang="en-US" i="1" dirty="0"/>
          </a:p>
        </p:txBody>
      </p:sp>
    </p:spTree>
    <p:extLst>
      <p:ext uri="{BB962C8B-B14F-4D97-AF65-F5344CB8AC3E}">
        <p14:creationId xmlns:p14="http://schemas.microsoft.com/office/powerpoint/2010/main" val="212958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227" y="0"/>
            <a:ext cx="8226000" cy="716400"/>
          </a:xfrm>
        </p:spPr>
        <p:txBody>
          <a:bodyPr>
            <a:noAutofit/>
          </a:bodyPr>
          <a:lstStyle/>
          <a:p>
            <a:r>
              <a:rPr lang="en-US" sz="3200" spc="-1" dirty="0"/>
              <a:t>Performed activities</a:t>
            </a:r>
            <a:endParaRPr lang="en-GB" sz="3200"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15</a:t>
            </a:fld>
            <a:endParaRPr lang="en-US" dirty="0"/>
          </a:p>
        </p:txBody>
      </p:sp>
      <p:sp>
        <p:nvSpPr>
          <p:cNvPr id="8" name="Content Placeholder 5"/>
          <p:cNvSpPr>
            <a:spLocks noGrp="1"/>
          </p:cNvSpPr>
          <p:nvPr>
            <p:ph sz="quarter" idx="13"/>
          </p:nvPr>
        </p:nvSpPr>
        <p:spPr>
          <a:xfrm>
            <a:off x="460375" y="603594"/>
            <a:ext cx="8571865" cy="5592098"/>
          </a:xfrm>
        </p:spPr>
        <p:txBody>
          <a:bodyPr>
            <a:noAutofit/>
          </a:bodyPr>
          <a:lstStyle/>
          <a:p>
            <a:pPr marL="0" indent="0">
              <a:buNone/>
            </a:pPr>
            <a:r>
              <a:rPr lang="en-GB" sz="2400" b="1" dirty="0" smtClean="0">
                <a:latin typeface="Calibri"/>
                <a:cs typeface="Calibri"/>
              </a:rPr>
              <a:t>W30/31 </a:t>
            </a:r>
            <a:r>
              <a:rPr lang="en-GB" sz="2400" b="1" dirty="0">
                <a:latin typeface="Calibri"/>
                <a:cs typeface="Calibri"/>
              </a:rPr>
              <a:t>(Abel G.)</a:t>
            </a:r>
          </a:p>
          <a:p>
            <a:r>
              <a:rPr lang="en-GB" sz="1800" dirty="0" smtClean="0">
                <a:latin typeface="Calibri"/>
                <a:cs typeface="Calibri"/>
              </a:rPr>
              <a:t>PS </a:t>
            </a:r>
            <a:r>
              <a:rPr lang="en-GB" sz="1800" dirty="0">
                <a:latin typeface="Calibri"/>
                <a:cs typeface="Calibri"/>
              </a:rPr>
              <a:t>complex (L3, L4, PS, PSB, TT2, LEAR) and ISOLDE complex (ISOLDE, REX, HIE-ISOLDE, MEDICIS</a:t>
            </a:r>
            <a:r>
              <a:rPr lang="en-GB" sz="1800" dirty="0" smtClean="0">
                <a:latin typeface="Calibri"/>
                <a:cs typeface="Calibri"/>
              </a:rPr>
              <a:t>):</a:t>
            </a:r>
          </a:p>
          <a:p>
            <a:pPr lvl="1"/>
            <a:r>
              <a:rPr lang="en-GB" sz="1400" dirty="0" smtClean="0">
                <a:latin typeface="Calibri"/>
                <a:cs typeface="Calibri"/>
              </a:rPr>
              <a:t>Leave </a:t>
            </a:r>
            <a:r>
              <a:rPr lang="en-GB" sz="1400" dirty="0">
                <a:latin typeface="Calibri"/>
                <a:cs typeface="Calibri"/>
              </a:rPr>
              <a:t>the machines in safe mode and turn all the power outlets off in view to the AUG test. Turn them back on once tests were finished (</a:t>
            </a:r>
            <a:r>
              <a:rPr lang="en-GB" sz="1400" dirty="0" smtClean="0">
                <a:latin typeface="Calibri"/>
                <a:cs typeface="Calibri"/>
              </a:rPr>
              <a:t>w/ </a:t>
            </a:r>
            <a:r>
              <a:rPr lang="en-GB" sz="1400" dirty="0">
                <a:latin typeface="Calibri"/>
                <a:cs typeface="Calibri"/>
              </a:rPr>
              <a:t>J. Ferreira)</a:t>
            </a:r>
          </a:p>
          <a:p>
            <a:r>
              <a:rPr lang="en-GB" sz="1800" dirty="0" smtClean="0">
                <a:latin typeface="Calibri"/>
                <a:cs typeface="Calibri"/>
              </a:rPr>
              <a:t>Fix </a:t>
            </a:r>
            <a:r>
              <a:rPr lang="en-GB" sz="1800" dirty="0">
                <a:latin typeface="Calibri"/>
                <a:cs typeface="Calibri"/>
              </a:rPr>
              <a:t>some issues linked to the AUG tests in </a:t>
            </a:r>
            <a:r>
              <a:rPr lang="en-GB" sz="1800" dirty="0" smtClean="0">
                <a:latin typeface="Calibri"/>
                <a:cs typeface="Calibri"/>
              </a:rPr>
              <a:t>PSB:</a:t>
            </a:r>
          </a:p>
          <a:p>
            <a:pPr lvl="1"/>
            <a:r>
              <a:rPr lang="en-GB" sz="1400" dirty="0" smtClean="0">
                <a:latin typeface="Calibri"/>
                <a:cs typeface="Calibri"/>
              </a:rPr>
              <a:t>2x </a:t>
            </a:r>
            <a:r>
              <a:rPr lang="en-GB" sz="1400" dirty="0">
                <a:latin typeface="Calibri"/>
                <a:cs typeface="Calibri"/>
              </a:rPr>
              <a:t>VVS DP MUX cards </a:t>
            </a:r>
            <a:r>
              <a:rPr lang="en-GB" sz="1400" dirty="0" smtClean="0">
                <a:latin typeface="Calibri"/>
                <a:cs typeface="Calibri"/>
              </a:rPr>
              <a:t>broken</a:t>
            </a:r>
          </a:p>
          <a:p>
            <a:pPr lvl="1"/>
            <a:r>
              <a:rPr lang="en-GB" sz="1400" dirty="0" smtClean="0">
                <a:latin typeface="Calibri"/>
                <a:cs typeface="Calibri"/>
              </a:rPr>
              <a:t>Several </a:t>
            </a:r>
            <a:r>
              <a:rPr lang="en-GB" sz="1400" dirty="0">
                <a:latin typeface="Calibri"/>
                <a:cs typeface="Calibri"/>
              </a:rPr>
              <a:t>TPG300 lost the configuration </a:t>
            </a:r>
            <a:endParaRPr lang="en-GB" sz="1400" dirty="0" smtClean="0">
              <a:latin typeface="Calibri"/>
              <a:cs typeface="Calibri"/>
            </a:endParaRPr>
          </a:p>
          <a:p>
            <a:pPr lvl="1"/>
            <a:r>
              <a:rPr lang="en-GB" sz="1400" dirty="0" smtClean="0">
                <a:latin typeface="Calibri"/>
                <a:cs typeface="Calibri"/>
              </a:rPr>
              <a:t>BTP.VGP01 </a:t>
            </a:r>
            <a:r>
              <a:rPr lang="en-GB" sz="1400" dirty="0">
                <a:latin typeface="Calibri"/>
                <a:cs typeface="Calibri"/>
              </a:rPr>
              <a:t>pumping group not </a:t>
            </a:r>
            <a:r>
              <a:rPr lang="en-GB" sz="1400" dirty="0" smtClean="0">
                <a:latin typeface="Calibri"/>
                <a:cs typeface="Calibri"/>
              </a:rPr>
              <a:t>reachable</a:t>
            </a:r>
            <a:endParaRPr lang="en-GB" sz="1400" dirty="0">
              <a:latin typeface="Calibri"/>
              <a:cs typeface="Calibri"/>
            </a:endParaRPr>
          </a:p>
        </p:txBody>
      </p:sp>
      <p:sp>
        <p:nvSpPr>
          <p:cNvPr id="5" name="Footer Placeholder 4"/>
          <p:cNvSpPr>
            <a:spLocks noGrp="1"/>
          </p:cNvSpPr>
          <p:nvPr>
            <p:ph type="ftr" sz="quarter" idx="11"/>
          </p:nvPr>
        </p:nvSpPr>
        <p:spPr/>
        <p:txBody>
          <a:bodyPr/>
          <a:lstStyle/>
          <a:p>
            <a:pPr algn="r"/>
            <a:r>
              <a:rPr lang="en-US" i="1" dirty="0" smtClean="0"/>
              <a:t>CPS</a:t>
            </a:r>
            <a:endParaRPr lang="en-US" i="1" dirty="0"/>
          </a:p>
        </p:txBody>
      </p:sp>
    </p:spTree>
    <p:extLst>
      <p:ext uri="{BB962C8B-B14F-4D97-AF65-F5344CB8AC3E}">
        <p14:creationId xmlns:p14="http://schemas.microsoft.com/office/powerpoint/2010/main" val="30362206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Thank you !</a:t>
            </a:r>
          </a:p>
        </p:txBody>
      </p:sp>
    </p:spTree>
    <p:extLst>
      <p:ext uri="{BB962C8B-B14F-4D97-AF65-F5344CB8AC3E}">
        <p14:creationId xmlns:p14="http://schemas.microsoft.com/office/powerpoint/2010/main" val="4040491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20"/>
            <a:ext cx="8226425" cy="731520"/>
          </a:xfrm>
        </p:spPr>
        <p:txBody>
          <a:bodyPr>
            <a:normAutofit/>
          </a:bodyPr>
          <a:lstStyle/>
          <a:p>
            <a:r>
              <a:rPr lang="en-GB" sz="3200" dirty="0"/>
              <a:t>Performed activities</a:t>
            </a:r>
          </a:p>
        </p:txBody>
      </p:sp>
      <p:sp>
        <p:nvSpPr>
          <p:cNvPr id="4" name="Slide Number Placeholder 3"/>
          <p:cNvSpPr>
            <a:spLocks noGrp="1"/>
          </p:cNvSpPr>
          <p:nvPr>
            <p:ph type="sldNum" sz="quarter" idx="12"/>
          </p:nvPr>
        </p:nvSpPr>
        <p:spPr/>
        <p:txBody>
          <a:bodyPr/>
          <a:lstStyle/>
          <a:p>
            <a:fld id="{8D6C380F-326D-3C40-9EE7-7FBAB0953422}" type="slidenum">
              <a:rPr lang="en-US" smtClean="0"/>
              <a:pPr/>
              <a:t>2</a:t>
            </a:fld>
            <a:endParaRPr lang="en-US" dirty="0"/>
          </a:p>
        </p:txBody>
      </p:sp>
      <p:sp>
        <p:nvSpPr>
          <p:cNvPr id="6" name="Content Placeholder 5"/>
          <p:cNvSpPr>
            <a:spLocks noGrp="1"/>
          </p:cNvSpPr>
          <p:nvPr>
            <p:ph sz="quarter" idx="13"/>
          </p:nvPr>
        </p:nvSpPr>
        <p:spPr>
          <a:xfrm>
            <a:off x="457200" y="552092"/>
            <a:ext cx="8577330" cy="5736565"/>
          </a:xfrm>
        </p:spPr>
        <p:txBody>
          <a:bodyPr>
            <a:noAutofit/>
          </a:bodyPr>
          <a:lstStyle/>
          <a:p>
            <a:pPr marL="0" indent="0">
              <a:buNone/>
            </a:pPr>
            <a:r>
              <a:rPr lang="en-US" sz="2400" b="1" dirty="0">
                <a:latin typeface="Calibri"/>
                <a:cs typeface="Calibri"/>
              </a:rPr>
              <a:t>W31 (</a:t>
            </a:r>
            <a:r>
              <a:rPr lang="en-US" sz="2400" b="1" dirty="0" smtClean="0">
                <a:latin typeface="Calibri"/>
                <a:cs typeface="Calibri"/>
              </a:rPr>
              <a:t>Pablo, Abel N. &amp; FSU)</a:t>
            </a:r>
            <a:endParaRPr lang="en-US" sz="2400" b="1" dirty="0">
              <a:latin typeface="Calibri"/>
              <a:cs typeface="Calibri"/>
            </a:endParaRPr>
          </a:p>
          <a:p>
            <a:pPr marL="508000" indent="-285750">
              <a:buFont typeface="Arial" panose="020B0604020202020204" pitchFamily="34" charset="0"/>
              <a:buChar char="•"/>
            </a:pPr>
            <a:endParaRPr lang="fr-CH" sz="1600" b="1" dirty="0">
              <a:solidFill>
                <a:srgbClr val="002060"/>
              </a:solidFill>
              <a:latin typeface="Calibri" panose="020F0502020204030204" pitchFamily="34" charset="0"/>
              <a:cs typeface="Calibri"/>
            </a:endParaRPr>
          </a:p>
          <a:p>
            <a:pPr marL="508000" indent="-285750">
              <a:buFont typeface="Arial" panose="020B0604020202020204" pitchFamily="34" charset="0"/>
              <a:buChar char="•"/>
            </a:pPr>
            <a:r>
              <a:rPr lang="fr-CH" sz="1600" b="1" dirty="0">
                <a:solidFill>
                  <a:srgbClr val="002060"/>
                </a:solidFill>
                <a:latin typeface="Calibri" panose="020F0502020204030204" pitchFamily="34" charset="0"/>
                <a:cs typeface="Calibri"/>
              </a:rPr>
              <a:t>LHC Planning and Coordination:</a:t>
            </a:r>
          </a:p>
          <a:p>
            <a:pPr marL="974725" lvl="1" indent="-285750">
              <a:buFont typeface="Arial" panose="020B0604020202020204" pitchFamily="34" charset="0"/>
              <a:buChar char="•"/>
            </a:pPr>
            <a:r>
              <a:rPr lang="en-US" sz="1400" b="1" dirty="0">
                <a:solidFill>
                  <a:srgbClr val="002060"/>
                </a:solidFill>
                <a:latin typeface="Calibri"/>
                <a:cs typeface="Calibri"/>
              </a:rPr>
              <a:t>LS2 Planning Updating and Readjustment: </a:t>
            </a:r>
            <a:r>
              <a:rPr lang="en-US" sz="1400" dirty="0">
                <a:solidFill>
                  <a:srgbClr val="002060"/>
                </a:solidFill>
                <a:latin typeface="Calibri"/>
                <a:cs typeface="Calibri"/>
              </a:rPr>
              <a:t>Re-scheduling and status updating of on-going and completed tasks, including new updated Burndown Chart.</a:t>
            </a:r>
          </a:p>
          <a:p>
            <a:pPr marL="974725" lvl="1" indent="-285750">
              <a:buFont typeface="Arial" panose="020B0604020202020204" pitchFamily="34" charset="0"/>
              <a:buChar char="•"/>
            </a:pPr>
            <a:r>
              <a:rPr lang="en-US" sz="1400" b="1" dirty="0">
                <a:solidFill>
                  <a:srgbClr val="002060"/>
                </a:solidFill>
                <a:latin typeface="Calibri"/>
                <a:cs typeface="Calibri"/>
              </a:rPr>
              <a:t>LS2 BV Commissioning Planning Adjustment: </a:t>
            </a:r>
            <a:r>
              <a:rPr lang="en-US" sz="1400" dirty="0">
                <a:solidFill>
                  <a:srgbClr val="002060"/>
                </a:solidFill>
                <a:latin typeface="Calibri"/>
                <a:cs typeface="Calibri"/>
              </a:rPr>
              <a:t>Re-scheduling of foreseen beam vacuum commissioning actions in view of the new LHC cooldown-powering schedule.</a:t>
            </a:r>
          </a:p>
          <a:p>
            <a:pPr marL="974725" lvl="1" indent="-285750">
              <a:buFont typeface="Arial" panose="020B0604020202020204" pitchFamily="34" charset="0"/>
              <a:buChar char="•"/>
            </a:pPr>
            <a:r>
              <a:rPr lang="en-US" sz="1400" b="1" dirty="0">
                <a:solidFill>
                  <a:srgbClr val="002060"/>
                </a:solidFill>
                <a:latin typeface="Calibri"/>
                <a:cs typeface="Calibri"/>
              </a:rPr>
              <a:t>BWS Cabling Request Modification: </a:t>
            </a:r>
            <a:r>
              <a:rPr lang="en-US" sz="1400" dirty="0">
                <a:solidFill>
                  <a:srgbClr val="002060"/>
                </a:solidFill>
                <a:latin typeface="Calibri"/>
                <a:cs typeface="Calibri"/>
              </a:rPr>
              <a:t>Addition of 1x new cable for the new VPI configuration resulted from the recent BWS sectorizations (LSS4L).</a:t>
            </a:r>
          </a:p>
          <a:p>
            <a:pPr marL="508000" indent="-285750">
              <a:buFont typeface="Arial" panose="020B0604020202020204" pitchFamily="34" charset="0"/>
              <a:buChar char="•"/>
            </a:pPr>
            <a:r>
              <a:rPr lang="fr-CH" sz="1600" b="1" dirty="0">
                <a:solidFill>
                  <a:srgbClr val="002060"/>
                </a:solidFill>
                <a:latin typeface="Calibri" panose="020F0502020204030204" pitchFamily="34" charset="0"/>
                <a:cs typeface="Calibri"/>
              </a:rPr>
              <a:t>LHC DB</a:t>
            </a:r>
            <a:r>
              <a:rPr lang="fr-CH" sz="1600" dirty="0">
                <a:solidFill>
                  <a:srgbClr val="002060"/>
                </a:solidFill>
                <a:latin typeface="Calibri" panose="020F0502020204030204" pitchFamily="34" charset="0"/>
                <a:cs typeface="Calibri"/>
              </a:rPr>
              <a:t> </a:t>
            </a:r>
            <a:r>
              <a:rPr lang="fr-CH" sz="1400" dirty="0">
                <a:solidFill>
                  <a:srgbClr val="002060"/>
                </a:solidFill>
                <a:latin typeface="Calibri" panose="020F0502020204030204" pitchFamily="34" charset="0"/>
                <a:cs typeface="Calibri"/>
              </a:rPr>
              <a:t>(VACCO-3847)</a:t>
            </a:r>
            <a:r>
              <a:rPr lang="fr-CH" sz="1400" b="1" dirty="0">
                <a:solidFill>
                  <a:srgbClr val="002060"/>
                </a:solidFill>
                <a:latin typeface="Calibri" panose="020F0502020204030204" pitchFamily="34" charset="0"/>
                <a:cs typeface="Calibri"/>
              </a:rPr>
              <a:t>:</a:t>
            </a:r>
            <a:endParaRPr lang="fr-CH" sz="1600" b="1" dirty="0">
              <a:solidFill>
                <a:srgbClr val="002060"/>
              </a:solidFill>
              <a:latin typeface="Calibri" panose="020F0502020204030204" pitchFamily="34" charset="0"/>
              <a:cs typeface="Calibri"/>
            </a:endParaRPr>
          </a:p>
          <a:p>
            <a:pPr marL="974725" lvl="1" indent="-285750">
              <a:buFont typeface="Arial" panose="020B0604020202020204" pitchFamily="34" charset="0"/>
              <a:buChar char="•"/>
            </a:pPr>
            <a:r>
              <a:rPr lang="en-GB" sz="1400" b="1" dirty="0">
                <a:solidFill>
                  <a:srgbClr val="002060"/>
                </a:solidFill>
                <a:latin typeface="Calibri"/>
                <a:cs typeface="Calibri"/>
              </a:rPr>
              <a:t>LSS4R: </a:t>
            </a:r>
            <a:r>
              <a:rPr lang="en-GB" sz="1400" dirty="0">
                <a:solidFill>
                  <a:srgbClr val="002060"/>
                </a:solidFill>
                <a:latin typeface="Calibri"/>
                <a:cs typeface="Calibri"/>
              </a:rPr>
              <a:t>VGRB and VGIA missing in sector F5R4.B. Solved, both gauges now in 'Use', however unable to change Type for VGRB from DB editor.</a:t>
            </a:r>
          </a:p>
          <a:p>
            <a:pPr marL="974725" lvl="1" indent="-285750">
              <a:buFont typeface="Arial" panose="020B0604020202020204" pitchFamily="34" charset="0"/>
              <a:buChar char="•"/>
            </a:pPr>
            <a:r>
              <a:rPr lang="en-GB" sz="1400" b="1" dirty="0">
                <a:solidFill>
                  <a:srgbClr val="002060"/>
                </a:solidFill>
                <a:latin typeface="Calibri"/>
                <a:cs typeface="Calibri"/>
              </a:rPr>
              <a:t>LSS8L: </a:t>
            </a:r>
            <a:r>
              <a:rPr lang="en-GB" sz="1400" dirty="0">
                <a:solidFill>
                  <a:srgbClr val="002060"/>
                </a:solidFill>
                <a:latin typeface="Calibri"/>
                <a:cs typeface="Calibri"/>
              </a:rPr>
              <a:t>SVCU DP Parameters inverted between blue and red beams valve controllers. Solved, DP parameters re-inverted, now properly configured.</a:t>
            </a:r>
          </a:p>
          <a:p>
            <a:pPr marL="974725" lvl="1" indent="-285750">
              <a:buFont typeface="Arial" panose="020B0604020202020204" pitchFamily="34" charset="0"/>
              <a:buChar char="•"/>
            </a:pPr>
            <a:r>
              <a:rPr lang="en-GB" sz="1400" b="1" dirty="0">
                <a:solidFill>
                  <a:srgbClr val="002060"/>
                </a:solidFill>
                <a:latin typeface="Calibri"/>
                <a:cs typeface="Calibri"/>
              </a:rPr>
              <a:t>TI2-TI8: </a:t>
            </a:r>
            <a:r>
              <a:rPr lang="en-GB" sz="1400" dirty="0">
                <a:solidFill>
                  <a:srgbClr val="002060"/>
                </a:solidFill>
                <a:latin typeface="Calibri"/>
                <a:cs typeface="Calibri"/>
              </a:rPr>
              <a:t>Aesthetics changes, sector names shortening, no need for “</a:t>
            </a:r>
            <a:r>
              <a:rPr lang="en-GB" sz="1400" dirty="0" err="1">
                <a:solidFill>
                  <a:srgbClr val="002060"/>
                </a:solidFill>
                <a:latin typeface="Calibri"/>
                <a:cs typeface="Calibri"/>
              </a:rPr>
              <a:t>vacsec</a:t>
            </a:r>
            <a:r>
              <a:rPr lang="en-GB" sz="1400" dirty="0">
                <a:solidFill>
                  <a:srgbClr val="002060"/>
                </a:solidFill>
                <a:latin typeface="Calibri"/>
                <a:cs typeface="Calibri"/>
              </a:rPr>
              <a:t>” extension (i.e. 1205, is enough) Solved, new names only include transfer-line's name and sector, (</a:t>
            </a:r>
            <a:r>
              <a:rPr lang="en-GB" sz="1400" dirty="0" err="1">
                <a:solidFill>
                  <a:srgbClr val="002060"/>
                </a:solidFill>
                <a:latin typeface="Calibri"/>
                <a:cs typeface="Calibri"/>
              </a:rPr>
              <a:t>i.e</a:t>
            </a:r>
            <a:r>
              <a:rPr lang="en-GB" sz="1400" dirty="0">
                <a:solidFill>
                  <a:srgbClr val="002060"/>
                </a:solidFill>
                <a:latin typeface="Calibri"/>
                <a:cs typeface="Calibri"/>
              </a:rPr>
              <a:t> "TI2.1205")</a:t>
            </a:r>
          </a:p>
          <a:p>
            <a:pPr marL="974725" lvl="1" indent="-285750">
              <a:buFont typeface="Arial" panose="020B0604020202020204" pitchFamily="34" charset="0"/>
              <a:buChar char="•"/>
            </a:pPr>
            <a:r>
              <a:rPr lang="en-GB" sz="1400" b="1" dirty="0">
                <a:solidFill>
                  <a:srgbClr val="002060"/>
                </a:solidFill>
                <a:latin typeface="Calibri"/>
                <a:cs typeface="Calibri"/>
              </a:rPr>
              <a:t>HL-LS2 Projects: </a:t>
            </a:r>
            <a:r>
              <a:rPr lang="en-GB" sz="1400" dirty="0">
                <a:solidFill>
                  <a:srgbClr val="002060"/>
                </a:solidFill>
                <a:latin typeface="Calibri"/>
                <a:cs typeface="Calibri"/>
              </a:rPr>
              <a:t>Missing VR_GT objects for recently added TPGs, mainly for new LS2 projects, requiring declaration and proper configuration. Already started for TCLD 11L2, currently on-going.</a:t>
            </a:r>
          </a:p>
          <a:p>
            <a:pPr marL="974725" lvl="1" indent="-285750">
              <a:buFont typeface="Arial" panose="020B0604020202020204" pitchFamily="34" charset="0"/>
              <a:buChar char="•"/>
            </a:pPr>
            <a:endParaRPr lang="en-GB" sz="1400" dirty="0">
              <a:solidFill>
                <a:srgbClr val="002060"/>
              </a:solidFill>
              <a:latin typeface="Calibri"/>
              <a:cs typeface="Calibri"/>
            </a:endParaRPr>
          </a:p>
          <a:p>
            <a:pPr marL="0" indent="0">
              <a:buNone/>
            </a:pPr>
            <a:endParaRPr lang="en-US" sz="2400" b="1" dirty="0">
              <a:latin typeface="Calibri"/>
              <a:cs typeface="Calibri"/>
            </a:endParaRPr>
          </a:p>
        </p:txBody>
      </p:sp>
      <p:sp>
        <p:nvSpPr>
          <p:cNvPr id="7" name="Footer Placeholder 6"/>
          <p:cNvSpPr>
            <a:spLocks noGrp="1"/>
          </p:cNvSpPr>
          <p:nvPr>
            <p:ph type="ftr" sz="quarter" idx="11"/>
          </p:nvPr>
        </p:nvSpPr>
        <p:spPr/>
        <p:txBody>
          <a:bodyPr/>
          <a:lstStyle/>
          <a:p>
            <a:pPr algn="r"/>
            <a:r>
              <a:rPr lang="en-US" i="1"/>
              <a:t>LHC</a:t>
            </a:r>
            <a:endParaRPr lang="en-US" i="1" dirty="0"/>
          </a:p>
        </p:txBody>
      </p:sp>
    </p:spTree>
    <p:extLst>
      <p:ext uri="{BB962C8B-B14F-4D97-AF65-F5344CB8AC3E}">
        <p14:creationId xmlns:p14="http://schemas.microsoft.com/office/powerpoint/2010/main" val="4134596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20"/>
            <a:ext cx="8226425" cy="731520"/>
          </a:xfrm>
        </p:spPr>
        <p:txBody>
          <a:bodyPr>
            <a:normAutofit/>
          </a:bodyPr>
          <a:lstStyle/>
          <a:p>
            <a:r>
              <a:rPr lang="en-GB" sz="3200" dirty="0"/>
              <a:t>Planned activities</a:t>
            </a:r>
          </a:p>
        </p:txBody>
      </p:sp>
      <p:sp>
        <p:nvSpPr>
          <p:cNvPr id="4" name="Slide Number Placeholder 3"/>
          <p:cNvSpPr>
            <a:spLocks noGrp="1"/>
          </p:cNvSpPr>
          <p:nvPr>
            <p:ph type="sldNum" sz="quarter" idx="12"/>
          </p:nvPr>
        </p:nvSpPr>
        <p:spPr/>
        <p:txBody>
          <a:bodyPr/>
          <a:lstStyle/>
          <a:p>
            <a:fld id="{8D6C380F-326D-3C40-9EE7-7FBAB0953422}" type="slidenum">
              <a:rPr lang="en-US" smtClean="0"/>
              <a:pPr/>
              <a:t>3</a:t>
            </a:fld>
            <a:endParaRPr lang="en-US" dirty="0"/>
          </a:p>
        </p:txBody>
      </p:sp>
      <p:sp>
        <p:nvSpPr>
          <p:cNvPr id="6" name="Content Placeholder 5"/>
          <p:cNvSpPr>
            <a:spLocks noGrp="1"/>
          </p:cNvSpPr>
          <p:nvPr>
            <p:ph sz="quarter" idx="13"/>
          </p:nvPr>
        </p:nvSpPr>
        <p:spPr>
          <a:xfrm>
            <a:off x="457200" y="552092"/>
            <a:ext cx="8577330" cy="5736565"/>
          </a:xfrm>
        </p:spPr>
        <p:txBody>
          <a:bodyPr>
            <a:noAutofit/>
          </a:bodyPr>
          <a:lstStyle/>
          <a:p>
            <a:pPr marL="0" indent="0">
              <a:buNone/>
            </a:pPr>
            <a:r>
              <a:rPr lang="en-US" sz="2400" b="1" dirty="0">
                <a:latin typeface="Calibri"/>
                <a:cs typeface="Calibri"/>
              </a:rPr>
              <a:t>W32/W33 (</a:t>
            </a:r>
            <a:r>
              <a:rPr lang="en-US" sz="2400" b="1" dirty="0" smtClean="0">
                <a:latin typeface="Calibri"/>
                <a:cs typeface="Calibri"/>
              </a:rPr>
              <a:t>Pablo, Abel N. &amp; FSU)</a:t>
            </a:r>
            <a:endParaRPr lang="en-US" sz="2400" b="1" dirty="0">
              <a:latin typeface="Calibri"/>
              <a:cs typeface="Calibri"/>
            </a:endParaRPr>
          </a:p>
          <a:p>
            <a:pPr marL="508000" indent="-285750">
              <a:buFont typeface="Arial" panose="020B0604020202020204" pitchFamily="34" charset="0"/>
              <a:buChar char="•"/>
            </a:pPr>
            <a:endParaRPr lang="fr-CH" sz="1600" b="1" dirty="0">
              <a:solidFill>
                <a:srgbClr val="002060"/>
              </a:solidFill>
              <a:latin typeface="Calibri" panose="020F0502020204030204" pitchFamily="34" charset="0"/>
              <a:cs typeface="Calibri"/>
            </a:endParaRPr>
          </a:p>
          <a:p>
            <a:pPr marL="508000" indent="-285750">
              <a:buFont typeface="Arial" panose="020B0604020202020204" pitchFamily="34" charset="0"/>
              <a:buChar char="•"/>
            </a:pPr>
            <a:r>
              <a:rPr lang="fr-CH" sz="1600" b="1" dirty="0">
                <a:solidFill>
                  <a:srgbClr val="002060"/>
                </a:solidFill>
                <a:latin typeface="Calibri" panose="020F0502020204030204" pitchFamily="34" charset="0"/>
                <a:cs typeface="Calibri"/>
              </a:rPr>
              <a:t>LHC BV Commissioning Phase:</a:t>
            </a:r>
          </a:p>
          <a:p>
            <a:pPr marL="974725" lvl="1" indent="-285750">
              <a:buFont typeface="Arial" panose="020B0604020202020204" pitchFamily="34" charset="0"/>
              <a:buChar char="•"/>
            </a:pPr>
            <a:r>
              <a:rPr lang="en-US" sz="1400" b="1" dirty="0">
                <a:solidFill>
                  <a:srgbClr val="002060"/>
                </a:solidFill>
                <a:latin typeface="Calibri"/>
                <a:cs typeface="Calibri"/>
              </a:rPr>
              <a:t>LSS8R: </a:t>
            </a:r>
            <a:r>
              <a:rPr lang="en-US" sz="1400" dirty="0">
                <a:solidFill>
                  <a:srgbClr val="002060"/>
                </a:solidFill>
                <a:latin typeface="Calibri"/>
                <a:cs typeface="Calibri"/>
              </a:rPr>
              <a:t>First contact with field commissioning, teach and review existing procedures. Perform full commissioning of LSS8R (Gauges, Pumps, Valve Chains, Interlocks, NEG, Solenoids, etc.) on W33.</a:t>
            </a:r>
          </a:p>
          <a:p>
            <a:pPr marL="508000" indent="-285750">
              <a:buFont typeface="Arial" panose="020B0604020202020204" pitchFamily="34" charset="0"/>
              <a:buChar char="•"/>
            </a:pPr>
            <a:r>
              <a:rPr lang="fr-CH" sz="1600" b="1" dirty="0">
                <a:solidFill>
                  <a:srgbClr val="002060"/>
                </a:solidFill>
                <a:latin typeface="Calibri" panose="020F0502020204030204" pitchFamily="34" charset="0"/>
                <a:cs typeface="Calibri"/>
              </a:rPr>
              <a:t>LHC DB</a:t>
            </a:r>
            <a:r>
              <a:rPr lang="fr-CH" sz="1600" dirty="0">
                <a:solidFill>
                  <a:srgbClr val="002060"/>
                </a:solidFill>
                <a:latin typeface="Calibri" panose="020F0502020204030204" pitchFamily="34" charset="0"/>
                <a:cs typeface="Calibri"/>
              </a:rPr>
              <a:t> </a:t>
            </a:r>
            <a:r>
              <a:rPr lang="fr-CH" sz="1400" dirty="0">
                <a:solidFill>
                  <a:srgbClr val="002060"/>
                </a:solidFill>
                <a:latin typeface="Calibri" panose="020F0502020204030204" pitchFamily="34" charset="0"/>
                <a:cs typeface="Calibri"/>
              </a:rPr>
              <a:t>(VACCO-3847)</a:t>
            </a:r>
            <a:r>
              <a:rPr lang="fr-CH" sz="1400" b="1" dirty="0">
                <a:solidFill>
                  <a:srgbClr val="002060"/>
                </a:solidFill>
                <a:latin typeface="Calibri" panose="020F0502020204030204" pitchFamily="34" charset="0"/>
                <a:cs typeface="Calibri"/>
              </a:rPr>
              <a:t>:</a:t>
            </a:r>
            <a:endParaRPr lang="fr-CH" sz="1600" b="1" dirty="0">
              <a:solidFill>
                <a:srgbClr val="002060"/>
              </a:solidFill>
              <a:latin typeface="Calibri" panose="020F0502020204030204" pitchFamily="34" charset="0"/>
              <a:cs typeface="Calibri"/>
            </a:endParaRPr>
          </a:p>
          <a:p>
            <a:pPr marL="974725" lvl="1" indent="-285750">
              <a:buFont typeface="Arial" panose="020B0604020202020204" pitchFamily="34" charset="0"/>
              <a:buChar char="•"/>
            </a:pPr>
            <a:r>
              <a:rPr lang="en-GB" sz="1400" b="1" dirty="0">
                <a:solidFill>
                  <a:srgbClr val="002060"/>
                </a:solidFill>
                <a:latin typeface="Calibri"/>
                <a:cs typeface="Calibri"/>
              </a:rPr>
              <a:t>ITL: </a:t>
            </a:r>
            <a:r>
              <a:rPr lang="en-GB" sz="1400" dirty="0">
                <a:solidFill>
                  <a:srgbClr val="002060"/>
                </a:solidFill>
                <a:latin typeface="Calibri"/>
                <a:cs typeface="Calibri"/>
              </a:rPr>
              <a:t>Pending interlock corrections, configurations which need rollbacks after BVO’s LS2 interventions (pump and gauges replacements). </a:t>
            </a:r>
          </a:p>
          <a:p>
            <a:pPr marL="974725" lvl="1" indent="-285750">
              <a:buFont typeface="Arial" panose="020B0604020202020204" pitchFamily="34" charset="0"/>
              <a:buChar char="•"/>
            </a:pPr>
            <a:r>
              <a:rPr lang="en-GB" sz="1400" b="1" dirty="0">
                <a:solidFill>
                  <a:srgbClr val="002060"/>
                </a:solidFill>
                <a:latin typeface="Calibri"/>
                <a:cs typeface="Calibri"/>
              </a:rPr>
              <a:t>ALICE: </a:t>
            </a:r>
            <a:r>
              <a:rPr lang="en-GB" sz="1400" dirty="0">
                <a:solidFill>
                  <a:srgbClr val="002060"/>
                </a:solidFill>
                <a:latin typeface="Calibri"/>
                <a:cs typeface="Calibri"/>
              </a:rPr>
              <a:t>VGRB.42.1L2.X will be relocated to the opposite side of the IP2. New position will be identical with the sector valve. No VGRB.42.1R2.X in Layout DB, gauge shall be introduced manually in VacDB.</a:t>
            </a:r>
          </a:p>
          <a:p>
            <a:pPr marL="974725" lvl="1" indent="-285750">
              <a:buFont typeface="Arial" panose="020B0604020202020204" pitchFamily="34" charset="0"/>
              <a:buChar char="•"/>
            </a:pPr>
            <a:r>
              <a:rPr lang="en-GB" sz="1400" b="1" dirty="0">
                <a:solidFill>
                  <a:srgbClr val="002060"/>
                </a:solidFill>
                <a:latin typeface="Calibri"/>
                <a:cs typeface="Calibri"/>
              </a:rPr>
              <a:t>TDIS C4R8.X: </a:t>
            </a:r>
            <a:r>
              <a:rPr lang="en-GB" sz="1400" dirty="0">
                <a:solidFill>
                  <a:srgbClr val="002060"/>
                </a:solidFill>
                <a:latin typeface="Calibri"/>
                <a:cs typeface="Calibri"/>
              </a:rPr>
              <a:t>Wrong itl configuration, using pumps instead of new relay objects. Missing VA_RI objects, which need to be added and VVGS Prev./Next configuration modified.</a:t>
            </a:r>
          </a:p>
          <a:p>
            <a:pPr marL="974725" lvl="1" indent="-285750">
              <a:buFont typeface="Arial" panose="020B0604020202020204" pitchFamily="34" charset="0"/>
              <a:buChar char="•"/>
            </a:pPr>
            <a:r>
              <a:rPr lang="en-GB" sz="1400" b="1" dirty="0">
                <a:solidFill>
                  <a:srgbClr val="002060"/>
                </a:solidFill>
                <a:latin typeface="Calibri"/>
                <a:cs typeface="Calibri"/>
              </a:rPr>
              <a:t>BGC C5L4.B/B5L4.B: </a:t>
            </a:r>
            <a:r>
              <a:rPr lang="en-GB" sz="1400" dirty="0">
                <a:solidFill>
                  <a:srgbClr val="002060"/>
                </a:solidFill>
                <a:latin typeface="Calibri"/>
                <a:cs typeface="Calibri"/>
              </a:rPr>
              <a:t>TPG Channels inversion at DB level, needs to be corrected and gauges properly assigned to their corresponding controller.</a:t>
            </a:r>
          </a:p>
          <a:p>
            <a:pPr marL="974725" lvl="1" indent="-285750">
              <a:buFont typeface="Arial" panose="020B0604020202020204" pitchFamily="34" charset="0"/>
              <a:buChar char="•"/>
            </a:pPr>
            <a:r>
              <a:rPr lang="en-GB" sz="1400" b="1" dirty="0">
                <a:solidFill>
                  <a:srgbClr val="002060"/>
                </a:solidFill>
                <a:latin typeface="Calibri"/>
                <a:cs typeface="Calibri"/>
              </a:rPr>
              <a:t>ARC78: </a:t>
            </a:r>
            <a:r>
              <a:rPr lang="en-GB" sz="1400" dirty="0">
                <a:solidFill>
                  <a:srgbClr val="002060"/>
                </a:solidFill>
                <a:latin typeface="Calibri"/>
                <a:cs typeface="Calibri"/>
              </a:rPr>
              <a:t>to remove the sectorization of the TCLD: 4 x VGPB, 2 x sector valves, 2x VPNNG and 1 x </a:t>
            </a:r>
            <a:r>
              <a:rPr lang="en-GB" sz="1400" dirty="0" smtClean="0">
                <a:solidFill>
                  <a:srgbClr val="002060"/>
                </a:solidFill>
                <a:latin typeface="Calibri"/>
                <a:cs typeface="Calibri"/>
              </a:rPr>
              <a:t>VGRB Following </a:t>
            </a:r>
            <a:r>
              <a:rPr lang="en-GB" sz="1400" dirty="0">
                <a:solidFill>
                  <a:srgbClr val="002060"/>
                </a:solidFill>
                <a:latin typeface="Calibri"/>
                <a:cs typeface="Calibri"/>
              </a:rPr>
              <a:t>BVO’s </a:t>
            </a:r>
            <a:r>
              <a:rPr lang="en-GB" sz="1400" dirty="0" smtClean="0">
                <a:solidFill>
                  <a:srgbClr val="002060"/>
                </a:solidFill>
                <a:latin typeface="Calibri"/>
                <a:cs typeface="Calibri"/>
              </a:rPr>
              <a:t>request</a:t>
            </a:r>
            <a:endParaRPr lang="en-GB" sz="1400" dirty="0">
              <a:solidFill>
                <a:srgbClr val="002060"/>
              </a:solidFill>
              <a:latin typeface="Calibri"/>
              <a:cs typeface="Calibri"/>
            </a:endParaRPr>
          </a:p>
          <a:p>
            <a:pPr marL="974725" lvl="1" indent="-285750">
              <a:buFont typeface="Arial" panose="020B0604020202020204" pitchFamily="34" charset="0"/>
              <a:buChar char="•"/>
            </a:pPr>
            <a:r>
              <a:rPr lang="en-GB" sz="1400" b="1" dirty="0">
                <a:solidFill>
                  <a:srgbClr val="002060"/>
                </a:solidFill>
                <a:latin typeface="Calibri"/>
                <a:cs typeface="Calibri"/>
              </a:rPr>
              <a:t>LSS7: </a:t>
            </a:r>
            <a:r>
              <a:rPr lang="en-GB" sz="1400" dirty="0">
                <a:solidFill>
                  <a:srgbClr val="002060"/>
                </a:solidFill>
                <a:latin typeface="Calibri"/>
                <a:cs typeface="Calibri"/>
              </a:rPr>
              <a:t>Additional NEG cart. in LSS7 based on the ref. ECR. Potential need to add them manually</a:t>
            </a:r>
          </a:p>
          <a:p>
            <a:pPr marL="974725" lvl="1" indent="-285750">
              <a:buFont typeface="Arial" panose="020B0604020202020204" pitchFamily="34" charset="0"/>
              <a:buChar char="•"/>
            </a:pPr>
            <a:r>
              <a:rPr lang="en-GB" sz="1400" b="1" dirty="0">
                <a:solidFill>
                  <a:srgbClr val="002060"/>
                </a:solidFill>
                <a:latin typeface="Calibri"/>
                <a:cs typeface="Calibri"/>
              </a:rPr>
              <a:t>Other minor issues</a:t>
            </a:r>
            <a:r>
              <a:rPr lang="en-GB" sz="1400" dirty="0">
                <a:solidFill>
                  <a:srgbClr val="002060"/>
                </a:solidFill>
                <a:latin typeface="Calibri"/>
                <a:cs typeface="Calibri"/>
              </a:rPr>
              <a:t>, listed under the JIRA ticket VACCO-3847.</a:t>
            </a:r>
          </a:p>
          <a:p>
            <a:pPr marL="974725" lvl="1" indent="-285750">
              <a:buFont typeface="Arial" panose="020B0604020202020204" pitchFamily="34" charset="0"/>
              <a:buChar char="•"/>
            </a:pPr>
            <a:endParaRPr lang="en-GB" sz="1400" dirty="0">
              <a:solidFill>
                <a:srgbClr val="002060"/>
              </a:solidFill>
              <a:latin typeface="Calibri"/>
              <a:cs typeface="Calibri"/>
            </a:endParaRPr>
          </a:p>
          <a:p>
            <a:pPr marL="0" indent="0">
              <a:buNone/>
            </a:pPr>
            <a:endParaRPr lang="en-US" sz="2400" b="1" dirty="0">
              <a:latin typeface="Calibri"/>
              <a:cs typeface="Calibri"/>
            </a:endParaRPr>
          </a:p>
        </p:txBody>
      </p:sp>
      <p:sp>
        <p:nvSpPr>
          <p:cNvPr id="7" name="Footer Placeholder 6"/>
          <p:cNvSpPr>
            <a:spLocks noGrp="1"/>
          </p:cNvSpPr>
          <p:nvPr>
            <p:ph type="ftr" sz="quarter" idx="11"/>
          </p:nvPr>
        </p:nvSpPr>
        <p:spPr/>
        <p:txBody>
          <a:bodyPr/>
          <a:lstStyle/>
          <a:p>
            <a:pPr algn="r"/>
            <a:r>
              <a:rPr lang="en-US" i="1"/>
              <a:t>LHC</a:t>
            </a:r>
            <a:endParaRPr lang="en-US" i="1" dirty="0"/>
          </a:p>
        </p:txBody>
      </p:sp>
    </p:spTree>
    <p:extLst>
      <p:ext uri="{BB962C8B-B14F-4D97-AF65-F5344CB8AC3E}">
        <p14:creationId xmlns:p14="http://schemas.microsoft.com/office/powerpoint/2010/main" val="2108050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89F6E-8D4A-47A0-9ED3-9F1E1DBC9E55}"/>
              </a:ext>
            </a:extLst>
          </p:cNvPr>
          <p:cNvSpPr>
            <a:spLocks noGrp="1"/>
          </p:cNvSpPr>
          <p:nvPr>
            <p:ph type="title"/>
          </p:nvPr>
        </p:nvSpPr>
        <p:spPr/>
        <p:txBody>
          <a:bodyPr>
            <a:normAutofit/>
          </a:bodyPr>
          <a:lstStyle/>
          <a:p>
            <a:r>
              <a:rPr lang="en-US" sz="3200" dirty="0"/>
              <a:t>BV Commissioning Plan</a:t>
            </a:r>
            <a:endParaRPr lang="en-GB" sz="3200" dirty="0"/>
          </a:p>
        </p:txBody>
      </p:sp>
      <p:sp>
        <p:nvSpPr>
          <p:cNvPr id="3" name="Footer Placeholder 2">
            <a:extLst>
              <a:ext uri="{FF2B5EF4-FFF2-40B4-BE49-F238E27FC236}">
                <a16:creationId xmlns:a16="http://schemas.microsoft.com/office/drawing/2014/main" id="{E6E22E33-55E9-47B3-A76D-864D50766B30}"/>
              </a:ext>
            </a:extLst>
          </p:cNvPr>
          <p:cNvSpPr>
            <a:spLocks noGrp="1"/>
          </p:cNvSpPr>
          <p:nvPr>
            <p:ph type="ftr" sz="quarter" idx="11"/>
          </p:nvPr>
        </p:nvSpPr>
        <p:spPr>
          <a:xfrm>
            <a:off x="2671774" y="6356350"/>
            <a:ext cx="5681967" cy="365125"/>
          </a:xfrm>
        </p:spPr>
        <p:txBody>
          <a:bodyPr/>
          <a:lstStyle/>
          <a:p>
            <a:pPr algn="r"/>
            <a:r>
              <a:rPr lang="en-US" i="1" dirty="0"/>
              <a:t>LHC</a:t>
            </a:r>
          </a:p>
        </p:txBody>
      </p:sp>
      <p:sp>
        <p:nvSpPr>
          <p:cNvPr id="4" name="Slide Number Placeholder 3">
            <a:extLst>
              <a:ext uri="{FF2B5EF4-FFF2-40B4-BE49-F238E27FC236}">
                <a16:creationId xmlns:a16="http://schemas.microsoft.com/office/drawing/2014/main" id="{4F542365-8C0D-4141-857E-FAAF770467FE}"/>
              </a:ext>
            </a:extLst>
          </p:cNvPr>
          <p:cNvSpPr>
            <a:spLocks noGrp="1"/>
          </p:cNvSpPr>
          <p:nvPr>
            <p:ph type="sldNum" sz="quarter" idx="12"/>
          </p:nvPr>
        </p:nvSpPr>
        <p:spPr/>
        <p:txBody>
          <a:bodyPr/>
          <a:lstStyle/>
          <a:p>
            <a:fld id="{8D6C380F-326D-3C40-9EE7-7FBAB0953422}" type="slidenum">
              <a:rPr lang="en-US" smtClean="0"/>
              <a:pPr/>
              <a:t>4</a:t>
            </a:fld>
            <a:endParaRPr lang="en-US"/>
          </a:p>
        </p:txBody>
      </p:sp>
      <p:graphicFrame>
        <p:nvGraphicFramePr>
          <p:cNvPr id="16" name="Content Placeholder 15">
            <a:extLst>
              <a:ext uri="{FF2B5EF4-FFF2-40B4-BE49-F238E27FC236}">
                <a16:creationId xmlns:a16="http://schemas.microsoft.com/office/drawing/2014/main" id="{3F6C534F-266F-4A2C-A4EB-93B8D920F413}"/>
              </a:ext>
            </a:extLst>
          </p:cNvPr>
          <p:cNvGraphicFramePr>
            <a:graphicFrameLocks noGrp="1"/>
          </p:cNvGraphicFramePr>
          <p:nvPr>
            <p:ph sz="quarter" idx="13"/>
            <p:extLst>
              <p:ext uri="{D42A27DB-BD31-4B8C-83A1-F6EECF244321}">
                <p14:modId xmlns:p14="http://schemas.microsoft.com/office/powerpoint/2010/main" val="340401049"/>
              </p:ext>
            </p:extLst>
          </p:nvPr>
        </p:nvGraphicFramePr>
        <p:xfrm>
          <a:off x="549198" y="1392395"/>
          <a:ext cx="8042858" cy="4073210"/>
        </p:xfrm>
        <a:graphic>
          <a:graphicData uri="http://schemas.openxmlformats.org/drawingml/2006/table">
            <a:tbl>
              <a:tblPr>
                <a:tableStyleId>{5C22544A-7EE6-4342-B048-85BDC9FD1C3A}</a:tableStyleId>
              </a:tblPr>
              <a:tblGrid>
                <a:gridCol w="3469903">
                  <a:extLst>
                    <a:ext uri="{9D8B030D-6E8A-4147-A177-3AD203B41FA5}">
                      <a16:colId xmlns:a16="http://schemas.microsoft.com/office/drawing/2014/main" val="771025505"/>
                    </a:ext>
                  </a:extLst>
                </a:gridCol>
                <a:gridCol w="565669">
                  <a:extLst>
                    <a:ext uri="{9D8B030D-6E8A-4147-A177-3AD203B41FA5}">
                      <a16:colId xmlns:a16="http://schemas.microsoft.com/office/drawing/2014/main" val="1862575775"/>
                    </a:ext>
                  </a:extLst>
                </a:gridCol>
                <a:gridCol w="1483159">
                  <a:extLst>
                    <a:ext uri="{9D8B030D-6E8A-4147-A177-3AD203B41FA5}">
                      <a16:colId xmlns:a16="http://schemas.microsoft.com/office/drawing/2014/main" val="3612413675"/>
                    </a:ext>
                  </a:extLst>
                </a:gridCol>
                <a:gridCol w="682448">
                  <a:extLst>
                    <a:ext uri="{9D8B030D-6E8A-4147-A177-3AD203B41FA5}">
                      <a16:colId xmlns:a16="http://schemas.microsoft.com/office/drawing/2014/main" val="3136494529"/>
                    </a:ext>
                  </a:extLst>
                </a:gridCol>
                <a:gridCol w="920840">
                  <a:extLst>
                    <a:ext uri="{9D8B030D-6E8A-4147-A177-3AD203B41FA5}">
                      <a16:colId xmlns:a16="http://schemas.microsoft.com/office/drawing/2014/main" val="313784494"/>
                    </a:ext>
                  </a:extLst>
                </a:gridCol>
                <a:gridCol w="920839">
                  <a:extLst>
                    <a:ext uri="{9D8B030D-6E8A-4147-A177-3AD203B41FA5}">
                      <a16:colId xmlns:a16="http://schemas.microsoft.com/office/drawing/2014/main" val="1318795803"/>
                    </a:ext>
                  </a:extLst>
                </a:gridCol>
              </a:tblGrid>
              <a:tr h="407321">
                <a:tc>
                  <a:txBody>
                    <a:bodyPr/>
                    <a:lstStyle/>
                    <a:p>
                      <a:pPr algn="ctr" fontAlgn="ctr"/>
                      <a:r>
                        <a:rPr lang="en-GB" sz="800" u="none" strike="noStrike" dirty="0">
                          <a:solidFill>
                            <a:schemeClr val="bg1"/>
                          </a:solidFill>
                          <a:effectLst/>
                        </a:rPr>
                        <a:t> ICM Commissioning Phase Activities</a:t>
                      </a:r>
                      <a:endParaRPr lang="en-GB" sz="800" b="1" i="0" u="none" strike="noStrike" dirty="0">
                        <a:solidFill>
                          <a:schemeClr val="bg1"/>
                        </a:solidFill>
                        <a:effectLst/>
                        <a:latin typeface="Arial" panose="020B0604020202020204" pitchFamily="34" charset="0"/>
                      </a:endParaRPr>
                    </a:p>
                  </a:txBody>
                  <a:tcPr marL="0" marR="0" marT="0" marB="0" anchor="ctr">
                    <a:solidFill>
                      <a:schemeClr val="accent4">
                        <a:lumMod val="75000"/>
                      </a:schemeClr>
                    </a:solidFill>
                  </a:tcPr>
                </a:tc>
                <a:tc>
                  <a:txBody>
                    <a:bodyPr/>
                    <a:lstStyle/>
                    <a:p>
                      <a:pPr algn="ctr" fontAlgn="ctr"/>
                      <a:r>
                        <a:rPr lang="en-GB" sz="800" u="none" strike="noStrike">
                          <a:solidFill>
                            <a:schemeClr val="bg1"/>
                          </a:solidFill>
                          <a:effectLst/>
                        </a:rPr>
                        <a:t> </a:t>
                      </a:r>
                      <a:endParaRPr lang="en-GB" sz="800" b="0" i="0" u="none" strike="noStrike">
                        <a:solidFill>
                          <a:schemeClr val="bg1"/>
                        </a:solidFill>
                        <a:effectLst/>
                        <a:latin typeface="Arial" panose="020B0604020202020204" pitchFamily="34" charset="0"/>
                      </a:endParaRPr>
                    </a:p>
                  </a:txBody>
                  <a:tcPr marL="0" marR="0" marT="0" marB="0" anchor="ctr">
                    <a:solidFill>
                      <a:schemeClr val="accent4">
                        <a:lumMod val="75000"/>
                      </a:schemeClr>
                    </a:solidFill>
                  </a:tcPr>
                </a:tc>
                <a:tc>
                  <a:txBody>
                    <a:bodyPr/>
                    <a:lstStyle/>
                    <a:p>
                      <a:pPr algn="ctr" fontAlgn="ctr"/>
                      <a:r>
                        <a:rPr lang="en-GB" sz="800" u="none" strike="noStrike">
                          <a:solidFill>
                            <a:schemeClr val="bg1"/>
                          </a:solidFill>
                          <a:effectLst/>
                        </a:rPr>
                        <a:t> </a:t>
                      </a:r>
                      <a:endParaRPr lang="en-GB" sz="800" b="0" i="0" u="none" strike="noStrike">
                        <a:solidFill>
                          <a:schemeClr val="bg1"/>
                        </a:solidFill>
                        <a:effectLst/>
                        <a:latin typeface="Arial" panose="020B0604020202020204" pitchFamily="34" charset="0"/>
                      </a:endParaRPr>
                    </a:p>
                  </a:txBody>
                  <a:tcPr marL="0" marR="0" marT="0" marB="0" anchor="ctr">
                    <a:solidFill>
                      <a:schemeClr val="accent4">
                        <a:lumMod val="75000"/>
                      </a:schemeClr>
                    </a:solidFill>
                  </a:tcPr>
                </a:tc>
                <a:tc>
                  <a:txBody>
                    <a:bodyPr/>
                    <a:lstStyle/>
                    <a:p>
                      <a:pPr algn="ctr" fontAlgn="ctr"/>
                      <a:r>
                        <a:rPr lang="en-GB" sz="800" u="none" strike="noStrike">
                          <a:solidFill>
                            <a:schemeClr val="bg1"/>
                          </a:solidFill>
                          <a:effectLst/>
                        </a:rPr>
                        <a:t> </a:t>
                      </a:r>
                      <a:endParaRPr lang="en-GB" sz="800" b="0" i="0" u="none" strike="noStrike">
                        <a:solidFill>
                          <a:schemeClr val="bg1"/>
                        </a:solidFill>
                        <a:effectLst/>
                        <a:latin typeface="Arial" panose="020B0604020202020204" pitchFamily="34" charset="0"/>
                      </a:endParaRPr>
                    </a:p>
                  </a:txBody>
                  <a:tcPr marL="0" marR="0" marT="0" marB="0" anchor="ctr">
                    <a:solidFill>
                      <a:schemeClr val="accent4">
                        <a:lumMod val="75000"/>
                      </a:schemeClr>
                    </a:solidFill>
                  </a:tcPr>
                </a:tc>
                <a:tc>
                  <a:txBody>
                    <a:bodyPr/>
                    <a:lstStyle/>
                    <a:p>
                      <a:pPr algn="ctr" fontAlgn="ctr"/>
                      <a:r>
                        <a:rPr lang="en-GB" sz="800" u="none" strike="noStrike">
                          <a:solidFill>
                            <a:schemeClr val="bg1"/>
                          </a:solidFill>
                          <a:effectLst/>
                        </a:rPr>
                        <a:t> </a:t>
                      </a:r>
                      <a:endParaRPr lang="en-GB" sz="800" b="1" i="0" u="none" strike="noStrike">
                        <a:solidFill>
                          <a:schemeClr val="bg1"/>
                        </a:solidFill>
                        <a:effectLst/>
                        <a:latin typeface="Arial" panose="020B0604020202020204" pitchFamily="34" charset="0"/>
                      </a:endParaRPr>
                    </a:p>
                  </a:txBody>
                  <a:tcPr marL="0" marR="0" marT="0" marB="0" anchor="ctr">
                    <a:solidFill>
                      <a:schemeClr val="accent4">
                        <a:lumMod val="75000"/>
                      </a:schemeClr>
                    </a:solidFill>
                  </a:tcPr>
                </a:tc>
                <a:tc>
                  <a:txBody>
                    <a:bodyPr/>
                    <a:lstStyle/>
                    <a:p>
                      <a:pPr algn="ctr" fontAlgn="ctr"/>
                      <a:r>
                        <a:rPr lang="en-GB" sz="800" u="none" strike="noStrike" dirty="0">
                          <a:solidFill>
                            <a:schemeClr val="bg1"/>
                          </a:solidFill>
                          <a:effectLst/>
                        </a:rPr>
                        <a:t> </a:t>
                      </a:r>
                      <a:endParaRPr lang="en-GB" sz="800" b="0" i="0" u="none" strike="noStrike" dirty="0">
                        <a:solidFill>
                          <a:schemeClr val="bg1"/>
                        </a:solidFill>
                        <a:effectLst/>
                        <a:latin typeface="Arial" panose="020B0604020202020204" pitchFamily="34" charset="0"/>
                      </a:endParaRPr>
                    </a:p>
                  </a:txBody>
                  <a:tcPr marL="0" marR="0" marT="0" marB="0" anchor="ctr">
                    <a:solidFill>
                      <a:schemeClr val="accent4">
                        <a:lumMod val="75000"/>
                      </a:schemeClr>
                    </a:solidFill>
                  </a:tcPr>
                </a:tc>
                <a:extLst>
                  <a:ext uri="{0D108BD9-81ED-4DB2-BD59-A6C34878D82A}">
                    <a16:rowId xmlns:a16="http://schemas.microsoft.com/office/drawing/2014/main" val="2868706831"/>
                  </a:ext>
                </a:extLst>
              </a:tr>
              <a:tr h="407321">
                <a:tc>
                  <a:txBody>
                    <a:bodyPr/>
                    <a:lstStyle/>
                    <a:p>
                      <a:pPr algn="ctr" fontAlgn="ctr"/>
                      <a:r>
                        <a:rPr lang="en-GB" sz="800" u="none" strike="noStrike">
                          <a:solidFill>
                            <a:schemeClr val="bg1"/>
                          </a:solidFill>
                          <a:effectLst/>
                        </a:rPr>
                        <a:t>   Beam Vacuum Controls Commissioning Activities</a:t>
                      </a:r>
                      <a:endParaRPr lang="en-GB" sz="800" b="1" i="0" u="none" strike="noStrike">
                        <a:solidFill>
                          <a:schemeClr val="bg1"/>
                        </a:solidFill>
                        <a:effectLst/>
                        <a:latin typeface="Arial" panose="020B0604020202020204" pitchFamily="34" charset="0"/>
                      </a:endParaRPr>
                    </a:p>
                  </a:txBody>
                  <a:tcPr marL="0" marR="0" marT="0" marB="0" anchor="ctr">
                    <a:solidFill>
                      <a:schemeClr val="accent4">
                        <a:lumMod val="50000"/>
                      </a:schemeClr>
                    </a:solidFill>
                  </a:tcPr>
                </a:tc>
                <a:tc>
                  <a:txBody>
                    <a:bodyPr/>
                    <a:lstStyle/>
                    <a:p>
                      <a:pPr algn="ctr" fontAlgn="ctr"/>
                      <a:r>
                        <a:rPr lang="en-GB" sz="800" u="none" strike="noStrike" dirty="0">
                          <a:solidFill>
                            <a:schemeClr val="bg1"/>
                          </a:solidFill>
                          <a:effectLst/>
                        </a:rPr>
                        <a:t> Group</a:t>
                      </a:r>
                      <a:endParaRPr lang="en-GB" sz="800" b="0" i="0" u="none" strike="noStrike" dirty="0">
                        <a:solidFill>
                          <a:schemeClr val="bg1"/>
                        </a:solidFill>
                        <a:effectLst/>
                        <a:latin typeface="Arial" panose="020B0604020202020204" pitchFamily="34" charset="0"/>
                      </a:endParaRPr>
                    </a:p>
                  </a:txBody>
                  <a:tcPr marL="0" marR="0" marT="0" marB="0" anchor="ctr">
                    <a:solidFill>
                      <a:schemeClr val="accent4">
                        <a:lumMod val="50000"/>
                      </a:schemeClr>
                    </a:solidFill>
                  </a:tcPr>
                </a:tc>
                <a:tc>
                  <a:txBody>
                    <a:bodyPr/>
                    <a:lstStyle/>
                    <a:p>
                      <a:pPr algn="ctr" fontAlgn="ctr"/>
                      <a:r>
                        <a:rPr lang="en-US" sz="800" b="0" i="0" u="none" strike="noStrike" dirty="0">
                          <a:solidFill>
                            <a:schemeClr val="bg1"/>
                          </a:solidFill>
                          <a:effectLst/>
                          <a:latin typeface="Arial" panose="020B0604020202020204" pitchFamily="34" charset="0"/>
                        </a:rPr>
                        <a:t>R</a:t>
                      </a:r>
                      <a:r>
                        <a:rPr lang="en-GB" sz="800" b="0" i="0" u="none" strike="noStrike" dirty="0" err="1">
                          <a:solidFill>
                            <a:schemeClr val="bg1"/>
                          </a:solidFill>
                          <a:effectLst/>
                          <a:latin typeface="Arial" panose="020B0604020202020204" pitchFamily="34" charset="0"/>
                        </a:rPr>
                        <a:t>esources</a:t>
                      </a:r>
                      <a:r>
                        <a:rPr lang="en-GB" sz="800" b="0" i="0" u="none" strike="noStrike" dirty="0">
                          <a:solidFill>
                            <a:schemeClr val="bg1"/>
                          </a:solidFill>
                          <a:effectLst/>
                          <a:latin typeface="Arial" panose="020B0604020202020204" pitchFamily="34" charset="0"/>
                        </a:rPr>
                        <a:t> Names</a:t>
                      </a:r>
                    </a:p>
                  </a:txBody>
                  <a:tcPr marL="0" marR="0" marT="0" marB="0" anchor="ctr">
                    <a:solidFill>
                      <a:schemeClr val="accent4">
                        <a:lumMod val="50000"/>
                      </a:schemeClr>
                    </a:solidFill>
                  </a:tcPr>
                </a:tc>
                <a:tc>
                  <a:txBody>
                    <a:bodyPr/>
                    <a:lstStyle/>
                    <a:p>
                      <a:pPr algn="ctr" fontAlgn="ctr"/>
                      <a:r>
                        <a:rPr lang="en-GB" sz="800" u="none" strike="noStrike" dirty="0">
                          <a:solidFill>
                            <a:schemeClr val="bg1"/>
                          </a:solidFill>
                          <a:effectLst/>
                        </a:rPr>
                        <a:t> Duration</a:t>
                      </a:r>
                      <a:endParaRPr lang="en-GB" sz="800" b="0" i="0" u="none" strike="noStrike" dirty="0">
                        <a:solidFill>
                          <a:schemeClr val="bg1"/>
                        </a:solidFill>
                        <a:effectLst/>
                        <a:latin typeface="Arial" panose="020B0604020202020204" pitchFamily="34" charset="0"/>
                      </a:endParaRPr>
                    </a:p>
                  </a:txBody>
                  <a:tcPr marL="0" marR="0" marT="0" marB="0" anchor="ctr">
                    <a:solidFill>
                      <a:schemeClr val="accent4">
                        <a:lumMod val="50000"/>
                      </a:schemeClr>
                    </a:solidFill>
                  </a:tcPr>
                </a:tc>
                <a:tc>
                  <a:txBody>
                    <a:bodyPr/>
                    <a:lstStyle/>
                    <a:p>
                      <a:pPr algn="ctr" fontAlgn="ctr"/>
                      <a:r>
                        <a:rPr lang="en-GB" sz="800" u="none" strike="noStrike" dirty="0">
                          <a:solidFill>
                            <a:schemeClr val="bg1"/>
                          </a:solidFill>
                          <a:effectLst/>
                        </a:rPr>
                        <a:t> Start</a:t>
                      </a:r>
                      <a:endParaRPr lang="en-GB" sz="800" b="0" i="0" u="none" strike="noStrike" dirty="0">
                        <a:solidFill>
                          <a:schemeClr val="bg1"/>
                        </a:solidFill>
                        <a:effectLst/>
                        <a:latin typeface="Arial" panose="020B0604020202020204" pitchFamily="34" charset="0"/>
                      </a:endParaRPr>
                    </a:p>
                  </a:txBody>
                  <a:tcPr marL="0" marR="0" marT="0" marB="0" anchor="ctr">
                    <a:solidFill>
                      <a:schemeClr val="accent4">
                        <a:lumMod val="50000"/>
                      </a:schemeClr>
                    </a:solidFill>
                  </a:tcPr>
                </a:tc>
                <a:tc>
                  <a:txBody>
                    <a:bodyPr/>
                    <a:lstStyle/>
                    <a:p>
                      <a:pPr algn="ctr" fontAlgn="ctr"/>
                      <a:r>
                        <a:rPr lang="en-GB" sz="800" u="none" strike="noStrike" dirty="0">
                          <a:solidFill>
                            <a:schemeClr val="bg1"/>
                          </a:solidFill>
                          <a:effectLst/>
                        </a:rPr>
                        <a:t> Finish</a:t>
                      </a:r>
                      <a:endParaRPr lang="en-GB" sz="800" b="0" i="0" u="none" strike="noStrike" dirty="0">
                        <a:solidFill>
                          <a:schemeClr val="bg1"/>
                        </a:solidFill>
                        <a:effectLst/>
                        <a:latin typeface="Arial" panose="020B0604020202020204" pitchFamily="34" charset="0"/>
                      </a:endParaRPr>
                    </a:p>
                  </a:txBody>
                  <a:tcPr marL="0" marR="0" marT="0" marB="0" anchor="ctr">
                    <a:solidFill>
                      <a:schemeClr val="accent4">
                        <a:lumMod val="50000"/>
                      </a:schemeClr>
                    </a:solidFill>
                  </a:tcPr>
                </a:tc>
                <a:extLst>
                  <a:ext uri="{0D108BD9-81ED-4DB2-BD59-A6C34878D82A}">
                    <a16:rowId xmlns:a16="http://schemas.microsoft.com/office/drawing/2014/main" val="3474829519"/>
                  </a:ext>
                </a:extLst>
              </a:tr>
              <a:tr h="407321">
                <a:tc>
                  <a:txBody>
                    <a:bodyPr/>
                    <a:lstStyle/>
                    <a:p>
                      <a:pPr algn="ctr" fontAlgn="ctr"/>
                      <a:r>
                        <a:rPr lang="en-GB" sz="800" u="none" strike="noStrike" dirty="0">
                          <a:effectLst/>
                        </a:rPr>
                        <a:t>      [LSS1] Point 1 Beam Vacuum Controls Commissioning Activities</a:t>
                      </a:r>
                      <a:endParaRPr lang="en-GB" sz="8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dirty="0">
                          <a:effectLst/>
                        </a:rPr>
                        <a:t>ICM-LSS</a:t>
                      </a:r>
                      <a:endParaRPr lang="en-GB" sz="8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ctr"/>
                      <a:r>
                        <a:rPr lang="es-ES" sz="800" u="none" strike="noStrike">
                          <a:effectLst/>
                        </a:rPr>
                        <a:t>BVO,Pablo P.,Abel N.,FSU</a:t>
                      </a:r>
                      <a:endParaRPr lang="es-ES"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10 days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23/11/20</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dirty="0">
                          <a:effectLst/>
                        </a:rPr>
                        <a:t>Mon 07/12/20</a:t>
                      </a:r>
                      <a:endParaRPr lang="en-GB" sz="800" b="0" i="0" u="none" strike="noStrike" dirty="0">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val="3898732344"/>
                  </a:ext>
                </a:extLst>
              </a:tr>
              <a:tr h="407321">
                <a:tc>
                  <a:txBody>
                    <a:bodyPr/>
                    <a:lstStyle/>
                    <a:p>
                      <a:pPr algn="ctr" fontAlgn="ctr"/>
                      <a:r>
                        <a:rPr lang="en-GB" sz="800" u="none" strike="noStrike">
                          <a:effectLst/>
                        </a:rPr>
                        <a:t>      [LSS2] Point 2 Beam Vacuum Controls Commissioning Activities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ICM-LSS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s-ES" sz="800" u="none" strike="noStrike">
                          <a:effectLst/>
                        </a:rPr>
                        <a:t>BVO,Pablo P.,Abel N.,FSU</a:t>
                      </a:r>
                      <a:endParaRPr lang="es-ES"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dirty="0">
                          <a:effectLst/>
                        </a:rPr>
                        <a:t>10 days</a:t>
                      </a:r>
                      <a:endParaRPr lang="en-GB" sz="8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09/11/20</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23/11/20</a:t>
                      </a:r>
                      <a:endParaRPr lang="en-GB" sz="800" b="0" i="0" u="none" strike="noStrike">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val="854457047"/>
                  </a:ext>
                </a:extLst>
              </a:tr>
              <a:tr h="407321">
                <a:tc>
                  <a:txBody>
                    <a:bodyPr/>
                    <a:lstStyle/>
                    <a:p>
                      <a:pPr algn="ctr" fontAlgn="ctr"/>
                      <a:r>
                        <a:rPr lang="en-GB" sz="800" u="none" strike="noStrike">
                          <a:effectLst/>
                        </a:rPr>
                        <a:t>      [LSS3] Point 3 Beam Vacuum Controls Commissioning Activities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ICM-LSS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s-ES" sz="800" u="none" strike="noStrike">
                          <a:effectLst/>
                        </a:rPr>
                        <a:t>BVO,Pablo P.,Abel N.,FSU</a:t>
                      </a:r>
                      <a:endParaRPr lang="es-ES"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10 days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26/10/20</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09/11/20</a:t>
                      </a:r>
                      <a:endParaRPr lang="en-GB" sz="800" b="0" i="0" u="none" strike="noStrike">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val="341585562"/>
                  </a:ext>
                </a:extLst>
              </a:tr>
              <a:tr h="407321">
                <a:tc>
                  <a:txBody>
                    <a:bodyPr/>
                    <a:lstStyle/>
                    <a:p>
                      <a:pPr algn="ctr" fontAlgn="ctr"/>
                      <a:r>
                        <a:rPr lang="en-GB" sz="800" u="none" strike="noStrike">
                          <a:effectLst/>
                        </a:rPr>
                        <a:t>      [LSS4] Point 4 Beam Vacuum Controls Commissioning Activities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ICM-LSS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s-ES" sz="800" u="none" strike="noStrike">
                          <a:effectLst/>
                        </a:rPr>
                        <a:t>BVO,Pablo P.,Abel N.,FSU</a:t>
                      </a:r>
                      <a:endParaRPr lang="es-ES"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10 days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24/08/20</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07/09/20</a:t>
                      </a:r>
                      <a:endParaRPr lang="en-GB" sz="800" b="0" i="0" u="none" strike="noStrike">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val="3466882824"/>
                  </a:ext>
                </a:extLst>
              </a:tr>
              <a:tr h="407321">
                <a:tc>
                  <a:txBody>
                    <a:bodyPr/>
                    <a:lstStyle/>
                    <a:p>
                      <a:pPr algn="ctr" fontAlgn="ctr"/>
                      <a:r>
                        <a:rPr lang="en-GB" sz="800" u="none" strike="noStrike">
                          <a:effectLst/>
                        </a:rPr>
                        <a:t>      [LSS5] Point 5 Beam Vacuum Controls Commissioning Activities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ICM-LSS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s-ES" sz="800" u="none" strike="noStrike">
                          <a:effectLst/>
                        </a:rPr>
                        <a:t>BVO,Pablo P.,Abel N.,FSU</a:t>
                      </a:r>
                      <a:endParaRPr lang="es-ES"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10 days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28/09/20</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12/10/20</a:t>
                      </a:r>
                      <a:endParaRPr lang="en-GB" sz="800" b="0" i="0" u="none" strike="noStrike">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val="329590967"/>
                  </a:ext>
                </a:extLst>
              </a:tr>
              <a:tr h="407321">
                <a:tc>
                  <a:txBody>
                    <a:bodyPr/>
                    <a:lstStyle/>
                    <a:p>
                      <a:pPr algn="ctr" fontAlgn="ctr"/>
                      <a:r>
                        <a:rPr lang="en-GB" sz="800" u="none" strike="noStrike">
                          <a:effectLst/>
                        </a:rPr>
                        <a:t>      [LSS6] Point 6 Beam Vacuum Controls Commissioning Activities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ICM-LSS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s-ES" sz="800" u="none" strike="noStrike">
                          <a:effectLst/>
                        </a:rPr>
                        <a:t>BVO,Pablo P.,Abel N.,FSU</a:t>
                      </a:r>
                      <a:endParaRPr lang="es-ES"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10 days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12/10/20</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26/10/20</a:t>
                      </a:r>
                      <a:endParaRPr lang="en-GB" sz="800" b="0" i="0" u="none" strike="noStrike">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val="1147846475"/>
                  </a:ext>
                </a:extLst>
              </a:tr>
              <a:tr h="407321">
                <a:tc>
                  <a:txBody>
                    <a:bodyPr/>
                    <a:lstStyle/>
                    <a:p>
                      <a:pPr algn="ctr" fontAlgn="ctr"/>
                      <a:r>
                        <a:rPr lang="en-GB" sz="800" u="none" strike="noStrike">
                          <a:effectLst/>
                        </a:rPr>
                        <a:t>      [LSS7] Point 7 Beam Vacuum Controls Commissioning Activities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ICM-LSS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s-ES" sz="800" u="none" strike="noStrike">
                          <a:effectLst/>
                        </a:rPr>
                        <a:t>BVO,Pablo P.,Abel N.,FSU</a:t>
                      </a:r>
                      <a:endParaRPr lang="es-ES"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10 days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14/09/20</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28/09/20</a:t>
                      </a:r>
                      <a:endParaRPr lang="en-GB" sz="800" b="0" i="0" u="none" strike="noStrike">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val="482705829"/>
                  </a:ext>
                </a:extLst>
              </a:tr>
              <a:tr h="407321">
                <a:tc>
                  <a:txBody>
                    <a:bodyPr/>
                    <a:lstStyle/>
                    <a:p>
                      <a:pPr algn="ctr" fontAlgn="ctr"/>
                      <a:r>
                        <a:rPr lang="en-GB" sz="800" u="none" strike="noStrike" dirty="0">
                          <a:effectLst/>
                        </a:rPr>
                        <a:t>      [LSS8] Point 8 Beam Vacuum Controls Commissioning Activities</a:t>
                      </a:r>
                      <a:endParaRPr lang="en-GB" sz="8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ICM-LSS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s-ES" sz="800" u="none" strike="noStrike">
                          <a:effectLst/>
                        </a:rPr>
                        <a:t>BVO,Pablo P.,Abel N.,FSU</a:t>
                      </a:r>
                      <a:endParaRPr lang="es-ES"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10 days</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a:effectLst/>
                        </a:rPr>
                        <a:t>Mon 10/08/20</a:t>
                      </a:r>
                      <a:endParaRPr lang="en-GB"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n-GB" sz="800" u="none" strike="noStrike" dirty="0">
                          <a:effectLst/>
                        </a:rPr>
                        <a:t>Mon 24/08/20</a:t>
                      </a:r>
                      <a:endParaRPr lang="en-GB" sz="800" b="0" i="0" u="none" strike="noStrike" dirty="0">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val="854035686"/>
                  </a:ext>
                </a:extLst>
              </a:tr>
            </a:tbl>
          </a:graphicData>
        </a:graphic>
      </p:graphicFrame>
    </p:spTree>
    <p:extLst>
      <p:ext uri="{BB962C8B-B14F-4D97-AF65-F5344CB8AC3E}">
        <p14:creationId xmlns:p14="http://schemas.microsoft.com/office/powerpoint/2010/main" val="3638656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20"/>
            <a:ext cx="8226425" cy="731520"/>
          </a:xfrm>
        </p:spPr>
        <p:txBody>
          <a:bodyPr>
            <a:normAutofit/>
          </a:bodyPr>
          <a:lstStyle/>
          <a:p>
            <a:r>
              <a:rPr lang="en-GB" sz="3200" dirty="0"/>
              <a:t>Performed activities</a:t>
            </a:r>
          </a:p>
        </p:txBody>
      </p:sp>
      <p:sp>
        <p:nvSpPr>
          <p:cNvPr id="4" name="Slide Number Placeholder 3"/>
          <p:cNvSpPr>
            <a:spLocks noGrp="1"/>
          </p:cNvSpPr>
          <p:nvPr>
            <p:ph type="sldNum" sz="quarter" idx="12"/>
          </p:nvPr>
        </p:nvSpPr>
        <p:spPr/>
        <p:txBody>
          <a:bodyPr/>
          <a:lstStyle/>
          <a:p>
            <a:fld id="{8D6C380F-326D-3C40-9EE7-7FBAB0953422}" type="slidenum">
              <a:rPr lang="en-US" smtClean="0"/>
              <a:pPr/>
              <a:t>5</a:t>
            </a:fld>
            <a:endParaRPr lang="en-US" dirty="0"/>
          </a:p>
        </p:txBody>
      </p:sp>
      <p:sp>
        <p:nvSpPr>
          <p:cNvPr id="6" name="Content Placeholder 5"/>
          <p:cNvSpPr>
            <a:spLocks noGrp="1"/>
          </p:cNvSpPr>
          <p:nvPr>
            <p:ph sz="quarter" idx="13"/>
          </p:nvPr>
        </p:nvSpPr>
        <p:spPr>
          <a:xfrm>
            <a:off x="457200" y="553487"/>
            <a:ext cx="8427720" cy="5709290"/>
          </a:xfrm>
        </p:spPr>
        <p:txBody>
          <a:bodyPr>
            <a:noAutofit/>
          </a:bodyPr>
          <a:lstStyle/>
          <a:p>
            <a:pPr marL="0" indent="0">
              <a:buNone/>
            </a:pPr>
            <a:r>
              <a:rPr lang="en-US" sz="2400" b="1" dirty="0" smtClean="0">
                <a:latin typeface="Calibri"/>
                <a:cs typeface="Calibri"/>
              </a:rPr>
              <a:t>W30/31 </a:t>
            </a:r>
            <a:r>
              <a:rPr lang="en-US" sz="2400" b="1" dirty="0">
                <a:latin typeface="Calibri"/>
                <a:cs typeface="Calibri"/>
              </a:rPr>
              <a:t>(Rodrigo)</a:t>
            </a:r>
            <a:endParaRPr lang="en-GB" sz="2400" dirty="0">
              <a:latin typeface="Calibri"/>
              <a:cs typeface="Calibri"/>
            </a:endParaRPr>
          </a:p>
          <a:p>
            <a:pPr marL="0" indent="-3175">
              <a:buNone/>
            </a:pPr>
            <a:r>
              <a:rPr lang="en-GB" sz="1800" b="1" dirty="0" smtClean="0">
                <a:latin typeface="Calibri"/>
                <a:cs typeface="Calibri"/>
              </a:rPr>
              <a:t>VELO</a:t>
            </a:r>
            <a:endParaRPr lang="en-GB" sz="1800" b="1" dirty="0">
              <a:latin typeface="Calibri"/>
              <a:cs typeface="Calibri"/>
            </a:endParaRPr>
          </a:p>
          <a:p>
            <a:pPr marL="282575" indent="-285750"/>
            <a:r>
              <a:rPr lang="en-GB" sz="1600" dirty="0" smtClean="0">
                <a:latin typeface="Calibri" panose="020F0502020204030204" pitchFamily="34" charset="0"/>
                <a:cs typeface="Calibri" panose="020F0502020204030204" pitchFamily="34" charset="0"/>
              </a:rPr>
              <a:t>Checked </a:t>
            </a:r>
            <a:r>
              <a:rPr lang="en-GB" sz="1600" dirty="0">
                <a:latin typeface="Calibri" panose="020F0502020204030204" pitchFamily="34" charset="0"/>
                <a:cs typeface="Calibri" panose="020F0502020204030204" pitchFamily="34" charset="0"/>
              </a:rPr>
              <a:t>and corrected Josef’s modifications of new VELO ACP28 dry pumps (to remove </a:t>
            </a:r>
            <a:r>
              <a:rPr lang="en-GB" sz="1600" dirty="0" smtClean="0">
                <a:latin typeface="Calibri" panose="020F0502020204030204" pitchFamily="34" charset="0"/>
                <a:cs typeface="Calibri" panose="020F0502020204030204" pitchFamily="34" charset="0"/>
              </a:rPr>
              <a:t>on-board </a:t>
            </a:r>
            <a:r>
              <a:rPr lang="en-GB" sz="1600" dirty="0">
                <a:latin typeface="Calibri" panose="020F0502020204030204" pitchFamily="34" charset="0"/>
                <a:cs typeface="Calibri" panose="020F0502020204030204" pitchFamily="34" charset="0"/>
              </a:rPr>
              <a:t>electronics)</a:t>
            </a:r>
          </a:p>
          <a:p>
            <a:pPr marL="282575" indent="-285750"/>
            <a:r>
              <a:rPr lang="en-GB" sz="1600" dirty="0" smtClean="0">
                <a:latin typeface="Calibri" panose="020F0502020204030204" pitchFamily="34" charset="0"/>
                <a:cs typeface="Calibri" panose="020F0502020204030204" pitchFamily="34" charset="0"/>
              </a:rPr>
              <a:t>Reconfigured </a:t>
            </a:r>
            <a:r>
              <a:rPr lang="en-GB" sz="1600" dirty="0">
                <a:latin typeface="Calibri" panose="020F0502020204030204" pitchFamily="34" charset="0"/>
                <a:cs typeface="Calibri" panose="020F0502020204030204" pitchFamily="34" charset="0"/>
              </a:rPr>
              <a:t>the drive in the control crate for proper output for the new motor (170V@80Hz)</a:t>
            </a:r>
          </a:p>
          <a:p>
            <a:pPr marL="282575" indent="-285750"/>
            <a:r>
              <a:rPr lang="en-GB" sz="1600" dirty="0" smtClean="0">
                <a:latin typeface="Calibri" panose="020F0502020204030204" pitchFamily="34" charset="0"/>
                <a:cs typeface="Calibri" panose="020F0502020204030204" pitchFamily="34" charset="0"/>
              </a:rPr>
              <a:t>Setup </a:t>
            </a:r>
            <a:r>
              <a:rPr lang="en-GB" sz="1600" dirty="0">
                <a:latin typeface="Calibri" panose="020F0502020204030204" pitchFamily="34" charset="0"/>
                <a:cs typeface="Calibri" panose="020F0502020204030204" pitchFamily="34" charset="0"/>
              </a:rPr>
              <a:t>is currently installed in B113. We will perform load tests with the new configuration for a few weeks before anything is installed in the VELO pit in </a:t>
            </a:r>
            <a:r>
              <a:rPr lang="en-GB" sz="1600" dirty="0" err="1" smtClean="0">
                <a:latin typeface="Calibri" panose="020F0502020204030204" pitchFamily="34" charset="0"/>
                <a:cs typeface="Calibri" panose="020F0502020204030204" pitchFamily="34" charset="0"/>
              </a:rPr>
              <a:t>LHCb</a:t>
            </a:r>
            <a:endParaRPr lang="en-GB" sz="1600" dirty="0">
              <a:latin typeface="Calibri" panose="020F0502020204030204" pitchFamily="34" charset="0"/>
              <a:cs typeface="Calibri" panose="020F0502020204030204" pitchFamily="34" charset="0"/>
            </a:endParaRPr>
          </a:p>
          <a:p>
            <a:pPr marL="0" indent="0">
              <a:buNone/>
            </a:pPr>
            <a:r>
              <a:rPr lang="en-GB" sz="1600" b="1" dirty="0" smtClean="0">
                <a:latin typeface="Calibri" panose="020F0502020204030204" pitchFamily="34" charset="0"/>
                <a:cs typeface="Calibri" panose="020F0502020204030204" pitchFamily="34" charset="0"/>
              </a:rPr>
              <a:t>LHC</a:t>
            </a:r>
          </a:p>
          <a:p>
            <a:pPr marL="282575" indent="-285750"/>
            <a:r>
              <a:rPr lang="en-GB" sz="1600" dirty="0" smtClean="0">
                <a:latin typeface="Calibri" panose="020F0502020204030204" pitchFamily="34" charset="0"/>
                <a:cs typeface="Calibri" panose="020F0502020204030204" pitchFamily="34" charset="0"/>
              </a:rPr>
              <a:t>Debugged </a:t>
            </a:r>
            <a:r>
              <a:rPr lang="en-GB" sz="1600" dirty="0">
                <a:latin typeface="Calibri" panose="020F0502020204030204" pitchFamily="34" charset="0"/>
                <a:cs typeface="Calibri" panose="020F0502020204030204" pitchFamily="34" charset="0"/>
              </a:rPr>
              <a:t>and fixed </a:t>
            </a:r>
            <a:r>
              <a:rPr lang="en-GB" sz="1600" dirty="0" err="1">
                <a:latin typeface="Calibri" panose="020F0502020204030204" pitchFamily="34" charset="0"/>
                <a:cs typeface="Calibri" panose="020F0502020204030204" pitchFamily="34" charset="0"/>
              </a:rPr>
              <a:t>Profibus</a:t>
            </a:r>
            <a:r>
              <a:rPr lang="en-GB" sz="1600" dirty="0">
                <a:latin typeface="Calibri" panose="020F0502020204030204" pitchFamily="34" charset="0"/>
                <a:cs typeface="Calibri" panose="020F0502020204030204" pitchFamily="34" charset="0"/>
              </a:rPr>
              <a:t> mobile related </a:t>
            </a:r>
            <a:r>
              <a:rPr lang="en-GB" sz="1600" dirty="0" smtClean="0">
                <a:latin typeface="Calibri" panose="020F0502020204030204" pitchFamily="34" charset="0"/>
                <a:cs typeface="Calibri" panose="020F0502020204030204" pitchFamily="34" charset="0"/>
              </a:rPr>
              <a:t>problems</a:t>
            </a:r>
          </a:p>
          <a:p>
            <a:pPr marL="282575" indent="-285750"/>
            <a:r>
              <a:rPr lang="en-GB" sz="1600" dirty="0" smtClean="0">
                <a:latin typeface="Calibri" panose="020F0502020204030204" pitchFamily="34" charset="0"/>
                <a:cs typeface="Calibri" panose="020F0502020204030204" pitchFamily="34" charset="0"/>
              </a:rPr>
              <a:t>Checked </a:t>
            </a:r>
            <a:r>
              <a:rPr lang="en-GB" sz="1600" dirty="0">
                <a:latin typeface="Calibri" panose="020F0502020204030204" pitchFamily="34" charset="0"/>
                <a:cs typeface="Calibri" panose="020F0502020204030204" pitchFamily="34" charset="0"/>
              </a:rPr>
              <a:t>and corrected issue with missing VPP current measurement for some groups after power </a:t>
            </a:r>
            <a:r>
              <a:rPr lang="en-GB" sz="1600" dirty="0" smtClean="0">
                <a:latin typeface="Calibri" panose="020F0502020204030204" pitchFamily="34" charset="0"/>
                <a:cs typeface="Calibri" panose="020F0502020204030204" pitchFamily="34" charset="0"/>
              </a:rPr>
              <a:t>cut</a:t>
            </a:r>
          </a:p>
          <a:p>
            <a:pPr marL="0" indent="0">
              <a:buNone/>
            </a:pPr>
            <a:r>
              <a:rPr lang="en-GB" sz="1600" b="1" dirty="0">
                <a:latin typeface="Calibri" panose="020F0502020204030204" pitchFamily="34" charset="0"/>
                <a:cs typeface="Calibri" panose="020F0502020204030204" pitchFamily="34" charset="0"/>
              </a:rPr>
              <a:t>S7200 Based VPG </a:t>
            </a:r>
            <a:r>
              <a:rPr lang="en-GB" sz="1600" b="1" dirty="0" smtClean="0">
                <a:latin typeface="Calibri" panose="020F0502020204030204" pitchFamily="34" charset="0"/>
                <a:cs typeface="Calibri" panose="020F0502020204030204" pitchFamily="34" charset="0"/>
              </a:rPr>
              <a:t>Problems</a:t>
            </a:r>
          </a:p>
          <a:p>
            <a:r>
              <a:rPr lang="en-GB" sz="1600" dirty="0" smtClean="0">
                <a:latin typeface="Calibri" panose="020F0502020204030204" pitchFamily="34" charset="0"/>
                <a:cs typeface="Calibri" panose="020F0502020204030204" pitchFamily="34" charset="0"/>
              </a:rPr>
              <a:t>Found </a:t>
            </a:r>
            <a:r>
              <a:rPr lang="en-GB" sz="1600" dirty="0">
                <a:latin typeface="Calibri" panose="020F0502020204030204" pitchFamily="34" charset="0"/>
                <a:cs typeface="Calibri" panose="020F0502020204030204" pitchFamily="34" charset="0"/>
              </a:rPr>
              <a:t>the conditions to replicate the problem reported by BVO (plus other dangerous situations that might </a:t>
            </a:r>
            <a:r>
              <a:rPr lang="en-GB" sz="1600" dirty="0" smtClean="0">
                <a:latin typeface="Calibri" panose="020F0502020204030204" pitchFamily="34" charset="0"/>
                <a:cs typeface="Calibri" panose="020F0502020204030204" pitchFamily="34" charset="0"/>
              </a:rPr>
              <a:t>occur)</a:t>
            </a:r>
          </a:p>
          <a:p>
            <a:r>
              <a:rPr lang="en-GB" sz="1600" dirty="0" smtClean="0">
                <a:latin typeface="Calibri" panose="020F0502020204030204" pitchFamily="34" charset="0"/>
                <a:cs typeface="Calibri" panose="020F0502020204030204" pitchFamily="34" charset="0"/>
              </a:rPr>
              <a:t>Currently </a:t>
            </a:r>
            <a:r>
              <a:rPr lang="en-GB" sz="1600" dirty="0">
                <a:latin typeface="Calibri" panose="020F0502020204030204" pitchFamily="34" charset="0"/>
                <a:cs typeface="Calibri" panose="020F0502020204030204" pitchFamily="34" charset="0"/>
              </a:rPr>
              <a:t>going over the PLC code to implement fixes for the above problems</a:t>
            </a:r>
          </a:p>
          <a:p>
            <a:pPr marL="0" indent="0">
              <a:buNone/>
            </a:pPr>
            <a:endParaRPr lang="en-GB" sz="1600" dirty="0">
              <a:latin typeface="Calibri" panose="020F0502020204030204" pitchFamily="34" charset="0"/>
              <a:cs typeface="Calibri" panose="020F0502020204030204" pitchFamily="34" charset="0"/>
            </a:endParaRPr>
          </a:p>
          <a:p>
            <a:pPr marL="0" indent="0">
              <a:buNone/>
            </a:pPr>
            <a:endParaRPr lang="en-GB" sz="1600" dirty="0">
              <a:latin typeface="Calibri" panose="020F0502020204030204" pitchFamily="34" charset="0"/>
              <a:cs typeface="Calibri" panose="020F0502020204030204" pitchFamily="34" charset="0"/>
            </a:endParaRPr>
          </a:p>
        </p:txBody>
      </p:sp>
      <p:sp>
        <p:nvSpPr>
          <p:cNvPr id="5" name="Footer Placeholder 4"/>
          <p:cNvSpPr>
            <a:spLocks noGrp="1"/>
          </p:cNvSpPr>
          <p:nvPr>
            <p:ph type="ftr" sz="quarter" idx="11"/>
          </p:nvPr>
        </p:nvSpPr>
        <p:spPr>
          <a:xfrm>
            <a:off x="2649709" y="6356350"/>
            <a:ext cx="5681967" cy="365125"/>
          </a:xfrm>
        </p:spPr>
        <p:txBody>
          <a:bodyPr/>
          <a:lstStyle/>
          <a:p>
            <a:pPr algn="r"/>
            <a:r>
              <a:rPr lang="en-US" i="1" dirty="0"/>
              <a:t>LHC</a:t>
            </a:r>
          </a:p>
        </p:txBody>
      </p:sp>
    </p:spTree>
    <p:extLst>
      <p:ext uri="{BB962C8B-B14F-4D97-AF65-F5344CB8AC3E}">
        <p14:creationId xmlns:p14="http://schemas.microsoft.com/office/powerpoint/2010/main" val="2497139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20"/>
            <a:ext cx="8226425" cy="731520"/>
          </a:xfrm>
        </p:spPr>
        <p:txBody>
          <a:bodyPr>
            <a:normAutofit/>
          </a:bodyPr>
          <a:lstStyle/>
          <a:p>
            <a:r>
              <a:rPr lang="en-GB" sz="3200" dirty="0"/>
              <a:t>Performed activities</a:t>
            </a:r>
          </a:p>
        </p:txBody>
      </p:sp>
      <p:sp>
        <p:nvSpPr>
          <p:cNvPr id="4" name="Slide Number Placeholder 3"/>
          <p:cNvSpPr>
            <a:spLocks noGrp="1"/>
          </p:cNvSpPr>
          <p:nvPr>
            <p:ph type="sldNum" sz="quarter" idx="12"/>
          </p:nvPr>
        </p:nvSpPr>
        <p:spPr/>
        <p:txBody>
          <a:bodyPr/>
          <a:lstStyle/>
          <a:p>
            <a:fld id="{8D6C380F-326D-3C40-9EE7-7FBAB0953422}" type="slidenum">
              <a:rPr lang="en-US" smtClean="0"/>
              <a:pPr/>
              <a:t>6</a:t>
            </a:fld>
            <a:endParaRPr lang="en-US" dirty="0"/>
          </a:p>
        </p:txBody>
      </p:sp>
      <p:sp>
        <p:nvSpPr>
          <p:cNvPr id="6" name="Content Placeholder 5"/>
          <p:cNvSpPr>
            <a:spLocks noGrp="1"/>
          </p:cNvSpPr>
          <p:nvPr>
            <p:ph sz="quarter" idx="13"/>
          </p:nvPr>
        </p:nvSpPr>
        <p:spPr>
          <a:xfrm>
            <a:off x="457200" y="553487"/>
            <a:ext cx="8427720" cy="5709290"/>
          </a:xfrm>
        </p:spPr>
        <p:txBody>
          <a:bodyPr>
            <a:noAutofit/>
          </a:bodyPr>
          <a:lstStyle/>
          <a:p>
            <a:pPr marL="0" indent="0">
              <a:buNone/>
            </a:pPr>
            <a:r>
              <a:rPr lang="en-US" sz="2400" b="1" dirty="0" smtClean="0">
                <a:latin typeface="Calibri"/>
                <a:cs typeface="Calibri"/>
              </a:rPr>
              <a:t>W30/31 </a:t>
            </a:r>
            <a:r>
              <a:rPr lang="en-US" sz="2400" b="1" dirty="0">
                <a:latin typeface="Calibri"/>
                <a:cs typeface="Calibri"/>
              </a:rPr>
              <a:t>(</a:t>
            </a:r>
            <a:r>
              <a:rPr lang="en-US" sz="2400" b="1" spc="-1" dirty="0"/>
              <a:t>Lampros, </a:t>
            </a:r>
            <a:r>
              <a:rPr lang="en-US" sz="2400" b="1" spc="-1" dirty="0" smtClean="0"/>
              <a:t>Alexandre</a:t>
            </a:r>
            <a:r>
              <a:rPr lang="en-US" sz="2400" b="1" dirty="0" smtClean="0">
                <a:latin typeface="Calibri"/>
                <a:cs typeface="Calibri"/>
              </a:rPr>
              <a:t>)</a:t>
            </a:r>
            <a:endParaRPr lang="en-US" sz="2400" b="1" dirty="0">
              <a:latin typeface="Calibri"/>
              <a:cs typeface="Calibri"/>
            </a:endParaRPr>
          </a:p>
          <a:p>
            <a:r>
              <a:rPr lang="en-GB" sz="1600" dirty="0">
                <a:latin typeface="Calibri"/>
                <a:cs typeface="Calibri"/>
              </a:rPr>
              <a:t>Commissioning Sector 12: 70% </a:t>
            </a:r>
            <a:r>
              <a:rPr lang="en-GB" sz="1600" dirty="0" smtClean="0">
                <a:latin typeface="Calibri"/>
                <a:cs typeface="Calibri"/>
              </a:rPr>
              <a:t>completed</a:t>
            </a:r>
            <a:endParaRPr lang="en-GB" sz="1600" dirty="0">
              <a:latin typeface="Calibri"/>
              <a:cs typeface="Calibri"/>
            </a:endParaRPr>
          </a:p>
          <a:p>
            <a:pPr lvl="1"/>
            <a:r>
              <a:rPr lang="en-GB" sz="1400" dirty="0">
                <a:latin typeface="Calibri"/>
                <a:cs typeface="Calibri"/>
              </a:rPr>
              <a:t>Deadlines: w31 for VPGF; w32 for sub-sector gauges, valves and CRYO </a:t>
            </a:r>
            <a:r>
              <a:rPr lang="en-GB" sz="1400" dirty="0" smtClean="0">
                <a:latin typeface="Calibri"/>
                <a:cs typeface="Calibri"/>
              </a:rPr>
              <a:t>alarms</a:t>
            </a:r>
            <a:endParaRPr lang="en-GB" sz="1400" dirty="0">
              <a:latin typeface="Calibri"/>
              <a:cs typeface="Calibri"/>
            </a:endParaRPr>
          </a:p>
          <a:p>
            <a:pPr lvl="1"/>
            <a:r>
              <a:rPr lang="en-GB" sz="1400" dirty="0">
                <a:latin typeface="Calibri"/>
                <a:cs typeface="Calibri"/>
              </a:rPr>
              <a:t>All VPGFs </a:t>
            </a:r>
            <a:r>
              <a:rPr lang="en-GB" sz="1400" dirty="0" smtClean="0">
                <a:latin typeface="Calibri"/>
                <a:cs typeface="Calibri"/>
              </a:rPr>
              <a:t>tested</a:t>
            </a:r>
            <a:endParaRPr lang="en-GB" sz="1400" dirty="0">
              <a:latin typeface="Calibri"/>
              <a:cs typeface="Calibri"/>
            </a:endParaRPr>
          </a:p>
          <a:p>
            <a:pPr lvl="1"/>
            <a:r>
              <a:rPr lang="en-GB" sz="1400" dirty="0">
                <a:latin typeface="Calibri"/>
                <a:cs typeface="Calibri"/>
              </a:rPr>
              <a:t>Piezo gauges calibration P1 right </a:t>
            </a:r>
            <a:r>
              <a:rPr lang="en-GB" sz="1400" dirty="0" smtClean="0">
                <a:latin typeface="Calibri"/>
                <a:cs typeface="Calibri"/>
              </a:rPr>
              <a:t>side</a:t>
            </a:r>
            <a:endParaRPr lang="en-GB" sz="1400" dirty="0">
              <a:latin typeface="Calibri"/>
              <a:cs typeface="Calibri"/>
            </a:endParaRPr>
          </a:p>
          <a:p>
            <a:pPr lvl="1"/>
            <a:r>
              <a:rPr lang="en-GB" sz="1400" dirty="0">
                <a:latin typeface="Calibri"/>
                <a:cs typeface="Calibri"/>
              </a:rPr>
              <a:t>Gauges for IV &amp; BV tested up to </a:t>
            </a:r>
            <a:r>
              <a:rPr lang="en-GB" sz="1400" dirty="0" smtClean="0">
                <a:latin typeface="Calibri"/>
                <a:cs typeface="Calibri"/>
              </a:rPr>
              <a:t>24L2</a:t>
            </a:r>
            <a:endParaRPr lang="en-GB" sz="1400" dirty="0">
              <a:latin typeface="Calibri"/>
              <a:cs typeface="Calibri"/>
            </a:endParaRPr>
          </a:p>
          <a:p>
            <a:pPr lvl="1"/>
            <a:r>
              <a:rPr lang="en-GB" sz="1400" dirty="0">
                <a:latin typeface="Calibri"/>
                <a:cs typeface="Calibri"/>
              </a:rPr>
              <a:t>Valves tested up to </a:t>
            </a:r>
            <a:r>
              <a:rPr lang="en-GB" sz="1400" dirty="0" smtClean="0">
                <a:latin typeface="Calibri"/>
                <a:cs typeface="Calibri"/>
              </a:rPr>
              <a:t>33R1</a:t>
            </a:r>
            <a:endParaRPr lang="en-GB" sz="1600" dirty="0">
              <a:latin typeface="Calibri"/>
              <a:cs typeface="Calibri"/>
            </a:endParaRPr>
          </a:p>
          <a:p>
            <a:pPr marL="0" indent="0">
              <a:buNone/>
            </a:pPr>
            <a:endParaRPr lang="en-GB" sz="1600" dirty="0" smtClean="0">
              <a:latin typeface="Calibri"/>
              <a:cs typeface="Calibri"/>
            </a:endParaRPr>
          </a:p>
          <a:p>
            <a:r>
              <a:rPr lang="en-GB" sz="1600" dirty="0" smtClean="0">
                <a:latin typeface="Calibri"/>
                <a:cs typeface="Calibri"/>
              </a:rPr>
              <a:t>Functional </a:t>
            </a:r>
            <a:r>
              <a:rPr lang="en-GB" sz="1600" dirty="0">
                <a:latin typeface="Calibri"/>
                <a:cs typeface="Calibri"/>
              </a:rPr>
              <a:t>tests of VPGFs Sector </a:t>
            </a:r>
            <a:r>
              <a:rPr lang="en-GB" sz="1600" dirty="0" smtClean="0">
                <a:latin typeface="Calibri"/>
                <a:cs typeface="Calibri"/>
              </a:rPr>
              <a:t>23</a:t>
            </a:r>
            <a:endParaRPr lang="en-GB" sz="1600" dirty="0">
              <a:latin typeface="Calibri"/>
              <a:cs typeface="Calibri"/>
            </a:endParaRPr>
          </a:p>
          <a:p>
            <a:pPr lvl="1"/>
            <a:r>
              <a:rPr lang="en-GB" sz="1400" dirty="0">
                <a:latin typeface="Calibri"/>
                <a:cs typeface="Calibri"/>
              </a:rPr>
              <a:t>All VPGFs of Sector 23 were </a:t>
            </a:r>
            <a:r>
              <a:rPr lang="en-GB" sz="1400" dirty="0" smtClean="0">
                <a:latin typeface="Calibri"/>
                <a:cs typeface="Calibri"/>
              </a:rPr>
              <a:t>tested</a:t>
            </a:r>
            <a:endParaRPr lang="en-GB" sz="1400" dirty="0">
              <a:latin typeface="Calibri"/>
              <a:cs typeface="Calibri"/>
            </a:endParaRPr>
          </a:p>
          <a:p>
            <a:pPr lvl="1"/>
            <a:r>
              <a:rPr lang="en-GB" sz="1400" dirty="0">
                <a:latin typeface="Calibri"/>
                <a:cs typeface="Calibri"/>
              </a:rPr>
              <a:t>Replacement of ACT250R controller at 23R2.M, 24L3 </a:t>
            </a:r>
            <a:r>
              <a:rPr lang="en-GB" sz="1400" dirty="0" smtClean="0">
                <a:latin typeface="Calibri"/>
                <a:cs typeface="Calibri"/>
              </a:rPr>
              <a:t>pending</a:t>
            </a:r>
            <a:endParaRPr lang="en-GB" sz="1400" dirty="0">
              <a:latin typeface="Calibri"/>
              <a:cs typeface="Calibri"/>
            </a:endParaRPr>
          </a:p>
          <a:p>
            <a:pPr lvl="1"/>
            <a:r>
              <a:rPr lang="en-GB" sz="1400" dirty="0">
                <a:latin typeface="Calibri"/>
                <a:cs typeface="Calibri"/>
              </a:rPr>
              <a:t>Installed local crates &amp; started Inner triplets VPGs, P2 right </a:t>
            </a:r>
            <a:r>
              <a:rPr lang="en-GB" sz="1400" dirty="0" smtClean="0">
                <a:latin typeface="Calibri"/>
                <a:cs typeface="Calibri"/>
              </a:rPr>
              <a:t>side</a:t>
            </a:r>
            <a:endParaRPr lang="en-GB" sz="1400" dirty="0">
              <a:latin typeface="Calibri"/>
              <a:cs typeface="Calibri"/>
            </a:endParaRPr>
          </a:p>
          <a:p>
            <a:pPr marL="0" indent="0">
              <a:buNone/>
            </a:pPr>
            <a:endParaRPr lang="en-GB" sz="1600" dirty="0" smtClean="0">
              <a:latin typeface="Calibri"/>
              <a:cs typeface="Calibri"/>
            </a:endParaRPr>
          </a:p>
        </p:txBody>
      </p:sp>
      <p:sp>
        <p:nvSpPr>
          <p:cNvPr id="5" name="Footer Placeholder 4"/>
          <p:cNvSpPr>
            <a:spLocks noGrp="1"/>
          </p:cNvSpPr>
          <p:nvPr>
            <p:ph type="ftr" sz="quarter" idx="11"/>
          </p:nvPr>
        </p:nvSpPr>
        <p:spPr>
          <a:xfrm>
            <a:off x="2649706" y="6356350"/>
            <a:ext cx="5681967" cy="365125"/>
          </a:xfrm>
        </p:spPr>
        <p:txBody>
          <a:bodyPr/>
          <a:lstStyle/>
          <a:p>
            <a:pPr algn="r"/>
            <a:r>
              <a:rPr lang="en-US" i="1" dirty="0"/>
              <a:t>LHC</a:t>
            </a:r>
          </a:p>
        </p:txBody>
      </p:sp>
    </p:spTree>
    <p:extLst>
      <p:ext uri="{BB962C8B-B14F-4D97-AF65-F5344CB8AC3E}">
        <p14:creationId xmlns:p14="http://schemas.microsoft.com/office/powerpoint/2010/main" val="2218313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20"/>
            <a:ext cx="8226425" cy="731520"/>
          </a:xfrm>
        </p:spPr>
        <p:txBody>
          <a:bodyPr>
            <a:normAutofit/>
          </a:bodyPr>
          <a:lstStyle/>
          <a:p>
            <a:r>
              <a:rPr lang="en-GB" sz="3200" dirty="0"/>
              <a:t>Performed activities</a:t>
            </a:r>
          </a:p>
        </p:txBody>
      </p:sp>
      <p:sp>
        <p:nvSpPr>
          <p:cNvPr id="4" name="Slide Number Placeholder 3"/>
          <p:cNvSpPr>
            <a:spLocks noGrp="1"/>
          </p:cNvSpPr>
          <p:nvPr>
            <p:ph type="sldNum" sz="quarter" idx="12"/>
          </p:nvPr>
        </p:nvSpPr>
        <p:spPr/>
        <p:txBody>
          <a:bodyPr/>
          <a:lstStyle/>
          <a:p>
            <a:fld id="{8D6C380F-326D-3C40-9EE7-7FBAB0953422}" type="slidenum">
              <a:rPr lang="en-US" smtClean="0"/>
              <a:pPr/>
              <a:t>7</a:t>
            </a:fld>
            <a:endParaRPr lang="en-US" dirty="0"/>
          </a:p>
        </p:txBody>
      </p:sp>
      <p:sp>
        <p:nvSpPr>
          <p:cNvPr id="6" name="Content Placeholder 5"/>
          <p:cNvSpPr>
            <a:spLocks noGrp="1"/>
          </p:cNvSpPr>
          <p:nvPr>
            <p:ph sz="quarter" idx="13"/>
          </p:nvPr>
        </p:nvSpPr>
        <p:spPr>
          <a:xfrm>
            <a:off x="457200" y="553487"/>
            <a:ext cx="8427720" cy="5709290"/>
          </a:xfrm>
        </p:spPr>
        <p:txBody>
          <a:bodyPr>
            <a:noAutofit/>
          </a:bodyPr>
          <a:lstStyle/>
          <a:p>
            <a:pPr marL="0" indent="0">
              <a:buNone/>
            </a:pPr>
            <a:r>
              <a:rPr lang="en-US" sz="2400" b="1" dirty="0" smtClean="0">
                <a:latin typeface="Calibri"/>
                <a:cs typeface="Calibri"/>
              </a:rPr>
              <a:t>W30/31 </a:t>
            </a:r>
            <a:r>
              <a:rPr lang="en-US" sz="2400" b="1" dirty="0">
                <a:latin typeface="Calibri"/>
                <a:cs typeface="Calibri"/>
              </a:rPr>
              <a:t>(</a:t>
            </a:r>
            <a:r>
              <a:rPr lang="en-US" sz="2400" b="1" spc="-1" dirty="0"/>
              <a:t>Lampros, </a:t>
            </a:r>
            <a:r>
              <a:rPr lang="en-US" sz="2400" b="1" spc="-1" dirty="0" smtClean="0"/>
              <a:t>Alexandre </a:t>
            </a:r>
            <a:r>
              <a:rPr lang="en-US" sz="2400" b="1" spc="-1" dirty="0"/>
              <a:t>&amp; FSU</a:t>
            </a:r>
            <a:r>
              <a:rPr lang="en-US" sz="2400" b="1" dirty="0">
                <a:latin typeface="Calibri"/>
                <a:cs typeface="Calibri"/>
              </a:rPr>
              <a:t>)</a:t>
            </a:r>
          </a:p>
          <a:p>
            <a:r>
              <a:rPr lang="en-GB" sz="1600" dirty="0">
                <a:latin typeface="Calibri"/>
                <a:cs typeface="Calibri"/>
              </a:rPr>
              <a:t>DLM support:</a:t>
            </a:r>
          </a:p>
          <a:p>
            <a:pPr lvl="1"/>
            <a:r>
              <a:rPr lang="en-GB" sz="1400" dirty="0">
                <a:latin typeface="Calibri"/>
                <a:cs typeface="Calibri"/>
              </a:rPr>
              <a:t>Inner triplets at Point 5: many issues were found. Fixed and started 3 VPGs.</a:t>
            </a:r>
          </a:p>
          <a:p>
            <a:pPr lvl="1"/>
            <a:r>
              <a:rPr lang="en-GB" sz="1400" dirty="0">
                <a:latin typeface="Calibri"/>
                <a:cs typeface="Calibri"/>
              </a:rPr>
              <a:t>15L8 VPG: Stacked VPP. Circuit breaker in the Distribution panel was tripped. Intervention with TS/EL.</a:t>
            </a:r>
          </a:p>
          <a:p>
            <a:pPr lvl="1"/>
            <a:r>
              <a:rPr lang="en-GB" sz="1400" dirty="0">
                <a:latin typeface="Calibri"/>
                <a:cs typeface="Calibri"/>
              </a:rPr>
              <a:t>15R7 VPG: ACT250R controller replacement.</a:t>
            </a:r>
          </a:p>
          <a:p>
            <a:pPr lvl="1"/>
            <a:r>
              <a:rPr lang="en-GB" sz="1400" dirty="0">
                <a:latin typeface="Calibri"/>
                <a:cs typeface="Calibri"/>
              </a:rPr>
              <a:t>Point 8 Inner triplets: VPGs were swapped at SCADA level. Rodrigo fixed the problem in SCADA and </a:t>
            </a:r>
            <a:r>
              <a:rPr lang="en-GB" sz="1400" dirty="0" err="1">
                <a:latin typeface="Calibri"/>
                <a:cs typeface="Calibri"/>
              </a:rPr>
              <a:t>VacDB</a:t>
            </a:r>
            <a:r>
              <a:rPr lang="en-GB" sz="1400" dirty="0">
                <a:latin typeface="Calibri"/>
                <a:cs typeface="Calibri"/>
              </a:rPr>
              <a:t>.</a:t>
            </a:r>
          </a:p>
          <a:p>
            <a:endParaRPr lang="en-GB" sz="1600" dirty="0">
              <a:latin typeface="Calibri"/>
              <a:cs typeface="Calibri"/>
            </a:endParaRPr>
          </a:p>
          <a:p>
            <a:r>
              <a:rPr lang="en-GB" sz="1600" dirty="0">
                <a:latin typeface="Calibri"/>
                <a:cs typeface="Calibri"/>
              </a:rPr>
              <a:t>Rack closing/IP2X </a:t>
            </a:r>
            <a:r>
              <a:rPr lang="en-GB" sz="1600" dirty="0" smtClean="0">
                <a:latin typeface="Calibri"/>
                <a:cs typeface="Calibri"/>
              </a:rPr>
              <a:t>campaign:  </a:t>
            </a:r>
            <a:r>
              <a:rPr lang="en-GB" sz="1600" dirty="0">
                <a:latin typeface="Calibri"/>
                <a:cs typeface="Calibri"/>
              </a:rPr>
              <a:t>90% completed</a:t>
            </a:r>
          </a:p>
          <a:p>
            <a:pPr lvl="1"/>
            <a:r>
              <a:rPr lang="en-GB" sz="1400" dirty="0">
                <a:latin typeface="Calibri"/>
                <a:cs typeface="Calibri"/>
              </a:rPr>
              <a:t>Still missing UA27 (not installed yet) and a final check.</a:t>
            </a:r>
          </a:p>
          <a:p>
            <a:endParaRPr lang="en-GB" sz="1600" dirty="0">
              <a:latin typeface="Calibri"/>
              <a:cs typeface="Calibri"/>
            </a:endParaRPr>
          </a:p>
          <a:p>
            <a:r>
              <a:rPr lang="en-GB" sz="1600" dirty="0">
                <a:latin typeface="Calibri"/>
                <a:cs typeface="Calibri"/>
              </a:rPr>
              <a:t>Local Crates production:</a:t>
            </a:r>
          </a:p>
          <a:p>
            <a:pPr lvl="1"/>
            <a:r>
              <a:rPr lang="en-GB" sz="1400" dirty="0">
                <a:latin typeface="Calibri"/>
                <a:cs typeface="Calibri"/>
              </a:rPr>
              <a:t>Inspection for non conformities &amp; repairs. </a:t>
            </a:r>
            <a:r>
              <a:rPr lang="en-GB" sz="1400" dirty="0" smtClean="0">
                <a:latin typeface="Calibri"/>
                <a:cs typeface="Calibri"/>
              </a:rPr>
              <a:t>FSU </a:t>
            </a:r>
            <a:r>
              <a:rPr lang="en-GB" sz="1400" dirty="0">
                <a:latin typeface="Calibri"/>
                <a:cs typeface="Calibri"/>
              </a:rPr>
              <a:t>prepared 6 pcs in order to finish LHC installation</a:t>
            </a:r>
            <a:r>
              <a:rPr lang="en-GB" sz="1400" dirty="0" smtClean="0">
                <a:latin typeface="Calibri"/>
                <a:cs typeface="Calibri"/>
              </a:rPr>
              <a:t>.</a:t>
            </a:r>
            <a:endParaRPr lang="en-GB" sz="1400" dirty="0">
              <a:latin typeface="Calibri"/>
              <a:cs typeface="Calibri"/>
            </a:endParaRPr>
          </a:p>
        </p:txBody>
      </p:sp>
      <p:sp>
        <p:nvSpPr>
          <p:cNvPr id="5" name="Footer Placeholder 4"/>
          <p:cNvSpPr>
            <a:spLocks noGrp="1"/>
          </p:cNvSpPr>
          <p:nvPr>
            <p:ph type="ftr" sz="quarter" idx="11"/>
          </p:nvPr>
        </p:nvSpPr>
        <p:spPr>
          <a:xfrm>
            <a:off x="2649706" y="6356350"/>
            <a:ext cx="5681967" cy="365125"/>
          </a:xfrm>
        </p:spPr>
        <p:txBody>
          <a:bodyPr/>
          <a:lstStyle/>
          <a:p>
            <a:pPr algn="r"/>
            <a:r>
              <a:rPr lang="en-US" i="1" dirty="0"/>
              <a:t>LHC</a:t>
            </a:r>
          </a:p>
        </p:txBody>
      </p:sp>
    </p:spTree>
    <p:extLst>
      <p:ext uri="{BB962C8B-B14F-4D97-AF65-F5344CB8AC3E}">
        <p14:creationId xmlns:p14="http://schemas.microsoft.com/office/powerpoint/2010/main" val="4259501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20"/>
            <a:ext cx="8226425" cy="731520"/>
          </a:xfrm>
        </p:spPr>
        <p:txBody>
          <a:bodyPr>
            <a:normAutofit/>
          </a:bodyPr>
          <a:lstStyle/>
          <a:p>
            <a:r>
              <a:rPr lang="en-GB" sz="3200" dirty="0"/>
              <a:t>Performed activities</a:t>
            </a:r>
          </a:p>
        </p:txBody>
      </p:sp>
      <p:sp>
        <p:nvSpPr>
          <p:cNvPr id="4" name="Slide Number Placeholder 3"/>
          <p:cNvSpPr>
            <a:spLocks noGrp="1"/>
          </p:cNvSpPr>
          <p:nvPr>
            <p:ph type="sldNum" sz="quarter" idx="12"/>
          </p:nvPr>
        </p:nvSpPr>
        <p:spPr/>
        <p:txBody>
          <a:bodyPr/>
          <a:lstStyle/>
          <a:p>
            <a:fld id="{8D6C380F-326D-3C40-9EE7-7FBAB0953422}" type="slidenum">
              <a:rPr lang="en-US" smtClean="0"/>
              <a:pPr/>
              <a:t>8</a:t>
            </a:fld>
            <a:endParaRPr lang="en-US" dirty="0"/>
          </a:p>
        </p:txBody>
      </p:sp>
      <p:sp>
        <p:nvSpPr>
          <p:cNvPr id="6" name="Content Placeholder 5"/>
          <p:cNvSpPr>
            <a:spLocks noGrp="1"/>
          </p:cNvSpPr>
          <p:nvPr>
            <p:ph sz="quarter" idx="13"/>
          </p:nvPr>
        </p:nvSpPr>
        <p:spPr>
          <a:xfrm>
            <a:off x="457200" y="553487"/>
            <a:ext cx="8427720" cy="5709290"/>
          </a:xfrm>
        </p:spPr>
        <p:txBody>
          <a:bodyPr>
            <a:noAutofit/>
          </a:bodyPr>
          <a:lstStyle/>
          <a:p>
            <a:pPr marL="0" indent="0">
              <a:buNone/>
            </a:pPr>
            <a:r>
              <a:rPr lang="en-US" sz="2400" b="1" dirty="0" smtClean="0">
                <a:latin typeface="Calibri"/>
                <a:cs typeface="Calibri"/>
              </a:rPr>
              <a:t>W30/31 </a:t>
            </a:r>
            <a:r>
              <a:rPr lang="en-US" sz="2400" b="1" dirty="0">
                <a:latin typeface="Calibri"/>
                <a:cs typeface="Calibri"/>
              </a:rPr>
              <a:t>(</a:t>
            </a:r>
            <a:r>
              <a:rPr lang="en-US" sz="2400" b="1" spc="-1" dirty="0"/>
              <a:t>Lampros, </a:t>
            </a:r>
            <a:r>
              <a:rPr lang="en-US" sz="2400" b="1" spc="-1" dirty="0" smtClean="0"/>
              <a:t>Alexandre </a:t>
            </a:r>
            <a:r>
              <a:rPr lang="en-US" sz="2400" b="1" spc="-1" dirty="0"/>
              <a:t>&amp; FSU</a:t>
            </a:r>
            <a:r>
              <a:rPr lang="en-US" sz="2400" b="1" dirty="0">
                <a:latin typeface="Calibri"/>
                <a:cs typeface="Calibri"/>
              </a:rPr>
              <a:t>)</a:t>
            </a:r>
          </a:p>
        </p:txBody>
      </p:sp>
      <p:sp>
        <p:nvSpPr>
          <p:cNvPr id="5" name="Footer Placeholder 4"/>
          <p:cNvSpPr>
            <a:spLocks noGrp="1"/>
          </p:cNvSpPr>
          <p:nvPr>
            <p:ph type="ftr" sz="quarter" idx="11"/>
          </p:nvPr>
        </p:nvSpPr>
        <p:spPr>
          <a:xfrm>
            <a:off x="2649706" y="6356350"/>
            <a:ext cx="5681967" cy="365125"/>
          </a:xfrm>
        </p:spPr>
        <p:txBody>
          <a:bodyPr/>
          <a:lstStyle/>
          <a:p>
            <a:pPr algn="r"/>
            <a:r>
              <a:rPr lang="en-US" i="1" dirty="0"/>
              <a:t>LHC</a:t>
            </a:r>
          </a:p>
        </p:txBody>
      </p:sp>
      <p:sp>
        <p:nvSpPr>
          <p:cNvPr id="7" name="Slide Number Placeholder 3"/>
          <p:cNvSpPr txBox="1">
            <a:spLocks/>
          </p:cNvSpPr>
          <p:nvPr/>
        </p:nvSpPr>
        <p:spPr>
          <a:xfrm>
            <a:off x="7956924" y="6356350"/>
            <a:ext cx="729876"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rgbClr val="729FCF"/>
                </a:solidFill>
                <a:latin typeface="+mn-lt"/>
                <a:ea typeface="+mn-ea"/>
                <a:cs typeface="Ubuntu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6C380F-326D-3C40-9EE7-7FBAB0953422}" type="slidenum">
              <a:rPr lang="en-US" smtClean="0"/>
              <a:pPr/>
              <a:t>8</a:t>
            </a:fld>
            <a:endParaRPr lang="en-US" dirty="0"/>
          </a:p>
        </p:txBody>
      </p:sp>
      <p:pic>
        <p:nvPicPr>
          <p:cNvPr id="18" name="Picture 1"/>
          <p:cNvPicPr/>
          <p:nvPr/>
        </p:nvPicPr>
        <p:blipFill>
          <a:blip r:embed="rId2"/>
          <a:stretch/>
        </p:blipFill>
        <p:spPr>
          <a:xfrm>
            <a:off x="747360" y="2069640"/>
            <a:ext cx="3636000" cy="2199600"/>
          </a:xfrm>
          <a:prstGeom prst="rect">
            <a:avLst/>
          </a:prstGeom>
          <a:ln w="19080">
            <a:solidFill>
              <a:schemeClr val="tx1"/>
            </a:solidFill>
            <a:round/>
          </a:ln>
          <a:effectLst>
            <a:outerShdw blurRad="50800" dist="37674" dir="2700000" algn="tl" rotWithShape="0">
              <a:srgbClr val="000000">
                <a:alpha val="40000"/>
              </a:srgbClr>
            </a:outerShdw>
          </a:effectLst>
        </p:spPr>
      </p:pic>
      <p:sp>
        <p:nvSpPr>
          <p:cNvPr id="19" name="CustomShape 3"/>
          <p:cNvSpPr/>
          <p:nvPr/>
        </p:nvSpPr>
        <p:spPr>
          <a:xfrm>
            <a:off x="5516640" y="1478160"/>
            <a:ext cx="2609640" cy="516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US" sz="1400" b="0" strike="noStrike" spc="-1">
                <a:solidFill>
                  <a:srgbClr val="0C377B"/>
                </a:solidFill>
                <a:latin typeface="Arial"/>
              </a:rPr>
              <a:t>Damaged connector on multivalve block of 2R5.M</a:t>
            </a:r>
            <a:endParaRPr lang="en-US" sz="1400" b="0" strike="noStrike" spc="-1">
              <a:latin typeface="Arial"/>
            </a:endParaRPr>
          </a:p>
        </p:txBody>
      </p:sp>
      <p:sp>
        <p:nvSpPr>
          <p:cNvPr id="20" name="CustomShape 4"/>
          <p:cNvSpPr/>
          <p:nvPr/>
        </p:nvSpPr>
        <p:spPr>
          <a:xfrm>
            <a:off x="1314000" y="1693800"/>
            <a:ext cx="250236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US" sz="1400" b="0" strike="noStrike" spc="-1">
                <a:solidFill>
                  <a:srgbClr val="0C377B"/>
                </a:solidFill>
                <a:latin typeface="Arial"/>
              </a:rPr>
              <a:t>Commissioning Sector 12</a:t>
            </a:r>
            <a:endParaRPr lang="en-US" sz="1400" b="0" strike="noStrike" spc="-1">
              <a:latin typeface="Arial"/>
            </a:endParaRPr>
          </a:p>
        </p:txBody>
      </p:sp>
      <p:pic>
        <p:nvPicPr>
          <p:cNvPr id="21" name="Picture 6"/>
          <p:cNvPicPr/>
          <p:nvPr/>
        </p:nvPicPr>
        <p:blipFill>
          <a:blip r:embed="rId3"/>
          <a:srcRect l="161" t="3863" r="13110" b="498"/>
          <a:stretch/>
        </p:blipFill>
        <p:spPr>
          <a:xfrm>
            <a:off x="4979880" y="2069640"/>
            <a:ext cx="3527640" cy="2231640"/>
          </a:xfrm>
          <a:prstGeom prst="rect">
            <a:avLst/>
          </a:prstGeom>
          <a:ln w="19080">
            <a:solidFill>
              <a:schemeClr val="tx1"/>
            </a:solidFill>
            <a:round/>
          </a:ln>
          <a:effectLst>
            <a:outerShdw blurRad="50800" dist="37674" dir="2700000" algn="tl" rotWithShape="0">
              <a:srgbClr val="000000">
                <a:alpha val="40000"/>
              </a:srgbClr>
            </a:outerShdw>
          </a:effectLst>
        </p:spPr>
      </p:pic>
    </p:spTree>
    <p:extLst>
      <p:ext uri="{BB962C8B-B14F-4D97-AF65-F5344CB8AC3E}">
        <p14:creationId xmlns:p14="http://schemas.microsoft.com/office/powerpoint/2010/main" val="1110428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20"/>
            <a:ext cx="8226425" cy="731520"/>
          </a:xfrm>
        </p:spPr>
        <p:txBody>
          <a:bodyPr>
            <a:normAutofit/>
          </a:bodyPr>
          <a:lstStyle/>
          <a:p>
            <a:r>
              <a:rPr lang="en-GB" sz="3200" dirty="0" smtClean="0"/>
              <a:t>Planned activities</a:t>
            </a:r>
            <a:endParaRPr lang="en-GB" sz="3200"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dirty="0"/>
          </a:p>
        </p:txBody>
      </p:sp>
      <p:sp>
        <p:nvSpPr>
          <p:cNvPr id="6" name="Content Placeholder 5"/>
          <p:cNvSpPr>
            <a:spLocks noGrp="1"/>
          </p:cNvSpPr>
          <p:nvPr>
            <p:ph sz="quarter" idx="13"/>
          </p:nvPr>
        </p:nvSpPr>
        <p:spPr>
          <a:xfrm>
            <a:off x="457200" y="553487"/>
            <a:ext cx="8427720" cy="5709290"/>
          </a:xfrm>
        </p:spPr>
        <p:txBody>
          <a:bodyPr>
            <a:noAutofit/>
          </a:bodyPr>
          <a:lstStyle/>
          <a:p>
            <a:pPr marL="0" indent="0">
              <a:buNone/>
            </a:pPr>
            <a:r>
              <a:rPr lang="en-US" sz="2400" b="1" dirty="0" smtClean="0">
                <a:latin typeface="Calibri"/>
                <a:cs typeface="Calibri"/>
              </a:rPr>
              <a:t>W32/33 (</a:t>
            </a:r>
            <a:r>
              <a:rPr lang="en-US" sz="2400" b="1" spc="-1" dirty="0"/>
              <a:t>Lampros, </a:t>
            </a:r>
            <a:r>
              <a:rPr lang="en-US" sz="2400" b="1" spc="-1" dirty="0" smtClean="0"/>
              <a:t>Alexandre </a:t>
            </a:r>
            <a:r>
              <a:rPr lang="en-US" sz="2400" b="1" spc="-1" dirty="0"/>
              <a:t>&amp; FSU</a:t>
            </a:r>
            <a:r>
              <a:rPr lang="en-US" sz="2400" b="1" dirty="0" smtClean="0">
                <a:latin typeface="Calibri"/>
                <a:cs typeface="Calibri"/>
              </a:rPr>
              <a:t>)</a:t>
            </a:r>
          </a:p>
          <a:p>
            <a:endParaRPr lang="en-GB" sz="1600" dirty="0" smtClean="0">
              <a:latin typeface="Calibri"/>
              <a:cs typeface="Calibri"/>
            </a:endParaRPr>
          </a:p>
          <a:p>
            <a:r>
              <a:rPr lang="en-GB" sz="1600" dirty="0" smtClean="0">
                <a:latin typeface="Calibri"/>
                <a:cs typeface="Calibri"/>
              </a:rPr>
              <a:t>Finish </a:t>
            </a:r>
            <a:r>
              <a:rPr lang="en-GB" sz="1600" dirty="0">
                <a:latin typeface="Calibri"/>
                <a:cs typeface="Calibri"/>
              </a:rPr>
              <a:t>Commissioning Sector 12: Gauges, Valves &amp; CRYO Alarms</a:t>
            </a:r>
          </a:p>
          <a:p>
            <a:r>
              <a:rPr lang="en-GB" sz="1600" dirty="0">
                <a:latin typeface="Calibri"/>
                <a:cs typeface="Calibri"/>
              </a:rPr>
              <a:t>Start commissioning Sector 78</a:t>
            </a:r>
          </a:p>
          <a:p>
            <a:pPr marL="0" indent="0">
              <a:buNone/>
            </a:pPr>
            <a:endParaRPr lang="en-US" sz="2400" b="1" dirty="0">
              <a:latin typeface="Calibri"/>
              <a:cs typeface="Calibri"/>
            </a:endParaRPr>
          </a:p>
        </p:txBody>
      </p:sp>
      <p:sp>
        <p:nvSpPr>
          <p:cNvPr id="5" name="Footer Placeholder 4"/>
          <p:cNvSpPr>
            <a:spLocks noGrp="1"/>
          </p:cNvSpPr>
          <p:nvPr>
            <p:ph type="ftr" sz="quarter" idx="11"/>
          </p:nvPr>
        </p:nvSpPr>
        <p:spPr>
          <a:xfrm>
            <a:off x="2649706" y="6356350"/>
            <a:ext cx="5681967" cy="365125"/>
          </a:xfrm>
        </p:spPr>
        <p:txBody>
          <a:bodyPr/>
          <a:lstStyle/>
          <a:p>
            <a:pPr algn="r"/>
            <a:r>
              <a:rPr lang="en-US" i="1" dirty="0"/>
              <a:t>LHC</a:t>
            </a:r>
          </a:p>
        </p:txBody>
      </p:sp>
    </p:spTree>
    <p:extLst>
      <p:ext uri="{BB962C8B-B14F-4D97-AF65-F5344CB8AC3E}">
        <p14:creationId xmlns:p14="http://schemas.microsoft.com/office/powerpoint/2010/main" val="3314731715"/>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6E747A"/>
    </a:dk2>
    <a:lt2>
      <a:srgbClr val="E7E6E6"/>
    </a:lt2>
    <a:accent1>
      <a:srgbClr val="5B9BD5"/>
    </a:accent1>
    <a:accent2>
      <a:srgbClr val="ED7D31"/>
    </a:accent2>
    <a:accent3>
      <a:srgbClr val="A5A5A5"/>
    </a:accent3>
    <a:accent4>
      <a:srgbClr val="FFC000"/>
    </a:accent4>
    <a:accent5>
      <a:srgbClr val="4472C4"/>
    </a:accent5>
    <a:accent6>
      <a:srgbClr val="70AD47"/>
    </a:accent6>
    <a:hlink>
      <a:srgbClr val="F7B615"/>
    </a:hlink>
    <a:folHlink>
      <a:srgbClr val="704404"/>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47520</TotalTime>
  <Words>1617</Words>
  <Application>Microsoft Office PowerPoint</Application>
  <PresentationFormat>On-screen Show (4:3)</PresentationFormat>
  <Paragraphs>376</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Ubuntu</vt:lpstr>
      <vt:lpstr>Ubuntu Light</vt:lpstr>
      <vt:lpstr>CERN_ENdept_Presentation_ArialFont copy</vt:lpstr>
      <vt:lpstr> ICM activities: LHC, SPS, CPS</vt:lpstr>
      <vt:lpstr>Performed activities</vt:lpstr>
      <vt:lpstr>Planned activities</vt:lpstr>
      <vt:lpstr>BV Commissioning Plan</vt:lpstr>
      <vt:lpstr>Performed activities</vt:lpstr>
      <vt:lpstr>Performed activities</vt:lpstr>
      <vt:lpstr>Performed activities</vt:lpstr>
      <vt:lpstr>Performed activities</vt:lpstr>
      <vt:lpstr>Planned activities</vt:lpstr>
      <vt:lpstr>VPGF, RadTol electronics, Gauge controllers plan</vt:lpstr>
      <vt:lpstr>IV Commissioning planning</vt:lpstr>
      <vt:lpstr>LHC Burndown Chart</vt:lpstr>
      <vt:lpstr>Performed activities</vt:lpstr>
      <vt:lpstr>Performed activities</vt:lpstr>
      <vt:lpstr>Performed activities</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Giuseppe Bregliozzi</dc:creator>
  <cp:lastModifiedBy>Gregory Pigny</cp:lastModifiedBy>
  <cp:revision>1850</cp:revision>
  <cp:lastPrinted>2019-10-16T15:21:41Z</cp:lastPrinted>
  <dcterms:created xsi:type="dcterms:W3CDTF">2014-04-09T15:49:20Z</dcterms:created>
  <dcterms:modified xsi:type="dcterms:W3CDTF">2020-08-02T20:29:09Z</dcterms:modified>
</cp:coreProperties>
</file>