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0"/>
  </p:notesMasterIdLst>
  <p:handoutMasterIdLst>
    <p:handoutMasterId r:id="rId21"/>
  </p:handoutMasterIdLst>
  <p:sldIdLst>
    <p:sldId id="319" r:id="rId2"/>
    <p:sldId id="452" r:id="rId3"/>
    <p:sldId id="453" r:id="rId4"/>
    <p:sldId id="449" r:id="rId5"/>
    <p:sldId id="407" r:id="rId6"/>
    <p:sldId id="454" r:id="rId7"/>
    <p:sldId id="403" r:id="rId8"/>
    <p:sldId id="447" r:id="rId9"/>
    <p:sldId id="450" r:id="rId10"/>
    <p:sldId id="431" r:id="rId11"/>
    <p:sldId id="455" r:id="rId12"/>
    <p:sldId id="425" r:id="rId13"/>
    <p:sldId id="370" r:id="rId14"/>
    <p:sldId id="367" r:id="rId15"/>
    <p:sldId id="418" r:id="rId16"/>
    <p:sldId id="420" r:id="rId17"/>
    <p:sldId id="422" r:id="rId18"/>
    <p:sldId id="423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2F5B1D42-C6F9-4649-A1E3-D90D8D7CCE68}">
          <p14:sldIdLst>
            <p14:sldId id="319"/>
          </p14:sldIdLst>
        </p14:section>
        <p14:section name="Untitled Section" id="{1B772BCD-2CD2-4DB5-949F-96B10915BD1F}">
          <p14:sldIdLst/>
        </p14:section>
        <p14:section name="Untitled Section" id="{D3872B49-B3EE-4287-93B0-9DFBFA330901}">
          <p14:sldIdLst>
            <p14:sldId id="452"/>
            <p14:sldId id="453"/>
            <p14:sldId id="449"/>
            <p14:sldId id="407"/>
            <p14:sldId id="454"/>
            <p14:sldId id="403"/>
            <p14:sldId id="447"/>
            <p14:sldId id="450"/>
            <p14:sldId id="431"/>
            <p14:sldId id="455"/>
            <p14:sldId id="425"/>
            <p14:sldId id="370"/>
            <p14:sldId id="367"/>
            <p14:sldId id="418"/>
            <p14:sldId id="420"/>
            <p14:sldId id="422"/>
            <p14:sldId id="423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Chiara Pasquino" initials="CP" lastIdx="1" clrIdx="0">
    <p:extLst>
      <p:ext uri="{19B8F6BF-5375-455C-9EA6-DF929625EA0E}">
        <p15:presenceInfo xmlns:p15="http://schemas.microsoft.com/office/powerpoint/2012/main" userId="S-1-5-21-1526224874-1540688658-1361462980-3333410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C377B"/>
    <a:srgbClr val="35BB58"/>
    <a:srgbClr val="FFFFFF"/>
    <a:srgbClr val="000000"/>
    <a:srgbClr val="00B0F0"/>
    <a:srgbClr val="0651A2"/>
    <a:srgbClr val="B74E39"/>
    <a:srgbClr val="553058"/>
    <a:srgbClr val="D6D6D6"/>
    <a:srgbClr val="D818A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3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303" autoAdjust="0"/>
    <p:restoredTop sz="93979" autoAdjust="0"/>
  </p:normalViewPr>
  <p:slideViewPr>
    <p:cSldViewPr snapToGrid="0" snapToObjects="1">
      <p:cViewPr varScale="1">
        <p:scale>
          <a:sx n="100" d="100"/>
          <a:sy n="100" d="100"/>
        </p:scale>
        <p:origin x="1194" y="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napToObjects="1">
      <p:cViewPr varScale="1">
        <p:scale>
          <a:sx n="79" d="100"/>
          <a:sy n="79" d="100"/>
        </p:scale>
        <p:origin x="3852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commentAuthors" Target="commentAuthor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18.wmf"/><Relationship Id="rId1" Type="http://schemas.openxmlformats.org/officeDocument/2006/relationships/image" Target="../media/image17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20.wmf"/><Relationship Id="rId1" Type="http://schemas.openxmlformats.org/officeDocument/2006/relationships/image" Target="../media/image19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23.wmf"/><Relationship Id="rId2" Type="http://schemas.openxmlformats.org/officeDocument/2006/relationships/image" Target="../media/image22.wmf"/><Relationship Id="rId1" Type="http://schemas.openxmlformats.org/officeDocument/2006/relationships/image" Target="../media/image21.wmf"/><Relationship Id="rId4" Type="http://schemas.openxmlformats.org/officeDocument/2006/relationships/image" Target="../media/image24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D2FAC70-F179-194B-9BAC-2E429596CD40}" type="datetimeFigureOut">
              <a:rPr lang="en-US" smtClean="0"/>
              <a:t>7/30/2020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E2C4154-7735-D342-82C6-591FC3C651C8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626542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930F758-DFBF-5B42-97CC-F2A9407354EB}" type="datetimeFigureOut">
              <a:rPr lang="en-US" smtClean="0"/>
              <a:t>7/30/2020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DE29D72-7882-1E48-BB17-3EA96D8F7ADE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7813346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E29D72-7882-1E48-BB17-3EA96D8F7ADE}" type="slidenum">
              <a:rPr lang="en-GB" smtClean="0"/>
              <a:t>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9968048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E29D72-7882-1E48-BB17-3EA96D8F7ADE}" type="slidenum">
              <a:rPr lang="en-GB" smtClean="0"/>
              <a:t>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8768041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E29D72-7882-1E48-BB17-3EA96D8F7ADE}" type="slidenum">
              <a:rPr lang="en-GB" smtClean="0"/>
              <a:t>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333594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E29D72-7882-1E48-BB17-3EA96D8F7ADE}" type="slidenum">
              <a:rPr lang="en-GB" smtClean="0"/>
              <a:t>12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629501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ro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431800" y="2121290"/>
            <a:ext cx="8265984" cy="1826363"/>
          </a:xfrm>
        </p:spPr>
        <p:txBody>
          <a:bodyPr tIns="0" bIns="0" anchor="b">
            <a:normAutofit/>
          </a:bodyPr>
          <a:lstStyle>
            <a:lvl1pPr algn="l">
              <a:lnSpc>
                <a:spcPct val="90000"/>
              </a:lnSpc>
              <a:spcBef>
                <a:spcPts val="0"/>
              </a:spcBef>
              <a:buNone/>
              <a:defRPr kumimoji="0" lang="en-US" sz="4000" b="1" i="0" kern="1200" cap="none" spc="0" baseline="0" dirty="0">
                <a:ln w="12700">
                  <a:noFill/>
                  <a:prstDash val="solid"/>
                </a:ln>
                <a:solidFill>
                  <a:schemeClr val="accent1"/>
                </a:solidFill>
                <a:effectLst/>
                <a:latin typeface="+mj-lt"/>
                <a:ea typeface="+mj-ea"/>
                <a:cs typeface="Ubuntu"/>
              </a:defRPr>
            </a:lvl1pPr>
          </a:lstStyle>
          <a:p>
            <a:r>
              <a:rPr kumimoji="0" lang="x-none" dirty="0"/>
              <a:t>Presentation Title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31800" y="4171952"/>
            <a:ext cx="8265984" cy="1066688"/>
          </a:xfrm>
        </p:spPr>
        <p:txBody>
          <a:bodyPr lIns="45720" tIns="0" rIns="45720" bIns="0" anchor="t">
            <a:norm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 sz="2800" b="0" i="0">
                <a:solidFill>
                  <a:schemeClr val="accent4"/>
                </a:solidFill>
                <a:effectLst/>
                <a:latin typeface="+mn-lt"/>
                <a:cs typeface="Ubuntu Light"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x-none" dirty="0"/>
              <a:t>Author and Affiliation</a:t>
            </a:r>
          </a:p>
        </p:txBody>
      </p:sp>
      <p:grpSp>
        <p:nvGrpSpPr>
          <p:cNvPr id="5" name="Group 4"/>
          <p:cNvGrpSpPr/>
          <p:nvPr userDrawn="1"/>
        </p:nvGrpSpPr>
        <p:grpSpPr>
          <a:xfrm>
            <a:off x="431800" y="5550319"/>
            <a:ext cx="3477354" cy="981541"/>
            <a:chOff x="992934" y="955285"/>
            <a:chExt cx="3477354" cy="981541"/>
          </a:xfrm>
        </p:grpSpPr>
        <p:pic>
          <p:nvPicPr>
            <p:cNvPr id="6" name="Picture 5"/>
            <p:cNvPicPr>
              <a:picLocks noChangeAspect="1"/>
            </p:cNvPicPr>
            <p:nvPr userDrawn="1"/>
          </p:nvPicPr>
          <p:blipFill rotWithShape="1">
            <a:blip r:embed="rId2"/>
            <a:srcRect l="43500" b="37580"/>
            <a:stretch/>
          </p:blipFill>
          <p:spPr>
            <a:xfrm>
              <a:off x="2118946" y="1021022"/>
              <a:ext cx="2351342" cy="850067"/>
            </a:xfrm>
            <a:prstGeom prst="rect">
              <a:avLst/>
            </a:prstGeom>
          </p:spPr>
        </p:pic>
        <p:pic>
          <p:nvPicPr>
            <p:cNvPr id="7" name="Picture 6"/>
            <p:cNvPicPr>
              <a:picLocks noChangeAspect="1"/>
            </p:cNvPicPr>
            <p:nvPr userDrawn="1"/>
          </p:nvPicPr>
          <p:blipFill rotWithShape="1">
            <a:blip r:embed="rId2"/>
            <a:srcRect r="56304"/>
            <a:stretch/>
          </p:blipFill>
          <p:spPr>
            <a:xfrm>
              <a:off x="992934" y="955285"/>
              <a:ext cx="1310651" cy="981541"/>
            </a:xfrm>
            <a:prstGeom prst="rect">
              <a:avLst/>
            </a:prstGeom>
          </p:spPr>
        </p:pic>
      </p:grpSp>
      <p:pic>
        <p:nvPicPr>
          <p:cNvPr id="8" name="Picture 7" descr="Logo.png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09154" y="5591501"/>
            <a:ext cx="1285933" cy="87462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/>
              <a:t>Slide Title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 hasCustomPrompt="1"/>
          </p:nvPr>
        </p:nvSpPr>
        <p:spPr>
          <a:xfrm>
            <a:off x="457200" y="1260000"/>
            <a:ext cx="8226425" cy="5016068"/>
          </a:xfrm>
        </p:spPr>
        <p:txBody>
          <a:bodyPr/>
          <a:lstStyle>
            <a:lvl2pPr>
              <a:defRPr baseline="0"/>
            </a:lvl2pPr>
          </a:lstStyle>
          <a:p>
            <a:pPr lvl="0"/>
            <a:r>
              <a:rPr lang="x-none" dirty="0"/>
              <a:t>Slide text first level</a:t>
            </a:r>
          </a:p>
          <a:p>
            <a:pPr lvl="1"/>
            <a:r>
              <a:rPr lang="x-none" dirty="0"/>
              <a:t>Slide text second level</a:t>
            </a:r>
          </a:p>
          <a:p>
            <a:pPr lvl="2"/>
            <a:r>
              <a:rPr lang="x-none" dirty="0"/>
              <a:t>Slide text third level</a:t>
            </a:r>
          </a:p>
          <a:p>
            <a:pPr lvl="3"/>
            <a:r>
              <a:rPr lang="x-none" dirty="0"/>
              <a:t>Slide text fourth level</a:t>
            </a:r>
          </a:p>
          <a:p>
            <a:pPr lvl="4"/>
            <a:r>
              <a:rPr lang="x-none" dirty="0"/>
              <a:t>Slide text 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886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 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/>
              <a:t>Slide Title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274956" y="6356350"/>
            <a:ext cx="5681967" cy="365125"/>
          </a:xfrm>
          <a:prstGeom prst="rect">
            <a:avLst/>
          </a:prstGeom>
        </p:spPr>
        <p:txBody>
          <a:bodyPr/>
          <a:lstStyle/>
          <a:p>
            <a:pPr algn="r"/>
            <a:r>
              <a:rPr lang="en-US" i="1" dirty="0"/>
              <a:t>SPS LS2 Update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 hasCustomPrompt="1"/>
          </p:nvPr>
        </p:nvSpPr>
        <p:spPr>
          <a:xfrm>
            <a:off x="457200" y="1245521"/>
            <a:ext cx="8226425" cy="5028279"/>
          </a:xfrm>
        </p:spPr>
        <p:txBody>
          <a:bodyPr/>
          <a:lstStyle>
            <a:lvl2pPr>
              <a:defRPr sz="2400" baseline="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x-none" dirty="0"/>
              <a:t>Slide text first level</a:t>
            </a:r>
          </a:p>
          <a:p>
            <a:pPr lvl="1"/>
            <a:r>
              <a:rPr lang="x-none" dirty="0"/>
              <a:t>Slide text second level</a:t>
            </a:r>
          </a:p>
          <a:p>
            <a:pPr lvl="2"/>
            <a:r>
              <a:rPr lang="x-none" dirty="0"/>
              <a:t>Slide text third level</a:t>
            </a:r>
          </a:p>
          <a:p>
            <a:pPr lvl="3"/>
            <a:r>
              <a:rPr lang="x-none" dirty="0"/>
              <a:t>Slide text fourth level</a:t>
            </a:r>
          </a:p>
          <a:p>
            <a:pPr lvl="4"/>
            <a:r>
              <a:rPr lang="x-none" dirty="0"/>
              <a:t>Slide text 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55348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efault 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/>
              <a:t>Slide Title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274956" y="6356350"/>
            <a:ext cx="5681967" cy="365125"/>
          </a:xfrm>
          <a:prstGeom prst="rect">
            <a:avLst/>
          </a:prstGeom>
        </p:spPr>
        <p:txBody>
          <a:bodyPr/>
          <a:lstStyle/>
          <a:p>
            <a:pPr algn="r"/>
            <a:r>
              <a:rPr lang="en-US" i="1" dirty="0"/>
              <a:t>SPS LS2 Update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0" y="1245521"/>
            <a:ext cx="8226425" cy="5028279"/>
          </a:xfrm>
          <a:solidFill>
            <a:schemeClr val="accent3">
              <a:lumMod val="40000"/>
              <a:lumOff val="60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4400"/>
            </a:lvl1pPr>
            <a:lvl2pPr>
              <a:defRPr sz="2400" baseline="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endParaRPr lang="en-US" dirty="0"/>
          </a:p>
          <a:p>
            <a:pPr lvl="0"/>
            <a:endParaRPr lang="en-US" dirty="0"/>
          </a:p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82318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ust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/>
              <a:t>Slide Title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274956" y="6356350"/>
            <a:ext cx="5681967" cy="365125"/>
          </a:xfrm>
          <a:prstGeom prst="rect">
            <a:avLst/>
          </a:prstGeom>
        </p:spPr>
        <p:txBody>
          <a:bodyPr/>
          <a:lstStyle/>
          <a:p>
            <a:pPr algn="r"/>
            <a:r>
              <a:rPr lang="en-US" i="1" dirty="0"/>
              <a:t>SPS LS2 Update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19744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274956" y="6356350"/>
            <a:ext cx="5681967" cy="365125"/>
          </a:xfrm>
          <a:prstGeom prst="rect">
            <a:avLst/>
          </a:prstGeom>
        </p:spPr>
        <p:txBody>
          <a:bodyPr/>
          <a:lstStyle/>
          <a:p>
            <a:pPr algn="r"/>
            <a:r>
              <a:rPr lang="en-US" i="1" dirty="0"/>
              <a:t>SPS LS2 Update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02000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Very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989009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as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1314450" y="4214813"/>
            <a:ext cx="6535738" cy="1609725"/>
          </a:xfrm>
        </p:spPr>
        <p:txBody>
          <a:bodyPr anchor="ctr"/>
          <a:lstStyle>
            <a:lvl1pPr marL="0" indent="0" algn="ctr">
              <a:buNone/>
              <a:defRPr>
                <a:solidFill>
                  <a:schemeClr val="accent4"/>
                </a:solidFill>
              </a:defRPr>
            </a:lvl1pPr>
          </a:lstStyle>
          <a:p>
            <a:pPr lvl="0"/>
            <a:r>
              <a:rPr lang="x-none" dirty="0"/>
              <a:t>Click to edit Master text styles</a:t>
            </a:r>
          </a:p>
        </p:txBody>
      </p:sp>
      <p:grpSp>
        <p:nvGrpSpPr>
          <p:cNvPr id="2" name="Group 1"/>
          <p:cNvGrpSpPr/>
          <p:nvPr userDrawn="1"/>
        </p:nvGrpSpPr>
        <p:grpSpPr>
          <a:xfrm>
            <a:off x="2843642" y="3153362"/>
            <a:ext cx="3477354" cy="981541"/>
            <a:chOff x="992934" y="955285"/>
            <a:chExt cx="3477354" cy="981541"/>
          </a:xfrm>
        </p:grpSpPr>
        <p:pic>
          <p:nvPicPr>
            <p:cNvPr id="5" name="Picture 4"/>
            <p:cNvPicPr>
              <a:picLocks noChangeAspect="1"/>
            </p:cNvPicPr>
            <p:nvPr userDrawn="1"/>
          </p:nvPicPr>
          <p:blipFill rotWithShape="1">
            <a:blip r:embed="rId2"/>
            <a:srcRect l="43500" b="37580"/>
            <a:stretch/>
          </p:blipFill>
          <p:spPr>
            <a:xfrm>
              <a:off x="2118946" y="1021022"/>
              <a:ext cx="2351342" cy="850067"/>
            </a:xfrm>
            <a:prstGeom prst="rect">
              <a:avLst/>
            </a:prstGeom>
          </p:spPr>
        </p:pic>
        <p:pic>
          <p:nvPicPr>
            <p:cNvPr id="6" name="Picture 5"/>
            <p:cNvPicPr>
              <a:picLocks noChangeAspect="1"/>
            </p:cNvPicPr>
            <p:nvPr userDrawn="1"/>
          </p:nvPicPr>
          <p:blipFill rotWithShape="1">
            <a:blip r:embed="rId2"/>
            <a:srcRect r="56304"/>
            <a:stretch/>
          </p:blipFill>
          <p:spPr>
            <a:xfrm>
              <a:off x="992934" y="955285"/>
              <a:ext cx="1310651" cy="98154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26214742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02531-CA86-4DF5-B458-FEE3C967BE72}" type="datetimeFigureOut">
              <a:rPr lang="en-GB" smtClean="0"/>
              <a:t>30/07/2020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518B38-C9E1-4EE8-A555-3A33817539B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24077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7956924" y="6356350"/>
            <a:ext cx="72987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 i="0">
                <a:solidFill>
                  <a:srgbClr val="729FCF"/>
                </a:solidFill>
                <a:latin typeface="+mn-lt"/>
                <a:cs typeface="Ubuntu Light"/>
              </a:defRPr>
            </a:lvl1pPr>
          </a:lstStyle>
          <a:p>
            <a:fld id="{8D6C380F-326D-3C40-9EE7-7FBAB095342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260000"/>
            <a:ext cx="8226854" cy="502803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Slide text first level</a:t>
            </a:r>
          </a:p>
          <a:p>
            <a:pPr lvl="1" eaLnBrk="1" latinLnBrk="0" hangingPunct="1"/>
            <a:r>
              <a:rPr kumimoji="0" lang="fr-CH" dirty="0"/>
              <a:t>Slide text second level</a:t>
            </a:r>
          </a:p>
          <a:p>
            <a:pPr lvl="2" eaLnBrk="1" latinLnBrk="0" hangingPunct="1"/>
            <a:r>
              <a:rPr kumimoji="0" lang="fr-CH" dirty="0"/>
              <a:t>Slide text third level</a:t>
            </a:r>
          </a:p>
          <a:p>
            <a:pPr lvl="3" eaLnBrk="1" latinLnBrk="0" hangingPunct="1"/>
            <a:r>
              <a:rPr kumimoji="0" lang="fr-CH" dirty="0"/>
              <a:t>Slide text fourth level</a:t>
            </a:r>
          </a:p>
          <a:p>
            <a:pPr lvl="4" eaLnBrk="1" latinLnBrk="0" hangingPunct="1"/>
            <a:r>
              <a:rPr kumimoji="0" lang="fr-CH" dirty="0"/>
              <a:t>Slide text fifth level</a:t>
            </a:r>
            <a:endParaRPr kumimoji="0" lang="en-US" dirty="0"/>
          </a:p>
        </p:txBody>
      </p:sp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3"/>
            <a:ext cx="8226854" cy="71584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GB" noProof="0" dirty="0"/>
              <a:t>Slide Title</a:t>
            </a:r>
          </a:p>
        </p:txBody>
      </p:sp>
      <p:cxnSp>
        <p:nvCxnSpPr>
          <p:cNvPr id="8" name="Straight Connector 7"/>
          <p:cNvCxnSpPr/>
          <p:nvPr/>
        </p:nvCxnSpPr>
        <p:spPr>
          <a:xfrm>
            <a:off x="457200" y="6285763"/>
            <a:ext cx="8226854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2" name="Group 1"/>
          <p:cNvGrpSpPr/>
          <p:nvPr userDrawn="1"/>
        </p:nvGrpSpPr>
        <p:grpSpPr>
          <a:xfrm>
            <a:off x="457200" y="6356350"/>
            <a:ext cx="1451237" cy="391960"/>
            <a:chOff x="1506415" y="4708733"/>
            <a:chExt cx="1451237" cy="391960"/>
          </a:xfrm>
        </p:grpSpPr>
        <p:pic>
          <p:nvPicPr>
            <p:cNvPr id="11" name="Picture 10"/>
            <p:cNvPicPr>
              <a:picLocks noChangeAspect="1"/>
            </p:cNvPicPr>
            <p:nvPr userDrawn="1"/>
          </p:nvPicPr>
          <p:blipFill rotWithShape="1">
            <a:blip r:embed="rId11"/>
            <a:srcRect r="57171"/>
            <a:stretch/>
          </p:blipFill>
          <p:spPr>
            <a:xfrm>
              <a:off x="1506415" y="4708733"/>
              <a:ext cx="513009" cy="391960"/>
            </a:xfrm>
            <a:prstGeom prst="rect">
              <a:avLst/>
            </a:prstGeom>
          </p:spPr>
        </p:pic>
        <p:pic>
          <p:nvPicPr>
            <p:cNvPr id="12" name="Picture 11"/>
            <p:cNvPicPr>
              <a:picLocks noChangeAspect="1"/>
            </p:cNvPicPr>
            <p:nvPr userDrawn="1"/>
          </p:nvPicPr>
          <p:blipFill rotWithShape="1">
            <a:blip r:embed="rId11"/>
            <a:srcRect l="43304" b="35290"/>
            <a:stretch/>
          </p:blipFill>
          <p:spPr>
            <a:xfrm>
              <a:off x="1930069" y="4712818"/>
              <a:ext cx="1027583" cy="383791"/>
            </a:xfrm>
            <a:prstGeom prst="rect">
              <a:avLst/>
            </a:prstGeom>
          </p:spPr>
        </p:pic>
      </p:grpSp>
      <p:pic>
        <p:nvPicPr>
          <p:cNvPr id="10" name="Picture 9" descr="Logo.png"/>
          <p:cNvPicPr>
            <a:picLocks noChangeAspect="1"/>
          </p:cNvPicPr>
          <p:nvPr userDrawn="1"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1995" y="6305133"/>
            <a:ext cx="726893" cy="494393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81" r:id="rId2"/>
    <p:sldLayoutId id="2147483685" r:id="rId3"/>
    <p:sldLayoutId id="2147483686" r:id="rId4"/>
    <p:sldLayoutId id="2147483682" r:id="rId5"/>
    <p:sldLayoutId id="2147483684" r:id="rId6"/>
    <p:sldLayoutId id="2147483680" r:id="rId7"/>
    <p:sldLayoutId id="2147483676" r:id="rId8"/>
    <p:sldLayoutId id="2147483687" r:id="rId9"/>
  </p:sldLayoutIdLst>
  <p:hf hdr="0" dt="0"/>
  <p:txStyles>
    <p:titleStyle>
      <a:lvl1pPr algn="l" rtl="0" eaLnBrk="1" latinLnBrk="0" hangingPunct="1">
        <a:spcBef>
          <a:spcPct val="0"/>
        </a:spcBef>
        <a:buNone/>
        <a:defRPr kumimoji="0" sz="3600" b="0" i="0" kern="1200">
          <a:solidFill>
            <a:srgbClr val="0C377B"/>
          </a:solidFill>
          <a:latin typeface="+mj-lt"/>
          <a:ea typeface="+mj-ea"/>
          <a:cs typeface="Ubuntu Light"/>
        </a:defRPr>
      </a:lvl1pPr>
    </p:titleStyle>
    <p:bodyStyle>
      <a:lvl1pPr marL="225425" indent="-225425" algn="l" rtl="0" eaLnBrk="1" latinLnBrk="0" hangingPunct="1">
        <a:lnSpc>
          <a:spcPct val="100000"/>
        </a:lnSpc>
        <a:spcBef>
          <a:spcPts val="900"/>
        </a:spcBef>
        <a:buClr>
          <a:schemeClr val="accent1"/>
        </a:buClr>
        <a:buSzPct val="100000"/>
        <a:buFont typeface="Arial"/>
        <a:buChar char="•"/>
        <a:defRPr kumimoji="0" sz="3000" b="0" i="0" kern="1200">
          <a:solidFill>
            <a:srgbClr val="0C377B"/>
          </a:solidFill>
          <a:latin typeface="+mn-lt"/>
          <a:ea typeface="+mn-ea"/>
          <a:cs typeface="Ubuntu Light"/>
        </a:defRPr>
      </a:lvl1pPr>
      <a:lvl2pPr marL="460375" indent="-228600" algn="l" rtl="0" eaLnBrk="1" latinLnBrk="0" hangingPunct="1">
        <a:lnSpc>
          <a:spcPct val="100000"/>
        </a:lnSpc>
        <a:spcBef>
          <a:spcPts val="900"/>
        </a:spcBef>
        <a:buClr>
          <a:schemeClr val="bg2"/>
        </a:buClr>
        <a:buSzPct val="100000"/>
        <a:buFont typeface="Arial"/>
        <a:buChar char="•"/>
        <a:defRPr kumimoji="0" sz="3000" b="0" i="0" kern="1200">
          <a:solidFill>
            <a:srgbClr val="0C377B"/>
          </a:solidFill>
          <a:latin typeface="+mn-lt"/>
          <a:ea typeface="+mn-ea"/>
          <a:cs typeface="Ubuntu Light"/>
        </a:defRPr>
      </a:lvl2pPr>
      <a:lvl3pPr marL="685800" indent="-225425" algn="l" rtl="0" eaLnBrk="1" latinLnBrk="0" hangingPunct="1">
        <a:lnSpc>
          <a:spcPct val="100000"/>
        </a:lnSpc>
        <a:spcBef>
          <a:spcPts val="900"/>
        </a:spcBef>
        <a:buClr>
          <a:schemeClr val="accent2"/>
        </a:buClr>
        <a:buSzPct val="100000"/>
        <a:buFont typeface="Arial"/>
        <a:buChar char="•"/>
        <a:defRPr kumimoji="0" sz="3000" b="0" i="0" kern="1200">
          <a:solidFill>
            <a:srgbClr val="0C377B"/>
          </a:solidFill>
          <a:latin typeface="+mn-lt"/>
          <a:ea typeface="+mn-ea"/>
          <a:cs typeface="Ubuntu Light"/>
        </a:defRPr>
      </a:lvl3pPr>
      <a:lvl4pPr marL="909638" indent="-223838" algn="l" rtl="0" eaLnBrk="1" latinLnBrk="0" hangingPunct="1">
        <a:lnSpc>
          <a:spcPct val="100000"/>
        </a:lnSpc>
        <a:spcBef>
          <a:spcPts val="900"/>
        </a:spcBef>
        <a:buClr>
          <a:schemeClr val="accent3"/>
        </a:buClr>
        <a:buSzPct val="100000"/>
        <a:buFont typeface="Arial"/>
        <a:buChar char="•"/>
        <a:defRPr kumimoji="0" sz="3000" b="0" i="0" kern="1200">
          <a:solidFill>
            <a:srgbClr val="0C377B"/>
          </a:solidFill>
          <a:latin typeface="+mn-lt"/>
          <a:ea typeface="+mn-ea"/>
          <a:cs typeface="Ubuntu Light"/>
        </a:defRPr>
      </a:lvl4pPr>
      <a:lvl5pPr marL="1146175" indent="-236538" algn="l" rtl="0" eaLnBrk="1" latinLnBrk="0" hangingPunct="1">
        <a:lnSpc>
          <a:spcPct val="100000"/>
        </a:lnSpc>
        <a:spcBef>
          <a:spcPts val="900"/>
        </a:spcBef>
        <a:buClr>
          <a:schemeClr val="accent4"/>
        </a:buClr>
        <a:buSzPct val="100000"/>
        <a:buFont typeface="Arial"/>
        <a:buChar char="•"/>
        <a:defRPr kumimoji="0" sz="3000" b="0" i="0" kern="1200" baseline="0">
          <a:solidFill>
            <a:srgbClr val="0C377B"/>
          </a:solidFill>
          <a:latin typeface="+mn-lt"/>
          <a:ea typeface="+mn-ea"/>
          <a:cs typeface="Ubuntu Light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5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5.wmf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8.wmf"/><Relationship Id="rId5" Type="http://schemas.openxmlformats.org/officeDocument/2006/relationships/oleObject" Target="../embeddings/oleObject3.bin"/><Relationship Id="rId4" Type="http://schemas.openxmlformats.org/officeDocument/2006/relationships/image" Target="../media/image17.w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20.wmf"/><Relationship Id="rId5" Type="http://schemas.openxmlformats.org/officeDocument/2006/relationships/oleObject" Target="../embeddings/oleObject5.bin"/><Relationship Id="rId4" Type="http://schemas.openxmlformats.org/officeDocument/2006/relationships/image" Target="../media/image19.wmf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wmf"/><Relationship Id="rId3" Type="http://schemas.openxmlformats.org/officeDocument/2006/relationships/oleObject" Target="../embeddings/oleObject6.bin"/><Relationship Id="rId7" Type="http://schemas.openxmlformats.org/officeDocument/2006/relationships/oleObject" Target="../embeddings/oleObject8.bin"/><Relationship Id="rId2" Type="http://schemas.openxmlformats.org/officeDocument/2006/relationships/slideLayout" Target="../slideLayouts/slideLayout5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22.wmf"/><Relationship Id="rId5" Type="http://schemas.openxmlformats.org/officeDocument/2006/relationships/oleObject" Target="../embeddings/oleObject7.bin"/><Relationship Id="rId10" Type="http://schemas.openxmlformats.org/officeDocument/2006/relationships/image" Target="../media/image24.wmf"/><Relationship Id="rId4" Type="http://schemas.openxmlformats.org/officeDocument/2006/relationships/image" Target="../media/image21.wmf"/><Relationship Id="rId9" Type="http://schemas.openxmlformats.org/officeDocument/2006/relationships/oleObject" Target="../embeddings/oleObject9.bin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cid:EC5C3CED-C271-43E1-8A22-778DA81AA458-L0-001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>
            <a:normAutofit/>
          </a:bodyPr>
          <a:lstStyle/>
          <a:p>
            <a:r>
              <a:rPr lang="en-GB" dirty="0"/>
              <a:t>Report: 28</a:t>
            </a:r>
            <a:br>
              <a:rPr lang="en-GB" dirty="0"/>
            </a:br>
            <a:br>
              <a:rPr lang="en-GB" dirty="0"/>
            </a:br>
            <a:r>
              <a:rPr lang="en-GB" dirty="0"/>
              <a:t>Activity: SPS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sz="2000" i="1" dirty="0"/>
              <a:t>Chiara Pasquino, Anthony Harrison</a:t>
            </a:r>
          </a:p>
          <a:p>
            <a:r>
              <a:rPr lang="en-GB" sz="2000" i="1" dirty="0"/>
              <a:t>Meeting 03/08/2020 </a:t>
            </a:r>
          </a:p>
        </p:txBody>
      </p:sp>
    </p:spTree>
    <p:extLst>
      <p:ext uri="{BB962C8B-B14F-4D97-AF65-F5344CB8AC3E}">
        <p14:creationId xmlns:p14="http://schemas.microsoft.com/office/powerpoint/2010/main" val="64364579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3289ED-DDDA-448B-B760-1E7F4B3326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DASHBOARDS - 2020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162B72F-17A1-4743-A66E-EDB035809E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en-US" i="1"/>
              <a:t>SPS LS2 Update</a:t>
            </a:r>
            <a:endParaRPr lang="en-US" i="1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CC1A367-B7BC-4A9E-9627-4C1F3BC2E7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10</a:t>
            </a:fld>
            <a:endParaRPr lang="en-US" dirty="0"/>
          </a:p>
        </p:txBody>
      </p:sp>
      <p:graphicFrame>
        <p:nvGraphicFramePr>
          <p:cNvPr id="7" name="Object 6">
            <a:extLst>
              <a:ext uri="{FF2B5EF4-FFF2-40B4-BE49-F238E27FC236}">
                <a16:creationId xmlns:a16="http://schemas.microsoft.com/office/drawing/2014/main" id="{27CDB9C3-4DF1-4D01-A888-920BDC38AE1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91044631"/>
              </p:ext>
            </p:extLst>
          </p:nvPr>
        </p:nvGraphicFramePr>
        <p:xfrm>
          <a:off x="-160421" y="679370"/>
          <a:ext cx="7186863" cy="54992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82" name="Graph" r:id="rId3" imgW="3920760" imgH="3000960" progId="Origin50.Graph">
                  <p:embed/>
                </p:oleObj>
              </mc:Choice>
              <mc:Fallback>
                <p:oleObj name="Graph" r:id="rId3" imgW="3920760" imgH="300096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-160421" y="679370"/>
                        <a:ext cx="7186863" cy="549926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34039499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3C56A3-1893-4FEE-95D6-B0780052EE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DASHBOARDS - 2020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0A82760-CA34-4EF8-8C8B-489A90583F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en-US" i="1"/>
              <a:t>SPS LS2 Update</a:t>
            </a:r>
            <a:endParaRPr lang="en-US" i="1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97195C8-9284-4054-AE51-1F4DE55A0F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1EE0EF9-4F0E-41FD-A2CA-AE1C87E8C83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5161" y="1303862"/>
            <a:ext cx="5854928" cy="4250275"/>
          </a:xfrm>
          <a:prstGeom prst="rect">
            <a:avLst/>
          </a:prstGeom>
        </p:spPr>
      </p:pic>
      <p:sp>
        <p:nvSpPr>
          <p:cNvPr id="7" name="Oval 6">
            <a:extLst>
              <a:ext uri="{FF2B5EF4-FFF2-40B4-BE49-F238E27FC236}">
                <a16:creationId xmlns:a16="http://schemas.microsoft.com/office/drawing/2014/main" id="{89A4E56B-4E71-4E76-97CF-2D48513CBAE1}"/>
              </a:ext>
            </a:extLst>
          </p:cNvPr>
          <p:cNvSpPr/>
          <p:nvPr/>
        </p:nvSpPr>
        <p:spPr>
          <a:xfrm>
            <a:off x="4884822" y="1980452"/>
            <a:ext cx="914400" cy="1114926"/>
          </a:xfrm>
          <a:prstGeom prst="ellipse">
            <a:avLst/>
          </a:prstGeom>
          <a:noFill/>
          <a:ln w="28575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1E49481-7225-4C66-97BA-4460E3B2D750}"/>
              </a:ext>
            </a:extLst>
          </p:cNvPr>
          <p:cNvSpPr txBox="1"/>
          <p:nvPr/>
        </p:nvSpPr>
        <p:spPr>
          <a:xfrm>
            <a:off x="6705600" y="2633713"/>
            <a:ext cx="2181726" cy="92333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CH" dirty="0" err="1"/>
              <a:t>Steep</a:t>
            </a:r>
            <a:r>
              <a:rPr lang="fr-CH" dirty="0"/>
              <a:t> </a:t>
            </a:r>
            <a:r>
              <a:rPr lang="fr-CH" dirty="0" err="1"/>
              <a:t>curve</a:t>
            </a:r>
            <a:r>
              <a:rPr lang="fr-CH" dirty="0"/>
              <a:t> in </a:t>
            </a:r>
            <a:r>
              <a:rPr lang="fr-CH" dirty="0" err="1"/>
              <a:t>august</a:t>
            </a:r>
            <a:r>
              <a:rPr lang="fr-CH" dirty="0"/>
              <a:t> – </a:t>
            </a:r>
            <a:r>
              <a:rPr lang="fr-CH" dirty="0" err="1"/>
              <a:t>september</a:t>
            </a:r>
            <a:endParaRPr lang="fr-CH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BF9E0A2-6817-423F-9B11-D437E7F84F86}"/>
              </a:ext>
            </a:extLst>
          </p:cNvPr>
          <p:cNvSpPr txBox="1"/>
          <p:nvPr/>
        </p:nvSpPr>
        <p:spPr>
          <a:xfrm>
            <a:off x="6705600" y="5220168"/>
            <a:ext cx="2181726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CH" dirty="0" err="1"/>
              <a:t>Courtesy</a:t>
            </a:r>
            <a:r>
              <a:rPr lang="fr-CH" dirty="0"/>
              <a:t> of </a:t>
            </a:r>
          </a:p>
          <a:p>
            <a:pPr algn="ctr"/>
            <a:r>
              <a:rPr lang="fr-CH" dirty="0"/>
              <a:t>A. Grande Mallavia</a:t>
            </a:r>
          </a:p>
        </p:txBody>
      </p:sp>
    </p:spTree>
    <p:extLst>
      <p:ext uri="{BB962C8B-B14F-4D97-AF65-F5344CB8AC3E}">
        <p14:creationId xmlns:p14="http://schemas.microsoft.com/office/powerpoint/2010/main" val="130922439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Activities of the next 2 weeks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77500" lnSpcReduction="20000"/>
          </a:bodyPr>
          <a:lstStyle/>
          <a:p>
            <a:pPr algn="just"/>
            <a:r>
              <a:rPr lang="fr-CH" dirty="0"/>
              <a:t>BA2:</a:t>
            </a:r>
          </a:p>
          <a:p>
            <a:pPr lvl="1" algn="just"/>
            <a:r>
              <a:rPr lang="fr-CH" dirty="0"/>
              <a:t>MSE exchange?</a:t>
            </a:r>
          </a:p>
          <a:p>
            <a:pPr algn="just"/>
            <a:r>
              <a:rPr lang="fr-CH" dirty="0"/>
              <a:t>BA4:</a:t>
            </a:r>
          </a:p>
          <a:p>
            <a:pPr lvl="1" algn="just"/>
            <a:r>
              <a:rPr lang="fr-CH" dirty="0" err="1"/>
              <a:t>Coldex</a:t>
            </a:r>
            <a:r>
              <a:rPr lang="fr-CH" dirty="0"/>
              <a:t> Y </a:t>
            </a:r>
            <a:r>
              <a:rPr lang="fr-CH" dirty="0" err="1"/>
              <a:t>chambers</a:t>
            </a:r>
            <a:r>
              <a:rPr lang="fr-CH" dirty="0"/>
              <a:t> </a:t>
            </a:r>
            <a:r>
              <a:rPr lang="fr-CH" dirty="0" err="1"/>
              <a:t>reinstallation</a:t>
            </a:r>
            <a:r>
              <a:rPr lang="fr-CH" dirty="0"/>
              <a:t>;</a:t>
            </a:r>
          </a:p>
          <a:p>
            <a:pPr algn="just"/>
            <a:r>
              <a:rPr lang="fr-CH" dirty="0"/>
              <a:t>BA3:</a:t>
            </a:r>
          </a:p>
          <a:p>
            <a:pPr lvl="1" algn="just"/>
            <a:r>
              <a:rPr lang="fr-CH" dirty="0"/>
              <a:t>800MHz </a:t>
            </a:r>
            <a:r>
              <a:rPr lang="fr-CH" dirty="0" err="1"/>
              <a:t>cavities</a:t>
            </a:r>
            <a:r>
              <a:rPr lang="fr-CH" dirty="0"/>
              <a:t> &amp; pickup installation;</a:t>
            </a:r>
          </a:p>
          <a:p>
            <a:pPr algn="just"/>
            <a:r>
              <a:rPr lang="fr-CH" dirty="0"/>
              <a:t>BA5:</a:t>
            </a:r>
          </a:p>
          <a:p>
            <a:pPr lvl="1" algn="just"/>
            <a:r>
              <a:rPr lang="fr-CH" dirty="0" err="1"/>
              <a:t>Material</a:t>
            </a:r>
            <a:r>
              <a:rPr lang="fr-CH" dirty="0"/>
              <a:t> </a:t>
            </a:r>
            <a:r>
              <a:rPr lang="fr-CH" dirty="0" err="1"/>
              <a:t>preparation</a:t>
            </a:r>
            <a:r>
              <a:rPr lang="fr-CH" dirty="0"/>
              <a:t>;</a:t>
            </a:r>
          </a:p>
          <a:p>
            <a:pPr lvl="1" algn="just"/>
            <a:r>
              <a:rPr lang="fr-CH" dirty="0"/>
              <a:t>LSS5 VSC support </a:t>
            </a:r>
            <a:r>
              <a:rPr lang="fr-CH" dirty="0" err="1"/>
              <a:t>drilling</a:t>
            </a:r>
            <a:r>
              <a:rPr lang="fr-CH" dirty="0"/>
              <a:t>;</a:t>
            </a:r>
          </a:p>
          <a:p>
            <a:pPr lvl="1" algn="just"/>
            <a:r>
              <a:rPr lang="fr-CH" dirty="0"/>
              <a:t>Installation of </a:t>
            </a:r>
            <a:r>
              <a:rPr lang="fr-CH" dirty="0" err="1"/>
              <a:t>sector</a:t>
            </a:r>
            <a:r>
              <a:rPr lang="fr-CH" dirty="0"/>
              <a:t> valves and </a:t>
            </a:r>
            <a:r>
              <a:rPr lang="fr-CH" dirty="0" err="1"/>
              <a:t>chambers</a:t>
            </a:r>
            <a:r>
              <a:rPr lang="fr-CH" dirty="0"/>
              <a:t>; </a:t>
            </a:r>
          </a:p>
          <a:p>
            <a:pPr algn="just"/>
            <a:r>
              <a:rPr lang="fr-CH" dirty="0"/>
              <a:t>TT66:</a:t>
            </a:r>
          </a:p>
          <a:p>
            <a:pPr lvl="1" algn="just"/>
            <a:r>
              <a:rPr lang="fr-CH" dirty="0"/>
              <a:t>Magnets </a:t>
            </a:r>
            <a:r>
              <a:rPr lang="fr-CH" dirty="0" err="1"/>
              <a:t>reconnection</a:t>
            </a:r>
            <a:r>
              <a:rPr lang="fr-CH" dirty="0"/>
              <a:t>;</a:t>
            </a:r>
          </a:p>
          <a:p>
            <a:pPr algn="just"/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149460416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Resources distribution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ln>
            <a:solidFill>
              <a:srgbClr val="FF0000"/>
            </a:solidFill>
          </a:ln>
        </p:spPr>
        <p:txBody>
          <a:bodyPr>
            <a:normAutofit/>
          </a:bodyPr>
          <a:lstStyle/>
          <a:p>
            <a:pPr algn="just"/>
            <a:r>
              <a:rPr lang="en-GB" dirty="0"/>
              <a:t>LSS5 reinstallation: Tony</a:t>
            </a:r>
          </a:p>
          <a:p>
            <a:pPr algn="just"/>
            <a:r>
              <a:rPr lang="en-GB" dirty="0"/>
              <a:t>LSS3 reinstallation: Jarmo</a:t>
            </a:r>
          </a:p>
          <a:p>
            <a:pPr algn="just"/>
            <a:r>
              <a:rPr lang="en-GB" dirty="0"/>
              <a:t>Arcs pumpdown and leak detection: Jarmo, Anthony, </a:t>
            </a:r>
            <a:r>
              <a:rPr lang="en-GB" dirty="0" err="1">
                <a:solidFill>
                  <a:srgbClr val="35BB58"/>
                </a:solidFill>
              </a:rPr>
              <a:t>aC</a:t>
            </a:r>
            <a:r>
              <a:rPr lang="en-GB" dirty="0">
                <a:solidFill>
                  <a:srgbClr val="35BB58"/>
                </a:solidFill>
              </a:rPr>
              <a:t> Coating </a:t>
            </a:r>
            <a:r>
              <a:rPr lang="en-GB" dirty="0"/>
              <a:t>&amp; 40/30; </a:t>
            </a:r>
          </a:p>
          <a:p>
            <a:pPr algn="just"/>
            <a:r>
              <a:rPr lang="en-GB" dirty="0"/>
              <a:t>Acceptance test &amp; lab activities: Tony;</a:t>
            </a:r>
          </a:p>
          <a:p>
            <a:pPr algn="just"/>
            <a:r>
              <a:rPr lang="en-GB" dirty="0"/>
              <a:t>Jobs follow-up &amp; ECR update (Design &amp; Production): Chiara &amp; Tony;</a:t>
            </a:r>
          </a:p>
          <a:p>
            <a:pPr algn="just"/>
            <a:r>
              <a:rPr lang="en-GB" dirty="0"/>
              <a:t>Stock check and purchasing: Chiara &amp; Tony.</a:t>
            </a:r>
          </a:p>
          <a:p>
            <a:pPr marL="0" indent="0" algn="just">
              <a:buNone/>
            </a:pPr>
            <a:endParaRPr lang="en-GB" dirty="0"/>
          </a:p>
          <a:p>
            <a:pPr marL="0" indent="0" algn="just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4905620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/>
              <a:t>Thank you !</a:t>
            </a:r>
          </a:p>
        </p:txBody>
      </p:sp>
    </p:spTree>
    <p:extLst>
      <p:ext uri="{BB962C8B-B14F-4D97-AF65-F5344CB8AC3E}">
        <p14:creationId xmlns:p14="http://schemas.microsoft.com/office/powerpoint/2010/main" val="274637104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5025"/>
            <a:ext cx="8226854" cy="715840"/>
          </a:xfrm>
        </p:spPr>
        <p:txBody>
          <a:bodyPr>
            <a:normAutofit/>
          </a:bodyPr>
          <a:lstStyle/>
          <a:p>
            <a:r>
              <a:rPr lang="en-GB" dirty="0" err="1"/>
              <a:t>Pumpdowns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407930" y="5131134"/>
            <a:ext cx="8325394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fr-CH" dirty="0" err="1"/>
              <a:t>Lengthy</a:t>
            </a:r>
            <a:r>
              <a:rPr lang="fr-CH" dirty="0"/>
              <a:t> </a:t>
            </a:r>
            <a:r>
              <a:rPr lang="fr-CH" dirty="0" err="1"/>
              <a:t>pumpdowns</a:t>
            </a:r>
            <a:r>
              <a:rPr lang="fr-CH" dirty="0"/>
              <a:t> (ion </a:t>
            </a:r>
            <a:r>
              <a:rPr lang="fr-CH" dirty="0" err="1"/>
              <a:t>pump</a:t>
            </a:r>
            <a:r>
              <a:rPr lang="fr-CH" dirty="0"/>
              <a:t> </a:t>
            </a:r>
            <a:r>
              <a:rPr lang="fr-CH" dirty="0" err="1"/>
              <a:t>flashing</a:t>
            </a:r>
            <a:r>
              <a:rPr lang="fr-CH" dirty="0"/>
              <a:t>) – arcs/DS are </a:t>
            </a:r>
            <a:r>
              <a:rPr lang="fr-CH" dirty="0" err="1"/>
              <a:t>behaving</a:t>
            </a:r>
            <a:r>
              <a:rPr lang="fr-CH" dirty="0"/>
              <a:t> all </a:t>
            </a:r>
            <a:r>
              <a:rPr lang="fr-CH" dirty="0" err="1"/>
              <a:t>similarly</a:t>
            </a:r>
            <a:r>
              <a:rPr lang="fr-CH" dirty="0"/>
              <a:t>.</a:t>
            </a:r>
            <a:endParaRPr lang="en-GB" dirty="0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0748443"/>
              </p:ext>
            </p:extLst>
          </p:nvPr>
        </p:nvGraphicFramePr>
        <p:xfrm>
          <a:off x="-351989" y="548138"/>
          <a:ext cx="5486320" cy="419803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98" name="Graph" r:id="rId3" imgW="3920760" imgH="3000960" progId="Origin50.Graph">
                  <p:embed/>
                </p:oleObj>
              </mc:Choice>
              <mc:Fallback>
                <p:oleObj name="Graph" r:id="rId3" imgW="3920760" imgH="300096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-351989" y="548138"/>
                        <a:ext cx="5486320" cy="419803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51464016"/>
              </p:ext>
            </p:extLst>
          </p:nvPr>
        </p:nvGraphicFramePr>
        <p:xfrm>
          <a:off x="4084312" y="487907"/>
          <a:ext cx="5643750" cy="431849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99" name="Graph" r:id="rId5" imgW="3920760" imgH="3000960" progId="Origin50.Graph">
                  <p:embed/>
                </p:oleObj>
              </mc:Choice>
              <mc:Fallback>
                <p:oleObj name="Graph" r:id="rId5" imgW="3920760" imgH="300096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4084312" y="487907"/>
                        <a:ext cx="5643750" cy="431849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4190633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CH" dirty="0" err="1"/>
              <a:t>Pumpdowns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16</a:t>
            </a:fld>
            <a:endParaRPr lang="en-US" dirty="0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66770830"/>
              </p:ext>
            </p:extLst>
          </p:nvPr>
        </p:nvGraphicFramePr>
        <p:xfrm>
          <a:off x="-295844" y="522613"/>
          <a:ext cx="5233604" cy="400466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617" name="Graph" r:id="rId3" imgW="3920760" imgH="3000960" progId="Origin50.Graph">
                  <p:embed/>
                </p:oleObj>
              </mc:Choice>
              <mc:Fallback>
                <p:oleObj name="Graph" r:id="rId3" imgW="3920760" imgH="3000960" progId="Origin50.Graph">
                  <p:embed/>
                  <p:pic>
                    <p:nvPicPr>
                      <p:cNvPr id="10" name="Object 9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-295844" y="522613"/>
                        <a:ext cx="5233604" cy="400466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457200" y="4428237"/>
            <a:ext cx="3891358" cy="175432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fr-CH" dirty="0" err="1"/>
              <a:t>Lengthy</a:t>
            </a:r>
            <a:r>
              <a:rPr lang="fr-CH" dirty="0"/>
              <a:t> </a:t>
            </a:r>
            <a:r>
              <a:rPr lang="fr-CH" dirty="0" err="1"/>
              <a:t>pumpdowns</a:t>
            </a:r>
            <a:r>
              <a:rPr lang="fr-CH" dirty="0"/>
              <a:t> in LS1 </a:t>
            </a:r>
            <a:r>
              <a:rPr lang="fr-CH" dirty="0" err="1"/>
              <a:t>too</a:t>
            </a:r>
            <a:r>
              <a:rPr lang="fr-CH" dirty="0"/>
              <a:t>, </a:t>
            </a:r>
            <a:r>
              <a:rPr lang="fr-CH" dirty="0" err="1"/>
              <a:t>very</a:t>
            </a:r>
            <a:r>
              <a:rPr lang="fr-CH" dirty="0"/>
              <a:t> </a:t>
            </a:r>
            <a:r>
              <a:rPr lang="fr-CH" dirty="0" err="1"/>
              <a:t>similar</a:t>
            </a:r>
            <a:r>
              <a:rPr lang="fr-CH" dirty="0"/>
              <a:t> </a:t>
            </a:r>
            <a:r>
              <a:rPr lang="fr-CH" dirty="0" err="1"/>
              <a:t>pumpdown</a:t>
            </a:r>
            <a:r>
              <a:rPr lang="fr-CH" dirty="0"/>
              <a:t> </a:t>
            </a:r>
            <a:r>
              <a:rPr lang="fr-CH" dirty="0" err="1"/>
              <a:t>considering</a:t>
            </a:r>
            <a:r>
              <a:rPr lang="fr-CH" dirty="0"/>
              <a:t> </a:t>
            </a:r>
            <a:r>
              <a:rPr lang="fr-CH" dirty="0" err="1"/>
              <a:t>we</a:t>
            </a:r>
            <a:r>
              <a:rPr lang="fr-CH" dirty="0"/>
              <a:t> are </a:t>
            </a:r>
            <a:r>
              <a:rPr lang="fr-CH" dirty="0" err="1"/>
              <a:t>comparing</a:t>
            </a:r>
            <a:r>
              <a:rPr lang="fr-CH" dirty="0"/>
              <a:t> 1 arc </a:t>
            </a:r>
            <a:r>
              <a:rPr lang="fr-CH" dirty="0" err="1"/>
              <a:t>with</a:t>
            </a:r>
            <a:r>
              <a:rPr lang="fr-CH" dirty="0"/>
              <a:t> an </a:t>
            </a:r>
            <a:r>
              <a:rPr lang="fr-CH" dirty="0" err="1"/>
              <a:t>half</a:t>
            </a:r>
            <a:r>
              <a:rPr lang="fr-CH" dirty="0"/>
              <a:t> arc (double </a:t>
            </a:r>
            <a:r>
              <a:rPr lang="fr-CH" dirty="0" err="1"/>
              <a:t>pumping</a:t>
            </a:r>
            <a:r>
              <a:rPr lang="fr-CH" dirty="0"/>
              <a:t> speed).</a:t>
            </a:r>
          </a:p>
          <a:p>
            <a:pPr algn="just"/>
            <a:r>
              <a:rPr lang="fr-CH" dirty="0"/>
              <a:t>For info: 510 – LS1 1 </a:t>
            </a:r>
            <a:r>
              <a:rPr lang="fr-CH" dirty="0" err="1"/>
              <a:t>year</a:t>
            </a:r>
            <a:r>
              <a:rPr lang="fr-CH" dirty="0"/>
              <a:t> </a:t>
            </a:r>
            <a:r>
              <a:rPr lang="fr-CH" dirty="0" err="1"/>
              <a:t>exposure</a:t>
            </a:r>
            <a:r>
              <a:rPr lang="fr-CH" dirty="0"/>
              <a:t>; 411 – LS2 3 </a:t>
            </a:r>
            <a:r>
              <a:rPr lang="fr-CH" dirty="0" err="1"/>
              <a:t>months</a:t>
            </a:r>
            <a:r>
              <a:rPr lang="fr-CH" dirty="0"/>
              <a:t> </a:t>
            </a:r>
            <a:r>
              <a:rPr lang="fr-CH" dirty="0" err="1"/>
              <a:t>exposure</a:t>
            </a:r>
            <a:r>
              <a:rPr lang="fr-CH" dirty="0"/>
              <a:t>;</a:t>
            </a:r>
          </a:p>
        </p:txBody>
      </p:sp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65239483"/>
              </p:ext>
            </p:extLst>
          </p:nvPr>
        </p:nvGraphicFramePr>
        <p:xfrm>
          <a:off x="4177231" y="509700"/>
          <a:ext cx="5267353" cy="403048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618" name="Graph" r:id="rId5" imgW="3920760" imgH="3000960" progId="Origin50.Graph">
                  <p:embed/>
                </p:oleObj>
              </mc:Choice>
              <mc:Fallback>
                <p:oleObj name="Graph" r:id="rId5" imgW="3920760" imgH="300096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4177231" y="509700"/>
                        <a:ext cx="5267353" cy="403048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5101602" y="5038208"/>
            <a:ext cx="3891358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fr-CH" dirty="0"/>
              <a:t>Longer </a:t>
            </a:r>
            <a:r>
              <a:rPr lang="fr-CH" dirty="0" err="1"/>
              <a:t>exposure</a:t>
            </a:r>
            <a:r>
              <a:rPr lang="fr-CH" dirty="0"/>
              <a:t> --&gt; </a:t>
            </a:r>
            <a:r>
              <a:rPr lang="fr-CH" dirty="0" err="1"/>
              <a:t>difficult</a:t>
            </a:r>
            <a:r>
              <a:rPr lang="fr-CH" dirty="0"/>
              <a:t> </a:t>
            </a:r>
            <a:r>
              <a:rPr lang="fr-CH" dirty="0" err="1"/>
              <a:t>flashing</a:t>
            </a:r>
            <a:r>
              <a:rPr lang="fr-CH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11374502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fr-CH" sz="2800" dirty="0" err="1"/>
              <a:t>Pumpdowns</a:t>
            </a:r>
            <a:r>
              <a:rPr lang="fr-CH" sz="2800" dirty="0"/>
              <a:t> – </a:t>
            </a:r>
            <a:r>
              <a:rPr lang="fr-CH" sz="2800" dirty="0" err="1"/>
              <a:t>aC</a:t>
            </a:r>
            <a:r>
              <a:rPr lang="fr-CH" sz="2800" dirty="0"/>
              <a:t> </a:t>
            </a:r>
            <a:r>
              <a:rPr lang="fr-CH" sz="2800" dirty="0" err="1"/>
              <a:t>coated</a:t>
            </a:r>
            <a:r>
              <a:rPr lang="fr-CH" sz="2800" dirty="0"/>
              <a:t> Vs </a:t>
            </a:r>
            <a:r>
              <a:rPr lang="fr-CH" sz="2800" dirty="0" err="1"/>
              <a:t>uncoated</a:t>
            </a:r>
            <a:r>
              <a:rPr lang="fr-CH" sz="2800" dirty="0"/>
              <a:t> </a:t>
            </a:r>
            <a:r>
              <a:rPr lang="fr-CH" sz="2800" dirty="0" err="1"/>
              <a:t>sectors</a:t>
            </a:r>
            <a:r>
              <a:rPr lang="fr-CH" sz="2800" dirty="0"/>
              <a:t> </a:t>
            </a:r>
            <a:br>
              <a:rPr lang="fr-CH" sz="2800" dirty="0"/>
            </a:br>
            <a:r>
              <a:rPr lang="fr-CH" sz="2800" dirty="0"/>
              <a:t>(once on ion </a:t>
            </a:r>
            <a:r>
              <a:rPr lang="fr-CH" sz="2800" dirty="0" err="1"/>
              <a:t>pumps</a:t>
            </a:r>
            <a:r>
              <a:rPr lang="fr-CH" sz="2800" dirty="0"/>
              <a:t>) </a:t>
            </a:r>
            <a:endParaRPr lang="en-GB" sz="280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en-US" i="1"/>
              <a:t>SPS LS2 Update</a:t>
            </a:r>
            <a:endParaRPr lang="en-US" i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17</a:t>
            </a:fld>
            <a:endParaRPr lang="en-US" dirty="0"/>
          </a:p>
        </p:txBody>
      </p:sp>
      <p:graphicFrame>
        <p:nvGraphicFramePr>
          <p:cNvPr id="13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32800426"/>
              </p:ext>
            </p:extLst>
          </p:nvPr>
        </p:nvGraphicFramePr>
        <p:xfrm>
          <a:off x="4222836" y="823327"/>
          <a:ext cx="3921125" cy="3000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040" name="Graph" r:id="rId3" imgW="3920760" imgH="3000960" progId="Origin50.Graph">
                  <p:embed/>
                </p:oleObj>
              </mc:Choice>
              <mc:Fallback>
                <p:oleObj name="Graph" r:id="rId3" imgW="3920760" imgH="300096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222836" y="823327"/>
                        <a:ext cx="3921125" cy="30003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2898820"/>
              </p:ext>
            </p:extLst>
          </p:nvPr>
        </p:nvGraphicFramePr>
        <p:xfrm>
          <a:off x="1771374" y="3430813"/>
          <a:ext cx="3921125" cy="3000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041" name="Graph" r:id="rId5" imgW="3920760" imgH="3000960" progId="Origin50.Graph">
                  <p:embed/>
                </p:oleObj>
              </mc:Choice>
              <mc:Fallback>
                <p:oleObj name="Graph" r:id="rId5" imgW="3920760" imgH="300096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771374" y="3430813"/>
                        <a:ext cx="3921125" cy="30003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" name="Object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98508525"/>
              </p:ext>
            </p:extLst>
          </p:nvPr>
        </p:nvGraphicFramePr>
        <p:xfrm>
          <a:off x="457200" y="858052"/>
          <a:ext cx="3921125" cy="3000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042" name="Graph" r:id="rId7" imgW="3920760" imgH="3000960" progId="Origin50.Graph">
                  <p:embed/>
                </p:oleObj>
              </mc:Choice>
              <mc:Fallback>
                <p:oleObj name="Graph" r:id="rId7" imgW="3920760" imgH="300096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457200" y="858052"/>
                        <a:ext cx="3921125" cy="30003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" name="Object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99063508"/>
              </p:ext>
            </p:extLst>
          </p:nvPr>
        </p:nvGraphicFramePr>
        <p:xfrm>
          <a:off x="5407707" y="3447256"/>
          <a:ext cx="3921125" cy="3000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043" name="Graph" r:id="rId9" imgW="3920760" imgH="3000960" progId="Origin50.Graph">
                  <p:embed/>
                </p:oleObj>
              </mc:Choice>
              <mc:Fallback>
                <p:oleObj name="Graph" r:id="rId9" imgW="3920760" imgH="300096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5407707" y="3447256"/>
                        <a:ext cx="3921125" cy="30003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43903062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/>
              <a:t>Pumpdowns</a:t>
            </a:r>
            <a:r>
              <a:rPr lang="fr-CH" dirty="0"/>
              <a:t> - </a:t>
            </a:r>
            <a:r>
              <a:rPr lang="fr-CH" dirty="0" err="1"/>
              <a:t>summary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3"/>
          </p:nvPr>
        </p:nvSpPr>
        <p:spPr>
          <a:ln>
            <a:solidFill>
              <a:schemeClr val="accent1"/>
            </a:solidFill>
          </a:ln>
        </p:spPr>
        <p:txBody>
          <a:bodyPr>
            <a:normAutofit fontScale="77500" lnSpcReduction="20000"/>
          </a:bodyPr>
          <a:lstStyle/>
          <a:p>
            <a:pPr algn="just"/>
            <a:r>
              <a:rPr lang="fr-CH" dirty="0" err="1"/>
              <a:t>Pumpdown</a:t>
            </a:r>
            <a:r>
              <a:rPr lang="fr-CH" dirty="0"/>
              <a:t> on </a:t>
            </a:r>
            <a:r>
              <a:rPr lang="fr-CH" dirty="0" err="1"/>
              <a:t>TMPs</a:t>
            </a:r>
            <a:r>
              <a:rPr lang="fr-CH" dirty="0"/>
              <a:t> </a:t>
            </a:r>
            <a:r>
              <a:rPr lang="fr-CH" dirty="0" err="1"/>
              <a:t>is</a:t>
            </a:r>
            <a:r>
              <a:rPr lang="fr-CH" dirty="0"/>
              <a:t> </a:t>
            </a:r>
            <a:r>
              <a:rPr lang="fr-CH" dirty="0" err="1"/>
              <a:t>strongly</a:t>
            </a:r>
            <a:r>
              <a:rPr lang="fr-CH" dirty="0"/>
              <a:t> </a:t>
            </a:r>
            <a:r>
              <a:rPr lang="fr-CH" dirty="0" err="1"/>
              <a:t>dependent</a:t>
            </a:r>
            <a:r>
              <a:rPr lang="fr-CH" dirty="0"/>
              <a:t> on:</a:t>
            </a:r>
          </a:p>
          <a:p>
            <a:pPr lvl="1" algn="just"/>
            <a:r>
              <a:rPr lang="fr-CH" dirty="0" err="1"/>
              <a:t>Exposure</a:t>
            </a:r>
            <a:r>
              <a:rPr lang="fr-CH" dirty="0"/>
              <a:t> time to air:</a:t>
            </a:r>
          </a:p>
          <a:p>
            <a:pPr lvl="2" algn="just"/>
            <a:r>
              <a:rPr lang="fr-CH" dirty="0"/>
              <a:t>Location of the </a:t>
            </a:r>
            <a:r>
              <a:rPr lang="fr-CH" dirty="0" err="1"/>
              <a:t>openings</a:t>
            </a:r>
            <a:r>
              <a:rPr lang="fr-CH" dirty="0"/>
              <a:t>, </a:t>
            </a:r>
            <a:r>
              <a:rPr lang="fr-CH" dirty="0" err="1"/>
              <a:t>length</a:t>
            </a:r>
            <a:r>
              <a:rPr lang="fr-CH" dirty="0"/>
              <a:t> of the intervention;</a:t>
            </a:r>
          </a:p>
          <a:p>
            <a:pPr lvl="2" algn="just"/>
            <a:r>
              <a:rPr lang="fr-CH" dirty="0"/>
              <a:t>It </a:t>
            </a:r>
            <a:r>
              <a:rPr lang="fr-CH" dirty="0" err="1"/>
              <a:t>strongly</a:t>
            </a:r>
            <a:r>
              <a:rPr lang="fr-CH" dirty="0"/>
              <a:t> affects the </a:t>
            </a:r>
            <a:r>
              <a:rPr lang="fr-CH" dirty="0" err="1"/>
              <a:t>behaviour</a:t>
            </a:r>
            <a:r>
              <a:rPr lang="fr-CH" dirty="0"/>
              <a:t> of the ion </a:t>
            </a:r>
            <a:r>
              <a:rPr lang="fr-CH" dirty="0" err="1"/>
              <a:t>pumps</a:t>
            </a:r>
            <a:r>
              <a:rPr lang="fr-CH" dirty="0"/>
              <a:t> </a:t>
            </a:r>
            <a:r>
              <a:rPr lang="fr-CH" dirty="0" err="1"/>
              <a:t>during</a:t>
            </a:r>
            <a:r>
              <a:rPr lang="fr-CH" dirty="0"/>
              <a:t> </a:t>
            </a:r>
            <a:r>
              <a:rPr lang="fr-CH" dirty="0" err="1"/>
              <a:t>flashing</a:t>
            </a:r>
            <a:r>
              <a:rPr lang="fr-CH" dirty="0"/>
              <a:t>; </a:t>
            </a:r>
            <a:r>
              <a:rPr lang="fr-CH" dirty="0">
                <a:sym typeface="Wingdings" panose="05000000000000000000" pitchFamily="2" charset="2"/>
              </a:rPr>
              <a:t> </a:t>
            </a:r>
            <a:r>
              <a:rPr lang="fr-CH" dirty="0" err="1">
                <a:sym typeface="Wingdings" panose="05000000000000000000" pitchFamily="2" charset="2"/>
              </a:rPr>
              <a:t>is</a:t>
            </a:r>
            <a:r>
              <a:rPr lang="fr-CH" dirty="0">
                <a:sym typeface="Wingdings" panose="05000000000000000000" pitchFamily="2" charset="2"/>
              </a:rPr>
              <a:t> </a:t>
            </a:r>
            <a:r>
              <a:rPr lang="fr-CH" dirty="0" err="1">
                <a:sym typeface="Wingdings" panose="05000000000000000000" pitchFamily="2" charset="2"/>
              </a:rPr>
              <a:t>becoming</a:t>
            </a:r>
            <a:r>
              <a:rPr lang="fr-CH" dirty="0">
                <a:sym typeface="Wingdings" panose="05000000000000000000" pitchFamily="2" charset="2"/>
              </a:rPr>
              <a:t> a </a:t>
            </a:r>
            <a:r>
              <a:rPr lang="fr-CH" dirty="0" err="1">
                <a:sym typeface="Wingdings" panose="05000000000000000000" pitchFamily="2" charset="2"/>
              </a:rPr>
              <a:t>limiting</a:t>
            </a:r>
            <a:r>
              <a:rPr lang="fr-CH" dirty="0">
                <a:sym typeface="Wingdings" panose="05000000000000000000" pitchFamily="2" charset="2"/>
              </a:rPr>
              <a:t> factor (all SPS </a:t>
            </a:r>
            <a:r>
              <a:rPr lang="fr-CH" dirty="0" err="1">
                <a:sym typeface="Wingdings" panose="05000000000000000000" pitchFamily="2" charset="2"/>
              </a:rPr>
              <a:t>pumping</a:t>
            </a:r>
            <a:r>
              <a:rPr lang="fr-CH" dirty="0">
                <a:sym typeface="Wingdings" panose="05000000000000000000" pitchFamily="2" charset="2"/>
              </a:rPr>
              <a:t> groups are in use at the minute). </a:t>
            </a:r>
          </a:p>
          <a:p>
            <a:pPr lvl="2" algn="just"/>
            <a:r>
              <a:rPr lang="fr-CH" dirty="0">
                <a:sym typeface="Wingdings" panose="05000000000000000000" pitchFamily="2" charset="2"/>
              </a:rPr>
              <a:t>New ion </a:t>
            </a:r>
            <a:r>
              <a:rPr lang="fr-CH" dirty="0" err="1">
                <a:sym typeface="Wingdings" panose="05000000000000000000" pitchFamily="2" charset="2"/>
              </a:rPr>
              <a:t>pumps</a:t>
            </a:r>
            <a:r>
              <a:rPr lang="fr-CH" dirty="0">
                <a:sym typeface="Wingdings" panose="05000000000000000000" pitchFamily="2" charset="2"/>
              </a:rPr>
              <a:t> shows a more ‘stable’ </a:t>
            </a:r>
            <a:r>
              <a:rPr lang="fr-CH" dirty="0" err="1">
                <a:sym typeface="Wingdings" panose="05000000000000000000" pitchFamily="2" charset="2"/>
              </a:rPr>
              <a:t>behaviour</a:t>
            </a:r>
            <a:r>
              <a:rPr lang="fr-CH" dirty="0">
                <a:sym typeface="Wingdings" panose="05000000000000000000" pitchFamily="2" charset="2"/>
              </a:rPr>
              <a:t> to </a:t>
            </a:r>
            <a:r>
              <a:rPr lang="fr-CH" dirty="0" err="1">
                <a:sym typeface="Wingdings" panose="05000000000000000000" pitchFamily="2" charset="2"/>
              </a:rPr>
              <a:t>flashing</a:t>
            </a:r>
            <a:r>
              <a:rPr lang="fr-CH" dirty="0">
                <a:sym typeface="Wingdings" panose="05000000000000000000" pitchFamily="2" charset="2"/>
              </a:rPr>
              <a:t>, but </a:t>
            </a:r>
            <a:r>
              <a:rPr lang="fr-CH" dirty="0" err="1">
                <a:sym typeface="Wingdings" panose="05000000000000000000" pitchFamily="2" charset="2"/>
              </a:rPr>
              <a:t>still</a:t>
            </a:r>
            <a:r>
              <a:rPr lang="fr-CH" dirty="0">
                <a:sym typeface="Wingdings" panose="05000000000000000000" pitchFamily="2" charset="2"/>
              </a:rPr>
              <a:t> the </a:t>
            </a:r>
            <a:r>
              <a:rPr lang="fr-CH" dirty="0" err="1">
                <a:sym typeface="Wingdings" panose="05000000000000000000" pitchFamily="2" charset="2"/>
              </a:rPr>
              <a:t>process</a:t>
            </a:r>
            <a:r>
              <a:rPr lang="fr-CH" dirty="0">
                <a:sym typeface="Wingdings" panose="05000000000000000000" pitchFamily="2" charset="2"/>
              </a:rPr>
              <a:t> </a:t>
            </a:r>
            <a:r>
              <a:rPr lang="fr-CH" dirty="0" err="1">
                <a:sym typeface="Wingdings" panose="05000000000000000000" pitchFamily="2" charset="2"/>
              </a:rPr>
              <a:t>is</a:t>
            </a:r>
            <a:r>
              <a:rPr lang="fr-CH" dirty="0">
                <a:sym typeface="Wingdings" panose="05000000000000000000" pitchFamily="2" charset="2"/>
              </a:rPr>
              <a:t> </a:t>
            </a:r>
            <a:r>
              <a:rPr lang="fr-CH" dirty="0" err="1">
                <a:sym typeface="Wingdings" panose="05000000000000000000" pitchFamily="2" charset="2"/>
              </a:rPr>
              <a:t>lenghty</a:t>
            </a:r>
            <a:r>
              <a:rPr lang="fr-CH" dirty="0">
                <a:sym typeface="Wingdings" panose="05000000000000000000" pitchFamily="2" charset="2"/>
              </a:rPr>
              <a:t> in time.</a:t>
            </a:r>
            <a:endParaRPr lang="fr-CH" dirty="0"/>
          </a:p>
          <a:p>
            <a:pPr algn="just"/>
            <a:r>
              <a:rPr lang="fr-CH" dirty="0"/>
              <a:t>For long </a:t>
            </a:r>
            <a:r>
              <a:rPr lang="fr-CH" dirty="0" err="1"/>
              <a:t>exposures</a:t>
            </a:r>
            <a:r>
              <a:rPr lang="fr-CH" dirty="0"/>
              <a:t> (LS1 and LS2), </a:t>
            </a:r>
            <a:r>
              <a:rPr lang="fr-CH" dirty="0" err="1"/>
              <a:t>pumpdowns</a:t>
            </a:r>
            <a:r>
              <a:rPr lang="fr-CH" dirty="0"/>
              <a:t> are </a:t>
            </a:r>
            <a:r>
              <a:rPr lang="fr-CH" dirty="0" err="1"/>
              <a:t>very</a:t>
            </a:r>
            <a:r>
              <a:rPr lang="fr-CH" dirty="0"/>
              <a:t> </a:t>
            </a:r>
            <a:r>
              <a:rPr lang="fr-CH" dirty="0" err="1"/>
              <a:t>similar</a:t>
            </a:r>
            <a:r>
              <a:rPr lang="fr-CH" dirty="0"/>
              <a:t> for </a:t>
            </a:r>
            <a:r>
              <a:rPr lang="fr-CH" dirty="0" err="1"/>
              <a:t>coated</a:t>
            </a:r>
            <a:r>
              <a:rPr lang="fr-CH" dirty="0"/>
              <a:t> and </a:t>
            </a:r>
            <a:r>
              <a:rPr lang="fr-CH" dirty="0" err="1"/>
              <a:t>uncoated</a:t>
            </a:r>
            <a:r>
              <a:rPr lang="fr-CH" dirty="0"/>
              <a:t> </a:t>
            </a:r>
            <a:r>
              <a:rPr lang="fr-CH" dirty="0" err="1"/>
              <a:t>sectors</a:t>
            </a:r>
            <a:r>
              <a:rPr lang="fr-CH" dirty="0"/>
              <a:t>;</a:t>
            </a:r>
          </a:p>
          <a:p>
            <a:pPr algn="just"/>
            <a:r>
              <a:rPr lang="fr-CH" dirty="0"/>
              <a:t>Pressure </a:t>
            </a:r>
            <a:r>
              <a:rPr lang="fr-CH" dirty="0" err="1"/>
              <a:t>recovery</a:t>
            </a:r>
            <a:r>
              <a:rPr lang="fr-CH" dirty="0"/>
              <a:t> once on ion </a:t>
            </a:r>
            <a:r>
              <a:rPr lang="fr-CH" dirty="0" err="1"/>
              <a:t>pumps</a:t>
            </a:r>
            <a:r>
              <a:rPr lang="fr-CH" dirty="0"/>
              <a:t>, </a:t>
            </a:r>
            <a:r>
              <a:rPr lang="fr-CH" dirty="0" err="1"/>
              <a:t>is</a:t>
            </a:r>
            <a:r>
              <a:rPr lang="fr-CH" dirty="0"/>
              <a:t> </a:t>
            </a:r>
            <a:r>
              <a:rPr lang="fr-CH" dirty="0" err="1"/>
              <a:t>very</a:t>
            </a:r>
            <a:r>
              <a:rPr lang="fr-CH" dirty="0"/>
              <a:t> </a:t>
            </a:r>
            <a:r>
              <a:rPr lang="fr-CH" dirty="0" err="1"/>
              <a:t>similar</a:t>
            </a:r>
            <a:r>
              <a:rPr lang="fr-CH" dirty="0"/>
              <a:t> for </a:t>
            </a:r>
            <a:r>
              <a:rPr lang="fr-CH" dirty="0" err="1"/>
              <a:t>coated</a:t>
            </a:r>
            <a:r>
              <a:rPr lang="fr-CH" dirty="0"/>
              <a:t> and </a:t>
            </a:r>
            <a:r>
              <a:rPr lang="fr-CH" dirty="0" err="1"/>
              <a:t>uncoated</a:t>
            </a:r>
            <a:r>
              <a:rPr lang="fr-CH" dirty="0"/>
              <a:t> </a:t>
            </a:r>
            <a:r>
              <a:rPr lang="fr-CH" dirty="0" err="1"/>
              <a:t>sectors</a:t>
            </a:r>
            <a:r>
              <a:rPr lang="fr-CH" dirty="0"/>
              <a:t>, </a:t>
            </a:r>
            <a:r>
              <a:rPr lang="fr-CH" dirty="0" err="1"/>
              <a:t>after</a:t>
            </a:r>
            <a:r>
              <a:rPr lang="fr-CH" dirty="0"/>
              <a:t> long </a:t>
            </a:r>
            <a:r>
              <a:rPr lang="fr-CH" dirty="0" err="1"/>
              <a:t>exposure</a:t>
            </a:r>
            <a:r>
              <a:rPr lang="fr-CH" dirty="0"/>
              <a:t>.</a:t>
            </a:r>
          </a:p>
          <a:p>
            <a:pPr algn="just"/>
            <a:r>
              <a:rPr lang="fr-CH" dirty="0" err="1"/>
              <a:t>After</a:t>
            </a:r>
            <a:r>
              <a:rPr lang="fr-CH" dirty="0"/>
              <a:t> LS2 I </a:t>
            </a:r>
            <a:r>
              <a:rPr lang="fr-CH" dirty="0" err="1"/>
              <a:t>would</a:t>
            </a:r>
            <a:r>
              <a:rPr lang="fr-CH" dirty="0"/>
              <a:t> test ion </a:t>
            </a:r>
            <a:r>
              <a:rPr lang="fr-CH" dirty="0" err="1"/>
              <a:t>pumps</a:t>
            </a:r>
            <a:r>
              <a:rPr lang="fr-CH" dirty="0"/>
              <a:t> </a:t>
            </a:r>
            <a:r>
              <a:rPr lang="fr-CH" dirty="0" err="1"/>
              <a:t>performace</a:t>
            </a:r>
            <a:r>
              <a:rPr lang="fr-CH" dirty="0"/>
              <a:t> at </a:t>
            </a:r>
            <a:r>
              <a:rPr lang="fr-CH" dirty="0" err="1"/>
              <a:t>different</a:t>
            </a:r>
            <a:r>
              <a:rPr lang="fr-CH" dirty="0"/>
              <a:t> </a:t>
            </a:r>
            <a:r>
              <a:rPr lang="fr-CH" dirty="0" err="1"/>
              <a:t>exposures</a:t>
            </a:r>
            <a:r>
              <a:rPr lang="fr-CH" dirty="0"/>
              <a:t> to air/N2/noble </a:t>
            </a:r>
            <a:r>
              <a:rPr lang="fr-CH" dirty="0" err="1"/>
              <a:t>gases</a:t>
            </a:r>
            <a:r>
              <a:rPr lang="fr-CH" dirty="0"/>
              <a:t>.</a:t>
            </a:r>
          </a:p>
          <a:p>
            <a:pPr lvl="1" algn="just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617751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Activities of the past 2 weeks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47500" lnSpcReduction="20000"/>
          </a:bodyPr>
          <a:lstStyle/>
          <a:p>
            <a:pPr algn="just"/>
            <a:r>
              <a:rPr lang="fr-CH" dirty="0"/>
              <a:t>BA1:</a:t>
            </a:r>
          </a:p>
          <a:p>
            <a:pPr lvl="1" algn="just"/>
            <a:r>
              <a:rPr lang="fr-CH" dirty="0">
                <a:solidFill>
                  <a:srgbClr val="FFC000"/>
                </a:solidFill>
              </a:rPr>
              <a:t>TT10 passage </a:t>
            </a:r>
            <a:r>
              <a:rPr lang="fr-CH" dirty="0" err="1">
                <a:solidFill>
                  <a:srgbClr val="FFC000"/>
                </a:solidFill>
              </a:rPr>
              <a:t>pumpdown</a:t>
            </a:r>
            <a:r>
              <a:rPr lang="fr-CH" dirty="0">
                <a:solidFill>
                  <a:srgbClr val="FFC000"/>
                </a:solidFill>
              </a:rPr>
              <a:t>; </a:t>
            </a:r>
            <a:r>
              <a:rPr lang="fr-CH" dirty="0" err="1">
                <a:solidFill>
                  <a:srgbClr val="FFC000"/>
                </a:solidFill>
              </a:rPr>
              <a:t>Postponed</a:t>
            </a:r>
            <a:r>
              <a:rPr lang="fr-CH" dirty="0">
                <a:solidFill>
                  <a:srgbClr val="FFC000"/>
                </a:solidFill>
              </a:rPr>
              <a:t> by EN-ACE to </a:t>
            </a:r>
            <a:r>
              <a:rPr lang="fr-CH" dirty="0" err="1">
                <a:solidFill>
                  <a:srgbClr val="FFC000"/>
                </a:solidFill>
              </a:rPr>
              <a:t>September</a:t>
            </a:r>
            <a:r>
              <a:rPr lang="fr-CH" dirty="0">
                <a:solidFill>
                  <a:srgbClr val="FFC000"/>
                </a:solidFill>
              </a:rPr>
              <a:t>.</a:t>
            </a:r>
          </a:p>
          <a:p>
            <a:pPr lvl="1" algn="just"/>
            <a:r>
              <a:rPr lang="fr-CH" dirty="0">
                <a:solidFill>
                  <a:srgbClr val="35BB58"/>
                </a:solidFill>
              </a:rPr>
              <a:t>Check</a:t>
            </a:r>
            <a:r>
              <a:rPr lang="fr-CH" dirty="0">
                <a:solidFill>
                  <a:srgbClr val="FFC000"/>
                </a:solidFill>
              </a:rPr>
              <a:t> </a:t>
            </a:r>
            <a:r>
              <a:rPr lang="fr-CH" dirty="0">
                <a:solidFill>
                  <a:srgbClr val="35BB58"/>
                </a:solidFill>
              </a:rPr>
              <a:t>of the </a:t>
            </a:r>
            <a:r>
              <a:rPr lang="fr-CH" dirty="0" err="1">
                <a:solidFill>
                  <a:srgbClr val="35BB58"/>
                </a:solidFill>
              </a:rPr>
              <a:t>sector</a:t>
            </a:r>
            <a:r>
              <a:rPr lang="fr-CH" dirty="0">
                <a:solidFill>
                  <a:srgbClr val="35BB58"/>
                </a:solidFill>
              </a:rPr>
              <a:t> valves in 1- : </a:t>
            </a:r>
            <a:r>
              <a:rPr lang="fr-CH" dirty="0" err="1">
                <a:solidFill>
                  <a:srgbClr val="35BB58"/>
                </a:solidFill>
              </a:rPr>
              <a:t>small</a:t>
            </a:r>
            <a:r>
              <a:rPr lang="fr-CH" dirty="0">
                <a:solidFill>
                  <a:srgbClr val="35BB58"/>
                </a:solidFill>
              </a:rPr>
              <a:t> CA issues, all </a:t>
            </a:r>
            <a:r>
              <a:rPr lang="fr-CH" dirty="0" err="1">
                <a:solidFill>
                  <a:srgbClr val="35BB58"/>
                </a:solidFill>
              </a:rPr>
              <a:t>working</a:t>
            </a:r>
            <a:r>
              <a:rPr lang="fr-CH" dirty="0">
                <a:solidFill>
                  <a:srgbClr val="35BB58"/>
                </a:solidFill>
              </a:rPr>
              <a:t> </a:t>
            </a:r>
            <a:r>
              <a:rPr lang="fr-CH" dirty="0" err="1">
                <a:solidFill>
                  <a:srgbClr val="35BB58"/>
                </a:solidFill>
              </a:rPr>
              <a:t>now</a:t>
            </a:r>
            <a:r>
              <a:rPr lang="fr-CH" dirty="0">
                <a:solidFill>
                  <a:srgbClr val="35BB58"/>
                </a:solidFill>
              </a:rPr>
              <a:t>;</a:t>
            </a:r>
          </a:p>
          <a:p>
            <a:pPr algn="just"/>
            <a:r>
              <a:rPr lang="fr-CH" dirty="0"/>
              <a:t>BA2:</a:t>
            </a:r>
          </a:p>
          <a:p>
            <a:pPr lvl="1" algn="just"/>
            <a:r>
              <a:rPr lang="fr-CH" dirty="0"/>
              <a:t>ZS reconfiguration – </a:t>
            </a:r>
            <a:r>
              <a:rPr lang="fr-CH" dirty="0" err="1">
                <a:solidFill>
                  <a:srgbClr val="FFC000"/>
                </a:solidFill>
              </a:rPr>
              <a:t>pumpdown</a:t>
            </a:r>
            <a:r>
              <a:rPr lang="fr-CH" dirty="0">
                <a:solidFill>
                  <a:srgbClr val="FFC000"/>
                </a:solidFill>
              </a:rPr>
              <a:t> and NEG activation; </a:t>
            </a:r>
            <a:r>
              <a:rPr lang="fr-CH" dirty="0" err="1">
                <a:solidFill>
                  <a:srgbClr val="FFC000"/>
                </a:solidFill>
              </a:rPr>
              <a:t>postponed</a:t>
            </a:r>
            <a:r>
              <a:rPr lang="fr-CH" dirty="0">
                <a:solidFill>
                  <a:srgbClr val="FFC000"/>
                </a:solidFill>
              </a:rPr>
              <a:t> to </a:t>
            </a:r>
            <a:r>
              <a:rPr lang="fr-CH" dirty="0" err="1">
                <a:solidFill>
                  <a:srgbClr val="FFC000"/>
                </a:solidFill>
              </a:rPr>
              <a:t>september</a:t>
            </a:r>
            <a:r>
              <a:rPr lang="fr-CH" dirty="0">
                <a:solidFill>
                  <a:srgbClr val="FFC000"/>
                </a:solidFill>
              </a:rPr>
              <a:t>, </a:t>
            </a:r>
            <a:r>
              <a:rPr lang="fr-CH" dirty="0" err="1">
                <a:solidFill>
                  <a:srgbClr val="FFC000"/>
                </a:solidFill>
              </a:rPr>
              <a:t>after</a:t>
            </a:r>
            <a:r>
              <a:rPr lang="fr-CH" dirty="0">
                <a:solidFill>
                  <a:srgbClr val="FFC000"/>
                </a:solidFill>
              </a:rPr>
              <a:t> </a:t>
            </a:r>
            <a:r>
              <a:rPr lang="fr-CH" dirty="0" err="1">
                <a:solidFill>
                  <a:srgbClr val="FFC000"/>
                </a:solidFill>
              </a:rPr>
              <a:t>cabling</a:t>
            </a:r>
            <a:r>
              <a:rPr lang="fr-CH" dirty="0">
                <a:solidFill>
                  <a:srgbClr val="FFC000"/>
                </a:solidFill>
              </a:rPr>
              <a:t> </a:t>
            </a:r>
            <a:r>
              <a:rPr lang="fr-CH" dirty="0" err="1">
                <a:solidFill>
                  <a:srgbClr val="FFC000"/>
                </a:solidFill>
              </a:rPr>
              <a:t>campaign</a:t>
            </a:r>
            <a:r>
              <a:rPr lang="fr-CH" dirty="0">
                <a:solidFill>
                  <a:srgbClr val="FFC000"/>
                </a:solidFill>
              </a:rPr>
              <a:t>;</a:t>
            </a:r>
          </a:p>
          <a:p>
            <a:pPr lvl="1" algn="just"/>
            <a:r>
              <a:rPr lang="fr-CH" dirty="0"/>
              <a:t>MSE exchange – </a:t>
            </a:r>
            <a:r>
              <a:rPr lang="fr-CH" dirty="0" err="1"/>
              <a:t>bakeout</a:t>
            </a:r>
            <a:r>
              <a:rPr lang="fr-CH" dirty="0"/>
              <a:t>; </a:t>
            </a:r>
            <a:r>
              <a:rPr lang="fr-CH" dirty="0" err="1">
                <a:solidFill>
                  <a:srgbClr val="FFC000"/>
                </a:solidFill>
                <a:sym typeface="Wingdings" panose="05000000000000000000" pitchFamily="2" charset="2"/>
              </a:rPr>
              <a:t>leak</a:t>
            </a:r>
            <a:r>
              <a:rPr lang="fr-CH" dirty="0">
                <a:solidFill>
                  <a:srgbClr val="FFC000"/>
                </a:solidFill>
                <a:sym typeface="Wingdings" panose="05000000000000000000" pitchFamily="2" charset="2"/>
              </a:rPr>
              <a:t> </a:t>
            </a:r>
            <a:r>
              <a:rPr lang="fr-CH" dirty="0" err="1">
                <a:solidFill>
                  <a:srgbClr val="FFC000"/>
                </a:solidFill>
                <a:sym typeface="Wingdings" panose="05000000000000000000" pitchFamily="2" charset="2"/>
              </a:rPr>
              <a:t>found</a:t>
            </a:r>
            <a:r>
              <a:rPr lang="fr-CH" dirty="0">
                <a:solidFill>
                  <a:srgbClr val="FFC000"/>
                </a:solidFill>
                <a:sym typeface="Wingdings" panose="05000000000000000000" pitchFamily="2" charset="2"/>
              </a:rPr>
              <a:t> on a </a:t>
            </a:r>
            <a:r>
              <a:rPr lang="fr-CH" dirty="0" err="1">
                <a:solidFill>
                  <a:srgbClr val="FFC000"/>
                </a:solidFill>
                <a:sym typeface="Wingdings" panose="05000000000000000000" pitchFamily="2" charset="2"/>
              </a:rPr>
              <a:t>weld</a:t>
            </a:r>
            <a:r>
              <a:rPr lang="fr-CH" dirty="0">
                <a:solidFill>
                  <a:srgbClr val="FFC000"/>
                </a:solidFill>
                <a:sym typeface="Wingdings" panose="05000000000000000000" pitchFamily="2" charset="2"/>
              </a:rPr>
              <a:t>, new tank </a:t>
            </a:r>
            <a:r>
              <a:rPr lang="fr-CH" dirty="0" err="1">
                <a:solidFill>
                  <a:srgbClr val="FFC000"/>
                </a:solidFill>
                <a:sym typeface="Wingdings" panose="05000000000000000000" pitchFamily="2" charset="2"/>
              </a:rPr>
              <a:t>under</a:t>
            </a:r>
            <a:r>
              <a:rPr lang="fr-CH" dirty="0">
                <a:solidFill>
                  <a:srgbClr val="FFC000"/>
                </a:solidFill>
                <a:sym typeface="Wingdings" panose="05000000000000000000" pitchFamily="2" charset="2"/>
              </a:rPr>
              <a:t> </a:t>
            </a:r>
            <a:r>
              <a:rPr lang="fr-CH" dirty="0" err="1">
                <a:solidFill>
                  <a:srgbClr val="FFC000"/>
                </a:solidFill>
                <a:sym typeface="Wingdings" panose="05000000000000000000" pitchFamily="2" charset="2"/>
              </a:rPr>
              <a:t>preparation</a:t>
            </a:r>
            <a:r>
              <a:rPr lang="fr-CH" dirty="0">
                <a:solidFill>
                  <a:srgbClr val="FFC000"/>
                </a:solidFill>
                <a:sym typeface="Wingdings" panose="05000000000000000000" pitchFamily="2" charset="2"/>
              </a:rPr>
              <a:t> at surface: </a:t>
            </a:r>
            <a:r>
              <a:rPr lang="fr-CH" dirty="0" err="1">
                <a:solidFill>
                  <a:srgbClr val="FFC000"/>
                </a:solidFill>
                <a:sym typeface="Wingdings" panose="05000000000000000000" pitchFamily="2" charset="2"/>
              </a:rPr>
              <a:t>waiting</a:t>
            </a:r>
            <a:r>
              <a:rPr lang="fr-CH" dirty="0">
                <a:solidFill>
                  <a:srgbClr val="FFC000"/>
                </a:solidFill>
                <a:sym typeface="Wingdings" panose="05000000000000000000" pitchFamily="2" charset="2"/>
              </a:rPr>
              <a:t> for a </a:t>
            </a:r>
            <a:r>
              <a:rPr lang="fr-CH" dirty="0" err="1">
                <a:solidFill>
                  <a:srgbClr val="FFC000"/>
                </a:solidFill>
                <a:sym typeface="Wingdings" panose="05000000000000000000" pitchFamily="2" charset="2"/>
              </a:rPr>
              <a:t>window</a:t>
            </a:r>
            <a:r>
              <a:rPr lang="fr-CH" dirty="0">
                <a:solidFill>
                  <a:srgbClr val="FFC000"/>
                </a:solidFill>
                <a:sym typeface="Wingdings" panose="05000000000000000000" pitchFamily="2" charset="2"/>
              </a:rPr>
              <a:t> </a:t>
            </a:r>
            <a:r>
              <a:rPr lang="fr-CH" dirty="0" err="1">
                <a:solidFill>
                  <a:srgbClr val="FFC000"/>
                </a:solidFill>
                <a:sym typeface="Wingdings" panose="05000000000000000000" pitchFamily="2" charset="2"/>
              </a:rPr>
              <a:t>within</a:t>
            </a:r>
            <a:r>
              <a:rPr lang="fr-CH" dirty="0">
                <a:solidFill>
                  <a:srgbClr val="FFC000"/>
                </a:solidFill>
                <a:sym typeface="Wingdings" panose="05000000000000000000" pitchFamily="2" charset="2"/>
              </a:rPr>
              <a:t> the </a:t>
            </a:r>
            <a:r>
              <a:rPr lang="fr-CH" dirty="0" err="1">
                <a:solidFill>
                  <a:srgbClr val="FFC000"/>
                </a:solidFill>
                <a:sym typeface="Wingdings" panose="05000000000000000000" pitchFamily="2" charset="2"/>
              </a:rPr>
              <a:t>cabling</a:t>
            </a:r>
            <a:r>
              <a:rPr lang="fr-CH" dirty="0">
                <a:solidFill>
                  <a:srgbClr val="FFC000"/>
                </a:solidFill>
                <a:sym typeface="Wingdings" panose="05000000000000000000" pitchFamily="2" charset="2"/>
              </a:rPr>
              <a:t> </a:t>
            </a:r>
            <a:r>
              <a:rPr lang="fr-CH" dirty="0" err="1">
                <a:solidFill>
                  <a:srgbClr val="FFC000"/>
                </a:solidFill>
                <a:sym typeface="Wingdings" panose="05000000000000000000" pitchFamily="2" charset="2"/>
              </a:rPr>
              <a:t>campaign</a:t>
            </a:r>
            <a:r>
              <a:rPr lang="fr-CH" dirty="0">
                <a:solidFill>
                  <a:srgbClr val="FFC000"/>
                </a:solidFill>
                <a:sym typeface="Wingdings" panose="05000000000000000000" pitchFamily="2" charset="2"/>
              </a:rPr>
              <a:t> </a:t>
            </a:r>
            <a:r>
              <a:rPr lang="fr-CH" dirty="0" err="1">
                <a:solidFill>
                  <a:srgbClr val="FFC000"/>
                </a:solidFill>
                <a:sym typeface="Wingdings" panose="05000000000000000000" pitchFamily="2" charset="2"/>
              </a:rPr>
              <a:t>where</a:t>
            </a:r>
            <a:r>
              <a:rPr lang="fr-CH" dirty="0">
                <a:solidFill>
                  <a:srgbClr val="FFC000"/>
                </a:solidFill>
                <a:sym typeface="Wingdings" panose="05000000000000000000" pitchFamily="2" charset="2"/>
              </a:rPr>
              <a:t> the exchange </a:t>
            </a:r>
            <a:r>
              <a:rPr lang="fr-CH" dirty="0" err="1">
                <a:solidFill>
                  <a:srgbClr val="FFC000"/>
                </a:solidFill>
                <a:sym typeface="Wingdings" panose="05000000000000000000" pitchFamily="2" charset="2"/>
              </a:rPr>
              <a:t>could</a:t>
            </a:r>
            <a:r>
              <a:rPr lang="fr-CH" dirty="0">
                <a:solidFill>
                  <a:srgbClr val="FFC000"/>
                </a:solidFill>
                <a:sym typeface="Wingdings" panose="05000000000000000000" pitchFamily="2" charset="2"/>
              </a:rPr>
              <a:t> </a:t>
            </a:r>
            <a:r>
              <a:rPr lang="fr-CH" dirty="0" err="1">
                <a:solidFill>
                  <a:srgbClr val="FFC000"/>
                </a:solidFill>
                <a:sym typeface="Wingdings" panose="05000000000000000000" pitchFamily="2" charset="2"/>
              </a:rPr>
              <a:t>be</a:t>
            </a:r>
            <a:r>
              <a:rPr lang="fr-CH" dirty="0">
                <a:solidFill>
                  <a:srgbClr val="FFC000"/>
                </a:solidFill>
                <a:sym typeface="Wingdings" panose="05000000000000000000" pitchFamily="2" charset="2"/>
              </a:rPr>
              <a:t> </a:t>
            </a:r>
            <a:r>
              <a:rPr lang="fr-CH" dirty="0" err="1">
                <a:solidFill>
                  <a:srgbClr val="FFC000"/>
                </a:solidFill>
                <a:sym typeface="Wingdings" panose="05000000000000000000" pitchFamily="2" charset="2"/>
              </a:rPr>
              <a:t>done</a:t>
            </a:r>
            <a:r>
              <a:rPr lang="fr-CH" dirty="0">
                <a:solidFill>
                  <a:srgbClr val="FFC000"/>
                </a:solidFill>
                <a:sym typeface="Wingdings" panose="05000000000000000000" pitchFamily="2" charset="2"/>
              </a:rPr>
              <a:t>; </a:t>
            </a:r>
            <a:endParaRPr lang="fr-CH" dirty="0"/>
          </a:p>
          <a:p>
            <a:pPr lvl="1" algn="just"/>
            <a:r>
              <a:rPr lang="fr-CH" dirty="0" err="1">
                <a:solidFill>
                  <a:srgbClr val="35BB58"/>
                </a:solidFill>
              </a:rPr>
              <a:t>Pumpdown</a:t>
            </a:r>
            <a:r>
              <a:rPr lang="fr-CH" dirty="0">
                <a:solidFill>
                  <a:srgbClr val="35BB58"/>
                </a:solidFill>
              </a:rPr>
              <a:t> of 212 &amp; 220;</a:t>
            </a:r>
          </a:p>
          <a:p>
            <a:pPr lvl="1" algn="just"/>
            <a:r>
              <a:rPr lang="fr-CH" dirty="0">
                <a:solidFill>
                  <a:srgbClr val="35BB58"/>
                </a:solidFill>
              </a:rPr>
              <a:t>Radiation </a:t>
            </a:r>
            <a:r>
              <a:rPr lang="fr-CH" dirty="0" err="1">
                <a:solidFill>
                  <a:srgbClr val="35BB58"/>
                </a:solidFill>
              </a:rPr>
              <a:t>damaged</a:t>
            </a:r>
            <a:r>
              <a:rPr lang="fr-CH" dirty="0">
                <a:solidFill>
                  <a:srgbClr val="35BB58"/>
                </a:solidFill>
              </a:rPr>
              <a:t> </a:t>
            </a:r>
            <a:r>
              <a:rPr lang="fr-CH" dirty="0" err="1">
                <a:solidFill>
                  <a:srgbClr val="35BB58"/>
                </a:solidFill>
              </a:rPr>
              <a:t>cables</a:t>
            </a:r>
            <a:r>
              <a:rPr lang="fr-CH" dirty="0">
                <a:solidFill>
                  <a:srgbClr val="35BB58"/>
                </a:solidFill>
              </a:rPr>
              <a:t> for </a:t>
            </a:r>
            <a:r>
              <a:rPr lang="fr-CH" dirty="0" err="1">
                <a:solidFill>
                  <a:srgbClr val="35BB58"/>
                </a:solidFill>
              </a:rPr>
              <a:t>penning</a:t>
            </a:r>
            <a:r>
              <a:rPr lang="fr-CH" dirty="0">
                <a:solidFill>
                  <a:srgbClr val="35BB58"/>
                </a:solidFill>
              </a:rPr>
              <a:t> gauges </a:t>
            </a:r>
            <a:r>
              <a:rPr lang="fr-CH" dirty="0" err="1">
                <a:solidFill>
                  <a:srgbClr val="35BB58"/>
                </a:solidFill>
              </a:rPr>
              <a:t>endorsed</a:t>
            </a:r>
            <a:r>
              <a:rPr lang="fr-CH" dirty="0">
                <a:solidFill>
                  <a:srgbClr val="35BB58"/>
                </a:solidFill>
              </a:rPr>
              <a:t> by LS2C;</a:t>
            </a:r>
          </a:p>
          <a:p>
            <a:pPr algn="just"/>
            <a:r>
              <a:rPr lang="fr-CH" dirty="0"/>
              <a:t>BA3:</a:t>
            </a:r>
          </a:p>
          <a:p>
            <a:pPr lvl="1" algn="just"/>
            <a:r>
              <a:rPr lang="fr-CH" dirty="0">
                <a:solidFill>
                  <a:srgbClr val="35BB58"/>
                </a:solidFill>
              </a:rPr>
              <a:t>321 </a:t>
            </a:r>
            <a:r>
              <a:rPr lang="fr-CH" dirty="0" err="1">
                <a:solidFill>
                  <a:srgbClr val="35BB58"/>
                </a:solidFill>
              </a:rPr>
              <a:t>reinstallation</a:t>
            </a:r>
            <a:r>
              <a:rPr lang="fr-CH" dirty="0">
                <a:solidFill>
                  <a:srgbClr val="35BB58"/>
                </a:solidFill>
              </a:rPr>
              <a:t>;</a:t>
            </a:r>
          </a:p>
          <a:p>
            <a:pPr lvl="1" algn="just"/>
            <a:r>
              <a:rPr lang="fr-CH" dirty="0">
                <a:solidFill>
                  <a:srgbClr val="FFC000"/>
                </a:solidFill>
              </a:rPr>
              <a:t>800MHz </a:t>
            </a:r>
            <a:r>
              <a:rPr lang="fr-CH" dirty="0" err="1">
                <a:solidFill>
                  <a:srgbClr val="FFC000"/>
                </a:solidFill>
              </a:rPr>
              <a:t>cavities</a:t>
            </a:r>
            <a:r>
              <a:rPr lang="fr-CH" dirty="0">
                <a:solidFill>
                  <a:srgbClr val="FFC000"/>
                </a:solidFill>
              </a:rPr>
              <a:t> installation;</a:t>
            </a:r>
          </a:p>
          <a:p>
            <a:pPr lvl="1" algn="just"/>
            <a:r>
              <a:rPr lang="fr-CH" dirty="0">
                <a:solidFill>
                  <a:srgbClr val="35BB58"/>
                </a:solidFill>
              </a:rPr>
              <a:t>RF </a:t>
            </a:r>
            <a:r>
              <a:rPr lang="fr-CH" dirty="0" err="1">
                <a:solidFill>
                  <a:srgbClr val="35BB58"/>
                </a:solidFill>
              </a:rPr>
              <a:t>Cavity</a:t>
            </a:r>
            <a:r>
              <a:rPr lang="fr-CH" dirty="0">
                <a:solidFill>
                  <a:srgbClr val="35BB58"/>
                </a:solidFill>
              </a:rPr>
              <a:t> 1 – </a:t>
            </a:r>
            <a:r>
              <a:rPr lang="fr-CH" dirty="0" err="1">
                <a:solidFill>
                  <a:srgbClr val="35BB58"/>
                </a:solidFill>
              </a:rPr>
              <a:t>under</a:t>
            </a:r>
            <a:r>
              <a:rPr lang="fr-CH" dirty="0">
                <a:solidFill>
                  <a:srgbClr val="35BB58"/>
                </a:solidFill>
              </a:rPr>
              <a:t> RF </a:t>
            </a:r>
            <a:r>
              <a:rPr lang="fr-CH" dirty="0" err="1">
                <a:solidFill>
                  <a:srgbClr val="35BB58"/>
                </a:solidFill>
              </a:rPr>
              <a:t>conditioning</a:t>
            </a:r>
            <a:r>
              <a:rPr lang="fr-CH" dirty="0">
                <a:solidFill>
                  <a:srgbClr val="35BB58"/>
                </a:solidFill>
              </a:rPr>
              <a:t>;</a:t>
            </a:r>
          </a:p>
          <a:p>
            <a:pPr algn="just"/>
            <a:r>
              <a:rPr lang="fr-CH" dirty="0"/>
              <a:t>BA4:</a:t>
            </a:r>
          </a:p>
          <a:p>
            <a:pPr lvl="1" algn="just"/>
            <a:r>
              <a:rPr lang="fr-CH" dirty="0">
                <a:solidFill>
                  <a:srgbClr val="35BB58"/>
                </a:solidFill>
              </a:rPr>
              <a:t>QF_43010 jack exchange: </a:t>
            </a:r>
            <a:r>
              <a:rPr lang="fr-CH" dirty="0" err="1">
                <a:solidFill>
                  <a:srgbClr val="35BB58"/>
                </a:solidFill>
              </a:rPr>
              <a:t>unforeseen</a:t>
            </a:r>
            <a:r>
              <a:rPr lang="fr-CH" dirty="0">
                <a:solidFill>
                  <a:srgbClr val="35BB58"/>
                </a:solidFill>
              </a:rPr>
              <a:t> but </a:t>
            </a:r>
            <a:r>
              <a:rPr lang="fr-CH" dirty="0" err="1">
                <a:solidFill>
                  <a:srgbClr val="35BB58"/>
                </a:solidFill>
              </a:rPr>
              <a:t>completed</a:t>
            </a:r>
            <a:r>
              <a:rPr lang="fr-CH" dirty="0">
                <a:solidFill>
                  <a:srgbClr val="35BB58"/>
                </a:solidFill>
              </a:rPr>
              <a:t>, 461 </a:t>
            </a:r>
            <a:r>
              <a:rPr lang="fr-CH" dirty="0" err="1">
                <a:solidFill>
                  <a:srgbClr val="35BB58"/>
                </a:solidFill>
              </a:rPr>
              <a:t>leak</a:t>
            </a:r>
            <a:r>
              <a:rPr lang="fr-CH" dirty="0">
                <a:solidFill>
                  <a:srgbClr val="35BB58"/>
                </a:solidFill>
              </a:rPr>
              <a:t> </a:t>
            </a:r>
            <a:r>
              <a:rPr lang="fr-CH" dirty="0" err="1">
                <a:solidFill>
                  <a:srgbClr val="35BB58"/>
                </a:solidFill>
              </a:rPr>
              <a:t>tight</a:t>
            </a:r>
            <a:r>
              <a:rPr lang="fr-CH" dirty="0">
                <a:solidFill>
                  <a:srgbClr val="35BB58"/>
                </a:solidFill>
              </a:rPr>
              <a:t>, ion </a:t>
            </a:r>
            <a:r>
              <a:rPr lang="fr-CH" dirty="0" err="1">
                <a:solidFill>
                  <a:srgbClr val="35BB58"/>
                </a:solidFill>
              </a:rPr>
              <a:t>pumps</a:t>
            </a:r>
            <a:r>
              <a:rPr lang="fr-CH" dirty="0">
                <a:solidFill>
                  <a:srgbClr val="35BB58"/>
                </a:solidFill>
              </a:rPr>
              <a:t> </a:t>
            </a:r>
            <a:r>
              <a:rPr lang="fr-CH" dirty="0" err="1">
                <a:solidFill>
                  <a:srgbClr val="35BB58"/>
                </a:solidFill>
              </a:rPr>
              <a:t>flashing</a:t>
            </a:r>
            <a:r>
              <a:rPr lang="fr-CH" dirty="0">
                <a:solidFill>
                  <a:srgbClr val="35BB58"/>
                </a:solidFill>
              </a:rPr>
              <a:t>;</a:t>
            </a:r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22103688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Activities of the past 2 weeks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55000" lnSpcReduction="20000"/>
          </a:bodyPr>
          <a:lstStyle/>
          <a:p>
            <a:pPr algn="just"/>
            <a:r>
              <a:rPr lang="fr-CH" dirty="0"/>
              <a:t>BA5:</a:t>
            </a:r>
          </a:p>
          <a:p>
            <a:pPr lvl="1" algn="just"/>
            <a:r>
              <a:rPr lang="fr-CH" dirty="0" err="1">
                <a:solidFill>
                  <a:srgbClr val="35BB58"/>
                </a:solidFill>
              </a:rPr>
              <a:t>Material</a:t>
            </a:r>
            <a:r>
              <a:rPr lang="fr-CH" dirty="0">
                <a:solidFill>
                  <a:srgbClr val="35BB58"/>
                </a:solidFill>
              </a:rPr>
              <a:t> </a:t>
            </a:r>
            <a:r>
              <a:rPr lang="fr-CH" dirty="0" err="1">
                <a:solidFill>
                  <a:srgbClr val="35BB58"/>
                </a:solidFill>
              </a:rPr>
              <a:t>preparation</a:t>
            </a:r>
            <a:r>
              <a:rPr lang="fr-CH" dirty="0">
                <a:solidFill>
                  <a:srgbClr val="35BB58"/>
                </a:solidFill>
              </a:rPr>
              <a:t>: MDHD modification, </a:t>
            </a:r>
            <a:r>
              <a:rPr lang="fr-CH" dirty="0">
                <a:solidFill>
                  <a:srgbClr val="FFC000"/>
                </a:solidFill>
              </a:rPr>
              <a:t>BTV acceptance tests, </a:t>
            </a:r>
            <a:r>
              <a:rPr lang="fr-CH" dirty="0">
                <a:solidFill>
                  <a:srgbClr val="35BB58"/>
                </a:solidFill>
              </a:rPr>
              <a:t>TIDVG5 </a:t>
            </a:r>
            <a:r>
              <a:rPr lang="fr-CH" dirty="0" err="1">
                <a:solidFill>
                  <a:srgbClr val="35BB58"/>
                </a:solidFill>
              </a:rPr>
              <a:t>leak</a:t>
            </a:r>
            <a:r>
              <a:rPr lang="fr-CH" dirty="0">
                <a:solidFill>
                  <a:srgbClr val="35BB58"/>
                </a:solidFill>
              </a:rPr>
              <a:t> </a:t>
            </a:r>
            <a:r>
              <a:rPr lang="fr-CH" dirty="0" err="1">
                <a:solidFill>
                  <a:srgbClr val="35BB58"/>
                </a:solidFill>
              </a:rPr>
              <a:t>tight</a:t>
            </a:r>
            <a:r>
              <a:rPr lang="fr-CH" dirty="0">
                <a:solidFill>
                  <a:srgbClr val="35BB58"/>
                </a:solidFill>
              </a:rPr>
              <a:t>, MKDH surface </a:t>
            </a:r>
            <a:r>
              <a:rPr lang="fr-CH" dirty="0" err="1">
                <a:solidFill>
                  <a:srgbClr val="35BB58"/>
                </a:solidFill>
              </a:rPr>
              <a:t>preparation</a:t>
            </a:r>
            <a:r>
              <a:rPr lang="fr-CH" dirty="0">
                <a:solidFill>
                  <a:srgbClr val="35BB58"/>
                </a:solidFill>
              </a:rPr>
              <a:t>;</a:t>
            </a:r>
            <a:endParaRPr lang="fr-CH" dirty="0">
              <a:solidFill>
                <a:srgbClr val="FFC000"/>
              </a:solidFill>
            </a:endParaRPr>
          </a:p>
          <a:p>
            <a:pPr lvl="1" algn="just"/>
            <a:r>
              <a:rPr lang="fr-CH" dirty="0">
                <a:solidFill>
                  <a:srgbClr val="35BB58"/>
                </a:solidFill>
              </a:rPr>
              <a:t>561 </a:t>
            </a:r>
            <a:r>
              <a:rPr lang="fr-CH" dirty="0" err="1">
                <a:solidFill>
                  <a:srgbClr val="35BB58"/>
                </a:solidFill>
              </a:rPr>
              <a:t>pumpdown</a:t>
            </a:r>
            <a:r>
              <a:rPr lang="fr-CH" dirty="0">
                <a:solidFill>
                  <a:srgbClr val="35BB58"/>
                </a:solidFill>
              </a:rPr>
              <a:t>;</a:t>
            </a:r>
          </a:p>
          <a:p>
            <a:pPr lvl="1" algn="just"/>
            <a:r>
              <a:rPr lang="fr-CH" dirty="0" err="1">
                <a:solidFill>
                  <a:srgbClr val="35BB58"/>
                </a:solidFill>
              </a:rPr>
              <a:t>Marking</a:t>
            </a:r>
            <a:r>
              <a:rPr lang="fr-CH" dirty="0">
                <a:solidFill>
                  <a:srgbClr val="35BB58"/>
                </a:solidFill>
              </a:rPr>
              <a:t> of the vacuum supports for the new line: few </a:t>
            </a:r>
            <a:r>
              <a:rPr lang="fr-CH" dirty="0" err="1">
                <a:solidFill>
                  <a:srgbClr val="35BB58"/>
                </a:solidFill>
              </a:rPr>
              <a:t>conflicts</a:t>
            </a:r>
            <a:r>
              <a:rPr lang="fr-CH" dirty="0">
                <a:solidFill>
                  <a:srgbClr val="35BB58"/>
                </a:solidFill>
              </a:rPr>
              <a:t> </a:t>
            </a:r>
            <a:r>
              <a:rPr lang="fr-CH" dirty="0" err="1">
                <a:solidFill>
                  <a:srgbClr val="35BB58"/>
                </a:solidFill>
              </a:rPr>
              <a:t>with</a:t>
            </a:r>
            <a:r>
              <a:rPr lang="fr-CH" dirty="0">
                <a:solidFill>
                  <a:srgbClr val="35BB58"/>
                </a:solidFill>
              </a:rPr>
              <a:t> </a:t>
            </a:r>
            <a:r>
              <a:rPr lang="fr-CH" dirty="0" err="1">
                <a:solidFill>
                  <a:srgbClr val="35BB58"/>
                </a:solidFill>
              </a:rPr>
              <a:t>existing</a:t>
            </a:r>
            <a:r>
              <a:rPr lang="fr-CH" dirty="0">
                <a:solidFill>
                  <a:srgbClr val="35BB58"/>
                </a:solidFill>
              </a:rPr>
              <a:t> coffret </a:t>
            </a:r>
            <a:r>
              <a:rPr lang="fr-CH" dirty="0" err="1">
                <a:solidFill>
                  <a:srgbClr val="35BB58"/>
                </a:solidFill>
              </a:rPr>
              <a:t>solved</a:t>
            </a:r>
            <a:r>
              <a:rPr lang="fr-CH" dirty="0">
                <a:solidFill>
                  <a:srgbClr val="35BB58"/>
                </a:solidFill>
              </a:rPr>
              <a:t>.</a:t>
            </a:r>
          </a:p>
          <a:p>
            <a:pPr algn="just"/>
            <a:r>
              <a:rPr lang="fr-CH" dirty="0"/>
              <a:t>BA6:</a:t>
            </a:r>
          </a:p>
          <a:p>
            <a:pPr lvl="1" algn="just"/>
            <a:r>
              <a:rPr lang="fr-CH" dirty="0">
                <a:solidFill>
                  <a:srgbClr val="35BB58"/>
                </a:solidFill>
              </a:rPr>
              <a:t>QDA_61910 jack exchange: </a:t>
            </a:r>
            <a:r>
              <a:rPr lang="fr-CH" dirty="0" err="1">
                <a:solidFill>
                  <a:srgbClr val="35BB58"/>
                </a:solidFill>
              </a:rPr>
              <a:t>unforseen</a:t>
            </a:r>
            <a:r>
              <a:rPr lang="fr-CH" dirty="0">
                <a:solidFill>
                  <a:srgbClr val="35BB58"/>
                </a:solidFill>
              </a:rPr>
              <a:t>, </a:t>
            </a:r>
            <a:r>
              <a:rPr lang="fr-CH" dirty="0" err="1">
                <a:solidFill>
                  <a:srgbClr val="35BB58"/>
                </a:solidFill>
              </a:rPr>
              <a:t>activity</a:t>
            </a:r>
            <a:r>
              <a:rPr lang="fr-CH" dirty="0">
                <a:solidFill>
                  <a:srgbClr val="35BB58"/>
                </a:solidFill>
              </a:rPr>
              <a:t> </a:t>
            </a:r>
            <a:r>
              <a:rPr lang="fr-CH" dirty="0" err="1">
                <a:solidFill>
                  <a:srgbClr val="35BB58"/>
                </a:solidFill>
              </a:rPr>
              <a:t>completed</a:t>
            </a:r>
            <a:r>
              <a:rPr lang="fr-CH" dirty="0">
                <a:solidFill>
                  <a:srgbClr val="35BB58"/>
                </a:solidFill>
              </a:rPr>
              <a:t>.</a:t>
            </a:r>
          </a:p>
          <a:p>
            <a:pPr algn="just"/>
            <a:r>
              <a:rPr lang="fr-CH" dirty="0"/>
              <a:t>TT-60/66 -TI2 – TI8:</a:t>
            </a:r>
          </a:p>
          <a:p>
            <a:pPr lvl="1" algn="just"/>
            <a:r>
              <a:rPr lang="fr-CH" dirty="0" err="1">
                <a:solidFill>
                  <a:srgbClr val="35BB58"/>
                </a:solidFill>
              </a:rPr>
              <a:t>Pumpdown</a:t>
            </a:r>
            <a:r>
              <a:rPr lang="fr-CH" dirty="0">
                <a:solidFill>
                  <a:srgbClr val="35BB58"/>
                </a:solidFill>
              </a:rPr>
              <a:t> of TI8 line - 1805;</a:t>
            </a:r>
          </a:p>
          <a:p>
            <a:pPr lvl="1" algn="just"/>
            <a:r>
              <a:rPr lang="fr-CH" dirty="0">
                <a:solidFill>
                  <a:srgbClr val="FFC000"/>
                </a:solidFill>
              </a:rPr>
              <a:t>TI2 Alignement </a:t>
            </a:r>
            <a:r>
              <a:rPr lang="fr-CH" dirty="0" err="1">
                <a:solidFill>
                  <a:srgbClr val="FFC000"/>
                </a:solidFill>
              </a:rPr>
              <a:t>campaign</a:t>
            </a:r>
            <a:r>
              <a:rPr lang="fr-CH" dirty="0">
                <a:solidFill>
                  <a:srgbClr val="FFC000"/>
                </a:solidFill>
              </a:rPr>
              <a:t>: first vertical </a:t>
            </a:r>
            <a:r>
              <a:rPr lang="fr-CH" dirty="0" err="1">
                <a:solidFill>
                  <a:srgbClr val="FFC000"/>
                </a:solidFill>
              </a:rPr>
              <a:t>measurement</a:t>
            </a:r>
            <a:r>
              <a:rPr lang="fr-CH" dirty="0">
                <a:solidFill>
                  <a:srgbClr val="FFC000"/>
                </a:solidFill>
              </a:rPr>
              <a:t> of the quadsTT60 – TT66 </a:t>
            </a:r>
            <a:r>
              <a:rPr lang="fr-CH" dirty="0" err="1">
                <a:solidFill>
                  <a:srgbClr val="FFC000"/>
                </a:solidFill>
              </a:rPr>
              <a:t>done</a:t>
            </a:r>
            <a:r>
              <a:rPr lang="fr-CH" dirty="0">
                <a:solidFill>
                  <a:srgbClr val="FFC000"/>
                </a:solidFill>
              </a:rPr>
              <a:t>, no </a:t>
            </a:r>
            <a:r>
              <a:rPr lang="fr-CH" dirty="0" err="1">
                <a:solidFill>
                  <a:srgbClr val="FFC000"/>
                </a:solidFill>
              </a:rPr>
              <a:t>mechanical</a:t>
            </a:r>
            <a:r>
              <a:rPr lang="fr-CH" dirty="0">
                <a:solidFill>
                  <a:srgbClr val="FFC000"/>
                </a:solidFill>
              </a:rPr>
              <a:t> </a:t>
            </a:r>
            <a:r>
              <a:rPr lang="fr-CH" dirty="0" err="1">
                <a:solidFill>
                  <a:srgbClr val="FFC000"/>
                </a:solidFill>
              </a:rPr>
              <a:t>disconnection</a:t>
            </a:r>
            <a:r>
              <a:rPr lang="fr-CH" dirty="0">
                <a:solidFill>
                  <a:srgbClr val="FFC000"/>
                </a:solidFill>
              </a:rPr>
              <a:t> </a:t>
            </a:r>
            <a:r>
              <a:rPr lang="fr-CH" dirty="0" err="1">
                <a:solidFill>
                  <a:srgbClr val="FFC000"/>
                </a:solidFill>
              </a:rPr>
              <a:t>needed</a:t>
            </a:r>
            <a:r>
              <a:rPr lang="fr-CH" dirty="0">
                <a:solidFill>
                  <a:srgbClr val="FFC000"/>
                </a:solidFill>
              </a:rPr>
              <a:t>;</a:t>
            </a:r>
          </a:p>
          <a:p>
            <a:pPr lvl="1" algn="just"/>
            <a:r>
              <a:rPr lang="fr-CH" dirty="0">
                <a:solidFill>
                  <a:srgbClr val="FFC000"/>
                </a:solidFill>
              </a:rPr>
              <a:t>TT66 magnet </a:t>
            </a:r>
            <a:r>
              <a:rPr lang="fr-CH" dirty="0" err="1">
                <a:solidFill>
                  <a:srgbClr val="FFC000"/>
                </a:solidFill>
              </a:rPr>
              <a:t>reconnection</a:t>
            </a:r>
            <a:r>
              <a:rPr lang="fr-CH" dirty="0">
                <a:solidFill>
                  <a:srgbClr val="FFC000"/>
                </a:solidFill>
              </a:rPr>
              <a:t> </a:t>
            </a:r>
            <a:r>
              <a:rPr lang="fr-CH" dirty="0" err="1">
                <a:solidFill>
                  <a:srgbClr val="FFC000"/>
                </a:solidFill>
              </a:rPr>
              <a:t>after</a:t>
            </a:r>
            <a:r>
              <a:rPr lang="fr-CH" dirty="0">
                <a:solidFill>
                  <a:srgbClr val="FFC000"/>
                </a:solidFill>
              </a:rPr>
              <a:t> jacks replacement;</a:t>
            </a:r>
          </a:p>
          <a:p>
            <a:pPr algn="just"/>
            <a:r>
              <a:rPr lang="fr-CH" dirty="0"/>
              <a:t>AWAKE:</a:t>
            </a:r>
          </a:p>
          <a:p>
            <a:pPr lvl="1" algn="just"/>
            <a:r>
              <a:rPr lang="fr-CH" dirty="0">
                <a:solidFill>
                  <a:srgbClr val="35BB58"/>
                </a:solidFill>
              </a:rPr>
              <a:t>Issue </a:t>
            </a:r>
            <a:r>
              <a:rPr lang="fr-CH" dirty="0" err="1">
                <a:solidFill>
                  <a:srgbClr val="35BB58"/>
                </a:solidFill>
              </a:rPr>
              <a:t>with</a:t>
            </a:r>
            <a:r>
              <a:rPr lang="fr-CH" dirty="0">
                <a:solidFill>
                  <a:srgbClr val="35BB58"/>
                </a:solidFill>
              </a:rPr>
              <a:t> an </a:t>
            </a:r>
            <a:r>
              <a:rPr lang="fr-CH" dirty="0" err="1">
                <a:solidFill>
                  <a:srgbClr val="35BB58"/>
                </a:solidFill>
              </a:rPr>
              <a:t>interlocking</a:t>
            </a:r>
            <a:r>
              <a:rPr lang="fr-CH" dirty="0">
                <a:solidFill>
                  <a:srgbClr val="35BB58"/>
                </a:solidFill>
              </a:rPr>
              <a:t> </a:t>
            </a:r>
            <a:r>
              <a:rPr lang="fr-CH" dirty="0" err="1">
                <a:solidFill>
                  <a:srgbClr val="35BB58"/>
                </a:solidFill>
              </a:rPr>
              <a:t>pirani</a:t>
            </a:r>
            <a:r>
              <a:rPr lang="fr-CH" dirty="0">
                <a:solidFill>
                  <a:srgbClr val="35BB58"/>
                </a:solidFill>
              </a:rPr>
              <a:t> on the plasma </a:t>
            </a:r>
            <a:r>
              <a:rPr lang="fr-CH" dirty="0" err="1">
                <a:solidFill>
                  <a:srgbClr val="35BB58"/>
                </a:solidFill>
              </a:rPr>
              <a:t>cell</a:t>
            </a:r>
            <a:r>
              <a:rPr lang="fr-CH" dirty="0">
                <a:solidFill>
                  <a:srgbClr val="35BB58"/>
                </a:solidFill>
              </a:rPr>
              <a:t>: to </a:t>
            </a:r>
            <a:r>
              <a:rPr lang="fr-CH" dirty="0" err="1">
                <a:solidFill>
                  <a:srgbClr val="35BB58"/>
                </a:solidFill>
              </a:rPr>
              <a:t>be</a:t>
            </a:r>
            <a:r>
              <a:rPr lang="fr-CH" dirty="0">
                <a:solidFill>
                  <a:srgbClr val="35BB58"/>
                </a:solidFill>
              </a:rPr>
              <a:t> </a:t>
            </a:r>
            <a:r>
              <a:rPr lang="fr-CH" dirty="0" err="1">
                <a:solidFill>
                  <a:srgbClr val="35BB58"/>
                </a:solidFill>
              </a:rPr>
              <a:t>checked</a:t>
            </a:r>
            <a:r>
              <a:rPr lang="fr-CH" dirty="0">
                <a:solidFill>
                  <a:srgbClr val="35BB58"/>
                </a:solidFill>
              </a:rPr>
              <a:t> at </a:t>
            </a:r>
            <a:r>
              <a:rPr lang="fr-CH" dirty="0" err="1">
                <a:solidFill>
                  <a:srgbClr val="35BB58"/>
                </a:solidFill>
              </a:rPr>
              <a:t>next</a:t>
            </a:r>
            <a:r>
              <a:rPr lang="fr-CH" dirty="0">
                <a:solidFill>
                  <a:srgbClr val="35BB58"/>
                </a:solidFill>
              </a:rPr>
              <a:t> </a:t>
            </a:r>
            <a:r>
              <a:rPr lang="fr-CH" dirty="0" err="1">
                <a:solidFill>
                  <a:srgbClr val="35BB58"/>
                </a:solidFill>
              </a:rPr>
              <a:t>access</a:t>
            </a:r>
            <a:r>
              <a:rPr lang="fr-CH" dirty="0">
                <a:solidFill>
                  <a:srgbClr val="35BB58"/>
                </a:solidFill>
              </a:rPr>
              <a:t>, e-line </a:t>
            </a:r>
            <a:r>
              <a:rPr lang="fr-CH" dirty="0" err="1">
                <a:solidFill>
                  <a:srgbClr val="35BB58"/>
                </a:solidFill>
              </a:rPr>
              <a:t>operation</a:t>
            </a:r>
            <a:r>
              <a:rPr lang="fr-CH" dirty="0">
                <a:solidFill>
                  <a:srgbClr val="35BB58"/>
                </a:solidFill>
              </a:rPr>
              <a:t> </a:t>
            </a:r>
            <a:r>
              <a:rPr lang="fr-CH" dirty="0" err="1">
                <a:solidFill>
                  <a:srgbClr val="35BB58"/>
                </a:solidFill>
              </a:rPr>
              <a:t>resumed</a:t>
            </a:r>
            <a:r>
              <a:rPr lang="fr-CH" dirty="0">
                <a:solidFill>
                  <a:srgbClr val="35BB58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0146877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CH" dirty="0"/>
              <a:t>News </a:t>
            </a:r>
            <a:r>
              <a:rPr lang="fr-CH" dirty="0" err="1"/>
              <a:t>from</a:t>
            </a:r>
            <a:r>
              <a:rPr lang="fr-CH" dirty="0"/>
              <a:t> LSS3</a:t>
            </a:r>
            <a:endParaRPr lang="en-GB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0668283-4EF1-44C4-A9AF-7D619ABCD2DC}"/>
              </a:ext>
            </a:extLst>
          </p:cNvPr>
          <p:cNvSpPr txBox="1"/>
          <p:nvPr/>
        </p:nvSpPr>
        <p:spPr>
          <a:xfrm>
            <a:off x="6875585" y="4545596"/>
            <a:ext cx="8704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>
                <a:solidFill>
                  <a:schemeClr val="bg1"/>
                </a:solidFill>
              </a:rPr>
              <a:t>5 cm!!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7" name="Rectangle 2">
            <a:extLst>
              <a:ext uri="{FF2B5EF4-FFF2-40B4-BE49-F238E27FC236}">
                <a16:creationId xmlns:a16="http://schemas.microsoft.com/office/drawing/2014/main" id="{7058389A-1FF5-44CA-A89E-3D23A2523C81}"/>
              </a:ext>
            </a:extLst>
          </p:cNvPr>
          <p:cNvSpPr>
            <a:spLocks noChangeArrowheads="1"/>
          </p:cNvSpPr>
          <p:nvPr/>
        </p:nvSpPr>
        <p:spPr bwMode="auto">
          <a:xfrm flipV="1">
            <a:off x="-700813" y="-5884335"/>
            <a:ext cx="1996211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pic>
        <p:nvPicPr>
          <p:cNvPr id="7169" name="Picture 1">
            <a:extLst>
              <a:ext uri="{FF2B5EF4-FFF2-40B4-BE49-F238E27FC236}">
                <a16:creationId xmlns:a16="http://schemas.microsoft.com/office/drawing/2014/main" id="{EB0CEB05-583F-4328-99B5-E99949EE4C8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r:link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6210" y="949333"/>
            <a:ext cx="4722063" cy="35415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>
            <a:extLst>
              <a:ext uri="{FF2B5EF4-FFF2-40B4-BE49-F238E27FC236}">
                <a16:creationId xmlns:a16="http://schemas.microsoft.com/office/drawing/2014/main" id="{F2B9D2B0-EFB2-4863-8B94-0CBD84C1E59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26" y="949333"/>
            <a:ext cx="4144098" cy="31080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2" name="Picture 4">
            <a:extLst>
              <a:ext uri="{FF2B5EF4-FFF2-40B4-BE49-F238E27FC236}">
                <a16:creationId xmlns:a16="http://schemas.microsoft.com/office/drawing/2014/main" id="{9631FCEB-8907-4244-A082-CF4B611A71C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6209" y="3082960"/>
            <a:ext cx="4722063" cy="35415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FCF64F51-DF4B-4CD0-B2EF-E16A12E1A42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9526" y="3764692"/>
            <a:ext cx="4823752" cy="2539152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7E0A624C-6AD4-418A-9E89-806519C4B65C}"/>
              </a:ext>
            </a:extLst>
          </p:cNvPr>
          <p:cNvSpPr txBox="1"/>
          <p:nvPr/>
        </p:nvSpPr>
        <p:spPr>
          <a:xfrm>
            <a:off x="3369484" y="4490880"/>
            <a:ext cx="142514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/>
              <a:t>First RF </a:t>
            </a:r>
            <a:r>
              <a:rPr lang="fr-CH" dirty="0" err="1"/>
              <a:t>conditioning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099994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CH" dirty="0"/>
              <a:t>News </a:t>
            </a:r>
            <a:r>
              <a:rPr lang="fr-CH" dirty="0" err="1"/>
              <a:t>from</a:t>
            </a:r>
            <a:r>
              <a:rPr lang="fr-CH" dirty="0"/>
              <a:t> LSS5</a:t>
            </a:r>
            <a:endParaRPr lang="en-GB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0668283-4EF1-44C4-A9AF-7D619ABCD2DC}"/>
              </a:ext>
            </a:extLst>
          </p:cNvPr>
          <p:cNvSpPr txBox="1"/>
          <p:nvPr/>
        </p:nvSpPr>
        <p:spPr>
          <a:xfrm>
            <a:off x="6875585" y="4545596"/>
            <a:ext cx="8704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>
                <a:solidFill>
                  <a:schemeClr val="bg1"/>
                </a:solidFill>
              </a:rPr>
              <a:t>5 cm!!</a:t>
            </a:r>
            <a:endParaRPr lang="en-GB" dirty="0">
              <a:solidFill>
                <a:schemeClr val="bg1"/>
              </a:solidFill>
            </a:endParaRPr>
          </a:p>
        </p:txBody>
      </p:sp>
      <p:pic>
        <p:nvPicPr>
          <p:cNvPr id="5" name="Picture 4" descr="A picture containing indoor, train, building, bench&#10;&#10;Description automatically generated">
            <a:extLst>
              <a:ext uri="{FF2B5EF4-FFF2-40B4-BE49-F238E27FC236}">
                <a16:creationId xmlns:a16="http://schemas.microsoft.com/office/drawing/2014/main" id="{FD7D6FC8-E778-4637-B01D-EBB2D3C9904F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861101"/>
            <a:ext cx="5554710" cy="4166032"/>
          </a:xfrm>
          <a:prstGeom prst="rect">
            <a:avLst/>
          </a:prstGeom>
        </p:spPr>
      </p:pic>
      <p:pic>
        <p:nvPicPr>
          <p:cNvPr id="11" name="Picture 10" descr="A picture containing indoor, building, person, person&#10;&#10;Description automatically generated">
            <a:extLst>
              <a:ext uri="{FF2B5EF4-FFF2-40B4-BE49-F238E27FC236}">
                <a16:creationId xmlns:a16="http://schemas.microsoft.com/office/drawing/2014/main" id="{2BB1F009-AB8C-4ACA-8651-91A5ADE05226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4236" y="2162635"/>
            <a:ext cx="5406189" cy="4054642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4BF50984-43E3-4949-A64D-4E184B0214B8}"/>
              </a:ext>
            </a:extLst>
          </p:cNvPr>
          <p:cNvSpPr txBox="1"/>
          <p:nvPr/>
        </p:nvSpPr>
        <p:spPr>
          <a:xfrm>
            <a:off x="457200" y="4110790"/>
            <a:ext cx="2654969" cy="2246769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r>
              <a:rPr lang="fr-CH" sz="1400" dirty="0" err="1"/>
              <a:t>Equipments</a:t>
            </a:r>
            <a:r>
              <a:rPr lang="fr-CH" sz="1400" dirty="0"/>
              <a:t> and magnet </a:t>
            </a:r>
            <a:r>
              <a:rPr lang="fr-CH" sz="1400" dirty="0" err="1"/>
              <a:t>being</a:t>
            </a:r>
            <a:r>
              <a:rPr lang="fr-CH" sz="1400" dirty="0"/>
              <a:t> </a:t>
            </a:r>
            <a:r>
              <a:rPr lang="fr-CH" sz="1400" dirty="0" err="1"/>
              <a:t>installed</a:t>
            </a:r>
            <a:r>
              <a:rPr lang="fr-CH" sz="1400" dirty="0"/>
              <a:t>. Few </a:t>
            </a:r>
            <a:r>
              <a:rPr lang="fr-CH" sz="1400" dirty="0" err="1"/>
              <a:t>delays</a:t>
            </a:r>
            <a:r>
              <a:rPr lang="fr-CH" sz="1400" dirty="0"/>
              <a:t> </a:t>
            </a:r>
            <a:r>
              <a:rPr lang="fr-CH" sz="1400" dirty="0" err="1"/>
              <a:t>expected</a:t>
            </a:r>
            <a:r>
              <a:rPr lang="fr-CH" sz="1400" dirty="0"/>
              <a:t>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QFA_518 – busbars modifications;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1400" dirty="0"/>
              <a:t>FWS – issue </a:t>
            </a:r>
            <a:r>
              <a:rPr lang="fr-CH" sz="1400" dirty="0" err="1"/>
              <a:t>with</a:t>
            </a:r>
            <a:r>
              <a:rPr lang="fr-CH" sz="1400" dirty="0"/>
              <a:t> insulation of the forks </a:t>
            </a:r>
            <a:r>
              <a:rPr lang="fr-CH" sz="1400" dirty="0" err="1"/>
              <a:t>cables</a:t>
            </a:r>
            <a:r>
              <a:rPr lang="fr-CH" sz="1400" dirty="0"/>
              <a:t> --&gt; possible </a:t>
            </a:r>
            <a:r>
              <a:rPr lang="fr-CH" sz="1400" dirty="0" err="1"/>
              <a:t>delayed</a:t>
            </a:r>
            <a:r>
              <a:rPr lang="fr-CH" sz="1400" dirty="0"/>
              <a:t> installation;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1400" dirty="0"/>
              <a:t>BTV – </a:t>
            </a:r>
            <a:r>
              <a:rPr lang="fr-CH" sz="1400" dirty="0" err="1"/>
              <a:t>leak</a:t>
            </a:r>
            <a:r>
              <a:rPr lang="fr-CH" sz="1400" dirty="0"/>
              <a:t> </a:t>
            </a:r>
            <a:r>
              <a:rPr lang="fr-CH" sz="1400" dirty="0" err="1"/>
              <a:t>tightness</a:t>
            </a:r>
            <a:r>
              <a:rPr lang="fr-CH" sz="1400" dirty="0"/>
              <a:t>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CH" sz="1400" dirty="0"/>
          </a:p>
        </p:txBody>
      </p:sp>
    </p:spTree>
    <p:extLst>
      <p:ext uri="{BB962C8B-B14F-4D97-AF65-F5344CB8AC3E}">
        <p14:creationId xmlns:p14="http://schemas.microsoft.com/office/powerpoint/2010/main" val="17060192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CH" dirty="0"/>
              <a:t>News </a:t>
            </a:r>
            <a:r>
              <a:rPr lang="fr-CH" dirty="0" err="1"/>
              <a:t>from</a:t>
            </a:r>
            <a:r>
              <a:rPr lang="fr-CH" dirty="0"/>
              <a:t> LSS5</a:t>
            </a:r>
            <a:endParaRPr lang="en-GB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0668283-4EF1-44C4-A9AF-7D619ABCD2DC}"/>
              </a:ext>
            </a:extLst>
          </p:cNvPr>
          <p:cNvSpPr txBox="1"/>
          <p:nvPr/>
        </p:nvSpPr>
        <p:spPr>
          <a:xfrm>
            <a:off x="6875585" y="4545596"/>
            <a:ext cx="8704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>
                <a:solidFill>
                  <a:schemeClr val="bg1"/>
                </a:solidFill>
              </a:rPr>
              <a:t>5 cm!!</a:t>
            </a:r>
            <a:endParaRPr lang="en-GB" dirty="0">
              <a:solidFill>
                <a:schemeClr val="bg1"/>
              </a:solidFill>
            </a:endParaRPr>
          </a:p>
        </p:txBody>
      </p:sp>
      <p:pic>
        <p:nvPicPr>
          <p:cNvPr id="17" name="Picture 16" descr="A picture containing green, indoor, table, kitchen&#10;&#10;Description automatically generated">
            <a:extLst>
              <a:ext uri="{FF2B5EF4-FFF2-40B4-BE49-F238E27FC236}">
                <a16:creationId xmlns:a16="http://schemas.microsoft.com/office/drawing/2014/main" id="{9B5EBCFA-A9CA-4105-8297-52AEB24F1874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783" y="949333"/>
            <a:ext cx="4691190" cy="3518393"/>
          </a:xfrm>
          <a:prstGeom prst="rect">
            <a:avLst/>
          </a:prstGeom>
        </p:spPr>
      </p:pic>
      <p:pic>
        <p:nvPicPr>
          <p:cNvPr id="21" name="Picture 20" descr="A picture containing indoor, building, person, table&#10;&#10;Description automatically generated">
            <a:extLst>
              <a:ext uri="{FF2B5EF4-FFF2-40B4-BE49-F238E27FC236}">
                <a16:creationId xmlns:a16="http://schemas.microsoft.com/office/drawing/2014/main" id="{E1811ECA-F3F5-4223-BA1D-298DE72BE7D7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77285" y="2596291"/>
            <a:ext cx="4780123" cy="3585092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7AF00F89-311E-40C9-9164-50626EC76597}"/>
              </a:ext>
            </a:extLst>
          </p:cNvPr>
          <p:cNvSpPr txBox="1"/>
          <p:nvPr/>
        </p:nvSpPr>
        <p:spPr>
          <a:xfrm>
            <a:off x="514865" y="4580945"/>
            <a:ext cx="3521676" cy="1600438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r>
              <a:rPr lang="fr-CH" sz="1400" dirty="0"/>
              <a:t>TIDVG5 </a:t>
            </a:r>
            <a:r>
              <a:rPr lang="fr-CH" sz="1400" dirty="0" err="1"/>
              <a:t>readiness</a:t>
            </a:r>
            <a:r>
              <a:rPr lang="fr-CH" sz="1400" dirty="0"/>
              <a:t>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Shielding installed;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TIDVG5 vacuum chamber fully assembled and leak tight;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Acceptance test + bake out cycle foreseen beginning of September.</a:t>
            </a:r>
            <a:endParaRPr lang="fr-CH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CH" sz="1400" dirty="0"/>
          </a:p>
        </p:txBody>
      </p:sp>
    </p:spTree>
    <p:extLst>
      <p:ext uri="{BB962C8B-B14F-4D97-AF65-F5344CB8AC3E}">
        <p14:creationId xmlns:p14="http://schemas.microsoft.com/office/powerpoint/2010/main" val="390949622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Pressure </a:t>
            </a:r>
            <a:r>
              <a:rPr lang="fr-CH" dirty="0" err="1"/>
              <a:t>map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7</a:t>
            </a:fld>
            <a:endParaRPr lang="en-US" dirty="0"/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353441" y="1493585"/>
            <a:ext cx="0" cy="256489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61640" y="1411996"/>
            <a:ext cx="201336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400" dirty="0"/>
              <a:t>Vacuum  </a:t>
            </a:r>
            <a:r>
              <a:rPr lang="fr-CH" sz="1400" dirty="0" err="1"/>
              <a:t>sector</a:t>
            </a:r>
            <a:endParaRPr lang="en-GB" sz="140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EA37B50-8129-4EAA-8F75-80510EF433C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4727" y="1452790"/>
            <a:ext cx="8290664" cy="25960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25144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PLANNING OVERVIEW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en-US" i="1"/>
              <a:t>SPS LS2 Update</a:t>
            </a:r>
            <a:endParaRPr lang="en-US" i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6CBAFE6-1411-474E-AC6E-365305FF2CD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52632"/>
          <a:stretch/>
        </p:blipFill>
        <p:spPr>
          <a:xfrm>
            <a:off x="160421" y="978427"/>
            <a:ext cx="7469479" cy="245057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04F4B0C9-D0AF-4999-98B5-1AF89095E89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7383"/>
          <a:stretch/>
        </p:blipFill>
        <p:spPr>
          <a:xfrm>
            <a:off x="1199853" y="3583260"/>
            <a:ext cx="7832172" cy="2313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746921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TI2 alignment campaign: approved strategy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en-US" i="1"/>
              <a:t>SPS LS2 Update</a:t>
            </a:r>
            <a:endParaRPr lang="en-US" i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6121098" y="5582929"/>
            <a:ext cx="31758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Courtesy of J. Coupard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49A81C7-8A62-412A-ABB9-5B382DF98B4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43383"/>
          <a:stretch/>
        </p:blipFill>
        <p:spPr>
          <a:xfrm>
            <a:off x="2791163" y="1030413"/>
            <a:ext cx="6112201" cy="4180994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A74F284F-C48E-4882-8468-B281A14E7341}"/>
              </a:ext>
            </a:extLst>
          </p:cNvPr>
          <p:cNvSpPr/>
          <p:nvPr/>
        </p:nvSpPr>
        <p:spPr>
          <a:xfrm>
            <a:off x="2825774" y="1659250"/>
            <a:ext cx="6077595" cy="1136077"/>
          </a:xfrm>
          <a:prstGeom prst="rect">
            <a:avLst/>
          </a:prstGeom>
          <a:noFill/>
          <a:ln w="28575" cap="flat" cmpd="sng" algn="ctr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5BA9F051-106D-4F80-B42F-75757C5F896F}"/>
              </a:ext>
            </a:extLst>
          </p:cNvPr>
          <p:cNvSpPr/>
          <p:nvPr/>
        </p:nvSpPr>
        <p:spPr>
          <a:xfrm>
            <a:off x="2825773" y="2795327"/>
            <a:ext cx="6077595" cy="1764145"/>
          </a:xfrm>
          <a:prstGeom prst="rect">
            <a:avLst/>
          </a:prstGeom>
          <a:noFill/>
          <a:ln w="28575" cap="flat" cmpd="sng" algn="ctr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Speech Bubble: Rectangle 12">
            <a:extLst>
              <a:ext uri="{FF2B5EF4-FFF2-40B4-BE49-F238E27FC236}">
                <a16:creationId xmlns:a16="http://schemas.microsoft.com/office/drawing/2014/main" id="{E6502050-62D4-4AFC-BC42-0A7DDECBBA11}"/>
              </a:ext>
            </a:extLst>
          </p:cNvPr>
          <p:cNvSpPr/>
          <p:nvPr/>
        </p:nvSpPr>
        <p:spPr>
          <a:xfrm>
            <a:off x="7108954" y="4277036"/>
            <a:ext cx="1711288" cy="707886"/>
          </a:xfrm>
          <a:prstGeom prst="wedgeRectCallout">
            <a:avLst>
              <a:gd name="adj1" fmla="val -56843"/>
              <a:gd name="adj2" fmla="val -85049"/>
            </a:avLst>
          </a:prstGeom>
          <a:solidFill>
            <a:srgbClr val="FFFFFF">
              <a:alpha val="60000"/>
            </a:srgb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000" dirty="0"/>
              <a:t>Clash for the access to TI2 from LHC P2 with the ELQA and cool-down of sector 1-2 to be addressed</a:t>
            </a:r>
          </a:p>
        </p:txBody>
      </p:sp>
      <p:sp>
        <p:nvSpPr>
          <p:cNvPr id="14" name="Speech Bubble: Rectangle 13">
            <a:extLst>
              <a:ext uri="{FF2B5EF4-FFF2-40B4-BE49-F238E27FC236}">
                <a16:creationId xmlns:a16="http://schemas.microsoft.com/office/drawing/2014/main" id="{06268332-BFBF-45DF-B434-388E74B0CD56}"/>
              </a:ext>
            </a:extLst>
          </p:cNvPr>
          <p:cNvSpPr/>
          <p:nvPr/>
        </p:nvSpPr>
        <p:spPr>
          <a:xfrm>
            <a:off x="3677645" y="3569150"/>
            <a:ext cx="1711288" cy="553998"/>
          </a:xfrm>
          <a:prstGeom prst="wedgeRectCallout">
            <a:avLst>
              <a:gd name="adj1" fmla="val 55961"/>
              <a:gd name="adj2" fmla="val -143402"/>
            </a:avLst>
          </a:prstGeom>
          <a:solidFill>
            <a:srgbClr val="FFFFFF">
              <a:alpha val="60000"/>
            </a:srgb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000" dirty="0"/>
              <a:t>Clash for the access to TI2 from BA7 with the PPS tests to be addressed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78BCCC3-351D-4D37-80AF-65ADD0246709}"/>
              </a:ext>
            </a:extLst>
          </p:cNvPr>
          <p:cNvSpPr txBox="1"/>
          <p:nvPr/>
        </p:nvSpPr>
        <p:spPr>
          <a:xfrm>
            <a:off x="104274" y="2366211"/>
            <a:ext cx="2638377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fr-CH" sz="1400" dirty="0" err="1"/>
              <a:t>Approved</a:t>
            </a:r>
            <a:r>
              <a:rPr lang="fr-CH" sz="1400" dirty="0"/>
              <a:t> at the LS2C: planning to </a:t>
            </a:r>
            <a:r>
              <a:rPr lang="fr-CH" sz="1400" dirty="0" err="1"/>
              <a:t>be</a:t>
            </a:r>
            <a:r>
              <a:rPr lang="fr-CH" sz="1400" dirty="0"/>
              <a:t> </a:t>
            </a:r>
            <a:r>
              <a:rPr lang="fr-CH" sz="1400" dirty="0" err="1"/>
              <a:t>updated</a:t>
            </a:r>
            <a:r>
              <a:rPr lang="fr-CH" sz="1400" dirty="0"/>
              <a:t> </a:t>
            </a:r>
            <a:r>
              <a:rPr lang="fr-CH" sz="1400" dirty="0" err="1"/>
              <a:t>after</a:t>
            </a:r>
            <a:r>
              <a:rPr lang="fr-CH" sz="1400" dirty="0"/>
              <a:t> the </a:t>
            </a:r>
            <a:r>
              <a:rPr lang="fr-CH" sz="1400" dirty="0" err="1"/>
              <a:t>alignment</a:t>
            </a:r>
            <a:r>
              <a:rPr lang="fr-CH" sz="1400" dirty="0"/>
              <a:t> </a:t>
            </a:r>
            <a:r>
              <a:rPr lang="fr-CH" sz="1400" dirty="0" err="1"/>
              <a:t>measurements</a:t>
            </a:r>
            <a:r>
              <a:rPr lang="fr-CH" sz="1400" dirty="0"/>
              <a:t> are </a:t>
            </a:r>
            <a:r>
              <a:rPr lang="fr-CH" sz="1400" dirty="0" err="1"/>
              <a:t>completed</a:t>
            </a:r>
            <a:r>
              <a:rPr lang="fr-CH" sz="1400" dirty="0"/>
              <a:t> (</a:t>
            </a:r>
            <a:r>
              <a:rPr lang="fr-CH" sz="1400" dirty="0" err="1"/>
              <a:t>mid</a:t>
            </a:r>
            <a:r>
              <a:rPr lang="fr-CH" sz="1400" dirty="0"/>
              <a:t> </a:t>
            </a:r>
            <a:r>
              <a:rPr lang="fr-CH" sz="1400" dirty="0" err="1"/>
              <a:t>September</a:t>
            </a:r>
            <a:r>
              <a:rPr lang="fr-CH" sz="1400" dirty="0"/>
              <a:t>).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4083099602"/>
      </p:ext>
    </p:extLst>
  </p:cSld>
  <p:clrMapOvr>
    <a:masterClrMapping/>
  </p:clrMapOvr>
</p:sld>
</file>

<file path=ppt/theme/theme1.xml><?xml version="1.0" encoding="utf-8"?>
<a:theme xmlns:a="http://schemas.openxmlformats.org/drawingml/2006/main" name="CERN_ENdept_Presentation_ArialFont copy">
  <a:themeElements>
    <a:clrScheme name="CERN">
      <a:dk1>
        <a:srgbClr val="0C377B"/>
      </a:dk1>
      <a:lt1>
        <a:srgbClr val="FFFFFF"/>
      </a:lt1>
      <a:dk2>
        <a:srgbClr val="333333"/>
      </a:dk2>
      <a:lt2>
        <a:srgbClr val="999999"/>
      </a:lt2>
      <a:accent1>
        <a:srgbClr val="0C377B"/>
      </a:accent1>
      <a:accent2>
        <a:srgbClr val="A40000"/>
      </a:accent2>
      <a:accent3>
        <a:srgbClr val="4F9A06"/>
      </a:accent3>
      <a:accent4>
        <a:srgbClr val="5197CC"/>
      </a:accent4>
      <a:accent5>
        <a:srgbClr val="EF2929"/>
      </a:accent5>
      <a:accent6>
        <a:srgbClr val="8AE234"/>
      </a:accent6>
      <a:hlink>
        <a:srgbClr val="3465A4"/>
      </a:hlink>
      <a:folHlink>
        <a:srgbClr val="3465A4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28894</TotalTime>
  <Words>799</Words>
  <Application>Microsoft Office PowerPoint</Application>
  <PresentationFormat>On-screen Show (4:3)</PresentationFormat>
  <Paragraphs>118</Paragraphs>
  <Slides>18</Slides>
  <Notes>4</Notes>
  <HiddenSlides>0</HiddenSlides>
  <MMClips>0</MMClips>
  <ScaleCrop>false</ScaleCrop>
  <HeadingPairs>
    <vt:vector size="8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18</vt:i4>
      </vt:variant>
    </vt:vector>
  </HeadingPairs>
  <TitlesOfParts>
    <vt:vector size="23" baseType="lpstr">
      <vt:lpstr>Arial</vt:lpstr>
      <vt:lpstr>Calibri</vt:lpstr>
      <vt:lpstr>CERN_ENdept_Presentation_ArialFont copy</vt:lpstr>
      <vt:lpstr>Graph</vt:lpstr>
      <vt:lpstr>Origin Graph</vt:lpstr>
      <vt:lpstr>Report: 28  Activity: SPS</vt:lpstr>
      <vt:lpstr>Activities of the past 2 weeks</vt:lpstr>
      <vt:lpstr>Activities of the past 2 weeks</vt:lpstr>
      <vt:lpstr>News from LSS3</vt:lpstr>
      <vt:lpstr>News from LSS5</vt:lpstr>
      <vt:lpstr>News from LSS5</vt:lpstr>
      <vt:lpstr>Pressure map</vt:lpstr>
      <vt:lpstr>PLANNING OVERVIEW</vt:lpstr>
      <vt:lpstr>TI2 alignment campaign: approved strategy</vt:lpstr>
      <vt:lpstr>DASHBOARDS - 2020</vt:lpstr>
      <vt:lpstr>DASHBOARDS - 2020</vt:lpstr>
      <vt:lpstr>Activities of the next 2 weeks</vt:lpstr>
      <vt:lpstr>Resources distribution</vt:lpstr>
      <vt:lpstr>Thank you !</vt:lpstr>
      <vt:lpstr>Pumpdowns</vt:lpstr>
      <vt:lpstr>Pumpdowns</vt:lpstr>
      <vt:lpstr>Pumpdowns – aC coated Vs uncoated sectors  (once on ion pumps) </vt:lpstr>
      <vt:lpstr>Pumpdowns - summary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Giuseppe Bregliozzi</dc:creator>
  <cp:lastModifiedBy>Chiara Pasquino</cp:lastModifiedBy>
  <cp:revision>798</cp:revision>
  <dcterms:created xsi:type="dcterms:W3CDTF">2014-04-09T15:49:20Z</dcterms:created>
  <dcterms:modified xsi:type="dcterms:W3CDTF">2020-07-31T13:30:55Z</dcterms:modified>
</cp:coreProperties>
</file>