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19" r:id="rId2"/>
    <p:sldId id="419" r:id="rId3"/>
    <p:sldId id="424" r:id="rId4"/>
    <p:sldId id="420" r:id="rId5"/>
    <p:sldId id="404" r:id="rId6"/>
    <p:sldId id="398" r:id="rId7"/>
    <p:sldId id="421" r:id="rId8"/>
    <p:sldId id="390" r:id="rId9"/>
    <p:sldId id="407" r:id="rId10"/>
    <p:sldId id="425" r:id="rId11"/>
    <p:sldId id="42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000000"/>
    <a:srgbClr val="0651A2"/>
    <a:srgbClr val="00B0F0"/>
    <a:srgbClr val="FFFFFF"/>
    <a:srgbClr val="B74E39"/>
    <a:srgbClr val="553058"/>
    <a:srgbClr val="D6D6D6"/>
    <a:srgbClr val="35BB58"/>
    <a:srgbClr val="D818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3" autoAdjust="0"/>
    <p:restoredTop sz="86477" autoAdjust="0"/>
  </p:normalViewPr>
  <p:slideViewPr>
    <p:cSldViewPr snapToGrid="0" snapToObjects="1">
      <p:cViewPr varScale="1">
        <p:scale>
          <a:sx n="112" d="100"/>
          <a:sy n="112" d="100"/>
        </p:scale>
        <p:origin x="154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38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8/3/2020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8/3/2020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068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760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388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854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504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220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31800" y="5550319"/>
            <a:ext cx="3477354" cy="981541"/>
            <a:chOff x="992934" y="955285"/>
            <a:chExt cx="3477354" cy="981541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154" y="5591501"/>
            <a:ext cx="1285933" cy="8746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2274957" y="6357296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A Name</a:t>
            </a:r>
          </a:p>
          <a:p>
            <a:pPr algn="r"/>
            <a:r>
              <a:rPr lang="en-US" i="1" dirty="0"/>
              <a:t>XX-YY</a:t>
            </a:r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226425" cy="5028279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23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dirty="0"/>
              <a:t>Click to edit Master text styles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843642" y="3153362"/>
            <a:ext cx="3477354" cy="981541"/>
            <a:chOff x="992934" y="955285"/>
            <a:chExt cx="3477354" cy="981541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 userDrawn="1"/>
        </p:nvGrpSpPr>
        <p:grpSpPr>
          <a:xfrm>
            <a:off x="457200" y="6356350"/>
            <a:ext cx="1451237" cy="391960"/>
            <a:chOff x="1506415" y="4708733"/>
            <a:chExt cx="1451237" cy="39196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10"/>
            <a:srcRect r="57171"/>
            <a:stretch/>
          </p:blipFill>
          <p:spPr>
            <a:xfrm>
              <a:off x="1506415" y="4708733"/>
              <a:ext cx="513009" cy="39196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 rotWithShape="1">
            <a:blip r:embed="rId10"/>
            <a:srcRect l="43304" b="35290"/>
            <a:stretch/>
          </p:blipFill>
          <p:spPr>
            <a:xfrm>
              <a:off x="1930069" y="4712818"/>
              <a:ext cx="1027583" cy="383791"/>
            </a:xfrm>
            <a:prstGeom prst="rect">
              <a:avLst/>
            </a:prstGeom>
          </p:spPr>
        </p:pic>
      </p:grpSp>
      <p:pic>
        <p:nvPicPr>
          <p:cNvPr id="10" name="Picture 9" descr="Logo.pn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995" y="6305133"/>
            <a:ext cx="726893" cy="4943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6" r:id="rId4"/>
    <p:sldLayoutId id="2147483682" r:id="rId5"/>
    <p:sldLayoutId id="2147483684" r:id="rId6"/>
    <p:sldLayoutId id="2147483680" r:id="rId7"/>
    <p:sldLayoutId id="2147483676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/>
              <a:t>Report: 28</a:t>
            </a:r>
            <a:br>
              <a:rPr lang="en-GB" dirty="0"/>
            </a:br>
            <a:br>
              <a:rPr lang="en-GB" dirty="0"/>
            </a:br>
            <a:r>
              <a:rPr lang="en-GB" dirty="0"/>
              <a:t>Activity: LHC Insulation Vacuum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i="1" dirty="0"/>
              <a:t>Natalia Koziol, Jaime P</a:t>
            </a:r>
            <a:r>
              <a:rPr lang="es-ES" sz="2000" i="1" dirty="0" err="1"/>
              <a:t>érez</a:t>
            </a:r>
            <a:r>
              <a:rPr lang="es-ES" sz="2000" i="1" dirty="0"/>
              <a:t> </a:t>
            </a:r>
            <a:r>
              <a:rPr lang="es-ES" sz="2000" i="1" dirty="0" err="1"/>
              <a:t>Espinós</a:t>
            </a:r>
            <a:endParaRPr lang="en-GB" sz="2000" i="1" dirty="0"/>
          </a:p>
          <a:p>
            <a:endParaRPr lang="en-US" sz="2000" i="1" dirty="0"/>
          </a:p>
          <a:p>
            <a:endParaRPr lang="en-GB" sz="2000" i="1" dirty="0"/>
          </a:p>
          <a:p>
            <a:r>
              <a:rPr lang="en-GB" sz="2000" i="1" dirty="0"/>
              <a:t>Meeting 03/08/2020</a:t>
            </a:r>
          </a:p>
          <a:p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64364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D3526-45C5-47AE-8095-83DF0C57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DFA5B4-F35E-458C-9BBB-2B32C6F7A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8987B3-803C-4773-8BBD-1A0D05C01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2E2D08B-D3EC-40DD-97A0-79945CDE262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199" y="1465152"/>
            <a:ext cx="7769553" cy="357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199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2C9A6-38AC-4C71-8C34-E1679AA04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EDE8AA-7464-448A-9B4A-8C40B8134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C3B703-2143-4D0E-8D28-117BBBF1D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97449E5-AC97-434F-8F2E-E381000B022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19076" y="1291711"/>
            <a:ext cx="3944125" cy="23562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411CC2-7C64-4CAE-9625-C07DAB6E03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3377" y="3647988"/>
            <a:ext cx="3628021" cy="25467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AB2EF2-BFCC-45F7-AF70-E2C6671BA4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4095" y="1205525"/>
            <a:ext cx="3628021" cy="235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579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Performed activities during last 2 weeks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957725"/>
            <a:ext cx="8226425" cy="280782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Leak test activities</a:t>
            </a:r>
          </a:p>
          <a:p>
            <a:pPr lvl="1">
              <a:buClr>
                <a:schemeClr val="tx1"/>
              </a:buClr>
            </a:pPr>
            <a:r>
              <a:rPr lang="en-US" sz="2000" dirty="0"/>
              <a:t>Global Leak tests after the pressure test in S8-1</a:t>
            </a:r>
          </a:p>
          <a:p>
            <a:pPr lvl="2">
              <a:buClr>
                <a:schemeClr val="tx1"/>
              </a:buClr>
            </a:pPr>
            <a:r>
              <a:rPr lang="en-US" sz="2000" dirty="0"/>
              <a:t>3 leaks 1.0E-07 - 1.0E-05  mbar l/s</a:t>
            </a:r>
          </a:p>
          <a:p>
            <a:pPr lvl="3">
              <a:buClr>
                <a:schemeClr val="tx1"/>
              </a:buClr>
            </a:pPr>
            <a:r>
              <a:rPr lang="en-US" sz="1500" dirty="0"/>
              <a:t>A1R8.M: Known (from the installation) leak on the CM circuit – no degradation (1.0E-07 reported in 2008)</a:t>
            </a:r>
          </a:p>
          <a:p>
            <a:pPr lvl="3">
              <a:buClr>
                <a:schemeClr val="tx1"/>
              </a:buClr>
            </a:pPr>
            <a:r>
              <a:rPr lang="en-US" sz="1500" dirty="0"/>
              <a:t>A15R8.M: New (LS2) leak in line E ; Phase I @ 10bars: 4.0E-07</a:t>
            </a:r>
          </a:p>
          <a:p>
            <a:pPr lvl="3">
              <a:buClr>
                <a:schemeClr val="tx1"/>
              </a:buClr>
            </a:pPr>
            <a:r>
              <a:rPr lang="en-US" sz="1500" dirty="0"/>
              <a:t>D81.Q: Leak in line D ; compensator on C line exchanged during LS1 and on the D line during LS2 – </a:t>
            </a:r>
            <a:r>
              <a:rPr lang="en-GB" sz="1500" dirty="0"/>
              <a:t>Phase I @10 bars: 7.5E-07</a:t>
            </a:r>
            <a:endParaRPr lang="en-US" sz="1500" dirty="0"/>
          </a:p>
          <a:p>
            <a:pPr marL="460375" lvl="2" indent="0">
              <a:buClr>
                <a:schemeClr val="tx1"/>
              </a:buClr>
              <a:buNone/>
            </a:pPr>
            <a:endParaRPr lang="en-US" dirty="0"/>
          </a:p>
          <a:p>
            <a:pPr marL="460375" lvl="2" indent="0">
              <a:buClr>
                <a:schemeClr val="tx1"/>
              </a:buClr>
              <a:buNone/>
            </a:pP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F7C511D-BAD3-4F69-B250-2743C74D3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49" y="3986443"/>
            <a:ext cx="8721725" cy="71633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CABDB4-C82D-4F45-BCAE-32EE2171C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4" y="5057775"/>
            <a:ext cx="550545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183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Performed activities during last 2 weeks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028062"/>
            <a:ext cx="8226425" cy="3996112"/>
          </a:xfrm>
        </p:spPr>
        <p:txBody>
          <a:bodyPr>
            <a:normAutofit/>
          </a:bodyPr>
          <a:lstStyle/>
          <a:p>
            <a:pPr lvl="1">
              <a:buClr>
                <a:schemeClr val="tx1"/>
              </a:buClr>
            </a:pPr>
            <a:r>
              <a:rPr lang="en-US" dirty="0"/>
              <a:t>A19R5.M: </a:t>
            </a:r>
            <a:r>
              <a:rPr lang="en-US" dirty="0">
                <a:sym typeface="Symbol" panose="05050102010706020507" pitchFamily="18" charset="2"/>
              </a:rPr>
              <a:t>new clamshell for M-bellows developed.  </a:t>
            </a:r>
          </a:p>
          <a:p>
            <a:pPr lvl="2">
              <a:buClr>
                <a:schemeClr val="tx1"/>
              </a:buClr>
            </a:pPr>
            <a:r>
              <a:rPr lang="en-US" sz="2000" dirty="0">
                <a:sym typeface="Symbol" panose="05050102010706020507" pitchFamily="18" charset="2"/>
              </a:rPr>
              <a:t>Clamshell tests made on M, N sleeves and M bellows (35 tests) </a:t>
            </a:r>
            <a:r>
              <a:rPr lang="en-US" sz="2000" dirty="0"/>
              <a:t>in 5 ICs: QBBI.A20R5, QBBI.B20R5, QBQI.20R5, QQBI.20R5 and QBBI.A21R5 – no outcome</a:t>
            </a:r>
          </a:p>
          <a:p>
            <a:pPr lvl="2">
              <a:buClr>
                <a:schemeClr val="tx1"/>
              </a:buClr>
            </a:pPr>
            <a:r>
              <a:rPr lang="en-US" sz="2000" dirty="0"/>
              <a:t>Accumulation pockets installed on all al the positions + M2N.</a:t>
            </a:r>
          </a:p>
          <a:p>
            <a:pPr lvl="2">
              <a:buClr>
                <a:schemeClr val="tx1"/>
              </a:buClr>
            </a:pPr>
            <a:r>
              <a:rPr lang="en-US" sz="2000" dirty="0"/>
              <a:t>Waiting for TE-CRG availability for the accumulation test (W34)</a:t>
            </a:r>
          </a:p>
          <a:p>
            <a:r>
              <a:rPr lang="en-GB" dirty="0"/>
              <a:t>Closure and preparations for global leak tests</a:t>
            </a:r>
          </a:p>
          <a:p>
            <a:pPr lvl="1"/>
            <a:r>
              <a:rPr lang="es-ES_tradnl" dirty="0" err="1"/>
              <a:t>Pump-down</a:t>
            </a:r>
            <a:r>
              <a:rPr lang="es-ES_tradnl" dirty="0"/>
              <a:t> </a:t>
            </a:r>
            <a:r>
              <a:rPr lang="es-ES_tradnl" dirty="0" err="1"/>
              <a:t>start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4x </a:t>
            </a:r>
            <a:r>
              <a:rPr lang="es-ES_tradnl" dirty="0" err="1"/>
              <a:t>volumes</a:t>
            </a:r>
            <a:r>
              <a:rPr lang="es-ES_tradnl" dirty="0"/>
              <a:t> in S7-8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422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Performed activities during last 2 weeks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957726"/>
            <a:ext cx="8226425" cy="1556874"/>
          </a:xfrm>
        </p:spPr>
        <p:txBody>
          <a:bodyPr>
            <a:normAutofit/>
          </a:bodyPr>
          <a:lstStyle/>
          <a:p>
            <a:r>
              <a:rPr lang="en-US" dirty="0"/>
              <a:t>Closure and preparations for global leak tests</a:t>
            </a:r>
          </a:p>
          <a:p>
            <a:pPr lvl="1"/>
            <a:r>
              <a:rPr lang="en-US" dirty="0"/>
              <a:t>Resolution of Q6L8 O-ring NCs in s. 7-8 </a:t>
            </a:r>
            <a:br>
              <a:rPr lang="en-US" dirty="0"/>
            </a:br>
            <a:r>
              <a:rPr lang="en-US" dirty="0"/>
              <a:t>(In collaboration with ICM and TE-MSC)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D6E0FF-8941-49AE-9E67-2AD4BB5AA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12" y="3631963"/>
            <a:ext cx="8650937" cy="212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609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038" y="917383"/>
            <a:ext cx="6771082" cy="52041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pumping group consolidation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6141851" y="1127505"/>
            <a:ext cx="1228365" cy="235867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>
            <a:endCxn id="18" idx="2"/>
          </p:cNvCxnSpPr>
          <p:nvPr/>
        </p:nvCxnSpPr>
        <p:spPr>
          <a:xfrm flipH="1" flipV="1">
            <a:off x="6756034" y="1363372"/>
            <a:ext cx="1290090" cy="737816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391726" y="2040834"/>
            <a:ext cx="1658269" cy="477321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TO BE FINISHED AFTER LEAK TESTS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849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192" y="958993"/>
            <a:ext cx="6782153" cy="51034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DISMAC – leak test status</a:t>
            </a:r>
            <a:endParaRPr lang="en-GB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74956" y="1194569"/>
            <a:ext cx="3488266" cy="21697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READY FOR PRESSURE TEST (W33)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62531" y="5767731"/>
            <a:ext cx="1583474" cy="21697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FINISHED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274956" y="1849575"/>
            <a:ext cx="3488266" cy="21697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READY FOR PRESSURE TEST (W33)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274956" y="2518775"/>
            <a:ext cx="3488266" cy="21697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READY FOR PRESSURE TEST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298409" y="4443525"/>
            <a:ext cx="3488266" cy="21697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READY FOR PRESSURE TEST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819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Planned activities for next 2 weeks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085222"/>
            <a:ext cx="8226425" cy="5271128"/>
          </a:xfrm>
        </p:spPr>
        <p:txBody>
          <a:bodyPr>
            <a:normAutofit/>
          </a:bodyPr>
          <a:lstStyle/>
          <a:p>
            <a:r>
              <a:rPr lang="en-US" sz="2800" dirty="0"/>
              <a:t>Leak test activities</a:t>
            </a:r>
          </a:p>
          <a:p>
            <a:pPr lvl="1">
              <a:buClr>
                <a:schemeClr val="tx1"/>
              </a:buClr>
            </a:pPr>
            <a:r>
              <a:rPr lang="en-US" sz="2000" dirty="0"/>
              <a:t>A19R5.M: local leak tests by accumulation</a:t>
            </a:r>
          </a:p>
          <a:p>
            <a:pPr lvl="1">
              <a:buClr>
                <a:schemeClr val="tx1"/>
              </a:buClr>
            </a:pPr>
            <a:r>
              <a:rPr lang="en-US" sz="2000" dirty="0"/>
              <a:t>Global LT after the pressure test in S1-2 and S2-3</a:t>
            </a:r>
            <a:br>
              <a:rPr lang="en-US" sz="2000" dirty="0"/>
            </a:br>
            <a:endParaRPr lang="en-US" sz="2000" dirty="0"/>
          </a:p>
          <a:p>
            <a:r>
              <a:rPr lang="en-GB" sz="2800" dirty="0"/>
              <a:t>Closure and preparations for global leak tests</a:t>
            </a:r>
          </a:p>
          <a:p>
            <a:pPr lvl="1">
              <a:buClr>
                <a:srgbClr val="0C377B"/>
              </a:buClr>
            </a:pPr>
            <a:r>
              <a:rPr lang="en-GB" sz="2000" dirty="0"/>
              <a:t>Replacement of standalone damaged O-ring </a:t>
            </a:r>
            <a:r>
              <a:rPr lang="en-US" sz="2000" dirty="0"/>
              <a:t>in Q6L4 (W34)</a:t>
            </a:r>
          </a:p>
          <a:p>
            <a:pPr lvl="1">
              <a:buClr>
                <a:srgbClr val="0C377B"/>
              </a:buClr>
            </a:pPr>
            <a:r>
              <a:rPr lang="en-US" sz="2000" dirty="0"/>
              <a:t>Envelope leak test of </a:t>
            </a:r>
            <a:r>
              <a:rPr lang="pt-BR" sz="2000" dirty="0"/>
              <a:t>~8 vacuum subsectors </a:t>
            </a:r>
            <a:r>
              <a:rPr lang="en-US" sz="2000" dirty="0"/>
              <a:t>S7-8</a:t>
            </a:r>
            <a:br>
              <a:rPr lang="en-US" sz="2000" dirty="0"/>
            </a:br>
            <a:endParaRPr lang="en-US" sz="2000" dirty="0"/>
          </a:p>
          <a:p>
            <a:r>
              <a:rPr lang="en-US" sz="2800" dirty="0"/>
              <a:t>Turbo pumping group consolidation and others</a:t>
            </a:r>
          </a:p>
          <a:p>
            <a:pPr lvl="1"/>
            <a:r>
              <a:rPr lang="es-ES_tradnl" sz="2000" dirty="0" err="1"/>
              <a:t>End</a:t>
            </a:r>
            <a:r>
              <a:rPr lang="es-ES_tradnl" sz="2000" dirty="0"/>
              <a:t> of </a:t>
            </a:r>
            <a:r>
              <a:rPr lang="es-ES_tradnl" sz="2000" dirty="0" err="1"/>
              <a:t>pumping</a:t>
            </a:r>
            <a:r>
              <a:rPr lang="es-ES_tradnl" sz="2000" dirty="0"/>
              <a:t> </a:t>
            </a:r>
            <a:r>
              <a:rPr lang="es-ES_tradnl" sz="2000" dirty="0" err="1"/>
              <a:t>group</a:t>
            </a:r>
            <a:r>
              <a:rPr lang="es-ES_tradnl" sz="2000" dirty="0"/>
              <a:t> </a:t>
            </a:r>
            <a:r>
              <a:rPr lang="es-ES_tradnl" sz="2000" dirty="0" err="1"/>
              <a:t>consolidation</a:t>
            </a:r>
            <a:r>
              <a:rPr lang="es-ES_tradnl" sz="2000" dirty="0"/>
              <a:t> </a:t>
            </a:r>
            <a:r>
              <a:rPr lang="en-US" sz="2000" dirty="0"/>
              <a:t>in S1-2 (2 positions at B12.Q)</a:t>
            </a:r>
          </a:p>
        </p:txBody>
      </p:sp>
    </p:spTree>
    <p:extLst>
      <p:ext uri="{BB962C8B-B14F-4D97-AF65-F5344CB8AC3E}">
        <p14:creationId xmlns:p14="http://schemas.microsoft.com/office/powerpoint/2010/main" val="1551013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of resources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957726"/>
            <a:ext cx="8226425" cy="5398624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AL4030: 3 teams + 2 team coordinators (50%, shared with other activities) + % of 1 store keeper (</a:t>
            </a:r>
            <a:r>
              <a:rPr lang="en-US" u="sng" dirty="0"/>
              <a:t>also allocated for mechanical assembly on surface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Reduced from today</a:t>
            </a:r>
          </a:p>
          <a:p>
            <a:pPr lvl="2"/>
            <a:r>
              <a:rPr lang="en-US" dirty="0"/>
              <a:t>1 team coordinator on most of July and August</a:t>
            </a:r>
          </a:p>
          <a:p>
            <a:pPr lvl="1"/>
            <a:r>
              <a:rPr lang="en-US" dirty="0"/>
              <a:t>CERN: Natalia, </a:t>
            </a:r>
            <a:r>
              <a:rPr lang="en-US" dirty="0" err="1"/>
              <a:t>Wim</a:t>
            </a:r>
            <a:r>
              <a:rPr lang="en-US" dirty="0"/>
              <a:t>, Guillermo (% varies according to his activities in </a:t>
            </a:r>
            <a:r>
              <a:rPr lang="en-US" dirty="0" err="1"/>
              <a:t>cPS</a:t>
            </a:r>
            <a:r>
              <a:rPr lang="en-US" dirty="0"/>
              <a:t>) and Jaime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020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Thank you !</a:t>
            </a:r>
          </a:p>
        </p:txBody>
      </p:sp>
    </p:spTree>
    <p:extLst>
      <p:ext uri="{BB962C8B-B14F-4D97-AF65-F5344CB8AC3E}">
        <p14:creationId xmlns:p14="http://schemas.microsoft.com/office/powerpoint/2010/main" val="3705046260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32170</TotalTime>
  <Words>446</Words>
  <Application>Microsoft Office PowerPoint</Application>
  <PresentationFormat>On-screen Show (4:3)</PresentationFormat>
  <Paragraphs>62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CERN_ENdept_Presentation_ArialFont copy</vt:lpstr>
      <vt:lpstr>Report: 28  Activity: LHC Insulation Vacuum</vt:lpstr>
      <vt:lpstr>Performed activities during last 2 weeks</vt:lpstr>
      <vt:lpstr>Performed activities during last 2 weeks</vt:lpstr>
      <vt:lpstr>Performed activities during last 2 weeks</vt:lpstr>
      <vt:lpstr>Status of pumping group consolidation</vt:lpstr>
      <vt:lpstr>DISMAC – leak test status</vt:lpstr>
      <vt:lpstr>Planned activities for next 2 weeks</vt:lpstr>
      <vt:lpstr>Status of resources</vt:lpstr>
      <vt:lpstr>Thank you !</vt:lpstr>
      <vt:lpstr>Backup Slides</vt:lpstr>
      <vt:lpstr>Backup Slides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Giuseppe Bregliozzi</dc:creator>
  <cp:lastModifiedBy>Natalia Magdalena Koziol</cp:lastModifiedBy>
  <cp:revision>546</cp:revision>
  <dcterms:created xsi:type="dcterms:W3CDTF">2014-04-09T15:49:20Z</dcterms:created>
  <dcterms:modified xsi:type="dcterms:W3CDTF">2020-08-03T06:33:10Z</dcterms:modified>
</cp:coreProperties>
</file>