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1191" r:id="rId3"/>
    <p:sldId id="1198" r:id="rId4"/>
    <p:sldId id="1202" r:id="rId5"/>
    <p:sldId id="1196" r:id="rId6"/>
    <p:sldId id="1205" r:id="rId7"/>
    <p:sldId id="1197" r:id="rId8"/>
    <p:sldId id="1199" r:id="rId9"/>
    <p:sldId id="120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4C8A"/>
    <a:srgbClr val="C321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78" autoAdjust="0"/>
    <p:restoredTop sz="89327" autoAdjust="0"/>
  </p:normalViewPr>
  <p:slideViewPr>
    <p:cSldViewPr showGuides="1">
      <p:cViewPr varScale="1">
        <p:scale>
          <a:sx n="71" d="100"/>
          <a:sy n="71" d="100"/>
        </p:scale>
        <p:origin x="701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5D7BA5-086C-47C7-940D-9E705F57DC77}" type="datetimeFigureOut">
              <a:rPr lang="en-US" smtClean="0"/>
              <a:t>11/26/2019</a:t>
            </a:fld>
            <a:endParaRPr lang="en-US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D0C50-DECB-42D6-A7BD-AEABC140C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30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46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022">
              <a:defRPr/>
            </a:pPr>
            <a:r>
              <a:rPr lang="en-GB" dirty="0"/>
              <a:t>Max 12 Gbit/s files 2 -50 </a:t>
            </a:r>
            <a:r>
              <a:rPr lang="en-GB" dirty="0" err="1"/>
              <a:t>GByte</a:t>
            </a:r>
            <a:r>
              <a:rPr lang="en-GB" dirty="0"/>
              <a:t>		peak at 9.5 Gbit/s for 10 &amp; 20 GB file</a:t>
            </a:r>
          </a:p>
          <a:p>
            <a:pPr defTabSz="921022">
              <a:defRPr/>
            </a:pPr>
            <a:r>
              <a:rPr lang="en-GB" dirty="0"/>
              <a:t>Falls to 6.5 Gbit/s &gt; 50 </a:t>
            </a:r>
            <a:r>
              <a:rPr lang="en-GB" dirty="0" err="1"/>
              <a:t>MByte</a:t>
            </a:r>
            <a:r>
              <a:rPr lang="en-GB" dirty="0"/>
              <a:t>			over 7 Gbit/s for files &gt; 2 </a:t>
            </a:r>
            <a:r>
              <a:rPr lang="en-GB" dirty="0" err="1"/>
              <a:t>GByte</a:t>
            </a:r>
            <a:br>
              <a:rPr lang="en-GB" dirty="0"/>
            </a:br>
            <a:r>
              <a:rPr lang="en-GB" dirty="0"/>
              <a:t>			</a:t>
            </a:r>
          </a:p>
          <a:p>
            <a:pPr defTabSz="921022">
              <a:defRPr/>
            </a:pPr>
            <a:r>
              <a:rPr lang="en-GB" dirty="0" err="1"/>
              <a:t>getChunk</a:t>
            </a:r>
            <a:r>
              <a:rPr lang="en-GB" dirty="0"/>
              <a:t> Net  230 - 250 us 			</a:t>
            </a:r>
            <a:r>
              <a:rPr lang="en-GB" dirty="0" err="1"/>
              <a:t>getChunk</a:t>
            </a:r>
            <a:r>
              <a:rPr lang="en-GB" dirty="0"/>
              <a:t> baseline ~45 us  then 1000 – 2000 us after loss event</a:t>
            </a:r>
          </a:p>
          <a:p>
            <a:r>
              <a:rPr lang="en-GB" dirty="0" err="1"/>
              <a:t>putChunk</a:t>
            </a:r>
            <a:r>
              <a:rPr lang="en-GB" dirty="0"/>
              <a:t> Disk ~450 us 			 </a:t>
            </a:r>
            <a:r>
              <a:rPr lang="en-GB" dirty="0" err="1"/>
              <a:t>putChunk</a:t>
            </a:r>
            <a:r>
              <a:rPr lang="en-GB" dirty="0"/>
              <a:t> ~5000 us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12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022">
              <a:defRPr/>
            </a:pPr>
            <a:r>
              <a:rPr lang="en-GB" dirty="0"/>
              <a:t>Max 20 Gbit/s files 50 </a:t>
            </a:r>
            <a:r>
              <a:rPr lang="en-GB" dirty="0" err="1"/>
              <a:t>GByte</a:t>
            </a:r>
            <a:r>
              <a:rPr lang="en-GB" dirty="0"/>
              <a:t>			peak at ~15 Gbit/s for 50 GB file</a:t>
            </a:r>
          </a:p>
          <a:p>
            <a:pPr defTabSz="921022">
              <a:defRPr/>
            </a:pPr>
            <a:r>
              <a:rPr lang="en-GB" dirty="0"/>
              <a:t>over 10 Gbit/s for files &gt; 2 </a:t>
            </a:r>
            <a:r>
              <a:rPr lang="en-GB" dirty="0" err="1"/>
              <a:t>GByte</a:t>
            </a:r>
            <a:r>
              <a:rPr lang="en-GB" dirty="0"/>
              <a:t>		over 10 Gbit/s for files &gt; 5 </a:t>
            </a:r>
            <a:r>
              <a:rPr lang="en-GB" dirty="0" err="1"/>
              <a:t>GByte</a:t>
            </a:r>
            <a:br>
              <a:rPr lang="en-GB" dirty="0"/>
            </a:br>
            <a:r>
              <a:rPr lang="en-GB" dirty="0"/>
              <a:t>			</a:t>
            </a:r>
          </a:p>
          <a:p>
            <a:pPr defTabSz="921022">
              <a:defRPr/>
            </a:pPr>
            <a:r>
              <a:rPr lang="en-GB" dirty="0" err="1"/>
              <a:t>getChunk</a:t>
            </a:r>
            <a:r>
              <a:rPr lang="en-GB" dirty="0"/>
              <a:t> Net  230 - 250 us 			</a:t>
            </a:r>
            <a:r>
              <a:rPr lang="en-GB" dirty="0" err="1"/>
              <a:t>getChunk</a:t>
            </a:r>
            <a:r>
              <a:rPr lang="en-GB" dirty="0"/>
              <a:t> baseline ~45 us  then 1000 – 2000 us after loss event</a:t>
            </a:r>
          </a:p>
          <a:p>
            <a:r>
              <a:rPr lang="en-GB" dirty="0" err="1"/>
              <a:t>putChunk</a:t>
            </a:r>
            <a:r>
              <a:rPr lang="en-GB" dirty="0"/>
              <a:t> Disk ~450 us 			 </a:t>
            </a:r>
            <a:r>
              <a:rPr lang="en-GB" dirty="0" err="1"/>
              <a:t>putChunk</a:t>
            </a:r>
            <a:r>
              <a:rPr lang="en-GB" dirty="0"/>
              <a:t> ~5000 us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2790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022">
              <a:defRPr/>
            </a:pPr>
            <a:r>
              <a:rPr lang="en-GB" dirty="0"/>
              <a:t>Max 2.3 Gbit/s files 20 </a:t>
            </a:r>
            <a:r>
              <a:rPr lang="en-GB" dirty="0" err="1"/>
              <a:t>GByte</a:t>
            </a:r>
            <a:r>
              <a:rPr lang="en-GB" dirty="0"/>
              <a:t>			max 2.6 Gbit/s for 5 GB file</a:t>
            </a:r>
          </a:p>
          <a:p>
            <a:pPr defTabSz="921022">
              <a:defRPr/>
            </a:pPr>
            <a:r>
              <a:rPr lang="en-GB" dirty="0"/>
              <a:t>Over 0.8 Gbit/s &gt; 0.5 </a:t>
            </a:r>
            <a:r>
              <a:rPr lang="en-GB" dirty="0" err="1"/>
              <a:t>MByte</a:t>
            </a:r>
            <a:r>
              <a:rPr lang="en-GB" dirty="0"/>
              <a:t>			over 2 Gbit/s for files &gt; 5 </a:t>
            </a:r>
            <a:r>
              <a:rPr lang="en-GB" dirty="0" err="1"/>
              <a:t>GByte</a:t>
            </a:r>
            <a:br>
              <a:rPr lang="en-GB" dirty="0"/>
            </a:br>
            <a:r>
              <a:rPr lang="en-GB" dirty="0"/>
              <a:t>			</a:t>
            </a:r>
          </a:p>
          <a:p>
            <a:pPr defTabSz="921022">
              <a:defRPr/>
            </a:pPr>
            <a:r>
              <a:rPr lang="en-GB" dirty="0" err="1"/>
              <a:t>getChunk</a:t>
            </a:r>
            <a:r>
              <a:rPr lang="en-GB" dirty="0"/>
              <a:t> Net  230 - 250 us 			</a:t>
            </a:r>
            <a:r>
              <a:rPr lang="en-GB" dirty="0" err="1"/>
              <a:t>getChunk</a:t>
            </a:r>
            <a:r>
              <a:rPr lang="en-GB" dirty="0"/>
              <a:t> baseline ~45 us  then 1000 – 2000 us after loss event</a:t>
            </a:r>
          </a:p>
          <a:p>
            <a:r>
              <a:rPr lang="en-GB" dirty="0" err="1"/>
              <a:t>putChunk</a:t>
            </a:r>
            <a:r>
              <a:rPr lang="en-GB" dirty="0"/>
              <a:t> Disk ~450 us 			 </a:t>
            </a:r>
            <a:r>
              <a:rPr lang="en-GB" dirty="0" err="1"/>
              <a:t>putChunk</a:t>
            </a:r>
            <a:r>
              <a:rPr lang="en-GB" dirty="0"/>
              <a:t> ~5000 us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DD0C50-DECB-42D6-A7BD-AEABC140C9F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886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cím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Subtitle of presentation</a:t>
            </a:r>
            <a:endParaRPr lang="hu-HU" dirty="0"/>
          </a:p>
        </p:txBody>
      </p:sp>
      <p:sp>
        <p:nvSpPr>
          <p:cNvPr id="9" name="Dátum helye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10" name="Élőláb helye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11" name="Dia számának hely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Cím 12"/>
          <p:cNvSpPr>
            <a:spLocks noGrp="1"/>
          </p:cNvSpPr>
          <p:nvPr>
            <p:ph type="title" hasCustomPrompt="1"/>
          </p:nvPr>
        </p:nvSpPr>
        <p:spPr>
          <a:xfrm>
            <a:off x="609600" y="2132856"/>
            <a:ext cx="10972800" cy="936104"/>
          </a:xfrm>
        </p:spPr>
        <p:txBody>
          <a:bodyPr/>
          <a:lstStyle>
            <a:lvl1pPr>
              <a:defRPr>
                <a:solidFill>
                  <a:srgbClr val="204C8A"/>
                </a:solidFill>
                <a:latin typeface="+mj-lt"/>
              </a:defRPr>
            </a:lvl1pPr>
          </a:lstStyle>
          <a:p>
            <a:r>
              <a:rPr lang="nl-NL" dirty="0"/>
              <a:t>Title of the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104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609600" y="980728"/>
            <a:ext cx="10972800" cy="936104"/>
          </a:xfrm>
        </p:spPr>
        <p:txBody>
          <a:bodyPr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61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 hasCustomPrompt="1"/>
          </p:nvPr>
        </p:nvSpPr>
        <p:spPr>
          <a:xfrm>
            <a:off x="8839200" y="980729"/>
            <a:ext cx="2743200" cy="5145435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980729"/>
            <a:ext cx="8026400" cy="5145435"/>
          </a:xfrm>
        </p:spPr>
        <p:txBody>
          <a:bodyPr vert="eaVert"/>
          <a:lstStyle/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94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66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204C8A"/>
                </a:solidFill>
              </a:defRPr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 hasCustomPrompt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Edit text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815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sz="half" idx="1" hasCustomPrompt="1"/>
          </p:nvPr>
        </p:nvSpPr>
        <p:spPr>
          <a:xfrm>
            <a:off x="609600" y="1844825"/>
            <a:ext cx="53848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 hasCustomPrompt="1"/>
          </p:nvPr>
        </p:nvSpPr>
        <p:spPr>
          <a:xfrm>
            <a:off x="6197600" y="1844825"/>
            <a:ext cx="53848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19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 hasCustomPrompt="1"/>
          </p:nvPr>
        </p:nvSpPr>
        <p:spPr>
          <a:xfrm>
            <a:off x="623392" y="1988840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Edit text</a:t>
            </a:r>
            <a:endParaRPr lang="hu-HU" dirty="0"/>
          </a:p>
        </p:txBody>
      </p:sp>
      <p:sp>
        <p:nvSpPr>
          <p:cNvPr id="4" name="Tartalom helye 3"/>
          <p:cNvSpPr>
            <a:spLocks noGrp="1"/>
          </p:cNvSpPr>
          <p:nvPr>
            <p:ph sz="half" idx="2" hasCustomPrompt="1"/>
          </p:nvPr>
        </p:nvSpPr>
        <p:spPr>
          <a:xfrm>
            <a:off x="609600" y="2636912"/>
            <a:ext cx="5386917" cy="34892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2012" y="1988840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Edit text</a:t>
            </a:r>
            <a:endParaRPr lang="hu-HU" dirty="0"/>
          </a:p>
        </p:txBody>
      </p:sp>
      <p:sp>
        <p:nvSpPr>
          <p:cNvPr id="6" name="Tartalom helye 5"/>
          <p:cNvSpPr>
            <a:spLocks noGrp="1"/>
          </p:cNvSpPr>
          <p:nvPr>
            <p:ph sz="quarter" idx="4" hasCustomPrompt="1"/>
          </p:nvPr>
        </p:nvSpPr>
        <p:spPr>
          <a:xfrm>
            <a:off x="6193368" y="2636912"/>
            <a:ext cx="5389033" cy="34892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626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111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338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609601" y="908720"/>
            <a:ext cx="4011084" cy="10081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Tartalom helye 2"/>
          <p:cNvSpPr>
            <a:spLocks noGrp="1"/>
          </p:cNvSpPr>
          <p:nvPr>
            <p:ph idx="1" hasCustomPrompt="1"/>
          </p:nvPr>
        </p:nvSpPr>
        <p:spPr>
          <a:xfrm>
            <a:off x="4766733" y="908721"/>
            <a:ext cx="6815667" cy="52174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 hasCustomPrompt="1"/>
          </p:nvPr>
        </p:nvSpPr>
        <p:spPr>
          <a:xfrm>
            <a:off x="609601" y="1916833"/>
            <a:ext cx="4011084" cy="420933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Edit text</a:t>
            </a:r>
            <a:endParaRPr lang="hu-HU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688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 hasCustomPrompt="1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dirty="0"/>
              <a:t>Title of Slide</a:t>
            </a:r>
            <a:endParaRPr lang="en-US" dirty="0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2389717" y="836712"/>
            <a:ext cx="73152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Edit text</a:t>
            </a:r>
            <a:endParaRPr lang="hu-HU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33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églalap 9"/>
          <p:cNvSpPr/>
          <p:nvPr/>
        </p:nvSpPr>
        <p:spPr>
          <a:xfrm>
            <a:off x="0" y="6381328"/>
            <a:ext cx="12192000" cy="360040"/>
          </a:xfrm>
          <a:prstGeom prst="rect">
            <a:avLst/>
          </a:prstGeom>
          <a:solidFill>
            <a:srgbClr val="204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609600" y="909820"/>
            <a:ext cx="109728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This is the title of the slide</a:t>
            </a:r>
            <a:endParaRPr lang="en-US" dirty="0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609600" y="2060849"/>
            <a:ext cx="10972800" cy="40653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Add text to first level</a:t>
            </a:r>
            <a:endParaRPr lang="hu-HU" dirty="0"/>
          </a:p>
          <a:p>
            <a:pPr lvl="1"/>
            <a:r>
              <a:rPr lang="nl-NL" dirty="0"/>
              <a:t>Second level</a:t>
            </a:r>
            <a:endParaRPr lang="hu-HU" dirty="0"/>
          </a:p>
          <a:p>
            <a:pPr lvl="2"/>
            <a:r>
              <a:rPr lang="nl-NL" dirty="0"/>
              <a:t>Third level</a:t>
            </a:r>
            <a:endParaRPr lang="hu-HU" dirty="0"/>
          </a:p>
          <a:p>
            <a:pPr lvl="3"/>
            <a:r>
              <a:rPr lang="nl-NL" dirty="0"/>
              <a:t>Fourth level</a:t>
            </a:r>
            <a:endParaRPr lang="hu-HU" dirty="0"/>
          </a:p>
          <a:p>
            <a:pPr lvl="4"/>
            <a:r>
              <a:rPr lang="nl-NL" dirty="0"/>
              <a:t>Fifth level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1645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2255573" y="6356351"/>
            <a:ext cx="7872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10128448" y="6356351"/>
            <a:ext cx="1453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1C23383-0AE7-40E5-9F87-76DEF8E7EAD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0608501" y="332656"/>
            <a:ext cx="960107" cy="476686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3" y="287460"/>
            <a:ext cx="1291372" cy="519886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5327915" y="345682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Advanced European Network of E-infrastructures </a:t>
            </a:r>
          </a:p>
          <a:p>
            <a:pPr algn="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for Astronomy with the </a:t>
            </a:r>
            <a:r>
              <a:rPr lang="en-US" sz="1200" i="1">
                <a:solidFill>
                  <a:schemeClr val="bg1">
                    <a:lumMod val="50000"/>
                  </a:schemeClr>
                </a:solidFill>
              </a:rPr>
              <a:t>SKA     AENEAS - 731016</a:t>
            </a:r>
            <a:endParaRPr lang="en-US" sz="12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024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C8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828800" y="1676400"/>
            <a:ext cx="8534400" cy="2514600"/>
          </a:xfrm>
        </p:spPr>
        <p:txBody>
          <a:bodyPr>
            <a:normAutofit/>
          </a:bodyPr>
          <a:lstStyle/>
          <a:p>
            <a:r>
              <a:rPr lang="en-GB" dirty="0"/>
              <a:t>Testing the performance of </a:t>
            </a:r>
            <a:br>
              <a:rPr lang="en-GB" dirty="0"/>
            </a:br>
            <a:r>
              <a:rPr lang="en-GB" dirty="0"/>
              <a:t>data transfer protocols on long-haul </a:t>
            </a:r>
            <a:br>
              <a:rPr lang="en-GB" dirty="0"/>
            </a:br>
            <a:r>
              <a:rPr lang="en-GB" dirty="0"/>
              <a:t>high-bandwidth paths.</a:t>
            </a:r>
            <a:endParaRPr lang="en-US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sz="2800" dirty="0">
              <a:solidFill>
                <a:srgbClr val="204C8A"/>
              </a:solidFill>
            </a:endParaRPr>
          </a:p>
          <a:p>
            <a:r>
              <a:rPr lang="en-US" sz="2800" dirty="0">
                <a:solidFill>
                  <a:srgbClr val="204C8A"/>
                </a:solidFill>
              </a:rPr>
              <a:t>Richard Hughes-Jones</a:t>
            </a:r>
          </a:p>
          <a:p>
            <a:r>
              <a:rPr lang="en-US" sz="2800" dirty="0">
                <a:solidFill>
                  <a:srgbClr val="204C8A"/>
                </a:solidFill>
              </a:rPr>
              <a:t>GÉANT Association</a:t>
            </a:r>
          </a:p>
          <a:p>
            <a:r>
              <a:rPr lang="en-US" sz="2800">
                <a:solidFill>
                  <a:srgbClr val="204C8A"/>
                </a:solidFill>
              </a:rPr>
              <a:t>Tim Rayner, AARNet &amp; Shaun Amy, CSIRO</a:t>
            </a:r>
            <a:endParaRPr lang="en-US" sz="2800" dirty="0">
              <a:solidFill>
                <a:srgbClr val="204C8A"/>
              </a:solidFill>
            </a:endParaRP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510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016A6-3BA6-4DE9-A672-3CDA76A1E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56456"/>
            <a:ext cx="6734174" cy="690380"/>
          </a:xfrm>
        </p:spPr>
        <p:txBody>
          <a:bodyPr>
            <a:normAutofit/>
          </a:bodyPr>
          <a:lstStyle/>
          <a:p>
            <a:r>
              <a:rPr lang="en-US" sz="3200" dirty="0"/>
              <a:t>AENEAS Network Topology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58573B-0FEE-498C-B0AD-88ABC34A9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63163-343A-4014-83D9-8170B45F0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E2129F-A2DA-41D3-9751-980A3F49C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4D96DA-E293-459B-91FE-0C9F26C7D3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20363"/>
            <a:ext cx="5491330" cy="3597511"/>
          </a:xfrm>
          <a:prstGeom prst="rect">
            <a:avLst/>
          </a:prstGeom>
        </p:spPr>
      </p:pic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BA4739A1-80EE-4FA8-8693-1741BE85A0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174" y="3632102"/>
            <a:ext cx="5153025" cy="2582476"/>
          </a:xfrm>
          <a:prstGeom prst="rect">
            <a:avLst/>
          </a:prstGeom>
        </p:spPr>
      </p:pic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86EF0F5D-DA06-4E76-A26F-FD32D6F708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175" y="909169"/>
            <a:ext cx="5153025" cy="267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773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99968-64B3-4CDA-A81C-3120BEC69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5800"/>
            <a:ext cx="10972800" cy="663053"/>
          </a:xfrm>
        </p:spPr>
        <p:txBody>
          <a:bodyPr>
            <a:normAutofit/>
          </a:bodyPr>
          <a:lstStyle/>
          <a:p>
            <a:r>
              <a:rPr lang="fr-FR" sz="3200" dirty="0"/>
              <a:t>Disk to Disk </a:t>
            </a:r>
            <a:r>
              <a:rPr lang="fr-FR" sz="3200" dirty="0" err="1"/>
              <a:t>Throughput</a:t>
            </a:r>
            <a:r>
              <a:rPr lang="fr-FR" sz="3200" dirty="0"/>
              <a:t> vs File Size Scan </a:t>
            </a:r>
            <a:r>
              <a:rPr lang="fr-FR" sz="3200" dirty="0" err="1"/>
              <a:t>davix:http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1318D-C4E0-49DF-A67A-58A955D7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6F06B-0AAA-4B26-81AA-4AC091273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6A835E-1F3F-40C8-BB86-A505E3B18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3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A070835-B6C9-441C-9E47-F91C7BE37285}"/>
              </a:ext>
            </a:extLst>
          </p:cNvPr>
          <p:cNvSpPr txBox="1">
            <a:spLocks/>
          </p:cNvSpPr>
          <p:nvPr/>
        </p:nvSpPr>
        <p:spPr>
          <a:xfrm>
            <a:off x="7824537" y="1653653"/>
            <a:ext cx="4343400" cy="246114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1 TCP flow</a:t>
            </a:r>
            <a:br>
              <a:rPr lang="en-GB" sz="1800" dirty="0"/>
            </a:br>
            <a:endParaRPr lang="en-GB" sz="1800" dirty="0"/>
          </a:p>
          <a:p>
            <a:r>
              <a:rPr lang="en-GB" sz="1800" dirty="0"/>
              <a:t>Concern re </a:t>
            </a:r>
            <a:r>
              <a:rPr lang="en-GB" sz="1800" dirty="0">
                <a:sym typeface="Wingdings" panose="05000000000000000000" pitchFamily="2" charset="2"/>
              </a:rPr>
              <a:t>low transfer speeds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>
                <a:sym typeface="Wingdings" panose="05000000000000000000" pitchFamily="2" charset="2"/>
              </a:rPr>
              <a:t>half disk speeds.</a:t>
            </a:r>
          </a:p>
          <a:p>
            <a:endParaRPr lang="en-GB" sz="1800" dirty="0">
              <a:sym typeface="Wingdings" panose="05000000000000000000" pitchFamily="2" charset="2"/>
            </a:endParaRPr>
          </a:p>
          <a:p>
            <a:r>
              <a:rPr lang="en-GB" sz="1800" dirty="0">
                <a:sym typeface="Wingdings" panose="05000000000000000000" pitchFamily="2" charset="2"/>
              </a:rPr>
              <a:t>Disk - memory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>
                <a:sym typeface="Wingdings" panose="05000000000000000000" pitchFamily="2" charset="2"/>
              </a:rPr>
              <a:t>Lon </a:t>
            </a:r>
            <a:r>
              <a:rPr lang="en-GB" sz="1800" dirty="0" err="1">
                <a:sym typeface="Wingdings" panose="05000000000000000000" pitchFamily="2" charset="2"/>
              </a:rPr>
              <a:t>zfs</a:t>
            </a:r>
            <a:r>
              <a:rPr lang="en-GB" sz="1800" dirty="0">
                <a:sym typeface="Wingdings" panose="05000000000000000000" pitchFamily="2" charset="2"/>
              </a:rPr>
              <a:t> write 30 Gbit/s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>
                <a:sym typeface="Wingdings" panose="05000000000000000000" pitchFamily="2" charset="2"/>
              </a:rPr>
              <a:t>Par </a:t>
            </a:r>
            <a:r>
              <a:rPr lang="en-GB" sz="1800" dirty="0" err="1">
                <a:sym typeface="Wingdings" panose="05000000000000000000" pitchFamily="2" charset="2"/>
              </a:rPr>
              <a:t>xfs</a:t>
            </a:r>
            <a:r>
              <a:rPr lang="en-GB" sz="1800" dirty="0">
                <a:sym typeface="Wingdings" panose="05000000000000000000" pitchFamily="2" charset="2"/>
              </a:rPr>
              <a:t> RAID0 read 25 Gbit/s</a:t>
            </a:r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A5A0FBE-C261-49A2-B3B3-956EB3FDA0A3}"/>
              </a:ext>
            </a:extLst>
          </p:cNvPr>
          <p:cNvSpPr txBox="1">
            <a:spLocks/>
          </p:cNvSpPr>
          <p:nvPr/>
        </p:nvSpPr>
        <p:spPr>
          <a:xfrm>
            <a:off x="234836" y="4369334"/>
            <a:ext cx="7589701" cy="213217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Time measurement better than 1 sec</a:t>
            </a:r>
          </a:p>
          <a:p>
            <a:r>
              <a:rPr lang="en-GB" sz="1800" dirty="0"/>
              <a:t>Set fixed size chunk reads from the network </a:t>
            </a:r>
          </a:p>
          <a:p>
            <a:r>
              <a:rPr lang="en-GB" sz="1800" dirty="0"/>
              <a:t>Measure times for “</a:t>
            </a:r>
            <a:r>
              <a:rPr lang="en-GB" sz="1800" dirty="0" err="1"/>
              <a:t>getChunk</a:t>
            </a:r>
            <a:r>
              <a:rPr lang="en-GB" sz="1800" dirty="0"/>
              <a:t>” (socket read) &amp; “</a:t>
            </a:r>
            <a:r>
              <a:rPr lang="en-GB" sz="1800" dirty="0" err="1"/>
              <a:t>putChunk</a:t>
            </a:r>
            <a:r>
              <a:rPr lang="en-GB" sz="1800" dirty="0"/>
              <a:t>” (disk write) </a:t>
            </a:r>
            <a:endParaRPr lang="en-GB" sz="1800" dirty="0">
              <a:sym typeface="Wingdings" panose="05000000000000000000" pitchFamily="2" charset="2"/>
            </a:endParaRPr>
          </a:p>
          <a:p>
            <a:r>
              <a:rPr lang="en-GB" sz="1800" dirty="0">
                <a:sym typeface="Wingdings" panose="05000000000000000000" pitchFamily="2" charset="2"/>
              </a:rPr>
              <a:t>Note TCP performance parameters using </a:t>
            </a:r>
            <a:r>
              <a:rPr lang="en-GB" sz="1800" dirty="0" err="1">
                <a:sym typeface="Wingdings" panose="05000000000000000000" pitchFamily="2" charset="2"/>
              </a:rPr>
              <a:t>tcp_info</a:t>
            </a:r>
            <a:r>
              <a:rPr lang="en-GB" sz="1800" dirty="0">
                <a:sym typeface="Wingdings" panose="05000000000000000000" pitchFamily="2" charset="2"/>
              </a:rPr>
              <a:t> struct</a:t>
            </a:r>
          </a:p>
          <a:p>
            <a:r>
              <a:rPr lang="en-GB" sz="1800" dirty="0">
                <a:sym typeface="Wingdings" panose="05000000000000000000" pitchFamily="2" charset="2"/>
              </a:rPr>
              <a:t>Record as time series in memory</a:t>
            </a:r>
          </a:p>
          <a:p>
            <a:r>
              <a:rPr lang="en-GB" sz="1800" dirty="0">
                <a:sym typeface="Wingdings" panose="05000000000000000000" pitchFamily="2" charset="2"/>
              </a:rPr>
              <a:t>Option not to write a file (</a:t>
            </a:r>
            <a:r>
              <a:rPr lang="en-GB" sz="1800" dirty="0" err="1">
                <a:sym typeface="Wingdings" panose="05000000000000000000" pitchFamily="2" charset="2"/>
              </a:rPr>
              <a:t>davix</a:t>
            </a:r>
            <a:r>
              <a:rPr lang="en-GB" sz="1800" dirty="0">
                <a:sym typeface="Wingdings" panose="05000000000000000000" pitchFamily="2" charset="2"/>
              </a:rPr>
              <a:t>-get)</a:t>
            </a:r>
            <a:endParaRPr lang="en-GB" sz="1800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2B27F32-7C02-4B6C-859E-713E7CCAF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5294" y="1752600"/>
            <a:ext cx="3615300" cy="2227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552CEBF-A503-4BED-A71C-CCCE2B05BD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596" y="1775460"/>
            <a:ext cx="3615300" cy="22272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4324120-9598-4DC7-A766-86E430AC4A44}"/>
              </a:ext>
            </a:extLst>
          </p:cNvPr>
          <p:cNvSpPr txBox="1"/>
          <p:nvPr/>
        </p:nvSpPr>
        <p:spPr>
          <a:xfrm>
            <a:off x="127564" y="1383268"/>
            <a:ext cx="2623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davix</a:t>
            </a:r>
            <a:r>
              <a:rPr lang="en-GB" b="1" dirty="0"/>
              <a:t>-get </a:t>
            </a:r>
            <a:r>
              <a:rPr lang="en-GB" b="1" dirty="0" err="1"/>
              <a:t>DTNlon-DTNpar</a:t>
            </a:r>
            <a:endParaRPr lang="en-GB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6432F7-4043-4734-9281-86F6FCDCA7FF}"/>
              </a:ext>
            </a:extLst>
          </p:cNvPr>
          <p:cNvSpPr txBox="1"/>
          <p:nvPr/>
        </p:nvSpPr>
        <p:spPr>
          <a:xfrm>
            <a:off x="4115294" y="1383268"/>
            <a:ext cx="2702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davix</a:t>
            </a:r>
            <a:r>
              <a:rPr lang="en-GB" b="1" dirty="0"/>
              <a:t>-put </a:t>
            </a:r>
            <a:r>
              <a:rPr lang="en-GB" b="1" dirty="0" err="1"/>
              <a:t>DTNlon-DTNpar</a:t>
            </a:r>
            <a:r>
              <a:rPr lang="en-GB" b="1" dirty="0"/>
              <a:t>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6606573-3605-4E9B-9D4B-9C5F6A4E07CC}"/>
              </a:ext>
            </a:extLst>
          </p:cNvPr>
          <p:cNvSpPr txBox="1"/>
          <p:nvPr/>
        </p:nvSpPr>
        <p:spPr>
          <a:xfrm>
            <a:off x="86674" y="4050268"/>
            <a:ext cx="3183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Instrument </a:t>
            </a:r>
            <a:r>
              <a:rPr lang="en-GB" b="1" dirty="0" err="1"/>
              <a:t>davix</a:t>
            </a:r>
            <a:r>
              <a:rPr lang="en-GB" b="1" dirty="0"/>
              <a:t> and </a:t>
            </a:r>
            <a:r>
              <a:rPr lang="en-GB" b="1" dirty="0" err="1"/>
              <a:t>xrdcp</a:t>
            </a:r>
            <a:endParaRPr lang="en-GB" b="1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0619EED-8472-40F6-8345-97E72F53E101}"/>
              </a:ext>
            </a:extLst>
          </p:cNvPr>
          <p:cNvSpPr txBox="1">
            <a:spLocks/>
          </p:cNvSpPr>
          <p:nvPr/>
        </p:nvSpPr>
        <p:spPr>
          <a:xfrm>
            <a:off x="7620000" y="4253497"/>
            <a:ext cx="4442564" cy="198701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solidFill>
                  <a:srgbClr val="C00000"/>
                </a:solidFill>
              </a:rPr>
              <a:t>Help from Andy Hanushevsky:</a:t>
            </a:r>
            <a:br>
              <a:rPr lang="en-GB" sz="1800" dirty="0">
                <a:solidFill>
                  <a:srgbClr val="C00000"/>
                </a:solidFill>
              </a:rPr>
            </a:br>
            <a:r>
              <a:rPr lang="en-GB" sz="1800" dirty="0">
                <a:solidFill>
                  <a:srgbClr val="C00000"/>
                </a:solidFill>
              </a:rPr>
              <a:t>lots of improvements in </a:t>
            </a:r>
            <a:r>
              <a:rPr lang="en-GB" sz="1800" dirty="0" err="1">
                <a:solidFill>
                  <a:srgbClr val="C00000"/>
                </a:solidFill>
              </a:rPr>
              <a:t>Xrootd</a:t>
            </a:r>
            <a:r>
              <a:rPr lang="en-GB" sz="1800" dirty="0">
                <a:solidFill>
                  <a:srgbClr val="C00000"/>
                </a:solidFill>
              </a:rPr>
              <a:t> v4.11.0</a:t>
            </a:r>
          </a:p>
          <a:p>
            <a:r>
              <a:rPr lang="en-GB" sz="1800" dirty="0">
                <a:solidFill>
                  <a:srgbClr val="C00000"/>
                </a:solidFill>
              </a:rPr>
              <a:t>But Tests done with v 4.8.4 !</a:t>
            </a:r>
          </a:p>
          <a:p>
            <a:r>
              <a:rPr lang="en-GB" sz="1800" dirty="0">
                <a:solidFill>
                  <a:srgbClr val="C00000"/>
                </a:solidFill>
              </a:rPr>
              <a:t>Using 1 TCP flow</a:t>
            </a:r>
          </a:p>
          <a:p>
            <a:r>
              <a:rPr lang="en-GB" sz="1800" dirty="0">
                <a:solidFill>
                  <a:srgbClr val="C00000"/>
                </a:solidFill>
              </a:rPr>
              <a:t>Did set chunk size</a:t>
            </a:r>
          </a:p>
          <a:p>
            <a:r>
              <a:rPr lang="en-GB" sz="1800" dirty="0">
                <a:solidFill>
                  <a:srgbClr val="C00000"/>
                </a:solidFill>
              </a:rPr>
              <a:t>So data should be OK </a:t>
            </a:r>
          </a:p>
          <a:p>
            <a:pPr marL="0" indent="0">
              <a:buNone/>
            </a:pPr>
            <a:endParaRPr lang="en-GB" sz="1800" dirty="0">
              <a:solidFill>
                <a:srgbClr val="C00000"/>
              </a:solidFill>
            </a:endParaRPr>
          </a:p>
          <a:p>
            <a:endParaRPr lang="en-GB" sz="18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039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B4BA8F52-5834-4403-B402-A25C4482914A}"/>
              </a:ext>
            </a:extLst>
          </p:cNvPr>
          <p:cNvSpPr/>
          <p:nvPr/>
        </p:nvSpPr>
        <p:spPr>
          <a:xfrm rot="16200000">
            <a:off x="5793582" y="414579"/>
            <a:ext cx="604837" cy="12191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999968-64B3-4CDA-A81C-3120BEC69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5800"/>
            <a:ext cx="10972800" cy="663053"/>
          </a:xfrm>
        </p:spPr>
        <p:txBody>
          <a:bodyPr>
            <a:normAutofit/>
          </a:bodyPr>
          <a:lstStyle/>
          <a:p>
            <a:r>
              <a:rPr lang="en-GB" sz="3200" dirty="0" err="1"/>
              <a:t>davix</a:t>
            </a:r>
            <a:r>
              <a:rPr lang="en-GB" sz="3200" dirty="0"/>
              <a:t>-get: Effect of CPU core. File Size Scan, No File Write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1318D-C4E0-49DF-A67A-58A955D7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6F06B-0AAA-4B26-81AA-4AC091273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6A835E-1F3F-40C8-BB86-A505E3B18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4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A070835-B6C9-441C-9E47-F91C7BE37285}"/>
              </a:ext>
            </a:extLst>
          </p:cNvPr>
          <p:cNvSpPr txBox="1">
            <a:spLocks/>
          </p:cNvSpPr>
          <p:nvPr/>
        </p:nvSpPr>
        <p:spPr>
          <a:xfrm>
            <a:off x="7824537" y="1653652"/>
            <a:ext cx="4343400" cy="489954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1 TCP flow</a:t>
            </a:r>
          </a:p>
          <a:p>
            <a:endParaRPr lang="en-GB" sz="1800" dirty="0"/>
          </a:p>
          <a:p>
            <a:r>
              <a:rPr lang="en-GB" sz="1800" dirty="0">
                <a:sym typeface="Wingdings" panose="05000000000000000000" pitchFamily="2" charset="2"/>
              </a:rPr>
              <a:t>Disk - memory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>
                <a:sym typeface="Wingdings" panose="05000000000000000000" pitchFamily="2" charset="2"/>
              </a:rPr>
              <a:t>Lon </a:t>
            </a:r>
            <a:r>
              <a:rPr lang="en-GB" sz="1800" dirty="0" err="1">
                <a:sym typeface="Wingdings" panose="05000000000000000000" pitchFamily="2" charset="2"/>
              </a:rPr>
              <a:t>zfs</a:t>
            </a:r>
            <a:r>
              <a:rPr lang="en-GB" sz="1800" dirty="0">
                <a:sym typeface="Wingdings" panose="05000000000000000000" pitchFamily="2" charset="2"/>
              </a:rPr>
              <a:t> write 30 Gbit/s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>
                <a:sym typeface="Wingdings" panose="05000000000000000000" pitchFamily="2" charset="2"/>
              </a:rPr>
              <a:t>Par </a:t>
            </a:r>
            <a:r>
              <a:rPr lang="en-GB" sz="1800" dirty="0" err="1">
                <a:sym typeface="Wingdings" panose="05000000000000000000" pitchFamily="2" charset="2"/>
              </a:rPr>
              <a:t>xfs</a:t>
            </a:r>
            <a:r>
              <a:rPr lang="en-GB" sz="1800" dirty="0">
                <a:sym typeface="Wingdings" panose="05000000000000000000" pitchFamily="2" charset="2"/>
              </a:rPr>
              <a:t> RAID0 read 25 Gbit/s</a:t>
            </a:r>
          </a:p>
          <a:p>
            <a:r>
              <a:rPr lang="en-GB" sz="1800" dirty="0">
                <a:sym typeface="Wingdings" panose="05000000000000000000" pitchFamily="2" charset="2"/>
              </a:rPr>
              <a:t>Use of bad core ~5 Gbit/s less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>
                <a:sym typeface="Wingdings" panose="05000000000000000000" pitchFamily="2" charset="2"/>
              </a:rPr>
              <a:t>similar to iperf3</a:t>
            </a:r>
          </a:p>
          <a:p>
            <a:r>
              <a:rPr lang="en-GB" sz="1800" dirty="0">
                <a:sym typeface="Wingdings" panose="05000000000000000000" pitchFamily="2" charset="2"/>
              </a:rPr>
              <a:t>Constant read size</a:t>
            </a:r>
          </a:p>
          <a:p>
            <a:endParaRPr lang="en-GB" sz="1800" dirty="0">
              <a:sym typeface="Wingdings" panose="05000000000000000000" pitchFamily="2" charset="2"/>
            </a:endParaRPr>
          </a:p>
          <a:p>
            <a:endParaRPr lang="en-GB" sz="1800" dirty="0">
              <a:sym typeface="Wingdings" panose="05000000000000000000" pitchFamily="2" charset="2"/>
            </a:endParaRPr>
          </a:p>
          <a:p>
            <a:r>
              <a:rPr lang="en-GB" sz="1800" dirty="0">
                <a:sym typeface="Wingdings" panose="05000000000000000000" pitchFamily="2" charset="2"/>
              </a:rPr>
              <a:t>Network </a:t>
            </a:r>
            <a:r>
              <a:rPr lang="en-GB" sz="1800" dirty="0" err="1">
                <a:sym typeface="Wingdings" panose="05000000000000000000" pitchFamily="2" charset="2"/>
              </a:rPr>
              <a:t>getChunk</a:t>
            </a:r>
            <a:r>
              <a:rPr lang="en-GB" sz="1800" dirty="0">
                <a:sym typeface="Wingdings" panose="05000000000000000000" pitchFamily="2" charset="2"/>
              </a:rPr>
              <a:t> times more stable</a:t>
            </a:r>
            <a:br>
              <a:rPr lang="en-GB" sz="1800" dirty="0">
                <a:sym typeface="Wingdings" panose="05000000000000000000" pitchFamily="2" charset="2"/>
              </a:rPr>
            </a:br>
            <a:r>
              <a:rPr lang="en-GB" sz="1800" dirty="0">
                <a:sym typeface="Wingdings" panose="05000000000000000000" pitchFamily="2" charset="2"/>
              </a:rPr>
              <a:t>locked to a CPU</a:t>
            </a:r>
          </a:p>
          <a:p>
            <a:r>
              <a:rPr lang="en-GB" sz="1800" dirty="0">
                <a:sym typeface="Wingdings" panose="05000000000000000000" pitchFamily="2" charset="2"/>
              </a:rPr>
              <a:t>Note variation at start of the transfer</a:t>
            </a:r>
          </a:p>
          <a:p>
            <a:r>
              <a:rPr lang="en-GB" sz="1800" dirty="0">
                <a:sym typeface="Wingdings" panose="05000000000000000000" pitchFamily="2" charset="2"/>
              </a:rPr>
              <a:t>Linked to TCP </a:t>
            </a:r>
            <a:r>
              <a:rPr lang="en-GB" sz="1800" dirty="0" err="1">
                <a:sym typeface="Wingdings" panose="05000000000000000000" pitchFamily="2" charset="2"/>
              </a:rPr>
              <a:t>Slowstart</a:t>
            </a:r>
            <a:endParaRPr lang="en-GB" sz="1800" dirty="0">
              <a:sym typeface="Wingdings" panose="05000000000000000000" pitchFamily="2" charset="2"/>
            </a:endParaRPr>
          </a:p>
          <a:p>
            <a:endParaRPr lang="en-GB" sz="1800" dirty="0">
              <a:sym typeface="Wingdings" panose="05000000000000000000" pitchFamily="2" charset="2"/>
            </a:endParaRPr>
          </a:p>
          <a:p>
            <a:r>
              <a:rPr lang="en-GB" sz="1800" dirty="0">
                <a:solidFill>
                  <a:srgbClr val="C00000"/>
                </a:solidFill>
                <a:sym typeface="Wingdings" panose="05000000000000000000" pitchFamily="2" charset="2"/>
              </a:rPr>
              <a:t>Shows good performance of </a:t>
            </a:r>
            <a:r>
              <a:rPr lang="en-GB" sz="1800" dirty="0" err="1">
                <a:solidFill>
                  <a:srgbClr val="C00000"/>
                </a:solidFill>
                <a:sym typeface="Wingdings" panose="05000000000000000000" pitchFamily="2" charset="2"/>
              </a:rPr>
              <a:t>Xrootd</a:t>
            </a:r>
            <a:r>
              <a:rPr lang="en-GB" sz="1800" dirty="0">
                <a:solidFill>
                  <a:srgbClr val="C00000"/>
                </a:solidFill>
                <a:sym typeface="Wingdings" panose="05000000000000000000" pitchFamily="2" charset="2"/>
              </a:rPr>
              <a:t> server – use of </a:t>
            </a:r>
            <a:r>
              <a:rPr lang="en-GB" sz="1800" dirty="0" err="1">
                <a:solidFill>
                  <a:srgbClr val="C00000"/>
                </a:solidFill>
                <a:sym typeface="Wingdings" panose="05000000000000000000" pitchFamily="2" charset="2"/>
              </a:rPr>
              <a:t>sendfile</a:t>
            </a:r>
            <a:r>
              <a:rPr lang="en-GB" sz="1800" dirty="0">
                <a:solidFill>
                  <a:srgbClr val="C00000"/>
                </a:solidFill>
                <a:sym typeface="Wingdings" panose="05000000000000000000" pitchFamily="2" charset="2"/>
              </a:rPr>
              <a:t>().</a:t>
            </a:r>
            <a:endParaRPr lang="en-GB" sz="1800" dirty="0">
              <a:solidFill>
                <a:srgbClr val="C0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ABF1564-9C63-4E7E-9FC6-4C34192815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951" y="1963800"/>
            <a:ext cx="3615300" cy="22272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17E2AB-5CB3-46E5-B47B-0CCBCDB17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253" y="1963800"/>
            <a:ext cx="3615300" cy="22272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F667A5D-6C4B-4B98-B2E9-E14A897531CA}"/>
              </a:ext>
            </a:extLst>
          </p:cNvPr>
          <p:cNvSpPr txBox="1"/>
          <p:nvPr/>
        </p:nvSpPr>
        <p:spPr>
          <a:xfrm>
            <a:off x="127564" y="1220518"/>
            <a:ext cx="2999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DTNlon-DTNpar</a:t>
            </a:r>
            <a:r>
              <a:rPr lang="en-GB" b="1" dirty="0"/>
              <a:t> A6 good core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4B10D6-DF6D-48B4-9B3C-C87FE64CEAC4}"/>
              </a:ext>
            </a:extLst>
          </p:cNvPr>
          <p:cNvSpPr txBox="1"/>
          <p:nvPr/>
        </p:nvSpPr>
        <p:spPr>
          <a:xfrm>
            <a:off x="37822" y="1574719"/>
            <a:ext cx="1307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Throughput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4447AE2-9A41-41E1-A0E7-A6B4F3BAB1D8}"/>
              </a:ext>
            </a:extLst>
          </p:cNvPr>
          <p:cNvSpPr txBox="1"/>
          <p:nvPr/>
        </p:nvSpPr>
        <p:spPr>
          <a:xfrm>
            <a:off x="172596" y="4229768"/>
            <a:ext cx="3168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>
                <a:solidFill>
                  <a:schemeClr val="accent1">
                    <a:lumMod val="50000"/>
                  </a:schemeClr>
                </a:solidFill>
              </a:rPr>
              <a:t>getChun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GB" b="1" dirty="0" err="1">
                <a:solidFill>
                  <a:schemeClr val="accent1">
                    <a:lumMod val="50000"/>
                  </a:schemeClr>
                </a:solidFill>
              </a:rPr>
              <a:t>putChunk</a:t>
            </a: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 time series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BD4B6F5-26F4-48E1-B860-9CE513E21ECD}"/>
              </a:ext>
            </a:extLst>
          </p:cNvPr>
          <p:cNvSpPr txBox="1"/>
          <p:nvPr/>
        </p:nvSpPr>
        <p:spPr>
          <a:xfrm>
            <a:off x="4115294" y="1220518"/>
            <a:ext cx="2936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DTNlon-DTNpar</a:t>
            </a:r>
            <a:r>
              <a:rPr lang="en-GB" b="1" dirty="0"/>
              <a:t> A1 bad core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5253BFF-F27B-4F75-975F-F6A1C888A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2" y="4764327"/>
            <a:ext cx="3765938" cy="20880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92D3778-983D-47E8-A63C-A3063D6368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4951" y="4771891"/>
            <a:ext cx="3760144" cy="20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22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3D53F01-D0C3-402F-9880-7DD6250F7D22}"/>
              </a:ext>
            </a:extLst>
          </p:cNvPr>
          <p:cNvSpPr/>
          <p:nvPr/>
        </p:nvSpPr>
        <p:spPr>
          <a:xfrm>
            <a:off x="0" y="6356351"/>
            <a:ext cx="12192343" cy="503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3C3362-23E0-4688-B5E4-672381291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5422"/>
            <a:ext cx="10972800" cy="646331"/>
          </a:xfrm>
        </p:spPr>
        <p:txBody>
          <a:bodyPr>
            <a:normAutofit/>
          </a:bodyPr>
          <a:lstStyle/>
          <a:p>
            <a:r>
              <a:rPr lang="fr-FR" sz="3200" dirty="0"/>
              <a:t>Protocol Comparaison remus </a:t>
            </a:r>
            <a:r>
              <a:rPr lang="fr-FR" sz="3200" dirty="0">
                <a:sym typeface="Wingdings" panose="05000000000000000000" pitchFamily="2" charset="2"/>
              </a:rPr>
              <a:t> </a:t>
            </a:r>
            <a:r>
              <a:rPr lang="fr-FR" sz="3200" dirty="0" err="1"/>
              <a:t>DTNpar</a:t>
            </a:r>
            <a:r>
              <a:rPr lang="fr-FR" sz="3200" dirty="0"/>
              <a:t>   RTT  14.1 ms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718E3-D134-4591-8D4E-6B819FC99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26031-6823-4EAE-BC18-559B2D09C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9D54B-053F-4999-B23C-24FEFFFA2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5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FBE3FA-D8B2-4860-8819-AC0334211F4A}"/>
              </a:ext>
            </a:extLst>
          </p:cNvPr>
          <p:cNvSpPr txBox="1"/>
          <p:nvPr/>
        </p:nvSpPr>
        <p:spPr>
          <a:xfrm>
            <a:off x="2240398" y="1252668"/>
            <a:ext cx="292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davix</a:t>
            </a:r>
            <a:r>
              <a:rPr lang="en-GB" b="1" dirty="0"/>
              <a:t>-get //http: 1MB buffer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2E384C-E069-4DAC-B459-30FFDC2A422C}"/>
              </a:ext>
            </a:extLst>
          </p:cNvPr>
          <p:cNvSpPr txBox="1"/>
          <p:nvPr/>
        </p:nvSpPr>
        <p:spPr>
          <a:xfrm>
            <a:off x="7522881" y="1307068"/>
            <a:ext cx="26820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xrdcp</a:t>
            </a:r>
            <a:r>
              <a:rPr lang="en-GB" b="1" dirty="0"/>
              <a:t> //root:  8 MB buffer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76866B-B78C-4725-8D1D-A7760F25FE33}"/>
              </a:ext>
            </a:extLst>
          </p:cNvPr>
          <p:cNvSpPr/>
          <p:nvPr/>
        </p:nvSpPr>
        <p:spPr>
          <a:xfrm rot="16200000">
            <a:off x="9532901" y="5210418"/>
            <a:ext cx="604837" cy="260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0F2B48-1287-412E-82AA-A313A6DE3299}"/>
              </a:ext>
            </a:extLst>
          </p:cNvPr>
          <p:cNvSpPr txBox="1"/>
          <p:nvPr/>
        </p:nvSpPr>
        <p:spPr>
          <a:xfrm>
            <a:off x="101034" y="1863446"/>
            <a:ext cx="1382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Throughput</a:t>
            </a:r>
          </a:p>
          <a:p>
            <a:r>
              <a:rPr lang="en-GB" sz="1600" b="1" dirty="0"/>
              <a:t>Disk-to-Disk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7F3061-9B8A-4E33-8671-37A7248FA27D}"/>
              </a:ext>
            </a:extLst>
          </p:cNvPr>
          <p:cNvSpPr txBox="1"/>
          <p:nvPr/>
        </p:nvSpPr>
        <p:spPr>
          <a:xfrm>
            <a:off x="96026" y="4994876"/>
            <a:ext cx="19439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Chunk time series </a:t>
            </a:r>
          </a:p>
          <a:p>
            <a:r>
              <a:rPr lang="en-GB" sz="1600" b="1" dirty="0"/>
              <a:t>Net read</a:t>
            </a:r>
          </a:p>
          <a:p>
            <a:r>
              <a:rPr lang="en-GB" sz="1600" b="1" dirty="0"/>
              <a:t>Disk write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C24C496-2B42-45CF-9622-9D2144762F5F}"/>
              </a:ext>
            </a:extLst>
          </p:cNvPr>
          <p:cNvSpPr txBox="1"/>
          <p:nvPr/>
        </p:nvSpPr>
        <p:spPr>
          <a:xfrm>
            <a:off x="96026" y="3920004"/>
            <a:ext cx="1784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TCP re-transmits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F14CB5D-35F5-4334-8974-13D6F5DE32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5193" y="3875800"/>
            <a:ext cx="3702207" cy="12296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064DEC7-5BC2-4FB9-A107-1980A22BF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5193" y="5062900"/>
            <a:ext cx="4635000" cy="18038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AE89E33-F81F-4EC8-BA66-3E2995AE85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4066" y="1676400"/>
            <a:ext cx="3621094" cy="2186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759538B-F3B6-4339-9477-1412FB06819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72953" y="3842946"/>
            <a:ext cx="3702207" cy="1229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E4BAA11-13EF-4741-B421-A46FF1F21D4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72953" y="5054200"/>
            <a:ext cx="4635000" cy="18212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BF97972-BB47-4987-BA9D-6A6E209CDF1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28366" y="1635991"/>
            <a:ext cx="3621094" cy="22330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7C2B7C2-E0F6-4BA1-98C0-7F6A74C69726}"/>
              </a:ext>
            </a:extLst>
          </p:cNvPr>
          <p:cNvSpPr txBox="1"/>
          <p:nvPr/>
        </p:nvSpPr>
        <p:spPr>
          <a:xfrm>
            <a:off x="4917930" y="3721911"/>
            <a:ext cx="132940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74% disk write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4CF023-EB59-4F17-B849-79B0C0DBA497}"/>
              </a:ext>
            </a:extLst>
          </p:cNvPr>
          <p:cNvSpPr txBox="1"/>
          <p:nvPr/>
        </p:nvSpPr>
        <p:spPr>
          <a:xfrm>
            <a:off x="10310458" y="3699557"/>
            <a:ext cx="14528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~50% disk write</a:t>
            </a:r>
          </a:p>
        </p:txBody>
      </p:sp>
    </p:spTree>
    <p:extLst>
      <p:ext uri="{BB962C8B-B14F-4D97-AF65-F5344CB8AC3E}">
        <p14:creationId xmlns:p14="http://schemas.microsoft.com/office/powerpoint/2010/main" val="2598772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BE26DCF8-DF87-4094-9EEF-14ACD607A2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398" y="1649982"/>
            <a:ext cx="3621094" cy="2233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BEF15B-9A08-467A-81E5-331C7F281D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4066" y="1711750"/>
            <a:ext cx="3621094" cy="21866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D53F01-D0C3-402F-9880-7DD6250F7D22}"/>
              </a:ext>
            </a:extLst>
          </p:cNvPr>
          <p:cNvSpPr/>
          <p:nvPr/>
        </p:nvSpPr>
        <p:spPr>
          <a:xfrm>
            <a:off x="0" y="6356351"/>
            <a:ext cx="12192343" cy="503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3C3362-23E0-4688-B5E4-672381291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5422"/>
            <a:ext cx="10972800" cy="646331"/>
          </a:xfrm>
        </p:spPr>
        <p:txBody>
          <a:bodyPr>
            <a:normAutofit/>
          </a:bodyPr>
          <a:lstStyle/>
          <a:p>
            <a:r>
              <a:rPr lang="fr-FR" sz="3200" dirty="0"/>
              <a:t>Protocol Comparaison MRO </a:t>
            </a:r>
            <a:r>
              <a:rPr lang="fr-FR" sz="3200" dirty="0">
                <a:sym typeface="Wingdings" panose="05000000000000000000" pitchFamily="2" charset="2"/>
              </a:rPr>
              <a:t> </a:t>
            </a:r>
            <a:r>
              <a:rPr lang="fr-FR" sz="3200" dirty="0" err="1"/>
              <a:t>AARNetCanb</a:t>
            </a:r>
            <a:r>
              <a:rPr lang="fr-FR" sz="3200" dirty="0"/>
              <a:t>   RTT  56.5 ms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718E3-D134-4591-8D4E-6B819FC99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26031-6823-4EAE-BC18-559B2D09C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9D54B-053F-4999-B23C-24FEFFFA2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FBE3FA-D8B2-4860-8819-AC0334211F4A}"/>
              </a:ext>
            </a:extLst>
          </p:cNvPr>
          <p:cNvSpPr txBox="1"/>
          <p:nvPr/>
        </p:nvSpPr>
        <p:spPr>
          <a:xfrm>
            <a:off x="2240398" y="1252668"/>
            <a:ext cx="292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davix</a:t>
            </a:r>
            <a:r>
              <a:rPr lang="en-GB" b="1" dirty="0"/>
              <a:t>-get //http: 1MB buffer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2E384C-E069-4DAC-B459-30FFDC2A422C}"/>
              </a:ext>
            </a:extLst>
          </p:cNvPr>
          <p:cNvSpPr txBox="1"/>
          <p:nvPr/>
        </p:nvSpPr>
        <p:spPr>
          <a:xfrm>
            <a:off x="6970805" y="1271718"/>
            <a:ext cx="5241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xrdcp</a:t>
            </a:r>
            <a:r>
              <a:rPr lang="en-GB" b="1" dirty="0"/>
              <a:t> //root:  8 MB buffer XRD // CHUNKS=16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76866B-B78C-4725-8D1D-A7760F25FE33}"/>
              </a:ext>
            </a:extLst>
          </p:cNvPr>
          <p:cNvSpPr/>
          <p:nvPr/>
        </p:nvSpPr>
        <p:spPr>
          <a:xfrm rot="16200000">
            <a:off x="9532901" y="5210418"/>
            <a:ext cx="604837" cy="260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0F2B48-1287-412E-82AA-A313A6DE3299}"/>
              </a:ext>
            </a:extLst>
          </p:cNvPr>
          <p:cNvSpPr txBox="1"/>
          <p:nvPr/>
        </p:nvSpPr>
        <p:spPr>
          <a:xfrm>
            <a:off x="101034" y="1863446"/>
            <a:ext cx="1382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Throughput</a:t>
            </a:r>
          </a:p>
          <a:p>
            <a:r>
              <a:rPr lang="en-GB" sz="1600" b="1" dirty="0"/>
              <a:t>Disk-to-Disk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7F3061-9B8A-4E33-8671-37A7248FA27D}"/>
              </a:ext>
            </a:extLst>
          </p:cNvPr>
          <p:cNvSpPr txBox="1"/>
          <p:nvPr/>
        </p:nvSpPr>
        <p:spPr>
          <a:xfrm>
            <a:off x="96026" y="4509319"/>
            <a:ext cx="19439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Chunk time series </a:t>
            </a:r>
          </a:p>
          <a:p>
            <a:r>
              <a:rPr lang="en-GB" sz="1600" b="1" dirty="0"/>
              <a:t>Net read</a:t>
            </a:r>
          </a:p>
          <a:p>
            <a:r>
              <a:rPr lang="en-GB" sz="1600" b="1" dirty="0"/>
              <a:t>Disk write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C2B7C2-E0F6-4BA1-98C0-7F6A74C69726}"/>
              </a:ext>
            </a:extLst>
          </p:cNvPr>
          <p:cNvSpPr txBox="1"/>
          <p:nvPr/>
        </p:nvSpPr>
        <p:spPr>
          <a:xfrm>
            <a:off x="4917930" y="3883223"/>
            <a:ext cx="132940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50% disk write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4CF023-EB59-4F17-B849-79B0C0DBA497}"/>
              </a:ext>
            </a:extLst>
          </p:cNvPr>
          <p:cNvSpPr txBox="1"/>
          <p:nvPr/>
        </p:nvSpPr>
        <p:spPr>
          <a:xfrm>
            <a:off x="10310458" y="3860869"/>
            <a:ext cx="14528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~37% disk write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558A1D-49C4-46E9-9FA5-5E15201C1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4066" y="4495800"/>
            <a:ext cx="4606032" cy="18096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26E539-4F00-46D6-82EF-3FD998AC95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91233" y="4569339"/>
            <a:ext cx="4606032" cy="17980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29C5D20-6AB0-48BA-BBAD-F765BE9FD098}"/>
              </a:ext>
            </a:extLst>
          </p:cNvPr>
          <p:cNvSpPr txBox="1"/>
          <p:nvPr/>
        </p:nvSpPr>
        <p:spPr>
          <a:xfrm>
            <a:off x="13613" y="6407124"/>
            <a:ext cx="2241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Stable after </a:t>
            </a:r>
            <a:r>
              <a:rPr lang="en-GB" sz="1600" b="1" dirty="0" err="1"/>
              <a:t>slowstart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315284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75D8C3B-F518-444F-A833-6F145A8FF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5010" y="1644599"/>
            <a:ext cx="3621094" cy="2233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129D1C3-5ADA-486B-A9EA-2B7F981FD7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7690" y="1676400"/>
            <a:ext cx="3621094" cy="21866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D53F01-D0C3-402F-9880-7DD6250F7D22}"/>
              </a:ext>
            </a:extLst>
          </p:cNvPr>
          <p:cNvSpPr/>
          <p:nvPr/>
        </p:nvSpPr>
        <p:spPr>
          <a:xfrm>
            <a:off x="0" y="6356351"/>
            <a:ext cx="12192343" cy="5035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3C3362-23E0-4688-B5E4-672381291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5422"/>
            <a:ext cx="10972800" cy="646331"/>
          </a:xfrm>
        </p:spPr>
        <p:txBody>
          <a:bodyPr>
            <a:normAutofit fontScale="90000"/>
          </a:bodyPr>
          <a:lstStyle/>
          <a:p>
            <a:r>
              <a:rPr lang="fr-FR" sz="3200" dirty="0"/>
              <a:t>Protocol Comparaison </a:t>
            </a:r>
            <a:r>
              <a:rPr lang="fr-FR" sz="3200" dirty="0" err="1"/>
              <a:t>DTNlon</a:t>
            </a:r>
            <a:r>
              <a:rPr lang="fr-FR" sz="3200" dirty="0"/>
              <a:t> </a:t>
            </a:r>
            <a:r>
              <a:rPr lang="fr-FR" sz="3200" dirty="0">
                <a:sym typeface="Wingdings" panose="05000000000000000000" pitchFamily="2" charset="2"/>
              </a:rPr>
              <a:t> </a:t>
            </a:r>
            <a:r>
              <a:rPr lang="fr-FR" sz="3200" dirty="0" err="1"/>
              <a:t>AARNetCanb</a:t>
            </a:r>
            <a:r>
              <a:rPr lang="fr-FR" sz="3200" dirty="0"/>
              <a:t>   RTT  259 ms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B718E3-D134-4591-8D4E-6B819FC99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626031-6823-4EAE-BC18-559B2D09C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D9D54B-053F-4999-B23C-24FEFFFA2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FBE3FA-D8B2-4860-8819-AC0334211F4A}"/>
              </a:ext>
            </a:extLst>
          </p:cNvPr>
          <p:cNvSpPr txBox="1"/>
          <p:nvPr/>
        </p:nvSpPr>
        <p:spPr>
          <a:xfrm>
            <a:off x="1993898" y="1252668"/>
            <a:ext cx="2920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davix</a:t>
            </a:r>
            <a:r>
              <a:rPr lang="en-GB" b="1" dirty="0"/>
              <a:t>-get //http: 1MB buffer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76866B-B78C-4725-8D1D-A7760F25FE33}"/>
              </a:ext>
            </a:extLst>
          </p:cNvPr>
          <p:cNvSpPr/>
          <p:nvPr/>
        </p:nvSpPr>
        <p:spPr>
          <a:xfrm rot="16200000">
            <a:off x="9532901" y="5210418"/>
            <a:ext cx="604837" cy="260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B0F2B48-1287-412E-82AA-A313A6DE3299}"/>
              </a:ext>
            </a:extLst>
          </p:cNvPr>
          <p:cNvSpPr txBox="1"/>
          <p:nvPr/>
        </p:nvSpPr>
        <p:spPr>
          <a:xfrm>
            <a:off x="101034" y="1863446"/>
            <a:ext cx="1382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Throughput</a:t>
            </a:r>
          </a:p>
          <a:p>
            <a:r>
              <a:rPr lang="en-GB" sz="1600" b="1" dirty="0"/>
              <a:t>Disk-to-Disk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7F3061-9B8A-4E33-8671-37A7248FA27D}"/>
              </a:ext>
            </a:extLst>
          </p:cNvPr>
          <p:cNvSpPr txBox="1"/>
          <p:nvPr/>
        </p:nvSpPr>
        <p:spPr>
          <a:xfrm>
            <a:off x="153022" y="4340399"/>
            <a:ext cx="12739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Chunk </a:t>
            </a:r>
            <a:br>
              <a:rPr lang="en-GB" sz="1600" b="1" dirty="0"/>
            </a:br>
            <a:r>
              <a:rPr lang="en-GB" sz="1600" b="1" dirty="0"/>
              <a:t>time series </a:t>
            </a:r>
          </a:p>
          <a:p>
            <a:r>
              <a:rPr lang="en-GB" sz="1600" b="1" dirty="0"/>
              <a:t>Net read</a:t>
            </a:r>
          </a:p>
          <a:p>
            <a:r>
              <a:rPr lang="en-GB" sz="1600" b="1" dirty="0"/>
              <a:t>Disk write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7C2B7C2-E0F6-4BA1-98C0-7F6A74C69726}"/>
              </a:ext>
            </a:extLst>
          </p:cNvPr>
          <p:cNvSpPr txBox="1"/>
          <p:nvPr/>
        </p:nvSpPr>
        <p:spPr>
          <a:xfrm>
            <a:off x="4671430" y="3883223"/>
            <a:ext cx="149130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~7.4% disk write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F4CF023-EB59-4F17-B849-79B0C0DBA497}"/>
              </a:ext>
            </a:extLst>
          </p:cNvPr>
          <p:cNvSpPr txBox="1"/>
          <p:nvPr/>
        </p:nvSpPr>
        <p:spPr>
          <a:xfrm>
            <a:off x="10310458" y="3860869"/>
            <a:ext cx="13566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0070C0"/>
                </a:solidFill>
              </a:rPr>
              <a:t>~3% disk write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FFAB0B6-1C2C-4F4B-A4B0-7F2BD8FA5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1200" y="4271289"/>
            <a:ext cx="4606032" cy="174851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F18CEAB-398E-40F0-B72A-A90B6C106C4F}"/>
              </a:ext>
            </a:extLst>
          </p:cNvPr>
          <p:cNvSpPr txBox="1"/>
          <p:nvPr/>
        </p:nvSpPr>
        <p:spPr>
          <a:xfrm>
            <a:off x="6970805" y="1271718"/>
            <a:ext cx="5241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/>
              <a:t>xrdcp</a:t>
            </a:r>
            <a:r>
              <a:rPr lang="en-GB" b="1" dirty="0"/>
              <a:t> //root:  8 MB buffer XRD // CHUNKS=16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41B58FEE-2413-403D-ACD7-85A66E2548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88763" y="4321855"/>
            <a:ext cx="4606032" cy="169794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36DBA9E-8517-4CD2-AB9B-2CF75557456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84360" y="4375121"/>
            <a:ext cx="3615300" cy="223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22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99968-64B3-4CDA-A81C-3120BEC69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5800"/>
            <a:ext cx="10972800" cy="663053"/>
          </a:xfrm>
        </p:spPr>
        <p:txBody>
          <a:bodyPr>
            <a:normAutofit/>
          </a:bodyPr>
          <a:lstStyle/>
          <a:p>
            <a:r>
              <a:rPr lang="fr-FR" sz="3200" dirty="0" err="1"/>
              <a:t>What</a:t>
            </a:r>
            <a:r>
              <a:rPr lang="fr-FR" sz="3200" dirty="0"/>
              <a:t> </a:t>
            </a:r>
            <a:r>
              <a:rPr lang="fr-FR" sz="3200" dirty="0" err="1"/>
              <a:t>is</a:t>
            </a:r>
            <a:r>
              <a:rPr lang="fr-FR" sz="3200" dirty="0"/>
              <a:t> happening </a:t>
            </a:r>
            <a:r>
              <a:rPr lang="fr-FR" sz="3200" dirty="0" err="1"/>
              <a:t>between</a:t>
            </a:r>
            <a:r>
              <a:rPr lang="fr-FR" sz="3200" dirty="0"/>
              <a:t> </a:t>
            </a:r>
            <a:r>
              <a:rPr lang="fr-FR" sz="3200" dirty="0" err="1"/>
              <a:t>DTNlon</a:t>
            </a:r>
            <a:r>
              <a:rPr lang="fr-FR" sz="3200" dirty="0"/>
              <a:t> </a:t>
            </a:r>
            <a:r>
              <a:rPr lang="fr-FR" sz="3200" dirty="0">
                <a:sym typeface="Wingdings" panose="05000000000000000000" pitchFamily="2" charset="2"/>
              </a:rPr>
              <a:t>and </a:t>
            </a:r>
            <a:r>
              <a:rPr lang="fr-FR" sz="3200" dirty="0" err="1"/>
              <a:t>AARNetCanb</a:t>
            </a:r>
            <a:r>
              <a:rPr lang="fr-FR" sz="3200" dirty="0"/>
              <a:t>?</a:t>
            </a:r>
            <a:endParaRPr lang="en-GB" sz="32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1318D-C4E0-49DF-A67A-58A955D7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6F06B-0AAA-4B26-81AA-4AC091273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6A835E-1F3F-40C8-BB86-A505E3B18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8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A070835-B6C9-441C-9E47-F91C7BE37285}"/>
              </a:ext>
            </a:extLst>
          </p:cNvPr>
          <p:cNvSpPr txBox="1">
            <a:spLocks/>
          </p:cNvSpPr>
          <p:nvPr/>
        </p:nvSpPr>
        <p:spPr>
          <a:xfrm>
            <a:off x="5257800" y="1348853"/>
            <a:ext cx="6400799" cy="520434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Look at the “Get Chunk” Network read times</a:t>
            </a:r>
          </a:p>
          <a:p>
            <a:pPr lvl="1"/>
            <a:r>
              <a:rPr lang="en-GB" sz="1600" dirty="0"/>
              <a:t>Large value = delay in reading from the network</a:t>
            </a:r>
            <a:br>
              <a:rPr lang="en-GB" sz="1200" dirty="0"/>
            </a:br>
            <a:endParaRPr lang="en-GB" sz="1200" dirty="0"/>
          </a:p>
          <a:p>
            <a:r>
              <a:rPr lang="en-GB" sz="2000" dirty="0"/>
              <a:t>Would expect stability after TCP </a:t>
            </a:r>
            <a:r>
              <a:rPr lang="en-GB" sz="2000" dirty="0" err="1"/>
              <a:t>slowstart</a:t>
            </a:r>
            <a:endParaRPr lang="en-GB" sz="2000" dirty="0"/>
          </a:p>
          <a:p>
            <a:r>
              <a:rPr lang="en-GB" sz="2000" dirty="0" err="1"/>
              <a:t>Slowstart</a:t>
            </a:r>
            <a:r>
              <a:rPr lang="en-GB" sz="2000" dirty="0"/>
              <a:t> ends at </a:t>
            </a:r>
            <a:r>
              <a:rPr lang="en-GB" sz="2000" dirty="0" err="1"/>
              <a:t>approx</a:t>
            </a:r>
            <a:r>
              <a:rPr lang="en-GB" sz="2000" dirty="0"/>
              <a:t> 10 * RTT 259 </a:t>
            </a:r>
            <a:r>
              <a:rPr lang="en-GB" sz="2000" dirty="0" err="1"/>
              <a:t>ms</a:t>
            </a:r>
            <a:r>
              <a:rPr lang="en-GB" sz="2000" dirty="0"/>
              <a:t>. ≈ 2.6s </a:t>
            </a:r>
          </a:p>
          <a:p>
            <a:r>
              <a:rPr lang="en-GB" sz="2000" dirty="0"/>
              <a:t>Confirmed by the receive buffer size plateau.</a:t>
            </a:r>
          </a:p>
          <a:p>
            <a:r>
              <a:rPr lang="en-GB" sz="2000" dirty="0"/>
              <a:t>Delay Bandwidth Product for 3 Gbit/s  ~ 97 </a:t>
            </a:r>
            <a:r>
              <a:rPr lang="en-GB" sz="2000" dirty="0" err="1"/>
              <a:t>MBytes</a:t>
            </a:r>
            <a:endParaRPr lang="en-GB" sz="2000" dirty="0"/>
          </a:p>
          <a:p>
            <a:endParaRPr lang="en-GB" sz="1600" dirty="0"/>
          </a:p>
          <a:p>
            <a:r>
              <a:rPr lang="en-GB" sz="2000" dirty="0">
                <a:solidFill>
                  <a:srgbClr val="C00000"/>
                </a:solidFill>
              </a:rPr>
              <a:t>Every RTT</a:t>
            </a:r>
            <a:br>
              <a:rPr lang="en-GB" sz="2000" dirty="0">
                <a:solidFill>
                  <a:srgbClr val="C00000"/>
                </a:solidFill>
              </a:rPr>
            </a:br>
            <a:r>
              <a:rPr lang="en-GB" sz="2000" dirty="0">
                <a:solidFill>
                  <a:srgbClr val="C00000"/>
                </a:solidFill>
              </a:rPr>
              <a:t>Read about 100 </a:t>
            </a:r>
            <a:r>
              <a:rPr lang="en-GB" sz="2000" dirty="0" err="1">
                <a:solidFill>
                  <a:srgbClr val="C00000"/>
                </a:solidFill>
              </a:rPr>
              <a:t>MBytes</a:t>
            </a:r>
            <a:r>
              <a:rPr lang="en-GB" sz="2000" dirty="0">
                <a:solidFill>
                  <a:srgbClr val="C00000"/>
                </a:solidFill>
              </a:rPr>
              <a:t> then wait 210ms</a:t>
            </a:r>
          </a:p>
          <a:p>
            <a:endParaRPr lang="en-GB" sz="1600" dirty="0"/>
          </a:p>
          <a:p>
            <a:r>
              <a:rPr lang="en-GB" sz="2000" dirty="0"/>
              <a:t>Why?</a:t>
            </a:r>
          </a:p>
          <a:p>
            <a:pPr lvl="1"/>
            <a:r>
              <a:rPr lang="en-GB" sz="1900" dirty="0"/>
              <a:t>App not providing data to the TCP socket</a:t>
            </a:r>
          </a:p>
          <a:p>
            <a:pPr lvl="1"/>
            <a:r>
              <a:rPr lang="en-GB" sz="1900" dirty="0"/>
              <a:t>TCP auto tuning is working but slower that expected over these RTT – </a:t>
            </a:r>
            <a:r>
              <a:rPr lang="en-GB" sz="1900" dirty="0" err="1"/>
              <a:t>iperf</a:t>
            </a:r>
            <a:r>
              <a:rPr lang="en-GB" sz="1900" dirty="0"/>
              <a:t> is OK</a:t>
            </a:r>
          </a:p>
          <a:p>
            <a:r>
              <a:rPr lang="en-GB" sz="2000" dirty="0">
                <a:solidFill>
                  <a:srgbClr val="C00000"/>
                </a:solidFill>
              </a:rPr>
              <a:t>Investigations continue</a:t>
            </a:r>
            <a:endParaRPr lang="en-GB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261370-6E56-48BB-ACFC-0E99E4ADC2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198" y="1295400"/>
            <a:ext cx="3789113" cy="15412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3EB404A-5977-4057-8C75-55F64584D5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61" y="3224877"/>
            <a:ext cx="4978111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823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99968-64B3-4CDA-A81C-3120BEC69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85800"/>
            <a:ext cx="10972800" cy="796517"/>
          </a:xfrm>
        </p:spPr>
        <p:txBody>
          <a:bodyPr>
            <a:normAutofit/>
          </a:bodyPr>
          <a:lstStyle/>
          <a:p>
            <a:r>
              <a:rPr lang="en-GB" sz="3200" dirty="0"/>
              <a:t>What have we learnt?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91318D-C4E0-49DF-A67A-58A955D73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November 2019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06F06B-0AAA-4B26-81AA-4AC091273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Richard Hughes-Jones    DOMA Telcon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6A835E-1F3F-40C8-BB86-A505E3B18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23383-0AE7-40E5-9F87-76DEF8E7EADA}" type="slidenum">
              <a:rPr lang="en-US" smtClean="0"/>
              <a:t>9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A070835-B6C9-441C-9E47-F91C7BE37285}"/>
              </a:ext>
            </a:extLst>
          </p:cNvPr>
          <p:cNvSpPr txBox="1">
            <a:spLocks/>
          </p:cNvSpPr>
          <p:nvPr/>
        </p:nvSpPr>
        <p:spPr>
          <a:xfrm>
            <a:off x="609600" y="1371599"/>
            <a:ext cx="9906000" cy="498475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WebDAV/http(s) and 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xrd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protocols both work well for moving bulk data.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 simple client loop of “Get Chunk” - “Put Chunk” clearly reduces </a:t>
            </a:r>
            <a:b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disk-to-disk throughput.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Use of zero-copy e.g. </a:t>
            </a:r>
            <a:r>
              <a:rPr lang="en-GB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sendfile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() on the server gives a big improvement.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Use of multiple parallel disk accesses is a help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TCP will send what the app gives it – keep the socket full.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TCP auto-tuning works well at medium RTT but may be slower at large RTT.</a:t>
            </a:r>
          </a:p>
          <a:p>
            <a:pPr marL="0" indent="0">
              <a:buNone/>
            </a:pPr>
            <a:endParaRPr lang="en-GB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Next steps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Check out v 4.11.0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Look at multiple TCP flows</a:t>
            </a:r>
          </a:p>
        </p:txBody>
      </p:sp>
      <p:pic>
        <p:nvPicPr>
          <p:cNvPr id="1028" name="Picture 4" descr="Image result for work in progress">
            <a:extLst>
              <a:ext uri="{FF2B5EF4-FFF2-40B4-BE49-F238E27FC236}">
                <a16:creationId xmlns:a16="http://schemas.microsoft.com/office/drawing/2014/main" id="{61DC814F-318D-4E8D-ACC8-585DBA930A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3861" y="1776208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766128"/>
      </p:ext>
    </p:extLst>
  </p:cSld>
  <p:clrMapOvr>
    <a:masterClrMapping/>
  </p:clrMapOvr>
</p:sld>
</file>

<file path=ppt/theme/theme1.xml><?xml version="1.0" encoding="utf-8"?>
<a:theme xmlns:a="http://schemas.openxmlformats.org/drawingml/2006/main" name="Aeneas_eu">
  <a:themeElements>
    <a:clrScheme name="Asterics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C0504D"/>
      </a:accent1>
      <a:accent2>
        <a:srgbClr val="C0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FFFFFF"/>
      </a:folHlink>
    </a:clrScheme>
    <a:fontScheme name="Aeneas">
      <a:majorFont>
        <a:latin typeface="Open Sa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98A7C27C-A25E-4363-8E17-BA047CB93A29}" vid="{8D942F69-660F-45F5-B06F-FE443D9D0D26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AENEAS-template</Template>
  <TotalTime>2618</TotalTime>
  <Words>931</Words>
  <Application>Microsoft Office PowerPoint</Application>
  <PresentationFormat>Widescreen</PresentationFormat>
  <Paragraphs>145</Paragraphs>
  <Slides>9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Open Sans</vt:lpstr>
      <vt:lpstr>Aeneas_eu</vt:lpstr>
      <vt:lpstr>Testing the performance of  data transfer protocols on long-haul  high-bandwidth paths.</vt:lpstr>
      <vt:lpstr>AENEAS Network Topology</vt:lpstr>
      <vt:lpstr>Disk to Disk Throughput vs File Size Scan davix:http</vt:lpstr>
      <vt:lpstr>davix-get: Effect of CPU core. File Size Scan, No File Write </vt:lpstr>
      <vt:lpstr>Protocol Comparaison remus  DTNpar   RTT  14.1 ms</vt:lpstr>
      <vt:lpstr>Protocol Comparaison MRO  AARNetCanb   RTT  56.5 ms</vt:lpstr>
      <vt:lpstr>Protocol Comparaison DTNlon  AARNetCanb   RTT  259 ms</vt:lpstr>
      <vt:lpstr>What is happening between DTNlon and AARNetCanb?</vt:lpstr>
      <vt:lpstr>What have we learnt? </vt:lpstr>
    </vt:vector>
  </TitlesOfParts>
  <Company>Stichting ASTRON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guest</dc:creator>
  <cp:lastModifiedBy>Richard Hughes-Jones</cp:lastModifiedBy>
  <cp:revision>68</cp:revision>
  <dcterms:created xsi:type="dcterms:W3CDTF">2018-03-20T10:27:48Z</dcterms:created>
  <dcterms:modified xsi:type="dcterms:W3CDTF">2019-11-26T20:03:53Z</dcterms:modified>
</cp:coreProperties>
</file>