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81" r:id="rId2"/>
    <p:sldId id="303" r:id="rId3"/>
    <p:sldId id="305" r:id="rId4"/>
    <p:sldId id="306" r:id="rId5"/>
    <p:sldId id="307" r:id="rId6"/>
    <p:sldId id="308" r:id="rId7"/>
    <p:sldId id="314" r:id="rId8"/>
    <p:sldId id="309" r:id="rId9"/>
    <p:sldId id="310" r:id="rId10"/>
    <p:sldId id="311" r:id="rId11"/>
    <p:sldId id="312" r:id="rId12"/>
    <p:sldId id="313" r:id="rId13"/>
    <p:sldId id="320" r:id="rId14"/>
    <p:sldId id="321" r:id="rId15"/>
    <p:sldId id="315" r:id="rId16"/>
    <p:sldId id="316" r:id="rId17"/>
    <p:sldId id="317" r:id="rId18"/>
    <p:sldId id="318" r:id="rId19"/>
    <p:sldId id="31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7" autoAdjust="0"/>
    <p:restoredTop sz="94505" autoAdjust="0"/>
  </p:normalViewPr>
  <p:slideViewPr>
    <p:cSldViewPr snapToGrid="0" snapToObjects="1">
      <p:cViewPr varScale="1">
        <p:scale>
          <a:sx n="120" d="100"/>
          <a:sy n="120" d="100"/>
        </p:scale>
        <p:origin x="384" y="17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-456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12/9/19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12/9/19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12/9/19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12/9/19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Two </a:t>
            </a:r>
            <a:r>
              <a:rPr lang="en-US" dirty="0" err="1"/>
              <a:t>xcache</a:t>
            </a:r>
            <a:r>
              <a:rPr lang="en-US" dirty="0"/>
              <a:t> projects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12/9/19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12/9/19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12/9/19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12/9/19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Two </a:t>
            </a:r>
            <a:r>
              <a:rPr lang="en-US" dirty="0" err="1"/>
              <a:t>xcache</a:t>
            </a:r>
            <a:r>
              <a:rPr lang="en-US" dirty="0"/>
              <a:t> projects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avid.smith@cern.ch" TargetMode="Externa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~dhsmith/MockData/v1.0.0-1/" TargetMode="External"/><Relationship Id="rId2" Type="http://schemas.openxmlformats.org/officeDocument/2006/relationships/hyperlink" Target="https://gitlab.cern.ch/dhsmith/mockdata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3245"/>
            <a:ext cx="8226854" cy="109098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MockData</a:t>
            </a:r>
            <a:r>
              <a:rPr lang="en-US" dirty="0"/>
              <a:t>: load generation based on read replay with integrity check for </a:t>
            </a:r>
            <a:r>
              <a:rPr lang="en-US" dirty="0" err="1"/>
              <a:t>Xcache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8" y="3600950"/>
            <a:ext cx="5651502" cy="793250"/>
          </a:xfrm>
        </p:spPr>
        <p:txBody>
          <a:bodyPr>
            <a:normAutofit/>
          </a:bodyPr>
          <a:lstStyle/>
          <a:p>
            <a:r>
              <a:rPr lang="en-US" dirty="0"/>
              <a:t>David Smith (</a:t>
            </a:r>
            <a:r>
              <a:rPr lang="en-US" dirty="0">
                <a:hlinkClick r:id="rId2"/>
              </a:rPr>
              <a:t>david.smith@cern.ch</a:t>
            </a:r>
            <a:r>
              <a:rPr lang="en-US" dirty="0"/>
              <a:t>) on behalf of IT-DI-LCG, UP team.</a:t>
            </a:r>
          </a:p>
          <a:p>
            <a:r>
              <a:rPr lang="en-US" dirty="0"/>
              <a:t>10 Dec 2019, DOMA Access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870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C9C89-BCC7-B848-A688-FA644A39A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Load-generator: transferring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DBFF7C-C3F6-B04E-91DB-9EE03BF0BD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Once assigned a file, the load-generator transfers it by making read requests with delays between them to match the desired duration.</a:t>
            </a:r>
          </a:p>
          <a:p>
            <a:r>
              <a:rPr lang="en-US" dirty="0"/>
              <a:t>The overall duration of the transfer is a part of the configuration and can either be an absolute time or a depend on the </a:t>
            </a:r>
            <a:r>
              <a:rPr lang="en-US" dirty="0" err="1"/>
              <a:t>filesize</a:t>
            </a:r>
            <a:r>
              <a:rPr lang="en-US" dirty="0"/>
              <a:t> (i.e. a rate)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E83D4-E073-DF43-8FCB-36AB8FBB26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67D1EE-599E-884D-9831-16E55CC9F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CC3FB-8C6C-D84F-B7E2-671E05DB7F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5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98F9B-4D01-244C-B617-9774074C8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Load-generator: transferring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BFEAF-73F5-0E44-80CD-57248853D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451581"/>
            <a:ext cx="8226854" cy="2401803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200" dirty="0"/>
              <a:t>Try to target configured overall transfer time by adjusting sleeping time so that the sum of </a:t>
            </a:r>
            <a:r>
              <a:rPr lang="en-US" sz="1200" dirty="0" err="1"/>
              <a:t>sleep+request</a:t>
            </a:r>
            <a:r>
              <a:rPr lang="en-US" sz="1200" dirty="0"/>
              <a:t> waiting = desired duration</a:t>
            </a:r>
          </a:p>
          <a:p>
            <a:pPr marL="36576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1200" dirty="0"/>
              <a:t>A summarizing quantity called the transfer efficiency is also reported:</a:t>
            </a:r>
          </a:p>
          <a:p>
            <a:pPr marL="36576" indent="0">
              <a:buNone/>
            </a:pPr>
            <a:r>
              <a:rPr lang="en-US" sz="1200" dirty="0"/>
              <a:t>	transfer efficiency = (desired duration)/(desired duration + sum[request wait]) * 100%</a:t>
            </a:r>
          </a:p>
          <a:p>
            <a:pPr marL="36576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1200" dirty="0"/>
              <a:t>The actual duration of the transfer can exceed the desired duration (overrun) if the reply waiting time is too large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65134-9993-6A41-9FB1-2B1AEEFE21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CCCA69-E23B-BF4D-9B7D-5B8F41E92F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6A23D-EE92-9D45-B33F-35A7CDF62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489A29D-24D0-2D49-BA54-718235530F7B}"/>
              </a:ext>
            </a:extLst>
          </p:cNvPr>
          <p:cNvCxnSpPr>
            <a:cxnSpLocks/>
          </p:cNvCxnSpPr>
          <p:nvPr/>
        </p:nvCxnSpPr>
        <p:spPr>
          <a:xfrm>
            <a:off x="457200" y="2268050"/>
            <a:ext cx="822685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0B1F7CD-EA74-2049-9DC7-133EA81128E5}"/>
              </a:ext>
            </a:extLst>
          </p:cNvPr>
          <p:cNvCxnSpPr>
            <a:cxnSpLocks/>
          </p:cNvCxnSpPr>
          <p:nvPr/>
        </p:nvCxnSpPr>
        <p:spPr>
          <a:xfrm flipV="1">
            <a:off x="457200" y="2129828"/>
            <a:ext cx="0" cy="13822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D9405CB-638E-2045-A13A-80C0CAC04830}"/>
              </a:ext>
            </a:extLst>
          </p:cNvPr>
          <p:cNvCxnSpPr>
            <a:cxnSpLocks/>
          </p:cNvCxnSpPr>
          <p:nvPr/>
        </p:nvCxnSpPr>
        <p:spPr>
          <a:xfrm flipV="1">
            <a:off x="1853610" y="2129828"/>
            <a:ext cx="0" cy="13822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3AB1B01-6B42-5B41-9DE0-B7719B2A2576}"/>
              </a:ext>
            </a:extLst>
          </p:cNvPr>
          <p:cNvCxnSpPr>
            <a:cxnSpLocks/>
          </p:cNvCxnSpPr>
          <p:nvPr/>
        </p:nvCxnSpPr>
        <p:spPr>
          <a:xfrm flipV="1">
            <a:off x="3250019" y="2129828"/>
            <a:ext cx="0" cy="13822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44F414-9AB9-734B-9C2D-741B730418A8}"/>
              </a:ext>
            </a:extLst>
          </p:cNvPr>
          <p:cNvCxnSpPr>
            <a:cxnSpLocks/>
          </p:cNvCxnSpPr>
          <p:nvPr/>
        </p:nvCxnSpPr>
        <p:spPr>
          <a:xfrm flipV="1">
            <a:off x="4653517" y="2129828"/>
            <a:ext cx="0" cy="13822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BCE5D40-1F86-9B47-803D-97E4C8EF2E14}"/>
              </a:ext>
            </a:extLst>
          </p:cNvPr>
          <p:cNvCxnSpPr>
            <a:cxnSpLocks/>
          </p:cNvCxnSpPr>
          <p:nvPr/>
        </p:nvCxnSpPr>
        <p:spPr>
          <a:xfrm flipV="1">
            <a:off x="6049926" y="2129828"/>
            <a:ext cx="0" cy="13822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BFF23F1-973A-F748-BAB0-0A4D778D9497}"/>
              </a:ext>
            </a:extLst>
          </p:cNvPr>
          <p:cNvCxnSpPr>
            <a:cxnSpLocks/>
          </p:cNvCxnSpPr>
          <p:nvPr/>
        </p:nvCxnSpPr>
        <p:spPr>
          <a:xfrm flipV="1">
            <a:off x="7460512" y="2129828"/>
            <a:ext cx="0" cy="13822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95FD390-1C46-C84F-A517-78EAF37AE598}"/>
              </a:ext>
            </a:extLst>
          </p:cNvPr>
          <p:cNvCxnSpPr/>
          <p:nvPr/>
        </p:nvCxnSpPr>
        <p:spPr>
          <a:xfrm>
            <a:off x="457200" y="2395641"/>
            <a:ext cx="1105786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A530354-7CFA-7F47-A52B-88D249A4C2CD}"/>
              </a:ext>
            </a:extLst>
          </p:cNvPr>
          <p:cNvCxnSpPr/>
          <p:nvPr/>
        </p:nvCxnSpPr>
        <p:spPr>
          <a:xfrm>
            <a:off x="1562986" y="2533864"/>
            <a:ext cx="2906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C828D40-BFC1-B844-BA1E-CA5BA983F240}"/>
              </a:ext>
            </a:extLst>
          </p:cNvPr>
          <p:cNvSpPr txBox="1"/>
          <p:nvPr/>
        </p:nvSpPr>
        <p:spPr>
          <a:xfrm>
            <a:off x="-138224" y="1679349"/>
            <a:ext cx="1360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Reply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420480-DDE5-D240-BB5E-0EA18B26CE3F}"/>
              </a:ext>
            </a:extLst>
          </p:cNvPr>
          <p:cNvSpPr txBox="1"/>
          <p:nvPr/>
        </p:nvSpPr>
        <p:spPr>
          <a:xfrm>
            <a:off x="1010092" y="2685536"/>
            <a:ext cx="1770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Send </a:t>
            </a:r>
            <a:r>
              <a:rPr lang="en-US" dirty="0" err="1"/>
              <a:t>Req</a:t>
            </a:r>
            <a:r>
              <a:rPr lang="en-US" dirty="0"/>
              <a:t> for </a:t>
            </a:r>
            <a:r>
              <a:rPr lang="en-US" i="1" dirty="0" err="1"/>
              <a:t>blocksize</a:t>
            </a:r>
            <a:r>
              <a:rPr lang="en-US" dirty="0"/>
              <a:t> bytes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E3B1AF-D2CF-5443-A3CC-8FDD91A69E95}"/>
              </a:ext>
            </a:extLst>
          </p:cNvPr>
          <p:cNvSpPr txBox="1"/>
          <p:nvPr/>
        </p:nvSpPr>
        <p:spPr>
          <a:xfrm>
            <a:off x="1403498" y="1460285"/>
            <a:ext cx="1376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Reply from </a:t>
            </a:r>
            <a:r>
              <a:rPr lang="en-US" dirty="0" err="1"/>
              <a:t>cahe</a:t>
            </a:r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603D25C-B5E8-1545-8EF3-F35C3F5A0D29}"/>
              </a:ext>
            </a:extLst>
          </p:cNvPr>
          <p:cNvCxnSpPr/>
          <p:nvPr/>
        </p:nvCxnSpPr>
        <p:spPr>
          <a:xfrm>
            <a:off x="1863549" y="2395641"/>
            <a:ext cx="1105786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4472BD7-647C-BA41-A85F-F2A357A0FB88}"/>
              </a:ext>
            </a:extLst>
          </p:cNvPr>
          <p:cNvCxnSpPr/>
          <p:nvPr/>
        </p:nvCxnSpPr>
        <p:spPr>
          <a:xfrm>
            <a:off x="2969335" y="2533864"/>
            <a:ext cx="2906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3F4FF6-A199-E949-AE35-9B21C4A70374}"/>
              </a:ext>
            </a:extLst>
          </p:cNvPr>
          <p:cNvCxnSpPr/>
          <p:nvPr/>
        </p:nvCxnSpPr>
        <p:spPr>
          <a:xfrm>
            <a:off x="3284768" y="2395641"/>
            <a:ext cx="1105786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1395D8-7DE4-3440-B441-B4DD291AD519}"/>
              </a:ext>
            </a:extLst>
          </p:cNvPr>
          <p:cNvCxnSpPr/>
          <p:nvPr/>
        </p:nvCxnSpPr>
        <p:spPr>
          <a:xfrm>
            <a:off x="4390554" y="2533864"/>
            <a:ext cx="2906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B18565A-BD8B-4848-83E2-19C535A88DDB}"/>
              </a:ext>
            </a:extLst>
          </p:cNvPr>
          <p:cNvCxnSpPr/>
          <p:nvPr/>
        </p:nvCxnSpPr>
        <p:spPr>
          <a:xfrm>
            <a:off x="4691117" y="2395641"/>
            <a:ext cx="1105786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B3A6EEE-8AC5-2F4F-8485-0B1FCBADE8E7}"/>
              </a:ext>
            </a:extLst>
          </p:cNvPr>
          <p:cNvCxnSpPr/>
          <p:nvPr/>
        </p:nvCxnSpPr>
        <p:spPr>
          <a:xfrm>
            <a:off x="5796903" y="2533864"/>
            <a:ext cx="2906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2FC3917-3892-6D41-BD1F-B20C99F9689E}"/>
              </a:ext>
            </a:extLst>
          </p:cNvPr>
          <p:cNvCxnSpPr/>
          <p:nvPr/>
        </p:nvCxnSpPr>
        <p:spPr>
          <a:xfrm>
            <a:off x="6113105" y="2399185"/>
            <a:ext cx="1105786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BF7D703-F4D4-7449-BB13-B73592E89D3F}"/>
              </a:ext>
            </a:extLst>
          </p:cNvPr>
          <p:cNvCxnSpPr/>
          <p:nvPr/>
        </p:nvCxnSpPr>
        <p:spPr>
          <a:xfrm>
            <a:off x="7218891" y="2537408"/>
            <a:ext cx="2906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3DF0F0B-5586-4E44-B1BC-37DCD73BC043}"/>
              </a:ext>
            </a:extLst>
          </p:cNvPr>
          <p:cNvCxnSpPr/>
          <p:nvPr/>
        </p:nvCxnSpPr>
        <p:spPr>
          <a:xfrm>
            <a:off x="7519454" y="2399185"/>
            <a:ext cx="1105786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9AC44D3-998F-684A-818D-BA03F6782689}"/>
              </a:ext>
            </a:extLst>
          </p:cNvPr>
          <p:cNvCxnSpPr/>
          <p:nvPr/>
        </p:nvCxnSpPr>
        <p:spPr>
          <a:xfrm>
            <a:off x="669850" y="3644187"/>
            <a:ext cx="1105786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1C3BF736-20F5-4446-9C3B-326C384BE669}"/>
              </a:ext>
            </a:extLst>
          </p:cNvPr>
          <p:cNvSpPr txBox="1"/>
          <p:nvPr/>
        </p:nvSpPr>
        <p:spPr>
          <a:xfrm>
            <a:off x="1977876" y="3428931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Load-generator sleeping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A2529D1-A759-4E48-95AE-FC38EF9919FE}"/>
              </a:ext>
            </a:extLst>
          </p:cNvPr>
          <p:cNvCxnSpPr/>
          <p:nvPr/>
        </p:nvCxnSpPr>
        <p:spPr>
          <a:xfrm>
            <a:off x="669850" y="4062610"/>
            <a:ext cx="110578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4409456-1446-D048-B4E3-4AAE1169D74C}"/>
              </a:ext>
            </a:extLst>
          </p:cNvPr>
          <p:cNvSpPr txBox="1"/>
          <p:nvPr/>
        </p:nvSpPr>
        <p:spPr>
          <a:xfrm>
            <a:off x="1977876" y="3847354"/>
            <a:ext cx="463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Load-generator waiting for an </a:t>
            </a:r>
            <a:r>
              <a:rPr lang="en-US" dirty="0" err="1"/>
              <a:t>XRootD</a:t>
            </a:r>
            <a:r>
              <a:rPr lang="en-US" dirty="0"/>
              <a:t> reply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D6BA666-C4A4-014C-A8EE-02F616DBE9F9}"/>
              </a:ext>
            </a:extLst>
          </p:cNvPr>
          <p:cNvCxnSpPr/>
          <p:nvPr/>
        </p:nvCxnSpPr>
        <p:spPr>
          <a:xfrm>
            <a:off x="6774202" y="3033911"/>
            <a:ext cx="1851038" cy="0"/>
          </a:xfrm>
          <a:prstGeom prst="straightConnector1">
            <a:avLst/>
          </a:prstGeom>
          <a:ln w="539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DC7B847-D466-634A-846A-1F8C95B2D0AC}"/>
              </a:ext>
            </a:extLst>
          </p:cNvPr>
          <p:cNvSpPr txBox="1"/>
          <p:nvPr/>
        </p:nvSpPr>
        <p:spPr>
          <a:xfrm>
            <a:off x="7429412" y="2653759"/>
            <a:ext cx="1254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1382162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A979-DB81-584C-995F-A5E40C5E5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example: log messages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9322E-F76A-6841-8290-ABD0D54F14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/>
              <a:t>One file in the file-list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/>
              <a:t>1567502522 myfile1.txt 1024</a:t>
            </a:r>
          </a:p>
          <a:p>
            <a:endParaRPr lang="en-US" dirty="0"/>
          </a:p>
          <a:p>
            <a:r>
              <a:rPr lang="en-US" dirty="0"/>
              <a:t>And run the coordinator: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mockdata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-coordinator –f 1.0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>
                <a:solidFill>
                  <a:srgbClr val="FF0000"/>
                </a:solidFill>
              </a:rPr>
              <a:t>The command will write log lines to </a:t>
            </a:r>
            <a:r>
              <a:rPr lang="en-US" dirty="0" err="1">
                <a:solidFill>
                  <a:srgbClr val="FF0000"/>
                </a:solidFill>
              </a:rPr>
              <a:t>stdout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/>
              <a:t>Nov 29 11:47:24.370539 pmpe01 [INFO] Starting replay, reference time 1575024459</a:t>
            </a:r>
          </a:p>
          <a:p>
            <a:pPr marL="36576" indent="0">
              <a:buNone/>
            </a:pPr>
            <a:r>
              <a:rPr lang="en-US" dirty="0"/>
              <a:t>Nov 29 11:47:24.370640 pmpe01 [INFO] Setting the </a:t>
            </a:r>
            <a:r>
              <a:rPr lang="en-US" dirty="0" err="1"/>
              <a:t>startpoint</a:t>
            </a:r>
            <a:r>
              <a:rPr lang="en-US" dirty="0"/>
              <a:t> timestamp from the </a:t>
            </a:r>
            <a:r>
              <a:rPr lang="en-US" dirty="0" err="1"/>
              <a:t>filelist</a:t>
            </a:r>
            <a:r>
              <a:rPr lang="en-US" dirty="0"/>
              <a:t> to 1567502522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>
                <a:solidFill>
                  <a:srgbClr val="FF0000"/>
                </a:solidFill>
              </a:rPr>
              <a:t>The above means the first file will start to transfer at 1575024459 (a </a:t>
            </a:r>
            <a:r>
              <a:rPr lang="en-US" dirty="0" err="1">
                <a:solidFill>
                  <a:srgbClr val="FF0000"/>
                </a:solidFill>
              </a:rPr>
              <a:t>unix</a:t>
            </a:r>
            <a:r>
              <a:rPr lang="en-US" dirty="0">
                <a:solidFill>
                  <a:srgbClr val="FF0000"/>
                </a:solidFill>
              </a:rPr>
              <a:t> timestamp in about 15 seconds time), and it originally had a timestamp of 1567502522</a:t>
            </a:r>
          </a:p>
          <a:p>
            <a:pPr marL="36576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rgbClr val="FF0000"/>
                </a:solidFill>
              </a:rPr>
              <a:t>Assignment made and load-generator commits to start: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/>
              <a:t>Nov 29 11:47:34.730485 pmpe01 [INFO] Assigning id=0 </a:t>
            </a:r>
            <a:r>
              <a:rPr lang="en-US" dirty="0" err="1"/>
              <a:t>originalStartTime</a:t>
            </a:r>
            <a:r>
              <a:rPr lang="en-US" dirty="0"/>
              <a:t>=1567502522 filename=myfile1.txt </a:t>
            </a:r>
            <a:r>
              <a:rPr lang="en-US" dirty="0" err="1"/>
              <a:t>intended_duration</a:t>
            </a:r>
            <a:r>
              <a:rPr lang="en-US" dirty="0"/>
              <a:t>=0.000102 </a:t>
            </a:r>
            <a:r>
              <a:rPr lang="en-US" dirty="0" err="1"/>
              <a:t>allowed_overrun</a:t>
            </a:r>
            <a:r>
              <a:rPr lang="en-US" dirty="0"/>
              <a:t>=1.000000/600.000000 </a:t>
            </a:r>
            <a:r>
              <a:rPr lang="en-US" dirty="0" err="1"/>
              <a:t>approx_start</a:t>
            </a:r>
            <a:r>
              <a:rPr lang="en-US" dirty="0"/>
              <a:t>=5.000000 </a:t>
            </a:r>
            <a:r>
              <a:rPr lang="en-US" dirty="0" err="1"/>
              <a:t>lgidstr</a:t>
            </a:r>
            <a:r>
              <a:rPr lang="en-US" dirty="0"/>
              <a:t>=pmpe01.cern.ch#31790 </a:t>
            </a:r>
            <a:r>
              <a:rPr lang="en-US" dirty="0" err="1"/>
              <a:t>dutycycle</a:t>
            </a:r>
            <a:r>
              <a:rPr lang="en-US" dirty="0"/>
              <a:t>=0.000000 </a:t>
            </a:r>
            <a:r>
              <a:rPr lang="en-US" dirty="0" err="1"/>
              <a:t>prev_nassigned_lg</a:t>
            </a:r>
            <a:r>
              <a:rPr lang="en-US" dirty="0"/>
              <a:t>=0 </a:t>
            </a:r>
            <a:r>
              <a:rPr lang="en-US" dirty="0" err="1"/>
              <a:t>nassigned_total</a:t>
            </a:r>
            <a:r>
              <a:rPr lang="en-US" dirty="0"/>
              <a:t>=1 </a:t>
            </a:r>
            <a:r>
              <a:rPr lang="en-US" dirty="0" err="1"/>
              <a:t>assignRateFiveMinAvgMBs</a:t>
            </a:r>
            <a:r>
              <a:rPr lang="en-US" dirty="0"/>
              <a:t>=0.000000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>
                <a:solidFill>
                  <a:srgbClr val="FF0000"/>
                </a:solidFill>
              </a:rPr>
              <a:t>Load-generator reported transfer finished: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/>
              <a:t>Nov 29 11:47:39.375672 pmpe01 [INFO] Received success for myfile1.txt id=0 </a:t>
            </a:r>
            <a:r>
              <a:rPr lang="en-US" dirty="0" err="1"/>
              <a:t>lgidstr</a:t>
            </a:r>
            <a:r>
              <a:rPr lang="en-US" dirty="0"/>
              <a:t>=pmpe01.cern.ch#31790 </a:t>
            </a:r>
            <a:r>
              <a:rPr lang="en-US" dirty="0" err="1"/>
              <a:t>result_rc</a:t>
            </a:r>
            <a:r>
              <a:rPr lang="en-US" dirty="0"/>
              <a:t>=0 </a:t>
            </a:r>
            <a:r>
              <a:rPr lang="en-US" dirty="0" err="1"/>
              <a:t>result_summary</a:t>
            </a:r>
            <a:r>
              <a:rPr lang="en-US" dirty="0"/>
              <a:t>=Final stats for fid=0 </a:t>
            </a:r>
            <a:r>
              <a:rPr lang="en-US" dirty="0" err="1"/>
              <a:t>fileUrl</a:t>
            </a:r>
            <a:r>
              <a:rPr lang="en-US" dirty="0"/>
              <a:t>=</a:t>
            </a:r>
            <a:r>
              <a:rPr lang="en-US" dirty="0" err="1"/>
              <a:t>xroot</a:t>
            </a:r>
            <a:r>
              <a:rPr lang="en-US" dirty="0"/>
              <a:t>://caaaa000@pmpe06.cern.ch//</a:t>
            </a:r>
            <a:r>
              <a:rPr lang="en-US" dirty="0" err="1"/>
              <a:t>mockdata</a:t>
            </a:r>
            <a:r>
              <a:rPr lang="en-US" dirty="0"/>
              <a:t>/myfile1.txt_1024_0 </a:t>
            </a:r>
            <a:r>
              <a:rPr lang="en-US" dirty="0" err="1"/>
              <a:t>intended_duration</a:t>
            </a:r>
            <a:r>
              <a:rPr lang="en-US" dirty="0"/>
              <a:t>=0.000102 </a:t>
            </a:r>
            <a:r>
              <a:rPr lang="en-US" dirty="0" err="1"/>
              <a:t>nbissued</a:t>
            </a:r>
            <a:r>
              <a:rPr lang="en-US" dirty="0"/>
              <a:t>=1024 </a:t>
            </a:r>
            <a:r>
              <a:rPr lang="en-US" dirty="0" err="1"/>
              <a:t>nread</a:t>
            </a:r>
            <a:r>
              <a:rPr lang="en-US" dirty="0"/>
              <a:t>/</a:t>
            </a:r>
            <a:r>
              <a:rPr lang="en-US" dirty="0" err="1"/>
              <a:t>vecread_bytes</a:t>
            </a:r>
            <a:r>
              <a:rPr lang="en-US" dirty="0"/>
              <a:t>=1024/0 </a:t>
            </a:r>
            <a:r>
              <a:rPr lang="en-US" dirty="0" err="1"/>
              <a:t>nread</a:t>
            </a:r>
            <a:r>
              <a:rPr lang="en-US" dirty="0"/>
              <a:t>/</a:t>
            </a:r>
            <a:r>
              <a:rPr lang="en-US" dirty="0" err="1"/>
              <a:t>vecread_calls</a:t>
            </a:r>
            <a:r>
              <a:rPr lang="en-US" dirty="0"/>
              <a:t>=1/0 duration=0.004259 </a:t>
            </a:r>
            <a:r>
              <a:rPr lang="en-US" dirty="0" err="1"/>
              <a:t>accessMap</a:t>
            </a:r>
            <a:r>
              <a:rPr lang="en-US" dirty="0"/>
              <a:t>=|********************| </a:t>
            </a:r>
            <a:r>
              <a:rPr lang="en-US" dirty="0" err="1"/>
              <a:t>seekPdfFit</a:t>
            </a:r>
            <a:r>
              <a:rPr lang="en-US" dirty="0"/>
              <a:t>=0 </a:t>
            </a:r>
            <a:r>
              <a:rPr lang="en-US" dirty="0" err="1"/>
              <a:t>nseekbytes</a:t>
            </a:r>
            <a:r>
              <a:rPr lang="en-US" dirty="0"/>
              <a:t>=0 </a:t>
            </a:r>
            <a:r>
              <a:rPr lang="en-US" dirty="0" err="1"/>
              <a:t>nseeks</a:t>
            </a:r>
            <a:r>
              <a:rPr lang="en-US" dirty="0"/>
              <a:t>=0 </a:t>
            </a:r>
            <a:r>
              <a:rPr lang="en-US" dirty="0" err="1"/>
              <a:t>seekedFracPerSeek</a:t>
            </a:r>
            <a:r>
              <a:rPr lang="en-US" dirty="0"/>
              <a:t>=0 </a:t>
            </a:r>
            <a:r>
              <a:rPr lang="en-US" dirty="0" err="1"/>
              <a:t>seeksPerMB</a:t>
            </a:r>
            <a:r>
              <a:rPr lang="en-US" dirty="0"/>
              <a:t>=0.000000 </a:t>
            </a:r>
            <a:r>
              <a:rPr lang="en-US" dirty="0" err="1"/>
              <a:t>Vnchunks</a:t>
            </a:r>
            <a:r>
              <a:rPr lang="en-US" dirty="0"/>
              <a:t>/</a:t>
            </a:r>
            <a:r>
              <a:rPr lang="en-US" dirty="0" err="1"/>
              <a:t>Vnread</a:t>
            </a:r>
            <a:r>
              <a:rPr lang="en-US" dirty="0"/>
              <a:t>=0 </a:t>
            </a:r>
            <a:r>
              <a:rPr lang="en-US" dirty="0" err="1"/>
              <a:t>fsize</a:t>
            </a:r>
            <a:r>
              <a:rPr lang="en-US" dirty="0"/>
              <a:t>=1024 </a:t>
            </a:r>
            <a:r>
              <a:rPr lang="en-US" dirty="0" err="1"/>
              <a:t>lastServer</a:t>
            </a:r>
            <a:r>
              <a:rPr lang="en-US" dirty="0"/>
              <a:t>=caaaa000@pmpe15.cern.ch:1095 </a:t>
            </a:r>
            <a:r>
              <a:rPr lang="en-US" dirty="0" err="1"/>
              <a:t>xrdReqCallbackTime</a:t>
            </a:r>
            <a:r>
              <a:rPr lang="en-US" dirty="0"/>
              <a:t>=0.000353 </a:t>
            </a:r>
            <a:r>
              <a:rPr lang="en-US" dirty="0" err="1"/>
              <a:t>xrdReqOverlapFactor</a:t>
            </a:r>
            <a:r>
              <a:rPr lang="en-US" dirty="0"/>
              <a:t>=1.000000 </a:t>
            </a:r>
            <a:r>
              <a:rPr lang="en-US" dirty="0" err="1"/>
              <a:t>deliveryEff</a:t>
            </a:r>
            <a:r>
              <a:rPr lang="en-US" dirty="0"/>
              <a:t>=22.493284 </a:t>
            </a:r>
            <a:r>
              <a:rPr lang="en-US" dirty="0" err="1"/>
              <a:t>globalRateEstimateMBps</a:t>
            </a:r>
            <a:r>
              <a:rPr lang="en-US" dirty="0"/>
              <a:t>=0.000068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BACBB-6FB1-A245-91BE-F42D7A79C1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77EBF-BCEA-914C-98E5-C36748B9DB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6365D-9F8C-9843-A5DA-E584095DD0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8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DEAF3-4A6E-D349-A715-98E9A33C6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(log line focus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C2F54-D446-BE45-819F-6CB2112D53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dirty="0"/>
              <a:t>Nov 29 11:47:34.730485 pmpe01 [INFO] Assigning id=0 </a:t>
            </a:r>
            <a:r>
              <a:rPr lang="en-US" dirty="0" err="1"/>
              <a:t>originalStartTime</a:t>
            </a:r>
            <a:r>
              <a:rPr lang="en-US" dirty="0"/>
              <a:t>=1567502522 filename=</a:t>
            </a:r>
            <a:r>
              <a:rPr lang="en-US" dirty="0">
                <a:solidFill>
                  <a:srgbClr val="00B050"/>
                </a:solidFill>
              </a:rPr>
              <a:t>myfile1.txt</a:t>
            </a:r>
            <a:r>
              <a:rPr lang="en-US" dirty="0"/>
              <a:t> </a:t>
            </a:r>
            <a:r>
              <a:rPr lang="en-US" dirty="0" err="1"/>
              <a:t>intended_duration</a:t>
            </a:r>
            <a:r>
              <a:rPr lang="en-US" dirty="0"/>
              <a:t>=</a:t>
            </a:r>
            <a:r>
              <a:rPr lang="en-US" dirty="0">
                <a:solidFill>
                  <a:srgbClr val="C00000"/>
                </a:solidFill>
              </a:rPr>
              <a:t>0.000102</a:t>
            </a:r>
            <a:r>
              <a:rPr lang="en-US" dirty="0"/>
              <a:t> </a:t>
            </a:r>
            <a:r>
              <a:rPr lang="en-US" dirty="0" err="1"/>
              <a:t>allowed_overrun</a:t>
            </a:r>
            <a:r>
              <a:rPr lang="en-US" dirty="0"/>
              <a:t>=</a:t>
            </a:r>
            <a:r>
              <a:rPr lang="en-US" dirty="0">
                <a:solidFill>
                  <a:srgbClr val="002060"/>
                </a:solidFill>
              </a:rPr>
              <a:t>1.000000/600.000000</a:t>
            </a:r>
            <a:r>
              <a:rPr lang="en-US" dirty="0"/>
              <a:t> </a:t>
            </a:r>
            <a:r>
              <a:rPr lang="en-US" dirty="0" err="1"/>
              <a:t>approx_start</a:t>
            </a:r>
            <a:r>
              <a:rPr lang="en-US" dirty="0"/>
              <a:t>=</a:t>
            </a:r>
            <a:r>
              <a:rPr lang="en-US" dirty="0">
                <a:solidFill>
                  <a:srgbClr val="7030A0"/>
                </a:solidFill>
              </a:rPr>
              <a:t>5.000000</a:t>
            </a:r>
            <a:r>
              <a:rPr lang="en-US" dirty="0"/>
              <a:t> </a:t>
            </a:r>
            <a:r>
              <a:rPr lang="en-US" dirty="0" err="1"/>
              <a:t>lgidstr</a:t>
            </a:r>
            <a:r>
              <a:rPr lang="en-US" dirty="0"/>
              <a:t>=</a:t>
            </a:r>
            <a:r>
              <a:rPr lang="en-US" dirty="0">
                <a:solidFill>
                  <a:srgbClr val="FFC000"/>
                </a:solidFill>
              </a:rPr>
              <a:t>pmpe01.cern.ch#31790 </a:t>
            </a:r>
            <a:r>
              <a:rPr lang="en-US" dirty="0" err="1"/>
              <a:t>dutycycle</a:t>
            </a:r>
            <a:r>
              <a:rPr lang="en-US" dirty="0"/>
              <a:t>=0.000000 </a:t>
            </a:r>
            <a:r>
              <a:rPr lang="en-US" dirty="0" err="1"/>
              <a:t>prev_nassigned_lg</a:t>
            </a:r>
            <a:r>
              <a:rPr lang="en-US" dirty="0"/>
              <a:t>=0 </a:t>
            </a:r>
            <a:r>
              <a:rPr lang="en-US" dirty="0" err="1"/>
              <a:t>nassigned_total</a:t>
            </a:r>
            <a:r>
              <a:rPr lang="en-US" dirty="0"/>
              <a:t>=1 </a:t>
            </a:r>
            <a:r>
              <a:rPr lang="en-US" dirty="0" err="1"/>
              <a:t>assignRateFiveMinAvgMBs</a:t>
            </a:r>
            <a:r>
              <a:rPr lang="en-US" dirty="0"/>
              <a:t>=0.000000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/>
              <a:t>The first file (“</a:t>
            </a:r>
            <a:r>
              <a:rPr lang="en-US" dirty="0">
                <a:solidFill>
                  <a:srgbClr val="00B050"/>
                </a:solidFill>
              </a:rPr>
              <a:t>myfile1.txt</a:t>
            </a:r>
            <a:r>
              <a:rPr lang="en-US" dirty="0"/>
              <a:t>”) has been assigned to the load-generator running at </a:t>
            </a:r>
            <a:r>
              <a:rPr lang="en-US" dirty="0">
                <a:solidFill>
                  <a:srgbClr val="FFC000"/>
                </a:solidFill>
              </a:rPr>
              <a:t>pmpe01 pid31790</a:t>
            </a:r>
            <a:r>
              <a:rPr lang="en-US" dirty="0"/>
              <a:t>. The load-generator will start it in about </a:t>
            </a:r>
            <a:r>
              <a:rPr lang="en-US" dirty="0">
                <a:solidFill>
                  <a:srgbClr val="7030A0"/>
                </a:solidFill>
              </a:rPr>
              <a:t>5</a:t>
            </a:r>
            <a:r>
              <a:rPr lang="en-US" dirty="0"/>
              <a:t> seconds, and it should complete in about </a:t>
            </a:r>
            <a:r>
              <a:rPr lang="en-US" dirty="0">
                <a:solidFill>
                  <a:srgbClr val="C00000"/>
                </a:solidFill>
              </a:rPr>
              <a:t>0.0001s</a:t>
            </a:r>
            <a:r>
              <a:rPr lang="en-US" dirty="0"/>
              <a:t> (it’s a very small file!) The file must be received within an overrun time which is </a:t>
            </a:r>
            <a:r>
              <a:rPr lang="en-US" dirty="0">
                <a:solidFill>
                  <a:srgbClr val="002060"/>
                </a:solidFill>
              </a:rPr>
              <a:t>1.00</a:t>
            </a:r>
            <a:r>
              <a:rPr lang="en-US" dirty="0"/>
              <a:t> * intended duration or </a:t>
            </a:r>
            <a:r>
              <a:rPr lang="en-US" dirty="0">
                <a:solidFill>
                  <a:srgbClr val="002060"/>
                </a:solidFill>
              </a:rPr>
              <a:t>600s</a:t>
            </a:r>
            <a:r>
              <a:rPr lang="en-US" dirty="0"/>
              <a:t>, whichever is larger. Overrunning transfers will be stopped and considered failed.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10C4B-1CB9-AB4B-8BB8-0301105D98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45277-5637-D347-ABEB-D9FAEB8286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32592-00B4-1042-B5D1-761A1AE140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478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61CDC-826E-D444-A982-72F2ED024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(log line focus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3A423-2483-3745-88E9-32173F77A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dirty="0"/>
              <a:t>Nov 29 11:47:39.375672 pmpe01 [INFO] Received success for </a:t>
            </a:r>
            <a:r>
              <a:rPr lang="en-US" dirty="0">
                <a:solidFill>
                  <a:srgbClr val="00B050"/>
                </a:solidFill>
              </a:rPr>
              <a:t>myfile1.txt </a:t>
            </a:r>
            <a:r>
              <a:rPr lang="en-US" dirty="0"/>
              <a:t>id=0 </a:t>
            </a:r>
            <a:r>
              <a:rPr lang="en-US" dirty="0" err="1"/>
              <a:t>lgidstr</a:t>
            </a:r>
            <a:r>
              <a:rPr lang="en-US" dirty="0"/>
              <a:t>=pmpe01.cern.ch#31790 </a:t>
            </a:r>
            <a:r>
              <a:rPr lang="en-US" dirty="0" err="1"/>
              <a:t>result_rc</a:t>
            </a:r>
            <a:r>
              <a:rPr lang="en-US" dirty="0"/>
              <a:t>=0 </a:t>
            </a:r>
            <a:r>
              <a:rPr lang="en-US" dirty="0" err="1"/>
              <a:t>result_summary</a:t>
            </a:r>
            <a:r>
              <a:rPr lang="en-US" dirty="0"/>
              <a:t>=Final stats for fid=0 </a:t>
            </a:r>
            <a:r>
              <a:rPr lang="en-US" dirty="0" err="1"/>
              <a:t>fileUrl</a:t>
            </a:r>
            <a:r>
              <a:rPr lang="en-US" dirty="0"/>
              <a:t>=</a:t>
            </a:r>
            <a:r>
              <a:rPr lang="en-US" dirty="0" err="1"/>
              <a:t>xroot</a:t>
            </a:r>
            <a:r>
              <a:rPr lang="en-US" dirty="0"/>
              <a:t>://caaaa000@pmpe06.cern.ch//</a:t>
            </a:r>
            <a:r>
              <a:rPr lang="en-US" dirty="0" err="1"/>
              <a:t>mockdata</a:t>
            </a:r>
            <a:r>
              <a:rPr lang="en-US" dirty="0"/>
              <a:t>/myfile1.txt_1024_0 </a:t>
            </a:r>
            <a:r>
              <a:rPr lang="en-US" dirty="0" err="1"/>
              <a:t>intended_duration</a:t>
            </a:r>
            <a:r>
              <a:rPr lang="en-US" dirty="0"/>
              <a:t>=0.000102 </a:t>
            </a:r>
            <a:r>
              <a:rPr lang="en-US" dirty="0" err="1"/>
              <a:t>nbissued</a:t>
            </a:r>
            <a:r>
              <a:rPr lang="en-US" dirty="0"/>
              <a:t>=1024 </a:t>
            </a:r>
            <a:r>
              <a:rPr lang="en-US" dirty="0" err="1"/>
              <a:t>nread</a:t>
            </a:r>
            <a:r>
              <a:rPr lang="en-US" dirty="0"/>
              <a:t>/</a:t>
            </a:r>
            <a:r>
              <a:rPr lang="en-US" dirty="0" err="1"/>
              <a:t>vecread_bytes</a:t>
            </a:r>
            <a:r>
              <a:rPr lang="en-US" dirty="0"/>
              <a:t>=1024/0 </a:t>
            </a:r>
            <a:r>
              <a:rPr lang="en-US" dirty="0" err="1"/>
              <a:t>nread</a:t>
            </a:r>
            <a:r>
              <a:rPr lang="en-US" dirty="0"/>
              <a:t>/</a:t>
            </a:r>
            <a:r>
              <a:rPr lang="en-US" dirty="0" err="1"/>
              <a:t>vecread_calls</a:t>
            </a:r>
            <a:r>
              <a:rPr lang="en-US" dirty="0"/>
              <a:t>=1/0 duration=0.004259 </a:t>
            </a:r>
            <a:r>
              <a:rPr lang="en-US" dirty="0" err="1"/>
              <a:t>accessMap</a:t>
            </a:r>
            <a:r>
              <a:rPr lang="en-US" dirty="0"/>
              <a:t>=|********************| </a:t>
            </a:r>
            <a:r>
              <a:rPr lang="en-US" dirty="0" err="1"/>
              <a:t>seekPdfFit</a:t>
            </a:r>
            <a:r>
              <a:rPr lang="en-US" dirty="0"/>
              <a:t>=0 </a:t>
            </a:r>
            <a:r>
              <a:rPr lang="en-US" dirty="0" err="1"/>
              <a:t>nseekbytes</a:t>
            </a:r>
            <a:r>
              <a:rPr lang="en-US" dirty="0"/>
              <a:t>=0 </a:t>
            </a:r>
            <a:r>
              <a:rPr lang="en-US" dirty="0" err="1"/>
              <a:t>nseeks</a:t>
            </a:r>
            <a:r>
              <a:rPr lang="en-US" dirty="0"/>
              <a:t>=0 </a:t>
            </a:r>
            <a:r>
              <a:rPr lang="en-US" dirty="0" err="1"/>
              <a:t>seekedFracPerSeek</a:t>
            </a:r>
            <a:r>
              <a:rPr lang="en-US" dirty="0"/>
              <a:t>=0 </a:t>
            </a:r>
            <a:r>
              <a:rPr lang="en-US" dirty="0" err="1"/>
              <a:t>seeksPerMB</a:t>
            </a:r>
            <a:r>
              <a:rPr lang="en-US" dirty="0"/>
              <a:t>=0.000000 </a:t>
            </a:r>
            <a:r>
              <a:rPr lang="en-US" dirty="0" err="1"/>
              <a:t>Vnchunks</a:t>
            </a:r>
            <a:r>
              <a:rPr lang="en-US" dirty="0"/>
              <a:t>/</a:t>
            </a:r>
            <a:r>
              <a:rPr lang="en-US" dirty="0" err="1"/>
              <a:t>Vnread</a:t>
            </a:r>
            <a:r>
              <a:rPr lang="en-US" dirty="0"/>
              <a:t>=0 </a:t>
            </a:r>
            <a:r>
              <a:rPr lang="en-US" dirty="0" err="1"/>
              <a:t>fsize</a:t>
            </a:r>
            <a:r>
              <a:rPr lang="en-US" dirty="0"/>
              <a:t>=1024 </a:t>
            </a:r>
            <a:r>
              <a:rPr lang="en-US" dirty="0" err="1"/>
              <a:t>lastServer</a:t>
            </a:r>
            <a:r>
              <a:rPr lang="en-US" dirty="0"/>
              <a:t>=caaaa000@</a:t>
            </a:r>
            <a:r>
              <a:rPr lang="en-US" dirty="0">
                <a:solidFill>
                  <a:srgbClr val="FF0000"/>
                </a:solidFill>
              </a:rPr>
              <a:t>pmpe15.cern.ch:1095 </a:t>
            </a:r>
            <a:r>
              <a:rPr lang="en-US" dirty="0" err="1"/>
              <a:t>xrdReqCallbackTime</a:t>
            </a:r>
            <a:r>
              <a:rPr lang="en-US" dirty="0"/>
              <a:t>=0.000353 </a:t>
            </a:r>
            <a:r>
              <a:rPr lang="en-US" dirty="0" err="1"/>
              <a:t>xrdReqOverlapFactor</a:t>
            </a:r>
            <a:r>
              <a:rPr lang="en-US" dirty="0"/>
              <a:t>=1.000000 </a:t>
            </a:r>
            <a:r>
              <a:rPr lang="en-US" dirty="0" err="1"/>
              <a:t>deliveryEff</a:t>
            </a:r>
            <a:r>
              <a:rPr lang="en-US" dirty="0"/>
              <a:t>=22.493284 </a:t>
            </a:r>
            <a:r>
              <a:rPr lang="en-US" dirty="0" err="1"/>
              <a:t>globalRateEstimateMBps</a:t>
            </a:r>
            <a:r>
              <a:rPr lang="en-US" dirty="0"/>
              <a:t>=0.000068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/>
              <a:t>The file </a:t>
            </a:r>
            <a:r>
              <a:rPr lang="en-US" dirty="0">
                <a:solidFill>
                  <a:srgbClr val="00B050"/>
                </a:solidFill>
              </a:rPr>
              <a:t>myfile1.txt</a:t>
            </a:r>
            <a:r>
              <a:rPr lang="en-US" dirty="0"/>
              <a:t> completes transfer ok. It was served by the </a:t>
            </a:r>
            <a:r>
              <a:rPr lang="en-US" dirty="0" err="1"/>
              <a:t>xcache</a:t>
            </a:r>
            <a:r>
              <a:rPr lang="en-US" dirty="0"/>
              <a:t> node at </a:t>
            </a:r>
            <a:r>
              <a:rPr lang="en-US" dirty="0">
                <a:solidFill>
                  <a:srgbClr val="FF0000"/>
                </a:solidFill>
              </a:rPr>
              <a:t>pmpe15:1095.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2709A-B54D-A14F-9C8D-8E1313FAAC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30C80-EDFD-BA44-85B3-6D8C61D4B0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A8DF7-C1F7-4741-A80A-ED8B88912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656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3F15371A-E936-5945-B223-879AB8291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network traffic plot</a:t>
            </a:r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F1532224-F8F4-9242-8778-62E6306F56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51" y="1424762"/>
            <a:ext cx="9013783" cy="1945758"/>
          </a:xfr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A2952D90-A1A2-AB44-8376-8F30D334DF74}"/>
              </a:ext>
            </a:extLst>
          </p:cNvPr>
          <p:cNvSpPr txBox="1">
            <a:spLocks/>
          </p:cNvSpPr>
          <p:nvPr/>
        </p:nvSpPr>
        <p:spPr>
          <a:xfrm>
            <a:off x="457200" y="3621348"/>
            <a:ext cx="8226854" cy="237168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plot shows (green) incoming traffic to load-generators and (yellow) going traffic from </a:t>
            </a:r>
            <a:r>
              <a:rPr lang="en-US" dirty="0" err="1"/>
              <a:t>XRootD</a:t>
            </a:r>
            <a:r>
              <a:rPr lang="en-US" dirty="0"/>
              <a:t> server</a:t>
            </a:r>
          </a:p>
          <a:p>
            <a:endParaRPr lang="en-US" dirty="0"/>
          </a:p>
          <a:p>
            <a:r>
              <a:rPr lang="en-US" dirty="0"/>
              <a:t>This was a scaled-replay mode: The peaks are mostly a reflection of the original variability of requests at the original site (at 10 to 20% scaled rate)</a:t>
            </a: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86222FEA-0C5B-004B-92F9-CBCDA94ED0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02E78711-CF18-1449-85F6-087FDD16DB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52135DD6-C1C3-B442-80CE-55E6572D19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762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2249F-E82A-AD47-B222-A78ABE743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network traffic plot 2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0814301-5335-D24F-8B44-41255F2B37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11" y="1327615"/>
            <a:ext cx="8506047" cy="161141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2CD94-9073-EC4A-895D-B11559F59C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F0393-26D4-AE46-9789-B47B2D8F6D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2E0AD-6C9D-BD4C-BBA7-D8E4755F75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457F5EF-574A-884F-B570-1A21DBF22690}"/>
              </a:ext>
            </a:extLst>
          </p:cNvPr>
          <p:cNvSpPr txBox="1">
            <a:spLocks/>
          </p:cNvSpPr>
          <p:nvPr/>
        </p:nvSpPr>
        <p:spPr>
          <a:xfrm>
            <a:off x="457200" y="3405418"/>
            <a:ext cx="8226854" cy="237168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dirty="0"/>
              <a:t>This was a rate-target mode: The traffic rate profile is expected to approach a linear slope. The above contains 3 separate runs.</a:t>
            </a:r>
          </a:p>
          <a:p>
            <a:pPr marL="36576" indent="0">
              <a:buNone/>
            </a:pPr>
            <a:endParaRPr lang="en-US" dirty="0"/>
          </a:p>
          <a:p>
            <a:pPr lvl="1"/>
            <a:r>
              <a:rPr lang="en-US" dirty="0"/>
              <a:t>Linearity visible in the low traffic level portions</a:t>
            </a:r>
          </a:p>
          <a:p>
            <a:pPr lvl="1"/>
            <a:r>
              <a:rPr lang="en-US" dirty="0"/>
              <a:t>However deviation is soon evident, I suspect to be limits at this cache instance during this test. (For further investigation)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214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71DBB-D5D0-D14C-A0D1-38AED2310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transfer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33CD6-143D-4846-8123-A1F3B78347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There are a number of aspects of the transfers which can be controlled. They are written in </a:t>
            </a:r>
            <a:r>
              <a:rPr lang="en-US" i="1" dirty="0"/>
              <a:t>file &amp; access profiles</a:t>
            </a:r>
            <a:r>
              <a:rPr lang="en-US" dirty="0"/>
              <a:t> given to the coordinator and can be matched on a per file basis using a regular expression against the filename.</a:t>
            </a:r>
          </a:p>
          <a:p>
            <a:r>
              <a:rPr lang="en-US" dirty="0"/>
              <a:t>These include:</a:t>
            </a:r>
          </a:p>
          <a:p>
            <a:pPr lvl="1"/>
            <a:r>
              <a:rPr lang="en-US" dirty="0"/>
              <a:t>The delay to introduce at the </a:t>
            </a:r>
            <a:r>
              <a:rPr lang="en-US" dirty="0" err="1"/>
              <a:t>XRootD</a:t>
            </a:r>
            <a:r>
              <a:rPr lang="en-US" dirty="0"/>
              <a:t> server (10ms in current tests)</a:t>
            </a:r>
          </a:p>
          <a:p>
            <a:pPr lvl="1"/>
            <a:r>
              <a:rPr lang="en-US" dirty="0"/>
              <a:t>Fraction of the file to read: (1.0 currently; may be &gt;1.0)</a:t>
            </a:r>
          </a:p>
          <a:p>
            <a:pPr lvl="1"/>
            <a:r>
              <a:rPr lang="en-US" dirty="0"/>
              <a:t>Intended duration (absolute or a rate: e.g. 10MB/s)</a:t>
            </a:r>
          </a:p>
          <a:p>
            <a:pPr lvl="1"/>
            <a:r>
              <a:rPr lang="en-US" dirty="0"/>
              <a:t>Allowed overrun time (fraction or absolute)</a:t>
            </a:r>
          </a:p>
          <a:p>
            <a:pPr lvl="1"/>
            <a:r>
              <a:rPr lang="en-US" dirty="0"/>
              <a:t>Number of IO requests to be outstanding at any time</a:t>
            </a:r>
          </a:p>
          <a:p>
            <a:pPr lvl="1"/>
            <a:r>
              <a:rPr lang="en-US" dirty="0"/>
              <a:t>Number of file requests to </a:t>
            </a:r>
            <a:r>
              <a:rPr lang="en-US" dirty="0" err="1"/>
              <a:t>XrdCl</a:t>
            </a:r>
            <a:r>
              <a:rPr lang="en-US" dirty="0"/>
              <a:t> login (e.g. stream) and number of </a:t>
            </a:r>
            <a:r>
              <a:rPr lang="en-US" dirty="0" err="1"/>
              <a:t>XrdCl</a:t>
            </a:r>
            <a:r>
              <a:rPr lang="en-US" dirty="0"/>
              <a:t> </a:t>
            </a:r>
            <a:r>
              <a:rPr lang="en-US" dirty="0" err="1"/>
              <a:t>substreams</a:t>
            </a:r>
            <a:r>
              <a:rPr lang="en-US" dirty="0"/>
              <a:t> per stream</a:t>
            </a:r>
          </a:p>
          <a:p>
            <a:pPr lvl="1"/>
            <a:r>
              <a:rPr lang="en-US" dirty="0"/>
              <a:t>Fraction of reads which should be </a:t>
            </a:r>
            <a:r>
              <a:rPr lang="en-US" dirty="0" err="1"/>
              <a:t>VectorRead</a:t>
            </a:r>
            <a:r>
              <a:rPr lang="en-US" dirty="0"/>
              <a:t> and number of chunks for each vector read.</a:t>
            </a:r>
          </a:p>
          <a:p>
            <a:pPr lvl="1"/>
            <a:r>
              <a:rPr lang="en-US" dirty="0"/>
              <a:t>Binned probability distributions describing the seek distance between each request (as a fraction of the file length: -1.0 to +1.0) and the chunk read size (between arbitrary low/high).</a:t>
            </a:r>
          </a:p>
          <a:p>
            <a:pPr lvl="2"/>
            <a:r>
              <a:rPr lang="en-US" dirty="0"/>
              <a:t>Tests so far used a sequential access (0 seek) and a distribution of small chunk sizes, average ~25KB.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0C0A7-1374-0849-9908-6E67FD03DF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73ADD-E423-D54B-9E3B-350CBE54EE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39B4A-891F-E344-8170-16819FB9B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2759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AD3D8-3C67-CF4B-A21E-88985A857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would like to try: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8BE34-3F96-8F46-AB58-BFD9A6F77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repository is readable if you have a </a:t>
            </a:r>
            <a:r>
              <a:rPr lang="en-US" dirty="0" err="1"/>
              <a:t>cern</a:t>
            </a:r>
            <a:r>
              <a:rPr lang="en-US" dirty="0"/>
              <a:t> account: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https://gitlab.cern.ch/dhsmith/mockdata</a:t>
            </a:r>
            <a:endParaRPr lang="en-US" dirty="0"/>
          </a:p>
          <a:p>
            <a:endParaRPr lang="en-US" dirty="0"/>
          </a:p>
          <a:p>
            <a:r>
              <a:rPr lang="en-US" dirty="0"/>
              <a:t>This includes a </a:t>
            </a:r>
            <a:r>
              <a:rPr lang="en-US" dirty="0" err="1"/>
              <a:t>README.md</a:t>
            </a:r>
            <a:r>
              <a:rPr lang="en-US" dirty="0"/>
              <a:t> (rendered at the </a:t>
            </a:r>
            <a:r>
              <a:rPr lang="en-US" dirty="0" err="1"/>
              <a:t>gitlab</a:t>
            </a:r>
            <a:r>
              <a:rPr lang="en-US" dirty="0"/>
              <a:t> page above) with a quick-start guide.</a:t>
            </a:r>
          </a:p>
          <a:p>
            <a:r>
              <a:rPr lang="en-US" dirty="0"/>
              <a:t>Build for centos7 in RPMs is available within the CI/DI link (look for tag v1.0.0-1/build artifacts) or here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http://cern.ch/~dhsmith/MockData/v1.0.0-1/</a:t>
            </a:r>
            <a:endParaRPr lang="en-US" dirty="0"/>
          </a:p>
          <a:p>
            <a:endParaRPr lang="en-US" dirty="0"/>
          </a:p>
          <a:p>
            <a:r>
              <a:rPr lang="en-US" dirty="0"/>
              <a:t>Sample file-list may be available (contact me).</a:t>
            </a:r>
          </a:p>
          <a:p>
            <a:r>
              <a:rPr lang="en-US" dirty="0"/>
              <a:t>Package includes tool to request random files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2BF2D6-26DB-1F4C-A5E2-8FBCF788E04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EA33E-FCED-7F40-9B83-1B2B1286F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EC4E9-97A9-9642-AD5B-D16B22D7FB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372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DD15C-FEF8-D947-BEC5-D2C4D3A51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9CAA1-6C1C-C144-B5D2-45EA7F759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 will aim to fix any bugs and add useful features</a:t>
            </a:r>
          </a:p>
          <a:p>
            <a:r>
              <a:rPr lang="en-US" dirty="0"/>
              <a:t>The quick-start guide should allow you to get going, but more detailed documentation of all the options and operation may be needed for your study</a:t>
            </a:r>
          </a:p>
          <a:p>
            <a:r>
              <a:rPr lang="en-US" dirty="0"/>
              <a:t>Please contact me if you have problems or questions: I’ll setup a bug or feature tracker if there’s sufficient volume of requests</a:t>
            </a:r>
          </a:p>
          <a:p>
            <a:pPr marL="36576" indent="0" algn="ctr">
              <a:buNone/>
            </a:pPr>
            <a:r>
              <a:rPr lang="en-US" dirty="0" err="1">
                <a:solidFill>
                  <a:srgbClr val="00B050"/>
                </a:solidFill>
              </a:rPr>
              <a:t>david.smith@cern.ch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F0E25-1884-274E-B57E-D3C6AFA10F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47CBF-429E-1F4E-B9D6-1E79E770BC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341D7-7AC9-2C40-B26D-85DE180D18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191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What is </a:t>
            </a:r>
            <a:r>
              <a:rPr lang="en-US" dirty="0" err="1"/>
              <a:t>MockData</a:t>
            </a:r>
            <a:r>
              <a:rPr lang="en-US" dirty="0"/>
              <a:t>/The Pieces/</a:t>
            </a:r>
            <a:r>
              <a:rPr lang="en-US" dirty="0" err="1"/>
              <a:t>MockData</a:t>
            </a:r>
            <a:r>
              <a:rPr lang="en-US" dirty="0"/>
              <a:t> &amp; </a:t>
            </a:r>
            <a:r>
              <a:rPr lang="en-US" dirty="0" err="1"/>
              <a:t>Xcache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The file-list</a:t>
            </a:r>
          </a:p>
          <a:p>
            <a:r>
              <a:rPr lang="en-US" dirty="0"/>
              <a:t>About the files</a:t>
            </a:r>
          </a:p>
          <a:p>
            <a:r>
              <a:rPr lang="en-US" dirty="0">
                <a:solidFill>
                  <a:srgbClr val="FF0000"/>
                </a:solidFill>
              </a:rPr>
              <a:t>Assigning files: Scaled interval or predictable rate</a:t>
            </a:r>
          </a:p>
          <a:p>
            <a:r>
              <a:rPr lang="en-US" dirty="0"/>
              <a:t>Load-generator: transferring files</a:t>
            </a:r>
          </a:p>
          <a:p>
            <a:r>
              <a:rPr lang="en-US" dirty="0">
                <a:solidFill>
                  <a:srgbClr val="FF0000"/>
                </a:solidFill>
              </a:rPr>
              <a:t>An example: log messages</a:t>
            </a:r>
          </a:p>
          <a:p>
            <a:r>
              <a:rPr lang="en-US" dirty="0"/>
              <a:t>Network traffic plots from test runs</a:t>
            </a:r>
          </a:p>
          <a:p>
            <a:r>
              <a:rPr lang="en-US" dirty="0">
                <a:solidFill>
                  <a:srgbClr val="FF0000"/>
                </a:solidFill>
              </a:rPr>
              <a:t>Other transfer options</a:t>
            </a:r>
          </a:p>
          <a:p>
            <a:r>
              <a:rPr lang="en-US" dirty="0"/>
              <a:t>If you would like to try </a:t>
            </a:r>
            <a:r>
              <a:rPr lang="en-US" dirty="0" err="1"/>
              <a:t>MockData</a:t>
            </a:r>
            <a:endParaRPr lang="en-US" dirty="0"/>
          </a:p>
          <a:p>
            <a:r>
              <a:rPr lang="en-US" dirty="0"/>
              <a:t>To do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143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Has a server and multi-client architecture</a:t>
            </a:r>
          </a:p>
          <a:p>
            <a:r>
              <a:rPr lang="en-US" dirty="0">
                <a:solidFill>
                  <a:srgbClr val="FF0000"/>
                </a:solidFill>
              </a:rPr>
              <a:t>A server (</a:t>
            </a:r>
            <a:r>
              <a:rPr lang="en-US" i="1" dirty="0">
                <a:solidFill>
                  <a:srgbClr val="FF0000"/>
                </a:solidFill>
              </a:rPr>
              <a:t>coordinator</a:t>
            </a:r>
            <a:r>
              <a:rPr lang="en-US" dirty="0">
                <a:solidFill>
                  <a:srgbClr val="FF0000"/>
                </a:solidFill>
              </a:rPr>
              <a:t>) sends configuration information and a list of file names</a:t>
            </a:r>
          </a:p>
          <a:p>
            <a:r>
              <a:rPr lang="en-US" dirty="0"/>
              <a:t>clients (</a:t>
            </a:r>
            <a:r>
              <a:rPr lang="en-US" i="1" dirty="0"/>
              <a:t>load-generator</a:t>
            </a:r>
            <a:r>
              <a:rPr lang="en-US" dirty="0"/>
              <a:t>) make </a:t>
            </a:r>
            <a:r>
              <a:rPr lang="en-US" dirty="0" err="1"/>
              <a:t>XRootD</a:t>
            </a:r>
            <a:r>
              <a:rPr lang="en-US" dirty="0"/>
              <a:t> transfers of files</a:t>
            </a:r>
          </a:p>
          <a:p>
            <a:pPr lvl="1"/>
            <a:r>
              <a:rPr lang="en-US" dirty="0"/>
              <a:t>Number of clients (and therefore number of hosts) can be raised to provide useful load level</a:t>
            </a:r>
          </a:p>
          <a:p>
            <a:r>
              <a:rPr lang="en-US" dirty="0">
                <a:solidFill>
                  <a:srgbClr val="FF0000"/>
                </a:solidFill>
              </a:rPr>
              <a:t>An </a:t>
            </a:r>
            <a:r>
              <a:rPr lang="en-US" dirty="0" err="1">
                <a:solidFill>
                  <a:srgbClr val="FF0000"/>
                </a:solidFill>
              </a:rPr>
              <a:t>XRootD</a:t>
            </a:r>
            <a:r>
              <a:rPr lang="en-US" dirty="0">
                <a:solidFill>
                  <a:srgbClr val="FF0000"/>
                </a:solidFill>
              </a:rPr>
              <a:t> plugin allows an </a:t>
            </a:r>
            <a:r>
              <a:rPr lang="en-US" dirty="0" err="1">
                <a:solidFill>
                  <a:srgbClr val="FF0000"/>
                </a:solidFill>
              </a:rPr>
              <a:t>XRootD</a:t>
            </a:r>
            <a:r>
              <a:rPr lang="en-US" dirty="0">
                <a:solidFill>
                  <a:srgbClr val="FF0000"/>
                </a:solidFill>
              </a:rPr>
              <a:t> server (</a:t>
            </a:r>
            <a:r>
              <a:rPr lang="en-US" i="1" dirty="0">
                <a:solidFill>
                  <a:srgbClr val="FF0000"/>
                </a:solidFill>
              </a:rPr>
              <a:t>data-source</a:t>
            </a:r>
            <a:r>
              <a:rPr lang="en-US" dirty="0">
                <a:solidFill>
                  <a:srgbClr val="FF0000"/>
                </a:solidFill>
              </a:rPr>
              <a:t>) to present an unlimited number of files, each with individual, random-looking but predictable content without needing to store the files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994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29FCD-2B6F-0542-A282-42A9CE242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pieces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8A853-C759-4C4D-B234-0631A0487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r>
              <a:rPr lang="en-US" dirty="0"/>
              <a:t>: coordinator and load-generator</a:t>
            </a:r>
          </a:p>
          <a:p>
            <a:r>
              <a:rPr lang="en-US" dirty="0"/>
              <a:t>(data-source with plugin not shown)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93DF8-0CD4-A349-A29B-E05B9D3271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D5265-C69B-8D44-8DF3-DFFDDC86A8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97A78-A569-CB4D-A26D-211119D3B5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604FEE4-9512-B04D-8CE5-58CEA5FD9D90}"/>
              </a:ext>
            </a:extLst>
          </p:cNvPr>
          <p:cNvGrpSpPr/>
          <p:nvPr/>
        </p:nvGrpSpPr>
        <p:grpSpPr>
          <a:xfrm>
            <a:off x="890641" y="2946721"/>
            <a:ext cx="7022685" cy="1804517"/>
            <a:chOff x="1169142" y="3285994"/>
            <a:chExt cx="7261783" cy="186595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24411CC-46B4-4F42-A2F9-4B5FAC9BA611}"/>
                </a:ext>
              </a:extLst>
            </p:cNvPr>
            <p:cNvSpPr/>
            <p:nvPr/>
          </p:nvSpPr>
          <p:spPr>
            <a:xfrm>
              <a:off x="1169142" y="3285994"/>
              <a:ext cx="594650" cy="64510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40611DD-8A1D-E04E-84D9-214BFC8C2986}"/>
                </a:ext>
              </a:extLst>
            </p:cNvPr>
            <p:cNvSpPr txBox="1"/>
            <p:nvPr/>
          </p:nvSpPr>
          <p:spPr>
            <a:xfrm>
              <a:off x="1169142" y="3396871"/>
              <a:ext cx="594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LG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891212E-E1A2-A040-8080-7DDD8F38EDE3}"/>
                </a:ext>
              </a:extLst>
            </p:cNvPr>
            <p:cNvSpPr/>
            <p:nvPr/>
          </p:nvSpPr>
          <p:spPr>
            <a:xfrm>
              <a:off x="1466467" y="4506846"/>
              <a:ext cx="594650" cy="64510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93125DA-FE58-E542-B1CE-B4CD6CF5DCBD}"/>
                </a:ext>
              </a:extLst>
            </p:cNvPr>
            <p:cNvSpPr txBox="1"/>
            <p:nvPr/>
          </p:nvSpPr>
          <p:spPr>
            <a:xfrm>
              <a:off x="1466467" y="4617723"/>
              <a:ext cx="594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LG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0B81B7B-4AF5-0146-98C0-B93E48041F72}"/>
                </a:ext>
              </a:extLst>
            </p:cNvPr>
            <p:cNvSpPr/>
            <p:nvPr/>
          </p:nvSpPr>
          <p:spPr>
            <a:xfrm>
              <a:off x="2672010" y="3438394"/>
              <a:ext cx="594650" cy="64510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E825E78-52E3-6B43-91A5-E6BD0CD2EB92}"/>
                </a:ext>
              </a:extLst>
            </p:cNvPr>
            <p:cNvSpPr txBox="1"/>
            <p:nvPr/>
          </p:nvSpPr>
          <p:spPr>
            <a:xfrm>
              <a:off x="2672010" y="3549271"/>
              <a:ext cx="594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LG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CAA5C2A-7FEA-284C-8518-CEB589825D9C}"/>
                </a:ext>
              </a:extLst>
            </p:cNvPr>
            <p:cNvSpPr/>
            <p:nvPr/>
          </p:nvSpPr>
          <p:spPr>
            <a:xfrm>
              <a:off x="4313731" y="3931097"/>
              <a:ext cx="1864579" cy="686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5EBFD28-A3F3-3F4E-8BFF-8ED362CFF0A5}"/>
                </a:ext>
              </a:extLst>
            </p:cNvPr>
            <p:cNvSpPr txBox="1"/>
            <p:nvPr/>
          </p:nvSpPr>
          <p:spPr>
            <a:xfrm>
              <a:off x="4313731" y="4083497"/>
              <a:ext cx="18645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Coordinator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1D5A3F1-0D2B-6941-801B-81D35C079FFB}"/>
                </a:ext>
              </a:extLst>
            </p:cNvPr>
            <p:cNvSpPr txBox="1"/>
            <p:nvPr/>
          </p:nvSpPr>
          <p:spPr>
            <a:xfrm>
              <a:off x="6692330" y="3438394"/>
              <a:ext cx="15976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Configuration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600DE66-2C0D-964C-A5DF-0384D1B65A65}"/>
                </a:ext>
              </a:extLst>
            </p:cNvPr>
            <p:cNvCxnSpPr/>
            <p:nvPr/>
          </p:nvCxnSpPr>
          <p:spPr>
            <a:xfrm>
              <a:off x="3266660" y="3931097"/>
              <a:ext cx="1047071" cy="575749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094DD5D-1656-7949-ADEA-DBB1556301B5}"/>
                </a:ext>
              </a:extLst>
            </p:cNvPr>
            <p:cNvCxnSpPr/>
            <p:nvPr/>
          </p:nvCxnSpPr>
          <p:spPr>
            <a:xfrm>
              <a:off x="1763792" y="3931097"/>
              <a:ext cx="2549939" cy="575749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D65697C-43A6-524D-B7A2-647B2FD0B787}"/>
                </a:ext>
              </a:extLst>
            </p:cNvPr>
            <p:cNvCxnSpPr>
              <a:stCxn id="10" idx="3"/>
            </p:cNvCxnSpPr>
            <p:nvPr/>
          </p:nvCxnSpPr>
          <p:spPr>
            <a:xfrm flipV="1">
              <a:off x="2061117" y="4506846"/>
              <a:ext cx="2252614" cy="32255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C0BC0A9-62DB-9D47-9714-77303E77AF40}"/>
                </a:ext>
              </a:extLst>
            </p:cNvPr>
            <p:cNvSpPr txBox="1"/>
            <p:nvPr/>
          </p:nvSpPr>
          <p:spPr>
            <a:xfrm>
              <a:off x="6692330" y="4137514"/>
              <a:ext cx="1738595" cy="954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File-list (e.g. from access logs)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C645972-7BA8-D741-9C49-A0C8FAE1F595}"/>
                </a:ext>
              </a:extLst>
            </p:cNvPr>
            <p:cNvCxnSpPr/>
            <p:nvPr/>
          </p:nvCxnSpPr>
          <p:spPr>
            <a:xfrm flipH="1">
              <a:off x="6178310" y="3766203"/>
              <a:ext cx="514020" cy="74064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591E32E-0652-7A4D-8FFB-F3041B4A3595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 flipV="1">
              <a:off x="6178312" y="4506848"/>
              <a:ext cx="514018" cy="1080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1789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3E959-363C-284A-83C4-C6D047F43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r>
              <a:rPr lang="en-US" dirty="0"/>
              <a:t> and </a:t>
            </a:r>
            <a:r>
              <a:rPr lang="en-US" dirty="0" err="1"/>
              <a:t>Xcache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A663E-C900-DD41-9296-30E191497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5768A-9106-8E4F-B8B4-5F9E3A94F0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F1983-876C-6F40-BC82-BF12B32ADD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1CE25-C006-E146-A3A7-58BEACF813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Two projects related to DOMA Access.pdf">
            <a:extLst>
              <a:ext uri="{FF2B5EF4-FFF2-40B4-BE49-F238E27FC236}">
                <a16:creationId xmlns:a16="http://schemas.microsoft.com/office/drawing/2014/main" id="{DF3C6AD0-3414-A647-99D8-D32BD0B9D9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1" t="29102" r="37320" b="51938"/>
          <a:stretch/>
        </p:blipFill>
        <p:spPr>
          <a:xfrm>
            <a:off x="2756580" y="1868615"/>
            <a:ext cx="3739913" cy="379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43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1153F-C054-2047-A4CA-1466DFEAF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file-list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256C3-28D5-104E-93BC-60B828663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File list looks like: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sz="1300" dirty="0"/>
              <a:t># time		filename			</a:t>
            </a:r>
            <a:r>
              <a:rPr lang="en-US" sz="1300" dirty="0" err="1"/>
              <a:t>filesize</a:t>
            </a:r>
            <a:endParaRPr lang="en-US" sz="1300" dirty="0"/>
          </a:p>
          <a:p>
            <a:pPr marL="36576" indent="0">
              <a:buNone/>
            </a:pPr>
            <a:r>
              <a:rPr lang="en-US" sz="1300" dirty="0"/>
              <a:t>#</a:t>
            </a:r>
          </a:p>
          <a:p>
            <a:pPr marL="36576" indent="0">
              <a:buNone/>
            </a:pPr>
            <a:r>
              <a:rPr lang="en-US" sz="1300" dirty="0"/>
              <a:t>1527793220 DAOD_HIGG2D1.14249006._000128.pool.root.1 4140091969</a:t>
            </a:r>
          </a:p>
          <a:p>
            <a:pPr marL="36576" indent="0">
              <a:buNone/>
            </a:pPr>
            <a:r>
              <a:rPr lang="en-US" sz="1300" dirty="0"/>
              <a:t>1527793250 DAOD_HIGG2D1.14249006._000125.pool.root.1 4787931809</a:t>
            </a:r>
          </a:p>
          <a:p>
            <a:pPr marL="36576" indent="0">
              <a:buNone/>
            </a:pPr>
            <a:r>
              <a:rPr lang="en-US" sz="1300" dirty="0"/>
              <a:t>1527793258 DAOD_HIGG2D1.14249006._000135.pool.root.1 3977269205</a:t>
            </a:r>
          </a:p>
          <a:p>
            <a:pPr marL="36576" indent="0">
              <a:buNone/>
            </a:pPr>
            <a:r>
              <a:rPr lang="en-US" sz="1300" dirty="0"/>
              <a:t>…</a:t>
            </a:r>
          </a:p>
          <a:p>
            <a:endParaRPr lang="en-US" dirty="0"/>
          </a:p>
          <a:p>
            <a:r>
              <a:rPr lang="en-US" dirty="0"/>
              <a:t>Must be time ordered</a:t>
            </a:r>
          </a:p>
          <a:p>
            <a:r>
              <a:rPr lang="en-US" dirty="0"/>
              <a:t>For testing have been using a list taken from ATLAS </a:t>
            </a:r>
            <a:r>
              <a:rPr lang="en-US" dirty="0" err="1"/>
              <a:t>Rucio</a:t>
            </a:r>
            <a:r>
              <a:rPr lang="en-US" dirty="0"/>
              <a:t> trace files from a Tier-2 over 1 month</a:t>
            </a:r>
          </a:p>
          <a:p>
            <a:r>
              <a:rPr lang="en-US" dirty="0"/>
              <a:t>1.43M files, 1.50PB, 0.84M unique files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D5668-2BA1-CB4B-822D-AF5D7C10F2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4C701-2C55-1F41-85A7-E3D8950BC7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2F0FE-B74F-2A4A-BF55-40121BE5B8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052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9752C-32B7-274C-B308-E4A3A5421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C29DA-6A7D-3B44-897F-9BB80BBFC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Files can be sent to the </a:t>
            </a:r>
            <a:r>
              <a:rPr lang="en-US" dirty="0" err="1"/>
              <a:t>Xcache</a:t>
            </a:r>
            <a:r>
              <a:rPr lang="en-US" dirty="0"/>
              <a:t> from a server using a </a:t>
            </a:r>
            <a:r>
              <a:rPr lang="en-US" dirty="0" err="1"/>
              <a:t>MockData</a:t>
            </a:r>
            <a:r>
              <a:rPr lang="en-US" dirty="0"/>
              <a:t> plugin which generates content based on filename &amp; size. This allows: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Sending many different files to the </a:t>
            </a:r>
            <a:r>
              <a:rPr lang="en-US" dirty="0" err="1">
                <a:solidFill>
                  <a:srgbClr val="FF0000"/>
                </a:solidFill>
              </a:rPr>
              <a:t>Xcache</a:t>
            </a:r>
            <a:r>
              <a:rPr lang="en-US" dirty="0">
                <a:solidFill>
                  <a:srgbClr val="FF0000"/>
                </a:solidFill>
              </a:rPr>
              <a:t> without having to store all files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The load-generator can verify the chunks of the files received by regenerating them locally.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The plugin at the server can introduce a configurable delay in fulfilling the requests, thereby approximating a latency between server and cache</a:t>
            </a:r>
          </a:p>
          <a:p>
            <a:r>
              <a:rPr lang="en-US" dirty="0"/>
              <a:t>Actually the plugin is optional: A regular storage could be used, if the files exist there. But the integrity check will not be done.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89D12-8433-D647-BBBD-7414CF1413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5C930-FEEF-5849-8E3E-94D1950633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CF3B7-2560-3A42-B1A3-1A7BAD55FA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997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6186C-A294-E54A-A288-517481A1E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Assigning files: Scaled interval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77EF0-246E-F349-A07B-3CE9609755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coordinator assigns out files in turn</a:t>
            </a:r>
          </a:p>
          <a:p>
            <a:r>
              <a:rPr lang="en-US" dirty="0"/>
              <a:t>Can reproduce the time interval between file start of each file transfer, with an optional scaling factor. e.g.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 err="1"/>
              <a:t>mockdata</a:t>
            </a:r>
            <a:r>
              <a:rPr lang="en-US" dirty="0"/>
              <a:t>-coordinator –f </a:t>
            </a:r>
            <a:r>
              <a:rPr lang="en-US" dirty="0">
                <a:solidFill>
                  <a:srgbClr val="FF0000"/>
                </a:solidFill>
              </a:rPr>
              <a:t>1.0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sz="1300" dirty="0"/>
              <a:t>1527793220 DAOD_HIGG2D1.14249006._000128.pool.root.1 4140091969</a:t>
            </a:r>
          </a:p>
          <a:p>
            <a:pPr marL="36576" indent="0">
              <a:buNone/>
            </a:pPr>
            <a:r>
              <a:rPr lang="en-US" sz="1300" dirty="0"/>
              <a:t>1527793250 DAOD_HIGG2D1.14249006._000125.pool.root.1 4787931809</a:t>
            </a:r>
          </a:p>
          <a:p>
            <a:pPr marL="36576" indent="0">
              <a:buNone/>
            </a:pPr>
            <a:r>
              <a:rPr lang="en-US" sz="1300" dirty="0"/>
              <a:t>…</a:t>
            </a:r>
          </a:p>
          <a:p>
            <a:endParaRPr lang="en-US" dirty="0"/>
          </a:p>
          <a:p>
            <a:r>
              <a:rPr lang="en-US" dirty="0"/>
              <a:t>Starts the first transfer, then 30 seconds later starts the second, or with a factor of </a:t>
            </a:r>
            <a:r>
              <a:rPr lang="en-US" dirty="0">
                <a:solidFill>
                  <a:srgbClr val="FF0000"/>
                </a:solidFill>
              </a:rPr>
              <a:t>2.0</a:t>
            </a:r>
            <a:r>
              <a:rPr lang="en-US" dirty="0"/>
              <a:t> would start it 15 seconds later.. The test finishes when the file-list is finished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AD71D-E8DA-9F44-AAD8-9F3F9EA4D9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FB3C8-2182-BA49-B809-264FFD0DD5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1943A-1872-3B4A-A983-B2618DA99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83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C11E5-F9D5-0546-8675-3A9F492E9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Assigning files: Predictable 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E8AFAD-E3C9-1147-831E-E870747FB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Alternatively targets an average transfer rate: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 err="1"/>
              <a:t>mockdata</a:t>
            </a:r>
            <a:r>
              <a:rPr lang="en-US" dirty="0"/>
              <a:t>-coordinator –f </a:t>
            </a:r>
            <a:r>
              <a:rPr lang="en-US" dirty="0">
                <a:solidFill>
                  <a:srgbClr val="FF0000"/>
                </a:solidFill>
              </a:rPr>
              <a:t>100,500,5000</a:t>
            </a:r>
          </a:p>
          <a:p>
            <a:endParaRPr lang="en-US" dirty="0"/>
          </a:p>
          <a:p>
            <a:r>
              <a:rPr lang="en-US" dirty="0"/>
              <a:t>Means start assigning files so that the initial rate should be 100MB/s, rising to 500MB/s over 5000s, after which the test finishes.</a:t>
            </a:r>
          </a:p>
          <a:p>
            <a:r>
              <a:rPr lang="en-US" dirty="0"/>
              <a:t>This essentially ignores the “time” parameter in the file-list, but preserves the order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89596-C305-B443-BCFE-E4BC495A8F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10.12.19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7BCB3-2141-C04F-82FD-E33D1912A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MockData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F8135-2384-F14F-A3B8-350C15915F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9581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12173</TotalTime>
  <Words>1750</Words>
  <Application>Microsoft Macintosh PowerPoint</Application>
  <PresentationFormat>On-screen Show (4:3)</PresentationFormat>
  <Paragraphs>209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Optima</vt:lpstr>
      <vt:lpstr>CERNCorporate4-3</vt:lpstr>
      <vt:lpstr>MockData: load generation based on read replay with integrity check for Xcache</vt:lpstr>
      <vt:lpstr>Overview</vt:lpstr>
      <vt:lpstr>What is MockData</vt:lpstr>
      <vt:lpstr>The pieces</vt:lpstr>
      <vt:lpstr>MockData and Xcache</vt:lpstr>
      <vt:lpstr>The file-list</vt:lpstr>
      <vt:lpstr>About the files</vt:lpstr>
      <vt:lpstr>Assigning files: Scaled interval</vt:lpstr>
      <vt:lpstr>Assigning files: Predictable Rate</vt:lpstr>
      <vt:lpstr>Load-generator: transferring files</vt:lpstr>
      <vt:lpstr>Load-generator: transferring files</vt:lpstr>
      <vt:lpstr>An example: log messages</vt:lpstr>
      <vt:lpstr>An example (log line focus 1)</vt:lpstr>
      <vt:lpstr>An example (log line focus 2)</vt:lpstr>
      <vt:lpstr>Example network traffic plot</vt:lpstr>
      <vt:lpstr>Example network traffic plot 2</vt:lpstr>
      <vt:lpstr>Other transfer options</vt:lpstr>
      <vt:lpstr>If you would like to try:</vt:lpstr>
      <vt:lpstr>To Do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404</cp:revision>
  <dcterms:created xsi:type="dcterms:W3CDTF">2012-11-30T11:04:26Z</dcterms:created>
  <dcterms:modified xsi:type="dcterms:W3CDTF">2019-12-10T16:10:29Z</dcterms:modified>
</cp:coreProperties>
</file>