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98" r:id="rId3"/>
    <p:sldId id="328" r:id="rId4"/>
    <p:sldId id="329" r:id="rId5"/>
    <p:sldId id="331" r:id="rId6"/>
    <p:sldId id="330" r:id="rId7"/>
    <p:sldId id="311" r:id="rId8"/>
    <p:sldId id="347" r:id="rId9"/>
    <p:sldId id="314" r:id="rId10"/>
    <p:sldId id="333" r:id="rId11"/>
    <p:sldId id="334" r:id="rId12"/>
    <p:sldId id="335" r:id="rId13"/>
    <p:sldId id="336" r:id="rId14"/>
    <p:sldId id="337" r:id="rId15"/>
    <p:sldId id="339" r:id="rId16"/>
    <p:sldId id="344" r:id="rId17"/>
    <p:sldId id="345" r:id="rId18"/>
    <p:sldId id="346" r:id="rId19"/>
    <p:sldId id="301" r:id="rId20"/>
    <p:sldId id="317" r:id="rId21"/>
    <p:sldId id="307" r:id="rId22"/>
    <p:sldId id="308" r:id="rId23"/>
    <p:sldId id="309" r:id="rId24"/>
    <p:sldId id="343" r:id="rId2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6564-5710-4BDC-8032-E641EEDAD4F9}" type="datetimeFigureOut">
              <a:rPr lang="en-GB" smtClean="0"/>
              <a:t>15/11/2019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88E31-3989-44D4-8978-AE05099D03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71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388E31-3989-44D4-8978-AE05099D0339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15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15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00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55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21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70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08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89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6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23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Relationship Id="rId9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category/10387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03742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9663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52770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415" y="1"/>
            <a:ext cx="11973169" cy="157254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latin typeface="+mn-lt"/>
              </a:rPr>
              <a:t>Run 3 optics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(for the p-p runs)</a:t>
            </a:r>
            <a:endParaRPr lang="en-GB" sz="4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565" y="1992681"/>
            <a:ext cx="11461431" cy="4142112"/>
          </a:xfrm>
        </p:spPr>
        <p:txBody>
          <a:bodyPr>
            <a:noAutofit/>
          </a:bodyPr>
          <a:lstStyle/>
          <a:p>
            <a:r>
              <a:rPr lang="en-US" sz="2800" dirty="0" smtClean="0"/>
              <a:t>S. Fartoukh, N. Karastathis</a:t>
            </a:r>
          </a:p>
          <a:p>
            <a:r>
              <a:rPr lang="en-US" sz="2800" dirty="0" smtClean="0"/>
              <a:t>Acknowledgments: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LCR3WG members + LPC</a:t>
            </a:r>
          </a:p>
          <a:p>
            <a:endParaRPr lang="en-US" sz="10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500" dirty="0" smtClean="0"/>
              <a:t>Main outcome of the Run 3 configuration WG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500" dirty="0" smtClean="0"/>
              <a:t>Main Optics changes w.r.t. Run 2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500" dirty="0" smtClean="0"/>
              <a:t>Optics files description for the combined ramp &amp; squeeze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500" dirty="0" smtClean="0"/>
              <a:t>Optics </a:t>
            </a:r>
            <a:r>
              <a:rPr lang="en-US" sz="2500" dirty="0"/>
              <a:t>files description for </a:t>
            </a:r>
            <a:r>
              <a:rPr lang="en-US" sz="2500" dirty="0" smtClean="0"/>
              <a:t>the squeeze (</a:t>
            </a:r>
            <a:r>
              <a:rPr lang="en-US" sz="2500" dirty="0" smtClean="0">
                <a:latin typeface="Symbol" panose="05050102010706020507" pitchFamily="18" charset="2"/>
              </a:rPr>
              <a:t>b</a:t>
            </a:r>
            <a:r>
              <a:rPr lang="en-US" sz="2500" baseline="30000" dirty="0" smtClean="0"/>
              <a:t>*</a:t>
            </a:r>
            <a:r>
              <a:rPr lang="en-US" sz="2500" dirty="0" smtClean="0"/>
              <a:t> levelling)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500" dirty="0" smtClean="0"/>
              <a:t>Chromatic properties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500" dirty="0" smtClean="0"/>
              <a:t>Next steps</a:t>
            </a:r>
          </a:p>
          <a:p>
            <a:pPr algn="l"/>
            <a:endParaRPr lang="en-US" sz="3000" dirty="0" smtClean="0"/>
          </a:p>
          <a:p>
            <a:pPr algn="l"/>
            <a:endParaRPr lang="en-US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37195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128" y="158110"/>
            <a:ext cx="11991744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New IR1/5 pre-squeeze </a:t>
            </a: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US" sz="3200" b="1" u="sng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=11 m to 60 cm </a:t>
            </a:r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(possible extension down to 40 cm)</a:t>
            </a:r>
            <a:endParaRPr lang="en-GB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9031" y="879410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1</a:t>
            </a:r>
            <a:endParaRPr lang="en-GB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263915" y="879410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2</a:t>
            </a:r>
            <a:endParaRPr lang="en-GB" sz="3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762" y="1562100"/>
            <a:ext cx="7239000" cy="5295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562100"/>
            <a:ext cx="7239000" cy="52959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9064" y="6420406"/>
            <a:ext cx="843346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Roman Pots</a:t>
            </a:r>
            <a:r>
              <a:rPr lang="en-US" dirty="0" smtClean="0"/>
              <a:t>: dispersion slightly increased </a:t>
            </a:r>
            <a:r>
              <a:rPr lang="en-US" dirty="0" err="1" smtClean="0"/>
              <a:t>v.s</a:t>
            </a:r>
            <a:r>
              <a:rPr lang="en-US" dirty="0" smtClean="0"/>
              <a:t> Run 2 (no miracle) but </a:t>
            </a:r>
            <a:r>
              <a:rPr lang="en-US" dirty="0" smtClean="0">
                <a:latin typeface="Symbol" panose="05050102010706020507" pitchFamily="18" charset="2"/>
              </a:rPr>
              <a:t>b </a:t>
            </a:r>
            <a:r>
              <a:rPr lang="en-US" baseline="-25000" dirty="0" smtClean="0"/>
              <a:t>x</a:t>
            </a:r>
            <a:r>
              <a:rPr lang="en-US" dirty="0" smtClean="0"/>
              <a:t> sensibly reduced</a:t>
            </a:r>
            <a:endParaRPr lang="fr-CH" dirty="0"/>
          </a:p>
        </p:txBody>
      </p:sp>
      <p:cxnSp>
        <p:nvCxnSpPr>
          <p:cNvPr id="10" name="Straight Arrow Connector 9"/>
          <p:cNvCxnSpPr>
            <a:stCxn id="2" idx="0"/>
          </p:cNvCxnSpPr>
          <p:nvPr/>
        </p:nvCxnSpPr>
        <p:spPr>
          <a:xfrm flipH="1" flipV="1">
            <a:off x="3828585" y="6058830"/>
            <a:ext cx="2187211" cy="361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" idx="0"/>
          </p:cNvCxnSpPr>
          <p:nvPr/>
        </p:nvCxnSpPr>
        <p:spPr>
          <a:xfrm flipV="1">
            <a:off x="6015796" y="6058830"/>
            <a:ext cx="1848857" cy="361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54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40146" y="74982"/>
            <a:ext cx="8273419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IR2/4/6/8 anti-telescopic squeeze (r=1.0 </a:t>
            </a:r>
            <a:r>
              <a:rPr lang="en-US" sz="3200" b="1" dirty="0" smtClean="0">
                <a:sym typeface="Wingdings" panose="05000000000000000000" pitchFamily="2" charset="2"/>
              </a:rPr>
              <a:t> 0.4)</a:t>
            </a:r>
            <a:endParaRPr lang="en-GB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8655" y="709452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1</a:t>
            </a:r>
            <a:endParaRPr lang="en-GB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263915" y="709452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2</a:t>
            </a:r>
            <a:endParaRPr lang="en-GB" sz="32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58" y="3929109"/>
            <a:ext cx="3444595" cy="25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677" y="3936440"/>
            <a:ext cx="3444595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328" y="1505470"/>
            <a:ext cx="3444595" cy="25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502" y="1500307"/>
            <a:ext cx="3444595" cy="25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448" y="3936287"/>
            <a:ext cx="3444595" cy="252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982" y="3929109"/>
            <a:ext cx="3444595" cy="252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378" y="1507638"/>
            <a:ext cx="3444595" cy="252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292" y="1500307"/>
            <a:ext cx="3444595" cy="252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01636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IR8</a:t>
            </a:r>
            <a:endParaRPr lang="fr-CH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09312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IR2</a:t>
            </a:r>
            <a:endParaRPr lang="fr-CH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988956" y="4327583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IR6</a:t>
            </a:r>
            <a:endParaRPr lang="fr-CH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074689" y="4298056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IR4</a:t>
            </a:r>
            <a:endParaRPr lang="fr-CH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106699" y="4318339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IR6</a:t>
            </a:r>
            <a:endParaRPr lang="fr-CH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27805" y="4319224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IR4</a:t>
            </a:r>
            <a:endParaRPr lang="fr-CH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988956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IR2</a:t>
            </a:r>
            <a:endParaRPr lang="fr-CH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017693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IR8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261276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12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40146" y="74982"/>
            <a:ext cx="7486921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IR2/4/6/8 telescopic squeeze (r=1.0 </a:t>
            </a:r>
            <a:r>
              <a:rPr lang="en-US" sz="3200" b="1" dirty="0" smtClean="0">
                <a:sym typeface="Wingdings" panose="05000000000000000000" pitchFamily="2" charset="2"/>
              </a:rPr>
              <a:t> 3.0)</a:t>
            </a:r>
            <a:endParaRPr lang="en-GB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8655" y="709452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1</a:t>
            </a:r>
            <a:endParaRPr lang="en-GB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263915" y="709452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2</a:t>
            </a:r>
            <a:endParaRPr lang="en-GB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040146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IR8</a:t>
            </a:r>
            <a:endParaRPr lang="fr-CH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09312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IR2</a:t>
            </a:r>
            <a:endParaRPr lang="fr-CH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988956" y="4327583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IR6</a:t>
            </a:r>
            <a:endParaRPr lang="fr-CH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074689" y="4298056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IR4</a:t>
            </a:r>
            <a:endParaRPr lang="fr-CH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106699" y="4318339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IR6</a:t>
            </a:r>
            <a:endParaRPr lang="fr-CH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27805" y="4319224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IR4</a:t>
            </a:r>
            <a:endParaRPr lang="fr-CH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988956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IR2</a:t>
            </a:r>
            <a:endParaRPr lang="fr-CH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017693" y="19009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IR8</a:t>
            </a:r>
            <a:endParaRPr lang="fr-CH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800" y="1499884"/>
            <a:ext cx="3444595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453" y="1539951"/>
            <a:ext cx="3444595" cy="25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8793" y="3926368"/>
            <a:ext cx="3444595" cy="252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531" y="3936287"/>
            <a:ext cx="3444595" cy="252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047" y="3936287"/>
            <a:ext cx="3444595" cy="252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262" y="3936287"/>
            <a:ext cx="3444595" cy="252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424" y="1534524"/>
            <a:ext cx="3444596" cy="252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099" y="1534524"/>
            <a:ext cx="3444598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37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6084916" cy="760735"/>
          </a:xfrm>
        </p:spPr>
        <p:txBody>
          <a:bodyPr>
            <a:normAutofit fontScale="90000"/>
          </a:bodyPr>
          <a:lstStyle/>
          <a:p>
            <a:r>
              <a:rPr lang="en-US" sz="3200" b="1" i="1" dirty="0" smtClean="0">
                <a:latin typeface="+mn-lt"/>
              </a:rPr>
              <a:t>Ramp &amp; Squeeze  in 2021 &amp; 2022-2023</a:t>
            </a:r>
            <a:endParaRPr lang="en-GB" sz="32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13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170307"/>
              </p:ext>
            </p:extLst>
          </p:nvPr>
        </p:nvGraphicFramePr>
        <p:xfrm>
          <a:off x="44334" y="1215001"/>
          <a:ext cx="12103331" cy="547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661">
                  <a:extLst>
                    <a:ext uri="{9D8B030D-6E8A-4147-A177-3AD203B41FA5}">
                      <a16:colId xmlns:a16="http://schemas.microsoft.com/office/drawing/2014/main" val="1152506271"/>
                    </a:ext>
                  </a:extLst>
                </a:gridCol>
                <a:gridCol w="1488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8440">
                  <a:extLst>
                    <a:ext uri="{9D8B030D-6E8A-4147-A177-3AD203B41FA5}">
                      <a16:colId xmlns:a16="http://schemas.microsoft.com/office/drawing/2014/main" val="2039518905"/>
                    </a:ext>
                  </a:extLst>
                </a:gridCol>
                <a:gridCol w="1390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9789">
                  <a:extLst>
                    <a:ext uri="{9D8B030D-6E8A-4147-A177-3AD203B41FA5}">
                      <a16:colId xmlns:a16="http://schemas.microsoft.com/office/drawing/2014/main" val="1771537037"/>
                    </a:ext>
                  </a:extLst>
                </a:gridCol>
                <a:gridCol w="14927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3556">
                  <a:extLst>
                    <a:ext uri="{9D8B030D-6E8A-4147-A177-3AD203B41FA5}">
                      <a16:colId xmlns:a16="http://schemas.microsoft.com/office/drawing/2014/main" val="571962657"/>
                    </a:ext>
                  </a:extLst>
                </a:gridCol>
                <a:gridCol w="2146761">
                  <a:extLst>
                    <a:ext uri="{9D8B030D-6E8A-4147-A177-3AD203B41FA5}">
                      <a16:colId xmlns:a16="http://schemas.microsoft.com/office/drawing/2014/main" val="2288790117"/>
                    </a:ext>
                  </a:extLst>
                </a:gridCol>
              </a:tblGrid>
              <a:tr h="28120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Optics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file</a:t>
                      </a:r>
                      <a:r>
                        <a:rPr lang="en-US" sz="1400" baseline="0" dirty="0" smtClean="0"/>
                        <a:t> name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US" sz="1400" baseline="30000" dirty="0" smtClean="0">
                          <a:sym typeface="Wingdings" panose="05000000000000000000" pitchFamily="2" charset="2"/>
                        </a:rPr>
                        <a:t>*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 [m] in </a:t>
                      </a:r>
                      <a:r>
                        <a:rPr lang="en-US" sz="14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IR1/2/5/8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Tele-index (&amp; pre-squeezed 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US" sz="1400" baseline="30000" dirty="0" smtClean="0">
                          <a:sym typeface="Wingdings" panose="05000000000000000000" pitchFamily="2" charset="2"/>
                        </a:rPr>
                        <a:t>*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 [m] )</a:t>
                      </a:r>
                      <a:r>
                        <a:rPr lang="en-US" sz="140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Ramp</a:t>
                      </a:r>
                      <a:r>
                        <a:rPr lang="en-US" sz="1400" baseline="0" dirty="0" smtClean="0"/>
                        <a:t> &amp; Squeezing modes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2022-2023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2022-2023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2022-2023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2021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2022-2023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044070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Opticsfile.1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11.000/10.000/11.000/10.000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  1.000 (11.00)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Nominal 2018 injection optics</a:t>
                      </a:r>
                      <a:endParaRPr lang="en-GB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10.000/10.000/10.000/10.000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(10.00)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rowSpan="13" gridSpan="3">
                  <a:txBody>
                    <a:bodyPr/>
                    <a:lstStyle/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r>
                        <a:rPr lang="en-US" sz="1000" baseline="0" dirty="0" smtClean="0"/>
                        <a:t> </a:t>
                      </a:r>
                      <a:r>
                        <a:rPr lang="en-US" sz="1200" b="1" baseline="0" dirty="0" smtClean="0"/>
                        <a:t>Combined Ramp &amp; Pre-Squeeze </a:t>
                      </a:r>
                      <a:r>
                        <a:rPr lang="fr-CH" sz="1200" b="1" dirty="0" smtClean="0"/>
                        <a:t>at constant </a:t>
                      </a:r>
                      <a:r>
                        <a:rPr lang="fr-CH" sz="1200" b="1" dirty="0" err="1" smtClean="0"/>
                        <a:t>tele</a:t>
                      </a:r>
                      <a:r>
                        <a:rPr lang="fr-CH" sz="1200" b="1" dirty="0" smtClean="0"/>
                        <a:t>-index=1 </a:t>
                      </a:r>
                    </a:p>
                    <a:p>
                      <a:pPr algn="ctr"/>
                      <a:r>
                        <a:rPr lang="en-US" sz="1200" b="1" dirty="0" smtClean="0"/>
                        <a:t>down</a:t>
                      </a:r>
                      <a:r>
                        <a:rPr lang="en-US" sz="1200" b="1" baseline="0" dirty="0" smtClean="0"/>
                        <a:t> to </a:t>
                      </a:r>
                      <a:r>
                        <a:rPr lang="fr-CH" sz="1200" b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CH" sz="1200" b="1" baseline="30000" dirty="0" smtClean="0">
                          <a:latin typeface="+mn-lt"/>
                        </a:rPr>
                        <a:t>*</a:t>
                      </a:r>
                      <a:r>
                        <a:rPr lang="fr-CH" sz="1200" b="1" baseline="0" dirty="0" smtClean="0">
                          <a:latin typeface="+mn-lt"/>
                        </a:rPr>
                        <a:t> =</a:t>
                      </a:r>
                      <a:r>
                        <a:rPr lang="fr-CH" sz="1200" b="1" dirty="0" smtClean="0"/>
                        <a:t> 1.5 m at IP1/5/8 (10 m at IP2)</a:t>
                      </a:r>
                      <a:endParaRPr lang="en-GB" sz="1200" b="1" dirty="0" smtClean="0"/>
                    </a:p>
                    <a:p>
                      <a:pPr algn="ctr"/>
                      <a:endParaRPr lang="en-GB" sz="1200" b="1" dirty="0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rowSpan="13"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Opticsfile.3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9.600/10.000/ 9.600/ 9.600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(9.60)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Opticsfile.4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9.100/10.000/ 9.100/ 9.100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(9.10)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Opticsfile.5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8.300/10.000/ 8.300/ 8.300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(8.30)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18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Opticsfile.6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7.100/10.000/ 7.100/ 7.100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(7.10)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Opticsfile.7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5.900/10.000/ 5.900/ 5.900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(5.90)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Opticsfile.8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4.900/10.000/ 4.900/ 4.900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(4.90)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Opticsfile.9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4.100/10.000/ 4.100/ 4.100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(4.10)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Opticsfile.10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3.300/10.000/ 3.300/ 3.300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(3.30)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664954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Opticsfile.11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2.600/10.000/ 2.600/ 2.600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(2.60)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749632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Opticsfile.12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2.100/10.000/ 2.100/ 2.100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(2.10)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599499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Opticsfile.13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1.700/10.000/ 1.700/ 1.700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(1.70)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138586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Opticsfile.14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1.500/10.000/ 1.500/ 1.500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1.000 (1.50)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885754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Opticsfile.15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1.506/10.000/ 1.506/ 1.500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0.870 (1.31)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rowSpan="4" gridSpan="3">
                  <a:txBody>
                    <a:bodyPr/>
                    <a:lstStyle/>
                    <a:p>
                      <a:pPr algn="ctr"/>
                      <a:endParaRPr lang="fr-CH" sz="1200" b="1" dirty="0" smtClean="0"/>
                    </a:p>
                    <a:p>
                      <a:pPr algn="ctr"/>
                      <a:r>
                        <a:rPr lang="fr-CH" sz="1200" b="1" dirty="0" err="1" smtClean="0"/>
                        <a:t>Ramp</a:t>
                      </a:r>
                      <a:r>
                        <a:rPr lang="fr-CH" sz="1200" b="1" dirty="0" smtClean="0"/>
                        <a:t> and </a:t>
                      </a:r>
                      <a:r>
                        <a:rPr lang="fr-CH" sz="1200" b="1" dirty="0" err="1" smtClean="0"/>
                        <a:t>Pre</a:t>
                      </a:r>
                      <a:r>
                        <a:rPr lang="fr-CH" sz="1200" b="1" dirty="0" smtClean="0"/>
                        <a:t>-Squeeze and Anti-</a:t>
                      </a:r>
                      <a:r>
                        <a:rPr lang="fr-CH" sz="1200" b="1" dirty="0" err="1" smtClean="0"/>
                        <a:t>Tele</a:t>
                      </a:r>
                      <a:r>
                        <a:rPr lang="fr-CH" sz="1200" b="1" dirty="0" smtClean="0"/>
                        <a:t>-Squeeze </a:t>
                      </a:r>
                    </a:p>
                    <a:p>
                      <a:pPr algn="ctr"/>
                      <a:r>
                        <a:rPr lang="fr-CH" sz="1200" b="1" dirty="0" smtClean="0"/>
                        <a:t>at quasi-constant </a:t>
                      </a:r>
                      <a:r>
                        <a:rPr lang="fr-CH" sz="1200" b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CH" sz="1200" b="1" baseline="30000" dirty="0" smtClean="0">
                          <a:latin typeface="+mn-lt"/>
                        </a:rPr>
                        <a:t>*</a:t>
                      </a:r>
                      <a:r>
                        <a:rPr lang="fr-CH" sz="1200" b="1" baseline="0" dirty="0" smtClean="0">
                          <a:latin typeface="+mn-lt"/>
                        </a:rPr>
                        <a:t> </a:t>
                      </a:r>
                      <a:r>
                        <a:rPr lang="fr-CH" sz="1200" b="1" dirty="0" smtClean="0"/>
                        <a:t>~ 1.5 m at </a:t>
                      </a:r>
                      <a:r>
                        <a:rPr lang="fr-CH" sz="1200" b="1" dirty="0" err="1" smtClean="0"/>
                        <a:t>at</a:t>
                      </a:r>
                      <a:r>
                        <a:rPr lang="fr-CH" sz="1200" b="1" dirty="0" smtClean="0"/>
                        <a:t> IP1/5/8 (10 m at IP2)</a:t>
                      </a:r>
                      <a:endParaRPr lang="en-GB" sz="1200" b="1" dirty="0" smtClean="0"/>
                    </a:p>
                    <a:p>
                      <a:pPr algn="ctr"/>
                      <a:endParaRPr lang="en-GB" sz="1200" b="1" dirty="0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222556"/>
                  </a:ext>
                </a:extLst>
              </a:tr>
              <a:tr h="2198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Opticsfile.16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1.508/10.000/ 1.508/ 1.500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0.769 (1.16)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71995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Opticsfile.17</a:t>
                      </a:r>
                      <a:endParaRPr lang="en-GB" sz="9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1.502/10.000/ 1.502/ 1.500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0.686 (1.03)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83950"/>
                  </a:ext>
                </a:extLst>
              </a:tr>
              <a:tr h="21945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Opticsfile.18</a:t>
                      </a:r>
                      <a:endParaRPr lang="en-GB" sz="9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1.500/10.000/ 1.500/ 1.500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0.600 (0.90)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029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Opticsfile.19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Opticsfile.19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1.200/10.000/ 1.200/ 1.500 </a:t>
                      </a:r>
                      <a:endParaRPr lang="en-GB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1.501/10.000/ 1.501/ 1.500 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0.600 (0.72)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0.506 </a:t>
                      </a:r>
                      <a:r>
                        <a:rPr lang="en-GB" sz="900" dirty="0" smtClean="0"/>
                        <a:t>(0.76)</a:t>
                      </a:r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err="1" smtClean="0"/>
                        <a:t>Ramp</a:t>
                      </a:r>
                      <a:r>
                        <a:rPr lang="fr-CH" sz="1200" b="1" dirty="0" smtClean="0"/>
                        <a:t> and </a:t>
                      </a:r>
                      <a:r>
                        <a:rPr lang="fr-CH" sz="1200" b="1" dirty="0" err="1" smtClean="0"/>
                        <a:t>Pre</a:t>
                      </a:r>
                      <a:r>
                        <a:rPr lang="fr-CH" sz="1200" b="1" dirty="0" smtClean="0"/>
                        <a:t>-Squeeze at constant </a:t>
                      </a:r>
                      <a:r>
                        <a:rPr lang="fr-CH" sz="1200" b="1" dirty="0" err="1" smtClean="0"/>
                        <a:t>tele</a:t>
                      </a:r>
                      <a:r>
                        <a:rPr lang="fr-CH" sz="1200" b="1" dirty="0" smtClean="0"/>
                        <a:t>-index r=1.667</a:t>
                      </a:r>
                    </a:p>
                    <a:p>
                      <a:pPr algn="ctr"/>
                      <a:r>
                        <a:rPr lang="fr-CH" sz="1200" b="1" dirty="0" smtClean="0">
                          <a:solidFill>
                            <a:srgbClr val="00B0F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CH" sz="1200" b="1" baseline="30000" dirty="0" smtClean="0">
                          <a:solidFill>
                            <a:srgbClr val="00B0F0"/>
                          </a:solidFill>
                          <a:latin typeface="+mn-lt"/>
                        </a:rPr>
                        <a:t>*</a:t>
                      </a:r>
                      <a:r>
                        <a:rPr lang="fr-CH" sz="1200" b="1" baseline="0" dirty="0" smtClean="0">
                          <a:solidFill>
                            <a:srgbClr val="00B0F0"/>
                          </a:solidFill>
                          <a:latin typeface="+mn-lt"/>
                        </a:rPr>
                        <a:t> =</a:t>
                      </a:r>
                      <a:r>
                        <a:rPr lang="fr-CH" sz="1200" b="1" dirty="0" smtClean="0">
                          <a:solidFill>
                            <a:srgbClr val="00B0F0"/>
                          </a:solidFill>
                        </a:rPr>
                        <a:t> 1.0 m &amp; r = 0.600 </a:t>
                      </a:r>
                      <a:r>
                        <a:rPr lang="fr-CH" sz="1200" b="1" dirty="0" err="1" smtClean="0">
                          <a:solidFill>
                            <a:srgbClr val="00B0F0"/>
                          </a:solidFill>
                        </a:rPr>
                        <a:t>EoR</a:t>
                      </a:r>
                      <a:endParaRPr lang="en-GB" sz="1200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GB" sz="1400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err="1" smtClean="0"/>
                        <a:t>Ramp</a:t>
                      </a:r>
                      <a:r>
                        <a:rPr lang="fr-CH" sz="1200" b="1" dirty="0" smtClean="0"/>
                        <a:t> and </a:t>
                      </a:r>
                      <a:r>
                        <a:rPr lang="fr-CH" sz="1200" b="1" dirty="0" err="1" smtClean="0"/>
                        <a:t>Pre</a:t>
                      </a:r>
                      <a:r>
                        <a:rPr lang="fr-CH" sz="1200" b="1" dirty="0" smtClean="0"/>
                        <a:t>-Squeeze and Anti-</a:t>
                      </a:r>
                      <a:r>
                        <a:rPr lang="fr-CH" sz="1200" b="1" dirty="0" err="1" smtClean="0"/>
                        <a:t>Tele</a:t>
                      </a:r>
                      <a:r>
                        <a:rPr lang="fr-CH" sz="1200" b="1" dirty="0" smtClean="0"/>
                        <a:t>-Squeeze at </a:t>
                      </a:r>
                      <a:r>
                        <a:rPr lang="fr-CH" sz="1200" b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CH" sz="1200" b="1" baseline="30000" dirty="0" smtClean="0">
                          <a:latin typeface="+mn-lt"/>
                        </a:rPr>
                        <a:t>*</a:t>
                      </a:r>
                      <a:r>
                        <a:rPr lang="fr-CH" sz="1200" b="1" baseline="0" dirty="0" smtClean="0">
                          <a:latin typeface="+mn-lt"/>
                        </a:rPr>
                        <a:t> </a:t>
                      </a:r>
                      <a:r>
                        <a:rPr lang="fr-CH" sz="1200" b="1" dirty="0" smtClean="0"/>
                        <a:t>~ 1.5 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1" dirty="0" smtClean="0">
                          <a:solidFill>
                            <a:srgbClr val="00B0F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CH" sz="1200" b="1" baseline="30000" dirty="0" smtClean="0">
                          <a:solidFill>
                            <a:srgbClr val="00B0F0"/>
                          </a:solidFill>
                          <a:latin typeface="+mn-lt"/>
                        </a:rPr>
                        <a:t>*</a:t>
                      </a:r>
                      <a:r>
                        <a:rPr lang="fr-CH" sz="1200" b="1" baseline="0" dirty="0" smtClean="0">
                          <a:solidFill>
                            <a:srgbClr val="00B0F0"/>
                          </a:solidFill>
                          <a:latin typeface="+mn-lt"/>
                        </a:rPr>
                        <a:t> =</a:t>
                      </a:r>
                      <a:r>
                        <a:rPr lang="fr-CH" sz="1200" b="1" dirty="0" smtClean="0">
                          <a:solidFill>
                            <a:srgbClr val="00B0F0"/>
                          </a:solidFill>
                        </a:rPr>
                        <a:t> 1.5 m &amp; r = 0.400 </a:t>
                      </a:r>
                      <a:r>
                        <a:rPr lang="fr-CH" sz="1200" b="1" dirty="0" err="1" smtClean="0">
                          <a:solidFill>
                            <a:srgbClr val="00B0F0"/>
                          </a:solidFill>
                        </a:rPr>
                        <a:t>EoR</a:t>
                      </a:r>
                      <a:endParaRPr lang="en-GB" sz="1200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3957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-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Opticsfile.20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-</a:t>
                      </a:r>
                      <a:endParaRPr lang="en-GB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1.501/10.000/ 1.501/ 1.500 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0.440 </a:t>
                      </a:r>
                      <a:r>
                        <a:rPr lang="en-GB" sz="900" dirty="0" smtClean="0"/>
                        <a:t>(0.66)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401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Opticsfile.20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Opticsfile.21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b="1" dirty="0" smtClean="0"/>
                        <a:t>1.000/10.000/ 1.000/ 1.500 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900" b="1" dirty="0" smtClean="0"/>
                        <a:t>1.500/10.000/ 1.500/ 1.500 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/>
                        <a:t>0.600 (0.60)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b="1" dirty="0" smtClean="0"/>
                        <a:t>0.400 </a:t>
                      </a:r>
                      <a:r>
                        <a:rPr lang="en-GB" sz="900" b="1" dirty="0" smtClean="0"/>
                        <a:t>(0.60)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30657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8972" y="789709"/>
            <a:ext cx="1067093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ym typeface="Wingdings" panose="05000000000000000000" pitchFamily="2" charset="2"/>
              </a:rPr>
              <a:t>20 matched points in 2021, and 21 matched points in 2022-2023. 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first 18 optics are the same.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85164" y="39356"/>
            <a:ext cx="6206836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CH" sz="1400" b="1" dirty="0"/>
              <a:t>/</a:t>
            </a:r>
            <a:r>
              <a:rPr lang="fr-CH" sz="1400" b="1" dirty="0" err="1" smtClean="0"/>
              <a:t>afs</a:t>
            </a:r>
            <a:r>
              <a:rPr lang="fr-CH" sz="1400" b="1" dirty="0" smtClean="0"/>
              <a:t>/cern.ch/</a:t>
            </a:r>
            <a:r>
              <a:rPr lang="fr-CH" sz="1400" b="1" dirty="0" err="1" smtClean="0"/>
              <a:t>eng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lhc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runIII</a:t>
            </a:r>
            <a:r>
              <a:rPr lang="fr-CH" sz="1400" b="1" dirty="0" smtClean="0"/>
              <a:t>/</a:t>
            </a:r>
            <a:r>
              <a:rPr lang="fr-CH" sz="1400" b="1" dirty="0" err="1" smtClean="0">
                <a:solidFill>
                  <a:srgbClr val="00B0F0"/>
                </a:solidFill>
              </a:rPr>
              <a:t>RunIII_dev</a:t>
            </a:r>
            <a:r>
              <a:rPr lang="fr-CH" sz="1400" b="1" dirty="0" smtClean="0"/>
              <a:t>/</a:t>
            </a:r>
            <a:r>
              <a:rPr lang="fr-CH" sz="1400" b="1" dirty="0" smtClean="0">
                <a:solidFill>
                  <a:srgbClr val="00B0F0"/>
                </a:solidFill>
              </a:rPr>
              <a:t>2021</a:t>
            </a:r>
            <a:r>
              <a:rPr lang="fr-CH" sz="1400" b="1" dirty="0" smtClean="0"/>
              <a:t>/PROTON   (2021 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)</a:t>
            </a:r>
          </a:p>
          <a:p>
            <a:r>
              <a:rPr lang="fr-CH" sz="1400" b="1" dirty="0"/>
              <a:t>/</a:t>
            </a:r>
            <a:r>
              <a:rPr lang="fr-CH" sz="1400" b="1" dirty="0" err="1" smtClean="0"/>
              <a:t>afs</a:t>
            </a:r>
            <a:r>
              <a:rPr lang="fr-CH" sz="1400" b="1" dirty="0" smtClean="0"/>
              <a:t>/cern.ch/</a:t>
            </a:r>
            <a:r>
              <a:rPr lang="fr-CH" sz="1400" b="1" dirty="0" err="1" smtClean="0"/>
              <a:t>eng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lhc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runIII</a:t>
            </a:r>
            <a:r>
              <a:rPr lang="fr-CH" sz="1400" b="1" dirty="0" smtClean="0"/>
              <a:t>/</a:t>
            </a:r>
            <a:r>
              <a:rPr lang="fr-CH" sz="1400" b="1" dirty="0" err="1" smtClean="0">
                <a:solidFill>
                  <a:srgbClr val="00B0F0"/>
                </a:solidFill>
              </a:rPr>
              <a:t>RunIII_dev</a:t>
            </a:r>
            <a:r>
              <a:rPr lang="fr-CH" sz="1400" b="1" dirty="0" smtClean="0"/>
              <a:t>/</a:t>
            </a:r>
            <a:r>
              <a:rPr lang="fr-CH" sz="1400" b="1" dirty="0" smtClean="0">
                <a:solidFill>
                  <a:srgbClr val="00B0F0"/>
                </a:solidFill>
              </a:rPr>
              <a:t>2022</a:t>
            </a:r>
            <a:r>
              <a:rPr lang="fr-CH" sz="1400" b="1" dirty="0" smtClean="0"/>
              <a:t>/PROTON   (2022-2023 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)</a:t>
            </a:r>
            <a:endParaRPr lang="fr-CH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63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-1"/>
            <a:ext cx="5212080" cy="714895"/>
          </a:xfrm>
        </p:spPr>
        <p:txBody>
          <a:bodyPr>
            <a:normAutofit fontScale="90000"/>
          </a:bodyPr>
          <a:lstStyle/>
          <a:p>
            <a:r>
              <a:rPr lang="en-US" sz="3200" b="1" i="1" dirty="0">
                <a:latin typeface="Symbol" panose="05050102010706020507" pitchFamily="18" charset="2"/>
              </a:rPr>
              <a:t>b</a:t>
            </a:r>
            <a:r>
              <a:rPr lang="en-US" sz="3200" b="1" i="1" dirty="0" smtClean="0">
                <a:latin typeface="+mn-lt"/>
              </a:rPr>
              <a:t>* levelling in 2021 &amp; 2022-2023</a:t>
            </a:r>
            <a:br>
              <a:rPr lang="en-US" sz="3200" b="1" i="1" dirty="0" smtClean="0">
                <a:latin typeface="+mn-lt"/>
              </a:rPr>
            </a:br>
            <a:r>
              <a:rPr lang="en-US" sz="2400" b="1" i="1" dirty="0">
                <a:latin typeface="+mn-lt"/>
              </a:rPr>
              <a:t>(</a:t>
            </a:r>
            <a:r>
              <a:rPr lang="en-US" sz="2400" b="1" i="1" dirty="0" smtClean="0">
                <a:latin typeface="+mn-lt"/>
              </a:rPr>
              <a:t>prepared down to </a:t>
            </a:r>
            <a:r>
              <a:rPr lang="en-US" sz="2400" b="1" i="1" dirty="0" smtClean="0">
                <a:latin typeface="Symbol" panose="05050102010706020507" pitchFamily="18" charset="2"/>
              </a:rPr>
              <a:t>b</a:t>
            </a:r>
            <a:r>
              <a:rPr lang="en-US" sz="2400" b="1" i="1" baseline="30000" dirty="0" smtClean="0">
                <a:latin typeface="+mn-lt"/>
              </a:rPr>
              <a:t>*</a:t>
            </a:r>
            <a:r>
              <a:rPr lang="en-US" sz="2400" b="1" i="1" dirty="0" smtClean="0">
                <a:latin typeface="+mn-lt"/>
              </a:rPr>
              <a:t>=20 cm)</a:t>
            </a:r>
            <a:endParaRPr lang="en-GB" sz="24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14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84536"/>
              </p:ext>
            </p:extLst>
          </p:nvPr>
        </p:nvGraphicFramePr>
        <p:xfrm>
          <a:off x="78972" y="1528429"/>
          <a:ext cx="12092248" cy="383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661">
                  <a:extLst>
                    <a:ext uri="{9D8B030D-6E8A-4147-A177-3AD203B41FA5}">
                      <a16:colId xmlns:a16="http://schemas.microsoft.com/office/drawing/2014/main" val="363830270"/>
                    </a:ext>
                  </a:extLst>
                </a:gridCol>
                <a:gridCol w="1605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750">
                  <a:extLst>
                    <a:ext uri="{9D8B030D-6E8A-4147-A177-3AD203B41FA5}">
                      <a16:colId xmlns:a16="http://schemas.microsoft.com/office/drawing/2014/main" val="2298576217"/>
                    </a:ext>
                  </a:extLst>
                </a:gridCol>
                <a:gridCol w="150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277">
                  <a:extLst>
                    <a:ext uri="{9D8B030D-6E8A-4147-A177-3AD203B41FA5}">
                      <a16:colId xmlns:a16="http://schemas.microsoft.com/office/drawing/2014/main" val="1650710645"/>
                    </a:ext>
                  </a:extLst>
                </a:gridCol>
                <a:gridCol w="1853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45426">
                  <a:extLst>
                    <a:ext uri="{9D8B030D-6E8A-4147-A177-3AD203B41FA5}">
                      <a16:colId xmlns:a16="http://schemas.microsoft.com/office/drawing/2014/main" val="571962657"/>
                    </a:ext>
                  </a:extLst>
                </a:gridCol>
              </a:tblGrid>
              <a:tr h="28120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Optics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file</a:t>
                      </a:r>
                      <a:r>
                        <a:rPr lang="en-US" sz="1400" baseline="0" dirty="0" smtClean="0"/>
                        <a:t> name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US" sz="1400" baseline="30000" dirty="0" smtClean="0">
                          <a:sym typeface="Wingdings" panose="05000000000000000000" pitchFamily="2" charset="2"/>
                        </a:rPr>
                        <a:t>*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 [m] in </a:t>
                      </a:r>
                      <a:r>
                        <a:rPr lang="en-US" sz="14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IR1/2/5/8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Tele-index (&amp; pre-squeezed 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  <a:sym typeface="Wingdings" panose="05000000000000000000" pitchFamily="2" charset="2"/>
                        </a:rPr>
                        <a:t>b</a:t>
                      </a:r>
                      <a:r>
                        <a:rPr lang="en-US" sz="1400" baseline="30000" dirty="0" smtClean="0">
                          <a:sym typeface="Wingdings" panose="05000000000000000000" pitchFamily="2" charset="2"/>
                        </a:rPr>
                        <a:t>*</a:t>
                      </a:r>
                      <a:r>
                        <a:rPr lang="en-US" sz="1400" dirty="0" smtClean="0">
                          <a:sym typeface="Wingdings" panose="05000000000000000000" pitchFamily="2" charset="2"/>
                        </a:rPr>
                        <a:t> [m] )</a:t>
                      </a:r>
                      <a:r>
                        <a:rPr lang="en-US" sz="1400" dirty="0" smtClean="0"/>
                        <a:t> </a:t>
                      </a:r>
                      <a:endParaRPr lang="en-GB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Comment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2022-2023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2022-2023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2022-2023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2022-2023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044070"/>
                  </a:ext>
                </a:extLst>
              </a:tr>
              <a:tr h="126203">
                <a:tc rowSpan="3">
                  <a:txBody>
                    <a:bodyPr/>
                    <a:lstStyle/>
                    <a:p>
                      <a:pPr algn="ctr"/>
                      <a:endParaRPr lang="en-GB" sz="900" b="1" dirty="0" smtClean="0"/>
                    </a:p>
                    <a:p>
                      <a:pPr algn="ctr"/>
                      <a:endParaRPr lang="en-GB" sz="900" b="1" dirty="0" smtClean="0"/>
                    </a:p>
                    <a:p>
                      <a:pPr algn="ctr"/>
                      <a:r>
                        <a:rPr lang="en-GB" sz="900" b="1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Opticsfile.21</a:t>
                      </a:r>
                      <a:endParaRPr lang="en-GB" sz="900" b="1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900" dirty="0" smtClean="0"/>
                    </a:p>
                    <a:p>
                      <a:pPr algn="ctr"/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1.500/10.000/ 1.500/ 1.500 </a:t>
                      </a:r>
                      <a:endParaRPr lang="en-GB" sz="900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900" dirty="0" smtClean="0"/>
                    </a:p>
                    <a:p>
                      <a:pPr algn="ctr"/>
                      <a:endParaRPr lang="en-US" sz="900" dirty="0" smtClean="0"/>
                    </a:p>
                    <a:p>
                      <a:pPr algn="ctr"/>
                      <a:r>
                        <a:rPr lang="en-US" sz="9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0.400 (0.60)</a:t>
                      </a:r>
                      <a:endParaRPr lang="en-GB" sz="900" dirty="0"/>
                    </a:p>
                  </a:txBody>
                  <a:tcPr/>
                </a:tc>
                <a:tc rowSpan="14" gridSpan="2">
                  <a:txBody>
                    <a:bodyPr/>
                    <a:lstStyle/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endParaRPr lang="en-US" sz="1000" baseline="0" dirty="0" smtClean="0"/>
                    </a:p>
                    <a:p>
                      <a:pPr algn="ctr"/>
                      <a:r>
                        <a:rPr lang="en-US" sz="1000" baseline="0" dirty="0" smtClean="0"/>
                        <a:t> </a:t>
                      </a:r>
                      <a:r>
                        <a:rPr lang="en-US" sz="1200" b="1" baseline="0" dirty="0" smtClean="0">
                          <a:solidFill>
                            <a:srgbClr val="00B0F0"/>
                          </a:solidFill>
                        </a:rPr>
                        <a:t>Purely Telescopic Squeeze </a:t>
                      </a:r>
                      <a:r>
                        <a:rPr lang="en-US" sz="1200" b="1" baseline="0" dirty="0" smtClean="0"/>
                        <a:t>from </a:t>
                      </a:r>
                      <a:r>
                        <a:rPr lang="en-US" sz="1200" b="1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200" b="1" baseline="30000" dirty="0" smtClean="0"/>
                        <a:t>*</a:t>
                      </a:r>
                      <a:r>
                        <a:rPr lang="en-US" sz="1200" b="1" baseline="0" dirty="0" smtClean="0"/>
                        <a:t>=1.5 m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(1.0 m in 2021) down to 20 cm,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i.e. at constant quadrupole settings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baseline="0" dirty="0" smtClean="0"/>
                        <a:t> in IR1 and IR5 (60 cm pre-squeezed </a:t>
                      </a:r>
                      <a:r>
                        <a:rPr lang="en-US" sz="1200" b="1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200" b="1" baseline="30000" dirty="0" smtClean="0"/>
                        <a:t>*</a:t>
                      </a:r>
                      <a:r>
                        <a:rPr lang="en-US" sz="1200" b="1" baseline="0" dirty="0" smtClean="0"/>
                        <a:t>) </a:t>
                      </a:r>
                      <a:endParaRPr lang="en-GB" sz="1200" b="1" dirty="0" smtClean="0"/>
                    </a:p>
                    <a:p>
                      <a:pPr algn="ctr"/>
                      <a:endParaRPr lang="en-GB" sz="1200" b="1" dirty="0"/>
                    </a:p>
                  </a:txBody>
                  <a:tcPr/>
                </a:tc>
                <a:tc rowSpan="14"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202">
                <a:tc vMerge="1">
                  <a:txBody>
                    <a:bodyPr/>
                    <a:lstStyle/>
                    <a:p>
                      <a:pPr algn="ctr"/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Opticsfile.22</a:t>
                      </a:r>
                      <a:endParaRPr lang="en-GB" sz="900" b="1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1.330/10.000/ 1.330/ 1.500 </a:t>
                      </a:r>
                      <a:endParaRPr lang="en-GB" sz="9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0.451 (0.60)</a:t>
                      </a:r>
                      <a:endParaRPr lang="en-GB" sz="9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845764"/>
                  </a:ext>
                </a:extLst>
              </a:tr>
              <a:tr h="126203">
                <a:tc vMerge="1">
                  <a:txBody>
                    <a:bodyPr/>
                    <a:lstStyle/>
                    <a:p>
                      <a:pPr algn="ctr"/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Opticsfile.23</a:t>
                      </a:r>
                      <a:endParaRPr lang="en-GB" sz="900" b="1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1.160/10.000/ 1.160/ 1.500 </a:t>
                      </a:r>
                      <a:endParaRPr lang="en-GB" sz="9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0.517 (0.60)</a:t>
                      </a:r>
                      <a:endParaRPr lang="en-GB" sz="9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7954033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Opticsfile.20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Opticsfile.24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1.000/10.000/ 1.000/ 1.500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0.600 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Opticsfile.21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Opticsfile.25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900" dirty="0" smtClean="0"/>
                        <a:t>0.840/10.000/ 0.840/ 1.500 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0.714 </a:t>
                      </a:r>
                      <a:r>
                        <a:rPr lang="en-US" sz="900" dirty="0" smtClean="0"/>
                        <a:t>(0.60)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1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Opticsfile.22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Opticsfile.26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0.710/10.000/ 0.710/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0.845 </a:t>
                      </a:r>
                      <a:r>
                        <a:rPr lang="en-US" sz="900" dirty="0" smtClean="0"/>
                        <a:t>(0.60)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Opticsfile.23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Opticsfile.27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0.600/10.000/ 0.600/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1.000 </a:t>
                      </a:r>
                      <a:r>
                        <a:rPr lang="en-US" sz="900" dirty="0" smtClean="0"/>
                        <a:t>(0.60)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Opticsfile.24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Opticsfile.28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0.510/10.000/ 0.510/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1.176 </a:t>
                      </a:r>
                      <a:r>
                        <a:rPr lang="en-US" sz="900" dirty="0" smtClean="0"/>
                        <a:t>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Opticsfile.25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Opticsfile.29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0.430/10.000/ 0.430/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1.395 </a:t>
                      </a:r>
                      <a:r>
                        <a:rPr lang="en-US" sz="900" dirty="0" smtClean="0"/>
                        <a:t>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Opticsfile.26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Opticsfile.30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0.360/10.000/ 0.360/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1.667 </a:t>
                      </a:r>
                      <a:r>
                        <a:rPr lang="en-US" sz="900" dirty="0" smtClean="0"/>
                        <a:t>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664954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Opticsfile.27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Opticsfile.31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0.300/10.000/ 0.300/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2.000 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749632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Opticsfile.28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Opticsfile.32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0.250/10.000/ 0.250/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2.400 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599499"/>
                  </a:ext>
                </a:extLst>
              </a:tr>
              <a:tr h="219868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/>
                        <a:t>Opticsfile.29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Opticsfile.33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0.220/10.000/ 0.220/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2.727 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138586"/>
                  </a:ext>
                </a:extLst>
              </a:tr>
              <a:tr h="2195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Opticsfile.30</a:t>
                      </a:r>
                      <a:endParaRPr lang="en-GB" sz="9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/>
                        <a:t>Opticsfile.34</a:t>
                      </a:r>
                      <a:endParaRPr lang="en-GB" sz="9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0.200/10.000/ 0.200/ 1.500 </a:t>
                      </a:r>
                      <a:endParaRPr lang="en-GB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3.000 (0.60)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88575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862309" y="23295"/>
            <a:ext cx="6263189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CH" sz="1400" b="1" dirty="0"/>
              <a:t>/</a:t>
            </a:r>
            <a:r>
              <a:rPr lang="fr-CH" sz="1400" b="1" dirty="0" err="1" smtClean="0"/>
              <a:t>afs</a:t>
            </a:r>
            <a:r>
              <a:rPr lang="fr-CH" sz="1400" b="1" dirty="0" smtClean="0"/>
              <a:t>/cern.ch/</a:t>
            </a:r>
            <a:r>
              <a:rPr lang="fr-CH" sz="1400" b="1" dirty="0" err="1" smtClean="0"/>
              <a:t>eng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lhc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runIII</a:t>
            </a:r>
            <a:r>
              <a:rPr lang="fr-CH" sz="1400" b="1" dirty="0" smtClean="0"/>
              <a:t>/</a:t>
            </a:r>
            <a:r>
              <a:rPr lang="fr-CH" sz="1400" b="1" dirty="0" err="1" smtClean="0">
                <a:solidFill>
                  <a:srgbClr val="00B0F0"/>
                </a:solidFill>
              </a:rPr>
              <a:t>RunIII_dev</a:t>
            </a:r>
            <a:r>
              <a:rPr lang="fr-CH" sz="1400" b="1" dirty="0" smtClean="0"/>
              <a:t>/</a:t>
            </a:r>
            <a:r>
              <a:rPr lang="fr-CH" sz="1400" b="1" dirty="0" smtClean="0">
                <a:solidFill>
                  <a:srgbClr val="00B0F0"/>
                </a:solidFill>
              </a:rPr>
              <a:t>2021</a:t>
            </a:r>
            <a:r>
              <a:rPr lang="fr-CH" sz="1400" b="1" dirty="0" smtClean="0"/>
              <a:t>/PROTON   (2021 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)</a:t>
            </a:r>
          </a:p>
          <a:p>
            <a:r>
              <a:rPr lang="fr-CH" sz="1400" b="1" dirty="0"/>
              <a:t>/</a:t>
            </a:r>
            <a:r>
              <a:rPr lang="fr-CH" sz="1400" b="1" dirty="0" err="1" smtClean="0"/>
              <a:t>afs</a:t>
            </a:r>
            <a:r>
              <a:rPr lang="fr-CH" sz="1400" b="1" dirty="0" smtClean="0"/>
              <a:t>/cern.ch/</a:t>
            </a:r>
            <a:r>
              <a:rPr lang="fr-CH" sz="1400" b="1" dirty="0" err="1" smtClean="0"/>
              <a:t>eng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lhc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/</a:t>
            </a:r>
            <a:r>
              <a:rPr lang="fr-CH" sz="1400" b="1" dirty="0" err="1" smtClean="0"/>
              <a:t>runIII</a:t>
            </a:r>
            <a:r>
              <a:rPr lang="fr-CH" sz="1400" b="1" dirty="0" smtClean="0"/>
              <a:t>/</a:t>
            </a:r>
            <a:r>
              <a:rPr lang="fr-CH" sz="1400" b="1" dirty="0" err="1" smtClean="0">
                <a:solidFill>
                  <a:srgbClr val="00B0F0"/>
                </a:solidFill>
              </a:rPr>
              <a:t>RunIII_dev</a:t>
            </a:r>
            <a:r>
              <a:rPr lang="fr-CH" sz="1400" b="1" dirty="0" smtClean="0"/>
              <a:t>/</a:t>
            </a:r>
            <a:r>
              <a:rPr lang="fr-CH" sz="1400" b="1" dirty="0" smtClean="0">
                <a:solidFill>
                  <a:srgbClr val="00B0F0"/>
                </a:solidFill>
              </a:rPr>
              <a:t>2022</a:t>
            </a:r>
            <a:r>
              <a:rPr lang="fr-CH" sz="1400" b="1" dirty="0" smtClean="0"/>
              <a:t>/PROTON   (2022-2023 </a:t>
            </a:r>
            <a:r>
              <a:rPr lang="fr-CH" sz="1400" b="1" dirty="0" err="1" smtClean="0"/>
              <a:t>optics</a:t>
            </a:r>
            <a:r>
              <a:rPr lang="fr-CH" sz="1400" b="1" dirty="0" smtClean="0"/>
              <a:t>)</a:t>
            </a:r>
            <a:endParaRPr lang="fr-CH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04696"/>
            <a:ext cx="1219200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ym typeface="Wingdings" panose="05000000000000000000" pitchFamily="2" charset="2"/>
              </a:rPr>
              <a:t>11 matched points in 2021 (down to 20 cm) and 14 matched points in 2022-2023. 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last 11 optics are the same.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273" y="5880410"/>
            <a:ext cx="1083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.. Detailed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-levelling strategy still to be agreed (e.g. how many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/>
              <a:t>*</a:t>
            </a:r>
            <a:r>
              <a:rPr lang="en-US" dirty="0" smtClean="0"/>
              <a:t> stops with state-of-the-art optics correction ?)</a:t>
            </a:r>
            <a:endParaRPr lang="fr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37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884" y="2110756"/>
            <a:ext cx="6397116" cy="46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3" y="2110756"/>
            <a:ext cx="6397116" cy="4680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843687" cy="714895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+mn-lt"/>
              </a:rPr>
              <a:t>Chromatic properties </a:t>
            </a:r>
            <a:r>
              <a:rPr lang="en-US" sz="3200" b="1" i="1" dirty="0">
                <a:latin typeface="+mn-lt"/>
              </a:rPr>
              <a:t>[</a:t>
            </a:r>
            <a:r>
              <a:rPr lang="en-US" sz="3200" b="1" i="1" dirty="0" smtClean="0">
                <a:latin typeface="+mn-lt"/>
              </a:rPr>
              <a:t>2022-2023 cycle]</a:t>
            </a:r>
            <a:endParaRPr lang="en-GB" sz="24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15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23702" y="714894"/>
            <a:ext cx="11277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Fully satisfactory W functions over the cycle (although net impact of IR8)</a:t>
            </a:r>
            <a:endParaRPr lang="fr-CH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69031" y="1278423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1</a:t>
            </a:r>
            <a:endParaRPr lang="en-GB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263915" y="1278423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2</a:t>
            </a:r>
            <a:endParaRPr lang="en-GB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309902" y="6363233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IR8</a:t>
            </a:r>
            <a:endParaRPr lang="fr-CH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09896" y="6112325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IR5</a:t>
            </a:r>
            <a:endParaRPr lang="fr-CH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935739" y="6106483"/>
            <a:ext cx="49244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IR1</a:t>
            </a:r>
            <a:endParaRPr lang="fr-CH" b="1" dirty="0"/>
          </a:p>
        </p:txBody>
      </p:sp>
      <p:cxnSp>
        <p:nvCxnSpPr>
          <p:cNvPr id="22" name="Straight Arrow Connector 21"/>
          <p:cNvCxnSpPr>
            <a:stCxn id="19" idx="0"/>
          </p:cNvCxnSpPr>
          <p:nvPr/>
        </p:nvCxnSpPr>
        <p:spPr>
          <a:xfrm flipV="1">
            <a:off x="3556124" y="6091117"/>
            <a:ext cx="261530" cy="272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79418" y="5434567"/>
            <a:ext cx="3873731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2075" y="5197451"/>
                <a:ext cx="1767984" cy="4742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sz="1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CH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num>
                        <m:den>
                          <m:r>
                            <a:rPr lang="fr-CH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</m:den>
                      </m:f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𝟏𝟎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% @ 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en-US" sz="1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fr-CH" sz="1200" b="1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75" y="5197451"/>
                <a:ext cx="1767984" cy="474232"/>
              </a:xfrm>
              <a:prstGeom prst="rect">
                <a:avLst/>
              </a:prstGeom>
              <a:blipFill>
                <a:blip r:embed="rId4"/>
                <a:stretch>
                  <a:fillRect b="-379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>
          <a:xfrm>
            <a:off x="7376160" y="5445649"/>
            <a:ext cx="3873731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08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843687" cy="714895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+mn-lt"/>
              </a:rPr>
              <a:t>Chromatic properties [2022-2023 cycle]</a:t>
            </a:r>
            <a:endParaRPr lang="en-GB" sz="24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16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23702" y="714894"/>
            <a:ext cx="11842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 smtClean="0"/>
              <a:t>Non-linear chromaticity from the triplet </a:t>
            </a:r>
            <a:r>
              <a:rPr lang="en-US" sz="2800" b="1" dirty="0" smtClean="0">
                <a:sym typeface="Wingdings" panose="05000000000000000000" pitchFamily="2" charset="2"/>
              </a:rPr>
              <a:t> well-controlled over the cycle</a:t>
            </a:r>
            <a:r>
              <a:rPr lang="en-US" sz="2800" b="1" dirty="0" smtClean="0"/>
              <a:t> </a:t>
            </a:r>
            <a:endParaRPr lang="fr-CH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69031" y="1278423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1</a:t>
            </a:r>
            <a:endParaRPr lang="en-GB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263915" y="1278423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2</a:t>
            </a:r>
            <a:endParaRPr lang="en-GB" sz="32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9" y="2178000"/>
            <a:ext cx="6397116" cy="46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884" y="2178000"/>
            <a:ext cx="6397116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"/>
            <a:ext cx="9843687" cy="714895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+mn-lt"/>
              </a:rPr>
              <a:t>Chromatic properties </a:t>
            </a:r>
            <a:r>
              <a:rPr lang="en-US" sz="3200" b="1" i="1" dirty="0">
                <a:latin typeface="+mn-lt"/>
              </a:rPr>
              <a:t>[</a:t>
            </a:r>
            <a:r>
              <a:rPr lang="en-US" sz="3200" b="1" i="1" dirty="0" smtClean="0">
                <a:latin typeface="+mn-lt"/>
              </a:rPr>
              <a:t>2022-2023 cycle]</a:t>
            </a:r>
            <a:endParaRPr lang="en-GB" sz="24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17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6008" y="518997"/>
            <a:ext cx="11270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Spurious dispersion from crossing </a:t>
            </a:r>
            <a:r>
              <a:rPr lang="en-US" sz="2800" b="1" dirty="0" smtClean="0"/>
              <a:t>angle </a:t>
            </a:r>
            <a:r>
              <a:rPr lang="en-US" sz="1400" dirty="0" smtClean="0"/>
              <a:t>(simplified simulation at constant max. X-angle over the full cycle)</a:t>
            </a:r>
            <a:endParaRPr lang="fr-CH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840506" y="2116822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1</a:t>
            </a:r>
            <a:endParaRPr lang="en-GB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40506" y="4859604"/>
            <a:ext cx="145905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Beam 2</a:t>
            </a:r>
            <a:endParaRPr lang="en-GB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38600" y="6420406"/>
            <a:ext cx="154882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ON_DISP knob</a:t>
            </a:r>
            <a:endParaRPr lang="fr-CH" dirty="0"/>
          </a:p>
        </p:txBody>
      </p:sp>
      <p:sp>
        <p:nvSpPr>
          <p:cNvPr id="28" name="TextBox 27"/>
          <p:cNvSpPr txBox="1"/>
          <p:nvPr/>
        </p:nvSpPr>
        <p:spPr>
          <a:xfrm>
            <a:off x="7662308" y="6420406"/>
            <a:ext cx="398519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Dispersion (impact of IR8  not corrected)</a:t>
            </a:r>
            <a:endParaRPr lang="fr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428" y="1005384"/>
            <a:ext cx="3936681" cy="28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428" y="3650276"/>
            <a:ext cx="3936680" cy="28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20" y="1042693"/>
            <a:ext cx="3936680" cy="28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20" y="3665002"/>
            <a:ext cx="393668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42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707" y="651094"/>
            <a:ext cx="12082585" cy="577200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00B0F0"/>
                </a:solidFill>
              </a:rPr>
              <a:t>OP (LSA)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smtClean="0">
                <a:sym typeface="Wingdings" panose="05000000000000000000" pitchFamily="2" charset="2"/>
              </a:rPr>
              <a:t>Demonstrate the feasibility of the new ramp (within </a:t>
            </a:r>
            <a:r>
              <a:rPr lang="en-US" sz="1900" dirty="0" err="1" smtClean="0">
                <a:sym typeface="Wingdings" panose="05000000000000000000" pitchFamily="2" charset="2"/>
              </a:rPr>
              <a:t>dI</a:t>
            </a:r>
            <a:r>
              <a:rPr lang="en-US" sz="1900" dirty="0" smtClean="0">
                <a:sym typeface="Wingdings" panose="05000000000000000000" pitchFamily="2" charset="2"/>
              </a:rPr>
              <a:t>/</a:t>
            </a:r>
            <a:r>
              <a:rPr lang="en-US" sz="1900" dirty="0" err="1" smtClean="0">
                <a:sym typeface="Wingdings" panose="05000000000000000000" pitchFamily="2" charset="2"/>
              </a:rPr>
              <a:t>dt</a:t>
            </a:r>
            <a:r>
              <a:rPr lang="en-US" sz="1900" dirty="0" smtClean="0">
                <a:sym typeface="Wingdings" panose="05000000000000000000" pitchFamily="2" charset="2"/>
              </a:rPr>
              <a:t> and d2I/dt2 PC limits)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smtClean="0">
                <a:sym typeface="Wingdings" panose="05000000000000000000" pitchFamily="2" charset="2"/>
              </a:rPr>
              <a:t>Timing table of the squeeze (</a:t>
            </a: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900" baseline="30000" dirty="0" smtClean="0">
                <a:sym typeface="Wingdings" panose="05000000000000000000" pitchFamily="2" charset="2"/>
              </a:rPr>
              <a:t>*</a:t>
            </a:r>
            <a:r>
              <a:rPr lang="en-US" sz="1900" dirty="0" smtClean="0">
                <a:sym typeface="Wingdings" panose="05000000000000000000" pitchFamily="2" charset="2"/>
              </a:rPr>
              <a:t> levelling mode)</a:t>
            </a:r>
            <a:endParaRPr lang="en-US" sz="19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00B0F0"/>
                </a:solidFill>
              </a:rPr>
              <a:t>Collimation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smtClean="0">
                <a:sym typeface="Wingdings" panose="05000000000000000000" pitchFamily="2" charset="2"/>
              </a:rPr>
              <a:t>Loss maps &amp; ASD simulations over the cycle 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smtClean="0">
                <a:sym typeface="Wingdings" panose="05000000000000000000" pitchFamily="2" charset="2"/>
              </a:rPr>
              <a:t>TCT operational scenario, e.g. constant in mm at FT vs </a:t>
            </a: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900" baseline="30000" dirty="0" smtClean="0">
                <a:sym typeface="Wingdings" panose="05000000000000000000" pitchFamily="2" charset="2"/>
              </a:rPr>
              <a:t>*</a:t>
            </a:r>
            <a:r>
              <a:rPr lang="en-US" sz="1900" dirty="0" smtClean="0">
                <a:sym typeface="Wingdings" panose="05000000000000000000" pitchFamily="2" charset="2"/>
              </a:rPr>
              <a:t>, maybe fine-tuned to minimize the allowed minimum gap of the Roman Pots (within the MP rules).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Optics &amp; OP (OMC, collimation, LBDS,..)</a:t>
            </a:r>
          </a:p>
          <a:p>
            <a:pPr algn="l"/>
            <a:r>
              <a:rPr lang="en-US" sz="1900" dirty="0" smtClean="0">
                <a:sym typeface="Wingdings" panose="05000000000000000000" pitchFamily="2" charset="2"/>
              </a:rPr>
              <a:t></a:t>
            </a:r>
            <a:r>
              <a:rPr lang="en-US" sz="1900" b="1" dirty="0" smtClean="0">
                <a:sym typeface="Wingdings" panose="05000000000000000000" pitchFamily="2" charset="2"/>
              </a:rPr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Is that OK for the commissioning teams? Commissioning strategy: how many optics with sate-of-the-art optics corrections, how many with full validation (LM, ASD tests, etc.), </a:t>
            </a: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900" baseline="30000" dirty="0" smtClean="0">
                <a:sym typeface="Wingdings" panose="05000000000000000000" pitchFamily="2" charset="2"/>
              </a:rPr>
              <a:t>*</a:t>
            </a:r>
            <a:r>
              <a:rPr lang="en-US" sz="1900" dirty="0" smtClean="0">
                <a:sym typeface="Wingdings" panose="05000000000000000000" pitchFamily="2" charset="2"/>
              </a:rPr>
              <a:t> stop selections, </a:t>
            </a:r>
            <a:r>
              <a:rPr lang="en-US" sz="1900" dirty="0" err="1" smtClean="0">
                <a:sym typeface="Wingdings" panose="05000000000000000000" pitchFamily="2" charset="2"/>
              </a:rPr>
              <a:t>etc</a:t>
            </a:r>
            <a:r>
              <a:rPr lang="en-US" sz="1900" dirty="0" smtClean="0">
                <a:sym typeface="Wingdings" panose="05000000000000000000" pitchFamily="2" charset="2"/>
              </a:rPr>
              <a:t> ..</a:t>
            </a:r>
            <a:endParaRPr lang="en-US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00B0F0"/>
                </a:solidFill>
              </a:rPr>
              <a:t>Beam-beam (in collision)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smtClean="0">
                <a:sym typeface="Wingdings" panose="05000000000000000000" pitchFamily="2" charset="2"/>
              </a:rPr>
              <a:t>DA, tune scan, MO, Q’,… </a:t>
            </a:r>
            <a:r>
              <a:rPr lang="en-US" sz="1900" dirty="0">
                <a:sym typeface="Wingdings" panose="05000000000000000000" pitchFamily="2" charset="2"/>
              </a:rPr>
              <a:t>I</a:t>
            </a:r>
            <a:r>
              <a:rPr lang="en-US" sz="1900" dirty="0" smtClean="0">
                <a:sym typeface="Wingdings" panose="05000000000000000000" pitchFamily="2" charset="2"/>
              </a:rPr>
              <a:t>f applicable refine the parametric X-angle functions in </a:t>
            </a: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900" baseline="30000" dirty="0" smtClean="0">
                <a:sym typeface="Wingdings" panose="05000000000000000000" pitchFamily="2" charset="2"/>
              </a:rPr>
              <a:t>*</a:t>
            </a:r>
            <a:r>
              <a:rPr lang="en-US" sz="1900" dirty="0" smtClean="0">
                <a:sym typeface="Wingdings" panose="05000000000000000000" pitchFamily="2" charset="2"/>
              </a:rPr>
              <a:t>-levelling mode… but it should work without need of further iteration.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err="1" smtClean="0">
                <a:sym typeface="Wingdings" panose="05000000000000000000" pitchFamily="2" charset="2"/>
              </a:rPr>
              <a:t>Pacmann</a:t>
            </a:r>
            <a:r>
              <a:rPr lang="en-US" sz="1900" dirty="0" smtClean="0">
                <a:sym typeface="Wingdings" panose="05000000000000000000" pitchFamily="2" charset="2"/>
              </a:rPr>
              <a:t> effect on orbit, </a:t>
            </a: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900" dirty="0" smtClean="0">
                <a:sym typeface="Wingdings" panose="05000000000000000000" pitchFamily="2" charset="2"/>
              </a:rPr>
              <a:t>-beating, etc.  </a:t>
            </a:r>
            <a:r>
              <a:rPr lang="en-US" sz="1900" dirty="0">
                <a:sym typeface="Wingdings" panose="05000000000000000000" pitchFamily="2" charset="2"/>
              </a:rPr>
              <a:t>at </a:t>
            </a:r>
            <a:r>
              <a:rPr lang="en-US" sz="1900" dirty="0" smtClean="0">
                <a:sym typeface="Wingdings" panose="05000000000000000000" pitchFamily="2" charset="2"/>
              </a:rPr>
              <a:t>1.8e11 p/b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00B0F0"/>
                </a:solidFill>
              </a:rPr>
              <a:t>Collective effects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 smtClean="0">
                <a:sym typeface="Wingdings" panose="05000000000000000000" pitchFamily="2" charset="2"/>
              </a:rPr>
              <a:t>Confirm the beam stability over the full cycle (including low-mu Runs), and decide on the octupole polarity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rgbClr val="00B0F0"/>
                </a:solidFill>
                <a:sym typeface="Wingdings" panose="05000000000000000000" pitchFamily="2" charset="2"/>
              </a:rPr>
              <a:t>…</a:t>
            </a:r>
          </a:p>
          <a:p>
            <a:pPr algn="l"/>
            <a:endParaRPr lang="en-US" sz="2000" dirty="0">
              <a:sym typeface="Wingdings" panose="05000000000000000000" pitchFamily="2" charset="2"/>
            </a:endParaRPr>
          </a:p>
          <a:p>
            <a:pPr algn="l"/>
            <a:r>
              <a:rPr lang="en-US" sz="20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endParaRPr lang="en-US" sz="2000" b="1" dirty="0">
              <a:solidFill>
                <a:srgbClr val="00B0F0"/>
              </a:solidFill>
            </a:endParaRPr>
          </a:p>
          <a:p>
            <a:pPr algn="l"/>
            <a:endParaRPr lang="en-GB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945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/>
              <a:t>Next steps</a:t>
            </a:r>
            <a:endParaRPr lang="fr-CH" sz="3200" dirty="0"/>
          </a:p>
        </p:txBody>
      </p:sp>
    </p:spTree>
    <p:extLst>
      <p:ext uri="{BB962C8B-B14F-4D97-AF65-F5344CB8AC3E}">
        <p14:creationId xmlns:p14="http://schemas.microsoft.com/office/powerpoint/2010/main" val="362951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19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4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672179" cy="729049"/>
          </a:xfrm>
        </p:spPr>
        <p:txBody>
          <a:bodyPr>
            <a:normAutofit fontScale="90000"/>
          </a:bodyPr>
          <a:lstStyle/>
          <a:p>
            <a:r>
              <a:rPr lang="en-US" sz="3600" b="1" i="1" dirty="0" smtClean="0">
                <a:latin typeface="+mn-lt"/>
              </a:rPr>
              <a:t>Main outcome of the Run 3 machine configuration WG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en-US" sz="2400" dirty="0">
                <a:hlinkClick r:id="rId2"/>
              </a:rPr>
              <a:t>https://indico.cern.ch/category/10387</a:t>
            </a:r>
            <a:r>
              <a:rPr lang="en-US" sz="2400" dirty="0" smtClean="0">
                <a:hlinkClick r:id="rId2"/>
              </a:rPr>
              <a:t>/</a:t>
            </a:r>
            <a:endParaRPr lang="en-GB" sz="2400" b="1" i="1" dirty="0"/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" y="778572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preparation of the HL-LHC beam will take place in Run III </a:t>
            </a:r>
          </a:p>
          <a:p>
            <a:r>
              <a:rPr lang="en-US" sz="2400" dirty="0"/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b="1" u="sng" dirty="0" smtClean="0"/>
              <a:t>Up to </a:t>
            </a:r>
            <a:r>
              <a:rPr lang="en-US" sz="2400" b="1" u="sng" dirty="0" smtClean="0"/>
              <a:t>2.1E11 </a:t>
            </a:r>
            <a:r>
              <a:rPr lang="en-US" sz="2400" b="1" u="sng" dirty="0" smtClean="0"/>
              <a:t>p/b </a:t>
            </a:r>
            <a:r>
              <a:rPr lang="en-US" u="sng" dirty="0" smtClean="0"/>
              <a:t>(</a:t>
            </a:r>
            <a:r>
              <a:rPr lang="en-US" u="sng" dirty="0" err="1" smtClean="0">
                <a:latin typeface="Symbol" panose="05050102010706020507" pitchFamily="18" charset="2"/>
              </a:rPr>
              <a:t>ge</a:t>
            </a:r>
            <a:r>
              <a:rPr lang="en-US" u="sng" dirty="0" smtClean="0"/>
              <a:t>=1.55 </a:t>
            </a:r>
            <a:r>
              <a:rPr lang="en-US" u="sng" dirty="0" smtClean="0">
                <a:latin typeface="Symbol" panose="05050102010706020507" pitchFamily="18" charset="2"/>
              </a:rPr>
              <a:t>m</a:t>
            </a:r>
            <a:r>
              <a:rPr lang="en-US" u="sng" dirty="0" smtClean="0"/>
              <a:t>m for BCMS) </a:t>
            </a:r>
            <a:r>
              <a:rPr lang="en-US" sz="2400" b="1" u="sng" dirty="0" smtClean="0"/>
              <a:t>at </a:t>
            </a:r>
            <a:r>
              <a:rPr lang="en-US" sz="2400" b="1" u="sng" dirty="0" smtClean="0"/>
              <a:t>SPS extraction in </a:t>
            </a:r>
            <a:r>
              <a:rPr lang="en-US" sz="2400" b="1" u="sng" dirty="0" smtClean="0"/>
              <a:t>2023</a:t>
            </a:r>
            <a:r>
              <a:rPr lang="en-US" sz="2400" b="1" dirty="0" smtClean="0"/>
              <a:t> </a:t>
            </a:r>
            <a:r>
              <a:rPr lang="en-US" dirty="0" smtClean="0"/>
              <a:t>(1.3-1.4E11 </a:t>
            </a:r>
            <a:r>
              <a:rPr lang="en-US" dirty="0" smtClean="0"/>
              <a:t>max in </a:t>
            </a:r>
            <a:r>
              <a:rPr lang="en-US" dirty="0" smtClean="0"/>
              <a:t>2021, 1.8E11 in 2022) </a:t>
            </a:r>
            <a:endParaRPr lang="en-US" dirty="0" smtClean="0"/>
          </a:p>
          <a:p>
            <a:r>
              <a:rPr lang="en-US" sz="2400" b="1" dirty="0" smtClean="0">
                <a:sym typeface="Wingdings" panose="05000000000000000000" pitchFamily="2" charset="2"/>
              </a:rPr>
              <a:t>   </a:t>
            </a:r>
            <a:r>
              <a:rPr lang="en-US" sz="2400" b="1" u="sng" dirty="0" smtClean="0"/>
              <a:t>versus</a:t>
            </a:r>
            <a:r>
              <a:rPr lang="en-US" sz="2400" b="1" u="sng" dirty="0" smtClean="0">
                <a:sym typeface="Wingdings" panose="05000000000000000000" pitchFamily="2" charset="2"/>
              </a:rPr>
              <a:t> 1.7-1.8E11 p/b 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acceptable for most of the existing LHC HW (on-going work)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267" y="1954031"/>
            <a:ext cx="7597078" cy="3758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65963" y="5368676"/>
            <a:ext cx="1707519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LMC 06.03.2019</a:t>
            </a:r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101943" y="5737536"/>
            <a:ext cx="119881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“The machine configuration should not limit the performance of the LHC in Run 3” </a:t>
            </a:r>
            <a:r>
              <a:rPr lang="en-US" sz="2400" dirty="0">
                <a:sym typeface="Wingdings" panose="05000000000000000000" pitchFamily="2" charset="2"/>
              </a:rPr>
              <a:t>(</a:t>
            </a:r>
            <a:r>
              <a:rPr lang="en-US" sz="2400" dirty="0" smtClean="0">
                <a:sym typeface="Wingdings" panose="05000000000000000000" pitchFamily="2" charset="2"/>
              </a:rPr>
              <a:t>LMC recommendation)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965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20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87" y="1529088"/>
            <a:ext cx="5653644" cy="327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29088"/>
            <a:ext cx="5735998" cy="327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0F5A0F-ACA4-4944-B0E6-53874A0CC5F4}"/>
              </a:ext>
            </a:extLst>
          </p:cNvPr>
          <p:cNvSpPr txBox="1"/>
          <p:nvPr/>
        </p:nvSpPr>
        <p:spPr>
          <a:xfrm>
            <a:off x="2537042" y="155002"/>
            <a:ext cx="6426957" cy="95410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DA at injection for 1.8e11 p/b (keeping the 2017/2018 injection optics)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009" y="4965166"/>
            <a:ext cx="1093998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Even with huge margin taken in emittance (</a:t>
            </a:r>
            <a:r>
              <a:rPr lang="en-US" sz="28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ge</a:t>
            </a:r>
            <a:r>
              <a:rPr lang="en-US" sz="2800" dirty="0" smtClean="0"/>
              <a:t>=2.5 </a:t>
            </a:r>
            <a:r>
              <a:rPr lang="en-US" sz="2800" dirty="0" smtClean="0">
                <a:latin typeface="Symbol" panose="05050102010706020507" pitchFamily="18" charset="2"/>
              </a:rPr>
              <a:t>m</a:t>
            </a:r>
            <a:r>
              <a:rPr lang="en-US" sz="2800" dirty="0" smtClean="0"/>
              <a:t>m)</a:t>
            </a:r>
          </a:p>
          <a:p>
            <a:pPr algn="ctr"/>
            <a:r>
              <a:rPr lang="en-US" sz="2800" dirty="0"/>
              <a:t>t</a:t>
            </a:r>
            <a:r>
              <a:rPr lang="en-US" sz="2800" dirty="0" smtClean="0"/>
              <a:t>he DA killer remains the octupole (at Q’=15), not the BBLR</a:t>
            </a:r>
          </a:p>
          <a:p>
            <a:pPr algn="ctr"/>
            <a:r>
              <a:rPr lang="en-US" dirty="0" smtClean="0"/>
              <a:t>[in terms of tune spread needed for Landau damping:  40 A @ </a:t>
            </a:r>
            <a:r>
              <a:rPr lang="en-US" dirty="0">
                <a:latin typeface="Symbol" panose="05050102010706020507" pitchFamily="18" charset="2"/>
                <a:cs typeface="Times New Roman" panose="02020603050405020304" pitchFamily="18" charset="0"/>
              </a:rPr>
              <a:t>ge</a:t>
            </a:r>
            <a:r>
              <a:rPr lang="en-US" dirty="0"/>
              <a:t>=2.5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  <a:r>
              <a:rPr lang="en-US" dirty="0" smtClean="0"/>
              <a:t> means 55 A </a:t>
            </a:r>
            <a:r>
              <a:rPr lang="en-US" dirty="0"/>
              <a:t>@ </a:t>
            </a:r>
            <a:r>
              <a:rPr lang="en-US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ge</a:t>
            </a:r>
            <a:r>
              <a:rPr lang="en-US" dirty="0" smtClean="0"/>
              <a:t>=1.8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at ~cst DA in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] 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40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765908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latin typeface="+mn-lt"/>
              </a:rPr>
              <a:t>Some pre-checks to compare tele and anti-tele optics (1/3)</a:t>
            </a:r>
            <a:endParaRPr lang="en-GB" sz="40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D7AACA-01A0-9047-B3D3-3DBC1CEAB3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8912"/>
            <a:ext cx="5616000" cy="468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92AB26F-7E24-574E-8158-9935418875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00" y="1858912"/>
            <a:ext cx="5616000" cy="468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8063" y="1335692"/>
            <a:ext cx="491987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Telescopic EoR optics with r=2.5</a:t>
            </a:r>
            <a:endParaRPr lang="en-GB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30881" y="1328484"/>
            <a:ext cx="596111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Anti-telescopic EoR optics with r=1/2.5</a:t>
            </a:r>
            <a:endParaRPr lang="en-GB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68579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Tune scan comparison at “small” emittance (1.8 </a:t>
            </a:r>
            <a:r>
              <a:rPr lang="en-US" sz="2800" b="1" dirty="0" smtClean="0">
                <a:latin typeface="Symbol" panose="05050102010706020507" pitchFamily="18" charset="2"/>
              </a:rPr>
              <a:t>m</a:t>
            </a:r>
            <a:r>
              <a:rPr lang="en-US" sz="2800" b="1" dirty="0" smtClean="0"/>
              <a:t>m) </a:t>
            </a:r>
            <a:r>
              <a:rPr lang="en-US" sz="1900" dirty="0" smtClean="0"/>
              <a:t>[different </a:t>
            </a:r>
            <a:r>
              <a:rPr lang="en-US" sz="1900" dirty="0" smtClean="0">
                <a:latin typeface="Symbol" panose="05050102010706020507" pitchFamily="18" charset="2"/>
              </a:rPr>
              <a:t>b</a:t>
            </a:r>
            <a:r>
              <a:rPr lang="en-US" sz="1900" baseline="30000" dirty="0" smtClean="0"/>
              <a:t>*</a:t>
            </a:r>
            <a:r>
              <a:rPr lang="en-US" sz="1900" dirty="0" smtClean="0"/>
              <a:t> but same norm. X-angle]</a:t>
            </a:r>
            <a:endParaRPr lang="en-GB" sz="1900" baseline="30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21</a:t>
            </a:fld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18737" y="6420906"/>
            <a:ext cx="5378524" cy="30777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GB" sz="1400" b="1" u="sng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afs/cern.ch/eng/lhc/optics/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/2018/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RunIII_DEV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optics_EoR.madx</a:t>
            </a:r>
            <a:endParaRPr lang="en-GB" sz="1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73200" y="6420906"/>
            <a:ext cx="6042232" cy="30777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GB" sz="1400" b="1" u="sng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afs/cern.ch/eng/lhc/optics/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/2018/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RunIII_DEV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optics_EoR_antitele.madx</a:t>
            </a:r>
            <a:endParaRPr lang="en-GB" sz="1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9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55535" y="1335692"/>
            <a:ext cx="491358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Telescopic EoR optics with r=2.5</a:t>
            </a:r>
            <a:endParaRPr lang="en-GB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24794" y="1332111"/>
            <a:ext cx="596111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Anti-telescopic EoR optics with r=1/2.5</a:t>
            </a:r>
            <a:endParaRPr lang="en-GB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68579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Tune scan comparison at “large” emittance (2.5 </a:t>
            </a:r>
            <a:r>
              <a:rPr lang="en-US" sz="2800" b="1" dirty="0" smtClean="0">
                <a:latin typeface="Symbol" panose="05050102010706020507" pitchFamily="18" charset="2"/>
              </a:rPr>
              <a:t>m</a:t>
            </a:r>
            <a:r>
              <a:rPr lang="en-US" sz="2800" b="1" dirty="0" smtClean="0"/>
              <a:t>m) </a:t>
            </a:r>
            <a:r>
              <a:rPr lang="en-US" sz="1900" dirty="0"/>
              <a:t>[different </a:t>
            </a:r>
            <a:r>
              <a:rPr lang="en-US" sz="1900" dirty="0">
                <a:latin typeface="Symbol" panose="05050102010706020507" pitchFamily="18" charset="2"/>
              </a:rPr>
              <a:t>b</a:t>
            </a:r>
            <a:r>
              <a:rPr lang="en-US" sz="1900" baseline="30000" dirty="0"/>
              <a:t>*</a:t>
            </a:r>
            <a:r>
              <a:rPr lang="en-US" sz="1900" dirty="0"/>
              <a:t> but same norm. X-angle]</a:t>
            </a:r>
            <a:endParaRPr lang="en-GB" sz="1900" baseline="30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0CE9F7-D3B9-D147-8459-CB3E228023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" y="1858912"/>
            <a:ext cx="5616000" cy="46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A9DE95-98BD-AB45-85D0-C3AEDB7400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00" y="1858912"/>
            <a:ext cx="5616000" cy="468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22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8737" y="6420906"/>
            <a:ext cx="5378524" cy="30777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GB" sz="1400" b="1" u="sng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afs/cern.ch/eng/lhc/optics/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/2018/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RunIII_DEV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optics_EoR.madx</a:t>
            </a:r>
            <a:endParaRPr lang="en-GB" sz="1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73200" y="6420906"/>
            <a:ext cx="6042232" cy="307777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en-GB" sz="1400" b="1" u="sng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afs/cern.ch/eng/lhc/optics/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/2018/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RunIII_DEV</a:t>
            </a:r>
            <a:r>
              <a:rPr lang="en-GB" sz="1400" b="1" u="sng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en-GB" sz="1400" b="1" u="sng" dirty="0" err="1" smtClean="0">
                <a:solidFill>
                  <a:schemeClr val="accent1">
                    <a:lumMod val="50000"/>
                  </a:schemeClr>
                </a:solidFill>
              </a:rPr>
              <a:t>optics_EoR_antitele.madx</a:t>
            </a:r>
            <a:endParaRPr lang="en-GB" sz="1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765908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latin typeface="+mn-lt"/>
              </a:rPr>
              <a:t>Some pre-checks to compare tele and anti-tele optics (2/3)</a:t>
            </a:r>
            <a:endParaRPr lang="en-GB" sz="4000" b="1" i="1" dirty="0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4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200" y="861183"/>
            <a:ext cx="3840000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23" y="979415"/>
            <a:ext cx="3840000" cy="2880000"/>
          </a:xfrm>
          <a:prstGeom prst="rect">
            <a:avLst/>
          </a:prstGeom>
        </p:spPr>
      </p:pic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0" y="572561"/>
            <a:ext cx="10949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Stability diagram comparison (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BBLR</a:t>
            </a:r>
            <a:r>
              <a:rPr lang="en-US" sz="2800" b="1" dirty="0" smtClean="0"/>
              <a:t>), changing </a:t>
            </a:r>
            <a:r>
              <a:rPr lang="en-US" sz="2800" b="1" dirty="0" err="1" smtClean="0"/>
              <a:t>r</a:t>
            </a:r>
            <a:r>
              <a:rPr lang="en-US" sz="2800" b="1" baseline="-25000" dirty="0" err="1" smtClean="0"/>
              <a:t>tele</a:t>
            </a:r>
            <a:r>
              <a:rPr lang="en-US" sz="2800" b="1" dirty="0" smtClean="0"/>
              <a:t> into 1/</a:t>
            </a:r>
            <a:r>
              <a:rPr lang="en-US" sz="2800" b="1" dirty="0" err="1" smtClean="0">
                <a:solidFill>
                  <a:prstClr val="black"/>
                </a:solidFill>
              </a:rPr>
              <a:t>r</a:t>
            </a:r>
            <a:r>
              <a:rPr lang="en-US" sz="2800" b="1" baseline="-25000" dirty="0" err="1" smtClean="0">
                <a:solidFill>
                  <a:prstClr val="black"/>
                </a:solidFill>
              </a:rPr>
              <a:t>tele</a:t>
            </a:r>
            <a:endParaRPr lang="en-GB" sz="2200" baseline="30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982677" y="6422004"/>
            <a:ext cx="118372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N. Mounet</a:t>
            </a:r>
            <a:endParaRPr lang="en-GB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037831" y="1706782"/>
            <a:ext cx="933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H-plane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420531" y="1701142"/>
            <a:ext cx="933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H-plane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37830" y="4505317"/>
            <a:ext cx="933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V-plane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420531" y="4396476"/>
            <a:ext cx="9332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V-plane</a:t>
            </a:r>
            <a:endParaRPr lang="en-GB" b="1" dirty="0"/>
          </a:p>
        </p:txBody>
      </p:sp>
      <p:sp>
        <p:nvSpPr>
          <p:cNvPr id="10" name="Right Brace 9"/>
          <p:cNvSpPr/>
          <p:nvPr/>
        </p:nvSpPr>
        <p:spPr>
          <a:xfrm>
            <a:off x="4159359" y="1470072"/>
            <a:ext cx="248336" cy="477217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482114" y="3369086"/>
            <a:ext cx="1192955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MO&lt;0</a:t>
            </a:r>
          </a:p>
          <a:p>
            <a:pPr algn="ctr"/>
            <a:r>
              <a:rPr lang="en-US" sz="2400" b="1" dirty="0" smtClean="0"/>
              <a:t>(-350 A)</a:t>
            </a:r>
            <a:endParaRPr lang="en-GB" sz="2400" b="1" dirty="0"/>
          </a:p>
        </p:txBody>
      </p:sp>
      <p:sp>
        <p:nvSpPr>
          <p:cNvPr id="12" name="Left Brace 11"/>
          <p:cNvSpPr/>
          <p:nvPr/>
        </p:nvSpPr>
        <p:spPr>
          <a:xfrm>
            <a:off x="7942200" y="1326927"/>
            <a:ext cx="211200" cy="49153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640492" y="3369086"/>
            <a:ext cx="1252267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MO &gt;0</a:t>
            </a:r>
          </a:p>
          <a:p>
            <a:pPr algn="ctr"/>
            <a:r>
              <a:rPr lang="en-US" sz="2400" b="1" dirty="0" smtClean="0"/>
              <a:t>(+350 A)</a:t>
            </a:r>
            <a:endParaRPr lang="en-GB" sz="2400" b="1" dirty="0"/>
          </a:p>
        </p:txBody>
      </p:sp>
      <p:sp>
        <p:nvSpPr>
          <p:cNvPr id="23" name="Oval 22"/>
          <p:cNvSpPr/>
          <p:nvPr/>
        </p:nvSpPr>
        <p:spPr>
          <a:xfrm>
            <a:off x="1988496" y="3271015"/>
            <a:ext cx="822037" cy="470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386906" y="2642462"/>
            <a:ext cx="163596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Coherent modes </a:t>
            </a:r>
          </a:p>
          <a:p>
            <a:pPr algn="ctr"/>
            <a:r>
              <a:rPr lang="en-US" sz="1600" b="1" dirty="0" smtClean="0"/>
              <a:t>well inside</a:t>
            </a:r>
            <a:endParaRPr lang="en-GB" sz="1600" b="1" dirty="0"/>
          </a:p>
        </p:txBody>
      </p:sp>
      <p:cxnSp>
        <p:nvCxnSpPr>
          <p:cNvPr id="26" name="Straight Arrow Connector 25"/>
          <p:cNvCxnSpPr>
            <a:stCxn id="24" idx="1"/>
            <a:endCxn id="23" idx="7"/>
          </p:cNvCxnSpPr>
          <p:nvPr/>
        </p:nvCxnSpPr>
        <p:spPr>
          <a:xfrm flipH="1">
            <a:off x="2690148" y="2934850"/>
            <a:ext cx="696758" cy="405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720501" y="2209858"/>
            <a:ext cx="2144241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Coherent modes </a:t>
            </a:r>
          </a:p>
          <a:p>
            <a:pPr algn="ctr"/>
            <a:r>
              <a:rPr lang="en-US" sz="1600" b="1" dirty="0" smtClean="0"/>
              <a:t>inside (with tele-index)</a:t>
            </a:r>
            <a:endParaRPr lang="en-GB" sz="1600" b="1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8610600" y="2502245"/>
            <a:ext cx="967561" cy="8376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19" y="3724735"/>
            <a:ext cx="3840000" cy="28800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200" y="3590684"/>
            <a:ext cx="3840000" cy="2880000"/>
          </a:xfrm>
          <a:prstGeom prst="rect">
            <a:avLst/>
          </a:prstGeom>
        </p:spPr>
      </p:pic>
      <p:sp>
        <p:nvSpPr>
          <p:cNvPr id="29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765908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>
                <a:latin typeface="+mn-lt"/>
              </a:rPr>
              <a:t>Some pre-checks to compare tele and anti-tele optics (3/3)</a:t>
            </a:r>
            <a:endParaRPr lang="en-GB" sz="4000" b="1" i="1" dirty="0"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96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10591800" cy="765908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/>
              <a:t>Best possible performance reach and IT life time (4/4)</a:t>
            </a:r>
            <a:endParaRPr lang="en-GB" sz="4000" b="1" i="1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24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9054" y="5902510"/>
            <a:ext cx="1205674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Possible running scenarios exist with 27 </a:t>
            </a:r>
            <a:r>
              <a:rPr lang="en-US" sz="2400" dirty="0" err="1" smtClean="0"/>
              <a:t>MGy</a:t>
            </a:r>
            <a:r>
              <a:rPr lang="en-US" sz="2400" dirty="0" smtClean="0"/>
              <a:t> with round optics (25 </a:t>
            </a:r>
            <a:r>
              <a:rPr lang="en-US" sz="2400" dirty="0" err="1" smtClean="0"/>
              <a:t>MGy</a:t>
            </a:r>
            <a:r>
              <a:rPr lang="en-US" sz="2400" dirty="0" smtClean="0"/>
              <a:t> with flat optics) after 420 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, offering a </a:t>
            </a:r>
            <a:r>
              <a:rPr lang="en-US" sz="2400" b="1" dirty="0" smtClean="0">
                <a:solidFill>
                  <a:srgbClr val="00B0F0"/>
                </a:solidFill>
              </a:rPr>
              <a:t>possible extension for a 4</a:t>
            </a:r>
            <a:r>
              <a:rPr lang="en-US" sz="2400" b="1" baseline="30000" dirty="0" smtClean="0">
                <a:solidFill>
                  <a:srgbClr val="00B0F0"/>
                </a:solidFill>
              </a:rPr>
              <a:t>th</a:t>
            </a:r>
            <a:r>
              <a:rPr lang="en-US" sz="2400" b="1" dirty="0" smtClean="0">
                <a:solidFill>
                  <a:srgbClr val="00B0F0"/>
                </a:solidFill>
              </a:rPr>
              <a:t> year, preferably with flat optics and 500 ++ fb</a:t>
            </a:r>
            <a:r>
              <a:rPr lang="en-US" sz="2400" b="1" baseline="30000" dirty="0" smtClean="0">
                <a:solidFill>
                  <a:srgbClr val="00B0F0"/>
                </a:solidFill>
              </a:rPr>
              <a:t>-1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798129" y="674468"/>
          <a:ext cx="8287191" cy="49009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60481">
                  <a:extLst>
                    <a:ext uri="{9D8B030D-6E8A-4147-A177-3AD203B41FA5}">
                      <a16:colId xmlns:a16="http://schemas.microsoft.com/office/drawing/2014/main" val="1530885505"/>
                    </a:ext>
                  </a:extLst>
                </a:gridCol>
                <a:gridCol w="1354395">
                  <a:extLst>
                    <a:ext uri="{9D8B030D-6E8A-4147-A177-3AD203B41FA5}">
                      <a16:colId xmlns:a16="http://schemas.microsoft.com/office/drawing/2014/main" val="2414852811"/>
                    </a:ext>
                  </a:extLst>
                </a:gridCol>
                <a:gridCol w="1657439">
                  <a:extLst>
                    <a:ext uri="{9D8B030D-6E8A-4147-A177-3AD203B41FA5}">
                      <a16:colId xmlns:a16="http://schemas.microsoft.com/office/drawing/2014/main" val="1767513125"/>
                    </a:ext>
                  </a:extLst>
                </a:gridCol>
                <a:gridCol w="1657438">
                  <a:extLst>
                    <a:ext uri="{9D8B030D-6E8A-4147-A177-3AD203B41FA5}">
                      <a16:colId xmlns:a16="http://schemas.microsoft.com/office/drawing/2014/main" val="3606782430"/>
                    </a:ext>
                  </a:extLst>
                </a:gridCol>
                <a:gridCol w="1657438">
                  <a:extLst>
                    <a:ext uri="{9D8B030D-6E8A-4147-A177-3AD203B41FA5}">
                      <a16:colId xmlns:a16="http://schemas.microsoft.com/office/drawing/2014/main" val="371865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OPTICS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ROUND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FLAT</a:t>
                      </a:r>
                      <a:r>
                        <a:rPr lang="en-US" sz="1600" baseline="30000" dirty="0" smtClean="0"/>
                        <a:t>*)</a:t>
                      </a:r>
                      <a:endParaRPr lang="fr-FR" sz="1600" baseline="300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ROUND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+ 2024</a:t>
                      </a:r>
                      <a:r>
                        <a:rPr lang="en-US" sz="1600" baseline="0" dirty="0" smtClean="0"/>
                        <a:t> FLAT</a:t>
                      </a:r>
                      <a:r>
                        <a:rPr lang="en-US" sz="1600" baseline="30000" dirty="0" smtClean="0"/>
                        <a:t>*)</a:t>
                      </a:r>
                      <a:endParaRPr lang="fr-FR" sz="1600" baseline="30000" dirty="0" smtClean="0"/>
                    </a:p>
                    <a:p>
                      <a:pPr algn="ctr"/>
                      <a:r>
                        <a:rPr lang="en-US" sz="1600" baseline="0" dirty="0" smtClean="0"/>
                        <a:t>  (+2024 ROUND)</a:t>
                      </a:r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FLAT</a:t>
                      </a:r>
                      <a:r>
                        <a:rPr lang="en-US" sz="1600" baseline="30000" dirty="0" smtClean="0"/>
                        <a:t>*)</a:t>
                      </a:r>
                      <a:endParaRPr lang="fr-FR" sz="1600" baseline="30000" dirty="0" smtClean="0"/>
                    </a:p>
                    <a:p>
                      <a:pPr algn="ctr"/>
                      <a:r>
                        <a:rPr lang="en-US" sz="1600" dirty="0" smtClean="0"/>
                        <a:t> + 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2024</a:t>
                      </a:r>
                      <a:r>
                        <a:rPr lang="en-US" sz="1600" baseline="0" dirty="0" smtClean="0"/>
                        <a:t> FLAT</a:t>
                      </a:r>
                      <a:r>
                        <a:rPr lang="en-US" sz="1600" baseline="30000" dirty="0" smtClean="0"/>
                        <a:t>*)</a:t>
                      </a:r>
                      <a:endParaRPr lang="fr-FR" sz="1600" baseline="30000" dirty="0" smtClean="0"/>
                    </a:p>
                    <a:p>
                      <a:pPr algn="ctr"/>
                      <a:endParaRPr lang="fr-FR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642560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MAGNET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PEAK DOSE [</a:t>
                      </a:r>
                      <a:r>
                        <a:rPr lang="fr-FR" sz="1600" dirty="0" err="1" smtClean="0"/>
                        <a:t>MGy</a:t>
                      </a:r>
                      <a:r>
                        <a:rPr lang="fr-FR" sz="1600" dirty="0" smtClean="0"/>
                        <a:t>] </a:t>
                      </a:r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44547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Integrated</a:t>
                      </a:r>
                      <a:r>
                        <a:rPr lang="fr-FR" sz="1400" baseline="0" dirty="0" smtClean="0"/>
                        <a:t> lumi </a:t>
                      </a:r>
                    </a:p>
                    <a:p>
                      <a:pPr algn="ctr"/>
                      <a:r>
                        <a:rPr lang="fr-FR" sz="1200" baseline="0" dirty="0" smtClean="0"/>
                        <a:t>[</a:t>
                      </a:r>
                      <a:r>
                        <a:rPr lang="fr-FR" sz="1200" baseline="0" dirty="0" err="1" smtClean="0"/>
                        <a:t>inc.</a:t>
                      </a:r>
                      <a:r>
                        <a:rPr lang="fr-FR" sz="1200" baseline="0" dirty="0" smtClean="0"/>
                        <a:t> 190 </a:t>
                      </a:r>
                      <a:r>
                        <a:rPr lang="en-US" sz="1200" dirty="0" smtClean="0"/>
                        <a:t>fb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from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Run</a:t>
                      </a:r>
                      <a:r>
                        <a:rPr lang="fr-FR" sz="1200" baseline="0" dirty="0" smtClean="0"/>
                        <a:t> I/II]</a:t>
                      </a:r>
                      <a:endParaRPr lang="fr-FR" sz="1200" dirty="0" smtClean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412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419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 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520 (518)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</a:t>
                      </a:r>
                      <a:endParaRPr lang="fr-FR" sz="1400" dirty="0"/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after 527 fb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dirty="0" smtClean="0"/>
                        <a:t>  </a:t>
                      </a: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28633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Q1 IR1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20.5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45789931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Q1 IR5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836902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Q2A IR1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25.5</a:t>
                      </a:r>
                      <a:endParaRPr lang="fr-FR" sz="1600" b="1" u="sng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</a:t>
                      </a:r>
                      <a:endParaRPr lang="fr-FR" sz="16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 (32.5)</a:t>
                      </a:r>
                      <a:endParaRPr lang="fr-FR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31.5</a:t>
                      </a:r>
                      <a:endParaRPr lang="fr-FR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51228780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Q2A IR5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19.5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23601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Q2B IR1</a:t>
                      </a:r>
                      <a:endParaRPr lang="fr-FR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17.5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73378187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Q2B IR5</a:t>
                      </a:r>
                      <a:endParaRPr lang="fr-FR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u="sng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26.5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fr-FR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21.5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31 (34)</a:t>
                      </a:r>
                      <a:endParaRPr lang="fr-FR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</a:t>
                      </a:r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33439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Q3 IR1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 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</a:t>
                      </a:r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3015738"/>
                  </a:ext>
                </a:extLst>
              </a:tr>
              <a:tr h="394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Q3 IR5</a:t>
                      </a:r>
                      <a:endParaRPr lang="fr-FR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18.5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16.5</a:t>
                      </a:r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42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8365" y="830159"/>
            <a:ext cx="3581399" cy="401648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700" b="1" u="sng" dirty="0" smtClean="0"/>
              <a:t>Round optics in 2021 </a:t>
            </a:r>
            <a:r>
              <a:rPr lang="en-US" sz="1700" b="1" dirty="0">
                <a:solidFill>
                  <a:srgbClr val="00B0F0"/>
                </a:solidFill>
              </a:rPr>
              <a:t>(V/H crossing in </a:t>
            </a:r>
            <a:r>
              <a:rPr lang="en-US" sz="1700" b="1" dirty="0" smtClean="0">
                <a:solidFill>
                  <a:srgbClr val="00B0F0"/>
                </a:solidFill>
              </a:rPr>
              <a:t>IR1/5)</a:t>
            </a:r>
            <a:r>
              <a:rPr lang="en-US" sz="1700" b="1" dirty="0" smtClean="0"/>
              <a:t>  </a:t>
            </a:r>
            <a:r>
              <a:rPr lang="en-US" sz="1700" i="1" dirty="0" smtClean="0"/>
              <a:t>with </a:t>
            </a:r>
            <a:r>
              <a:rPr lang="en-US" sz="1700" i="1" dirty="0" err="1" smtClean="0"/>
              <a:t>LHCf</a:t>
            </a:r>
            <a:r>
              <a:rPr lang="en-US" sz="1700" i="1" dirty="0" smtClean="0"/>
              <a:t> good X-angle polarity </a:t>
            </a:r>
            <a:r>
              <a:rPr lang="en-US" sz="1700" dirty="0" smtClean="0"/>
              <a:t>in ATLAS</a:t>
            </a:r>
          </a:p>
          <a:p>
            <a:endParaRPr lang="en-US" sz="1700" b="1" u="sng" dirty="0" smtClean="0"/>
          </a:p>
          <a:p>
            <a:r>
              <a:rPr lang="en-US" sz="1700" b="1" dirty="0" smtClean="0">
                <a:sym typeface="Wingdings" panose="05000000000000000000" pitchFamily="2" charset="2"/>
              </a:rPr>
              <a:t> </a:t>
            </a:r>
            <a:r>
              <a:rPr lang="en-US" sz="1700" b="1" u="sng" dirty="0" smtClean="0">
                <a:sym typeface="Wingdings" panose="05000000000000000000" pitchFamily="2" charset="2"/>
              </a:rPr>
              <a:t>Then 2 </a:t>
            </a:r>
            <a:r>
              <a:rPr lang="en-US" sz="1700" b="1" u="sng" dirty="0" smtClean="0"/>
              <a:t>scenarios for 2022/2023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B0F0"/>
                </a:solidFill>
              </a:rPr>
              <a:t>Round (V/H crossing in IR1/5)</a:t>
            </a:r>
            <a:endParaRPr lang="en-US" sz="1700" dirty="0" smtClean="0"/>
          </a:p>
          <a:p>
            <a:r>
              <a:rPr lang="en-US" sz="1700" i="1" dirty="0" smtClean="0"/>
              <a:t>X-angle polarity inversion </a:t>
            </a:r>
            <a:r>
              <a:rPr lang="en-US" sz="1700" dirty="0" smtClean="0"/>
              <a:t>in ATLAS from 2022 to 2023 </a:t>
            </a:r>
            <a:endParaRPr lang="en-US" sz="1700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B0F0"/>
                </a:solidFill>
              </a:rPr>
              <a:t>Flat (H/V </a:t>
            </a:r>
            <a:r>
              <a:rPr lang="en-US" sz="1700" b="1" dirty="0">
                <a:solidFill>
                  <a:srgbClr val="00B0F0"/>
                </a:solidFill>
              </a:rPr>
              <a:t>crossing in IR1/5</a:t>
            </a:r>
            <a:r>
              <a:rPr lang="en-US" sz="1700" b="1" dirty="0" smtClean="0">
                <a:solidFill>
                  <a:srgbClr val="00B0F0"/>
                </a:solidFill>
              </a:rPr>
              <a:t>) </a:t>
            </a:r>
          </a:p>
          <a:p>
            <a:r>
              <a:rPr lang="en-US" sz="1700" i="1" dirty="0" smtClean="0"/>
              <a:t>X-angle polarity inversion </a:t>
            </a:r>
            <a:r>
              <a:rPr lang="en-US" sz="1700" dirty="0" smtClean="0"/>
              <a:t>in CMS from 2022 to 2023</a:t>
            </a:r>
          </a:p>
          <a:p>
            <a:endParaRPr lang="en-US" sz="17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700" dirty="0" smtClean="0">
                <a:sym typeface="Wingdings" panose="05000000000000000000" pitchFamily="2" charset="2"/>
              </a:rPr>
              <a:t>Finally</a:t>
            </a:r>
            <a:r>
              <a:rPr lang="en-US" sz="1700" b="1" dirty="0">
                <a:sym typeface="Wingdings" panose="05000000000000000000" pitchFamily="2" charset="2"/>
              </a:rPr>
              <a:t> </a:t>
            </a:r>
            <a:r>
              <a:rPr lang="en-US" sz="1700" b="1" u="sng" dirty="0" smtClean="0">
                <a:sym typeface="Wingdings" panose="05000000000000000000" pitchFamily="2" charset="2"/>
              </a:rPr>
              <a:t>2 </a:t>
            </a:r>
            <a:r>
              <a:rPr lang="en-US" sz="1700" b="1" u="sng" dirty="0" smtClean="0"/>
              <a:t>possible 2024 extensions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B0F0"/>
                </a:solidFill>
              </a:rPr>
              <a:t>Round optics</a:t>
            </a:r>
            <a:r>
              <a:rPr lang="en-US" sz="17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B0F0"/>
                </a:solidFill>
              </a:rPr>
              <a:t>Flat optics</a:t>
            </a:r>
            <a:endParaRPr lang="en-US" sz="1700" dirty="0"/>
          </a:p>
        </p:txBody>
      </p:sp>
      <p:sp>
        <p:nvSpPr>
          <p:cNvPr id="12" name="TextBox 11"/>
          <p:cNvSpPr txBox="1"/>
          <p:nvPr/>
        </p:nvSpPr>
        <p:spPr>
          <a:xfrm>
            <a:off x="10315076" y="0"/>
            <a:ext cx="187692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F. Cerutti</a:t>
            </a:r>
          </a:p>
          <a:p>
            <a:r>
              <a:rPr lang="en-US" i="1" dirty="0" smtClean="0">
                <a:hlinkClick r:id="rId2"/>
              </a:rPr>
              <a:t>10</a:t>
            </a:r>
            <a:r>
              <a:rPr lang="en-US" i="1" baseline="30000" dirty="0" smtClean="0">
                <a:hlinkClick r:id="rId2"/>
              </a:rPr>
              <a:t>th</a:t>
            </a:r>
            <a:r>
              <a:rPr lang="en-US" i="1" dirty="0" smtClean="0">
                <a:hlinkClick r:id="rId2"/>
              </a:rPr>
              <a:t> LCR3 meeting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76668" y="5537507"/>
            <a:ext cx="6439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*)</a:t>
            </a:r>
            <a:r>
              <a:rPr lang="en-GB" sz="1400" baseline="30000" dirty="0" smtClean="0"/>
              <a:t> </a:t>
            </a:r>
            <a:r>
              <a:rPr lang="en-US" sz="1400" dirty="0" smtClean="0"/>
              <a:t>CMS IP shift assumed to be corrected for flat optics (i.e. machine perfectly realigned)</a:t>
            </a:r>
            <a:endParaRPr lang="en-GB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11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6132" y="1338819"/>
            <a:ext cx="4332042" cy="13722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sz="2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Telescopic optics</a:t>
            </a:r>
            <a:r>
              <a:rPr lang="en-US" sz="2200" dirty="0" smtClean="0"/>
              <a:t> are needed to be deployed </a:t>
            </a:r>
            <a:r>
              <a:rPr lang="en-US" sz="2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ramp </a:t>
            </a:r>
            <a:r>
              <a:rPr lang="en-US" sz="2200" dirty="0" smtClean="0"/>
              <a:t>for Landau damping the brighter (and more rigid) Run 3 beam.</a:t>
            </a: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ontent Placeholder 3"/>
              <p:cNvSpPr txBox="1">
                <a:spLocks/>
              </p:cNvSpPr>
              <p:nvPr/>
            </p:nvSpPr>
            <p:spPr>
              <a:xfrm>
                <a:off x="-23080" y="3192015"/>
                <a:ext cx="12016884" cy="7314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200" dirty="0" smtClean="0">
                    <a:sym typeface="Wingdings" panose="05000000000000000000" pitchFamily="2" charset="2"/>
                  </a:rPr>
                  <a:t> </a:t>
                </a:r>
                <a:r>
                  <a:rPr lang="en-US" sz="2000" b="1" u="sng" dirty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Two categories of octupoles </a:t>
                </a:r>
                <a:r>
                  <a:rPr lang="en-US" sz="2000" dirty="0"/>
                  <a:t>in </a:t>
                </a:r>
                <a:r>
                  <a:rPr lang="en-US" sz="2000" dirty="0" smtClean="0"/>
                  <a:t>s81/12/45/56: the “optically strong</a:t>
                </a:r>
                <a:r>
                  <a:rPr lang="en-US" sz="2000" dirty="0"/>
                  <a:t>” (with </a:t>
                </a:r>
                <a:r>
                  <a:rPr lang="en-US" sz="2000" dirty="0" smtClean="0"/>
                  <a:t>increased peak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tele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</m:t>
                        </m:r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 smtClean="0"/>
                  <a:t>) </a:t>
                </a:r>
                <a:r>
                  <a:rPr lang="en-US" sz="2000" dirty="0"/>
                  <a:t>and the </a:t>
                </a:r>
                <a:r>
                  <a:rPr lang="en-US" sz="2000" dirty="0" smtClean="0"/>
                  <a:t>“optically weak</a:t>
                </a:r>
                <a:r>
                  <a:rPr lang="en-US" sz="2000" dirty="0"/>
                  <a:t>” (with decreased </a:t>
                </a:r>
                <a:r>
                  <a:rPr lang="en-US" sz="2000" dirty="0" smtClean="0"/>
                  <a:t>peak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 smtClean="0"/>
                  <a:t>).</a:t>
                </a:r>
                <a:endParaRPr lang="en-GB" sz="2000" dirty="0"/>
              </a:p>
              <a:p>
                <a:pPr marL="0" indent="0">
                  <a:buNone/>
                </a:pPr>
                <a:endParaRPr lang="en-GB" sz="2200" dirty="0"/>
              </a:p>
            </p:txBody>
          </p:sp>
        </mc:Choice>
        <mc:Fallback xmlns="">
          <p:sp>
            <p:nvSpPr>
              <p:cNvPr id="82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080" y="3192015"/>
                <a:ext cx="12016884" cy="731467"/>
              </a:xfrm>
              <a:prstGeom prst="rect">
                <a:avLst/>
              </a:prstGeom>
              <a:blipFill>
                <a:blip r:embed="rId2"/>
                <a:stretch>
                  <a:fillRect l="-660" t="-11667" r="-609" b="-666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8654462"/>
              </p:ext>
            </p:extLst>
          </p:nvPr>
        </p:nvGraphicFramePr>
        <p:xfrm>
          <a:off x="283306" y="3999384"/>
          <a:ext cx="11404113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7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11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15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98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287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1/2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“Strong“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OF.b1/OD.b2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Weak OF.b1/OD.b2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Strong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OD.b1/OF.b2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Weak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OD.b1/OF.b2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3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 45 (81)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22.R4(8),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26.R4(8), 30.R4(8), 34.R4(8),</a:t>
                      </a:r>
                    </a:p>
                    <a:p>
                      <a:pPr algn="ctr"/>
                      <a:r>
                        <a:rPr lang="en-US" sz="1200" dirty="0" smtClean="0"/>
                        <a:t>30.L5(1), 26.L5(1), 22.L5(1)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24.R4(8),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28.R4(8), 32.R4(8),</a:t>
                      </a:r>
                    </a:p>
                    <a:p>
                      <a:pPr algn="ctr"/>
                      <a:r>
                        <a:rPr lang="en-US" sz="1200" dirty="0" smtClean="0"/>
                        <a:t> 32.L5(1),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28.L5(1), 24.L5(1)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25.R4(8), 29.R4(8),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33.R4(8), 31.L5(1)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31.R4(8), 33.L5(1),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29.L5(1), 25.L5(1)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Sector 56 (12)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31.R5(1), 33.L6(2), </a:t>
                      </a:r>
                    </a:p>
                    <a:p>
                      <a:pPr algn="ctr"/>
                      <a:r>
                        <a:rPr lang="en-US" sz="1200" dirty="0" smtClean="0"/>
                        <a:t>29.L6(2), 25.L6(2)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25.R5(1), 29.R5(1), </a:t>
                      </a:r>
                    </a:p>
                    <a:p>
                      <a:pPr algn="ctr"/>
                      <a:r>
                        <a:rPr lang="en-US" sz="1200" dirty="0" smtClean="0"/>
                        <a:t>33.R5(1), 31.L6(2)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22.R5(1),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26.R5(1), 30.R5(1), 34.R5(1),</a:t>
                      </a:r>
                    </a:p>
                    <a:p>
                      <a:pPr algn="ctr"/>
                      <a:r>
                        <a:rPr lang="en-US" sz="1200" dirty="0" smtClean="0"/>
                        <a:t>30.L6(2), 26.L6(2), 22.L6(2)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24.R5(1),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28.R5</a:t>
                      </a:r>
                      <a:r>
                        <a:rPr lang="en-US" sz="1200" dirty="0" smtClean="0"/>
                        <a:t>(1), 32.R5(1),</a:t>
                      </a:r>
                    </a:p>
                    <a:p>
                      <a:pPr algn="ctr"/>
                      <a:r>
                        <a:rPr lang="en-US" sz="1200" dirty="0" smtClean="0"/>
                        <a:t> 32.L6(2),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28.L6(2), 24.L6(2)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287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Total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7+4 = 11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6+4 =10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4+7 =11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4+6=10</a:t>
                      </a:r>
                      <a:endParaRPr lang="en-GB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4" name="Content Placeholder 3"/>
          <p:cNvSpPr txBox="1">
            <a:spLocks/>
          </p:cNvSpPr>
          <p:nvPr/>
        </p:nvSpPr>
        <p:spPr>
          <a:xfrm>
            <a:off x="87558" y="5683865"/>
            <a:ext cx="12016884" cy="731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ym typeface="Wingdings" panose="05000000000000000000" pitchFamily="2" charset="2"/>
              </a:rPr>
              <a:t> </a:t>
            </a:r>
            <a:r>
              <a:rPr lang="en-US" sz="20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Anti-telescopic optics</a:t>
            </a:r>
            <a:r>
              <a:rPr lang="en-US" sz="2000" b="1" u="sng" dirty="0" smtClean="0">
                <a:solidFill>
                  <a:srgbClr val="00B0F0"/>
                </a:solidFill>
              </a:rPr>
              <a:t> </a:t>
            </a:r>
            <a:r>
              <a:rPr lang="en-US" sz="2000" b="1" dirty="0" smtClean="0"/>
              <a:t>(</a:t>
            </a:r>
            <a:r>
              <a:rPr lang="en-US" sz="2000" b="1" i="1" dirty="0" smtClean="0"/>
              <a:t>r </a:t>
            </a:r>
            <a:r>
              <a:rPr lang="en-US" sz="2000" b="1" i="1" dirty="0" smtClean="0">
                <a:sym typeface="Wingdings" panose="05000000000000000000" pitchFamily="2" charset="2"/>
              </a:rPr>
              <a:t> 1/r</a:t>
            </a:r>
            <a:r>
              <a:rPr lang="en-US" sz="2000" b="1" dirty="0" smtClean="0">
                <a:sym typeface="Wingdings" panose="05000000000000000000" pitchFamily="2" charset="2"/>
              </a:rPr>
              <a:t>)  </a:t>
            </a:r>
            <a:r>
              <a:rPr lang="en-US" sz="2000" dirty="0" smtClean="0">
                <a:sym typeface="Wingdings" panose="05000000000000000000" pitchFamily="2" charset="2"/>
              </a:rPr>
              <a:t>also works, with the peak </a:t>
            </a:r>
            <a:r>
              <a:rPr lang="en-US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dirty="0" smtClean="0">
                <a:sym typeface="Wingdings" panose="05000000000000000000" pitchFamily="2" charset="2"/>
              </a:rPr>
              <a:t>-beating wave shifted by one FODO cell, i.e. the strong octupoles becoming weak, and vice et versa (strictly speaking the direct anharmonicity is reduced by 10%).</a:t>
            </a:r>
            <a:endParaRPr lang="en-GB" sz="2000" dirty="0"/>
          </a:p>
          <a:p>
            <a:pPr marL="0" indent="0">
              <a:buNone/>
            </a:pPr>
            <a:endParaRPr lang="en-GB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2" y="529674"/>
            <a:ext cx="7592040" cy="266234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-1" y="15568"/>
            <a:ext cx="800100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 smtClean="0"/>
              <a:t>a) First optics constraints: Impedance</a:t>
            </a:r>
            <a:endParaRPr lang="en-US" sz="3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1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44" y="1245659"/>
            <a:ext cx="6240000" cy="4680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4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82964" y="3018484"/>
            <a:ext cx="2013529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[Run II – like collimator settings, new low impedance collimator included]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2593" y="4079428"/>
            <a:ext cx="2553948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Coherent modes </a:t>
            </a:r>
          </a:p>
          <a:p>
            <a:pPr algn="ctr"/>
            <a:r>
              <a:rPr lang="en-US" sz="1600" b="1" dirty="0" smtClean="0"/>
              <a:t>still inside (with tele-index)</a:t>
            </a:r>
            <a:endParaRPr lang="en-GB" sz="16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56541" y="4371815"/>
            <a:ext cx="205538" cy="850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09800" y="139448"/>
            <a:ext cx="7515225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Comparison between telescopic and anti-telescopic optics</a:t>
            </a:r>
          </a:p>
          <a:p>
            <a:pPr algn="ctr"/>
            <a:r>
              <a:rPr lang="en-US" sz="2400" dirty="0"/>
              <a:t>i</a:t>
            </a:r>
            <a:r>
              <a:rPr lang="en-US" sz="2400" dirty="0" smtClean="0"/>
              <a:t>n terms of stability diagram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825849" y="4032078"/>
            <a:ext cx="4340700" cy="230832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W/o telescopic (or anti-telescopic) optics, </a:t>
            </a:r>
            <a:r>
              <a:rPr lang="en-US" sz="2400" b="1" dirty="0" smtClean="0"/>
              <a:t>the MO threshold can be (at least) 550 A</a:t>
            </a:r>
          </a:p>
          <a:p>
            <a:pPr algn="ctr"/>
            <a:r>
              <a:rPr lang="en-US" sz="2400" dirty="0"/>
              <a:t>i</a:t>
            </a:r>
            <a:r>
              <a:rPr lang="en-US" sz="2400" dirty="0" smtClean="0"/>
              <a:t>n Run 3 (@ Q’=15+/-2, worst case) for a beam brightness of 1 (1.8e11 p/b within 1.8 </a:t>
            </a:r>
            <a:r>
              <a:rPr lang="en-US" sz="2400" dirty="0" smtClean="0">
                <a:latin typeface="Symbol" panose="05050102010706020507" pitchFamily="18" charset="2"/>
              </a:rPr>
              <a:t>m</a:t>
            </a:r>
            <a:r>
              <a:rPr lang="en-US" sz="2400" dirty="0" smtClean="0"/>
              <a:t>m)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910942" y="6410563"/>
            <a:ext cx="118372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N. Mounet</a:t>
            </a:r>
            <a:endParaRPr lang="en-GB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760962" y="1675745"/>
            <a:ext cx="131241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550A (with safety</a:t>
            </a:r>
          </a:p>
          <a:p>
            <a:pPr algn="ctr"/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 factor of 2)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05" y="970445"/>
            <a:ext cx="4145201" cy="310890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10138410" y="1906577"/>
            <a:ext cx="622552" cy="160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305975" y="2767392"/>
            <a:ext cx="56547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Q’=15</a:t>
            </a:r>
            <a:endParaRPr lang="en-GB" sz="1200" b="1" dirty="0"/>
          </a:p>
        </p:txBody>
      </p:sp>
      <p:cxnSp>
        <p:nvCxnSpPr>
          <p:cNvPr id="23" name="Straight Arrow Connector 22"/>
          <p:cNvCxnSpPr>
            <a:stCxn id="21" idx="0"/>
          </p:cNvCxnSpPr>
          <p:nvPr/>
        </p:nvCxnSpPr>
        <p:spPr>
          <a:xfrm flipH="1" flipV="1">
            <a:off x="9982200" y="2524896"/>
            <a:ext cx="606513" cy="242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123407" y="2614988"/>
            <a:ext cx="56547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Q’=13</a:t>
            </a:r>
            <a:endParaRPr lang="en-GB" sz="12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9406145" y="2137410"/>
            <a:ext cx="318880" cy="477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7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9229301"/>
            <a:ext cx="4114800" cy="365125"/>
          </a:xfrm>
        </p:spPr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9229301"/>
            <a:ext cx="2743200" cy="365125"/>
          </a:xfrm>
        </p:spPr>
        <p:txBody>
          <a:bodyPr/>
          <a:lstStyle/>
          <a:p>
            <a:fld id="{72FB892D-8CD4-4155-9AA4-2D4D34EE404A}" type="slidenum">
              <a:rPr lang="en-GB" smtClean="0"/>
              <a:t>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46D618-3B74-154A-A3E2-772A71CB9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88" y="2910638"/>
            <a:ext cx="4970880" cy="373263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80652" y="2217156"/>
            <a:ext cx="5076011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</a:t>
            </a:r>
            <a:r>
              <a:rPr lang="en-US" sz="1600" b="1" dirty="0" smtClean="0"/>
              <a:t>alf-crossing angle vs </a:t>
            </a:r>
            <a:r>
              <a:rPr lang="en-US" sz="1600" b="1" dirty="0" smtClean="0">
                <a:latin typeface="Symbol" panose="05050102010706020507" pitchFamily="18" charset="2"/>
              </a:rPr>
              <a:t>b</a:t>
            </a:r>
            <a:r>
              <a:rPr lang="en-US" sz="1600" b="1" baseline="30000" dirty="0" smtClean="0"/>
              <a:t>* </a:t>
            </a:r>
            <a:r>
              <a:rPr lang="en-US" sz="1600" b="1" dirty="0" smtClean="0"/>
              <a:t>in IR1/5</a:t>
            </a:r>
            <a:r>
              <a:rPr lang="en-US" sz="1200" b="1" dirty="0" smtClean="0"/>
              <a:t>[from ~100 </a:t>
            </a:r>
            <a:r>
              <a:rPr lang="en-US" sz="1200" b="1" dirty="0" smtClean="0">
                <a:latin typeface="Symbol" panose="05050102010706020507" pitchFamily="18" charset="2"/>
              </a:rPr>
              <a:t>m</a:t>
            </a:r>
            <a:r>
              <a:rPr lang="en-US" sz="1200" b="1" dirty="0" smtClean="0"/>
              <a:t>rad up to ~160 </a:t>
            </a:r>
            <a:r>
              <a:rPr lang="en-US" sz="1200" b="1" dirty="0" err="1" smtClean="0">
                <a:latin typeface="Symbol" panose="05050102010706020507" pitchFamily="18" charset="2"/>
              </a:rPr>
              <a:t>m</a:t>
            </a:r>
            <a:r>
              <a:rPr lang="en-US" sz="1200" b="1" dirty="0" err="1" smtClean="0"/>
              <a:t>rad</a:t>
            </a:r>
            <a:r>
              <a:rPr lang="en-US" sz="1200" b="1" dirty="0" smtClean="0"/>
              <a:t>]</a:t>
            </a:r>
          </a:p>
          <a:p>
            <a:pPr algn="ctr"/>
            <a:r>
              <a:rPr lang="en-US" sz="1600" b="1" dirty="0" smtClean="0"/>
              <a:t>and corresponding bunch charge evolution @ 2E34</a:t>
            </a:r>
            <a:endParaRPr lang="en-GB" sz="16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021" y="2619635"/>
            <a:ext cx="3316848" cy="27734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6869" y="2619635"/>
            <a:ext cx="3295131" cy="27702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03989" y="2217156"/>
            <a:ext cx="548849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First validation (using preliminary </a:t>
            </a:r>
            <a:r>
              <a:rPr lang="en-US" sz="1600" b="1" dirty="0" smtClean="0">
                <a:latin typeface="Symbol" panose="05050102010706020507" pitchFamily="18" charset="2"/>
              </a:rPr>
              <a:t>b</a:t>
            </a:r>
            <a:r>
              <a:rPr lang="en-US" sz="1600" b="1" baseline="30000" dirty="0" smtClean="0"/>
              <a:t>*</a:t>
            </a:r>
            <a:r>
              <a:rPr lang="en-US" sz="1600" b="1" dirty="0" smtClean="0"/>
              <a:t> levelling optics sequence)</a:t>
            </a:r>
            <a:endParaRPr lang="en-GB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585960" y="8675303"/>
            <a:ext cx="1343025" cy="5539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WP can even be kept cst over the full</a:t>
            </a:r>
          </a:p>
          <a:p>
            <a:r>
              <a:rPr lang="en-US" sz="1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evelling period !</a:t>
            </a:r>
            <a:endParaRPr lang="en-GB" sz="1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" y="15568"/>
            <a:ext cx="1211022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 smtClean="0"/>
              <a:t>b) 2nd optics constraints: peak </a:t>
            </a:r>
            <a:r>
              <a:rPr lang="en-US" sz="3400" b="1" dirty="0" err="1" smtClean="0"/>
              <a:t>Lumi</a:t>
            </a:r>
            <a:r>
              <a:rPr lang="en-US" sz="3400" b="1" dirty="0" smtClean="0"/>
              <a:t> and IT lifetime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ym typeface="Wingdings" panose="05000000000000000000" pitchFamily="2" charset="2"/>
              </a:rPr>
              <a:t>L ≤ 2E34 @ 1.8e11 p/b </a:t>
            </a:r>
          </a:p>
          <a:p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US" sz="2400" b="1" baseline="30000" dirty="0">
                <a:solidFill>
                  <a:srgbClr val="00B0F0"/>
                </a:solidFill>
              </a:rPr>
              <a:t>*</a:t>
            </a:r>
            <a:r>
              <a:rPr lang="en-US" sz="2400" b="1" dirty="0">
                <a:solidFill>
                  <a:srgbClr val="00B0F0"/>
                </a:solidFill>
              </a:rPr>
              <a:t> dynamic range </a:t>
            </a:r>
            <a:r>
              <a:rPr lang="en-US" sz="2400" b="1" dirty="0" smtClean="0">
                <a:solidFill>
                  <a:srgbClr val="00B0F0"/>
                </a:solidFill>
              </a:rPr>
              <a:t>of </a:t>
            </a:r>
            <a:r>
              <a:rPr lang="en-US" sz="2400" b="1" dirty="0">
                <a:solidFill>
                  <a:srgbClr val="00B0F0"/>
                </a:solidFill>
              </a:rPr>
              <a:t>up to </a:t>
            </a:r>
            <a:r>
              <a:rPr lang="en-US" sz="2400" b="1" dirty="0" smtClean="0">
                <a:solidFill>
                  <a:srgbClr val="00B0F0"/>
                </a:solidFill>
              </a:rPr>
              <a:t>500-600% (1-1.5 m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25 cm)</a:t>
            </a:r>
            <a:r>
              <a:rPr lang="en-US" sz="2400" b="1" dirty="0" smtClean="0">
                <a:solidFill>
                  <a:srgbClr val="00B0F0"/>
                </a:solidFill>
              </a:rPr>
              <a:t>, </a:t>
            </a:r>
            <a:r>
              <a:rPr lang="en-US" sz="2400" dirty="0"/>
              <a:t>similar to </a:t>
            </a:r>
            <a:r>
              <a:rPr lang="en-US" sz="2400" dirty="0" smtClean="0"/>
              <a:t>HL-LHC (vs. 20</a:t>
            </a:r>
            <a:r>
              <a:rPr lang="en-US" sz="2400" dirty="0"/>
              <a:t>% in </a:t>
            </a:r>
            <a:r>
              <a:rPr lang="en-US" sz="2400" dirty="0" smtClean="0"/>
              <a:t>2018)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∫ </a:t>
            </a:r>
            <a:r>
              <a:rPr lang="en-US" sz="2400" dirty="0" err="1" smtClean="0"/>
              <a:t>Ldt</a:t>
            </a:r>
            <a:r>
              <a:rPr lang="en-US" sz="2400" dirty="0" smtClean="0"/>
              <a:t> </a:t>
            </a:r>
            <a:r>
              <a:rPr lang="en-US" sz="2400" dirty="0">
                <a:sym typeface="Wingdings" panose="05000000000000000000" pitchFamily="2" charset="2"/>
              </a:rPr>
              <a:t>≤ </a:t>
            </a:r>
            <a:r>
              <a:rPr lang="en-US" sz="2400" dirty="0" smtClean="0">
                <a:sym typeface="Wingdings" panose="05000000000000000000" pitchFamily="2" charset="2"/>
              </a:rPr>
              <a:t>300 </a:t>
            </a:r>
            <a:r>
              <a:rPr lang="en-US" sz="2400" dirty="0">
                <a:sym typeface="Wingdings" panose="05000000000000000000" pitchFamily="2" charset="2"/>
              </a:rPr>
              <a:t>fb</a:t>
            </a:r>
            <a:r>
              <a:rPr lang="en-US" sz="2400" baseline="30000" dirty="0">
                <a:sym typeface="Wingdings" panose="05000000000000000000" pitchFamily="2" charset="2"/>
              </a:rPr>
              <a:t>-1</a:t>
            </a:r>
            <a:r>
              <a:rPr lang="en-US" sz="2400" dirty="0" smtClean="0">
                <a:sym typeface="Wingdings" panose="05000000000000000000" pitchFamily="2" charset="2"/>
              </a:rPr>
              <a:t> in total, i.e. “only” ~100-150 fb</a:t>
            </a:r>
            <a:r>
              <a:rPr lang="en-US" sz="2400" baseline="30000" dirty="0" smtClean="0">
                <a:sym typeface="Wingdings" panose="05000000000000000000" pitchFamily="2" charset="2"/>
              </a:rPr>
              <a:t>-1</a:t>
            </a:r>
            <a:r>
              <a:rPr lang="en-US" sz="2400" dirty="0" smtClean="0">
                <a:sym typeface="Wingdings" panose="05000000000000000000" pitchFamily="2" charset="2"/>
              </a:rPr>
              <a:t> left for Run III w/o any dedicated measures</a:t>
            </a:r>
          </a:p>
          <a:p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V-Xing polarity management </a:t>
            </a:r>
            <a:r>
              <a:rPr lang="en-US" sz="2400" dirty="0" smtClean="0">
                <a:sym typeface="Wingdings" panose="05000000000000000000" pitchFamily="2" charset="2"/>
              </a:rPr>
              <a:t>in ATLAS and operating at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minimal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X-angle vs. </a:t>
            </a:r>
            <a:r>
              <a:rPr lang="en-US" sz="2400" b="1" dirty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US" sz="2400" b="1" baseline="30000" dirty="0" smtClean="0">
                <a:solidFill>
                  <a:srgbClr val="00B0F0"/>
                </a:solidFill>
              </a:rPr>
              <a:t>* </a:t>
            </a:r>
            <a:r>
              <a:rPr lang="en-US" sz="2400" b="1" dirty="0" smtClean="0">
                <a:solidFill>
                  <a:srgbClr val="00B0F0"/>
                </a:solidFill>
              </a:rPr>
              <a:t>(BBLR limit)</a:t>
            </a:r>
            <a:endParaRPr lang="en-US" sz="2400" b="1" dirty="0" smtClean="0">
              <a:solidFill>
                <a:srgbClr val="00B0F0"/>
              </a:solidFill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580022" y="5419665"/>
                <a:ext cx="6611978" cy="1223605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Taking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𝑿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𝒎𝒊𝒏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𝝁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𝒓𝒂𝒅</m:t>
                        </m:r>
                      </m:e>
                    </m:d>
                    <m:r>
                      <a:rPr lang="en-US" sz="1400" b="1" i="1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rad>
                      <m:radPr>
                        <m:degHide m:val="on"/>
                        <m:ctrlP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𝝐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pPr>
                              <m:e>
                                <m: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𝜷</m:t>
                                </m:r>
                              </m:e>
                              <m:sup>
                                <m: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e>
                    </m:rad>
                    <m:d>
                      <m:dPr>
                        <m:ctrlP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𝟒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𝟔𝟗𝟒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𝟒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  <m:r>
                          <a:rPr lang="en-US" sz="1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𝟎𝟓𝟗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×</m:t>
                        </m:r>
                        <m:sSub>
                          <m:sSubPr>
                            <m:ctrlP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𝑵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𝒃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pPr>
                              <m:e>
                                <m: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𝟏𝟎</m:t>
                                </m:r>
                              </m:e>
                              <m:sup>
                                <m: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𝟏𝟏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r>
                  <a:rPr lang="en-US" sz="1400" b="1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</a:p>
              <a:p>
                <a:r>
                  <a:rPr lang="en-US" sz="1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[9.2 </a:t>
                </a:r>
                <a:r>
                  <a:rPr lang="en-US" sz="1400" dirty="0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s</a:t>
                </a:r>
                <a:r>
                  <a:rPr lang="en-US" sz="1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 @ 1.15e11 p/b from Run II experience, 12.0 </a:t>
                </a:r>
                <a:r>
                  <a:rPr lang="en-US" sz="1400" dirty="0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s</a:t>
                </a:r>
                <a:r>
                  <a:rPr lang="en-US" sz="1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@ 1.8e11 p/b from HL-LHC studies] 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𝑿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𝒎𝒊𝒏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d>
                      <m:dPr>
                        <m:ctrlPr>
                          <a:rPr lang="en-US" sz="1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𝟏𝟑𝟐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𝟒𝟕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𝟓𝟖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𝟑𝟗𝟓𝟗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pPr>
                              <m:e>
                                <m: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𝜷</m:t>
                                </m:r>
                              </m:e>
                              <m:sup>
                                <m:r>
                                  <a:rPr lang="en-US" sz="1400" b="1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∗</m:t>
                                </m:r>
                              </m:sup>
                            </m:sSup>
                          </m:e>
                        </m:rad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𝟑𝟎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𝟎𝟐𝟏𝟏</m:t>
                        </m:r>
                        <m:r>
                          <a:rPr lang="en-US" sz="14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×</m:t>
                        </m:r>
                        <m:sSup>
                          <m:sSupPr>
                            <m:ctrlP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𝜷</m:t>
                            </m:r>
                          </m:e>
                          <m:sup>
                            <m:r>
                              <a:rPr lang="en-US" sz="1400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1400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sz="1400" b="1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1400" b="1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1400" b="1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𝜷</m:t>
                            </m:r>
                          </m:e>
                          <m:sup>
                            <m:r>
                              <a:rPr lang="en-US" sz="1400" b="1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∗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1400" b="1" dirty="0" smtClean="0">
                    <a:solidFill>
                      <a:srgbClr val="00B0F0"/>
                    </a:solidFill>
                  </a:rPr>
                  <a:t>  @ L=2E34</a:t>
                </a:r>
              </a:p>
              <a:p>
                <a:r>
                  <a:rPr lang="en-US" sz="1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[considering the less performing parameter case, i.e. 2484 collisions and </a:t>
                </a:r>
                <a:r>
                  <a:rPr lang="en-US" sz="1400" dirty="0" err="1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ge</a:t>
                </a:r>
                <a:r>
                  <a:rPr lang="en-US" sz="1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=2.5 </a:t>
                </a:r>
                <a:r>
                  <a:rPr lang="en-US" sz="1400" dirty="0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m</a:t>
                </a:r>
                <a:r>
                  <a:rPr lang="en-US" sz="14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m] </a:t>
                </a:r>
                <a:endParaRPr lang="en-US" sz="1400" dirty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022" y="5419665"/>
                <a:ext cx="6611978" cy="1223605"/>
              </a:xfrm>
              <a:prstGeom prst="rect">
                <a:avLst/>
              </a:prstGeom>
              <a:blipFill>
                <a:blip r:embed="rId5"/>
                <a:stretch>
                  <a:fillRect l="-184" r="-276" b="-3941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70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6" grpId="0" animBg="1"/>
      <p:bldP spid="18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96180" y="758935"/>
            <a:ext cx="12058650" cy="35968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US" sz="2400" b="1" baseline="30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levelling in </a:t>
            </a:r>
            <a:r>
              <a:rPr lang="en-US" sz="24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telescopic mode </a:t>
            </a:r>
            <a:r>
              <a:rPr lang="en-US" sz="2400" dirty="0" smtClean="0"/>
              <a:t>is much preferred by the FP experiments (AFP &amp; PPS)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b="1" dirty="0" smtClean="0">
                <a:sym typeface="Wingdings" panose="05000000000000000000" pitchFamily="2" charset="2"/>
              </a:rPr>
              <a:t> Cst</a:t>
            </a:r>
            <a:r>
              <a:rPr lang="en-US" sz="2400" dirty="0" smtClean="0">
                <a:sym typeface="Wingdings" panose="05000000000000000000" pitchFamily="2" charset="2"/>
              </a:rPr>
              <a:t> R-matrix from the IP to the Roman Pot’s  (within the OMC knobs ..)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In telescopic squeezing mode: “tele-index range”  = “</a:t>
            </a: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US" sz="2400" b="1" baseline="30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range”</a:t>
            </a:r>
            <a:endParaRPr lang="en-US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Considering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(i)</a:t>
            </a:r>
            <a:r>
              <a:rPr lang="en-US" sz="2400" dirty="0" smtClean="0">
                <a:sym typeface="Wingdings" panose="05000000000000000000" pitchFamily="2" charset="2"/>
              </a:rPr>
              <a:t> a tele-index of 2-2.5 recommended </a:t>
            </a:r>
            <a:r>
              <a:rPr lang="en-US" sz="2400" dirty="0" err="1" smtClean="0">
                <a:sym typeface="Wingdings" panose="05000000000000000000" pitchFamily="2" charset="2"/>
              </a:rPr>
              <a:t>EoR</a:t>
            </a:r>
            <a:r>
              <a:rPr lang="en-US" sz="2400" dirty="0" smtClean="0">
                <a:sym typeface="Wingdings" panose="05000000000000000000" pitchFamily="2" charset="2"/>
              </a:rPr>
              <a:t> (stability of </a:t>
            </a:r>
            <a:r>
              <a:rPr lang="en-US" sz="2400" u="sng" dirty="0" smtClean="0">
                <a:sym typeface="Wingdings" panose="05000000000000000000" pitchFamily="2" charset="2"/>
              </a:rPr>
              <a:t>non-colliding beams for 1.8E11 p/b</a:t>
            </a:r>
            <a:r>
              <a:rPr lang="en-US" sz="2400" dirty="0" smtClean="0">
                <a:sym typeface="Wingdings" panose="05000000000000000000" pitchFamily="2" charset="2"/>
              </a:rPr>
              <a:t>),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(ii) </a:t>
            </a:r>
            <a:r>
              <a:rPr lang="en-US" sz="2400" dirty="0" smtClean="0">
                <a:sym typeface="Wingdings" panose="05000000000000000000" pitchFamily="2" charset="2"/>
              </a:rPr>
              <a:t>a </a:t>
            </a:r>
            <a:r>
              <a:rPr lang="en-US" sz="2400" dirty="0">
                <a:latin typeface="Symbol" panose="05050102010706020507" pitchFamily="18" charset="2"/>
              </a:rPr>
              <a:t>b</a:t>
            </a:r>
            <a:r>
              <a:rPr lang="en-US" sz="2400" baseline="30000" dirty="0"/>
              <a:t>*</a:t>
            </a:r>
            <a:r>
              <a:rPr lang="en-US" sz="2400" dirty="0"/>
              <a:t> </a:t>
            </a:r>
            <a:r>
              <a:rPr lang="en-US" sz="2400" dirty="0" smtClean="0"/>
              <a:t>dynamic range of up to 5-6 in SB (1.8 p/b colliding @ 2E34)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(iii) </a:t>
            </a:r>
            <a:r>
              <a:rPr lang="en-US" sz="2400" dirty="0" smtClean="0"/>
              <a:t>a typical range of [1/3, 3-4] for the tele-index (optics flexibility/match-ability/correct-ability), </a:t>
            </a: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/>
              <a:t>The only possible approach is to start </a:t>
            </a:r>
            <a:r>
              <a:rPr lang="en-US" sz="2400" dirty="0" smtClean="0">
                <a:latin typeface="Symbol" panose="05050102010706020507" pitchFamily="18" charset="2"/>
              </a:rPr>
              <a:t>b</a:t>
            </a:r>
            <a:r>
              <a:rPr lang="en-US" sz="2400" baseline="30000" dirty="0" smtClean="0"/>
              <a:t>*</a:t>
            </a:r>
            <a:r>
              <a:rPr lang="en-US" sz="2400" dirty="0" smtClean="0"/>
              <a:t>-levelling from an</a:t>
            </a:r>
            <a:r>
              <a:rPr lang="en-U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anti-telescopic optics</a:t>
            </a:r>
          </a:p>
          <a:p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6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1353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/>
              <a:t>c</a:t>
            </a:r>
            <a:r>
              <a:rPr lang="en-US" sz="3400" b="1" dirty="0" smtClean="0"/>
              <a:t>) Third main optics constraint: Forward physics experiment</a:t>
            </a:r>
            <a:endParaRPr lang="en-US" sz="3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89815" y="4513355"/>
            <a:ext cx="11612369" cy="212365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Even w/o constraint from impedance (no telescope in the ramp), a </a:t>
            </a:r>
            <a:r>
              <a:rPr lang="en-US" sz="2200" dirty="0" smtClean="0">
                <a:latin typeface="Symbol" panose="05050102010706020507" pitchFamily="18" charset="2"/>
              </a:rPr>
              <a:t>b</a:t>
            </a:r>
            <a:r>
              <a:rPr lang="en-US" sz="2200" baseline="30000" dirty="0" smtClean="0"/>
              <a:t>*</a:t>
            </a:r>
            <a:r>
              <a:rPr lang="en-US" sz="2200" dirty="0" smtClean="0"/>
              <a:t> levelling  range of up to 5-6 in telescopic mode would require to start from an anti-telescopic optics at the </a:t>
            </a:r>
            <a:r>
              <a:rPr lang="en-US" sz="2200" dirty="0" err="1" smtClean="0"/>
              <a:t>EoR</a:t>
            </a:r>
            <a:r>
              <a:rPr lang="en-US" sz="2200" dirty="0" smtClean="0"/>
              <a:t>.</a:t>
            </a:r>
          </a:p>
          <a:p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en-US" sz="2200" b="1" dirty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US" sz="2200" b="1" baseline="30000" dirty="0">
                <a:solidFill>
                  <a:srgbClr val="00B0F0"/>
                </a:solidFill>
              </a:rPr>
              <a:t>*</a:t>
            </a:r>
            <a:r>
              <a:rPr lang="en-US" sz="2200" b="1" dirty="0">
                <a:solidFill>
                  <a:srgbClr val="00B0F0"/>
                </a:solidFill>
              </a:rPr>
              <a:t> levelling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is the plan A to prepare HL-LHC</a:t>
            </a:r>
            <a:endParaRPr lang="en-US" sz="2200" b="1" dirty="0">
              <a:solidFill>
                <a:srgbClr val="00B0F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Another possibility would be to bet on offset-levelling (with a much smaller 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baseline="30000" dirty="0" smtClean="0">
                <a:sym typeface="Wingdings" panose="05000000000000000000" pitchFamily="2" charset="2"/>
              </a:rPr>
              <a:t>*</a:t>
            </a:r>
            <a:r>
              <a:rPr lang="en-US" sz="2200" dirty="0" smtClean="0">
                <a:sym typeface="Wingdings" panose="05000000000000000000" pitchFamily="2" charset="2"/>
              </a:rPr>
              <a:t>-levelling fraction in tele-mode, as in 2018), but leading to some difficulty (</a:t>
            </a:r>
            <a:r>
              <a:rPr 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200" dirty="0" smtClean="0">
                <a:sym typeface="Wingdings" panose="05000000000000000000" pitchFamily="2" charset="2"/>
              </a:rPr>
              <a:t>-scan, instabilities may be)</a:t>
            </a:r>
          </a:p>
          <a:p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Offset levelling is the back-up (unless to fine tune the </a:t>
            </a:r>
            <a:r>
              <a:rPr lang="en-US" sz="2200" b="1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lumi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unbalance between ATLAS and CMS)</a:t>
            </a:r>
            <a:endParaRPr lang="en-GB" sz="2200" b="1" dirty="0">
              <a:solidFill>
                <a:srgbClr val="00B0F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865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219075" y="353743"/>
            <a:ext cx="11322136" cy="764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.. Betting on the best (1.8e11 p/b within 1.8 </a:t>
            </a:r>
            <a:r>
              <a:rPr lang="en-US" sz="2200" dirty="0" smtClean="0">
                <a:latin typeface="Symbol" panose="05050102010706020507" pitchFamily="18" charset="2"/>
              </a:rPr>
              <a:t>m</a:t>
            </a:r>
            <a:r>
              <a:rPr lang="en-US" sz="2200" dirty="0" smtClean="0"/>
              <a:t>m at Flat top) and investing for HL-LHC (</a:t>
            </a:r>
            <a:r>
              <a:rPr lang="en-US" sz="2200" dirty="0" smtClean="0">
                <a:latin typeface="Symbol" panose="05050102010706020507" pitchFamily="18" charset="2"/>
              </a:rPr>
              <a:t>b</a:t>
            </a:r>
            <a:r>
              <a:rPr lang="en-US" sz="2200" baseline="30000" dirty="0" smtClean="0"/>
              <a:t>*</a:t>
            </a:r>
            <a:r>
              <a:rPr lang="en-US" sz="2200" dirty="0" smtClean="0"/>
              <a:t>-levelling), this is how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ramp </a:t>
            </a:r>
            <a:r>
              <a:rPr lang="en-US" sz="2200" dirty="0" smtClean="0"/>
              <a:t>and the 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US" sz="2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US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-levelling sequence </a:t>
            </a:r>
            <a:r>
              <a:rPr lang="en-US" sz="2200" dirty="0" smtClean="0"/>
              <a:t>should look like in Run 3: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71767"/>
              </p:ext>
            </p:extLst>
          </p:nvPr>
        </p:nvGraphicFramePr>
        <p:xfrm>
          <a:off x="3157966" y="1947678"/>
          <a:ext cx="6308191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1883">
                  <a:extLst>
                    <a:ext uri="{9D8B030D-6E8A-4147-A177-3AD203B41FA5}">
                      <a16:colId xmlns:a16="http://schemas.microsoft.com/office/drawing/2014/main" val="2663976057"/>
                    </a:ext>
                  </a:extLst>
                </a:gridCol>
                <a:gridCol w="1628078">
                  <a:extLst>
                    <a:ext uri="{9D8B030D-6E8A-4147-A177-3AD203B41FA5}">
                      <a16:colId xmlns:a16="http://schemas.microsoft.com/office/drawing/2014/main" val="179371089"/>
                    </a:ext>
                  </a:extLst>
                </a:gridCol>
                <a:gridCol w="1788230">
                  <a:extLst>
                    <a:ext uri="{9D8B030D-6E8A-4147-A177-3AD203B41FA5}">
                      <a16:colId xmlns:a16="http://schemas.microsoft.com/office/drawing/2014/main" val="1496144491"/>
                    </a:ext>
                  </a:extLst>
                </a:gridCol>
              </a:tblGrid>
              <a:tr h="63025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EoR</a:t>
                      </a:r>
                      <a:r>
                        <a:rPr lang="en-US" dirty="0" smtClean="0"/>
                        <a:t> </a:t>
                      </a:r>
                      <a:r>
                        <a:rPr lang="en-US" baseline="0" dirty="0" smtClean="0"/>
                        <a:t> = B</a:t>
                      </a:r>
                      <a:r>
                        <a:rPr lang="en-US" dirty="0" smtClean="0"/>
                        <a:t>eginning</a:t>
                      </a:r>
                      <a:r>
                        <a:rPr lang="en-US" baseline="0" dirty="0" smtClean="0"/>
                        <a:t> of SB parameters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2022-2023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6777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Max beam brightness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[10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/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m]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1.4/1.8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       (up to) 1.8/1.8=1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5654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Full bunch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lengh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[ns]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15600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400" dirty="0" smtClean="0"/>
                        <a:t>* [m] at IP1 &amp; IP5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4842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Half-crossing angle [</a:t>
                      </a:r>
                      <a:r>
                        <a:rPr lang="en-GB" sz="1400" dirty="0" err="1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400" dirty="0" err="1" smtClean="0"/>
                        <a:t>rad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110.4 </a:t>
                      </a:r>
                    </a:p>
                    <a:p>
                      <a:pPr algn="ctr"/>
                      <a:r>
                        <a:rPr lang="en-GB" sz="1200" dirty="0" smtClean="0"/>
                        <a:t>[12.1 </a:t>
                      </a:r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200" baseline="0" dirty="0" smtClean="0">
                          <a:latin typeface="+mn-lt"/>
                        </a:rPr>
                        <a:t> for </a:t>
                      </a:r>
                      <a:r>
                        <a:rPr lang="en-GB" sz="1200" baseline="0" dirty="0" err="1" smtClean="0">
                          <a:latin typeface="Symbol" panose="05050102010706020507" pitchFamily="18" charset="2"/>
                        </a:rPr>
                        <a:t>ge</a:t>
                      </a:r>
                      <a:r>
                        <a:rPr lang="en-GB" sz="1200" baseline="0" dirty="0" smtClean="0">
                          <a:latin typeface="+mn-lt"/>
                        </a:rPr>
                        <a:t>=2.5 </a:t>
                      </a:r>
                      <a:r>
                        <a:rPr lang="en-GB" sz="12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aseline="0" dirty="0" smtClean="0">
                          <a:latin typeface="+mn-lt"/>
                        </a:rPr>
                        <a:t>m]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101.7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[13.6 </a:t>
                      </a:r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200" baseline="0" dirty="0" smtClean="0">
                          <a:latin typeface="+mn-lt"/>
                        </a:rPr>
                        <a:t> for </a:t>
                      </a:r>
                      <a:r>
                        <a:rPr lang="en-GB" sz="1200" baseline="0" dirty="0" err="1" smtClean="0">
                          <a:latin typeface="Symbol" panose="05050102010706020507" pitchFamily="18" charset="2"/>
                        </a:rPr>
                        <a:t>ge</a:t>
                      </a:r>
                      <a:r>
                        <a:rPr lang="en-GB" sz="1200" baseline="0" dirty="0" smtClean="0">
                          <a:latin typeface="+mn-lt"/>
                        </a:rPr>
                        <a:t>=2.5 </a:t>
                      </a:r>
                      <a:r>
                        <a:rPr lang="en-GB" sz="12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aseline="0" dirty="0" smtClean="0">
                          <a:latin typeface="+mn-lt"/>
                        </a:rPr>
                        <a:t>m]</a:t>
                      </a:r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78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Max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  <a:effectLst/>
                        </a:rPr>
                        <a:t>Lumi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 [10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]@ beginning of SB </a:t>
                      </a:r>
                    </a:p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[for </a:t>
                      </a:r>
                      <a:r>
                        <a:rPr lang="en-GB" sz="1200" baseline="0" dirty="0" err="1" smtClean="0">
                          <a:latin typeface="Symbol" panose="05050102010706020507" pitchFamily="18" charset="2"/>
                        </a:rPr>
                        <a:t>ge</a:t>
                      </a:r>
                      <a:r>
                        <a:rPr lang="en-GB" sz="1200" baseline="0" dirty="0" smtClean="0">
                          <a:latin typeface="+mn-lt"/>
                        </a:rPr>
                        <a:t>=1.8 </a:t>
                      </a:r>
                      <a:r>
                        <a:rPr lang="en-GB" sz="1200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200" baseline="0" dirty="0" smtClean="0">
                          <a:latin typeface="+mn-lt"/>
                        </a:rPr>
                        <a:t>m and 2736 collisions at IP1/5]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1.68</a:t>
                      </a:r>
                      <a:endParaRPr lang="en-GB" sz="14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 smtClean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1.98</a:t>
                      </a:r>
                      <a:endParaRPr lang="en-GB" sz="14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219017"/>
                  </a:ext>
                </a:extLst>
              </a:tr>
              <a:tr h="4138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n-lt"/>
                        </a:rPr>
                        <a:t>EoR pre-squeezed 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400" dirty="0" smtClean="0"/>
                        <a:t>* [m]</a:t>
                      </a:r>
                    </a:p>
                    <a:p>
                      <a:pPr algn="ctr"/>
                      <a:r>
                        <a:rPr lang="en-US" sz="1400" dirty="0" smtClean="0"/>
                        <a:t>(IPQ settings</a:t>
                      </a:r>
                      <a:r>
                        <a:rPr lang="en-US" sz="1400" baseline="0" dirty="0" smtClean="0"/>
                        <a:t> in IR1/5)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76124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EoR</a:t>
                      </a:r>
                      <a:r>
                        <a:rPr lang="en-US" sz="14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Tele-index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(IPQ settings in IR8/2/4/6)</a:t>
                      </a:r>
                      <a:endParaRPr lang="en-GB" sz="14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0.6/1.0 </a:t>
                      </a:r>
                      <a:r>
                        <a:rPr lang="en-US" sz="1400" dirty="0" smtClean="0">
                          <a:sym typeface="Mathematica3" panose="00000400000000000000" pitchFamily="2" charset="2"/>
                        </a:rPr>
                        <a:t>=</a:t>
                      </a:r>
                      <a:r>
                        <a:rPr lang="en-US" sz="14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0.60</a:t>
                      </a:r>
                      <a:endParaRPr lang="en-GB" sz="14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0.6/1.5 = </a:t>
                      </a:r>
                      <a:r>
                        <a:rPr lang="en-US" sz="1400" b="1" dirty="0" smtClean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0.40</a:t>
                      </a:r>
                      <a:endParaRPr lang="en-GB" sz="1400" b="1" dirty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0259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Single-bunch MO threshold [A]</a:t>
                      </a: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(with margin factor of 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375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355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634278"/>
                  </a:ext>
                </a:extLst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537121" y="1385939"/>
            <a:ext cx="337659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EoR</a:t>
            </a:r>
            <a:r>
              <a:rPr lang="en-GB" b="1" dirty="0" smtClean="0"/>
              <a:t> Beam and Optics Parameters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5154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25" y="1037738"/>
            <a:ext cx="7910302" cy="57870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47686" y="6246358"/>
            <a:ext cx="45878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IR2</a:t>
            </a:r>
            <a:endParaRPr lang="fr-CH" sz="1600" b="1" dirty="0"/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11th LCR3 WG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8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55941" y="8313"/>
            <a:ext cx="10432473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F0"/>
                </a:solidFill>
              </a:rPr>
              <a:t>Ramp (2022):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b="1" dirty="0" smtClean="0"/>
              <a:t>Pre-squeeze down to </a:t>
            </a:r>
            <a:r>
              <a:rPr lang="en-GB" sz="1400" b="1" dirty="0" smtClean="0">
                <a:latin typeface="Symbol" panose="05050102010706020507" pitchFamily="18" charset="2"/>
              </a:rPr>
              <a:t>b</a:t>
            </a:r>
            <a:r>
              <a:rPr lang="en-GB" sz="1400" b="1" baseline="30000" dirty="0" smtClean="0"/>
              <a:t>*</a:t>
            </a:r>
            <a:r>
              <a:rPr lang="en-GB" sz="1400" b="1" dirty="0" smtClean="0"/>
              <a:t>=1.5/10/1.5/1.5 m at IP1/2/5/8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GB" sz="1400" b="1" dirty="0" smtClean="0"/>
              <a:t>Combined Pre-squeeze and anti-tele squeeze at constant </a:t>
            </a:r>
            <a:r>
              <a:rPr lang="en-GB" sz="1400" b="1" dirty="0" smtClean="0">
                <a:latin typeface="Symbol" panose="05050102010706020507" pitchFamily="18" charset="2"/>
              </a:rPr>
              <a:t>b</a:t>
            </a:r>
            <a:r>
              <a:rPr lang="en-GB" sz="1400" b="1" baseline="30000" dirty="0" smtClean="0"/>
              <a:t>*</a:t>
            </a:r>
            <a:r>
              <a:rPr lang="en-GB" sz="1400" b="1" dirty="0" smtClean="0"/>
              <a:t> =1.5 m down to a tele-index of 0.40, </a:t>
            </a:r>
            <a:r>
              <a:rPr lang="en-GB" sz="1400" b="1" dirty="0" err="1" smtClean="0"/>
              <a:t>i.e</a:t>
            </a:r>
            <a:r>
              <a:rPr lang="en-GB" sz="1400" b="1" dirty="0" smtClean="0"/>
              <a:t>  </a:t>
            </a:r>
            <a:r>
              <a:rPr lang="en-GB" sz="1400" b="1" dirty="0" smtClean="0">
                <a:latin typeface="Symbol" panose="05050102010706020507" pitchFamily="18" charset="2"/>
              </a:rPr>
              <a:t>b</a:t>
            </a:r>
            <a:r>
              <a:rPr lang="en-GB" sz="1400" b="1" baseline="30000" dirty="0" smtClean="0"/>
              <a:t>*</a:t>
            </a:r>
            <a:r>
              <a:rPr lang="en-GB" sz="1400" b="1" baseline="-25000" dirty="0" smtClean="0"/>
              <a:t>pre-squeeze</a:t>
            </a:r>
            <a:r>
              <a:rPr lang="en-GB" sz="1400" b="1" dirty="0" smtClean="0"/>
              <a:t> = 0.4×1.5=0.6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GB" b="1" baseline="30000" dirty="0" smtClean="0">
                <a:solidFill>
                  <a:srgbClr val="00B0F0"/>
                </a:solidFill>
                <a:latin typeface="Symbol" panose="05050102010706020507" pitchFamily="18" charset="2"/>
              </a:rPr>
              <a:t>*</a:t>
            </a:r>
            <a:r>
              <a:rPr lang="en-GB" b="1" dirty="0" smtClean="0">
                <a:solidFill>
                  <a:srgbClr val="00B0F0"/>
                </a:solidFill>
              </a:rPr>
              <a:t> levelling </a:t>
            </a:r>
            <a:r>
              <a:rPr lang="en-GB" b="1" dirty="0">
                <a:solidFill>
                  <a:srgbClr val="00B0F0"/>
                </a:solidFill>
              </a:rPr>
              <a:t>in Tele mode from </a:t>
            </a:r>
            <a:r>
              <a:rPr lang="en-GB" b="1" dirty="0" smtClean="0">
                <a:solidFill>
                  <a:srgbClr val="00B0F0"/>
                </a:solidFill>
              </a:rPr>
              <a:t>1.5 m to 20 cm</a:t>
            </a:r>
            <a:r>
              <a:rPr lang="en-GB" b="1" dirty="0" smtClean="0"/>
              <a:t> </a:t>
            </a:r>
            <a:r>
              <a:rPr lang="en-GB" sz="1400" b="1" dirty="0" smtClean="0"/>
              <a:t>(28 cm @ 7 </a:t>
            </a:r>
            <a:r>
              <a:rPr lang="en-GB" sz="1400" b="1" dirty="0" err="1" smtClean="0"/>
              <a:t>TeV</a:t>
            </a:r>
            <a:r>
              <a:rPr lang="en-GB" sz="1400" b="1" dirty="0" smtClean="0"/>
              <a:t> from aperture constraint), i.e. </a:t>
            </a:r>
            <a:r>
              <a:rPr lang="en-GB" b="1" dirty="0" err="1" smtClean="0"/>
              <a:t>r</a:t>
            </a:r>
            <a:r>
              <a:rPr lang="en-GB" b="1" baseline="-25000" dirty="0" err="1" smtClean="0"/>
              <a:t>tele</a:t>
            </a:r>
            <a:r>
              <a:rPr lang="en-GB" b="1" dirty="0" smtClean="0"/>
              <a:t> = 0.4 </a:t>
            </a:r>
            <a:r>
              <a:rPr lang="en-GB" b="1" dirty="0" smtClean="0">
                <a:sym typeface="Wingdings" panose="05000000000000000000" pitchFamily="2" charset="2"/>
              </a:rPr>
              <a:t> 3.0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5785" y="6249562"/>
            <a:ext cx="45878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IR8</a:t>
            </a:r>
            <a:endParaRPr lang="fr-CH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13398" y="6249562"/>
            <a:ext cx="45878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IR1</a:t>
            </a:r>
            <a:endParaRPr lang="fr-CH" sz="16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084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843687" cy="765908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latin typeface="+mn-lt"/>
              </a:rPr>
              <a:t>Main optics changes (and similarities) w.r.t. Run 2</a:t>
            </a:r>
            <a:endParaRPr lang="en-GB" sz="3200" b="1" i="1" dirty="0">
              <a:latin typeface="+mn-lt"/>
            </a:endParaRPr>
          </a:p>
        </p:txBody>
      </p: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11th LCR3 WG meeting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0" y="1316860"/>
            <a:ext cx="12192000" cy="423644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200" b="1" dirty="0" smtClean="0"/>
              <a:t>Same injection optics </a:t>
            </a:r>
            <a:r>
              <a:rPr lang="en-GB" sz="2200" dirty="0" smtClean="0"/>
              <a:t>as in Run 2 (the impact of BBLR on DA still OK at 1.8E11 p/b)</a:t>
            </a:r>
          </a:p>
          <a:p>
            <a:pPr marL="457200" indent="-457200">
              <a:buFont typeface="+mj-lt"/>
              <a:buAutoNum type="arabicPeriod"/>
            </a:pPr>
            <a:endParaRPr lang="en-GB" sz="22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200" b="1" dirty="0" smtClean="0"/>
              <a:t>Pre-squeeze</a:t>
            </a:r>
          </a:p>
          <a:p>
            <a:pPr lvl="1"/>
            <a:r>
              <a:rPr lang="en-GB" sz="1800" dirty="0" smtClean="0"/>
              <a:t>New </a:t>
            </a:r>
            <a:r>
              <a:rPr lang="en-GB" sz="1800" b="1" dirty="0" smtClean="0">
                <a:solidFill>
                  <a:srgbClr val="00B0F0"/>
                </a:solidFill>
              </a:rPr>
              <a:t>pre-squeeze sequences in IR1 and IR5 </a:t>
            </a:r>
            <a:r>
              <a:rPr lang="en-GB" sz="1800" dirty="0" smtClean="0"/>
              <a:t>from </a:t>
            </a:r>
            <a:r>
              <a:rPr lang="en-GB" sz="1800" dirty="0" smtClean="0">
                <a:latin typeface="Symbol" panose="05050102010706020507" pitchFamily="18" charset="2"/>
              </a:rPr>
              <a:t>b</a:t>
            </a:r>
            <a:r>
              <a:rPr lang="en-GB" sz="1800" baseline="30000" dirty="0" smtClean="0"/>
              <a:t>*</a:t>
            </a:r>
            <a:r>
              <a:rPr lang="en-GB" sz="1800" dirty="0" smtClean="0"/>
              <a:t>=11 m down to 60 cm </a:t>
            </a:r>
            <a:r>
              <a:rPr lang="en-GB" sz="1800" b="1" dirty="0" smtClean="0">
                <a:solidFill>
                  <a:srgbClr val="00B0F0"/>
                </a:solidFill>
              </a:rPr>
              <a:t>to maximise the normalised dispersion at the RPs for AFP &amp; PPS</a:t>
            </a:r>
            <a:r>
              <a:rPr lang="en-GB" sz="1800" dirty="0" smtClean="0"/>
              <a:t> (the min. 1.5 mm gap should now be reachable for all RP’s, while sticking to the Run 2 MP rules, TBC)</a:t>
            </a:r>
          </a:p>
          <a:p>
            <a:pPr lvl="1"/>
            <a:r>
              <a:rPr lang="en-GB" sz="1800" dirty="0" smtClean="0"/>
              <a:t>“New” IR8 optics transition down to </a:t>
            </a:r>
            <a:r>
              <a:rPr lang="en-GB" sz="1800" dirty="0">
                <a:latin typeface="Symbol" panose="05050102010706020507" pitchFamily="18" charset="2"/>
              </a:rPr>
              <a:t>b</a:t>
            </a:r>
            <a:r>
              <a:rPr lang="en-GB" sz="1800" baseline="30000" dirty="0"/>
              <a:t>*</a:t>
            </a:r>
            <a:r>
              <a:rPr lang="en-GB" sz="1800" dirty="0"/>
              <a:t>= 1.5 </a:t>
            </a:r>
            <a:r>
              <a:rPr lang="en-GB" sz="1800" dirty="0" smtClean="0"/>
              <a:t>m from the 2018 ion cycle (IR2 unchanged w.r.t. Run 2)</a:t>
            </a:r>
          </a:p>
          <a:p>
            <a:pPr marL="457200" lvl="1" indent="0">
              <a:buNone/>
            </a:pPr>
            <a:endParaRPr lang="en-GB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200" b="1" dirty="0" smtClean="0"/>
              <a:t>Anti-tele and Tele-squeeze of IR2/8/4/6 from r=0.4 (anti-telescope) up to r=3.0 (telescope)</a:t>
            </a:r>
          </a:p>
          <a:p>
            <a:pPr lvl="1"/>
            <a:r>
              <a:rPr lang="en-GB" sz="1800" b="1" dirty="0" smtClean="0"/>
              <a:t>All new, </a:t>
            </a:r>
            <a:r>
              <a:rPr lang="en-GB" sz="1800" dirty="0" smtClean="0"/>
              <a:t>in particular </a:t>
            </a:r>
            <a:r>
              <a:rPr lang="en-GB" sz="1800" b="1" dirty="0" smtClean="0"/>
              <a:t>smoother in IR2 and IR4, at </a:t>
            </a:r>
            <a:r>
              <a:rPr lang="en-GB" sz="1800" b="1" dirty="0">
                <a:latin typeface="Symbol" panose="05050102010706020507" pitchFamily="18" charset="2"/>
              </a:rPr>
              <a:t>b</a:t>
            </a:r>
            <a:r>
              <a:rPr lang="en-GB" sz="1800" b="1" baseline="30000" dirty="0" smtClean="0"/>
              <a:t>*</a:t>
            </a:r>
            <a:r>
              <a:rPr lang="en-GB" sz="1800" b="1" dirty="0" smtClean="0"/>
              <a:t>=1.5 m in IR8 (vs. 3 m in Run 2)</a:t>
            </a:r>
            <a:r>
              <a:rPr lang="en-GB" sz="1800" dirty="0" smtClean="0"/>
              <a:t>, and at </a:t>
            </a:r>
            <a:r>
              <a:rPr lang="en-GB" sz="1800" b="1" dirty="0" smtClean="0">
                <a:solidFill>
                  <a:srgbClr val="00B0F0"/>
                </a:solidFill>
              </a:rPr>
              <a:t>constant </a:t>
            </a:r>
            <a:r>
              <a:rPr lang="en-GB" sz="1800" b="1" dirty="0" smtClean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GB" sz="1800" b="1" dirty="0" smtClean="0">
                <a:solidFill>
                  <a:srgbClr val="00B0F0"/>
                </a:solidFill>
              </a:rPr>
              <a:t>’s at the TCDQ in IR6  … BUT big MKD-TCDQ phase advance deviation for the anti-tele-squeeze part (</a:t>
            </a:r>
            <a:r>
              <a:rPr lang="en-GB" sz="1800" dirty="0" smtClean="0">
                <a:solidFill>
                  <a:srgbClr val="00B0F0"/>
                </a:solidFill>
              </a:rPr>
              <a:t>up to 115</a:t>
            </a:r>
            <a:r>
              <a:rPr lang="en-GB" sz="1800" baseline="30000" dirty="0" smtClean="0">
                <a:solidFill>
                  <a:srgbClr val="00B0F0"/>
                </a:solidFill>
              </a:rPr>
              <a:t>o</a:t>
            </a:r>
            <a:r>
              <a:rPr lang="en-GB" sz="1800" dirty="0" smtClean="0">
                <a:solidFill>
                  <a:srgbClr val="00B0F0"/>
                </a:solidFill>
              </a:rPr>
              <a:t> vs. 94</a:t>
            </a:r>
            <a:r>
              <a:rPr lang="en-GB" sz="1800" baseline="30000" dirty="0" smtClean="0">
                <a:solidFill>
                  <a:srgbClr val="00B0F0"/>
                </a:solidFill>
              </a:rPr>
              <a:t>o</a:t>
            </a:r>
            <a:r>
              <a:rPr lang="en-GB" sz="1800" dirty="0" smtClean="0">
                <a:solidFill>
                  <a:srgbClr val="00B0F0"/>
                </a:solidFill>
              </a:rPr>
              <a:t> nominal)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1800" b="1" dirty="0" smtClean="0">
                <a:sym typeface="Wingdings" panose="05000000000000000000" pitchFamily="2" charset="2"/>
              </a:rPr>
              <a:t> Higher leakage from the TCDQ for ASD, but only at high </a:t>
            </a:r>
            <a:r>
              <a:rPr lang="en-GB" sz="1800" dirty="0">
                <a:latin typeface="Symbol" panose="05050102010706020507" pitchFamily="18" charset="2"/>
              </a:rPr>
              <a:t>b</a:t>
            </a:r>
            <a:r>
              <a:rPr lang="en-GB" sz="1800" baseline="30000" dirty="0" smtClean="0"/>
              <a:t>* </a:t>
            </a:r>
            <a:r>
              <a:rPr lang="en-GB" sz="1800" b="1" dirty="0">
                <a:sym typeface="Wingdings" panose="05000000000000000000" pitchFamily="2" charset="2"/>
              </a:rPr>
              <a:t> </a:t>
            </a:r>
            <a:r>
              <a:rPr lang="en-GB" sz="1800" b="1" dirty="0" smtClean="0">
                <a:sym typeface="Wingdings" panose="05000000000000000000" pitchFamily="2" charset="2"/>
              </a:rPr>
              <a:t>&gt; 60 cm (normalised TCT widely open)</a:t>
            </a:r>
            <a:endParaRPr lang="en-GB" sz="1800" dirty="0" smtClean="0"/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1800" b="1" dirty="0"/>
              <a:t> </a:t>
            </a:r>
            <a:r>
              <a:rPr lang="en-GB" sz="1800" b="1" dirty="0" smtClean="0"/>
              <a:t>OK from collimation (</a:t>
            </a:r>
            <a:r>
              <a:rPr lang="en-GB" sz="1800" dirty="0">
                <a:hlinkClick r:id="rId2"/>
              </a:rPr>
              <a:t>LHC Collimation Working Group #</a:t>
            </a:r>
            <a:r>
              <a:rPr lang="en-GB" sz="1800" dirty="0" smtClean="0">
                <a:hlinkClick r:id="rId2"/>
              </a:rPr>
              <a:t>242</a:t>
            </a:r>
            <a:r>
              <a:rPr lang="en-GB" sz="1800" dirty="0" smtClean="0"/>
              <a:t>)  </a:t>
            </a:r>
            <a:r>
              <a:rPr lang="en-GB" sz="1800" b="1" dirty="0" smtClean="0"/>
              <a:t>but green light still pending from the LBDS team</a:t>
            </a:r>
            <a:endParaRPr lang="en-GB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15/11/2019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25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39047</TotalTime>
  <Words>2992</Words>
  <Application>Microsoft Office PowerPoint</Application>
  <PresentationFormat>Widescreen</PresentationFormat>
  <Paragraphs>558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Mathematica3</vt:lpstr>
      <vt:lpstr>Symbol</vt:lpstr>
      <vt:lpstr>Times New Roman</vt:lpstr>
      <vt:lpstr>Wingdings</vt:lpstr>
      <vt:lpstr>Office Theme</vt:lpstr>
      <vt:lpstr>  Run 3 optics (for the p-p runs)</vt:lpstr>
      <vt:lpstr>Main outcome of the Run 3 machine configuration WG https://indico.cern.ch/category/10387/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 optics changes (and similarities) w.r.t. Run 2</vt:lpstr>
      <vt:lpstr>PowerPoint Presentation</vt:lpstr>
      <vt:lpstr>PowerPoint Presentation</vt:lpstr>
      <vt:lpstr>PowerPoint Presentation</vt:lpstr>
      <vt:lpstr>Ramp &amp; Squeeze  in 2021 &amp; 2022-2023</vt:lpstr>
      <vt:lpstr>b* levelling in 2021 &amp; 2022-2023 (prepared down to b*=20 cm)</vt:lpstr>
      <vt:lpstr>Chromatic properties [2022-2023 cycle]</vt:lpstr>
      <vt:lpstr>Chromatic properties [2022-2023 cycle]</vt:lpstr>
      <vt:lpstr>Chromatic properties [2022-2023 cycle]</vt:lpstr>
      <vt:lpstr>PowerPoint Presentation</vt:lpstr>
      <vt:lpstr>Back-up</vt:lpstr>
      <vt:lpstr>PowerPoint Presentation</vt:lpstr>
      <vt:lpstr>Some pre-checks to compare tele and anti-tele optics (1/3)</vt:lpstr>
      <vt:lpstr>Some pre-checks to compare tele and anti-tele optics (2/3)</vt:lpstr>
      <vt:lpstr>Some pre-checks to compare tele and anti-tele optics (3/3)</vt:lpstr>
      <vt:lpstr>Best possible performance reach and IT life time (4/4)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Fartoukh</dc:creator>
  <cp:lastModifiedBy>Stephane Fartoukh</cp:lastModifiedBy>
  <cp:revision>686</cp:revision>
  <cp:lastPrinted>2019-01-17T14:06:09Z</cp:lastPrinted>
  <dcterms:created xsi:type="dcterms:W3CDTF">2018-04-30T08:06:14Z</dcterms:created>
  <dcterms:modified xsi:type="dcterms:W3CDTF">2019-11-19T18:13:39Z</dcterms:modified>
</cp:coreProperties>
</file>