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9" r:id="rId2"/>
    <p:sldId id="310" r:id="rId3"/>
    <p:sldId id="342" r:id="rId4"/>
    <p:sldId id="348" r:id="rId5"/>
    <p:sldId id="355" r:id="rId6"/>
    <p:sldId id="356" r:id="rId7"/>
    <p:sldId id="357" r:id="rId8"/>
    <p:sldId id="358" r:id="rId9"/>
    <p:sldId id="351" r:id="rId10"/>
    <p:sldId id="353" r:id="rId11"/>
    <p:sldId id="349" r:id="rId12"/>
    <p:sldId id="352" r:id="rId13"/>
    <p:sldId id="35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28C"/>
    <a:srgbClr val="2A70B0"/>
    <a:srgbClr val="3A557D"/>
    <a:srgbClr val="256198"/>
    <a:srgbClr val="4177AB"/>
    <a:srgbClr val="6672AE"/>
    <a:srgbClr val="1700D4"/>
    <a:srgbClr val="7988AE"/>
    <a:srgbClr val="13437F"/>
    <a:srgbClr val="7787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7" autoAdjust="0"/>
    <p:restoredTop sz="88016" autoAdjust="0"/>
  </p:normalViewPr>
  <p:slideViewPr>
    <p:cSldViewPr snapToGrid="0" snapToObjects="1">
      <p:cViewPr>
        <p:scale>
          <a:sx n="95" d="100"/>
          <a:sy n="95" d="100"/>
        </p:scale>
        <p:origin x="504" y="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12/12/19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12/12/19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8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63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15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16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45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43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83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andscapelight.jpg"/>
          <p:cNvPicPr>
            <a:picLocks noChangeAspect="1"/>
          </p:cNvPicPr>
          <p:nvPr userDrawn="1"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1128636" y="1659246"/>
            <a:ext cx="9934729" cy="4355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516530" y="2377988"/>
            <a:ext cx="9158941" cy="1369257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Performance Workshop 2017 </a:t>
            </a:r>
            <a:br>
              <a:rPr lang="en-GB" dirty="0"/>
            </a:br>
            <a:r>
              <a:rPr lang="fr-FR" dirty="0"/>
              <a:t>Session 5: LIU / HL-LHC / LS2</a:t>
            </a:r>
            <a:endParaRPr kumimoji="0"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 dirty="0"/>
              <a:t>LIU event, 20-22 January 2020, Montreux</a:t>
            </a: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 dirty="0"/>
              <a:t>LIU-EC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77644" y="119136"/>
            <a:ext cx="2292295" cy="1292464"/>
          </a:xfrm>
          <a:prstGeom prst="rect">
            <a:avLst/>
          </a:prstGeom>
        </p:spPr>
      </p:pic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054412" y="3810778"/>
            <a:ext cx="8083176" cy="419653"/>
          </a:xfrm>
        </p:spPr>
        <p:txBody>
          <a:bodyPr lIns="45720" tIns="0" rIns="45720" bIns="0"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23-26 January 2017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1927801"/>
            <a:ext cx="10969139" cy="9404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2925844"/>
            <a:ext cx="36576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327515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LIU event, 20-22 January 2020, Montreux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30336" y="6184801"/>
            <a:ext cx="631416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>
                <a:solidFill>
                  <a:srgbClr val="0055A0">
                    <a:tint val="75000"/>
                  </a:srgbClr>
                </a:solidFill>
              </a:rPr>
              <a:t>LIU-EC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6289" y="119136"/>
            <a:ext cx="2292295" cy="12924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27902" y="0"/>
            <a:ext cx="3164098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1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5924" y="119137"/>
            <a:ext cx="1544431" cy="870796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 dirty="0"/>
              <a:t>LIU event, 20-22 January 2020, Montreux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 dirty="0"/>
              <a:t>LIU-EC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081534" y="6184800"/>
            <a:ext cx="4909878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 dirty="0"/>
              <a:t>LIU event, 20-22 January 2020, Montreux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53257" y="6274447"/>
            <a:ext cx="10763612" cy="0"/>
          </a:xfrm>
          <a:prstGeom prst="line">
            <a:avLst/>
          </a:prstGeom>
          <a:ln w="28575" cmpd="sng">
            <a:solidFill>
              <a:srgbClr val="4177AB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7" descr="logo-presentation-small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5" y="6111128"/>
            <a:ext cx="655713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200" indent="-349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59600" indent="-349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62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Session: LIU beam performance ramping up phase</a:t>
            </a:r>
            <a:r>
              <a:rPr lang="en-US" dirty="0"/>
              <a:t> </a:t>
            </a:r>
            <a:br>
              <a:rPr lang="en-US" dirty="0"/>
            </a:br>
            <a:r>
              <a:rPr lang="en-US" sz="2700" dirty="0"/>
              <a:t>(Giovanni + Heiko)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91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D428C"/>
                </a:solidFill>
              </a:rPr>
              <a:t>PSB + PS (protons </a:t>
            </a:r>
            <a:r>
              <a:rPr lang="en-US" sz="1800" dirty="0">
                <a:solidFill>
                  <a:srgbClr val="0D428C"/>
                </a:solidFill>
              </a:rPr>
              <a:t>+ ions</a:t>
            </a:r>
            <a:r>
              <a:rPr lang="en-US" dirty="0">
                <a:solidFill>
                  <a:srgbClr val="0D428C"/>
                </a:solidFill>
              </a:rPr>
              <a:t>) </a:t>
            </a:r>
            <a:r>
              <a:rPr lang="mr-IN" dirty="0">
                <a:solidFill>
                  <a:srgbClr val="0D428C"/>
                </a:solidFill>
              </a:rPr>
              <a:t>–</a:t>
            </a:r>
            <a:r>
              <a:rPr lang="en-US" dirty="0">
                <a:solidFill>
                  <a:srgbClr val="0D428C"/>
                </a:solidFill>
              </a:rPr>
              <a:t> 20’+5’ </a:t>
            </a:r>
            <a:r>
              <a:rPr lang="en-US" sz="1800" dirty="0">
                <a:solidFill>
                  <a:srgbClr val="0D428C"/>
                </a:solidFill>
              </a:rPr>
              <a:t>Alexander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Plan to ramp up to LIU beam parameters, milestones in PSB and PS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How to reach the LIU brightness curve in the PSB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Brightness reach of the PS to reach LIU goals by 2022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PSB-PS transfer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Large longitudinal emittance at transfer and PS flat-bottom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Emittance preservation along the cycle and how to further reduce blow-up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Higher intensity or smaller longitudinal emittance from the PS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Impact of the remaining RF upgrades on the PS intensity vs longitudinal emittance reach</a:t>
            </a:r>
          </a:p>
          <a:p>
            <a:pPr lvl="1"/>
            <a:endParaRPr lang="en-US" dirty="0">
              <a:solidFill>
                <a:srgbClr val="0D42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496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Session: LIU beam performance ramping up phase</a:t>
            </a:r>
            <a:r>
              <a:rPr lang="en-US" dirty="0"/>
              <a:t> </a:t>
            </a:r>
            <a:br>
              <a:rPr lang="en-US" dirty="0"/>
            </a:br>
            <a:r>
              <a:rPr lang="en-US" sz="2700" dirty="0"/>
              <a:t>(Giovanni + Heiko)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919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D428C"/>
                </a:solidFill>
              </a:rPr>
              <a:t>SPS ramp up (protons) </a:t>
            </a:r>
            <a:r>
              <a:rPr lang="mr-IN" dirty="0">
                <a:solidFill>
                  <a:srgbClr val="0D428C"/>
                </a:solidFill>
              </a:rPr>
              <a:t>–</a:t>
            </a:r>
            <a:r>
              <a:rPr lang="en-US" dirty="0">
                <a:solidFill>
                  <a:srgbClr val="0D428C"/>
                </a:solidFill>
              </a:rPr>
              <a:t> 25’+5’ </a:t>
            </a:r>
            <a:r>
              <a:rPr lang="en-US" sz="1800" dirty="0">
                <a:solidFill>
                  <a:srgbClr val="0D428C"/>
                </a:solidFill>
              </a:rPr>
              <a:t>Elena</a:t>
            </a:r>
            <a:endParaRPr lang="en-US" dirty="0">
              <a:solidFill>
                <a:srgbClr val="0D428C"/>
              </a:solidFill>
            </a:endParaRPr>
          </a:p>
          <a:p>
            <a:pPr lvl="1"/>
            <a:r>
              <a:rPr lang="en-US" dirty="0">
                <a:solidFill>
                  <a:srgbClr val="0D428C"/>
                </a:solidFill>
              </a:rPr>
              <a:t>Plan to ramp up to LIU beam parameters, milestones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Reference measurements to validate post-LS2 impedance models (and reduction)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Losses at PS-SPS transfer, injection and flat-bottom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Longitudinal stability during the cycle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Impact of RF upgrade (power, LL) and longitudinal impedance reduction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Deployment of longitudinal emittance blow-up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800 MHz voltage </a:t>
            </a:r>
            <a:r>
              <a:rPr lang="en-US" dirty="0" err="1">
                <a:solidFill>
                  <a:srgbClr val="0D428C"/>
                </a:solidFill>
              </a:rPr>
              <a:t>programme</a:t>
            </a:r>
            <a:endParaRPr lang="en-US" dirty="0">
              <a:solidFill>
                <a:srgbClr val="0D428C"/>
              </a:solidFill>
            </a:endParaRPr>
          </a:p>
          <a:p>
            <a:pPr lvl="1"/>
            <a:r>
              <a:rPr lang="en-US" dirty="0">
                <a:solidFill>
                  <a:srgbClr val="0D428C"/>
                </a:solidFill>
              </a:rPr>
              <a:t>Horizontal instability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Origin and expected impact with LIU parameters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Do we have sufficient knobs to suppress it without post-LIU developments?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Reconditioning for high intensity with respect to e-cloud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Experience from the past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Intensity ramp up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Operational issues that could limit scrubbing efficiency (kicker heating, outgassing, …)</a:t>
            </a:r>
          </a:p>
          <a:p>
            <a:pPr lvl="1"/>
            <a:endParaRPr lang="en-GB" dirty="0">
              <a:solidFill>
                <a:srgbClr val="0D42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2886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Session: LIU beam performance ramping up phase</a:t>
            </a:r>
            <a:r>
              <a:rPr lang="en-US" dirty="0"/>
              <a:t> </a:t>
            </a:r>
            <a:br>
              <a:rPr lang="en-US" dirty="0"/>
            </a:br>
            <a:r>
              <a:rPr lang="en-US" sz="2700" dirty="0"/>
              <a:t>(Giovanni + Heiko)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91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D428C"/>
                </a:solidFill>
              </a:rPr>
              <a:t>Ions in the SPS (ions) </a:t>
            </a:r>
            <a:r>
              <a:rPr lang="mr-IN" dirty="0">
                <a:solidFill>
                  <a:srgbClr val="0D428C"/>
                </a:solidFill>
              </a:rPr>
              <a:t>–</a:t>
            </a:r>
            <a:r>
              <a:rPr lang="en-US" dirty="0">
                <a:solidFill>
                  <a:srgbClr val="0D428C"/>
                </a:solidFill>
              </a:rPr>
              <a:t> 20’+5’ </a:t>
            </a:r>
            <a:r>
              <a:rPr lang="en-US" sz="1800" dirty="0">
                <a:solidFill>
                  <a:srgbClr val="0D428C"/>
                </a:solidFill>
              </a:rPr>
              <a:t>Theodoros</a:t>
            </a:r>
            <a:endParaRPr lang="en-US" dirty="0">
              <a:solidFill>
                <a:srgbClr val="0D428C"/>
              </a:solidFill>
            </a:endParaRPr>
          </a:p>
          <a:p>
            <a:pPr lvl="1"/>
            <a:r>
              <a:rPr lang="en-US" dirty="0">
                <a:solidFill>
                  <a:srgbClr val="0D428C"/>
                </a:solidFill>
              </a:rPr>
              <a:t>Slip stacking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Results from simulations, lessons from FNAL experience?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LLRF readiness, milestones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Compatibility with new hardware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Path to full implementation with timeline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Longitudinal instability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2018 experience and simulations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Any improvement to be expected with the upgraded 200 MHz RF system (also concerning FFA and losses at transition)?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Expectations with and without slip stacking, possible roadmap to stabilization (longitudinal emittance blow up, 800 MHz)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Potential transverse instability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Transverse impedance issues with displaced beams?</a:t>
            </a:r>
          </a:p>
          <a:p>
            <a:pPr lvl="1"/>
            <a:endParaRPr lang="en-US" dirty="0">
              <a:solidFill>
                <a:srgbClr val="0D428C"/>
              </a:solidFill>
            </a:endParaRPr>
          </a:p>
          <a:p>
            <a:pPr lvl="1"/>
            <a:endParaRPr lang="en-GB" dirty="0">
              <a:solidFill>
                <a:srgbClr val="0D42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9252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Session: LIU beam performance ramping up phase</a:t>
            </a:r>
            <a:r>
              <a:rPr lang="en-US" dirty="0"/>
              <a:t> </a:t>
            </a:r>
            <a:br>
              <a:rPr lang="en-US" dirty="0"/>
            </a:br>
            <a:r>
              <a:rPr lang="en-US" sz="2700" dirty="0"/>
              <a:t>(Giovanni + Heiko)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91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D428C"/>
                </a:solidFill>
              </a:rPr>
              <a:t>Upgrade beyond baseline: LIU2 </a:t>
            </a:r>
            <a:r>
              <a:rPr lang="mr-IN" dirty="0">
                <a:solidFill>
                  <a:srgbClr val="0D428C"/>
                </a:solidFill>
              </a:rPr>
              <a:t>–</a:t>
            </a:r>
            <a:r>
              <a:rPr lang="en-US" dirty="0">
                <a:solidFill>
                  <a:srgbClr val="0D428C"/>
                </a:solidFill>
              </a:rPr>
              <a:t> 15’+5’ </a:t>
            </a:r>
            <a:r>
              <a:rPr lang="en-US" sz="1800" dirty="0">
                <a:solidFill>
                  <a:srgbClr val="0D428C"/>
                </a:solidFill>
              </a:rPr>
              <a:t>Hannes</a:t>
            </a:r>
            <a:endParaRPr lang="en-US" dirty="0">
              <a:solidFill>
                <a:srgbClr val="0D428C"/>
              </a:solidFill>
            </a:endParaRPr>
          </a:p>
          <a:p>
            <a:pPr lvl="1"/>
            <a:r>
              <a:rPr lang="en-US" dirty="0">
                <a:solidFill>
                  <a:srgbClr val="0D428C"/>
                </a:solidFill>
              </a:rPr>
              <a:t>Decision trees for post-LIU upgrade options and associated cost estimates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To correct “failure scenarios” or nonconformities causing underperformance or low reliability?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Include Linac4 (e.g. source developments for higher current, RFQ strategy, reliability improving upgrades?)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Include the benefit from other items dropped from LIU (or downsized), like the PSB orbit correctors, PS RF upgrades (amplifiers for 40/80 MHz cavities, additional ferrite tuner)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Strategy during Run 3 to follow-up the need for additional upgrades during ramp up phase (and beyond) – assess necessity, endorse, finance, execute</a:t>
            </a:r>
          </a:p>
          <a:p>
            <a:pPr lvl="2"/>
            <a:r>
              <a:rPr lang="en-US" dirty="0">
                <a:solidFill>
                  <a:srgbClr val="0D428C"/>
                </a:solidFill>
              </a:rPr>
              <a:t>How much MD time needed in Run 3 for the ramp up and to identify showstoppers (Thursday long parallel Md slots and impact on the possible reduction </a:t>
            </a:r>
            <a:r>
              <a:rPr lang="en-US" dirty="0" err="1">
                <a:solidFill>
                  <a:srgbClr val="0D428C"/>
                </a:solidFill>
              </a:rPr>
              <a:t>wrt</a:t>
            </a:r>
            <a:r>
              <a:rPr lang="en-US" dirty="0">
                <a:solidFill>
                  <a:srgbClr val="0D428C"/>
                </a:solidFill>
              </a:rPr>
              <a:t> 2018)</a:t>
            </a:r>
          </a:p>
          <a:p>
            <a:pPr lvl="1"/>
            <a:endParaRPr lang="en-GB" dirty="0">
              <a:solidFill>
                <a:srgbClr val="0D42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927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 dirty="0"/>
              <a:t>LHC Injectors Upgrade days 2020:</a:t>
            </a:r>
            <a:br>
              <a:rPr lang="en-US" sz="3800" dirty="0"/>
            </a:br>
            <a:r>
              <a:rPr lang="en-US" sz="3800" dirty="0"/>
              <a:t>LIU Performance Ramping-up Phase </a:t>
            </a:r>
            <a:br>
              <a:rPr lang="en-US" dirty="0"/>
            </a:br>
            <a:endParaRPr lang="en-US" sz="27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054412" y="3810778"/>
            <a:ext cx="8083176" cy="1831651"/>
          </a:xfrm>
        </p:spPr>
        <p:txBody>
          <a:bodyPr>
            <a:normAutofit/>
          </a:bodyPr>
          <a:lstStyle/>
          <a:p>
            <a:r>
              <a:rPr lang="en-US" dirty="0"/>
              <a:t>20 </a:t>
            </a:r>
            <a:r>
              <a:rPr lang="mr-IN" dirty="0"/>
              <a:t>–</a:t>
            </a:r>
            <a:r>
              <a:rPr lang="en-US" dirty="0"/>
              <a:t> 22 January, 2019 </a:t>
            </a:r>
          </a:p>
          <a:p>
            <a:r>
              <a:rPr lang="en-US" dirty="0"/>
              <a:t>Hotel Royal Plaza, </a:t>
            </a:r>
            <a:r>
              <a:rPr lang="en-US" dirty="0" err="1"/>
              <a:t>Montreux</a:t>
            </a:r>
            <a:r>
              <a:rPr lang="en-US" dirty="0"/>
              <a:t> (CH)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859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/>
              <a:t>Ions</a:t>
            </a:r>
            <a:r>
              <a:rPr lang="en-GB" dirty="0"/>
              <a:t>: </a:t>
            </a:r>
            <a:endParaRPr lang="en-GB" sz="2000" dirty="0"/>
          </a:p>
          <a:p>
            <a:pPr lvl="1"/>
            <a:r>
              <a:rPr lang="en-GB" dirty="0"/>
              <a:t>Schedule, criticalities to reach the HL-LHC ion target in Nov. 2021</a:t>
            </a:r>
            <a:endParaRPr lang="en-GB" sz="1800" dirty="0"/>
          </a:p>
          <a:p>
            <a:pPr lvl="1"/>
            <a:r>
              <a:rPr lang="en-GB" dirty="0"/>
              <a:t>Risks linked to parallel beam setting–up (other ion species) and mitigations</a:t>
            </a:r>
            <a:endParaRPr lang="en-GB" sz="1800" dirty="0"/>
          </a:p>
          <a:p>
            <a:pPr lvl="0"/>
            <a:r>
              <a:rPr lang="en-GB" b="1" dirty="0"/>
              <a:t>Protons</a:t>
            </a:r>
            <a:r>
              <a:rPr lang="en-GB" dirty="0"/>
              <a:t>: </a:t>
            </a:r>
            <a:endParaRPr lang="en-GB" sz="2000" dirty="0"/>
          </a:p>
          <a:p>
            <a:pPr lvl="1"/>
            <a:r>
              <a:rPr lang="en-GB" dirty="0"/>
              <a:t>Intensity ramp-up plans and main milestones 2022-2024, Incl. target to be reached allowing to move to the next step</a:t>
            </a:r>
            <a:endParaRPr lang="en-GB" sz="1800" dirty="0"/>
          </a:p>
          <a:p>
            <a:pPr lvl="1"/>
            <a:r>
              <a:rPr lang="en-GB" dirty="0"/>
              <a:t>Risks and mitigations</a:t>
            </a:r>
            <a:endParaRPr lang="en-GB" sz="1800" dirty="0"/>
          </a:p>
          <a:p>
            <a:pPr lvl="2"/>
            <a:r>
              <a:rPr lang="en-GB" dirty="0"/>
              <a:t>Non-Conformities, spares, CONS…  </a:t>
            </a:r>
            <a:endParaRPr lang="en-GB" sz="1600" dirty="0"/>
          </a:p>
          <a:p>
            <a:pPr lvl="2"/>
            <a:r>
              <a:rPr lang="en-GB" dirty="0"/>
              <a:t>Timeline of proposed checkpoints for postponed Hardware related improvements, e.g. </a:t>
            </a:r>
            <a:r>
              <a:rPr lang="en-GB" dirty="0" err="1"/>
              <a:t>Linac</a:t>
            </a:r>
            <a:r>
              <a:rPr lang="en-GB" dirty="0"/>
              <a:t> source development, SPS </a:t>
            </a:r>
            <a:r>
              <a:rPr lang="en-GB" dirty="0" err="1"/>
              <a:t>aC</a:t>
            </a:r>
            <a:r>
              <a:rPr lang="en-GB" dirty="0"/>
              <a:t> coating, …</a:t>
            </a:r>
            <a:endParaRPr lang="en-GB" sz="1600" dirty="0"/>
          </a:p>
          <a:p>
            <a:pPr lvl="0"/>
            <a:r>
              <a:rPr lang="en-GB" b="1" dirty="0"/>
              <a:t>Organisation </a:t>
            </a:r>
            <a:r>
              <a:rPr lang="en-GB" dirty="0"/>
              <a:t>of activities: lessons learnt, needs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/>
          <a:p>
            <a:r>
              <a:rPr lang="en-US" u="sng" dirty="0"/>
              <a:t>Session overview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4272194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Session overview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2785971"/>
              </p:ext>
            </p:extLst>
          </p:nvPr>
        </p:nvGraphicFramePr>
        <p:xfrm>
          <a:off x="609600" y="1290281"/>
          <a:ext cx="1096962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4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4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Time slot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Talk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</a:t>
                      </a:r>
                      <a:r>
                        <a:rPr lang="en-US" baseline="0" dirty="0"/>
                        <a:t>s 8:30 </a:t>
                      </a:r>
                      <a:r>
                        <a:rPr lang="mr-IN" baseline="0" dirty="0"/>
                        <a:t>–</a:t>
                      </a:r>
                      <a:r>
                        <a:rPr lang="en-US" baseline="0" dirty="0"/>
                        <a:t> 8:50 (20’)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HL-LHC desiderata during run 3 (protons + ions)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 8:50</a:t>
                      </a:r>
                      <a:r>
                        <a:rPr lang="en-US" baseline="0" dirty="0"/>
                        <a:t> </a:t>
                      </a:r>
                      <a:r>
                        <a:rPr lang="mr-IN" baseline="0" dirty="0"/>
                        <a:t>–</a:t>
                      </a:r>
                      <a:r>
                        <a:rPr lang="en-US" baseline="0" dirty="0"/>
                        <a:t> 9:15 (25’)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PSB/PS (protons + ions)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 9:15 </a:t>
                      </a:r>
                      <a:r>
                        <a:rPr lang="mr-IN" dirty="0"/>
                        <a:t>–</a:t>
                      </a:r>
                      <a:r>
                        <a:rPr lang="en-US" dirty="0"/>
                        <a:t> 9:45 (30’)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SPS ramp up (protons)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 9:45 </a:t>
                      </a:r>
                      <a:r>
                        <a:rPr lang="mr-IN" dirty="0"/>
                        <a:t>–</a:t>
                      </a:r>
                      <a:r>
                        <a:rPr lang="en-US" dirty="0"/>
                        <a:t> 10:10 (25’)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Ions in the SPS (ions)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 10:10 </a:t>
                      </a:r>
                      <a:r>
                        <a:rPr lang="mr-IN" dirty="0"/>
                        <a:t>–</a:t>
                      </a:r>
                      <a:r>
                        <a:rPr lang="en-US" dirty="0"/>
                        <a:t> 10:30 (20’)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Upgrades beyond baseline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3328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158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Intensity ramp up in Run 3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C92538-1B6F-CB4D-BF35-5A3CBC5B203C}"/>
              </a:ext>
            </a:extLst>
          </p:cNvPr>
          <p:cNvGrpSpPr/>
          <p:nvPr/>
        </p:nvGrpSpPr>
        <p:grpSpPr>
          <a:xfrm>
            <a:off x="2090456" y="2350891"/>
            <a:ext cx="5486229" cy="3801347"/>
            <a:chOff x="1803400" y="4597680"/>
            <a:chExt cx="5486229" cy="380134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A13CDFD-AA0E-E640-A9CC-D7F754F66DEC}"/>
                </a:ext>
              </a:extLst>
            </p:cNvPr>
            <p:cNvCxnSpPr/>
            <p:nvPr/>
          </p:nvCxnSpPr>
          <p:spPr>
            <a:xfrm>
              <a:off x="1803400" y="4597680"/>
              <a:ext cx="0" cy="1980000"/>
            </a:xfrm>
            <a:prstGeom prst="line">
              <a:avLst/>
            </a:prstGeom>
            <a:ln w="28575">
              <a:solidFill>
                <a:srgbClr val="0070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C999E3-B9C4-6E4C-9ECB-AB8F5701BBD9}"/>
                </a:ext>
              </a:extLst>
            </p:cNvPr>
            <p:cNvSpPr txBox="1"/>
            <p:nvPr/>
          </p:nvSpPr>
          <p:spPr>
            <a:xfrm>
              <a:off x="1803400" y="6367702"/>
              <a:ext cx="5486229" cy="2031325"/>
            </a:xfrm>
            <a:prstGeom prst="rect">
              <a:avLst/>
            </a:prstGeom>
            <a:noFill/>
            <a:ln w="28575">
              <a:solidFill>
                <a:srgbClr val="0070C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Out of </a:t>
              </a:r>
              <a:r>
                <a:rPr lang="en-US" dirty="0">
                  <a:solidFill>
                    <a:srgbClr val="FF0000"/>
                  </a:solidFill>
                </a:rPr>
                <a:t>LS2</a:t>
              </a:r>
              <a:r>
                <a:rPr lang="en-US" dirty="0"/>
                <a:t>: Individual system tests, hardware commissioning, cold check out, commissioning with beam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Recovery of pre-LS2 proton beams with Linac4 and newly installed LIU (and non-LIU) equipment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Commissioning of LIU ion beams for HL-LHC operation in 2021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B85636D-7320-F348-A0B5-59495CFCAC3F}"/>
              </a:ext>
            </a:extLst>
          </p:cNvPr>
          <p:cNvGrpSpPr/>
          <p:nvPr/>
        </p:nvGrpSpPr>
        <p:grpSpPr>
          <a:xfrm>
            <a:off x="2636945" y="2077283"/>
            <a:ext cx="9410893" cy="1904876"/>
            <a:chOff x="2349889" y="4324072"/>
            <a:chExt cx="9410893" cy="190487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FD9ABE3-8A33-2847-823D-518C2CEA6841}"/>
                </a:ext>
              </a:extLst>
            </p:cNvPr>
            <p:cNvGrpSpPr/>
            <p:nvPr/>
          </p:nvGrpSpPr>
          <p:grpSpPr>
            <a:xfrm>
              <a:off x="2349889" y="4324072"/>
              <a:ext cx="1354212" cy="314405"/>
              <a:chOff x="2349888" y="4324072"/>
              <a:chExt cx="1354212" cy="314405"/>
            </a:xfrm>
          </p:grpSpPr>
          <p:sp>
            <p:nvSpPr>
              <p:cNvPr id="18" name="Chevron 17">
                <a:extLst>
                  <a:ext uri="{FF2B5EF4-FFF2-40B4-BE49-F238E27FC236}">
                    <a16:creationId xmlns:a16="http://schemas.microsoft.com/office/drawing/2014/main" id="{B3BA62DE-629E-9F48-997C-79E7B92032EF}"/>
                  </a:ext>
                </a:extLst>
              </p:cNvPr>
              <p:cNvSpPr/>
              <p:nvPr/>
            </p:nvSpPr>
            <p:spPr>
              <a:xfrm flipV="1">
                <a:off x="2363139" y="4352406"/>
                <a:ext cx="1340961" cy="245276"/>
              </a:xfrm>
              <a:prstGeom prst="chevron">
                <a:avLst/>
              </a:prstGeom>
              <a:solidFill>
                <a:srgbClr val="0070C0"/>
              </a:solidFill>
              <a:ln w="38100" cmpd="sng">
                <a:solidFill>
                  <a:schemeClr val="accent4">
                    <a:lumMod val="95000"/>
                    <a:lumOff val="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2E76D25-9C20-FD40-998D-EFE19E7DBB11}"/>
                  </a:ext>
                </a:extLst>
              </p:cNvPr>
              <p:cNvSpPr txBox="1"/>
              <p:nvPr/>
            </p:nvSpPr>
            <p:spPr>
              <a:xfrm>
                <a:off x="2349888" y="4324072"/>
                <a:ext cx="1326067" cy="314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</a:rPr>
                  <a:t>2022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85265ED-6D09-C048-8375-C687E1211A40}"/>
                </a:ext>
              </a:extLst>
            </p:cNvPr>
            <p:cNvCxnSpPr/>
            <p:nvPr/>
          </p:nvCxnSpPr>
          <p:spPr>
            <a:xfrm>
              <a:off x="3441700" y="4597680"/>
              <a:ext cx="0" cy="1404000"/>
            </a:xfrm>
            <a:prstGeom prst="line">
              <a:avLst/>
            </a:prstGeom>
            <a:ln w="28575">
              <a:solidFill>
                <a:srgbClr val="0070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07B6681-5258-CF4B-B422-9A1D20EE47DB}"/>
                </a:ext>
              </a:extLst>
            </p:cNvPr>
            <p:cNvSpPr txBox="1"/>
            <p:nvPr/>
          </p:nvSpPr>
          <p:spPr>
            <a:xfrm>
              <a:off x="3441898" y="5859616"/>
              <a:ext cx="8318884" cy="369332"/>
            </a:xfrm>
            <a:prstGeom prst="rect">
              <a:avLst/>
            </a:prstGeom>
            <a:noFill/>
            <a:ln w="28575">
              <a:solidFill>
                <a:srgbClr val="0070C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Intensity/brightness ramp up to (1.8e11 p/b, 1.7 um) within desired loss budgets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B4E93C-CCAB-0542-B24F-2A62F1BEA6B3}"/>
              </a:ext>
            </a:extLst>
          </p:cNvPr>
          <p:cNvGrpSpPr/>
          <p:nvPr/>
        </p:nvGrpSpPr>
        <p:grpSpPr>
          <a:xfrm>
            <a:off x="4209676" y="2105616"/>
            <a:ext cx="7406808" cy="1354427"/>
            <a:chOff x="3922620" y="4352405"/>
            <a:chExt cx="7406808" cy="1354427"/>
          </a:xfrm>
        </p:grpSpPr>
        <p:sp>
          <p:nvSpPr>
            <p:cNvPr id="21" name="Chevron 20">
              <a:extLst>
                <a:ext uri="{FF2B5EF4-FFF2-40B4-BE49-F238E27FC236}">
                  <a16:creationId xmlns:a16="http://schemas.microsoft.com/office/drawing/2014/main" id="{A26D3A72-2366-4E4F-BBA5-4E43D23CDAEA}"/>
                </a:ext>
              </a:extLst>
            </p:cNvPr>
            <p:cNvSpPr/>
            <p:nvPr/>
          </p:nvSpPr>
          <p:spPr>
            <a:xfrm flipV="1">
              <a:off x="3922620" y="4352405"/>
              <a:ext cx="2477339" cy="245274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2C923FF-B985-6742-8700-8A69A6C65682}"/>
                </a:ext>
              </a:extLst>
            </p:cNvPr>
            <p:cNvCxnSpPr/>
            <p:nvPr/>
          </p:nvCxnSpPr>
          <p:spPr>
            <a:xfrm>
              <a:off x="6108700" y="4597680"/>
              <a:ext cx="0" cy="324000"/>
            </a:xfrm>
            <a:prstGeom prst="line">
              <a:avLst/>
            </a:prstGeom>
            <a:ln w="28575">
              <a:solidFill>
                <a:srgbClr val="0070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24D52DE-04D7-014F-9118-712E6E939240}"/>
                </a:ext>
              </a:extLst>
            </p:cNvPr>
            <p:cNvSpPr txBox="1"/>
            <p:nvPr/>
          </p:nvSpPr>
          <p:spPr>
            <a:xfrm>
              <a:off x="6108700" y="4783502"/>
              <a:ext cx="5220728" cy="923330"/>
            </a:xfrm>
            <a:prstGeom prst="rect">
              <a:avLst/>
            </a:prstGeom>
            <a:noFill/>
            <a:ln w="28575">
              <a:solidFill>
                <a:srgbClr val="0070C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Ramp up to (2.1e11 p/b, 1.9 um) then to HL-LHC values (2.3e11 p/b, 2.1 um) within desired loss budgets for post-LS3 readiness</a:t>
              </a:r>
            </a:p>
          </p:txBody>
        </p:sp>
      </p:grpSp>
      <p:sp>
        <p:nvSpPr>
          <p:cNvPr id="24" name="Chevron 23">
            <a:extLst>
              <a:ext uri="{FF2B5EF4-FFF2-40B4-BE49-F238E27FC236}">
                <a16:creationId xmlns:a16="http://schemas.microsoft.com/office/drawing/2014/main" id="{C2F06776-CAE2-234E-9138-1B79811A5310}"/>
              </a:ext>
            </a:extLst>
          </p:cNvPr>
          <p:cNvSpPr/>
          <p:nvPr/>
        </p:nvSpPr>
        <p:spPr>
          <a:xfrm flipV="1">
            <a:off x="2343195" y="2105617"/>
            <a:ext cx="396000" cy="245276"/>
          </a:xfrm>
          <a:prstGeom prst="chevron">
            <a:avLst/>
          </a:prstGeom>
          <a:solidFill>
            <a:srgbClr val="D50305"/>
          </a:solidFill>
          <a:ln w="38100" cmpd="sng">
            <a:solidFill>
              <a:schemeClr val="accent4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54C6416-0906-4C40-8B79-B677947F2CC0}"/>
              </a:ext>
            </a:extLst>
          </p:cNvPr>
          <p:cNvGrpSpPr/>
          <p:nvPr/>
        </p:nvGrpSpPr>
        <p:grpSpPr>
          <a:xfrm>
            <a:off x="3909435" y="2105617"/>
            <a:ext cx="1732907" cy="246101"/>
            <a:chOff x="3482590" y="2322605"/>
            <a:chExt cx="1732907" cy="245629"/>
          </a:xfrm>
        </p:grpSpPr>
        <p:sp>
          <p:nvSpPr>
            <p:cNvPr id="26" name="Chevron 25">
              <a:extLst>
                <a:ext uri="{FF2B5EF4-FFF2-40B4-BE49-F238E27FC236}">
                  <a16:creationId xmlns:a16="http://schemas.microsoft.com/office/drawing/2014/main" id="{99A98AE6-4DF7-B342-839B-53A98816E216}"/>
                </a:ext>
              </a:extLst>
            </p:cNvPr>
            <p:cNvSpPr/>
            <p:nvPr/>
          </p:nvSpPr>
          <p:spPr>
            <a:xfrm flipV="1">
              <a:off x="3482590" y="2322958"/>
              <a:ext cx="373146" cy="245276"/>
            </a:xfrm>
            <a:prstGeom prst="chevron">
              <a:avLst/>
            </a:prstGeom>
            <a:solidFill>
              <a:srgbClr val="D50305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Chevron 26">
              <a:extLst>
                <a:ext uri="{FF2B5EF4-FFF2-40B4-BE49-F238E27FC236}">
                  <a16:creationId xmlns:a16="http://schemas.microsoft.com/office/drawing/2014/main" id="{64189D16-172D-9C44-8EFB-E021E405D727}"/>
                </a:ext>
              </a:extLst>
            </p:cNvPr>
            <p:cNvSpPr/>
            <p:nvPr/>
          </p:nvSpPr>
          <p:spPr>
            <a:xfrm flipV="1">
              <a:off x="4842351" y="2322605"/>
              <a:ext cx="373146" cy="245276"/>
            </a:xfrm>
            <a:prstGeom prst="chevron">
              <a:avLst/>
            </a:prstGeom>
            <a:solidFill>
              <a:srgbClr val="D50305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C8FF652-5832-DE47-9AC7-A83A3C061DE1}"/>
              </a:ext>
            </a:extLst>
          </p:cNvPr>
          <p:cNvSpPr txBox="1"/>
          <p:nvPr/>
        </p:nvSpPr>
        <p:spPr>
          <a:xfrm>
            <a:off x="4232801" y="2079576"/>
            <a:ext cx="2477338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2023                 2024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9" name="Chevron 28">
            <a:extLst>
              <a:ext uri="{FF2B5EF4-FFF2-40B4-BE49-F238E27FC236}">
                <a16:creationId xmlns:a16="http://schemas.microsoft.com/office/drawing/2014/main" id="{2FE7B7F6-1FD4-D641-B17C-7C744D77A2E8}"/>
              </a:ext>
            </a:extLst>
          </p:cNvPr>
          <p:cNvSpPr/>
          <p:nvPr/>
        </p:nvSpPr>
        <p:spPr>
          <a:xfrm flipV="1">
            <a:off x="571855" y="2107369"/>
            <a:ext cx="1881404" cy="245491"/>
          </a:xfrm>
          <a:prstGeom prst="chevron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0">
                <a:srgbClr val="FF0000"/>
              </a:gs>
              <a:gs pos="0">
                <a:srgbClr val="FF0000"/>
              </a:gs>
              <a:gs pos="47000">
                <a:srgbClr val="006FC0"/>
              </a:gs>
            </a:gsLst>
            <a:lin ang="0" scaled="1"/>
          </a:gradFill>
          <a:ln w="38100" cmpd="sng">
            <a:solidFill>
              <a:schemeClr val="accent4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2FAF5D-7561-D943-9930-160A88C0F446}"/>
              </a:ext>
            </a:extLst>
          </p:cNvPr>
          <p:cNvSpPr txBox="1"/>
          <p:nvPr/>
        </p:nvSpPr>
        <p:spPr>
          <a:xfrm>
            <a:off x="829348" y="2074201"/>
            <a:ext cx="1326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2020 – 2021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11FC994D-0891-8F49-AE5A-317C8E413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LIU beam commissioning plan: a gradual intensity ramp up all through Run 3</a:t>
            </a:r>
          </a:p>
          <a:p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2B837F9-F31D-0447-9BF1-C8DADC47B991}"/>
              </a:ext>
            </a:extLst>
          </p:cNvPr>
          <p:cNvGrpSpPr/>
          <p:nvPr/>
        </p:nvGrpSpPr>
        <p:grpSpPr>
          <a:xfrm>
            <a:off x="7648830" y="4120913"/>
            <a:ext cx="3717845" cy="1451984"/>
            <a:chOff x="7648830" y="4120913"/>
            <a:chExt cx="3717845" cy="1451984"/>
          </a:xfrm>
        </p:grpSpPr>
        <p:sp>
          <p:nvSpPr>
            <p:cNvPr id="32" name="Right Brace 31">
              <a:extLst>
                <a:ext uri="{FF2B5EF4-FFF2-40B4-BE49-F238E27FC236}">
                  <a16:creationId xmlns:a16="http://schemas.microsoft.com/office/drawing/2014/main" id="{D4E76DA6-5FF2-184E-B28A-3629968FAE55}"/>
                </a:ext>
              </a:extLst>
            </p:cNvPr>
            <p:cNvSpPr/>
            <p:nvPr/>
          </p:nvSpPr>
          <p:spPr>
            <a:xfrm>
              <a:off x="7648830" y="4120913"/>
              <a:ext cx="321275" cy="1451984"/>
            </a:xfrm>
            <a:prstGeom prst="rightBrace">
              <a:avLst>
                <a:gd name="adj1" fmla="val 58333"/>
                <a:gd name="adj2" fmla="val 50000"/>
              </a:avLst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95AAF1E-20BF-1F4D-8D06-EABE1003F4E2}"/>
                </a:ext>
              </a:extLst>
            </p:cNvPr>
            <p:cNvSpPr txBox="1"/>
            <p:nvPr/>
          </p:nvSpPr>
          <p:spPr>
            <a:xfrm>
              <a:off x="8042250" y="4655332"/>
              <a:ext cx="33244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Covered in Sessions 2 and 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8BA7C4C-80A6-CE42-A661-8DEB2F6631EA}"/>
              </a:ext>
            </a:extLst>
          </p:cNvPr>
          <p:cNvGrpSpPr/>
          <p:nvPr/>
        </p:nvGrpSpPr>
        <p:grpSpPr>
          <a:xfrm>
            <a:off x="7634474" y="5362531"/>
            <a:ext cx="4574073" cy="923330"/>
            <a:chOff x="7634474" y="5362531"/>
            <a:chExt cx="4574073" cy="92333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F8FFDB3-CD15-3B44-B10E-ABA53FD3DF27}"/>
                </a:ext>
              </a:extLst>
            </p:cNvPr>
            <p:cNvSpPr txBox="1"/>
            <p:nvPr/>
          </p:nvSpPr>
          <p:spPr>
            <a:xfrm>
              <a:off x="8005179" y="5362531"/>
              <a:ext cx="42033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Also partially covered in previous sessions, but not from the perspective of the beam dynamics challenges</a:t>
              </a:r>
            </a:p>
          </p:txBody>
        </p:sp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7EA85D7D-DAF5-0548-9713-126AC2FCC4BC}"/>
                </a:ext>
              </a:extLst>
            </p:cNvPr>
            <p:cNvSpPr/>
            <p:nvPr/>
          </p:nvSpPr>
          <p:spPr>
            <a:xfrm>
              <a:off x="7634474" y="5605460"/>
              <a:ext cx="407776" cy="484632"/>
            </a:xfrm>
            <a:prstGeom prst="rightArrow">
              <a:avLst/>
            </a:prstGeom>
            <a:effectLst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287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Intensity ramp up in Run 3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11FC994D-0891-8F49-AE5A-317C8E413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9193"/>
          </a:xfrm>
        </p:spPr>
        <p:txBody>
          <a:bodyPr>
            <a:normAutofit fontScale="92500"/>
          </a:bodyPr>
          <a:lstStyle/>
          <a:p>
            <a:r>
              <a:rPr lang="en-US" dirty="0"/>
              <a:t>LIU beam commissioning plan: a gradual intensity ramp up all through Run 3</a:t>
            </a:r>
          </a:p>
          <a:p>
            <a:r>
              <a:rPr lang="en-US" dirty="0"/>
              <a:t>LIU/HL-LHC ions in 2021</a:t>
            </a:r>
          </a:p>
          <a:p>
            <a:pPr lvl="1"/>
            <a:r>
              <a:rPr lang="en-US" dirty="0"/>
              <a:t>Commissioning time from MD time or dedicated? Most probably it will have to be shared between the two 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Need to draft a plan of machine studies leading to the full commissioning: Prerequisites to start studies – do we really need to start all tests in September? – rough steps to be followed, e.g. with single bunches, then shorter trains, maybe with intensity ramp up to disentangle intensity effects, etc.</a:t>
            </a:r>
          </a:p>
          <a:p>
            <a:r>
              <a:rPr lang="en-US" dirty="0"/>
              <a:t>LIU proton beams throughout Run 3</a:t>
            </a:r>
          </a:p>
          <a:p>
            <a:pPr lvl="1"/>
            <a:r>
              <a:rPr lang="en-US" dirty="0"/>
              <a:t>Mainly through MDs: Do we have enough MD time; do we need dedicated MD time for some activities (e.g. PS matching at injection); which milestones we need to reach in the different machines over the years; what are the main challenges expected on the path and which actions they may trigger; lessons from past experience of deploying new equipment/new operational scenarios in MDs (e.g. PS broadband cavity, high intensity in SPS)</a:t>
            </a:r>
          </a:p>
        </p:txBody>
      </p:sp>
    </p:spTree>
    <p:extLst>
      <p:ext uri="{BB962C8B-B14F-4D97-AF65-F5344CB8AC3E}">
        <p14:creationId xmlns:p14="http://schemas.microsoft.com/office/powerpoint/2010/main" val="135075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Intensity ramp up in Run 3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11FC994D-0891-8F49-AE5A-317C8E413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parallel to the intensity ramp up of the LIU beams, also the LHC operational beams will have to follow the LHC requests (Evian 2018)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FE14A97-2175-9143-8249-6C85D1024552}"/>
              </a:ext>
            </a:extLst>
          </p:cNvPr>
          <p:cNvGrpSpPr/>
          <p:nvPr/>
        </p:nvGrpSpPr>
        <p:grpSpPr>
          <a:xfrm>
            <a:off x="2090456" y="2536246"/>
            <a:ext cx="5486229" cy="3551123"/>
            <a:chOff x="1803400" y="4597680"/>
            <a:chExt cx="5486229" cy="355112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19E8198-0FEE-9E46-84E2-E5D964C5C91B}"/>
                </a:ext>
              </a:extLst>
            </p:cNvPr>
            <p:cNvCxnSpPr/>
            <p:nvPr/>
          </p:nvCxnSpPr>
          <p:spPr>
            <a:xfrm>
              <a:off x="1803400" y="4597680"/>
              <a:ext cx="0" cy="2664000"/>
            </a:xfrm>
            <a:prstGeom prst="line">
              <a:avLst/>
            </a:prstGeom>
            <a:ln w="28575">
              <a:solidFill>
                <a:srgbClr val="0070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6B3DC2-DAC7-A748-9409-E45B4DC9D73A}"/>
                </a:ext>
              </a:extLst>
            </p:cNvPr>
            <p:cNvSpPr txBox="1"/>
            <p:nvPr/>
          </p:nvSpPr>
          <p:spPr>
            <a:xfrm>
              <a:off x="1803400" y="6948474"/>
              <a:ext cx="5486229" cy="1200329"/>
            </a:xfrm>
            <a:prstGeom prst="rect">
              <a:avLst/>
            </a:prstGeom>
            <a:noFill/>
            <a:ln w="28575">
              <a:solidFill>
                <a:srgbClr val="0070C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Recovery of pre-LS2 proton beams with Linac4 and newly installed LIU (and non-LIU) equipment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Commissioning of LIU ion beams for HL-LHC operation in 2021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9E2AE5-E75D-3946-9F36-B31047D8E248}"/>
              </a:ext>
            </a:extLst>
          </p:cNvPr>
          <p:cNvGrpSpPr/>
          <p:nvPr/>
        </p:nvGrpSpPr>
        <p:grpSpPr>
          <a:xfrm>
            <a:off x="2636945" y="2262638"/>
            <a:ext cx="1354212" cy="314405"/>
            <a:chOff x="2349888" y="4324072"/>
            <a:chExt cx="1354212" cy="314405"/>
          </a:xfrm>
        </p:grpSpPr>
        <p:sp>
          <p:nvSpPr>
            <p:cNvPr id="16" name="Chevron 15">
              <a:extLst>
                <a:ext uri="{FF2B5EF4-FFF2-40B4-BE49-F238E27FC236}">
                  <a16:creationId xmlns:a16="http://schemas.microsoft.com/office/drawing/2014/main" id="{B00824BE-4756-AF41-B2F3-844D60EC0017}"/>
                </a:ext>
              </a:extLst>
            </p:cNvPr>
            <p:cNvSpPr/>
            <p:nvPr/>
          </p:nvSpPr>
          <p:spPr>
            <a:xfrm flipV="1">
              <a:off x="2363139" y="4352406"/>
              <a:ext cx="1340961" cy="245276"/>
            </a:xfrm>
            <a:prstGeom prst="chevron">
              <a:avLst/>
            </a:prstGeom>
            <a:solidFill>
              <a:srgbClr val="0070C0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435A70-8CCC-F34C-B2C2-4D72F32E308D}"/>
                </a:ext>
              </a:extLst>
            </p:cNvPr>
            <p:cNvSpPr txBox="1"/>
            <p:nvPr/>
          </p:nvSpPr>
          <p:spPr>
            <a:xfrm>
              <a:off x="2349888" y="4324072"/>
              <a:ext cx="1326067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2022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F237569-7446-1144-95F9-CE6EDA9F01A5}"/>
              </a:ext>
            </a:extLst>
          </p:cNvPr>
          <p:cNvGrpSpPr/>
          <p:nvPr/>
        </p:nvGrpSpPr>
        <p:grpSpPr>
          <a:xfrm>
            <a:off x="3728756" y="2536246"/>
            <a:ext cx="3980144" cy="2185266"/>
            <a:chOff x="3728756" y="2350891"/>
            <a:chExt cx="3980144" cy="218526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4ABDCBD-C821-C549-B378-63ABB5513A1B}"/>
                </a:ext>
              </a:extLst>
            </p:cNvPr>
            <p:cNvCxnSpPr/>
            <p:nvPr/>
          </p:nvCxnSpPr>
          <p:spPr>
            <a:xfrm>
              <a:off x="3728756" y="2350891"/>
              <a:ext cx="0" cy="1404000"/>
            </a:xfrm>
            <a:prstGeom prst="line">
              <a:avLst/>
            </a:prstGeom>
            <a:ln w="28575">
              <a:solidFill>
                <a:srgbClr val="0070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D21BC2-66BE-F746-9EBB-B1B6A8A83D5C}"/>
                </a:ext>
              </a:extLst>
            </p:cNvPr>
            <p:cNvSpPr txBox="1"/>
            <p:nvPr/>
          </p:nvSpPr>
          <p:spPr>
            <a:xfrm>
              <a:off x="3728953" y="3612827"/>
              <a:ext cx="3979947" cy="923330"/>
            </a:xfrm>
            <a:prstGeom prst="rect">
              <a:avLst/>
            </a:prstGeom>
            <a:noFill/>
            <a:ln w="28575">
              <a:solidFill>
                <a:srgbClr val="0070C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Intensity/brightness ramp up of BCMS beams to (1.8e11 p/b, 1.3 um) within desired loss budgets</a:t>
              </a:r>
            </a:p>
          </p:txBody>
        </p:sp>
      </p:grpSp>
      <p:sp>
        <p:nvSpPr>
          <p:cNvPr id="19" name="Chevron 18">
            <a:extLst>
              <a:ext uri="{FF2B5EF4-FFF2-40B4-BE49-F238E27FC236}">
                <a16:creationId xmlns:a16="http://schemas.microsoft.com/office/drawing/2014/main" id="{DAF6F3A2-78FF-7D4B-9724-A672D74B5B76}"/>
              </a:ext>
            </a:extLst>
          </p:cNvPr>
          <p:cNvSpPr/>
          <p:nvPr/>
        </p:nvSpPr>
        <p:spPr>
          <a:xfrm flipV="1">
            <a:off x="4209676" y="2290971"/>
            <a:ext cx="2477339" cy="245274"/>
          </a:xfrm>
          <a:prstGeom prst="chevron">
            <a:avLst/>
          </a:prstGeom>
          <a:solidFill>
            <a:srgbClr val="0070C0"/>
          </a:solidFill>
          <a:ln w="38100" cmpd="sng">
            <a:solidFill>
              <a:schemeClr val="accent4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0AB17E19-806B-9342-B804-EBC6C5BB45FB}"/>
              </a:ext>
            </a:extLst>
          </p:cNvPr>
          <p:cNvSpPr/>
          <p:nvPr/>
        </p:nvSpPr>
        <p:spPr>
          <a:xfrm flipV="1">
            <a:off x="2343195" y="2290972"/>
            <a:ext cx="396000" cy="245276"/>
          </a:xfrm>
          <a:prstGeom prst="chevron">
            <a:avLst/>
          </a:prstGeom>
          <a:solidFill>
            <a:srgbClr val="D50305"/>
          </a:solidFill>
          <a:ln w="38100" cmpd="sng">
            <a:solidFill>
              <a:schemeClr val="accent4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CC19D6-EB6B-A244-9376-A3713BEEC56E}"/>
              </a:ext>
            </a:extLst>
          </p:cNvPr>
          <p:cNvGrpSpPr/>
          <p:nvPr/>
        </p:nvGrpSpPr>
        <p:grpSpPr>
          <a:xfrm>
            <a:off x="3909435" y="2290972"/>
            <a:ext cx="1732907" cy="246101"/>
            <a:chOff x="3482590" y="2322605"/>
            <a:chExt cx="1732907" cy="245629"/>
          </a:xfrm>
        </p:grpSpPr>
        <p:sp>
          <p:nvSpPr>
            <p:cNvPr id="24" name="Chevron 23">
              <a:extLst>
                <a:ext uri="{FF2B5EF4-FFF2-40B4-BE49-F238E27FC236}">
                  <a16:creationId xmlns:a16="http://schemas.microsoft.com/office/drawing/2014/main" id="{0727186B-0D4B-A548-8DD7-A8B164FAE15A}"/>
                </a:ext>
              </a:extLst>
            </p:cNvPr>
            <p:cNvSpPr/>
            <p:nvPr/>
          </p:nvSpPr>
          <p:spPr>
            <a:xfrm flipV="1">
              <a:off x="3482590" y="2322958"/>
              <a:ext cx="373146" cy="245276"/>
            </a:xfrm>
            <a:prstGeom prst="chevron">
              <a:avLst/>
            </a:prstGeom>
            <a:solidFill>
              <a:srgbClr val="D50305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Chevron 24">
              <a:extLst>
                <a:ext uri="{FF2B5EF4-FFF2-40B4-BE49-F238E27FC236}">
                  <a16:creationId xmlns:a16="http://schemas.microsoft.com/office/drawing/2014/main" id="{37001C52-4EE3-7B45-8817-1EE57447A809}"/>
                </a:ext>
              </a:extLst>
            </p:cNvPr>
            <p:cNvSpPr/>
            <p:nvPr/>
          </p:nvSpPr>
          <p:spPr>
            <a:xfrm flipV="1">
              <a:off x="4842351" y="2322605"/>
              <a:ext cx="373146" cy="245276"/>
            </a:xfrm>
            <a:prstGeom prst="chevron">
              <a:avLst/>
            </a:prstGeom>
            <a:solidFill>
              <a:srgbClr val="D50305"/>
            </a:solidFill>
            <a:ln w="381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30D62CD-0743-E34B-8986-CDF1167B4189}"/>
              </a:ext>
            </a:extLst>
          </p:cNvPr>
          <p:cNvSpPr txBox="1"/>
          <p:nvPr/>
        </p:nvSpPr>
        <p:spPr>
          <a:xfrm>
            <a:off x="4232801" y="2264931"/>
            <a:ext cx="2477338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2023                 2024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7" name="Chevron 26">
            <a:extLst>
              <a:ext uri="{FF2B5EF4-FFF2-40B4-BE49-F238E27FC236}">
                <a16:creationId xmlns:a16="http://schemas.microsoft.com/office/drawing/2014/main" id="{CE459101-DA13-0A43-BD48-2BABA870CF3A}"/>
              </a:ext>
            </a:extLst>
          </p:cNvPr>
          <p:cNvSpPr/>
          <p:nvPr/>
        </p:nvSpPr>
        <p:spPr>
          <a:xfrm flipV="1">
            <a:off x="571855" y="2292724"/>
            <a:ext cx="1881404" cy="245491"/>
          </a:xfrm>
          <a:prstGeom prst="chevron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0">
                <a:srgbClr val="FF0000"/>
              </a:gs>
              <a:gs pos="0">
                <a:srgbClr val="FF0000"/>
              </a:gs>
              <a:gs pos="47000">
                <a:srgbClr val="006FC0"/>
              </a:gs>
            </a:gsLst>
            <a:lin ang="0" scaled="1"/>
          </a:gradFill>
          <a:ln w="38100" cmpd="sng">
            <a:solidFill>
              <a:schemeClr val="accent4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381161-B430-CF46-8182-7E9AE543A9C0}"/>
              </a:ext>
            </a:extLst>
          </p:cNvPr>
          <p:cNvSpPr txBox="1"/>
          <p:nvPr/>
        </p:nvSpPr>
        <p:spPr>
          <a:xfrm>
            <a:off x="829348" y="2259556"/>
            <a:ext cx="1326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2020 – 2021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299288A-9DCA-BE46-8805-336FC4C313D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433" y="2366805"/>
            <a:ext cx="3889295" cy="3590119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88AAE501-195C-5948-B155-0041F025A04E}"/>
              </a:ext>
            </a:extLst>
          </p:cNvPr>
          <p:cNvSpPr>
            <a:spLocks noChangeAspect="1"/>
          </p:cNvSpPr>
          <p:nvPr/>
        </p:nvSpPr>
        <p:spPr>
          <a:xfrm>
            <a:off x="9666526" y="4360815"/>
            <a:ext cx="72000" cy="72000"/>
          </a:xfrm>
          <a:prstGeom prst="ellipse">
            <a:avLst/>
          </a:prstGeom>
          <a:solidFill>
            <a:srgbClr val="008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C94586-399F-8442-B662-86C830337D54}"/>
              </a:ext>
            </a:extLst>
          </p:cNvPr>
          <p:cNvSpPr txBox="1"/>
          <p:nvPr/>
        </p:nvSpPr>
        <p:spPr>
          <a:xfrm>
            <a:off x="8616306" y="3500932"/>
            <a:ext cx="1462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Points from </a:t>
            </a:r>
            <a:r>
              <a:rPr lang="en-US" sz="1400" b="1" dirty="0">
                <a:solidFill>
                  <a:srgbClr val="008000"/>
                </a:solidFill>
              </a:rPr>
              <a:t>2018</a:t>
            </a:r>
            <a:r>
              <a:rPr lang="en-US" sz="1400" dirty="0">
                <a:solidFill>
                  <a:srgbClr val="008000"/>
                </a:solidFill>
              </a:rPr>
              <a:t> operation</a:t>
            </a:r>
          </a:p>
        </p:txBody>
      </p:sp>
    </p:spTree>
    <p:extLst>
      <p:ext uri="{BB962C8B-B14F-4D97-AF65-F5344CB8AC3E}">
        <p14:creationId xmlns:p14="http://schemas.microsoft.com/office/powerpoint/2010/main" val="410526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0573 0.00023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Intensity ramp up in Run 3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11FC994D-0891-8F49-AE5A-317C8E413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parallel to the intensity ramp up of the LIU beams, also the LHC operational beams will have to follow the LHC requests (Evian 2018)</a:t>
            </a:r>
          </a:p>
          <a:p>
            <a:r>
              <a:rPr lang="en-US" dirty="0"/>
              <a:t>This will have to be considered beam commissioning for physics and could be done in dedicated mode</a:t>
            </a:r>
          </a:p>
          <a:p>
            <a:pPr lvl="1"/>
            <a:r>
              <a:rPr lang="en-US" dirty="0"/>
              <a:t>48 bunch trains are in general easier to handle than 72 bunch trains (e-cloud?)</a:t>
            </a:r>
          </a:p>
          <a:p>
            <a:pPr lvl="1"/>
            <a:r>
              <a:rPr lang="en-US" dirty="0"/>
              <a:t>However preservation of very low emittances could prove difficult</a:t>
            </a:r>
          </a:p>
          <a:p>
            <a:r>
              <a:rPr lang="en-US" dirty="0"/>
              <a:t>LHC may anyway want to receive higher intensities (than 1.8 p/b) or different LHC beam variants (e.g. 8b4e) before the end of Run 3 for dedicated machine studies with impact on HL-LHC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43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Session: LIU beam performance ramping up phase</a:t>
            </a:r>
            <a:r>
              <a:rPr lang="en-US" dirty="0"/>
              <a:t> </a:t>
            </a:r>
            <a:br>
              <a:rPr lang="en-US" dirty="0"/>
            </a:br>
            <a:r>
              <a:rPr lang="en-US" sz="2700" dirty="0"/>
              <a:t>(Giovanni + Heiko)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91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D428C"/>
                </a:solidFill>
              </a:rPr>
              <a:t>HL-LHC desiderata during run 3 (protons + ions) </a:t>
            </a:r>
            <a:r>
              <a:rPr lang="mr-IN" dirty="0">
                <a:solidFill>
                  <a:srgbClr val="0D428C"/>
                </a:solidFill>
              </a:rPr>
              <a:t>–</a:t>
            </a:r>
            <a:r>
              <a:rPr lang="en-US" dirty="0">
                <a:solidFill>
                  <a:srgbClr val="0D428C"/>
                </a:solidFill>
              </a:rPr>
              <a:t> 15’+5’ </a:t>
            </a:r>
            <a:r>
              <a:rPr lang="en-US" sz="1800" dirty="0">
                <a:solidFill>
                  <a:srgbClr val="0D428C"/>
                </a:solidFill>
              </a:rPr>
              <a:t>Rogelio</a:t>
            </a:r>
            <a:endParaRPr lang="en-US" dirty="0">
              <a:solidFill>
                <a:srgbClr val="0D428C"/>
              </a:solidFill>
            </a:endParaRPr>
          </a:p>
          <a:p>
            <a:pPr lvl="1"/>
            <a:r>
              <a:rPr lang="en-US" dirty="0">
                <a:solidFill>
                  <a:srgbClr val="0D428C"/>
                </a:solidFill>
              </a:rPr>
              <a:t>Key questions to be answered during Run 3, which could still steer items of HL-LHC?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Priorities for LHC beam studies in Run 3 in terms of relevance for HL-LHC</a:t>
            </a:r>
          </a:p>
          <a:p>
            <a:pPr lvl="1"/>
            <a:r>
              <a:rPr lang="en-US" dirty="0">
                <a:solidFill>
                  <a:srgbClr val="0D428C"/>
                </a:solidFill>
              </a:rPr>
              <a:t>Desiderata for special beams, for which the LIU beam commissioning could help, and timeline to have them available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</p:spPr>
        <p:txBody>
          <a:bodyPr/>
          <a:lstStyle/>
          <a:p>
            <a:r>
              <a:rPr lang="en-US" dirty="0"/>
              <a:t>LIU event, 20-22 January 2020, Montreux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</p:spPr>
        <p:txBody>
          <a:bodyPr/>
          <a:lstStyle/>
          <a:p>
            <a:r>
              <a:rPr lang="it-IT">
                <a:latin typeface="Arial"/>
              </a:rPr>
              <a:t>LIU-PT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35235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20504</TotalTime>
  <Words>1467</Words>
  <Application>Microsoft Macintosh PowerPoint</Application>
  <PresentationFormat>Widescreen</PresentationFormat>
  <Paragraphs>154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Mangal</vt:lpstr>
      <vt:lpstr>Wingdings</vt:lpstr>
      <vt:lpstr>CERNCorporate4-3</vt:lpstr>
      <vt:lpstr>PowerPoint Presentation</vt:lpstr>
      <vt:lpstr>LHC Injectors Upgrade days 2020: LIU Performance Ramping-up Phase  </vt:lpstr>
      <vt:lpstr>Session overview</vt:lpstr>
      <vt:lpstr>Session overview</vt:lpstr>
      <vt:lpstr>Intensity ramp up in Run 3</vt:lpstr>
      <vt:lpstr>Intensity ramp up in Run 3</vt:lpstr>
      <vt:lpstr>Intensity ramp up in Run 3</vt:lpstr>
      <vt:lpstr>Intensity ramp up in Run 3</vt:lpstr>
      <vt:lpstr>Session: LIU beam performance ramping up phase  (Giovanni + Heiko)</vt:lpstr>
      <vt:lpstr>Session: LIU beam performance ramping up phase  (Giovanni + Heiko)</vt:lpstr>
      <vt:lpstr>Session: LIU beam performance ramping up phase  (Giovanni + Heiko)</vt:lpstr>
      <vt:lpstr>Session: LIU beam performance ramping up phase  (Giovanni + Heiko)</vt:lpstr>
      <vt:lpstr>Session: LIU beam performance ramping up phase  (Giovanni + Heiko)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Rumolo</cp:lastModifiedBy>
  <cp:revision>565</cp:revision>
  <dcterms:created xsi:type="dcterms:W3CDTF">2018-06-08T15:21:36Z</dcterms:created>
  <dcterms:modified xsi:type="dcterms:W3CDTF">2019-12-12T14:04:46Z</dcterms:modified>
</cp:coreProperties>
</file>