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0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64" r:id="rId4"/>
    <p:sldId id="428" r:id="rId5"/>
    <p:sldId id="429" r:id="rId6"/>
    <p:sldId id="430" r:id="rId7"/>
    <p:sldId id="431" r:id="rId8"/>
    <p:sldId id="444" r:id="rId9"/>
    <p:sldId id="432" r:id="rId10"/>
    <p:sldId id="433" r:id="rId11"/>
    <p:sldId id="434" r:id="rId12"/>
    <p:sldId id="435" r:id="rId13"/>
    <p:sldId id="436" r:id="rId14"/>
    <p:sldId id="437" r:id="rId15"/>
    <p:sldId id="438" r:id="rId16"/>
    <p:sldId id="439" r:id="rId17"/>
    <p:sldId id="443" r:id="rId18"/>
    <p:sldId id="440" r:id="rId19"/>
    <p:sldId id="441" r:id="rId20"/>
    <p:sldId id="451" r:id="rId21"/>
    <p:sldId id="442" r:id="rId22"/>
    <p:sldId id="449" r:id="rId23"/>
    <p:sldId id="445" r:id="rId24"/>
    <p:sldId id="447" r:id="rId25"/>
    <p:sldId id="450" r:id="rId26"/>
    <p:sldId id="454" r:id="rId27"/>
    <p:sldId id="456" r:id="rId28"/>
    <p:sldId id="457" r:id="rId29"/>
    <p:sldId id="459" r:id="rId30"/>
    <p:sldId id="268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566" userDrawn="1">
          <p15:clr>
            <a:srgbClr val="A4A3A4"/>
          </p15:clr>
        </p15:guide>
        <p15:guide id="2" pos="4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A02B"/>
    <a:srgbClr val="F07F0F"/>
    <a:srgbClr val="017F00"/>
    <a:srgbClr val="4CA64B"/>
    <a:srgbClr val="008000"/>
    <a:srgbClr val="B06660"/>
    <a:srgbClr val="CA8F42"/>
    <a:srgbClr val="5E7703"/>
    <a:srgbClr val="FF660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192" autoAdjust="0"/>
    <p:restoredTop sz="96959" autoAdjust="0"/>
  </p:normalViewPr>
  <p:slideViewPr>
    <p:cSldViewPr snapToGrid="0" snapToObjects="1">
      <p:cViewPr varScale="1">
        <p:scale>
          <a:sx n="116" d="100"/>
          <a:sy n="116" d="100"/>
        </p:scale>
        <p:origin x="192" y="912"/>
      </p:cViewPr>
      <p:guideLst>
        <p:guide orient="horz" pos="3566"/>
        <p:guide pos="4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2" d="100"/>
          <a:sy n="92" d="100"/>
        </p:scale>
        <p:origin x="354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95F39D-119C-AA4C-9759-7ED940FA265C}" type="datetimeFigureOut">
              <a:rPr lang="en-US" smtClean="0"/>
              <a:t>1/13/20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C66F51-C1C3-DF4E-AE68-842369AA2A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58052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48E866-CECA-D34C-BBFE-9C0F6D9A5D18}" type="datetimeFigureOut">
              <a:rPr lang="en-US" smtClean="0"/>
              <a:t>1/13/20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E0AB5AE-B7AA-8D44-9A23-497C19DBE9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46868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6776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87609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15461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823439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5485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8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295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703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0AB5AE-B7AA-8D44-9A23-497C19DBE93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0467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00174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8758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04630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39514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000" y="2181663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86479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21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825676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5400" b="0" baseline="0"/>
            </a:lvl1pPr>
          </a:lstStyle>
          <a:p>
            <a:r>
              <a:rPr kumimoji="0" lang="en-US" dirty="0" smtClean="0"/>
              <a:t>LHC Injectors Upgrade Workshop</a:t>
            </a:r>
            <a:endParaRPr kumimoji="0" lang="en-US" dirty="0"/>
          </a:p>
        </p:txBody>
      </p:sp>
      <p:sp>
        <p:nvSpPr>
          <p:cNvPr id="22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21019" y="4502189"/>
            <a:ext cx="3657600" cy="329788"/>
          </a:xfrm>
          <a:prstGeom prst="rect">
            <a:avLst/>
          </a:prstGeo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Montreux, 13-15 February 2019</a:t>
            </a:r>
          </a:p>
        </p:txBody>
      </p:sp>
    </p:spTree>
    <p:extLst>
      <p:ext uri="{BB962C8B-B14F-4D97-AF65-F5344CB8AC3E}">
        <p14:creationId xmlns:p14="http://schemas.microsoft.com/office/powerpoint/2010/main" val="2134966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"/>
          <p:cNvSpPr>
            <a:spLocks noGrp="1"/>
          </p:cNvSpPr>
          <p:nvPr>
            <p:ph type="title" hasCustomPrompt="1"/>
          </p:nvPr>
        </p:nvSpPr>
        <p:spPr>
          <a:xfrm>
            <a:off x="613261" y="2591801"/>
            <a:ext cx="10969139" cy="1227164"/>
          </a:xfrm>
          <a:prstGeom prst="rect">
            <a:avLst/>
          </a:prstGeom>
        </p:spPr>
        <p:txBody>
          <a:bodyPr>
            <a:noAutofit/>
          </a:bodyPr>
          <a:lstStyle>
            <a:lvl1pPr algn="l">
              <a:defRPr sz="4100" b="0" baseline="0"/>
            </a:lvl1pPr>
          </a:lstStyle>
          <a:p>
            <a:r>
              <a:rPr kumimoji="0" lang="en-US" dirty="0" smtClean="0"/>
              <a:t>Presentation title</a:t>
            </a:r>
            <a:endParaRPr kumimoji="0" lang="en-US" dirty="0"/>
          </a:p>
        </p:txBody>
      </p:sp>
      <p:sp>
        <p:nvSpPr>
          <p:cNvPr id="13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613261" y="3964306"/>
            <a:ext cx="3657600" cy="363783"/>
          </a:xfrm>
          <a:prstGeom prst="rect">
            <a:avLst/>
          </a:prstGeom>
        </p:spPr>
        <p:txBody>
          <a:bodyPr lIns="45720" tIns="0" rIns="45720" bIns="0" anchor="t"/>
          <a:lstStyle>
            <a:lvl1pPr marL="0" indent="0" algn="l">
              <a:buNone/>
              <a:defRPr sz="1867" b="0" baseline="0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US" dirty="0" smtClean="0"/>
              <a:t>Speaker’s name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14880" y="359392"/>
            <a:ext cx="3056393" cy="1723285"/>
          </a:xfrm>
          <a:prstGeom prst="rect">
            <a:avLst/>
          </a:prstGeom>
        </p:spPr>
      </p:pic>
      <p:sp>
        <p:nvSpPr>
          <p:cNvPr id="8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A. Huschauer</a:t>
            </a:r>
            <a:endParaRPr lang="en-GB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A. Huschauer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46000" y="1044000"/>
            <a:ext cx="11700000" cy="4968000"/>
          </a:xfrm>
        </p:spPr>
        <p:txBody>
          <a:bodyPr/>
          <a:lstStyle>
            <a:lvl1pPr algn="l">
              <a:defRPr/>
            </a:lvl1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1160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A. Huschauer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927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246000" y="1043999"/>
            <a:ext cx="11700000" cy="5004000"/>
          </a:xfrm>
          <a:prstGeom prst="rect">
            <a:avLst/>
          </a:prstGeom>
        </p:spPr>
        <p:txBody>
          <a:bodyPr>
            <a:normAutofit/>
          </a:bodyPr>
          <a:lstStyle>
            <a:lvl1pPr marL="313200" indent="-241200" algn="just">
              <a:spcBef>
                <a:spcPts val="1272"/>
              </a:spcBef>
              <a:spcAft>
                <a:spcPts val="0"/>
              </a:spcAft>
              <a:buSzPct val="100000"/>
              <a:defRPr sz="2000">
                <a:latin typeface="Calibri" panose="020F0502020204030204" pitchFamily="34" charset="0"/>
                <a:cs typeface="Calibri" panose="020F0502020204030204" pitchFamily="34" charset="0"/>
              </a:defRPr>
            </a:lvl1pPr>
            <a:lvl2pPr marL="615600" indent="-241200" algn="just">
              <a:buSzPct val="80000"/>
              <a:buFont typeface="Wingdings" charset="2"/>
              <a:buChar char="§"/>
              <a:defRPr sz="1800">
                <a:latin typeface="Calibri" panose="020F0502020204030204" pitchFamily="34" charset="0"/>
                <a:cs typeface="Calibri" panose="020F0502020204030204" pitchFamily="34" charset="0"/>
              </a:defRPr>
            </a:lvl2pPr>
            <a:lvl3pPr marL="878400" indent="-198000" algn="just">
              <a:buSzPct val="80000"/>
              <a:buFont typeface=".AppleSystemUIFont" charset="-120"/>
              <a:buChar char="-"/>
              <a:defRPr sz="1600">
                <a:latin typeface="Calibri" panose="020F0502020204030204" pitchFamily="34" charset="0"/>
                <a:cs typeface="Calibri" panose="020F0502020204030204" pitchFamily="34" charset="0"/>
              </a:defRPr>
            </a:lvl3pPr>
            <a:lvl4pPr marL="1385316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Courier New" charset="0"/>
              <a:buChar char="o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4pPr>
            <a:lvl5pPr marL="1650492" marR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>
                  <a:lumMod val="50000"/>
                </a:schemeClr>
              </a:buClr>
              <a:buSzPct val="80000"/>
              <a:buFont typeface="Wingdings" charset="2"/>
              <a:buChar char="q"/>
              <a:tabLst/>
              <a:defRPr sz="14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A. Huschauer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28179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9773" y="2695480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7703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0451E6-15AF-4B42-8DBD-377A1D01E9B6}" type="datetime1">
              <a:rPr lang="en-US" smtClean="0"/>
              <a:t>1/14/20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9179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emf"/><Relationship Id="rId11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0" descr="bande-02.eps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6370" y="5943538"/>
            <a:ext cx="12238370" cy="9144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1"/>
          <a:srcRect l="27830" r="29787" b="28427"/>
          <a:stretch/>
        </p:blipFill>
        <p:spPr>
          <a:xfrm>
            <a:off x="92321" y="289208"/>
            <a:ext cx="827282" cy="787689"/>
          </a:xfrm>
          <a:prstGeom prst="rect">
            <a:avLst/>
          </a:prstGeom>
        </p:spPr>
      </p:pic>
      <p:sp>
        <p:nvSpPr>
          <p:cNvPr id="1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1277435" y="6264000"/>
            <a:ext cx="66856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1"/>
          <p:cNvSpPr>
            <a:spLocks noGrp="1"/>
          </p:cNvSpPr>
          <p:nvPr>
            <p:ph type="dt" sz="half" idx="2"/>
          </p:nvPr>
        </p:nvSpPr>
        <p:spPr>
          <a:xfrm>
            <a:off x="1080000" y="6264000"/>
            <a:ext cx="3658745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500">
                <a:solidFill>
                  <a:srgbClr val="8A99BF"/>
                </a:solidFill>
                <a:latin typeface="Calibri" panose="020F0502020204030204" pitchFamily="34" charset="0"/>
                <a:cs typeface="Calibri" panose="020F0502020204030204" pitchFamily="34" charset="0"/>
              </a:defRPr>
            </a:lvl1pPr>
          </a:lstStyle>
          <a:p>
            <a:r>
              <a:rPr lang="en-GB" smtClean="0"/>
              <a:t>A. Huschauer</a:t>
            </a:r>
            <a:endParaRPr lang="en-GB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4800" y="288000"/>
            <a:ext cx="10800000" cy="648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46000" y="1044000"/>
            <a:ext cx="11700000" cy="496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386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3" r:id="rId2"/>
    <p:sldLayoutId id="2147483668" r:id="rId3"/>
    <p:sldLayoutId id="2147483674" r:id="rId4"/>
    <p:sldLayoutId id="2147483675" r:id="rId5"/>
    <p:sldLayoutId id="2147483665" r:id="rId6"/>
    <p:sldLayoutId id="2147483666" r:id="rId7"/>
    <p:sldLayoutId id="2147483676" r:id="rId8"/>
  </p:sldLayoutIdLst>
  <p:timing>
    <p:tnLst>
      <p:par>
        <p:cTn id="1" dur="indefinite" restart="never" nodeType="tmRoot"/>
      </p:par>
    </p:tnLst>
  </p:timing>
  <p:hf hdr="0"/>
  <p:txStyles>
    <p:titleStyle>
      <a:lvl1pPr marL="0" indent="0" algn="l" rtl="0" eaLnBrk="1" latinLnBrk="0" hangingPunct="1">
        <a:spcBef>
          <a:spcPct val="0"/>
        </a:spcBef>
        <a:buNone/>
        <a:tabLst/>
        <a:defRPr kumimoji="0" sz="3200" b="1" kern="1200">
          <a:solidFill>
            <a:schemeClr val="tx1"/>
          </a:solidFill>
          <a:latin typeface="Calibri" panose="020F0502020204030204" pitchFamily="34" charset="0"/>
          <a:ea typeface="+mj-ea"/>
          <a:cs typeface="Calibri" panose="020F0502020204030204" pitchFamily="34" charset="0"/>
        </a:defRPr>
      </a:lvl1pPr>
    </p:titleStyle>
    <p:bodyStyle>
      <a:lvl1pPr marL="225425" marR="0" indent="-188913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0055A1"/>
        </a:buClr>
        <a:buSzPct val="100000"/>
        <a:buFont typeface="Arial"/>
        <a:buChar char="•"/>
        <a:tabLst/>
        <a:defRPr kumimoji="0" sz="2000" b="1" kern="1200" baseline="0">
          <a:solidFill>
            <a:srgbClr val="0055A1"/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1pPr>
      <a:lvl2pPr marL="635000" marR="0" indent="-223838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4D4D4D">
            <a:lumMod val="50000"/>
          </a:srgbClr>
        </a:buClr>
        <a:buSzPct val="80000"/>
        <a:buFont typeface="Wingdings" panose="05000000000000000000" pitchFamily="2" charset="2"/>
        <a:buChar char="§"/>
        <a:tabLst/>
        <a:defRPr kumimoji="0" sz="1800" kern="120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2pPr>
      <a:lvl3pPr marL="944563" marR="0" indent="-195263" algn="just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>
          <a:srgbClr val="4D4D4D">
            <a:lumMod val="50000"/>
          </a:srgbClr>
        </a:buClr>
        <a:buSzPct val="80000"/>
        <a:buFont typeface="Calibri" panose="020F0502020204030204" pitchFamily="34" charset="0"/>
        <a:buChar char="⁻"/>
        <a:tabLst/>
        <a:defRPr kumimoji="0" sz="1600" kern="1200" baseline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3pPr>
      <a:lvl4pPr marL="1385316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80000"/>
        <a:buFont typeface="Courier New" panose="02070309020205020404" pitchFamily="49" charset="0"/>
        <a:buChar char="o"/>
        <a:tabLst/>
        <a:defRPr kumimoji="0" lang="en-US" sz="1400" kern="1200" dirty="0" smtClean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4pPr>
      <a:lvl5pPr marL="1650492" marR="0" indent="-34290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Pct val="80000"/>
        <a:buFont typeface="Wingdings" panose="05000000000000000000" pitchFamily="2" charset="2"/>
        <a:buChar char="q"/>
        <a:tabLst>
          <a:tab pos="2695575" algn="l"/>
        </a:tabLst>
        <a:defRPr kumimoji="0" lang="en-US" sz="1400" kern="1200" dirty="0" smtClean="0">
          <a:solidFill>
            <a:schemeClr val="accent6">
              <a:lumMod val="50000"/>
            </a:schemeClr>
          </a:solidFill>
          <a:latin typeface="Calibri" panose="020F0502020204030204" pitchFamily="34" charset="0"/>
          <a:ea typeface="+mn-ea"/>
          <a:cs typeface="Calibri" panose="020F0502020204030204" pitchFamily="34" charset="0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180.png"/><Relationship Id="rId7" Type="http://schemas.openxmlformats.org/officeDocument/2006/relationships/hyperlink" Target="https://edms.cern.ch/document/1296306/2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296306/2" TargetMode="External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9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296306/2" TargetMode="External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2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1.png"/><Relationship Id="rId3" Type="http://schemas.openxmlformats.org/officeDocument/2006/relationships/hyperlink" Target="https://edms.cern.ch/document/1296306/2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indico.cern.ch/event/751857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openxmlformats.org/officeDocument/2006/relationships/image" Target="../media/image35.png"/><Relationship Id="rId5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4" Type="http://schemas.openxmlformats.org/officeDocument/2006/relationships/image" Target="../media/image43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5" Type="http://schemas.openxmlformats.org/officeDocument/2006/relationships/hyperlink" Target="https://indico.cern.ch/event/710562/" TargetMode="Externa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4" Type="http://schemas.openxmlformats.org/officeDocument/2006/relationships/image" Target="../media/image49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5" Type="http://schemas.openxmlformats.org/officeDocument/2006/relationships/image" Target="../media/image7.jpeg"/><Relationship Id="rId1" Type="http://schemas.openxmlformats.org/officeDocument/2006/relationships/slideLayout" Target="../slideLayouts/slideLayout4.xml"/><Relationship Id="rId2" Type="http://schemas.openxmlformats.org/officeDocument/2006/relationships/hyperlink" Target="https://edms.cern.ch/document/1296306/2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hyperlink" Target="https://indico.cern.ch/event/845274/" TargetMode="External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9252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Brightness </a:t>
            </a:r>
            <a:r>
              <a:rPr lang="en-US" dirty="0"/>
              <a:t>ramp-up of the standard 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smtClean="0"/>
              <a:t>A. Huschauer</a:t>
            </a:r>
            <a:endParaRPr lang="en-GB" dirty="0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246000" y="1550893"/>
            <a:ext cx="11700000" cy="4084594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Achievable brightness along the chain </a:t>
            </a:r>
            <a:r>
              <a:rPr lang="en-US" sz="2400" dirty="0" smtClean="0"/>
              <a:t>will </a:t>
            </a:r>
            <a:r>
              <a:rPr lang="en-US" sz="2400" dirty="0" smtClean="0"/>
              <a:t>be limited by space charge effects on the PS flat bottom</a:t>
            </a:r>
          </a:p>
          <a:p>
            <a:pPr lvl="1"/>
            <a:r>
              <a:rPr lang="en-US" sz="2000" dirty="0" smtClean="0"/>
              <a:t>LIU baseline: beams with large longitudinal emittance at PS injection to overcome this limitation</a:t>
            </a:r>
          </a:p>
          <a:p>
            <a:pPr lvl="1">
              <a:buFont typeface="ZapfDingbatsITC" charset="0"/>
              <a:buChar char="➜"/>
            </a:pPr>
            <a:r>
              <a:rPr lang="en-US" sz="2000" dirty="0" smtClean="0"/>
              <a:t>Brightness ramp-up therefore determined by the evolution of the longitudinal emittance at PS injection </a:t>
            </a:r>
            <a:endParaRPr lang="en-US" sz="2000" dirty="0"/>
          </a:p>
          <a:p>
            <a:pPr lvl="1"/>
            <a:endParaRPr lang="en-US" sz="2400" dirty="0"/>
          </a:p>
          <a:p>
            <a:r>
              <a:rPr lang="en-US" sz="2400" dirty="0"/>
              <a:t>Longitudinal emittance </a:t>
            </a:r>
            <a:r>
              <a:rPr lang="en-US" sz="2400" dirty="0" smtClean="0"/>
              <a:t>at PS injection will </a:t>
            </a:r>
            <a:r>
              <a:rPr lang="en-US" sz="2400" dirty="0"/>
              <a:t>be gradually increased during Run 3</a:t>
            </a:r>
            <a:endParaRPr lang="en-US" sz="2400" dirty="0">
              <a:sym typeface="Wingdings"/>
            </a:endParaRPr>
          </a:p>
          <a:p>
            <a:pPr lvl="1"/>
            <a:r>
              <a:rPr lang="en-US" sz="2000" dirty="0">
                <a:sym typeface="Wingdings"/>
              </a:rPr>
              <a:t>Brightness ramp-up is foreseen to take place until the end of 2023 </a:t>
            </a:r>
          </a:p>
          <a:p>
            <a:pPr lvl="1"/>
            <a:r>
              <a:rPr lang="en-US" sz="2000" dirty="0">
                <a:sym typeface="Wingdings"/>
              </a:rPr>
              <a:t>L</a:t>
            </a:r>
            <a:r>
              <a:rPr lang="en-US" sz="2000" dirty="0" smtClean="0">
                <a:sym typeface="Wingdings"/>
              </a:rPr>
              <a:t>imited </a:t>
            </a:r>
            <a:r>
              <a:rPr lang="en-US" sz="2000" dirty="0" smtClean="0">
                <a:sym typeface="Wingdings"/>
              </a:rPr>
              <a:t>experience with </a:t>
            </a:r>
            <a:r>
              <a:rPr lang="en-US" sz="2000" dirty="0" smtClean="0">
                <a:sym typeface="Wingdings"/>
              </a:rPr>
              <a:t>large </a:t>
            </a:r>
            <a:r>
              <a:rPr lang="en-US" sz="2000" dirty="0" smtClean="0">
                <a:sym typeface="Wingdings"/>
              </a:rPr>
              <a:t>longitudinal emittance </a:t>
            </a:r>
            <a:r>
              <a:rPr lang="en-US" sz="2000" dirty="0">
                <a:sym typeface="Wingdings"/>
              </a:rPr>
              <a:t>beams and </a:t>
            </a:r>
            <a:r>
              <a:rPr lang="en-US" sz="2000" dirty="0" smtClean="0">
                <a:sym typeface="Wingdings"/>
              </a:rPr>
              <a:t>their impact on transverse </a:t>
            </a:r>
            <a:r>
              <a:rPr lang="en-US" sz="2000" dirty="0" smtClean="0">
                <a:sym typeface="Wingdings"/>
              </a:rPr>
              <a:t>emittances</a:t>
            </a:r>
          </a:p>
          <a:p>
            <a:pPr lvl="2"/>
            <a:r>
              <a:rPr lang="en-US" sz="2100" dirty="0" smtClean="0">
                <a:sym typeface="Wingdings"/>
              </a:rPr>
              <a:t>Standard procedure from an RF point-of-view</a:t>
            </a:r>
            <a:endParaRPr lang="en-US" sz="2100" dirty="0" smtClean="0">
              <a:sym typeface="Wingdings"/>
            </a:endParaRPr>
          </a:p>
          <a:p>
            <a:pPr lvl="1">
              <a:buFont typeface="ZapfDingbatsITC" charset="0"/>
              <a:buChar char="➜"/>
            </a:pPr>
            <a:r>
              <a:rPr lang="en-US" sz="2000" dirty="0" smtClean="0">
                <a:sym typeface="Wingdings"/>
              </a:rPr>
              <a:t>Transverse </a:t>
            </a:r>
            <a:r>
              <a:rPr lang="en-US" sz="2000" dirty="0">
                <a:sym typeface="Wingdings"/>
              </a:rPr>
              <a:t>emittance preservation at PS injection and on the flat bottom is expected to be the most critical </a:t>
            </a:r>
            <a:r>
              <a:rPr lang="en-US" sz="2000" dirty="0" smtClean="0">
                <a:sym typeface="Wingdings"/>
              </a:rPr>
              <a:t>aspect</a:t>
            </a:r>
          </a:p>
          <a:p>
            <a:pPr lvl="1">
              <a:buFont typeface="ZapfDingbatsITC" charset="0"/>
              <a:buChar char="➜"/>
            </a:pPr>
            <a:r>
              <a:rPr lang="en-US" sz="2000" dirty="0" smtClean="0">
                <a:sym typeface="Wingdings"/>
              </a:rPr>
              <a:t>Emittance preservation along the ramp might also become critical and work is ongoing to improve the control of the PFW</a:t>
            </a:r>
            <a:endParaRPr lang="en-US" sz="2000" dirty="0" smtClean="0">
              <a:sym typeface="Wingdings"/>
            </a:endParaRPr>
          </a:p>
          <a:p>
            <a:pPr lvl="1">
              <a:buFont typeface="ZapfDingbatsITC" charset="0"/>
              <a:buChar char="➜"/>
            </a:pPr>
            <a:r>
              <a:rPr lang="en-US" sz="2000" dirty="0" smtClean="0">
                <a:sym typeface="Wingdings"/>
              </a:rPr>
              <a:t>Foresee sufficient commissioning time to gain experience</a:t>
            </a:r>
            <a:endParaRPr lang="en-US" sz="2000" dirty="0"/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43451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Pre-LS2 performance of the standard 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76" y="1606154"/>
            <a:ext cx="4320000" cy="398769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676" y="1606154"/>
            <a:ext cx="4320000" cy="398769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148662" y="1978501"/>
            <a:ext cx="1675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smtClean="0">
                <a:solidFill>
                  <a:srgbClr val="008000"/>
                </a:solidFill>
                <a:latin typeface="Calibri"/>
              </a:rPr>
              <a:t>HI performance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260421" y="2720180"/>
            <a:ext cx="1461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008000"/>
                </a:solidFill>
                <a:latin typeface="Calibri"/>
              </a:rPr>
              <a:t>Operational performance </a:t>
            </a:r>
            <a:r>
              <a:rPr lang="en-US" smtClean="0">
                <a:solidFill>
                  <a:srgbClr val="008000"/>
                </a:solidFill>
                <a:latin typeface="Calibri"/>
              </a:rPr>
              <a:t>in </a:t>
            </a:r>
            <a:r>
              <a:rPr lang="en-US" b="1" smtClean="0">
                <a:solidFill>
                  <a:srgbClr val="008000"/>
                </a:solidFill>
                <a:latin typeface="Calibri"/>
              </a:rPr>
              <a:t>2016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13" name="Content Placeholder 5"/>
          <p:cNvSpPr txBox="1">
            <a:spLocks/>
          </p:cNvSpPr>
          <p:nvPr/>
        </p:nvSpPr>
        <p:spPr>
          <a:xfrm>
            <a:off x="226248" y="1727594"/>
            <a:ext cx="6278272" cy="3795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Experience with the standard beam</a:t>
            </a:r>
          </a:p>
          <a:p>
            <a:pPr lvl="1"/>
            <a:r>
              <a:rPr lang="en-US" sz="2200" dirty="0" smtClean="0"/>
              <a:t>Operational experience limited to 2016</a:t>
            </a:r>
          </a:p>
          <a:p>
            <a:pPr lvl="1"/>
            <a:r>
              <a:rPr lang="en-US" sz="2200" dirty="0" smtClean="0"/>
              <a:t>LIU intensity target achieved in MDs in 2018</a:t>
            </a:r>
          </a:p>
          <a:p>
            <a:pPr lvl="2" algn="l"/>
            <a:r>
              <a:rPr lang="en-US" sz="2000" dirty="0" smtClean="0"/>
              <a:t>Reliable beam production at high-intensity achieved after transverse optimization</a:t>
            </a:r>
          </a:p>
          <a:p>
            <a:endParaRPr lang="en-US" sz="2600" dirty="0"/>
          </a:p>
          <a:p>
            <a:r>
              <a:rPr lang="en-US" sz="2400" dirty="0" smtClean="0"/>
              <a:t>Performance at different intensities followed constant brightness</a:t>
            </a:r>
          </a:p>
        </p:txBody>
      </p:sp>
    </p:spTree>
    <p:extLst>
      <p:ext uri="{BB962C8B-B14F-4D97-AF65-F5344CB8AC3E}">
        <p14:creationId xmlns:p14="http://schemas.microsoft.com/office/powerpoint/2010/main" val="1683360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performance of the standard beam at the end of 2021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4" y="1604177"/>
            <a:ext cx="4320000" cy="3987692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4" y="1604176"/>
            <a:ext cx="4320000" cy="398769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6" y="1604177"/>
            <a:ext cx="4320000" cy="3987692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4" y="1604175"/>
            <a:ext cx="4320000" cy="398769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155052" y="1978499"/>
            <a:ext cx="18356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8000"/>
                </a:solidFill>
                <a:latin typeface="Calibri"/>
              </a:rPr>
              <a:t>HI performance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266811" y="2720178"/>
            <a:ext cx="1461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008000"/>
                </a:solidFill>
                <a:latin typeface="Calibri"/>
              </a:rPr>
              <a:t>Operational performance in 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2016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17" name="TextBox 16"/>
          <p:cNvSpPr txBox="1"/>
          <p:nvPr/>
        </p:nvSpPr>
        <p:spPr>
          <a:xfrm rot="19380000">
            <a:off x="8350704" y="3634046"/>
            <a:ext cx="254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8000"/>
                </a:solidFill>
                <a:latin typeface="Calibri"/>
              </a:rPr>
              <a:t>2021 target brightness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0299569" y="2941974"/>
            <a:ext cx="296563" cy="307853"/>
          </a:xfrm>
          <a:prstGeom prst="straightConnector1">
            <a:avLst/>
          </a:prstGeom>
          <a:ln>
            <a:solidFill>
              <a:srgbClr val="017F00"/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Content Placeholder 5"/>
          <p:cNvSpPr txBox="1">
            <a:spLocks/>
          </p:cNvSpPr>
          <p:nvPr/>
        </p:nvSpPr>
        <p:spPr>
          <a:xfrm>
            <a:off x="226247" y="1295104"/>
            <a:ext cx="7237815" cy="488703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 smtClean="0"/>
              <a:t>PSB will deliver beams of significantly increased brightness already in 2021</a:t>
            </a:r>
          </a:p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Longitudinal parameter target at PS injection in </a:t>
            </a:r>
            <a:r>
              <a:rPr lang="en-US" sz="2400" dirty="0" smtClean="0"/>
              <a:t>2021</a:t>
            </a:r>
          </a:p>
          <a:p>
            <a:pPr lvl="1" algn="l"/>
            <a:r>
              <a:rPr lang="en-US" sz="2200" dirty="0"/>
              <a:t>w</a:t>
            </a:r>
            <a:r>
              <a:rPr lang="en-US" sz="2200" dirty="0" smtClean="0"/>
              <a:t>ill require longitudinal blow-up at the end of the PS flat bottom</a:t>
            </a:r>
            <a:endParaRPr lang="en-US" sz="2200" dirty="0" smtClean="0"/>
          </a:p>
          <a:p>
            <a:pPr algn="l"/>
            <a:endParaRPr lang="en-US" sz="2400" dirty="0"/>
          </a:p>
          <a:p>
            <a:pPr algn="l"/>
            <a:endParaRPr lang="en-US" sz="4500" dirty="0" smtClean="0"/>
          </a:p>
          <a:p>
            <a:pPr marL="363538" indent="-327025" algn="l">
              <a:buFont typeface="ZapfDingbatsITC" charset="0"/>
              <a:buChar char="➜"/>
            </a:pPr>
            <a:r>
              <a:rPr lang="en-US" sz="2400" dirty="0"/>
              <a:t>A</a:t>
            </a:r>
            <a:r>
              <a:rPr lang="en-US" sz="2400" dirty="0" smtClean="0"/>
              <a:t>chievable brightness will be limited by space  charge </a:t>
            </a:r>
            <a:r>
              <a:rPr lang="en-US" sz="2400" dirty="0"/>
              <a:t>effects on the PS flat </a:t>
            </a:r>
            <a:r>
              <a:rPr lang="en-US" sz="2400" dirty="0" smtClean="0"/>
              <a:t>bottom </a:t>
            </a:r>
          </a:p>
          <a:p>
            <a:pPr marL="274638" indent="-238125" algn="l">
              <a:buFont typeface="Arial" charset="0"/>
              <a:buChar char="•"/>
            </a:pPr>
            <a:r>
              <a:rPr lang="en-US" sz="2400" dirty="0" smtClean="0"/>
              <a:t>First important brightness increase expected to be achieved at the end of 2021</a:t>
            </a:r>
          </a:p>
          <a:p>
            <a:pPr marL="684213" lvl="1" indent="-238125" algn="l">
              <a:buFont typeface="Arial" charset="0"/>
              <a:buChar char="•"/>
            </a:pPr>
            <a:r>
              <a:rPr lang="en-US" sz="2200" dirty="0" smtClean="0"/>
              <a:t>Including a 10% margin on the transverse emittances with respect to the maximum achievable performance</a:t>
            </a:r>
            <a:endParaRPr lang="en-US" sz="2200" dirty="0"/>
          </a:p>
          <a:p>
            <a:pPr algn="l"/>
            <a:endParaRPr lang="en-US" sz="2400" dirty="0"/>
          </a:p>
          <a:p>
            <a:pPr algn="l"/>
            <a:endParaRPr lang="en-US" sz="2400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2119449" y="2981732"/>
            <a:ext cx="3230372" cy="921861"/>
            <a:chOff x="1917342" y="3399404"/>
            <a:chExt cx="3230372" cy="921861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8" name="Content Placeholder 7"/>
                <p:cNvGraphicFramePr>
                  <a:graphicFrameLocks/>
                </p:cNvGraphicFramePr>
                <p:nvPr>
                  <p:extLst/>
                </p:nvPr>
              </p:nvGraphicFramePr>
              <p:xfrm>
                <a:off x="1989859" y="3399404"/>
                <a:ext cx="3085339" cy="675640"/>
              </p:xfrm>
              <a:graphic>
                <a:graphicData uri="http://schemas.openxmlformats.org/drawingml/2006/table">
                  <a:tbl>
                    <a:tblPr firstRow="1" bandRow="1">
                      <a:tableStyleId>{073A0DAA-6AF3-43AB-8588-CEC1D06C72B9}</a:tableStyleId>
                    </a:tblPr>
                    <a:tblGrid>
                      <a:gridCol w="950659"/>
                      <a:gridCol w="861759"/>
                      <a:gridCol w="1272921"/>
                    </a:tblGrid>
                    <a:tr h="370840">
                      <a:tc>
                        <a:txBody>
                          <a:bodyPr/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dirty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400" b="1" i="1" dirty="0" smtClean="0">
                                        <a:latin typeface="Cambria Math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a14:m>
                            <a:r>
                              <a:rPr lang="en-US" sz="1400" dirty="0" smtClean="0"/>
                              <a:t> [eVs]*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a14:m>
                            <a:r>
                              <a:rPr lang="en-US" sz="1400" dirty="0" smtClean="0"/>
                              <a:t> [ns]*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𝜹</m:t>
                                </m:r>
                                <m:r>
                                  <a:rPr lang="en-US" sz="1400" b="1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𝒑</m:t>
                                </m:r>
                                <m:r>
                                  <a:rPr lang="en-US" sz="1400" b="1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/</m:t>
                                </m:r>
                                <m:r>
                                  <a:rPr lang="en-US" sz="1400" b="1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𝒑</m:t>
                                </m:r>
                              </m:oMath>
                            </a14:m>
                            <a:r>
                              <a:rPr lang="en-US" sz="1400" dirty="0" smtClean="0"/>
                              <a:t> [</a:t>
                            </a:r>
                            <a14:m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1" i="1" smtClean="0">
                                        <a:latin typeface="Cambria Math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400" b="1" i="1" smtClean="0">
                                        <a:latin typeface="Cambria Math" charset="0"/>
                                      </a:rPr>
                                      <m:t>−</m:t>
                                    </m:r>
                                    <m:r>
                                      <a:rPr lang="en-US" sz="1400" b="1" i="1" smtClean="0">
                                        <a:latin typeface="Cambria Math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a14:m>
                            <a:r>
                              <a:rPr lang="en-US" sz="1400" dirty="0" smtClean="0"/>
                              <a:t>]*</a:t>
                            </a:r>
                            <a:endParaRPr lang="en-US" sz="1400" dirty="0"/>
                          </a:p>
                        </a:txBody>
                        <a:tcPr/>
                      </a:tc>
                    </a:tr>
                    <a:tr h="199342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1.5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135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1.1</a:t>
                            </a:r>
                            <a:endParaRPr lang="en-US" sz="1400" dirty="0"/>
                          </a:p>
                        </a:txBody>
                        <a:tcPr/>
                      </a:tc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28" name="Content Placeholder 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582462312"/>
                    </p:ext>
                  </p:extLst>
                </p:nvPr>
              </p:nvGraphicFramePr>
              <p:xfrm>
                <a:off x="1989859" y="3399404"/>
                <a:ext cx="3085339" cy="675640"/>
              </p:xfrm>
              <a:graphic>
                <a:graphicData uri="http://schemas.openxmlformats.org/drawingml/2006/table">
                  <a:tbl>
                    <a:tblPr firstRow="1" bandRow="1">
                      <a:tableStyleId>{073A0DAA-6AF3-43AB-8588-CEC1D06C72B9}</a:tableStyleId>
                    </a:tblPr>
                    <a:tblGrid>
                      <a:gridCol w="950659"/>
                      <a:gridCol w="861759"/>
                      <a:gridCol w="1272921"/>
                    </a:tblGrid>
                    <a:tr h="370840"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>
                          <a:blipFill rotWithShape="0">
                            <a:blip r:embed="rId6"/>
                            <a:stretch>
                              <a:fillRect l="-641" t="-3279" r="-227564" b="-98361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>
                          <a:blipFill rotWithShape="0">
                            <a:blip r:embed="rId6"/>
                            <a:stretch>
                              <a:fillRect l="-110563" t="-3279" r="-150000" b="-98361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>
                          <a:blipFill rotWithShape="0">
                            <a:blip r:embed="rId6"/>
                            <a:stretch>
                              <a:fillRect l="-143062" t="-3279" r="-1914" b="-98361"/>
                            </a:stretch>
                          </a:blipFill>
                        </a:tcPr>
                      </a:tc>
                    </a:tr>
                    <a:tr h="304800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1.5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135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1.1</a:t>
                            </a:r>
                            <a:endParaRPr lang="en-US" sz="1400" dirty="0"/>
                          </a:p>
                        </a:txBody>
                        <a:tcPr/>
                      </a:tc>
                    </a:tr>
                  </a:tbl>
                </a:graphicData>
              </a:graphic>
            </p:graphicFrame>
          </mc:Fallback>
        </mc:AlternateContent>
        <p:sp>
          <p:nvSpPr>
            <p:cNvPr id="29" name="Rectangle 28"/>
            <p:cNvSpPr/>
            <p:nvPr/>
          </p:nvSpPr>
          <p:spPr>
            <a:xfrm>
              <a:off x="1917342" y="4075044"/>
              <a:ext cx="323037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chemeClr val="accent6">
                      <a:lumMod val="50000"/>
                    </a:schemeClr>
                  </a:solidFill>
                  <a:latin typeface="Helvetica Neue" charset="0"/>
                </a:rPr>
                <a:t>* parameter conventions according to </a:t>
              </a:r>
              <a:r>
                <a:rPr lang="en-US" sz="1000" dirty="0" smtClean="0">
                  <a:solidFill>
                    <a:schemeClr val="accent6">
                      <a:lumMod val="50000"/>
                    </a:schemeClr>
                  </a:solidFill>
                  <a:latin typeface="Helvetica Neue" charset="0"/>
                  <a:hlinkClick r:id="rId7"/>
                </a:rPr>
                <a:t>EDMS1296306</a:t>
              </a:r>
              <a:endParaRPr lang="en-US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89282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performance of the standard beam at the end of </a:t>
            </a:r>
            <a:r>
              <a:rPr lang="en-US" dirty="0" smtClean="0"/>
              <a:t>2022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sp>
        <p:nvSpPr>
          <p:cNvPr id="23" name="Content Placeholder 5"/>
          <p:cNvSpPr txBox="1">
            <a:spLocks/>
          </p:cNvSpPr>
          <p:nvPr/>
        </p:nvSpPr>
        <p:spPr>
          <a:xfrm>
            <a:off x="226247" y="1295104"/>
            <a:ext cx="7016777" cy="4887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Further brightness increase by increasing the longitudinal emittance at PS injection</a:t>
            </a:r>
          </a:p>
          <a:p>
            <a:pPr lvl="1" algn="l"/>
            <a:r>
              <a:rPr lang="en-US" sz="2200" dirty="0" smtClean="0"/>
              <a:t>Longitudinal parameter target at PS injection in 2022</a:t>
            </a:r>
          </a:p>
          <a:p>
            <a:pPr algn="l"/>
            <a:endParaRPr lang="en-US" sz="2400" dirty="0"/>
          </a:p>
          <a:p>
            <a:pPr algn="l"/>
            <a:endParaRPr lang="en-US" sz="3500" dirty="0" smtClean="0"/>
          </a:p>
          <a:p>
            <a:pPr marL="363538" indent="-327025" algn="l">
              <a:buFont typeface="ZapfDingbatsITC" charset="0"/>
              <a:buChar char="➜"/>
            </a:pPr>
            <a:endParaRPr lang="en-US" sz="2400" dirty="0" smtClean="0"/>
          </a:p>
          <a:p>
            <a:pPr marL="363538" indent="-327025" algn="l">
              <a:buFont typeface="ZapfDingbatsITC" charset="0"/>
              <a:buChar char="➜"/>
            </a:pPr>
            <a:r>
              <a:rPr lang="en-US" sz="2400" dirty="0" smtClean="0"/>
              <a:t>Achievable brightness will still be limited by space  charge </a:t>
            </a:r>
            <a:r>
              <a:rPr lang="en-US" sz="2400" dirty="0"/>
              <a:t>effects on the PS flat </a:t>
            </a:r>
            <a:r>
              <a:rPr lang="en-US" sz="2400" dirty="0" smtClean="0"/>
              <a:t>bottom </a:t>
            </a:r>
          </a:p>
          <a:p>
            <a:pPr algn="l"/>
            <a:endParaRPr lang="en-US" sz="2400" dirty="0"/>
          </a:p>
          <a:p>
            <a:pPr algn="l"/>
            <a:endParaRPr lang="en-US" sz="2400" dirty="0" smtClean="0"/>
          </a:p>
        </p:txBody>
      </p:sp>
      <p:grpSp>
        <p:nvGrpSpPr>
          <p:cNvPr id="30" name="Group 29"/>
          <p:cNvGrpSpPr/>
          <p:nvPr/>
        </p:nvGrpSpPr>
        <p:grpSpPr>
          <a:xfrm>
            <a:off x="2119449" y="3130817"/>
            <a:ext cx="3230372" cy="921861"/>
            <a:chOff x="1917342" y="3399404"/>
            <a:chExt cx="3230372" cy="921861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8" name="Content Placeholder 7"/>
                <p:cNvGraphicFramePr>
                  <a:graphicFrameLocks/>
                </p:cNvGraphicFramePr>
                <p:nvPr>
                  <p:extLst/>
                </p:nvPr>
              </p:nvGraphicFramePr>
              <p:xfrm>
                <a:off x="1989859" y="3399404"/>
                <a:ext cx="3085339" cy="675640"/>
              </p:xfrm>
              <a:graphic>
                <a:graphicData uri="http://schemas.openxmlformats.org/drawingml/2006/table">
                  <a:tbl>
                    <a:tblPr firstRow="1" bandRow="1">
                      <a:tableStyleId>{073A0DAA-6AF3-43AB-8588-CEC1D06C72B9}</a:tableStyleId>
                    </a:tblPr>
                    <a:tblGrid>
                      <a:gridCol w="950659"/>
                      <a:gridCol w="861759"/>
                      <a:gridCol w="1272921"/>
                    </a:tblGrid>
                    <a:tr h="370840">
                      <a:tc>
                        <a:txBody>
                          <a:bodyPr/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dirty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400" b="1" i="1" dirty="0" smtClean="0">
                                        <a:latin typeface="Cambria Math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a14:m>
                            <a:r>
                              <a:rPr lang="en-US" sz="1400" dirty="0" smtClean="0"/>
                              <a:t> [eVs]*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a14:m>
                            <a:r>
                              <a:rPr lang="en-US" sz="1400" dirty="0" smtClean="0"/>
                              <a:t> [ns]*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𝜹</m:t>
                                </m:r>
                                <m:r>
                                  <a:rPr lang="en-US" sz="1400" b="1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𝒑</m:t>
                                </m:r>
                                <m:r>
                                  <a:rPr lang="en-US" sz="1400" b="1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/</m:t>
                                </m:r>
                                <m:r>
                                  <a:rPr lang="en-US" sz="1400" b="1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𝒑</m:t>
                                </m:r>
                              </m:oMath>
                            </a14:m>
                            <a:r>
                              <a:rPr lang="en-US" sz="1400" dirty="0" smtClean="0"/>
                              <a:t> [</a:t>
                            </a:r>
                            <a14:m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1" i="1" smtClean="0">
                                        <a:latin typeface="Cambria Math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400" b="1" i="1" smtClean="0">
                                        <a:latin typeface="Cambria Math" charset="0"/>
                                      </a:rPr>
                                      <m:t>−</m:t>
                                    </m:r>
                                    <m:r>
                                      <a:rPr lang="en-US" sz="1400" b="1" i="1" smtClean="0">
                                        <a:latin typeface="Cambria Math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a14:m>
                            <a:r>
                              <a:rPr lang="en-US" sz="1400" dirty="0" smtClean="0"/>
                              <a:t>]*</a:t>
                            </a:r>
                            <a:endParaRPr lang="en-US" sz="1400" dirty="0"/>
                          </a:p>
                        </a:txBody>
                        <a:tcPr/>
                      </a:tc>
                    </a:tr>
                    <a:tr h="199342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2.25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170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1.3</a:t>
                            </a:r>
                            <a:endParaRPr lang="en-US" sz="1400" dirty="0"/>
                          </a:p>
                        </a:txBody>
                        <a:tcPr/>
                      </a:tc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28" name="Content Placeholder 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300297001"/>
                    </p:ext>
                  </p:extLst>
                </p:nvPr>
              </p:nvGraphicFramePr>
              <p:xfrm>
                <a:off x="1989859" y="3399404"/>
                <a:ext cx="3085339" cy="675640"/>
              </p:xfrm>
              <a:graphic>
                <a:graphicData uri="http://schemas.openxmlformats.org/drawingml/2006/table">
                  <a:tbl>
                    <a:tblPr firstRow="1" bandRow="1">
                      <a:tableStyleId>{073A0DAA-6AF3-43AB-8588-CEC1D06C72B9}</a:tableStyleId>
                    </a:tblPr>
                    <a:tblGrid>
                      <a:gridCol w="950659"/>
                      <a:gridCol w="861759"/>
                      <a:gridCol w="1272921"/>
                    </a:tblGrid>
                    <a:tr h="370840"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>
                          <a:blipFill rotWithShape="0">
                            <a:blip r:embed="rId2"/>
                            <a:stretch>
                              <a:fillRect l="-641" t="-1639" r="-227564" b="-100000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>
                          <a:blipFill rotWithShape="0">
                            <a:blip r:embed="rId2"/>
                            <a:stretch>
                              <a:fillRect l="-110563" t="-1639" r="-150000" b="-100000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>
                          <a:blipFill rotWithShape="0">
                            <a:blip r:embed="rId2"/>
                            <a:stretch>
                              <a:fillRect l="-143062" t="-1639" r="-1914" b="-100000"/>
                            </a:stretch>
                          </a:blipFill>
                        </a:tcPr>
                      </a:tc>
                    </a:tr>
                    <a:tr h="304800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2.25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170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1.3</a:t>
                            </a:r>
                            <a:endParaRPr lang="en-US" sz="1400" dirty="0"/>
                          </a:p>
                        </a:txBody>
                        <a:tcPr/>
                      </a:tc>
                    </a:tr>
                  </a:tbl>
                </a:graphicData>
              </a:graphic>
            </p:graphicFrame>
          </mc:Fallback>
        </mc:AlternateContent>
        <p:sp>
          <p:nvSpPr>
            <p:cNvPr id="29" name="Rectangle 28"/>
            <p:cNvSpPr/>
            <p:nvPr/>
          </p:nvSpPr>
          <p:spPr>
            <a:xfrm>
              <a:off x="1917342" y="4075044"/>
              <a:ext cx="323037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chemeClr val="accent6">
                      <a:lumMod val="50000"/>
                    </a:schemeClr>
                  </a:solidFill>
                  <a:latin typeface="Helvetica Neue" charset="0"/>
                </a:rPr>
                <a:t>* parameter conventions according to </a:t>
              </a:r>
              <a:r>
                <a:rPr lang="en-US" sz="1000" dirty="0" smtClean="0">
                  <a:solidFill>
                    <a:schemeClr val="accent6">
                      <a:lumMod val="50000"/>
                    </a:schemeClr>
                  </a:solidFill>
                  <a:latin typeface="Helvetica Neue" charset="0"/>
                  <a:hlinkClick r:id="rId3"/>
                </a:rPr>
                <a:t>EDMS1296306</a:t>
              </a:r>
              <a:endParaRPr lang="en-US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4" y="1604175"/>
            <a:ext cx="4320000" cy="39876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4" y="1604175"/>
            <a:ext cx="4320000" cy="39876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4" y="1604175"/>
            <a:ext cx="4320000" cy="3987692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 rot="19860000">
            <a:off x="8350703" y="3980034"/>
            <a:ext cx="254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smtClean="0">
                <a:solidFill>
                  <a:srgbClr val="008000"/>
                </a:solidFill>
                <a:latin typeface="Calibri"/>
              </a:rPr>
              <a:t>2022 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target brightness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10447187" y="3423283"/>
            <a:ext cx="198369" cy="308456"/>
          </a:xfrm>
          <a:prstGeom prst="straightConnector1">
            <a:avLst/>
          </a:prstGeom>
          <a:ln>
            <a:solidFill>
              <a:srgbClr val="017F00"/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9380000">
            <a:off x="8350704" y="3634046"/>
            <a:ext cx="254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8000"/>
                </a:solidFill>
                <a:latin typeface="Calibri"/>
              </a:rPr>
              <a:t>2021 target brightness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857180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 performance of the standard beam at the end of </a:t>
            </a:r>
            <a:r>
              <a:rPr lang="en-US" dirty="0" smtClean="0"/>
              <a:t>2023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2150059" y="2960684"/>
            <a:ext cx="3230372" cy="921861"/>
            <a:chOff x="1917342" y="3399404"/>
            <a:chExt cx="3230372" cy="921861"/>
          </a:xfrm>
        </p:grpSpPr>
        <mc:AlternateContent xmlns:mc="http://schemas.openxmlformats.org/markup-compatibility/2006" xmlns:a14="http://schemas.microsoft.com/office/drawing/2010/main">
          <mc:Choice Requires="a14">
            <p:graphicFrame>
              <p:nvGraphicFramePr>
                <p:cNvPr id="28" name="Content Placeholder 7"/>
                <p:cNvGraphicFramePr>
                  <a:graphicFrameLocks/>
                </p:cNvGraphicFramePr>
                <p:nvPr>
                  <p:extLst/>
                </p:nvPr>
              </p:nvGraphicFramePr>
              <p:xfrm>
                <a:off x="1989859" y="3399404"/>
                <a:ext cx="3085339" cy="675640"/>
              </p:xfrm>
              <a:graphic>
                <a:graphicData uri="http://schemas.openxmlformats.org/drawingml/2006/table">
                  <a:tbl>
                    <a:tblPr firstRow="1" bandRow="1">
                      <a:tableStyleId>{073A0DAA-6AF3-43AB-8588-CEC1D06C72B9}</a:tableStyleId>
                    </a:tblPr>
                    <a:tblGrid>
                      <a:gridCol w="950659"/>
                      <a:gridCol w="861759"/>
                      <a:gridCol w="1272921"/>
                    </a:tblGrid>
                    <a:tr h="370840">
                      <a:tc>
                        <a:txBody>
                          <a:bodyPr/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dirty="0" smtClean="0">
                                        <a:latin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dirty="0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𝜺</m:t>
                                    </m:r>
                                  </m:e>
                                  <m:sub>
                                    <m:r>
                                      <a:rPr lang="en-US" sz="1400" b="1" i="1" dirty="0" smtClean="0">
                                        <a:latin typeface="Cambria Math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a14:m>
                            <a:r>
                              <a:rPr lang="en-US" sz="1400" dirty="0" smtClean="0"/>
                              <a:t> [eVs]*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140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en-US" sz="1400" b="1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𝒛</m:t>
                                    </m:r>
                                  </m:sub>
                                </m:sSub>
                              </m:oMath>
                            </a14:m>
                            <a:r>
                              <a:rPr lang="en-US" sz="1400" dirty="0" smtClean="0"/>
                              <a:t> [ns]*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14:m>
                              <m:oMath xmlns:m="http://schemas.openxmlformats.org/officeDocument/2006/math">
                                <m:r>
                                  <a:rPr lang="en-US" sz="14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𝜹</m:t>
                                </m:r>
                                <m:r>
                                  <a:rPr lang="en-US" sz="1400" b="1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𝒑</m:t>
                                </m:r>
                                <m:r>
                                  <a:rPr lang="en-US" sz="1400" b="1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/</m:t>
                                </m:r>
                                <m:r>
                                  <a:rPr lang="en-US" sz="1400" b="1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𝒑</m:t>
                                </m:r>
                              </m:oMath>
                            </a14:m>
                            <a:r>
                              <a:rPr lang="en-US" sz="1400" dirty="0" smtClean="0"/>
                              <a:t> [</a:t>
                            </a:r>
                            <a14:m>
                              <m:oMath xmlns:m="http://schemas.openxmlformats.org/officeDocument/2006/math">
                                <m:sSup>
                                  <m:sSupPr>
                                    <m:ctrlPr>
                                      <a:rPr lang="en-US" sz="1400" i="1" smtClean="0">
                                        <a:latin typeface="Cambria Math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1400" b="1" i="1" smtClean="0">
                                        <a:latin typeface="Cambria Math" charset="0"/>
                                      </a:rPr>
                                      <m:t>𝟏𝟎</m:t>
                                    </m:r>
                                  </m:e>
                                  <m:sup>
                                    <m:r>
                                      <a:rPr lang="en-US" sz="1400" b="1" i="1" smtClean="0">
                                        <a:latin typeface="Cambria Math" charset="0"/>
                                      </a:rPr>
                                      <m:t>−</m:t>
                                    </m:r>
                                    <m:r>
                                      <a:rPr lang="en-US" sz="1400" b="1" i="1" smtClean="0">
                                        <a:latin typeface="Cambria Math" charset="0"/>
                                      </a:rPr>
                                      <m:t>𝟑</m:t>
                                    </m:r>
                                  </m:sup>
                                </m:sSup>
                              </m:oMath>
                            </a14:m>
                            <a:r>
                              <a:rPr lang="en-US" sz="1400" dirty="0" smtClean="0"/>
                              <a:t>]*</a:t>
                            </a:r>
                            <a:endParaRPr lang="en-US" sz="1400" dirty="0"/>
                          </a:p>
                        </a:txBody>
                        <a:tcPr/>
                      </a:tc>
                    </a:tr>
                    <a:tr h="199342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3.0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205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1.5</a:t>
                            </a:r>
                            <a:endParaRPr lang="en-US" sz="1400" dirty="0"/>
                          </a:p>
                        </a:txBody>
                        <a:tcPr/>
                      </a:tc>
                    </a:tr>
                  </a:tbl>
                </a:graphicData>
              </a:graphic>
            </p:graphicFrame>
          </mc:Choice>
          <mc:Fallback xmlns="">
            <p:graphicFrame>
              <p:nvGraphicFramePr>
                <p:cNvPr id="28" name="Content Placeholder 7"/>
                <p:cNvGraphicFramePr>
                  <a:graphicFrameLocks/>
                </p:cNvGraphicFramePr>
                <p:nvPr>
                  <p:extLst>
                    <p:ext uri="{D42A27DB-BD31-4B8C-83A1-F6EECF244321}">
                      <p14:modId xmlns:p14="http://schemas.microsoft.com/office/powerpoint/2010/main" val="1580174647"/>
                    </p:ext>
                  </p:extLst>
                </p:nvPr>
              </p:nvGraphicFramePr>
              <p:xfrm>
                <a:off x="1989859" y="3399404"/>
                <a:ext cx="3085339" cy="675640"/>
              </p:xfrm>
              <a:graphic>
                <a:graphicData uri="http://schemas.openxmlformats.org/drawingml/2006/table">
                  <a:tbl>
                    <a:tblPr firstRow="1" bandRow="1">
                      <a:tableStyleId>{073A0DAA-6AF3-43AB-8588-CEC1D06C72B9}</a:tableStyleId>
                    </a:tblPr>
                    <a:tblGrid>
                      <a:gridCol w="950659"/>
                      <a:gridCol w="861759"/>
                      <a:gridCol w="1272921"/>
                    </a:tblGrid>
                    <a:tr h="370840"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>
                          <a:blipFill rotWithShape="0">
                            <a:blip r:embed="rId2"/>
                            <a:stretch>
                              <a:fillRect l="-641" t="-1639" r="-227564" b="-100000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>
                          <a:blipFill rotWithShape="0">
                            <a:blip r:embed="rId2"/>
                            <a:stretch>
                              <a:fillRect l="-110563" t="-1639" r="-150000" b="-100000"/>
                            </a:stretch>
                          </a:blipFill>
                        </a:tcPr>
                      </a:tc>
                      <a:tc>
                        <a:txBody>
                          <a:bodyPr/>
                          <a:lstStyle/>
                          <a:p>
                            <a:endParaRPr lang="en-US"/>
                          </a:p>
                        </a:txBody>
                        <a:tcPr>
                          <a:blipFill rotWithShape="0">
                            <a:blip r:embed="rId2"/>
                            <a:stretch>
                              <a:fillRect l="-143062" t="-1639" r="-1914" b="-100000"/>
                            </a:stretch>
                          </a:blipFill>
                        </a:tcPr>
                      </a:tc>
                    </a:tr>
                    <a:tr h="304800"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3.0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205</a:t>
                            </a:r>
                            <a:endParaRPr lang="en-US" sz="1400" dirty="0"/>
                          </a:p>
                        </a:txBody>
                        <a:tcPr/>
                      </a:tc>
                      <a:tc>
                        <a:txBody>
                          <a:bodyPr/>
                          <a:lstStyle/>
                          <a:p>
                            <a:pPr algn="ctr"/>
                            <a:r>
                              <a:rPr lang="en-US" sz="1400" dirty="0" smtClean="0"/>
                              <a:t>1.5</a:t>
                            </a:r>
                            <a:endParaRPr lang="en-US" sz="1400" dirty="0"/>
                          </a:p>
                        </a:txBody>
                        <a:tcPr/>
                      </a:tc>
                    </a:tr>
                  </a:tbl>
                </a:graphicData>
              </a:graphic>
            </p:graphicFrame>
          </mc:Fallback>
        </mc:AlternateContent>
        <p:sp>
          <p:nvSpPr>
            <p:cNvPr id="29" name="Rectangle 28"/>
            <p:cNvSpPr/>
            <p:nvPr/>
          </p:nvSpPr>
          <p:spPr>
            <a:xfrm>
              <a:off x="1917342" y="4075044"/>
              <a:ext cx="3230372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000" dirty="0" smtClean="0">
                  <a:solidFill>
                    <a:schemeClr val="accent6">
                      <a:lumMod val="50000"/>
                    </a:schemeClr>
                  </a:solidFill>
                  <a:latin typeface="Helvetica Neue" charset="0"/>
                </a:rPr>
                <a:t>* parameter conventions according to </a:t>
              </a:r>
              <a:r>
                <a:rPr lang="en-US" sz="1000" dirty="0" smtClean="0">
                  <a:solidFill>
                    <a:schemeClr val="accent6">
                      <a:lumMod val="50000"/>
                    </a:schemeClr>
                  </a:solidFill>
                  <a:latin typeface="Helvetica Neue" charset="0"/>
                  <a:hlinkClick r:id="rId3"/>
                </a:rPr>
                <a:t>EDMS1296306</a:t>
              </a:r>
              <a:endParaRPr lang="en-US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pic>
        <p:nvPicPr>
          <p:cNvPr id="19" name="Picture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4" y="1604175"/>
            <a:ext cx="4320000" cy="398769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4" y="1604173"/>
            <a:ext cx="4320000" cy="39876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4064" y="1604171"/>
            <a:ext cx="4320000" cy="3987692"/>
          </a:xfrm>
          <a:prstGeom prst="rect">
            <a:avLst/>
          </a:prstGeom>
        </p:spPr>
      </p:pic>
      <p:sp>
        <p:nvSpPr>
          <p:cNvPr id="18" name="5-Point Star 17"/>
          <p:cNvSpPr>
            <a:spLocks noChangeAspect="1"/>
          </p:cNvSpPr>
          <p:nvPr/>
        </p:nvSpPr>
        <p:spPr>
          <a:xfrm>
            <a:off x="10709945" y="3905714"/>
            <a:ext cx="324000" cy="324000"/>
          </a:xfrm>
          <a:prstGeom prst="star5">
            <a:avLst/>
          </a:prstGeom>
          <a:solidFill>
            <a:srgbClr val="008000"/>
          </a:soli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9062662" y="3466764"/>
            <a:ext cx="18968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dirty="0" smtClean="0">
                <a:solidFill>
                  <a:srgbClr val="008000"/>
                </a:solidFill>
                <a:latin typeface="Calibri"/>
              </a:rPr>
              <a:t>LIU performance </a:t>
            </a:r>
            <a:r>
              <a:rPr lang="en-US" dirty="0" smtClean="0">
                <a:solidFill>
                  <a:srgbClr val="008000"/>
                </a:solidFill>
                <a:latin typeface="Calibri"/>
              </a:rPr>
              <a:t>at PS extraction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10681967" y="3793984"/>
            <a:ext cx="136583" cy="282040"/>
          </a:xfrm>
          <a:prstGeom prst="straightConnector1">
            <a:avLst/>
          </a:prstGeom>
          <a:ln>
            <a:solidFill>
              <a:srgbClr val="017F00"/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 rot="19860000">
            <a:off x="8350703" y="3980034"/>
            <a:ext cx="2546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b="1" smtClean="0">
                <a:solidFill>
                  <a:srgbClr val="008000"/>
                </a:solidFill>
                <a:latin typeface="Calibri"/>
              </a:rPr>
              <a:t>2022 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target brightness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23" name="Content Placeholder 5"/>
          <p:cNvSpPr txBox="1">
            <a:spLocks/>
          </p:cNvSpPr>
          <p:nvPr/>
        </p:nvSpPr>
        <p:spPr>
          <a:xfrm>
            <a:off x="226247" y="1295104"/>
            <a:ext cx="7031170" cy="4887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sz="2400" dirty="0" smtClean="0"/>
          </a:p>
          <a:p>
            <a:pPr algn="l"/>
            <a:r>
              <a:rPr lang="en-US" sz="2400" dirty="0" smtClean="0"/>
              <a:t>Final step in longitudinal emittance foreseen in 2023</a:t>
            </a:r>
          </a:p>
          <a:p>
            <a:pPr lvl="1" algn="l"/>
            <a:r>
              <a:rPr lang="en-US" sz="2200" dirty="0" smtClean="0"/>
              <a:t>Longitudinal parameter target at PS injection in 2023</a:t>
            </a:r>
            <a:br>
              <a:rPr lang="en-US" sz="2200" dirty="0" smtClean="0"/>
            </a:br>
            <a:r>
              <a:rPr lang="en-US" sz="2200" dirty="0" smtClean="0"/>
              <a:t>(</a:t>
            </a:r>
            <a:r>
              <a:rPr lang="en-US" sz="2200" b="1" dirty="0" smtClean="0"/>
              <a:t>= LIU parameters</a:t>
            </a:r>
            <a:r>
              <a:rPr lang="en-US" sz="2200" dirty="0" smtClean="0"/>
              <a:t>)</a:t>
            </a:r>
          </a:p>
          <a:p>
            <a:pPr algn="l"/>
            <a:endParaRPr lang="en-US" sz="2400" dirty="0"/>
          </a:p>
          <a:p>
            <a:pPr algn="l"/>
            <a:endParaRPr lang="en-US" sz="3500" dirty="0" smtClean="0"/>
          </a:p>
          <a:p>
            <a:pPr marL="363538" indent="-327025" algn="l">
              <a:buFont typeface="ZapfDingbatsITC" charset="0"/>
              <a:buChar char="➜"/>
            </a:pPr>
            <a:endParaRPr lang="en-US" sz="2400" dirty="0" smtClean="0"/>
          </a:p>
          <a:p>
            <a:pPr marL="363538" indent="-327025" algn="l">
              <a:buFont typeface="ZapfDingbatsITC" charset="0"/>
              <a:buChar char="➜"/>
            </a:pPr>
            <a:r>
              <a:rPr lang="en-US" sz="2400" u="sng" dirty="0" smtClean="0"/>
              <a:t>LIU performance at PS extraction</a:t>
            </a:r>
            <a:r>
              <a:rPr lang="en-US" sz="2400" dirty="0" smtClean="0"/>
              <a:t> planned to be reached at the </a:t>
            </a:r>
            <a:r>
              <a:rPr lang="en-US" sz="2400" u="sng" dirty="0" smtClean="0"/>
              <a:t>end of 2023</a:t>
            </a:r>
          </a:p>
          <a:p>
            <a:pPr algn="l"/>
            <a:endParaRPr lang="en-US" sz="2400" dirty="0"/>
          </a:p>
          <a:p>
            <a:pPr algn="l"/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1318880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5" grpId="0"/>
      <p:bldP spid="2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288000"/>
            <a:ext cx="11016948" cy="648000"/>
          </a:xfrm>
        </p:spPr>
        <p:txBody>
          <a:bodyPr>
            <a:normAutofit/>
          </a:bodyPr>
          <a:lstStyle/>
          <a:p>
            <a:r>
              <a:rPr lang="en-US" sz="2800" dirty="0"/>
              <a:t>Summary of the brightness ramp-up </a:t>
            </a:r>
            <a:r>
              <a:rPr lang="en-US" sz="2800" dirty="0" smtClean="0"/>
              <a:t>of the </a:t>
            </a:r>
            <a:r>
              <a:rPr lang="en-US" sz="2800" smtClean="0"/>
              <a:t>standard beam during </a:t>
            </a:r>
            <a:r>
              <a:rPr lang="en-US" sz="2800" dirty="0"/>
              <a:t>Run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z="1400" smtClean="0"/>
              <a:pPr/>
              <a:t>14</a:t>
            </a:fld>
            <a:endParaRPr lang="en-US" sz="1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sp>
        <p:nvSpPr>
          <p:cNvPr id="57" name="Content Placeholder 5"/>
          <p:cNvSpPr txBox="1">
            <a:spLocks/>
          </p:cNvSpPr>
          <p:nvPr/>
        </p:nvSpPr>
        <p:spPr>
          <a:xfrm>
            <a:off x="11217" y="1578780"/>
            <a:ext cx="4558725" cy="40087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Brightness ramp-up determined by the evolution of longitudinal parameters at PS injection</a:t>
            </a:r>
          </a:p>
          <a:p>
            <a:pPr lvl="1" algn="l"/>
            <a:r>
              <a:rPr lang="en-US" dirty="0" smtClean="0"/>
              <a:t>Ramp-up foreseen to gradually occur </a:t>
            </a:r>
            <a:br>
              <a:rPr lang="en-US" dirty="0" smtClean="0"/>
            </a:br>
            <a:r>
              <a:rPr lang="en-US" dirty="0" smtClean="0"/>
              <a:t>until the end of </a:t>
            </a:r>
            <a:r>
              <a:rPr lang="en-US" dirty="0" smtClean="0"/>
              <a:t>2023</a:t>
            </a:r>
          </a:p>
          <a:p>
            <a:pPr lvl="1" algn="l"/>
            <a:endParaRPr lang="en-US" dirty="0"/>
          </a:p>
          <a:p>
            <a:pPr marL="317500" indent="-280988" algn="l">
              <a:buFont typeface="ZapfDingbatsITC" charset="0"/>
              <a:buChar char="➜"/>
            </a:pPr>
            <a:r>
              <a:rPr lang="en-US" u="sng" dirty="0" smtClean="0"/>
              <a:t>LIU beam performance </a:t>
            </a:r>
            <a:r>
              <a:rPr lang="en-US" dirty="0" smtClean="0"/>
              <a:t>expected to be available at PS extraction at the end of 2023</a:t>
            </a:r>
          </a:p>
          <a:p>
            <a:pPr lvl="1" algn="l"/>
            <a:r>
              <a:rPr lang="en-US" dirty="0" smtClean="0"/>
              <a:t>SPS performance ramp-up will continue throughout 2024 (see Elena’s talk)</a:t>
            </a:r>
            <a:endParaRPr lang="en-US" dirty="0"/>
          </a:p>
          <a:p>
            <a:pPr algn="l"/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892" y="1516896"/>
            <a:ext cx="6503670" cy="39273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3892" y="1516896"/>
            <a:ext cx="7591806" cy="392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3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</a:t>
            </a:r>
            <a:r>
              <a:rPr lang="en-US" dirty="0" smtClean="0"/>
              <a:t>evolution of the standard beam during Run 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sp>
        <p:nvSpPr>
          <p:cNvPr id="57" name="Content Placeholder 5"/>
          <p:cNvSpPr txBox="1">
            <a:spLocks/>
          </p:cNvSpPr>
          <p:nvPr/>
        </p:nvSpPr>
        <p:spPr>
          <a:xfrm>
            <a:off x="11217" y="1235259"/>
            <a:ext cx="10017366" cy="496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Transverse </a:t>
            </a:r>
            <a:r>
              <a:rPr lang="en-US" dirty="0"/>
              <a:t>emittances </a:t>
            </a:r>
            <a:r>
              <a:rPr lang="en-US" dirty="0" smtClean="0"/>
              <a:t>will gradually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decrease </a:t>
            </a:r>
            <a:r>
              <a:rPr lang="en-US" dirty="0" smtClean="0"/>
              <a:t>during the </a:t>
            </a:r>
            <a:r>
              <a:rPr lang="en-US" dirty="0" smtClean="0"/>
              <a:t>brightness ramp-up </a:t>
            </a:r>
            <a:br>
              <a:rPr lang="en-US" dirty="0" smtClean="0"/>
            </a:br>
            <a:endParaRPr lang="en-US" dirty="0" smtClean="0"/>
          </a:p>
          <a:p>
            <a:pPr algn="l"/>
            <a:r>
              <a:rPr lang="en-US" dirty="0" smtClean="0"/>
              <a:t>Figure shows the emittance evolution at</a:t>
            </a:r>
            <a:br>
              <a:rPr lang="en-US" dirty="0" smtClean="0"/>
            </a:br>
            <a:r>
              <a:rPr lang="en-US" dirty="0" smtClean="0"/>
              <a:t>PS extraction considering the LIU </a:t>
            </a:r>
            <a:br>
              <a:rPr lang="en-US" dirty="0" smtClean="0"/>
            </a:br>
            <a:r>
              <a:rPr lang="en-US" dirty="0" smtClean="0"/>
              <a:t>intensity target of </a:t>
            </a:r>
            <a:r>
              <a:rPr lang="en-US" u="sng" dirty="0" smtClean="0"/>
              <a:t>2.57 x 10</a:t>
            </a:r>
            <a:r>
              <a:rPr lang="en-US" u="sng" baseline="30000" dirty="0" smtClean="0"/>
              <a:t>11</a:t>
            </a:r>
            <a:r>
              <a:rPr lang="en-US" u="sng" dirty="0" smtClean="0"/>
              <a:t> ppb</a:t>
            </a:r>
            <a:endParaRPr lang="en-US" u="sng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360" y="1520108"/>
            <a:ext cx="7406640" cy="39273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86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Emittance evolution of the standard beam during Run 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7318" y="1041408"/>
            <a:ext cx="7575804" cy="4402836"/>
          </a:xfrm>
          <a:prstGeom prst="rect">
            <a:avLst/>
          </a:prstGeom>
        </p:spPr>
      </p:pic>
      <p:sp>
        <p:nvSpPr>
          <p:cNvPr id="8" name="Content Placeholder 5"/>
          <p:cNvSpPr txBox="1">
            <a:spLocks/>
          </p:cNvSpPr>
          <p:nvPr/>
        </p:nvSpPr>
        <p:spPr>
          <a:xfrm>
            <a:off x="11217" y="1235259"/>
            <a:ext cx="10017366" cy="496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en-US" dirty="0" smtClean="0"/>
          </a:p>
          <a:p>
            <a:pPr algn="l"/>
            <a:endParaRPr lang="en-US" dirty="0"/>
          </a:p>
          <a:p>
            <a:pPr algn="l"/>
            <a:r>
              <a:rPr lang="en-US" dirty="0" smtClean="0"/>
              <a:t>Transverse </a:t>
            </a:r>
            <a:r>
              <a:rPr lang="en-US" dirty="0"/>
              <a:t>emittances </a:t>
            </a:r>
            <a:r>
              <a:rPr lang="en-US" dirty="0" smtClean="0"/>
              <a:t>will gradually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 decrease </a:t>
            </a:r>
            <a:r>
              <a:rPr lang="en-US" dirty="0" smtClean="0"/>
              <a:t>during the </a:t>
            </a:r>
            <a:r>
              <a:rPr lang="en-US" dirty="0" smtClean="0"/>
              <a:t>brightness ramp-up </a:t>
            </a:r>
            <a:br>
              <a:rPr lang="en-US" dirty="0" smtClean="0"/>
            </a:br>
            <a:endParaRPr lang="en-US" dirty="0" smtClean="0"/>
          </a:p>
          <a:p>
            <a:pPr algn="l"/>
            <a:r>
              <a:rPr lang="en-US" dirty="0" smtClean="0"/>
              <a:t>Figure shows the emittance evolution at</a:t>
            </a:r>
            <a:br>
              <a:rPr lang="en-US" dirty="0" smtClean="0"/>
            </a:br>
            <a:r>
              <a:rPr lang="en-US" dirty="0" smtClean="0"/>
              <a:t>PS extraction following the projected </a:t>
            </a:r>
            <a:br>
              <a:rPr lang="en-US" dirty="0" smtClean="0"/>
            </a:br>
            <a:r>
              <a:rPr lang="en-US" u="sng" dirty="0" smtClean="0"/>
              <a:t>intensity </a:t>
            </a:r>
            <a:r>
              <a:rPr lang="en-US" u="sng" dirty="0" smtClean="0"/>
              <a:t>ramp-up of the SPS</a:t>
            </a:r>
          </a:p>
          <a:p>
            <a:pPr algn="l"/>
            <a:endParaRPr lang="en-US" u="sng" dirty="0"/>
          </a:p>
          <a:p>
            <a:pPr algn="l"/>
            <a:r>
              <a:rPr lang="en-US" dirty="0"/>
              <a:t>The emittance during 2024 is expected</a:t>
            </a:r>
            <a:br>
              <a:rPr lang="en-US" dirty="0"/>
            </a:br>
            <a:r>
              <a:rPr lang="en-US" dirty="0"/>
              <a:t>to increase as the last step of the </a:t>
            </a:r>
            <a:br>
              <a:rPr lang="en-US" dirty="0"/>
            </a:br>
            <a:r>
              <a:rPr lang="en-US" dirty="0"/>
              <a:t>intensity ramp-up occurs at constant </a:t>
            </a:r>
            <a:br>
              <a:rPr lang="en-US" dirty="0"/>
            </a:br>
            <a:r>
              <a:rPr lang="en-US" dirty="0"/>
              <a:t>brightness</a:t>
            </a:r>
          </a:p>
          <a:p>
            <a:pPr algn="l"/>
            <a:endParaRPr lang="en-US" u="sng" dirty="0" smtClean="0"/>
          </a:p>
        </p:txBody>
      </p:sp>
    </p:spTree>
    <p:extLst>
      <p:ext uri="{BB962C8B-B14F-4D97-AF65-F5344CB8AC3E}">
        <p14:creationId xmlns:p14="http://schemas.microsoft.com/office/powerpoint/2010/main" val="46842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00" y="288000"/>
            <a:ext cx="11047200" cy="648000"/>
          </a:xfrm>
        </p:spPr>
        <p:txBody>
          <a:bodyPr>
            <a:normAutofit fontScale="90000"/>
          </a:bodyPr>
          <a:lstStyle/>
          <a:p>
            <a:r>
              <a:rPr lang="en-US" sz="2800" dirty="0" smtClean="0"/>
              <a:t>Summary of the projected beam parameter evolution at </a:t>
            </a:r>
            <a:r>
              <a:rPr lang="en-US" sz="2800" u="sng" dirty="0" smtClean="0"/>
              <a:t>PS injection </a:t>
            </a:r>
            <a:r>
              <a:rPr lang="en-US" sz="2800" dirty="0" smtClean="0"/>
              <a:t>during Run 3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sz="quarter" idx="13"/>
                <p:extLst/>
              </p:nvPr>
            </p:nvGraphicFramePr>
            <p:xfrm>
              <a:off x="376986" y="3569960"/>
              <a:ext cx="11569014" cy="166116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71905"/>
                    <a:gridCol w="1298258"/>
                    <a:gridCol w="1067118"/>
                    <a:gridCol w="1006792"/>
                    <a:gridCol w="911542"/>
                    <a:gridCol w="1349692"/>
                    <a:gridCol w="1209992"/>
                    <a:gridCol w="3453715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End of</a:t>
                          </a:r>
                          <a:r>
                            <a:rPr lang="en-US" sz="1500" baseline="0" dirty="0" smtClean="0"/>
                            <a:t> y</a:t>
                          </a:r>
                          <a:r>
                            <a:rPr lang="en-US" sz="1500" dirty="0" smtClean="0"/>
                            <a:t>ear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i="1" dirty="0" smtClean="0"/>
                            <a:t>N</a:t>
                          </a:r>
                          <a:r>
                            <a:rPr lang="en-US" sz="1500" dirty="0" smtClean="0"/>
                            <a:t> [10</a:t>
                          </a:r>
                          <a:r>
                            <a:rPr lang="en-US" sz="1500" baseline="30000" dirty="0" smtClean="0"/>
                            <a:t>11</a:t>
                          </a:r>
                          <a:r>
                            <a:rPr lang="en-US" sz="1500" dirty="0" smtClean="0"/>
                            <a:t> ppb]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dirty="0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500" b="1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𝒙</m:t>
                                  </m:r>
                                  <m:r>
                                    <a:rPr lang="en-US" sz="1500" b="1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,</m:t>
                                  </m:r>
                                  <m:r>
                                    <a:rPr lang="en-US" sz="1500" b="1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𝒚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dirty="0" smtClean="0"/>
                            <a:t> [</a:t>
                          </a:r>
                          <a:r>
                            <a:rPr lang="en-US" sz="1500" i="1" dirty="0" smtClean="0"/>
                            <a:t>µ</a:t>
                          </a:r>
                          <a:r>
                            <a:rPr lang="en-US" sz="1500" dirty="0" smtClean="0"/>
                            <a:t>m]*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dirty="0" smtClean="0">
                                      <a:latin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i="1" dirty="0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𝜺</m:t>
                                  </m:r>
                                </m:e>
                                <m:sub>
                                  <m:r>
                                    <a:rPr lang="en-US" sz="1500" b="1" i="1" dirty="0" smtClean="0">
                                      <a:latin typeface="Cambria Math" charset="0"/>
                                    </a:rPr>
                                    <m:t>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dirty="0" smtClean="0"/>
                            <a:t> [eVs]*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50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500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en-US" sz="1500" b="1" i="1" smtClean="0">
                                      <a:latin typeface="Cambria Math" charset="0"/>
                                      <a:ea typeface="Cambria Math" charset="0"/>
                                      <a:cs typeface="Cambria Math" charset="0"/>
                                    </a:rPr>
                                    <m:t>𝒛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1500" dirty="0" smtClean="0"/>
                            <a:t> [ns]*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r>
                                <a:rPr lang="en-US" sz="1500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𝜹</m:t>
                              </m:r>
                              <m:r>
                                <a:rPr lang="en-US" sz="1500" b="1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𝒑</m:t>
                              </m:r>
                              <m:r>
                                <a:rPr lang="en-US" sz="1500" b="1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/</m:t>
                              </m:r>
                              <m:r>
                                <a:rPr lang="en-US" sz="1500" b="1" i="1" smtClean="0">
                                  <a:latin typeface="Cambria Math" charset="0"/>
                                  <a:ea typeface="Cambria Math" charset="0"/>
                                  <a:cs typeface="Cambria Math" charset="0"/>
                                </a:rPr>
                                <m:t>𝒑</m:t>
                              </m:r>
                            </m:oMath>
                          </a14:m>
                          <a:r>
                            <a:rPr lang="en-US" sz="1500" dirty="0" smtClean="0"/>
                            <a:t> [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sz="1500" i="1" smtClean="0">
                                      <a:latin typeface="Cambria Math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500" b="1" i="1" smtClean="0">
                                      <a:latin typeface="Cambria Math" charset="0"/>
                                    </a:rPr>
                                    <m:t>𝟏𝟎</m:t>
                                  </m:r>
                                </m:e>
                                <m:sup>
                                  <m:r>
                                    <a:rPr lang="en-US" sz="1500" b="1" i="1" smtClean="0">
                                      <a:latin typeface="Cambria Math" charset="0"/>
                                    </a:rPr>
                                    <m:t>−</m:t>
                                  </m:r>
                                  <m:r>
                                    <a:rPr lang="en-US" sz="1500" b="1" i="1" smtClean="0">
                                      <a:latin typeface="Cambria Math" charset="0"/>
                                    </a:rPr>
                                    <m:t>𝟑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sz="1500" dirty="0" smtClean="0"/>
                            <a:t>]*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sz="1500" i="1" smtClean="0">
                                    <a:latin typeface="Cambria Math" charset="0"/>
                                    <a:ea typeface="Cambria Math" charset="0"/>
                                    <a:cs typeface="Cambria Math" charset="0"/>
                                  </a:rPr>
                                  <m:t>∆</m:t>
                                </m:r>
                                <m:sSub>
                                  <m:sSubPr>
                                    <m:ctrlPr>
                                      <a:rPr lang="en-US" sz="1500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500" b="1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𝑸</m:t>
                                    </m:r>
                                  </m:e>
                                  <m:sub>
                                    <m:r>
                                      <a:rPr lang="en-US" sz="1500" b="1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𝒙</m:t>
                                    </m:r>
                                    <m:r>
                                      <a:rPr lang="en-US" sz="1500" b="1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,</m:t>
                                    </m:r>
                                    <m:r>
                                      <a:rPr lang="en-US" sz="1500" b="1" i="1" smtClean="0">
                                        <a:latin typeface="Cambria Math" charset="0"/>
                                        <a:ea typeface="Cambria Math" charset="0"/>
                                        <a:cs typeface="Cambria Math" charset="0"/>
                                      </a:rPr>
                                      <m:t>𝒚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Remarks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2021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325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3.49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1.50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135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1.1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(0.23, 0.28)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dirty="0" smtClean="0"/>
                            <a:t>natural </a:t>
                          </a:r>
                          <a:r>
                            <a:rPr lang="en-US" sz="1500" dirty="0" smtClean="0"/>
                            <a:t>post-LS2 PSB </a:t>
                          </a:r>
                          <a:r>
                            <a:rPr lang="en-US" sz="1500" dirty="0" smtClean="0"/>
                            <a:t>performance for longitudinal parameters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2022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325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2.54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2.25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170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1.3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(0.20, 0.29)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5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2023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325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1.80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3.00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205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(0.18, 0.30)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dirty="0" smtClean="0"/>
                            <a:t>LIU performance </a:t>
                          </a:r>
                          <a:r>
                            <a:rPr lang="en-US" sz="1500" dirty="0" smtClean="0"/>
                            <a:t>reached in the PS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8" name="Content Placeholder 7"/>
              <p:cNvGraphicFramePr>
                <a:graphicFrameLocks noGrp="1"/>
              </p:cNvGraphicFramePr>
              <p:nvPr>
                <p:ph sz="quarter" idx="13"/>
                <p:extLst/>
              </p:nvPr>
            </p:nvGraphicFramePr>
            <p:xfrm>
              <a:off x="376986" y="3569960"/>
              <a:ext cx="11569014" cy="166116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271905"/>
                    <a:gridCol w="1298258"/>
                    <a:gridCol w="1067118"/>
                    <a:gridCol w="1006792"/>
                    <a:gridCol w="911542"/>
                    <a:gridCol w="1349692"/>
                    <a:gridCol w="1209992"/>
                    <a:gridCol w="3453715"/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End of</a:t>
                          </a:r>
                          <a:r>
                            <a:rPr lang="en-US" sz="1500" baseline="0" dirty="0" smtClean="0"/>
                            <a:t> y</a:t>
                          </a:r>
                          <a:r>
                            <a:rPr lang="en-US" sz="1500" dirty="0" smtClean="0"/>
                            <a:t>ear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i="1" dirty="0" smtClean="0"/>
                            <a:t>N</a:t>
                          </a:r>
                          <a:r>
                            <a:rPr lang="en-US" sz="1500" dirty="0" smtClean="0"/>
                            <a:t> [10</a:t>
                          </a:r>
                          <a:r>
                            <a:rPr lang="en-US" sz="1500" baseline="30000" dirty="0" smtClean="0"/>
                            <a:t>11</a:t>
                          </a:r>
                          <a:r>
                            <a:rPr lang="en-US" sz="1500" dirty="0" smtClean="0"/>
                            <a:t> ppb]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241714" t="-3279" r="-746286" b="-352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362424" t="-3279" r="-691515" b="-352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08667" t="-3279" r="-660667" b="-352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413122" t="-3279" r="-348416" b="-352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 rotWithShape="0">
                          <a:blip r:embed="rId2"/>
                          <a:stretch>
                            <a:fillRect l="-569849" t="-3279" r="-286935" b="-35245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Remarks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  <a:tr h="5486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2021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325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3.49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1.50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135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1.1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(0.23, 0.28)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dirty="0" smtClean="0"/>
                            <a:t>natural </a:t>
                          </a:r>
                          <a:r>
                            <a:rPr lang="en-US" sz="1500" dirty="0" smtClean="0"/>
                            <a:t>post-LS2 PSB </a:t>
                          </a:r>
                          <a:r>
                            <a:rPr lang="en-US" sz="1500" dirty="0" smtClean="0"/>
                            <a:t>performance for longitudinal parameters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2022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325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2.54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2.25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170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1.3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(0.20, 0.29)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endParaRPr lang="en-US" sz="1500" dirty="0"/>
                        </a:p>
                      </a:txBody>
                      <a:tcPr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2023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325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1.80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3.00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205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1.5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500" dirty="0" smtClean="0"/>
                            <a:t>(0.18, 0.30)</a:t>
                          </a:r>
                          <a:endParaRPr lang="en-US" sz="15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US" sz="1500" dirty="0" smtClean="0"/>
                            <a:t>LIU performance </a:t>
                          </a:r>
                          <a:r>
                            <a:rPr lang="en-US" sz="1500" dirty="0" smtClean="0"/>
                            <a:t>reached in the PS</a:t>
                          </a:r>
                          <a:endParaRPr lang="en-US" sz="1500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9" name="Content Placeholder 5"/>
          <p:cNvSpPr txBox="1">
            <a:spLocks/>
          </p:cNvSpPr>
          <p:nvPr/>
        </p:nvSpPr>
        <p:spPr>
          <a:xfrm>
            <a:off x="246000" y="1044000"/>
            <a:ext cx="11700000" cy="4968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 smtClean="0"/>
          </a:p>
          <a:p>
            <a:r>
              <a:rPr lang="en-US" sz="2400" dirty="0" smtClean="0"/>
              <a:t>Brightness ramp-up of the standard beam during Run 3 determined by the gradual increase of the longitudinal emittance at PS injection</a:t>
            </a:r>
          </a:p>
          <a:p>
            <a:endParaRPr lang="en-US" dirty="0" smtClean="0"/>
          </a:p>
          <a:p>
            <a:r>
              <a:rPr lang="en-US" sz="2400" dirty="0" smtClean="0"/>
              <a:t>Beams expected to be operationally available according to the table below</a:t>
            </a:r>
          </a:p>
          <a:p>
            <a:pPr lvl="1"/>
            <a:r>
              <a:rPr lang="en-US" sz="2000" dirty="0" smtClean="0"/>
              <a:t>LIU performance at PS extraction planned to be reached at the end of 2023</a:t>
            </a:r>
            <a:endParaRPr lang="en-US" sz="2000" dirty="0"/>
          </a:p>
        </p:txBody>
      </p:sp>
      <p:sp>
        <p:nvSpPr>
          <p:cNvPr id="6" name="Rectangle 5"/>
          <p:cNvSpPr/>
          <p:nvPr/>
        </p:nvSpPr>
        <p:spPr>
          <a:xfrm>
            <a:off x="3938769" y="5231615"/>
            <a:ext cx="444544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latin typeface="Helvetica Neue" charset="0"/>
              </a:rPr>
              <a:t>* parameter conventions according to </a:t>
            </a: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  <a:latin typeface="Helvetica Neue" charset="0"/>
                <a:hlinkClick r:id="rId3"/>
              </a:rPr>
              <a:t>EDMS1296306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523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Content Placeholder 5"/>
          <p:cNvSpPr txBox="1">
            <a:spLocks/>
          </p:cNvSpPr>
          <p:nvPr/>
        </p:nvSpPr>
        <p:spPr>
          <a:xfrm>
            <a:off x="226247" y="1381603"/>
            <a:ext cx="6523955" cy="5220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BCMS beam considered as operational LHC beam during Run3</a:t>
            </a:r>
          </a:p>
          <a:p>
            <a:pPr lvl="1"/>
            <a:r>
              <a:rPr lang="en-US" sz="2000" dirty="0" smtClean="0"/>
              <a:t>Based on the report from the Run 3 configuration working group at the </a:t>
            </a:r>
            <a:r>
              <a:rPr lang="en-US" sz="2000" dirty="0" smtClean="0">
                <a:hlinkClick r:id="rId2"/>
              </a:rPr>
              <a:t>2019 Evian Workshop</a:t>
            </a:r>
            <a:endParaRPr lang="en-US" sz="2000" dirty="0" smtClean="0"/>
          </a:p>
          <a:p>
            <a:endParaRPr lang="en-US" sz="2400" dirty="0" smtClean="0"/>
          </a:p>
          <a:p>
            <a:r>
              <a:rPr lang="en-US" sz="2400" dirty="0" smtClean="0"/>
              <a:t>BCMS beam production expected to be less critical than the standard beam in the PS</a:t>
            </a:r>
          </a:p>
          <a:p>
            <a:endParaRPr lang="en-US" sz="2400" dirty="0" smtClean="0"/>
          </a:p>
          <a:p>
            <a:r>
              <a:rPr lang="en-US" sz="2400" dirty="0" smtClean="0"/>
              <a:t>LHC will benefit from increased performance as PS brightness and SPS intensity are ramped up</a:t>
            </a:r>
          </a:p>
          <a:p>
            <a:endParaRPr lang="en-US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BCMS beam as operational beam during Run 3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pic>
        <p:nvPicPr>
          <p:cNvPr id="22" name="Content Placeholder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435" y="1660154"/>
            <a:ext cx="4320000" cy="3987693"/>
          </a:xfrm>
          <a:prstGeom prst="rect">
            <a:avLst/>
          </a:prstGeom>
        </p:spPr>
      </p:pic>
      <p:pic>
        <p:nvPicPr>
          <p:cNvPr id="30" name="Content Placeholder 24"/>
          <p:cNvPicPr>
            <a:picLocks noGrp="1" noChangeAspect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7435" y="1660153"/>
            <a:ext cx="4320000" cy="3987693"/>
          </a:xfrm>
        </p:spPr>
      </p:pic>
      <p:sp>
        <p:nvSpPr>
          <p:cNvPr id="9" name="TextBox 8"/>
          <p:cNvSpPr txBox="1"/>
          <p:nvPr/>
        </p:nvSpPr>
        <p:spPr>
          <a:xfrm>
            <a:off x="7760180" y="2774182"/>
            <a:ext cx="1461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rgbClr val="008000"/>
                </a:solidFill>
                <a:latin typeface="Calibri"/>
              </a:rPr>
              <a:t>Operational performance in </a:t>
            </a:r>
            <a:r>
              <a:rPr lang="en-US" b="1" dirty="0" smtClean="0">
                <a:solidFill>
                  <a:srgbClr val="008000"/>
                </a:solidFill>
                <a:latin typeface="Calibri"/>
              </a:rPr>
              <a:t>2018</a:t>
            </a:r>
            <a:endParaRPr lang="en-US" b="1" dirty="0">
              <a:solidFill>
                <a:srgbClr val="008000"/>
              </a:solidFill>
              <a:latin typeface="Calibri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7505700" y="4311651"/>
            <a:ext cx="2647950" cy="458827"/>
          </a:xfrm>
          <a:prstGeom prst="line">
            <a:avLst/>
          </a:prstGeom>
          <a:ln>
            <a:solidFill>
              <a:schemeClr val="accent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 rot="20986016">
            <a:off x="7433483" y="4438047"/>
            <a:ext cx="14615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minimum PSB emittance (foil hits)</a:t>
            </a:r>
            <a:endParaRPr lang="en-US" sz="1050" b="1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9041054" y="4020938"/>
            <a:ext cx="357282" cy="181669"/>
          </a:xfrm>
          <a:prstGeom prst="straightConnector1">
            <a:avLst/>
          </a:prstGeom>
          <a:ln>
            <a:solidFill>
              <a:srgbClr val="017F00"/>
            </a:solidFill>
            <a:prstDash val="sysDash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2214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Injectors Upgrade Workshop</a:t>
            </a:r>
            <a:endParaRPr lang="en-GB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0"/>
          </p:nvPr>
        </p:nvSpPr>
        <p:spPr>
          <a:xfrm>
            <a:off x="708888" y="4502189"/>
            <a:ext cx="3511856" cy="329788"/>
          </a:xfrm>
        </p:spPr>
        <p:txBody>
          <a:bodyPr>
            <a:normAutofit/>
          </a:bodyPr>
          <a:lstStyle/>
          <a:p>
            <a:r>
              <a:rPr lang="en-GB" dirty="0" smtClean="0"/>
              <a:t>Montreux, 20-22 January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9931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To be included?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lvl="1"/>
            <a:r>
              <a:rPr lang="en-US" dirty="0" smtClean="0"/>
              <a:t>Choice of future injection energy</a:t>
            </a:r>
          </a:p>
          <a:p>
            <a:pPr lvl="1"/>
            <a:r>
              <a:rPr lang="en-US" dirty="0" smtClean="0"/>
              <a:t>Choice of future intermediate plateau energy</a:t>
            </a:r>
          </a:p>
          <a:p>
            <a:pPr lvl="1"/>
            <a:r>
              <a:rPr lang="en-US" dirty="0" smtClean="0"/>
              <a:t>Microwave </a:t>
            </a:r>
            <a:r>
              <a:rPr lang="en-US" dirty="0" err="1" smtClean="0"/>
              <a:t>instabillity</a:t>
            </a:r>
            <a:r>
              <a:rPr lang="en-US" dirty="0" smtClean="0"/>
              <a:t> at transition for low-emittance ion beams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8867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Two main aspects of the LIU beam performance ramp-up for the standard beam during Run 3</a:t>
            </a:r>
          </a:p>
          <a:p>
            <a:pPr lvl="1"/>
            <a:r>
              <a:rPr lang="en-US" dirty="0" smtClean="0"/>
              <a:t>Intensity ramp-up</a:t>
            </a:r>
          </a:p>
          <a:p>
            <a:pPr lvl="1"/>
            <a:r>
              <a:rPr lang="en-US" dirty="0" smtClean="0"/>
              <a:t>Brightness ramp-up</a:t>
            </a:r>
          </a:p>
          <a:p>
            <a:endParaRPr lang="en-US" dirty="0" smtClean="0"/>
          </a:p>
          <a:p>
            <a:r>
              <a:rPr lang="en-US" dirty="0" smtClean="0"/>
              <a:t>Brightness ramp-up determined by the evolution of longitudinal parameters at PS injection</a:t>
            </a:r>
          </a:p>
          <a:p>
            <a:endParaRPr lang="en-US" dirty="0" smtClean="0"/>
          </a:p>
          <a:p>
            <a:r>
              <a:rPr lang="en-US" dirty="0" smtClean="0"/>
              <a:t>LIU beam performance expected to be reached at PS extraction at the end of 2023</a:t>
            </a:r>
          </a:p>
          <a:p>
            <a:pPr lvl="1"/>
            <a:r>
              <a:rPr lang="en-US" dirty="0" smtClean="0"/>
              <a:t>One additional year required to achieve LIU performance at SPS extraction</a:t>
            </a:r>
          </a:p>
          <a:p>
            <a:endParaRPr lang="en-US" dirty="0" smtClean="0"/>
          </a:p>
          <a:p>
            <a:r>
              <a:rPr lang="en-US" dirty="0" smtClean="0"/>
              <a:t>BCMS beam considered as operational LHC beam during Run 3</a:t>
            </a:r>
          </a:p>
          <a:p>
            <a:pPr lvl="1"/>
            <a:r>
              <a:rPr lang="en-US" dirty="0" smtClean="0"/>
              <a:t>BCMS performance will gradually improve as the performance ramp-up progresses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8866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32032" y="2958773"/>
            <a:ext cx="3593945" cy="648000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Backup slides</a:t>
            </a:r>
            <a:endParaRPr lang="en-US" sz="4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</p:spTree>
    <p:extLst>
      <p:ext uri="{BB962C8B-B14F-4D97-AF65-F5344CB8AC3E}">
        <p14:creationId xmlns:p14="http://schemas.microsoft.com/office/powerpoint/2010/main" val="162867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E0EEF2A7-247F-4405-BF3D-8DE27972419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176" y="1272453"/>
            <a:ext cx="3960000" cy="2970000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133F5C6D-438B-4E19-8CA0-8E1E35D2B0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176" y="1272453"/>
            <a:ext cx="3960000" cy="297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xmlns="" id="{79660271-A5EF-4226-AFC7-3E39DE466E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24000" y="4404066"/>
                <a:ext cx="9144000" cy="170702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85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Assuming no change in impedance due to the fast feedback and adding the MHFB for all high frequency cavities</a:t>
                </a:r>
                <a:br>
                  <a:rPr lang="en-US" sz="2400" dirty="0"/>
                </a:br>
                <a:endParaRPr lang="en-US" sz="2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New amplifier on C10, reduction of impedance by factor 2</a:t>
                </a:r>
                <a:br>
                  <a:rPr lang="en-US" sz="2400" dirty="0"/>
                </a:br>
                <a:endParaRPr lang="en-US" sz="2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Acceptable spread even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&gt;3.0</m:t>
                    </m:r>
                    <m:r>
                      <a:rPr lang="en-US" sz="2400" i="1">
                        <a:latin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US" sz="2400" i="1">
                            <a:latin typeface="Cambria Math" charset="0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11</m:t>
                        </m:r>
                      </m:sup>
                    </m:sSup>
                  </m:oMath>
                </a14:m>
                <a:r>
                  <a:rPr lang="en-US" sz="2400" dirty="0"/>
                  <a:t> p/b, leaving good margin</a:t>
                </a:r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9660271-A5EF-4226-AFC7-3E39DE466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404066"/>
                <a:ext cx="9144000" cy="1707023"/>
              </a:xfrm>
              <a:prstGeom prst="rect">
                <a:avLst/>
              </a:prstGeom>
              <a:blipFill rotWithShape="0">
                <a:blip r:embed="rId5"/>
                <a:stretch>
                  <a:fillRect l="-600" t="-6786" b="-2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3081028" y="1110840"/>
            <a:ext cx="12682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Intensity spread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achievable double splitting after LS2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1080000" y="6264000"/>
            <a:ext cx="3658745" cy="432000"/>
          </a:xfrm>
        </p:spPr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8A99B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A. Huschauer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22</a:t>
            </a:fld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7479926" y="1133953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Bunch length spread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31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:a14="http://schemas.microsoft.com/office/drawing/2010/main" xmlns:mc="http://schemas.openxmlformats.org/markup-compatibility/2006" xmlns="" id="{79660271-A5EF-4226-AFC7-3E39DE466E17}"/>
              </a:ext>
            </a:extLst>
          </p:cNvPr>
          <p:cNvSpPr txBox="1">
            <a:spLocks/>
          </p:cNvSpPr>
          <p:nvPr/>
        </p:nvSpPr>
        <p:spPr>
          <a:xfrm>
            <a:off x="1524000" y="4404066"/>
            <a:ext cx="9144000" cy="170702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Improving the fast feedback for the 40 MHz has little influence on the bunch intensity spread but gradually improves the bunch length spread</a:t>
            </a:r>
            <a:br>
              <a:rPr lang="en-US" sz="2400" dirty="0"/>
            </a:b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optimal phase setting for bunch length and intensity spread is different, further impedance reduction would allow to reduce the need to find a compromise between intensity/length optimization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Benefits of improved fast feedback on C40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1080000" y="6264000"/>
            <a:ext cx="3658745" cy="432000"/>
          </a:xfrm>
        </p:spPr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8A99B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A. Huschauer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23</a:t>
            </a:fld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6517949E-37BE-4839-A43C-BF631AE776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032" y="1280408"/>
            <a:ext cx="3960000" cy="29700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xmlns="" id="{0319C6F4-0956-47B2-9251-96C3828DD3F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032" y="1289355"/>
            <a:ext cx="3960000" cy="29700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3081028" y="1110840"/>
            <a:ext cx="12682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Intensity spread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7479926" y="1133953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Bunch length spread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xmlns="" id="{A0DC86FC-3F21-4B0B-BF14-A208EF35AA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032" y="1289355"/>
            <a:ext cx="3960000" cy="29700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xmlns="" id="{F504F540-649E-4A5F-ABDA-26C7C354B20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032" y="1266149"/>
            <a:ext cx="3960000" cy="297000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xmlns="" id="{79660271-A5EF-4226-AFC7-3E39DE466E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24000" y="4404066"/>
                <a:ext cx="9144000" cy="1707023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700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 The upgraded power amplifier on the 10 MHz cavities will reduce the shunt impedance by a factor 2</a:t>
                </a:r>
                <a:br>
                  <a:rPr lang="en-US" sz="2400" dirty="0"/>
                </a:br>
                <a:endParaRPr lang="en-US" sz="2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 The quality of the triple splitting is improved and the spread in bunch length is reduced, with the same justification as the double </a:t>
                </a:r>
                <a:r>
                  <a:rPr lang="en-US" sz="2400" dirty="0" err="1"/>
                  <a:t>splittings</a:t>
                </a:r>
                <a:r>
                  <a:rPr lang="en-US" sz="2400" dirty="0"/>
                  <a:t/>
                </a:r>
                <a:br>
                  <a:rPr lang="en-US" sz="2400" dirty="0"/>
                </a:br>
                <a:endParaRPr lang="en-US" sz="2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 For all intensities, we are below the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</a:rPr>
                      <m:t>±10%</m:t>
                    </m:r>
                  </m:oMath>
                </a14:m>
                <a:r>
                  <a:rPr lang="en-US" sz="2400" dirty="0"/>
                  <a:t> variation criterion with sufficient margin</a:t>
                </a:r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9660271-A5EF-4226-AFC7-3E39DE466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404066"/>
                <a:ext cx="9144000" cy="1707023"/>
              </a:xfrm>
              <a:prstGeom prst="rect">
                <a:avLst/>
              </a:prstGeom>
              <a:blipFill rotWithShape="0">
                <a:blip r:embed="rId5"/>
                <a:stretch>
                  <a:fillRect l="-267" t="-53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Best achievable triple splitting after LS2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1080000" y="6264000"/>
            <a:ext cx="3658745" cy="432000"/>
          </a:xfrm>
        </p:spPr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8A99B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A. Huschauer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24</a:t>
            </a:fld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3081028" y="1110840"/>
            <a:ext cx="12682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Intensity spread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7479926" y="1133953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Bunch length spread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30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:a14="http://schemas.microsoft.com/office/drawing/2010/main" xmlns:mc="http://schemas.openxmlformats.org/markup-compatibility/2006" xmlns="" id="{79660271-A5EF-4226-AFC7-3E39DE466E17}"/>
              </a:ext>
            </a:extLst>
          </p:cNvPr>
          <p:cNvSpPr txBox="1">
            <a:spLocks/>
          </p:cNvSpPr>
          <p:nvPr/>
        </p:nvSpPr>
        <p:spPr>
          <a:xfrm>
            <a:off x="1524000" y="4404066"/>
            <a:ext cx="9144000" cy="185993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different fitting results for the </a:t>
            </a:r>
            <a:r>
              <a:rPr lang="en-US" sz="2400" dirty="0" err="1"/>
              <a:t>Finemet</a:t>
            </a:r>
            <a:r>
              <a:rPr lang="en-US" sz="2400" dirty="0"/>
              <a:t> impedance were included in simulations</a:t>
            </a:r>
            <a:br>
              <a:rPr lang="en-US" sz="2400" dirty="0"/>
            </a:b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 different models for the </a:t>
            </a:r>
            <a:r>
              <a:rPr lang="en-US" sz="2400" dirty="0" err="1"/>
              <a:t>Finemet</a:t>
            </a:r>
            <a:r>
              <a:rPr lang="en-US" sz="2400" dirty="0"/>
              <a:t> impedance have the same influence on the triple splitting</a:t>
            </a:r>
            <a:br>
              <a:rPr lang="en-US" sz="2400" dirty="0"/>
            </a:b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There is something more fundamental than the fitting quality or impedance flatness of the </a:t>
            </a:r>
            <a:r>
              <a:rPr lang="en-US" sz="2400" dirty="0" err="1"/>
              <a:t>Finemet</a:t>
            </a:r>
            <a:r>
              <a:rPr lang="en-US" sz="2400" dirty="0"/>
              <a:t> cavity that affects the triple splitting</a:t>
            </a:r>
            <a:br>
              <a:rPr lang="en-US" sz="2400" dirty="0"/>
            </a:br>
            <a:endParaRPr lang="en-US" sz="2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i="1" dirty="0"/>
              <a:t>NB: simulations done for pre-LS2 C10 impedance</a:t>
            </a:r>
            <a:endParaRPr lang="en-US" sz="2400" i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Influence of </a:t>
            </a:r>
            <a:r>
              <a:rPr lang="en-US" dirty="0" err="1"/>
              <a:t>Finemet</a:t>
            </a:r>
            <a:r>
              <a:rPr lang="en-US" dirty="0"/>
              <a:t> model on </a:t>
            </a:r>
            <a:r>
              <a:rPr lang="en-US" dirty="0" err="1"/>
              <a:t>splittings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1080000" y="6264000"/>
            <a:ext cx="3658745" cy="432000"/>
          </a:xfrm>
        </p:spPr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8A99B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A. Huschauer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25</a:t>
            </a:fld>
            <a:endParaRPr lang="en-US"/>
          </a:p>
        </p:txBody>
      </p:sp>
      <p:pic>
        <p:nvPicPr>
          <p:cNvPr id="16" name="Picture 15" descr="A close up of a map&#10;&#10;Description automatically generated">
            <a:extLst>
              <a:ext uri="{FF2B5EF4-FFF2-40B4-BE49-F238E27FC236}">
                <a16:creationId xmlns:a16="http://schemas.microsoft.com/office/drawing/2014/main" xmlns="" id="{6415D476-C162-4360-B434-D3CA62AB645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032" y="1267321"/>
            <a:ext cx="3960000" cy="2970000"/>
          </a:xfrm>
          <a:prstGeom prst="rect">
            <a:avLst/>
          </a:prstGeom>
        </p:spPr>
      </p:pic>
      <p:pic>
        <p:nvPicPr>
          <p:cNvPr id="17" name="Picture 16" descr="A close up of a map&#10;&#10;Description automatically generated">
            <a:extLst>
              <a:ext uri="{FF2B5EF4-FFF2-40B4-BE49-F238E27FC236}">
                <a16:creationId xmlns:a16="http://schemas.microsoft.com/office/drawing/2014/main" xmlns="" id="{7A44AEF3-DD78-4B8A-8C2B-E6717AFE50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4032" y="1292512"/>
            <a:ext cx="3960000" cy="2970000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2583754" y="1118647"/>
            <a:ext cx="226055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Intensity </a:t>
            </a:r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spread, without 1TFB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7230092" y="1119758"/>
            <a:ext cx="208787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accent6">
                    <a:lumMod val="50000"/>
                  </a:schemeClr>
                </a:solidFill>
              </a:rPr>
              <a:t>Intensity </a:t>
            </a:r>
            <a:r>
              <a:rPr lang="en-US" sz="1200" smtClean="0">
                <a:solidFill>
                  <a:schemeClr val="accent6">
                    <a:lumMod val="50000"/>
                  </a:schemeClr>
                </a:solidFill>
              </a:rPr>
              <a:t>spread, with 1 TFB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6603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:a14="http://schemas.microsoft.com/office/drawing/2010/main" xmlns:mc="http://schemas.openxmlformats.org/markup-compatibility/2006" xmlns="" id="{79660271-A5EF-4226-AFC7-3E39DE466E17}"/>
              </a:ext>
            </a:extLst>
          </p:cNvPr>
          <p:cNvSpPr txBox="1">
            <a:spLocks/>
          </p:cNvSpPr>
          <p:nvPr/>
        </p:nvSpPr>
        <p:spPr>
          <a:xfrm>
            <a:off x="1524000" y="4404066"/>
            <a:ext cx="9144000" cy="185993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The parameters for the “Multi-Harmonic Feedback” model on the </a:t>
            </a:r>
            <a:r>
              <a:rPr lang="en-US" sz="2400" dirty="0" err="1"/>
              <a:t>Finemet</a:t>
            </a:r>
            <a:r>
              <a:rPr lang="en-US" sz="2400" dirty="0"/>
              <a:t> cavity are based on results from 2014 tests: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i="1" dirty="0"/>
              <a:t> -15 dB impedance reduction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i="1" dirty="0"/>
              <a:t> Bandwidth of 8 </a:t>
            </a:r>
            <a:r>
              <a:rPr lang="en-US" i="1" dirty="0" err="1"/>
              <a:t>kHZ</a:t>
            </a:r>
            <a:r>
              <a:rPr lang="en-US" i="1" dirty="0"/>
              <a:t> at +3 dB from minimum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i="1" dirty="0"/>
              <a:t> Notches on h=1 to h=12</a:t>
            </a:r>
            <a:r>
              <a:rPr lang="en-US" sz="2000" dirty="0"/>
              <a:t/>
            </a:r>
            <a:br>
              <a:rPr lang="en-US" sz="2000" dirty="0"/>
            </a:br>
            <a:endParaRPr lang="en-US" sz="20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2400" dirty="0"/>
              <a:t> Enabling both 1TFB on C10 cavities and MHFB on </a:t>
            </a:r>
            <a:r>
              <a:rPr lang="en-US" sz="2400" dirty="0" err="1"/>
              <a:t>Finemet</a:t>
            </a:r>
            <a:r>
              <a:rPr lang="en-US" sz="2400" dirty="0"/>
              <a:t> cavity greatly improves the quality of the triple splitting</a:t>
            </a: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Adding a “MHFB” on the </a:t>
            </a:r>
            <a:r>
              <a:rPr lang="en-US" dirty="0" err="1"/>
              <a:t>Finemet</a:t>
            </a:r>
            <a:r>
              <a:rPr lang="en-US" dirty="0"/>
              <a:t> cavity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1080000" y="6264000"/>
            <a:ext cx="3658745" cy="432000"/>
          </a:xfrm>
        </p:spPr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8A99B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A. Huschauer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26</a:t>
            </a:fld>
            <a:endParaRPr lang="en-US"/>
          </a:p>
        </p:txBody>
      </p:sp>
      <p:pic>
        <p:nvPicPr>
          <p:cNvPr id="14" name="Picture 13" descr="A close up of a map&#10;&#10;Description automatically generated">
            <a:extLst>
              <a:ext uri="{FF2B5EF4-FFF2-40B4-BE49-F238E27FC236}">
                <a16:creationId xmlns:a16="http://schemas.microsoft.com/office/drawing/2014/main" xmlns="" id="{DC28B827-0250-488B-9C4C-56A3B2DD95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575" y="1111270"/>
            <a:ext cx="5040000" cy="3117526"/>
          </a:xfrm>
          <a:prstGeom prst="rect">
            <a:avLst/>
          </a:prstGeom>
        </p:spPr>
      </p:pic>
      <p:pic>
        <p:nvPicPr>
          <p:cNvPr id="18" name="Picture 17" descr="A close up of text on a white background&#10;&#10;Description automatically generated">
            <a:extLst>
              <a:ext uri="{FF2B5EF4-FFF2-40B4-BE49-F238E27FC236}">
                <a16:creationId xmlns:a16="http://schemas.microsoft.com/office/drawing/2014/main" xmlns="" id="{E36CB022-77E8-4C1D-9CD4-DD24D5AE7D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1915" y="1709050"/>
            <a:ext cx="2926085" cy="2194564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xmlns="" id="{E282943A-3EB5-4755-B7E1-FAFB21CA2D43}"/>
              </a:ext>
            </a:extLst>
          </p:cNvPr>
          <p:cNvSpPr/>
          <p:nvPr/>
        </p:nvSpPr>
        <p:spPr>
          <a:xfrm>
            <a:off x="8070866" y="1218714"/>
            <a:ext cx="245601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i="1" dirty="0" err="1">
                <a:solidFill>
                  <a:schemeClr val="accent6">
                    <a:lumMod val="50000"/>
                  </a:schemeClr>
                </a:solidFill>
              </a:rPr>
              <a:t>Finemet</a:t>
            </a:r>
            <a:r>
              <a:rPr lang="en-US" sz="1200" i="1" dirty="0">
                <a:solidFill>
                  <a:schemeClr val="accent6">
                    <a:lumMod val="50000"/>
                  </a:schemeClr>
                </a:solidFill>
              </a:rPr>
              <a:t> impedance with “MHFB” (resonator filters)</a:t>
            </a:r>
            <a:endParaRPr lang="fr-FR" sz="1200" i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737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Microwave instability at transition </a:t>
            </a:r>
            <a:r>
              <a:rPr lang="en-US" dirty="0" smtClean="0"/>
              <a:t>crossing for ion beams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1080000" y="6264000"/>
            <a:ext cx="3658745" cy="432000"/>
          </a:xfrm>
        </p:spPr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8A99B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A. Huschauer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27</a:t>
            </a:fld>
            <a:endParaRPr lang="en-US"/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23F899FD-1272-45B6-9FFD-B2DD151F2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6575" y="1064945"/>
            <a:ext cx="4596713" cy="3447535"/>
          </a:xfrm>
          <a:prstGeom prst="rect">
            <a:avLst/>
          </a:prstGeom>
        </p:spPr>
      </p:pic>
      <p:sp>
        <p:nvSpPr>
          <p:cNvPr id="11" name="Rectangle: Rounded Corners 15">
            <a:extLst>
              <a:ext uri="{FF2B5EF4-FFF2-40B4-BE49-F238E27FC236}">
                <a16:creationId xmlns:a16="http://schemas.microsoft.com/office/drawing/2014/main" xmlns="" id="{23303D68-DCC2-41E4-AE63-46F38C68B1EA}"/>
              </a:ext>
            </a:extLst>
          </p:cNvPr>
          <p:cNvSpPr/>
          <p:nvPr/>
        </p:nvSpPr>
        <p:spPr>
          <a:xfrm>
            <a:off x="8243128" y="1275125"/>
            <a:ext cx="1291904" cy="41944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BUP 3x3kV</a:t>
            </a:r>
            <a:endParaRPr lang="fr-FR" sz="1600" dirty="0"/>
          </a:p>
        </p:txBody>
      </p:sp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DAA56421-67B8-48CC-9956-B6251630A6C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714" y="1064946"/>
            <a:ext cx="4596713" cy="3447535"/>
          </a:xfrm>
          <a:prstGeom prst="rect">
            <a:avLst/>
          </a:prstGeom>
        </p:spPr>
      </p:pic>
      <p:sp>
        <p:nvSpPr>
          <p:cNvPr id="16" name="Rectangle: Rounded Corners 14">
            <a:extLst>
              <a:ext uri="{FF2B5EF4-FFF2-40B4-BE49-F238E27FC236}">
                <a16:creationId xmlns:a16="http://schemas.microsoft.com/office/drawing/2014/main" xmlns="" id="{7C508D6D-FE9C-4CF2-B9B1-C9CF14372E69}"/>
              </a:ext>
            </a:extLst>
          </p:cNvPr>
          <p:cNvSpPr/>
          <p:nvPr/>
        </p:nvSpPr>
        <p:spPr>
          <a:xfrm>
            <a:off x="3663193" y="1266738"/>
            <a:ext cx="1291904" cy="419449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BUP 0x3kV</a:t>
            </a:r>
            <a:endParaRPr lang="fr-FR" sz="16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BAFD54CF-0F3F-4591-AC3A-5DAB3C84B051}"/>
              </a:ext>
            </a:extLst>
          </p:cNvPr>
          <p:cNvSpPr/>
          <p:nvPr/>
        </p:nvSpPr>
        <p:spPr>
          <a:xfrm>
            <a:off x="4106584" y="2861004"/>
            <a:ext cx="11085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i="1" dirty="0"/>
              <a:t>Transition timing</a:t>
            </a:r>
            <a:endParaRPr lang="fr-FR" sz="1600" i="1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xmlns="" id="{40AD810A-3166-4C50-A8BC-5AEC5A800888}"/>
              </a:ext>
            </a:extLst>
          </p:cNvPr>
          <p:cNvCxnSpPr>
            <a:cxnSpLocks/>
          </p:cNvCxnSpPr>
          <p:nvPr/>
        </p:nvCxnSpPr>
        <p:spPr>
          <a:xfrm flipH="1">
            <a:off x="3994744" y="3153391"/>
            <a:ext cx="205345" cy="252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xmlns:a14="http://schemas.microsoft.com/office/drawing/2010/main" xmlns:mc="http://schemas.openxmlformats.org/markup-compatibility/2006" xmlns="" id="{79660271-A5EF-4226-AFC7-3E39DE466E17}"/>
              </a:ext>
            </a:extLst>
          </p:cNvPr>
          <p:cNvSpPr txBox="1">
            <a:spLocks/>
          </p:cNvSpPr>
          <p:nvPr/>
        </p:nvSpPr>
        <p:spPr>
          <a:xfrm>
            <a:off x="1524000" y="4512480"/>
            <a:ext cx="9144000" cy="175152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Microwave </a:t>
            </a:r>
            <a:r>
              <a:rPr lang="en-US" sz="1400" dirty="0"/>
              <a:t>instability right after transition is responsible </a:t>
            </a:r>
            <a:r>
              <a:rPr lang="en-US" sz="1400" dirty="0" smtClean="0"/>
              <a:t>for </a:t>
            </a:r>
            <a:r>
              <a:rPr lang="en-US" sz="1400" dirty="0"/>
              <a:t>uncontrolled emittance blow-up and generation of tails -&gt; more intensity in satellite </a:t>
            </a:r>
            <a:r>
              <a:rPr lang="en-US" sz="1400" dirty="0" smtClean="0"/>
              <a:t>bunches</a:t>
            </a:r>
            <a:endParaRPr lang="en-US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/>
              <a:t>Occurs with the higher bunch intensity with the 3 bunches beam (same total intensity as the 4 bunches beam), cured with controlled emittance blow-up (BUP) (also measured with Xenon </a:t>
            </a:r>
            <a:r>
              <a:rPr lang="fr-FR" sz="1400" dirty="0">
                <a:hlinkClick r:id="rId5"/>
              </a:rPr>
              <a:t>https://indico.cern.ch/event/710562</a:t>
            </a:r>
            <a:r>
              <a:rPr lang="fr-FR" sz="1400" dirty="0" smtClean="0">
                <a:hlinkClick r:id="rId5"/>
              </a:rPr>
              <a:t>/</a:t>
            </a:r>
            <a:r>
              <a:rPr lang="fr-FR" sz="1400" dirty="0" smtClean="0"/>
              <a:t>)</a:t>
            </a:r>
            <a:endParaRPr lang="fr-FR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US" sz="1400" dirty="0" smtClean="0"/>
              <a:t>Study </a:t>
            </a:r>
            <a:r>
              <a:rPr lang="en-US" sz="1400" dirty="0"/>
              <a:t>useful for impedance source identification and general benchmark of transition crossing simulations (also beneficial for p+ beams)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2913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Microwave instability at transition </a:t>
            </a:r>
            <a:r>
              <a:rPr lang="en-US" dirty="0" smtClean="0"/>
              <a:t>crossing - simulation studies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1"/>
          </p:nvPr>
        </p:nvSpPr>
        <p:spPr>
          <a:xfrm>
            <a:off x="1080000" y="6264000"/>
            <a:ext cx="3658745" cy="432000"/>
          </a:xfrm>
        </p:spPr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13" name="Footer Placeholder 4"/>
          <p:cNvSpPr txBox="1">
            <a:spLocks/>
          </p:cNvSpPr>
          <p:nvPr/>
        </p:nvSpPr>
        <p:spPr>
          <a:xfrm>
            <a:off x="5075198" y="6264000"/>
            <a:ext cx="5865784" cy="432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500" kern="1200">
                <a:solidFill>
                  <a:srgbClr val="8A99BF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 smtClean="0"/>
              <a:t>A. Huschauer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BB3C45-6916-4A09-AEE0-4725868A11C8}" type="slidenum">
              <a:rPr lang="en-US" smtClean="0"/>
              <a:t>28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xmlns="" id="{79660271-A5EF-4226-AFC7-3E39DE466E1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524000" y="4512480"/>
                <a:ext cx="9144000" cy="1751520"/>
              </a:xfrm>
              <a:prstGeom prst="rect">
                <a:avLst/>
              </a:prstGeom>
            </p:spPr>
            <p:txBody>
              <a:bodyPr vert="horz" lIns="91440" tIns="45720" rIns="91440" bIns="45720" rtlCol="0" anchor="t">
                <a:normAutofit fontScale="62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The </a:t>
                </a:r>
                <a:r>
                  <a:rPr lang="en-US" sz="2400" dirty="0"/>
                  <a:t>gamma jump was removed and the B field increased, without changing the timing of the RF phase jump in simulations (mismatch between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charset="0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sz="2400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2400" dirty="0"/>
                  <a:t> crossing and the RF phase jump</a:t>
                </a:r>
                <a:r>
                  <a:rPr lang="en-US" sz="2400" dirty="0" smtClean="0"/>
                  <a:t>)</a:t>
                </a:r>
                <a:endParaRPr lang="en-US" sz="24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 smtClean="0"/>
                  <a:t>In </a:t>
                </a:r>
                <a:r>
                  <a:rPr lang="en-US" sz="2400" dirty="0"/>
                  <a:t>all simulations</a:t>
                </a:r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300" dirty="0"/>
                  <a:t>The first synchrotron period is always shorter than in measurements</a:t>
                </a:r>
                <a:endParaRPr lang="en-US" sz="2600" dirty="0"/>
              </a:p>
              <a:p>
                <a:pPr lvl="1">
                  <a:buFont typeface="Wingdings" panose="05000000000000000000" pitchFamily="2" charset="2"/>
                  <a:buChar char="§"/>
                </a:pPr>
                <a:r>
                  <a:rPr lang="en-US" sz="2300" dirty="0"/>
                  <a:t>When the bunch is unstable, the amplitude of the quadrupolar</a:t>
                </a:r>
                <a:r>
                  <a:rPr lang="en-US" sz="2300" dirty="0"/>
                  <a:t> oscillation is always bigger in measurements than in </a:t>
                </a:r>
                <a:r>
                  <a:rPr lang="en-US" sz="2300" dirty="0" smtClean="0"/>
                  <a:t>simulations</a:t>
                </a:r>
                <a:endParaRPr lang="en-US" sz="2000" dirty="0"/>
              </a:p>
              <a:p>
                <a:pPr>
                  <a:buFont typeface="Wingdings" panose="05000000000000000000" pitchFamily="2" charset="2"/>
                  <a:buChar char="§"/>
                </a:pPr>
                <a:r>
                  <a:rPr lang="en-US" sz="2400" dirty="0"/>
                  <a:t>Explanation for this observation to be determined (reduced RF voltage after transition ? Other impedance source ?)</a:t>
                </a:r>
              </a:p>
            </p:txBody>
          </p:sp>
        </mc:Choice>
        <mc:Fallback>
          <p:sp>
            <p:nvSpPr>
              <p:cNvPr id="8" name="Content Placeholder 2">
                <a:extLst>
                  <a:ext uri="{FF2B5EF4-FFF2-40B4-BE49-F238E27FC236}">
                    <a16:creationId xmlns:a16="http://schemas.microsoft.com/office/drawing/2014/main" xmlns:a14="http://schemas.microsoft.com/office/drawing/2010/main" xmlns="" id="{79660271-A5EF-4226-AFC7-3E39DE466E1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0" y="4512480"/>
                <a:ext cx="9144000" cy="1751520"/>
              </a:xfrm>
              <a:prstGeom prst="rect">
                <a:avLst/>
              </a:prstGeom>
              <a:blipFill rotWithShape="0">
                <a:blip r:embed="rId3"/>
                <a:stretch>
                  <a:fillRect l="-200" t="-4167" b="-24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xmlns="" id="{66B738A8-DC08-42E3-92BD-24E7212A69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48714" y="1063413"/>
            <a:ext cx="4600800" cy="3450600"/>
          </a:xfrm>
          <a:prstGeom prst="rect">
            <a:avLst/>
          </a:prstGeom>
        </p:spPr>
      </p:pic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9499692C-8571-4E8F-88E3-88A953EEEB3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1287" y="1091931"/>
            <a:ext cx="4596713" cy="3447535"/>
          </a:xfrm>
          <a:prstGeom prst="rect">
            <a:avLst/>
          </a:prstGeom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3134598" y="936000"/>
            <a:ext cx="8996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smtClean="0">
                <a:solidFill>
                  <a:schemeClr val="accent6">
                    <a:lumMod val="50000"/>
                  </a:schemeClr>
                </a:solidFill>
              </a:rPr>
              <a:t>Simulation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7735398" y="935999"/>
            <a:ext cx="112242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Measurement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202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4400" dirty="0"/>
              <a:t>LIU beam performance ramping up </a:t>
            </a:r>
            <a:r>
              <a:rPr lang="en-GB" sz="4400" dirty="0" smtClean="0"/>
              <a:t>phase:</a:t>
            </a:r>
            <a:br>
              <a:rPr lang="en-GB" sz="4400" dirty="0" smtClean="0"/>
            </a:br>
            <a:r>
              <a:rPr lang="en-GB" sz="4400" b="1" dirty="0" smtClean="0"/>
              <a:t>PSB and PS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>
          <a:xfrm>
            <a:off x="613261" y="4141482"/>
            <a:ext cx="10520177" cy="1800000"/>
          </a:xfrm>
        </p:spPr>
        <p:txBody>
          <a:bodyPr>
            <a:normAutofit/>
          </a:bodyPr>
          <a:lstStyle/>
          <a:p>
            <a:r>
              <a:rPr lang="en-US" dirty="0" smtClean="0"/>
              <a:t>A. Huschauer with input from</a:t>
            </a:r>
          </a:p>
          <a:p>
            <a:r>
              <a:rPr lang="en-US" dirty="0" smtClean="0"/>
              <a:t>S. Albright, F. Antoniou, F. </a:t>
            </a:r>
            <a:r>
              <a:rPr lang="en-US" dirty="0" err="1" smtClean="0"/>
              <a:t>Asvesta</a:t>
            </a:r>
            <a:r>
              <a:rPr lang="en-US" dirty="0" smtClean="0"/>
              <a:t>, H. </a:t>
            </a:r>
            <a:r>
              <a:rPr lang="en-US" dirty="0" err="1" smtClean="0"/>
              <a:t>Bartosik</a:t>
            </a:r>
            <a:r>
              <a:rPr lang="en-US" dirty="0" smtClean="0"/>
              <a:t>, C. </a:t>
            </a:r>
            <a:r>
              <a:rPr lang="en-US" dirty="0" err="1" smtClean="0"/>
              <a:t>Bracco</a:t>
            </a:r>
            <a:r>
              <a:rPr lang="en-US" dirty="0" smtClean="0"/>
              <a:t>, H. </a:t>
            </a:r>
            <a:r>
              <a:rPr lang="en-US" dirty="0" err="1" smtClean="0"/>
              <a:t>Damerau</a:t>
            </a:r>
            <a:r>
              <a:rPr lang="en-US" dirty="0" smtClean="0"/>
              <a:t>, G.P. Di Giovanni, M. Fraser, </a:t>
            </a:r>
            <a:r>
              <a:rPr lang="en-US" dirty="0" smtClean="0"/>
              <a:t>K. </a:t>
            </a:r>
            <a:r>
              <a:rPr lang="en-US" dirty="0" err="1" smtClean="0"/>
              <a:t>Hanke</a:t>
            </a:r>
            <a:r>
              <a:rPr lang="en-US" dirty="0" smtClean="0"/>
              <a:t>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A. </a:t>
            </a:r>
            <a:r>
              <a:rPr lang="en-US" dirty="0" err="1" smtClean="0"/>
              <a:t>Lasheen</a:t>
            </a:r>
            <a:r>
              <a:rPr lang="en-US" dirty="0" smtClean="0"/>
              <a:t>, B. </a:t>
            </a:r>
            <a:r>
              <a:rPr lang="en-US" dirty="0" err="1" smtClean="0"/>
              <a:t>Mikulec</a:t>
            </a:r>
            <a:r>
              <a:rPr lang="en-US" dirty="0" smtClean="0"/>
              <a:t>, H. </a:t>
            </a:r>
            <a:r>
              <a:rPr lang="en-US" dirty="0" err="1" smtClean="0"/>
              <a:t>Rafique</a:t>
            </a:r>
            <a:r>
              <a:rPr lang="en-US" dirty="0" smtClean="0"/>
              <a:t>, E. Renner, G. </a:t>
            </a:r>
            <a:r>
              <a:rPr lang="en-US" dirty="0" err="1" smtClean="0"/>
              <a:t>Rumolo</a:t>
            </a:r>
            <a:r>
              <a:rPr lang="en-US" dirty="0" smtClean="0"/>
              <a:t>, E. </a:t>
            </a:r>
            <a:r>
              <a:rPr lang="en-US" dirty="0" err="1" smtClean="0"/>
              <a:t>Shaposhnikova</a:t>
            </a:r>
            <a:r>
              <a:rPr lang="en-US" dirty="0" smtClean="0"/>
              <a:t>, F. </a:t>
            </a:r>
            <a:r>
              <a:rPr lang="en-US" dirty="0" err="1" smtClean="0"/>
              <a:t>Tecker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A. Huschauer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574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403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246000" y="1610138"/>
            <a:ext cx="11700000" cy="4401861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/>
              <a:t>Beam performance ramp-up for proton beams during Run </a:t>
            </a:r>
            <a:r>
              <a:rPr lang="en-US" sz="2400" dirty="0" smtClean="0"/>
              <a:t>3</a:t>
            </a:r>
            <a:endParaRPr lang="en-US" dirty="0" smtClean="0"/>
          </a:p>
          <a:p>
            <a:endParaRPr lang="en-US" sz="2200" dirty="0" smtClean="0"/>
          </a:p>
          <a:p>
            <a:r>
              <a:rPr lang="en-US" sz="2200" dirty="0" smtClean="0"/>
              <a:t>The standard beam</a:t>
            </a:r>
          </a:p>
          <a:p>
            <a:pPr lvl="1"/>
            <a:r>
              <a:rPr lang="en-US" sz="2200" dirty="0" smtClean="0"/>
              <a:t>Intensity </a:t>
            </a:r>
            <a:r>
              <a:rPr lang="en-US" sz="2200" dirty="0" smtClean="0"/>
              <a:t>ramp-up</a:t>
            </a:r>
          </a:p>
          <a:p>
            <a:pPr lvl="1"/>
            <a:r>
              <a:rPr lang="en-US" sz="2200" dirty="0"/>
              <a:t>Brightness </a:t>
            </a:r>
            <a:r>
              <a:rPr lang="en-US" sz="2200" dirty="0" smtClean="0"/>
              <a:t>ramp-up</a:t>
            </a:r>
            <a:endParaRPr lang="en-US" sz="2600" dirty="0"/>
          </a:p>
          <a:p>
            <a:endParaRPr lang="en-US" sz="2400" dirty="0" smtClean="0"/>
          </a:p>
          <a:p>
            <a:r>
              <a:rPr lang="en-US" sz="2400" dirty="0" smtClean="0"/>
              <a:t>The BCMS beam as operational beam during Run 3</a:t>
            </a:r>
            <a:endParaRPr lang="en-US" sz="2400" dirty="0" smtClean="0"/>
          </a:p>
          <a:p>
            <a:pPr lvl="0"/>
            <a:endParaRPr lang="en-US" sz="2400" dirty="0" smtClean="0"/>
          </a:p>
          <a:p>
            <a:pPr lvl="0"/>
            <a:r>
              <a:rPr lang="en-US" sz="2400" dirty="0" smtClean="0"/>
              <a:t>Conclusions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968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performance ramp-up for proton beams during Run 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Two different beams have to be distinguished during Run 3</a:t>
            </a:r>
          </a:p>
          <a:p>
            <a:pPr lvl="1"/>
            <a:r>
              <a:rPr lang="en-US" b="1" dirty="0" smtClean="0"/>
              <a:t>Standard beam with 72 bunches (HL-LHC baseline)</a:t>
            </a:r>
          </a:p>
          <a:p>
            <a:pPr lvl="2" algn="l"/>
            <a:r>
              <a:rPr lang="en-US" sz="1800" dirty="0" smtClean="0">
                <a:sym typeface="Wingdings"/>
              </a:rPr>
              <a:t>gradual performance increase </a:t>
            </a:r>
            <a:r>
              <a:rPr lang="en-US" sz="1800" dirty="0" smtClean="0">
                <a:sym typeface="Wingdings"/>
              </a:rPr>
              <a:t>to be carried out in parallel MDs </a:t>
            </a:r>
          </a:p>
          <a:p>
            <a:pPr marL="1252538" lvl="3" indent="-211138"/>
            <a:r>
              <a:rPr lang="en-US" sz="1800" dirty="0" smtClean="0">
                <a:sym typeface="Wingdings"/>
              </a:rPr>
              <a:t>allocate </a:t>
            </a:r>
            <a:r>
              <a:rPr lang="en-US" sz="1800" dirty="0">
                <a:sym typeface="Wingdings"/>
              </a:rPr>
              <a:t>a </a:t>
            </a:r>
            <a:r>
              <a:rPr lang="en-US" sz="1800" b="1" dirty="0" smtClean="0">
                <a:sym typeface="Wingdings"/>
              </a:rPr>
              <a:t>permanent parallel </a:t>
            </a:r>
            <a:r>
              <a:rPr lang="en-US" sz="1800" b="1" dirty="0">
                <a:sym typeface="Wingdings"/>
              </a:rPr>
              <a:t>“LIU commissioning” </a:t>
            </a:r>
            <a:r>
              <a:rPr lang="en-US" sz="1800" b="1" dirty="0" smtClean="0">
                <a:sym typeface="Wingdings"/>
              </a:rPr>
              <a:t>slot </a:t>
            </a:r>
            <a:r>
              <a:rPr lang="en-US" sz="1800" dirty="0" smtClean="0">
                <a:sym typeface="Wingdings"/>
              </a:rPr>
              <a:t>in the PSB and the PS super cycle?</a:t>
            </a:r>
            <a:endParaRPr lang="en-US" sz="1800" dirty="0">
              <a:sym typeface="Wingdings"/>
            </a:endParaRPr>
          </a:p>
          <a:p>
            <a:pPr lvl="1"/>
            <a:r>
              <a:rPr lang="en-US" b="1" dirty="0" smtClean="0">
                <a:sym typeface="Wingdings"/>
              </a:rPr>
              <a:t>BCMS with 48 bunches</a:t>
            </a:r>
          </a:p>
          <a:p>
            <a:pPr lvl="2"/>
            <a:r>
              <a:rPr lang="en-US" sz="1800" dirty="0"/>
              <a:t>c</a:t>
            </a:r>
            <a:r>
              <a:rPr lang="en-US" sz="1800" dirty="0" smtClean="0"/>
              <a:t>onsidered to be the operational beam during Run 3</a:t>
            </a:r>
          </a:p>
          <a:p>
            <a:pPr lvl="2"/>
            <a:r>
              <a:rPr lang="en-US" sz="1800" dirty="0"/>
              <a:t>p</a:t>
            </a:r>
            <a:r>
              <a:rPr lang="en-US" sz="1800" dirty="0" smtClean="0"/>
              <a:t>erformance increase as the work on the standard beam progresses</a:t>
            </a:r>
            <a:endParaRPr lang="en-US" sz="1800" dirty="0" smtClean="0"/>
          </a:p>
          <a:p>
            <a:endParaRPr lang="en-US" dirty="0"/>
          </a:p>
          <a:p>
            <a:r>
              <a:rPr lang="en-US" dirty="0" smtClean="0"/>
              <a:t>Two </a:t>
            </a:r>
            <a:r>
              <a:rPr lang="en-US" dirty="0" smtClean="0"/>
              <a:t>main aspects of the LIU beam performance ramp-up of the </a:t>
            </a:r>
            <a:r>
              <a:rPr lang="en-US" u="sng" dirty="0" smtClean="0"/>
              <a:t>standard beam</a:t>
            </a:r>
          </a:p>
          <a:p>
            <a:pPr marL="754062" lvl="1" indent="-342900">
              <a:buSzPct val="100000"/>
              <a:buFont typeface="+mj-lt"/>
              <a:buAutoNum type="arabicParenR"/>
            </a:pPr>
            <a:r>
              <a:rPr lang="en-US" u="sng" dirty="0" smtClean="0"/>
              <a:t>Intensity ramp-up </a:t>
            </a:r>
            <a:r>
              <a:rPr lang="en-US" dirty="0" smtClean="0">
                <a:sym typeface="Wingdings"/>
              </a:rPr>
              <a:t> mainly occurring in the SPS</a:t>
            </a:r>
            <a:endParaRPr lang="en-US" dirty="0" smtClean="0"/>
          </a:p>
          <a:p>
            <a:pPr marL="754062" lvl="1" indent="-342900">
              <a:buSzPct val="100000"/>
              <a:buFont typeface="+mj-lt"/>
              <a:buAutoNum type="arabicParenR"/>
            </a:pPr>
            <a:r>
              <a:rPr lang="en-US" u="sng" dirty="0"/>
              <a:t>Brightness ramp-up </a:t>
            </a:r>
            <a:r>
              <a:rPr lang="en-US" dirty="0">
                <a:sym typeface="Wingdings"/>
              </a:rPr>
              <a:t> determined by the PSB and PS </a:t>
            </a:r>
            <a:r>
              <a:rPr lang="en-US" dirty="0" smtClean="0">
                <a:sym typeface="Wingdings"/>
              </a:rPr>
              <a:t>performance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804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performance ramp-up for proton beams during Run 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 sz="500" dirty="0"/>
          </a:p>
          <a:p>
            <a:r>
              <a:rPr lang="en-US" dirty="0" smtClean="0"/>
              <a:t>LIU </a:t>
            </a:r>
            <a:r>
              <a:rPr lang="en-US" dirty="0" smtClean="0"/>
              <a:t>target beam parameters at injection of the respective accelerator (from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  <a:latin typeface="Helvetica Neue" charset="0"/>
                <a:hlinkClick r:id="rId2"/>
              </a:rPr>
              <a:t>EDMS1296306</a:t>
            </a:r>
            <a:r>
              <a:rPr lang="en-US" dirty="0" smtClean="0"/>
              <a:t>)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180967" y="1766061"/>
            <a:ext cx="7779049" cy="4146786"/>
            <a:chOff x="2180967" y="1865214"/>
            <a:chExt cx="7779049" cy="4146786"/>
          </a:xfrm>
        </p:grpSpPr>
        <p:grpSp>
          <p:nvGrpSpPr>
            <p:cNvPr id="14" name="Group 13"/>
            <p:cNvGrpSpPr/>
            <p:nvPr/>
          </p:nvGrpSpPr>
          <p:grpSpPr>
            <a:xfrm>
              <a:off x="2180967" y="2924459"/>
              <a:ext cx="7779049" cy="3087541"/>
              <a:chOff x="2105751" y="2615438"/>
              <a:chExt cx="7779049" cy="3087541"/>
            </a:xfrm>
          </p:grpSpPr>
          <p:grpSp>
            <p:nvGrpSpPr>
              <p:cNvPr id="10" name="Group 9"/>
              <p:cNvGrpSpPr>
                <a:grpSpLocks noChangeAspect="1"/>
              </p:cNvGrpSpPr>
              <p:nvPr/>
            </p:nvGrpSpPr>
            <p:grpSpPr>
              <a:xfrm>
                <a:off x="2105751" y="2615438"/>
                <a:ext cx="7779049" cy="2050977"/>
                <a:chOff x="0" y="1251467"/>
                <a:chExt cx="12112565" cy="3193525"/>
              </a:xfrm>
            </p:grpSpPr>
            <p:pic>
              <p:nvPicPr>
                <p:cNvPr id="7" name="Picture 6"/>
                <p:cNvPicPr>
                  <a:picLocks noChangeAspect="1"/>
                </p:cNvPicPr>
                <p:nvPr/>
              </p:nvPicPr>
              <p:blipFill rotWithShape="1">
                <a:blip r:embed="rId3"/>
                <a:srcRect r="652" b="81352"/>
                <a:stretch/>
              </p:blipFill>
              <p:spPr>
                <a:xfrm>
                  <a:off x="2" y="1251467"/>
                  <a:ext cx="12112563" cy="812111"/>
                </a:xfrm>
                <a:prstGeom prst="rect">
                  <a:avLst/>
                </a:prstGeom>
              </p:spPr>
            </p:pic>
            <p:pic>
              <p:nvPicPr>
                <p:cNvPr id="8" name="Picture 7"/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31983" r="652" b="29996"/>
                <a:stretch/>
              </p:blipFill>
              <p:spPr>
                <a:xfrm>
                  <a:off x="0" y="2075929"/>
                  <a:ext cx="12112564" cy="1655811"/>
                </a:xfrm>
                <a:prstGeom prst="rect">
                  <a:avLst/>
                </a:prstGeom>
              </p:spPr>
            </p:pic>
            <p:pic>
              <p:nvPicPr>
                <p:cNvPr id="9" name="Picture 8"/>
                <p:cNvPicPr>
                  <a:picLocks noChangeAspect="1"/>
                </p:cNvPicPr>
                <p:nvPr/>
              </p:nvPicPr>
              <p:blipFill rotWithShape="1">
                <a:blip r:embed="rId3"/>
                <a:srcRect t="83906" r="652"/>
                <a:stretch/>
              </p:blipFill>
              <p:spPr>
                <a:xfrm>
                  <a:off x="0" y="3744092"/>
                  <a:ext cx="12112564" cy="700900"/>
                </a:xfrm>
                <a:prstGeom prst="rect">
                  <a:avLst/>
                </a:prstGeom>
              </p:spPr>
            </p:pic>
          </p:grpSp>
          <p:grpSp>
            <p:nvGrpSpPr>
              <p:cNvPr id="13" name="Group 12"/>
              <p:cNvGrpSpPr>
                <a:grpSpLocks noChangeAspect="1"/>
              </p:cNvGrpSpPr>
              <p:nvPr/>
            </p:nvGrpSpPr>
            <p:grpSpPr>
              <a:xfrm>
                <a:off x="2345347" y="4748194"/>
                <a:ext cx="7350872" cy="954785"/>
                <a:chOff x="0" y="2322754"/>
                <a:chExt cx="12192000" cy="1583586"/>
              </a:xfrm>
            </p:grpSpPr>
            <p:pic>
              <p:nvPicPr>
                <p:cNvPr id="12" name="Picture 11"/>
                <p:cNvPicPr>
                  <a:picLocks noChangeAspect="1"/>
                </p:cNvPicPr>
                <p:nvPr/>
              </p:nvPicPr>
              <p:blipFill rotWithShape="1">
                <a:blip r:embed="rId4"/>
                <a:srcRect t="65215"/>
                <a:stretch/>
              </p:blipFill>
              <p:spPr>
                <a:xfrm>
                  <a:off x="0" y="3136717"/>
                  <a:ext cx="12192000" cy="769623"/>
                </a:xfrm>
                <a:prstGeom prst="rect">
                  <a:avLst/>
                </a:prstGeom>
              </p:spPr>
            </p:pic>
            <p:pic>
              <p:nvPicPr>
                <p:cNvPr id="11" name="Picture 10"/>
                <p:cNvPicPr>
                  <a:picLocks noChangeAspect="1"/>
                </p:cNvPicPr>
                <p:nvPr/>
              </p:nvPicPr>
              <p:blipFill rotWithShape="1">
                <a:blip r:embed="rId4"/>
                <a:srcRect b="62129"/>
                <a:stretch/>
              </p:blipFill>
              <p:spPr>
                <a:xfrm>
                  <a:off x="0" y="2322754"/>
                  <a:ext cx="12192000" cy="837890"/>
                </a:xfrm>
                <a:prstGeom prst="rect">
                  <a:avLst/>
                </a:prstGeom>
              </p:spPr>
            </p:pic>
          </p:grpSp>
        </p:grpSp>
        <p:grpSp>
          <p:nvGrpSpPr>
            <p:cNvPr id="17" name="Group 16"/>
            <p:cNvGrpSpPr/>
            <p:nvPr/>
          </p:nvGrpSpPr>
          <p:grpSpPr>
            <a:xfrm>
              <a:off x="2315999" y="1865214"/>
              <a:ext cx="7560000" cy="973414"/>
              <a:chOff x="2030773" y="1651492"/>
              <a:chExt cx="7560000" cy="973414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5"/>
              <a:srcRect t="1" b="62057"/>
              <a:stretch/>
            </p:blipFill>
            <p:spPr>
              <a:xfrm>
                <a:off x="2030773" y="1651492"/>
                <a:ext cx="7560000" cy="519806"/>
              </a:xfrm>
              <a:prstGeom prst="rect">
                <a:avLst/>
              </a:prstGeom>
            </p:spPr>
          </p:pic>
          <p:pic>
            <p:nvPicPr>
              <p:cNvPr id="16" name="Picture 15"/>
              <p:cNvPicPr>
                <a:picLocks noChangeAspect="1"/>
              </p:cNvPicPr>
              <p:nvPr/>
            </p:nvPicPr>
            <p:blipFill rotWithShape="1">
              <a:blip r:embed="rId5"/>
              <a:srcRect t="64152"/>
              <a:stretch/>
            </p:blipFill>
            <p:spPr>
              <a:xfrm>
                <a:off x="2030773" y="2133799"/>
                <a:ext cx="7560000" cy="49110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39975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</a:t>
            </a:r>
            <a:r>
              <a:rPr lang="en-US" dirty="0" smtClean="0"/>
              <a:t>ramp-up of the standard beam</a:t>
            </a:r>
            <a:endParaRPr lang="en-US" dirty="0"/>
          </a:p>
        </p:txBody>
      </p:sp>
      <p:sp>
        <p:nvSpPr>
          <p:cNvPr id="57" name="Content Placeholder 5"/>
          <p:cNvSpPr txBox="1">
            <a:spLocks/>
          </p:cNvSpPr>
          <p:nvPr/>
        </p:nvSpPr>
        <p:spPr>
          <a:xfrm>
            <a:off x="11217" y="1056356"/>
            <a:ext cx="11266218" cy="52076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Intensity reach demonstrated at PS extraction pre-LS2</a:t>
            </a:r>
          </a:p>
          <a:p>
            <a:pPr lvl="1" algn="l"/>
            <a:r>
              <a:rPr lang="en-US" dirty="0" smtClean="0"/>
              <a:t>Remaining upgrades of the </a:t>
            </a:r>
            <a:r>
              <a:rPr lang="en-US" dirty="0" smtClean="0"/>
              <a:t>PS RF </a:t>
            </a:r>
            <a:r>
              <a:rPr lang="en-US" dirty="0" smtClean="0"/>
              <a:t>systems </a:t>
            </a:r>
            <a:r>
              <a:rPr lang="en-US" dirty="0" smtClean="0"/>
              <a:t>will</a:t>
            </a:r>
            <a:r>
              <a:rPr lang="en-US" dirty="0" smtClean="0"/>
              <a:t> </a:t>
            </a:r>
            <a:r>
              <a:rPr lang="en-US" dirty="0" smtClean="0"/>
              <a:t>further improve the reproducibility and reduce the bunch-by-bunch variability</a:t>
            </a:r>
            <a:endParaRPr lang="en-US" dirty="0" smtClean="0"/>
          </a:p>
          <a:p>
            <a:pPr lvl="2" algn="l"/>
            <a:r>
              <a:rPr lang="en-US" sz="1800" dirty="0" smtClean="0"/>
              <a:t>New 10 </a:t>
            </a:r>
            <a:r>
              <a:rPr lang="en-US" sz="1800" dirty="0" smtClean="0"/>
              <a:t>MHz feedback amplifiers to reduce the impedance and deliver more </a:t>
            </a:r>
            <a:r>
              <a:rPr lang="en-US" sz="1800" dirty="0" smtClean="0"/>
              <a:t>robust performance</a:t>
            </a:r>
          </a:p>
          <a:p>
            <a:pPr lvl="2" algn="l"/>
            <a:r>
              <a:rPr lang="en-US" sz="1800" dirty="0" smtClean="0"/>
              <a:t>Improved reliability of the </a:t>
            </a:r>
            <a:r>
              <a:rPr lang="en-US" sz="1800" dirty="0" err="1" smtClean="0"/>
              <a:t>Finemet</a:t>
            </a:r>
            <a:r>
              <a:rPr lang="en-US" sz="1800" dirty="0" smtClean="0"/>
              <a:t> </a:t>
            </a:r>
            <a:r>
              <a:rPr lang="en-US" sz="1800" dirty="0" smtClean="0"/>
              <a:t>cavity</a:t>
            </a:r>
            <a:endParaRPr lang="en-US" sz="1800" dirty="0" smtClean="0"/>
          </a:p>
          <a:p>
            <a:pPr lvl="2" algn="l"/>
            <a:r>
              <a:rPr lang="en-US" sz="1800" dirty="0"/>
              <a:t>No </a:t>
            </a:r>
            <a:r>
              <a:rPr lang="en-US" sz="1800" dirty="0" smtClean="0"/>
              <a:t>major modifications to the high-frequency</a:t>
            </a:r>
            <a:r>
              <a:rPr lang="en-US" sz="1800" dirty="0" smtClean="0"/>
              <a:t> </a:t>
            </a:r>
            <a:r>
              <a:rPr lang="en-US" sz="1800" dirty="0" smtClean="0"/>
              <a:t>cavities (multi-harmonic feedbacks already in place pre-LS2)</a:t>
            </a:r>
          </a:p>
          <a:p>
            <a:pPr algn="l"/>
            <a:endParaRPr lang="en-US" sz="1500" dirty="0" smtClean="0"/>
          </a:p>
          <a:p>
            <a:pPr algn="l"/>
            <a:r>
              <a:rPr lang="en-US" dirty="0" smtClean="0"/>
              <a:t>Simulation results confirm improved beam quality after LS2</a:t>
            </a:r>
          </a:p>
          <a:p>
            <a:pPr lvl="1" algn="l"/>
            <a:r>
              <a:rPr lang="en-US" dirty="0" smtClean="0"/>
              <a:t>Pre-LS2 measurements: bunch-by-bunch variation ≈ ±10%</a:t>
            </a:r>
          </a:p>
          <a:p>
            <a:pPr lvl="1" algn="l"/>
            <a:r>
              <a:rPr lang="en-US" dirty="0" smtClean="0"/>
              <a:t>Assuming completely independent triple and double </a:t>
            </a:r>
            <a:br>
              <a:rPr lang="en-US" dirty="0" smtClean="0"/>
            </a:br>
            <a:r>
              <a:rPr lang="en-US" dirty="0" err="1" smtClean="0"/>
              <a:t>splittings</a:t>
            </a:r>
            <a:r>
              <a:rPr lang="en-US" dirty="0" smtClean="0"/>
              <a:t> in simulations </a:t>
            </a:r>
          </a:p>
          <a:p>
            <a:pPr lvl="1" algn="l"/>
            <a:r>
              <a:rPr lang="en-US" dirty="0" smtClean="0"/>
              <a:t>significantly </a:t>
            </a:r>
            <a:r>
              <a:rPr lang="en-US" dirty="0"/>
              <a:t>reduced intensity </a:t>
            </a:r>
            <a:r>
              <a:rPr lang="en-US" dirty="0" smtClean="0"/>
              <a:t>spread achievable</a:t>
            </a:r>
            <a:br>
              <a:rPr lang="en-US" dirty="0" smtClean="0"/>
            </a:br>
            <a:r>
              <a:rPr lang="en-US" dirty="0" smtClean="0">
                <a:solidFill>
                  <a:srgbClr val="C00000"/>
                </a:solidFill>
              </a:rPr>
              <a:t>at LIU intensity</a:t>
            </a:r>
          </a:p>
          <a:p>
            <a:pPr lvl="1" algn="l"/>
            <a:r>
              <a:rPr lang="en-US" dirty="0" smtClean="0"/>
              <a:t>Further optimization possible to improve bunch </a:t>
            </a:r>
            <a:br>
              <a:rPr lang="en-US" dirty="0" smtClean="0"/>
            </a:br>
            <a:r>
              <a:rPr lang="en-US" dirty="0" smtClean="0"/>
              <a:t>length spread at the expense of increased intensity </a:t>
            </a:r>
            <a:br>
              <a:rPr lang="en-US" dirty="0" smtClean="0"/>
            </a:br>
            <a:r>
              <a:rPr lang="en-US" dirty="0" smtClean="0"/>
              <a:t>spread</a:t>
            </a:r>
          </a:p>
          <a:p>
            <a:pPr lvl="1" algn="l"/>
            <a:r>
              <a:rPr lang="en-US" dirty="0" smtClean="0"/>
              <a:t>Further simulations indicate degradation of the triple</a:t>
            </a:r>
            <a:br>
              <a:rPr lang="en-US" dirty="0" smtClean="0"/>
            </a:br>
            <a:r>
              <a:rPr lang="en-US" dirty="0" smtClean="0"/>
              <a:t>splitting in the presence of the </a:t>
            </a:r>
            <a:r>
              <a:rPr lang="en-US" dirty="0" err="1" smtClean="0"/>
              <a:t>Finemet</a:t>
            </a:r>
            <a:r>
              <a:rPr lang="en-US" dirty="0" smtClean="0"/>
              <a:t> impedance </a:t>
            </a:r>
            <a:br>
              <a:rPr lang="en-US" dirty="0" smtClean="0"/>
            </a:br>
            <a:r>
              <a:rPr lang="en-US" dirty="0" smtClean="0">
                <a:sym typeface="Wingdings"/>
              </a:rPr>
              <a:t> studies with beam required during Run 3 </a:t>
            </a:r>
            <a:endParaRPr lang="en-US" dirty="0" smtClean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xmlns="" id="{F4BB3E0D-4AFA-4AFF-A33B-4ED64645EEE8}"/>
              </a:ext>
            </a:extLst>
          </p:cNvPr>
          <p:cNvPicPr>
            <a:picLocks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189158" y="4055859"/>
            <a:ext cx="2765722" cy="235378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1BDC871F-83AE-46A6-9DA9-B0DE10576D54}"/>
              </a:ext>
            </a:extLst>
          </p:cNvPr>
          <p:cNvPicPr>
            <a:picLocks/>
          </p:cNvPicPr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56136" y="4046806"/>
            <a:ext cx="2761334" cy="236283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xmlns="" id="{13F80968-AB17-4796-9B33-47004302A3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7867" y="3947726"/>
            <a:ext cx="3240000" cy="2430000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xmlns="" id="{299E50EB-9638-457C-88D0-6D54D51D21A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3923" y="3939787"/>
            <a:ext cx="3240000" cy="2430000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6820098" y="3745398"/>
            <a:ext cx="12682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chemeClr val="accent6">
                    <a:lumMod val="50000"/>
                  </a:schemeClr>
                </a:solidFill>
              </a:rPr>
              <a:t>Intensity spread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9942463" y="3714188"/>
            <a:ext cx="159050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chemeClr val="accent6">
                    <a:lumMod val="50000"/>
                  </a:schemeClr>
                </a:solidFill>
              </a:rPr>
              <a:t>Bunch length spread</a:t>
            </a:r>
            <a:endParaRPr lang="fr-FR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dirty="0" smtClean="0"/>
              <a:t>LIU Workshop, 20-22 January 2020            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      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6151235" y="4022397"/>
            <a:ext cx="8899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accent6">
                    <a:lumMod val="50000"/>
                  </a:schemeClr>
                </a:solidFill>
              </a:rPr>
              <a:t>measurement</a:t>
            </a:r>
            <a:endParaRPr lang="fr-FR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9373667" y="4022397"/>
            <a:ext cx="88998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accent6">
                    <a:lumMod val="50000"/>
                  </a:schemeClr>
                </a:solidFill>
              </a:rPr>
              <a:t>measurement</a:t>
            </a:r>
            <a:endParaRPr lang="fr-FR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6244208" y="4027186"/>
            <a:ext cx="7040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accent6">
                    <a:lumMod val="50000"/>
                  </a:schemeClr>
                </a:solidFill>
              </a:rPr>
              <a:t>simulation</a:t>
            </a:r>
            <a:endParaRPr lang="fr-FR" sz="9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xmlns="" id="{39C77EE4-7897-4F0C-92C8-512B86571AB7}"/>
              </a:ext>
            </a:extLst>
          </p:cNvPr>
          <p:cNvSpPr/>
          <p:nvPr/>
        </p:nvSpPr>
        <p:spPr>
          <a:xfrm>
            <a:off x="9462841" y="4038354"/>
            <a:ext cx="7040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900" dirty="0" smtClean="0">
                <a:solidFill>
                  <a:schemeClr val="accent6">
                    <a:lumMod val="50000"/>
                  </a:schemeClr>
                </a:solidFill>
              </a:rPr>
              <a:t>simulation</a:t>
            </a:r>
            <a:endParaRPr lang="fr-FR" sz="9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7" grpId="0"/>
      <p:bldP spid="28" grpId="0"/>
      <p:bldP spid="28" grpId="1"/>
      <p:bldP spid="29" grpId="0"/>
      <p:bldP spid="29" grpId="1"/>
      <p:bldP spid="30" grpId="1"/>
      <p:bldP spid="31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Intensity </a:t>
            </a:r>
            <a:r>
              <a:rPr lang="en-US" dirty="0" smtClean="0"/>
              <a:t>ramp-up of the standard 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Huschauer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894" y="1518965"/>
            <a:ext cx="6503670" cy="392734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894" y="1518965"/>
            <a:ext cx="7591806" cy="392734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894" y="1518964"/>
            <a:ext cx="7591806" cy="392734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894" y="1518964"/>
            <a:ext cx="7696962" cy="3927348"/>
          </a:xfrm>
          <a:prstGeom prst="rect">
            <a:avLst/>
          </a:prstGeom>
        </p:spPr>
      </p:pic>
      <p:sp>
        <p:nvSpPr>
          <p:cNvPr id="57" name="Content Placeholder 5"/>
          <p:cNvSpPr txBox="1">
            <a:spLocks/>
          </p:cNvSpPr>
          <p:nvPr/>
        </p:nvSpPr>
        <p:spPr>
          <a:xfrm>
            <a:off x="11217" y="1056356"/>
            <a:ext cx="4543677" cy="52076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5425" marR="0" indent="-18891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55A1"/>
              </a:buClr>
              <a:buSzPct val="100000"/>
              <a:buFont typeface="Arial"/>
              <a:buChar char="•"/>
              <a:tabLst/>
              <a:defRPr kumimoji="0" sz="2000" b="1" kern="1200" baseline="0">
                <a:solidFill>
                  <a:srgbClr val="0055A1"/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1pPr>
            <a:lvl2pPr marL="635000" marR="0" indent="-223838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Wingdings" panose="05000000000000000000" pitchFamily="2" charset="2"/>
              <a:buChar char="§"/>
              <a:tabLst/>
              <a:defRPr kumimoji="0" sz="1800" kern="120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2pPr>
            <a:lvl3pPr marL="944563" marR="0" indent="-195263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4D4D4D">
                  <a:lumMod val="50000"/>
                </a:srgbClr>
              </a:buClr>
              <a:buSzPct val="80000"/>
              <a:buFont typeface="Calibri" panose="020F0502020204030204" pitchFamily="34" charset="0"/>
              <a:buChar char="⁻"/>
              <a:tabLst/>
              <a:defRPr kumimoji="0" sz="1600" kern="1200" baseline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3pPr>
            <a:lvl4pPr marL="1385316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tabLst/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4pPr>
            <a:lvl5pPr marL="1650492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Pct val="80000"/>
              <a:buFont typeface="Wingdings" panose="05000000000000000000" pitchFamily="2" charset="2"/>
              <a:buChar char="q"/>
              <a:tabLst>
                <a:tab pos="2695575" algn="l"/>
              </a:tabLst>
              <a:defRPr kumimoji="0" lang="en-US" sz="1400" kern="1200" dirty="0" smtClean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ea typeface="+mn-ea"/>
                <a:cs typeface="Calibri" panose="020F0502020204030204" pitchFamily="34" charset="0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3000" dirty="0"/>
          </a:p>
          <a:p>
            <a:r>
              <a:rPr lang="en-US" dirty="0" smtClean="0"/>
              <a:t>Intensity </a:t>
            </a:r>
            <a:r>
              <a:rPr lang="en-US" dirty="0" smtClean="0"/>
              <a:t>reach demonstrated at PS extraction pre-LS2</a:t>
            </a:r>
          </a:p>
          <a:p>
            <a:pPr lvl="1" algn="l"/>
            <a:r>
              <a:rPr lang="en-US" dirty="0" smtClean="0"/>
              <a:t>Recovery of high-intensity beams </a:t>
            </a:r>
            <a:br>
              <a:rPr lang="en-US" dirty="0" smtClean="0"/>
            </a:br>
            <a:r>
              <a:rPr lang="en-US" dirty="0" smtClean="0"/>
              <a:t>expected by end of summer 2021</a:t>
            </a:r>
          </a:p>
          <a:p>
            <a:pPr algn="l"/>
            <a:endParaRPr lang="en-US" sz="1000" dirty="0" smtClean="0"/>
          </a:p>
          <a:p>
            <a:pPr algn="l"/>
            <a:endParaRPr lang="en-US" sz="1000" dirty="0"/>
          </a:p>
          <a:p>
            <a:pPr algn="l"/>
            <a:r>
              <a:rPr lang="en-US" dirty="0" smtClean="0"/>
              <a:t>Gradual intensity ramp-up in the SPS</a:t>
            </a:r>
          </a:p>
          <a:p>
            <a:pPr lvl="1" algn="l"/>
            <a:r>
              <a:rPr lang="en-US" dirty="0" smtClean="0"/>
              <a:t>Ramp-up planned to start from 2022 </a:t>
            </a:r>
            <a:br>
              <a:rPr lang="en-US" dirty="0" smtClean="0"/>
            </a:br>
            <a:r>
              <a:rPr lang="en-US" dirty="0" smtClean="0"/>
              <a:t>due to LHC </a:t>
            </a:r>
            <a:r>
              <a:rPr lang="en-US" dirty="0" err="1" smtClean="0"/>
              <a:t>Pb</a:t>
            </a:r>
            <a:r>
              <a:rPr lang="en-US" dirty="0" smtClean="0"/>
              <a:t>-ion run at the end of 2021</a:t>
            </a:r>
          </a:p>
          <a:p>
            <a:pPr lvl="1" algn="l"/>
            <a:r>
              <a:rPr lang="en-US" dirty="0" smtClean="0"/>
              <a:t>LIU-SPS intensity target planned to be reached at the end of 2024</a:t>
            </a:r>
          </a:p>
        </p:txBody>
      </p:sp>
    </p:spTree>
    <p:extLst>
      <p:ext uri="{BB962C8B-B14F-4D97-AF65-F5344CB8AC3E}">
        <p14:creationId xmlns:p14="http://schemas.microsoft.com/office/powerpoint/2010/main" val="719862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Brightness </a:t>
            </a:r>
            <a:r>
              <a:rPr lang="en-US" dirty="0"/>
              <a:t>ramp-up of the standard beam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US" smtClean="0"/>
              <a:t>LIU Workshop, 20-22 January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A. </a:t>
            </a:r>
            <a:r>
              <a:rPr lang="en-GB" dirty="0" smtClean="0"/>
              <a:t>Huschauer</a:t>
            </a:r>
            <a:endParaRPr lang="en-GB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156" y="2019523"/>
            <a:ext cx="5040000" cy="3931200"/>
          </a:xfrm>
          <a:prstGeom prst="rect">
            <a:avLst/>
          </a:prstGeom>
        </p:spPr>
      </p:pic>
      <p:pic>
        <p:nvPicPr>
          <p:cNvPr id="7" name="Picture 6" descr="PSB_brightness_studies_turn1999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3156" y="2019523"/>
            <a:ext cx="5040000" cy="3931200"/>
          </a:xfrm>
          <a:prstGeom prst="rect">
            <a:avLst/>
          </a:prstGeom>
        </p:spPr>
      </p:pic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246000" y="1044000"/>
            <a:ext cx="11700000" cy="4968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Achievable PSB brightness limited by the injection scheme and acceleration at low energy</a:t>
            </a:r>
          </a:p>
          <a:p>
            <a:endParaRPr lang="en-US" sz="1100" dirty="0" smtClean="0"/>
          </a:p>
          <a:p>
            <a:r>
              <a:rPr lang="en-US" dirty="0" smtClean="0"/>
              <a:t>PSB space charge simulation studies were performed to reproduce pre-LS2 and investigate LIU performance</a:t>
            </a:r>
          </a:p>
          <a:p>
            <a:pPr lvl="1"/>
            <a:endParaRPr lang="en-US" sz="900" b="1" dirty="0" smtClean="0">
              <a:solidFill>
                <a:srgbClr val="262626"/>
              </a:solidFill>
            </a:endParaRPr>
          </a:p>
          <a:p>
            <a:pPr lvl="1"/>
            <a:r>
              <a:rPr lang="en-US" b="1" dirty="0" smtClean="0">
                <a:solidFill>
                  <a:srgbClr val="262626"/>
                </a:solidFill>
              </a:rPr>
              <a:t>Simulations at 50 </a:t>
            </a:r>
            <a:r>
              <a:rPr lang="en-US" b="1" dirty="0">
                <a:solidFill>
                  <a:srgbClr val="262626"/>
                </a:solidFill>
              </a:rPr>
              <a:t>MeV (beam from Linac2</a:t>
            </a:r>
            <a:r>
              <a:rPr lang="en-US" b="1" dirty="0" smtClean="0">
                <a:solidFill>
                  <a:srgbClr val="262626"/>
                </a:solidFill>
              </a:rPr>
              <a:t>) 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dirty="0">
                <a:solidFill>
                  <a:srgbClr val="262626"/>
                </a:solidFill>
              </a:rPr>
              <a:t>c</a:t>
            </a:r>
            <a:r>
              <a:rPr lang="en-US" dirty="0" smtClean="0">
                <a:solidFill>
                  <a:srgbClr val="262626"/>
                </a:solidFill>
              </a:rPr>
              <a:t>apture of coasting beam (1e-3 </a:t>
            </a:r>
            <a:r>
              <a:rPr lang="en-US" dirty="0" err="1" smtClean="0">
                <a:solidFill>
                  <a:srgbClr val="262626"/>
                </a:solidFill>
              </a:rPr>
              <a:t>dp</a:t>
            </a:r>
            <a:r>
              <a:rPr lang="en-US" dirty="0" smtClean="0">
                <a:solidFill>
                  <a:srgbClr val="262626"/>
                </a:solidFill>
              </a:rPr>
              <a:t>/p </a:t>
            </a:r>
            <a:r>
              <a:rPr lang="en-US" dirty="0" err="1" smtClean="0">
                <a:solidFill>
                  <a:srgbClr val="262626"/>
                </a:solidFill>
              </a:rPr>
              <a:t>rms</a:t>
            </a:r>
            <a:r>
              <a:rPr lang="en-US" dirty="0" smtClean="0">
                <a:solidFill>
                  <a:srgbClr val="262626"/>
                </a:solidFill>
              </a:rPr>
              <a:t>) with operational </a:t>
            </a:r>
            <a:br>
              <a:rPr lang="en-US" dirty="0" smtClean="0">
                <a:solidFill>
                  <a:srgbClr val="262626"/>
                </a:solidFill>
              </a:rPr>
            </a:br>
            <a:r>
              <a:rPr lang="en-US" dirty="0" smtClean="0">
                <a:solidFill>
                  <a:srgbClr val="262626"/>
                </a:solidFill>
              </a:rPr>
              <a:t>voltage program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dirty="0" smtClean="0">
                <a:solidFill>
                  <a:srgbClr val="262626"/>
                </a:solidFill>
              </a:rPr>
              <a:t>capture </a:t>
            </a:r>
            <a:r>
              <a:rPr lang="en-US" dirty="0">
                <a:solidFill>
                  <a:srgbClr val="262626"/>
                </a:solidFill>
              </a:rPr>
              <a:t>losses of about 15% </a:t>
            </a:r>
            <a:r>
              <a:rPr lang="en-US" dirty="0" smtClean="0">
                <a:solidFill>
                  <a:srgbClr val="262626"/>
                </a:solidFill>
              </a:rPr>
              <a:t>(</a:t>
            </a:r>
            <a:r>
              <a:rPr lang="en-US" dirty="0">
                <a:solidFill>
                  <a:srgbClr val="262626"/>
                </a:solidFill>
              </a:rPr>
              <a:t>as observed in measurements)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dirty="0" smtClean="0">
                <a:solidFill>
                  <a:srgbClr val="262626"/>
                </a:solidFill>
              </a:rPr>
              <a:t>single </a:t>
            </a:r>
            <a:r>
              <a:rPr lang="en-US" dirty="0">
                <a:solidFill>
                  <a:srgbClr val="262626"/>
                </a:solidFill>
              </a:rPr>
              <a:t>turn injection on </a:t>
            </a:r>
            <a:r>
              <a:rPr lang="en-US" dirty="0" smtClean="0">
                <a:solidFill>
                  <a:srgbClr val="262626"/>
                </a:solidFill>
              </a:rPr>
              <a:t>the ramp </a:t>
            </a:r>
            <a:r>
              <a:rPr lang="en-US" dirty="0">
                <a:solidFill>
                  <a:srgbClr val="262626"/>
                </a:solidFill>
              </a:rPr>
              <a:t>(no multi-turn stacking)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dirty="0">
                <a:solidFill>
                  <a:srgbClr val="262626"/>
                </a:solidFill>
              </a:rPr>
              <a:t>1 </a:t>
            </a:r>
            <a:r>
              <a:rPr lang="en-US" i="1" dirty="0" smtClean="0"/>
              <a:t>µ</a:t>
            </a:r>
            <a:r>
              <a:rPr lang="en-US" dirty="0" smtClean="0"/>
              <a:t>m</a:t>
            </a:r>
            <a:r>
              <a:rPr lang="en-US" dirty="0" smtClean="0">
                <a:solidFill>
                  <a:srgbClr val="262626"/>
                </a:solidFill>
              </a:rPr>
              <a:t> </a:t>
            </a:r>
            <a:r>
              <a:rPr lang="en-US" dirty="0">
                <a:solidFill>
                  <a:srgbClr val="262626"/>
                </a:solidFill>
              </a:rPr>
              <a:t>transverse emittance at injection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i="1" dirty="0" err="1" smtClean="0">
                <a:solidFill>
                  <a:srgbClr val="262626"/>
                </a:solidFill>
              </a:rPr>
              <a:t>Q</a:t>
            </a:r>
            <a:r>
              <a:rPr lang="en-US" i="1" baseline="-25000" dirty="0" err="1" smtClean="0">
                <a:solidFill>
                  <a:srgbClr val="262626"/>
                </a:solidFill>
              </a:rPr>
              <a:t>x</a:t>
            </a:r>
            <a:r>
              <a:rPr lang="en-US" dirty="0" smtClean="0">
                <a:solidFill>
                  <a:srgbClr val="262626"/>
                </a:solidFill>
              </a:rPr>
              <a:t> </a:t>
            </a:r>
            <a:r>
              <a:rPr lang="en-US" dirty="0">
                <a:solidFill>
                  <a:srgbClr val="262626"/>
                </a:solidFill>
              </a:rPr>
              <a:t>/ </a:t>
            </a:r>
            <a:r>
              <a:rPr lang="en-US" i="1" dirty="0" err="1">
                <a:solidFill>
                  <a:srgbClr val="262626"/>
                </a:solidFill>
              </a:rPr>
              <a:t>Q</a:t>
            </a:r>
            <a:r>
              <a:rPr lang="en-US" i="1" baseline="-25000" dirty="0" err="1">
                <a:solidFill>
                  <a:srgbClr val="262626"/>
                </a:solidFill>
              </a:rPr>
              <a:t>y</a:t>
            </a:r>
            <a:r>
              <a:rPr lang="en-US" dirty="0">
                <a:solidFill>
                  <a:srgbClr val="262626"/>
                </a:solidFill>
              </a:rPr>
              <a:t> = 4.40 / 4.45 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b="1" dirty="0">
                <a:solidFill>
                  <a:srgbClr val="262626"/>
                </a:solidFill>
              </a:rPr>
              <a:t>5% </a:t>
            </a:r>
            <a:r>
              <a:rPr lang="en-US" b="1" dirty="0" smtClean="0">
                <a:solidFill>
                  <a:srgbClr val="262626"/>
                </a:solidFill>
              </a:rPr>
              <a:t>beta-beating included</a:t>
            </a:r>
          </a:p>
          <a:p>
            <a:pPr lvl="1"/>
            <a:endParaRPr lang="en-US" sz="900" b="1" dirty="0" smtClean="0">
              <a:solidFill>
                <a:srgbClr val="262626"/>
              </a:solidFill>
            </a:endParaRPr>
          </a:p>
          <a:p>
            <a:pPr lvl="1"/>
            <a:r>
              <a:rPr lang="en-US" b="1" dirty="0" smtClean="0">
                <a:solidFill>
                  <a:srgbClr val="262626"/>
                </a:solidFill>
              </a:rPr>
              <a:t>Simulations at 160 </a:t>
            </a:r>
            <a:r>
              <a:rPr lang="en-US" b="1" dirty="0">
                <a:solidFill>
                  <a:srgbClr val="262626"/>
                </a:solidFill>
              </a:rPr>
              <a:t>MeV (beam from Linac4</a:t>
            </a:r>
            <a:r>
              <a:rPr lang="en-US" b="1" dirty="0" smtClean="0">
                <a:solidFill>
                  <a:srgbClr val="262626"/>
                </a:solidFill>
              </a:rPr>
              <a:t>)</a:t>
            </a:r>
            <a:endParaRPr lang="en-US" b="1" dirty="0">
              <a:solidFill>
                <a:srgbClr val="262626"/>
              </a:solidFill>
            </a:endParaRPr>
          </a:p>
          <a:p>
            <a:pPr marL="895350" lvl="2" indent="-176213" algn="l">
              <a:spcBef>
                <a:spcPts val="0"/>
              </a:spcBef>
            </a:pPr>
            <a:r>
              <a:rPr lang="en-US" dirty="0">
                <a:solidFill>
                  <a:srgbClr val="262626"/>
                </a:solidFill>
              </a:rPr>
              <a:t>25 mA at PSB injection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dirty="0">
                <a:solidFill>
                  <a:srgbClr val="F07F0F"/>
                </a:solidFill>
              </a:rPr>
              <a:t>350 </a:t>
            </a:r>
            <a:r>
              <a:rPr lang="en-US" dirty="0" err="1">
                <a:solidFill>
                  <a:srgbClr val="F07F0F"/>
                </a:solidFill>
              </a:rPr>
              <a:t>keV</a:t>
            </a:r>
            <a:r>
              <a:rPr lang="en-US" dirty="0">
                <a:solidFill>
                  <a:srgbClr val="F07F0F"/>
                </a:solidFill>
              </a:rPr>
              <a:t> </a:t>
            </a:r>
            <a:r>
              <a:rPr lang="en-US" dirty="0" err="1">
                <a:solidFill>
                  <a:srgbClr val="F07F0F"/>
                </a:solidFill>
              </a:rPr>
              <a:t>rms</a:t>
            </a:r>
            <a:r>
              <a:rPr lang="en-US" dirty="0">
                <a:solidFill>
                  <a:srgbClr val="F07F0F"/>
                </a:solidFill>
              </a:rPr>
              <a:t> energy spread with chopping factor 0.6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dirty="0">
                <a:solidFill>
                  <a:srgbClr val="37A02B"/>
                </a:solidFill>
              </a:rPr>
              <a:t>440 </a:t>
            </a:r>
            <a:r>
              <a:rPr lang="en-US" dirty="0" err="1">
                <a:solidFill>
                  <a:srgbClr val="37A02B"/>
                </a:solidFill>
              </a:rPr>
              <a:t>keV</a:t>
            </a:r>
            <a:r>
              <a:rPr lang="en-US" dirty="0">
                <a:solidFill>
                  <a:srgbClr val="37A02B"/>
                </a:solidFill>
              </a:rPr>
              <a:t> </a:t>
            </a:r>
            <a:r>
              <a:rPr lang="en-US" dirty="0" err="1">
                <a:solidFill>
                  <a:srgbClr val="37A02B"/>
                </a:solidFill>
              </a:rPr>
              <a:t>rms</a:t>
            </a:r>
            <a:r>
              <a:rPr lang="en-US" dirty="0">
                <a:solidFill>
                  <a:srgbClr val="37A02B"/>
                </a:solidFill>
              </a:rPr>
              <a:t> energy spread with chopping factor 0.7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dirty="0">
                <a:solidFill>
                  <a:srgbClr val="262626"/>
                </a:solidFill>
              </a:rPr>
              <a:t>“flat1” cycle and voltage program </a:t>
            </a:r>
            <a:r>
              <a:rPr lang="en-US" dirty="0">
                <a:solidFill>
                  <a:srgbClr val="262626"/>
                </a:solidFill>
                <a:hlinkClick r:id="rId4"/>
              </a:rPr>
              <a:t>provided by </a:t>
            </a:r>
            <a:r>
              <a:rPr lang="en-US" dirty="0" smtClean="0">
                <a:solidFill>
                  <a:srgbClr val="262626"/>
                </a:solidFill>
                <a:hlinkClick r:id="rId4"/>
              </a:rPr>
              <a:t>S. Albright</a:t>
            </a:r>
            <a:endParaRPr lang="en-US" dirty="0">
              <a:solidFill>
                <a:srgbClr val="262626"/>
              </a:solidFill>
            </a:endParaRPr>
          </a:p>
          <a:p>
            <a:pPr marL="895350" lvl="2" indent="-176213" algn="l">
              <a:spcBef>
                <a:spcPts val="0"/>
              </a:spcBef>
            </a:pPr>
            <a:r>
              <a:rPr lang="en-US" dirty="0">
                <a:solidFill>
                  <a:srgbClr val="262626"/>
                </a:solidFill>
              </a:rPr>
              <a:t>i</a:t>
            </a:r>
            <a:r>
              <a:rPr lang="en-US" dirty="0" smtClean="0">
                <a:solidFill>
                  <a:srgbClr val="262626"/>
                </a:solidFill>
              </a:rPr>
              <a:t>njection </a:t>
            </a:r>
            <a:r>
              <a:rPr lang="en-US" dirty="0">
                <a:solidFill>
                  <a:srgbClr val="262626"/>
                </a:solidFill>
              </a:rPr>
              <a:t>on flat bottom, with injection chicane and foil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dirty="0">
                <a:solidFill>
                  <a:srgbClr val="262626"/>
                </a:solidFill>
              </a:rPr>
              <a:t>0.4 </a:t>
            </a:r>
            <a:r>
              <a:rPr lang="en-US" i="1" dirty="0"/>
              <a:t>µ</a:t>
            </a:r>
            <a:r>
              <a:rPr lang="en-US" dirty="0"/>
              <a:t>m</a:t>
            </a:r>
            <a:r>
              <a:rPr lang="en-US" dirty="0" smtClean="0">
                <a:solidFill>
                  <a:srgbClr val="262626"/>
                </a:solidFill>
              </a:rPr>
              <a:t> </a:t>
            </a:r>
            <a:r>
              <a:rPr lang="en-US" dirty="0">
                <a:solidFill>
                  <a:srgbClr val="262626"/>
                </a:solidFill>
              </a:rPr>
              <a:t>transverse emittance at injection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i="1" dirty="0" err="1">
                <a:solidFill>
                  <a:srgbClr val="262626"/>
                </a:solidFill>
              </a:rPr>
              <a:t>Q</a:t>
            </a:r>
            <a:r>
              <a:rPr lang="en-US" i="1" baseline="-25000" dirty="0" err="1">
                <a:solidFill>
                  <a:srgbClr val="262626"/>
                </a:solidFill>
              </a:rPr>
              <a:t>x</a:t>
            </a:r>
            <a:r>
              <a:rPr lang="en-US" dirty="0">
                <a:solidFill>
                  <a:srgbClr val="262626"/>
                </a:solidFill>
              </a:rPr>
              <a:t> / </a:t>
            </a:r>
            <a:r>
              <a:rPr lang="en-US" i="1" dirty="0" err="1">
                <a:solidFill>
                  <a:srgbClr val="262626"/>
                </a:solidFill>
              </a:rPr>
              <a:t>Q</a:t>
            </a:r>
            <a:r>
              <a:rPr lang="en-US" i="1" baseline="-25000" dirty="0" err="1">
                <a:solidFill>
                  <a:srgbClr val="262626"/>
                </a:solidFill>
              </a:rPr>
              <a:t>y</a:t>
            </a:r>
            <a:r>
              <a:rPr lang="en-US" dirty="0" smtClean="0">
                <a:solidFill>
                  <a:srgbClr val="262626"/>
                </a:solidFill>
              </a:rPr>
              <a:t> </a:t>
            </a:r>
            <a:r>
              <a:rPr lang="en-US" dirty="0">
                <a:solidFill>
                  <a:srgbClr val="262626"/>
                </a:solidFill>
              </a:rPr>
              <a:t>= 4.40 / 4.45 </a:t>
            </a:r>
          </a:p>
          <a:p>
            <a:pPr marL="895350" lvl="2" indent="-176213" algn="l">
              <a:spcBef>
                <a:spcPts val="0"/>
              </a:spcBef>
            </a:pPr>
            <a:r>
              <a:rPr lang="en-US" b="1" dirty="0">
                <a:solidFill>
                  <a:srgbClr val="262626"/>
                </a:solidFill>
              </a:rPr>
              <a:t>15% </a:t>
            </a:r>
            <a:r>
              <a:rPr lang="en-US" b="1" dirty="0" smtClean="0">
                <a:solidFill>
                  <a:srgbClr val="262626"/>
                </a:solidFill>
              </a:rPr>
              <a:t>beta-beating included</a:t>
            </a:r>
            <a:endParaRPr lang="en-US" b="1" dirty="0">
              <a:solidFill>
                <a:srgbClr val="262626"/>
              </a:solidFill>
            </a:endParaRPr>
          </a:p>
          <a:p>
            <a:pPr marL="176212" indent="-176213">
              <a:spcBef>
                <a:spcPts val="0"/>
              </a:spcBef>
            </a:pPr>
            <a:endParaRPr lang="en-US" dirty="0">
              <a:solidFill>
                <a:srgbClr val="262626"/>
              </a:solidFill>
            </a:endParaRPr>
          </a:p>
          <a:p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7542081" y="4765041"/>
            <a:ext cx="1673039" cy="271960"/>
          </a:xfrm>
          <a:prstGeom prst="line">
            <a:avLst/>
          </a:prstGeom>
          <a:ln>
            <a:solidFill>
              <a:schemeClr val="accent6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 rot="21000962">
            <a:off x="7452622" y="4726833"/>
            <a:ext cx="146155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050" dirty="0" smtClean="0">
                <a:solidFill>
                  <a:schemeClr val="accent6">
                    <a:lumMod val="50000"/>
                  </a:schemeClr>
                </a:solidFill>
                <a:latin typeface="Calibri"/>
              </a:rPr>
              <a:t>minimum PSB emittance (foil hits)</a:t>
            </a:r>
            <a:endParaRPr lang="en-US" sz="1050" b="1" dirty="0">
              <a:solidFill>
                <a:schemeClr val="accent6">
                  <a:lumMod val="50000"/>
                </a:schemeClr>
              </a:solidFill>
              <a:latin typeface="Calibri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97734" y="5950723"/>
            <a:ext cx="6091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  <a:sym typeface="Wingdings"/>
              </a:rPr>
              <a:t></a:t>
            </a:r>
            <a:r>
              <a:rPr lang="en-US" sz="1600" b="1" dirty="0" smtClean="0">
                <a:solidFill>
                  <a:srgbClr val="FF0000"/>
                </a:solidFill>
              </a:rPr>
              <a:t> large energy spread (~440 </a:t>
            </a:r>
            <a:r>
              <a:rPr lang="en-US" sz="1600" b="1" dirty="0" err="1" smtClean="0">
                <a:solidFill>
                  <a:srgbClr val="FF0000"/>
                </a:solidFill>
              </a:rPr>
              <a:t>keV</a:t>
            </a:r>
            <a:r>
              <a:rPr lang="en-US" sz="1600" b="1" dirty="0" smtClean="0">
                <a:solidFill>
                  <a:srgbClr val="FF0000"/>
                </a:solidFill>
              </a:rPr>
              <a:t> </a:t>
            </a:r>
            <a:r>
              <a:rPr lang="en-US" sz="1600" b="1" dirty="0" err="1" smtClean="0">
                <a:solidFill>
                  <a:srgbClr val="FF0000"/>
                </a:solidFill>
              </a:rPr>
              <a:t>rms</a:t>
            </a:r>
            <a:r>
              <a:rPr lang="en-US" sz="1600" b="1" dirty="0" smtClean="0">
                <a:solidFill>
                  <a:srgbClr val="FF0000"/>
                </a:solidFill>
              </a:rPr>
              <a:t>) from Linac4 required</a:t>
            </a:r>
            <a:endParaRPr lang="en-US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72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</p:bld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67599</TotalTime>
  <Words>1927</Words>
  <Application>Microsoft Macintosh PowerPoint</Application>
  <PresentationFormat>Widescreen</PresentationFormat>
  <Paragraphs>373</Paragraphs>
  <Slides>30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9" baseType="lpstr">
      <vt:lpstr>.AppleSystemUIFont</vt:lpstr>
      <vt:lpstr>Calibri</vt:lpstr>
      <vt:lpstr>Cambria Math</vt:lpstr>
      <vt:lpstr>Courier New</vt:lpstr>
      <vt:lpstr>Helvetica Neue</vt:lpstr>
      <vt:lpstr>Wingdings</vt:lpstr>
      <vt:lpstr>ZapfDingbatsITC</vt:lpstr>
      <vt:lpstr>Arial</vt:lpstr>
      <vt:lpstr>CERNCorporate4-3</vt:lpstr>
      <vt:lpstr>PowerPoint Presentation</vt:lpstr>
      <vt:lpstr>LHC Injectors Upgrade Workshop</vt:lpstr>
      <vt:lpstr>LIU beam performance ramping up phase: PSB and PS</vt:lpstr>
      <vt:lpstr>Outline</vt:lpstr>
      <vt:lpstr>Beam performance ramp-up for proton beams during Run 3</vt:lpstr>
      <vt:lpstr>Beam performance ramp-up for proton beams during Run 3</vt:lpstr>
      <vt:lpstr>Intensity ramp-up of the standard beam</vt:lpstr>
      <vt:lpstr>Intensity ramp-up of the standard beam</vt:lpstr>
      <vt:lpstr>Brightness ramp-up of the standard beam</vt:lpstr>
      <vt:lpstr>Brightness ramp-up of the standard beam</vt:lpstr>
      <vt:lpstr>Pre-LS2 performance of the standard beam</vt:lpstr>
      <vt:lpstr>Target performance of the standard beam at the end of 2021</vt:lpstr>
      <vt:lpstr>Target performance of the standard beam at the end of 2022</vt:lpstr>
      <vt:lpstr>Target performance of the standard beam at the end of 2023</vt:lpstr>
      <vt:lpstr>Summary of the brightness ramp-up of the standard beam during Run 3</vt:lpstr>
      <vt:lpstr>Emittance evolution of the standard beam during Run 3</vt:lpstr>
      <vt:lpstr>Emittance evolution of the standard beam during Run 3</vt:lpstr>
      <vt:lpstr>Summary of the projected beam parameter evolution at PS injection during Run 3</vt:lpstr>
      <vt:lpstr>The BCMS beam as operational beam during Run 3</vt:lpstr>
      <vt:lpstr>To be included?</vt:lpstr>
      <vt:lpstr>Conclusions</vt:lpstr>
      <vt:lpstr>Backup slides</vt:lpstr>
      <vt:lpstr>Best achievable double splitting after LS2</vt:lpstr>
      <vt:lpstr>Benefits of improved fast feedback on C40</vt:lpstr>
      <vt:lpstr>Best achievable triple splitting after LS2</vt:lpstr>
      <vt:lpstr>Influence of Finemet model on splittings</vt:lpstr>
      <vt:lpstr>Adding a “MHFB” on the Finemet cavity</vt:lpstr>
      <vt:lpstr>Microwave instability at transition crossing for ion beams</vt:lpstr>
      <vt:lpstr>Microwave instability at transition crossing - simulation studies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Alexander Huschauer</cp:lastModifiedBy>
  <cp:revision>1668</cp:revision>
  <cp:lastPrinted>2019-12-18T17:09:32Z</cp:lastPrinted>
  <dcterms:created xsi:type="dcterms:W3CDTF">2018-06-08T15:21:36Z</dcterms:created>
  <dcterms:modified xsi:type="dcterms:W3CDTF">2020-01-14T14:28:46Z</dcterms:modified>
</cp:coreProperties>
</file>