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03" r:id="rId2"/>
    <p:sldId id="297" r:id="rId3"/>
    <p:sldId id="298" r:id="rId4"/>
    <p:sldId id="299" r:id="rId5"/>
    <p:sldId id="300" r:id="rId6"/>
    <p:sldId id="302" r:id="rId7"/>
    <p:sldId id="305" r:id="rId8"/>
    <p:sldId id="306" r:id="rId9"/>
    <p:sldId id="307" r:id="rId10"/>
    <p:sldId id="312" r:id="rId11"/>
    <p:sldId id="308" r:id="rId12"/>
    <p:sldId id="309" r:id="rId13"/>
    <p:sldId id="310" r:id="rId14"/>
    <p:sldId id="311" r:id="rId15"/>
    <p:sldId id="313" r:id="rId16"/>
    <p:sldId id="314" r:id="rId17"/>
    <p:sldId id="295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86"/>
  </p:normalViewPr>
  <p:slideViewPr>
    <p:cSldViewPr snapToGrid="0" snapToObjects="1">
      <p:cViewPr varScale="1">
        <p:scale>
          <a:sx n="161" d="100"/>
          <a:sy n="161" d="100"/>
        </p:scale>
        <p:origin x="139" y="20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A.Rigamonti | EP EXSO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A.Rigamonti | EP EXSO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A.Rigamonti | EP EXSO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A.Rigamonti | EP EXSO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A.Rigamonti | EP EXSO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A.Rigamonti | EP EXSO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A.Rigamonti | EP EXSO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A.Rigamonti | EP EXSO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A.Rigamonti | EP EXSO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A.Rigamonti | EP EXSO meeting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A.Rigamonti | EP EXSO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A.Rigamonti | EP EXSO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A.Rigamonti | EP EXSO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A.Rigamonti | EP EXSO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A.Rigamonti | EP EXSO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A.Rigamonti | EP EXSO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A.Rigamonti | EP EXSO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A.Rigamonti | EP EXSO meeting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A.Rigamonti | EP EXSO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phonebook.cern.ch/phonebook/#personDetails/?id=449711" TargetMode="External"/><Relationship Id="rId2" Type="http://schemas.openxmlformats.org/officeDocument/2006/relationships/hyperlink" Target="https://phonebook.cern.ch/phonebook/#personDetails/?id=831153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hyperlink" Target="https://phonebook.cern.ch/phonebook/#personDetails/?id=773267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473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Safety verifications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GB" sz="1500" dirty="0"/>
              <a:t>Verification of the structural members (for example beams and shells) 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GB" sz="1500" dirty="0"/>
              <a:t>Joint-connections verifications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GB" sz="1500" dirty="0"/>
              <a:t>Base connections’ assessment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GB" sz="1500" dirty="0"/>
              <a:t>Distribution of stresses, reaction forces and moments, deflections shall be used to mark out the critical points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GB" sz="1500" dirty="0"/>
              <a:t>Summarize the minimum safety margins for the most critical elements, joint connections and lifting/handling points.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Serviceability verifications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Structural design calculation notes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A.Rigamonti | EP EXSO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0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 smtClean="0"/>
              <a:t>Example (static) : Neutrino platform</a:t>
            </a:r>
            <a:endParaRPr lang="en-GB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A.Rigamonti | EP EXSO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8917"/>
          <a:stretch/>
        </p:blipFill>
        <p:spPr>
          <a:xfrm>
            <a:off x="0" y="1239068"/>
            <a:ext cx="5467449" cy="4001779"/>
          </a:xfrm>
          <a:prstGeom prst="rect">
            <a:avLst/>
          </a:prstGeom>
        </p:spPr>
      </p:pic>
      <p:pic>
        <p:nvPicPr>
          <p:cNvPr id="1028" name="Picture 4" descr="https://cds.cern.ch/record/2275250/files/DJI_0008correctedmax4.jpg?subformat=icon-144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535" y="1239068"/>
            <a:ext cx="5351706" cy="4006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83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 smtClean="0"/>
              <a:t>Example (Static) : Neutrino platform</a:t>
            </a:r>
            <a:endParaRPr lang="en-GB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A.Rigamonti | EP EXSO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3666" y="3784592"/>
            <a:ext cx="3239324" cy="24118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425" y="3305435"/>
            <a:ext cx="3585997" cy="2729893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988" y="1444960"/>
            <a:ext cx="3294872" cy="1613734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4317" y="1119851"/>
            <a:ext cx="3613363" cy="2266228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75536" y="4531978"/>
            <a:ext cx="3971016" cy="161364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2425" y="3305434"/>
            <a:ext cx="3585997" cy="2728065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7839242" y="1072240"/>
            <a:ext cx="422976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 smtClean="0"/>
              <a:t>EN </a:t>
            </a:r>
            <a:r>
              <a:rPr lang="fr-CH" sz="1600" dirty="0"/>
              <a:t>1993 </a:t>
            </a:r>
            <a:r>
              <a:rPr lang="fr-CH" sz="1600" dirty="0" err="1"/>
              <a:t>Eurocode</a:t>
            </a:r>
            <a:r>
              <a:rPr lang="fr-CH" sz="1600" dirty="0"/>
              <a:t> 3 – Design of </a:t>
            </a:r>
            <a:r>
              <a:rPr lang="fr-CH" sz="1600" dirty="0" err="1"/>
              <a:t>steel</a:t>
            </a:r>
            <a:r>
              <a:rPr lang="fr-CH" sz="1600" dirty="0"/>
              <a:t> structures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 smtClean="0"/>
              <a:t>EN </a:t>
            </a:r>
            <a:r>
              <a:rPr lang="fr-CH" sz="1600" dirty="0"/>
              <a:t>1993-1-8 </a:t>
            </a:r>
            <a:r>
              <a:rPr lang="fr-CH" sz="1600" dirty="0" err="1"/>
              <a:t>Eurocode</a:t>
            </a:r>
            <a:r>
              <a:rPr lang="fr-CH" sz="1600" dirty="0"/>
              <a:t> 3 – Design of </a:t>
            </a:r>
            <a:r>
              <a:rPr lang="fr-CH" sz="1600" dirty="0" err="1"/>
              <a:t>steel</a:t>
            </a:r>
            <a:r>
              <a:rPr lang="fr-CH" sz="1600" dirty="0"/>
              <a:t> structures – Design of joints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 smtClean="0"/>
              <a:t>EN </a:t>
            </a:r>
            <a:r>
              <a:rPr lang="fr-CH" sz="1600" dirty="0"/>
              <a:t>1993-1-4 </a:t>
            </a:r>
            <a:r>
              <a:rPr lang="fr-CH" sz="1600" dirty="0" err="1"/>
              <a:t>Eurocode</a:t>
            </a:r>
            <a:r>
              <a:rPr lang="fr-CH" sz="1600" dirty="0"/>
              <a:t> 3 – </a:t>
            </a:r>
            <a:r>
              <a:rPr lang="fr-CH" sz="1600" dirty="0" smtClean="0"/>
              <a:t>Design </a:t>
            </a:r>
            <a:r>
              <a:rPr lang="fr-CH" sz="1600" dirty="0"/>
              <a:t>of </a:t>
            </a:r>
            <a:r>
              <a:rPr lang="fr-CH" sz="1600" dirty="0" err="1"/>
              <a:t>steel</a:t>
            </a:r>
            <a:r>
              <a:rPr lang="fr-CH" sz="1600" dirty="0"/>
              <a:t> structures – Part 1-4: General </a:t>
            </a:r>
            <a:r>
              <a:rPr lang="fr-CH" sz="1600" dirty="0" err="1"/>
              <a:t>rules-Supplementary</a:t>
            </a:r>
            <a:r>
              <a:rPr lang="fr-CH" sz="1600" dirty="0"/>
              <a:t> </a:t>
            </a:r>
            <a:r>
              <a:rPr lang="fr-CH" sz="1600" dirty="0" err="1"/>
              <a:t>rules</a:t>
            </a:r>
            <a:r>
              <a:rPr lang="fr-CH" sz="1600" dirty="0"/>
              <a:t> for </a:t>
            </a:r>
            <a:r>
              <a:rPr lang="fr-CH" sz="1600" dirty="0" err="1"/>
              <a:t>stainless</a:t>
            </a:r>
            <a:r>
              <a:rPr lang="fr-CH" sz="1600" dirty="0"/>
              <a:t> </a:t>
            </a:r>
            <a:r>
              <a:rPr lang="fr-CH" sz="1600" dirty="0" err="1" smtClean="0"/>
              <a:t>steel</a:t>
            </a:r>
            <a:endParaRPr lang="fr-CH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…</a:t>
            </a:r>
            <a:endParaRPr lang="fr-CH" sz="1600" dirty="0"/>
          </a:p>
        </p:txBody>
      </p:sp>
    </p:spTree>
    <p:extLst>
      <p:ext uri="{BB962C8B-B14F-4D97-AF65-F5344CB8AC3E}">
        <p14:creationId xmlns:p14="http://schemas.microsoft.com/office/powerpoint/2010/main" val="14810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 smtClean="0"/>
              <a:t>Example (Dynamic) : QRL protection</a:t>
            </a:r>
            <a:endParaRPr lang="en-GB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A.Rigamonti | EP EXSO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0532" y="4044829"/>
            <a:ext cx="4378455" cy="17135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7842" y="863700"/>
            <a:ext cx="4428098" cy="244097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9689" y="3383190"/>
            <a:ext cx="4824404" cy="289464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48760" y="1093399"/>
            <a:ext cx="4704096" cy="2657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96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 smtClean="0"/>
              <a:t>Example (Dynamic) : QRL protection</a:t>
            </a:r>
            <a:endParaRPr lang="en-GB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A.Rigamonti | EP EXSO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589" y="947833"/>
            <a:ext cx="3263337" cy="525790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2052" y="931389"/>
            <a:ext cx="3648610" cy="529079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680661" y="1688172"/>
            <a:ext cx="460224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 </a:t>
            </a:r>
            <a:r>
              <a:rPr lang="fr-CH" dirty="0"/>
              <a:t>EN 1993-1-8: </a:t>
            </a:r>
            <a:r>
              <a:rPr lang="fr-CH" dirty="0" err="1"/>
              <a:t>Eurocode</a:t>
            </a:r>
            <a:r>
              <a:rPr lang="fr-CH" dirty="0"/>
              <a:t> 3: design of </a:t>
            </a:r>
            <a:r>
              <a:rPr lang="fr-CH" dirty="0" err="1"/>
              <a:t>steel</a:t>
            </a:r>
            <a:r>
              <a:rPr lang="fr-CH" dirty="0"/>
              <a:t> structures – Design of joints. </a:t>
            </a: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 </a:t>
            </a:r>
            <a:r>
              <a:rPr lang="fr-CH" dirty="0"/>
              <a:t>EN 10025-2: Hot </a:t>
            </a:r>
            <a:r>
              <a:rPr lang="fr-CH" dirty="0" err="1"/>
              <a:t>rolled</a:t>
            </a:r>
            <a:r>
              <a:rPr lang="fr-CH" dirty="0"/>
              <a:t> </a:t>
            </a:r>
            <a:r>
              <a:rPr lang="fr-CH" dirty="0" err="1"/>
              <a:t>products</a:t>
            </a:r>
            <a:r>
              <a:rPr lang="fr-CH" dirty="0"/>
              <a:t> of structural </a:t>
            </a:r>
            <a:r>
              <a:rPr lang="fr-CH" dirty="0" err="1"/>
              <a:t>steels</a:t>
            </a:r>
            <a:r>
              <a:rPr lang="fr-CH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8624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50926" indent="-514350">
              <a:buFont typeface="+mj-lt"/>
              <a:buAutoNum type="arabicPeriod"/>
            </a:pPr>
            <a:r>
              <a:rPr lang="en-GB" sz="1800" dirty="0"/>
              <a:t>The PSDR </a:t>
            </a:r>
            <a:endParaRPr lang="fr-CH" sz="1800" dirty="0"/>
          </a:p>
          <a:p>
            <a:pPr marL="550926" indent="-514350">
              <a:buFont typeface="+mj-lt"/>
              <a:buAutoNum type="arabicPeriod"/>
            </a:pPr>
            <a:r>
              <a:rPr lang="en-GB" sz="1800" dirty="0"/>
              <a:t>The technical 2D drawings and geometrical 3D models</a:t>
            </a:r>
            <a:endParaRPr lang="fr-CH" sz="1800" dirty="0"/>
          </a:p>
          <a:p>
            <a:pPr marL="550926" indent="-514350">
              <a:buFont typeface="+mj-lt"/>
              <a:buAutoNum type="arabicPeriod"/>
            </a:pPr>
            <a:r>
              <a:rPr lang="en-GB" sz="1800" dirty="0"/>
              <a:t>The transportation, the installation and the operation technical specifications.</a:t>
            </a:r>
            <a:endParaRPr lang="fr-CH" sz="1800" dirty="0"/>
          </a:p>
          <a:p>
            <a:pPr marL="550926" indent="-514350">
              <a:buFont typeface="+mj-lt"/>
              <a:buAutoNum type="arabicPeriod"/>
            </a:pPr>
            <a:r>
              <a:rPr lang="en-GB" sz="1800" dirty="0"/>
              <a:t>The structural design calculation notes (SDCN)</a:t>
            </a:r>
            <a:endParaRPr lang="fr-CH" sz="1800" dirty="0"/>
          </a:p>
          <a:p>
            <a:pPr marL="550926" indent="-514350">
              <a:buFont typeface="+mj-lt"/>
              <a:buAutoNum type="arabicPeriod"/>
            </a:pPr>
            <a:r>
              <a:rPr lang="en-GB" sz="1800" dirty="0"/>
              <a:t>The required QA/QC documentation </a:t>
            </a:r>
            <a:endParaRPr lang="fr-CH" sz="1800" dirty="0"/>
          </a:p>
          <a:p>
            <a:pPr marL="550926" indent="-514350">
              <a:buFont typeface="+mj-lt"/>
              <a:buAutoNum type="arabicPeriod"/>
            </a:pPr>
            <a:r>
              <a:rPr lang="en-GB" sz="1800" dirty="0"/>
              <a:t>The eventual testing documentation on structures and structural components of the equipment.</a:t>
            </a:r>
            <a:endParaRPr lang="fr-CH" sz="1800" dirty="0"/>
          </a:p>
          <a:p>
            <a:pPr marL="550926" indent="-514350">
              <a:buFont typeface="+mj-lt"/>
              <a:buAutoNum type="arabicPeriod"/>
            </a:pPr>
            <a:r>
              <a:rPr lang="en-GB" sz="1800" dirty="0"/>
              <a:t>The records of final in situ equipment inspections before commissioning or operation.</a:t>
            </a:r>
            <a:endParaRPr lang="fr-CH" sz="1800" dirty="0"/>
          </a:p>
          <a:p>
            <a:pPr marL="550926" indent="-514350">
              <a:buFont typeface="+mj-lt"/>
              <a:buAutoNum type="arabicPeriod"/>
            </a:pPr>
            <a:r>
              <a:rPr lang="en-GB" sz="1800" dirty="0"/>
              <a:t>All recommendations from the safety reviews related to the equipment together with the follow up actions. </a:t>
            </a:r>
            <a:endParaRPr lang="fr-CH" sz="1800" dirty="0"/>
          </a:p>
          <a:p>
            <a:pPr marL="550926" indent="-514350">
              <a:buFont typeface="+mj-lt"/>
              <a:buAutoNum type="arabicPeriod"/>
            </a:pPr>
            <a:r>
              <a:rPr lang="en-GB" sz="1800" dirty="0"/>
              <a:t>All the documentation related to the acceptance or recommendations from the EP safety office and HSE unit (</a:t>
            </a:r>
            <a:r>
              <a:rPr lang="en-GB" sz="1800" dirty="0" err="1"/>
              <a:t>e.g</a:t>
            </a:r>
            <a:r>
              <a:rPr lang="en-GB" sz="1800" dirty="0"/>
              <a:t> HSE safety validation forms etc.)</a:t>
            </a:r>
            <a:endParaRPr lang="fr-CH" sz="1800" dirty="0"/>
          </a:p>
          <a:p>
            <a:pPr marL="550926" indent="-514350">
              <a:buFont typeface="+mj-lt"/>
              <a:buAutoNum type="arabicPeriod"/>
            </a:pPr>
            <a:r>
              <a:rPr lang="en-GB" sz="1800" dirty="0"/>
              <a:t>Any PE-licensed engineer signed-off documents for the experiment components required by external authorities</a:t>
            </a:r>
            <a:endParaRPr lang="fr-CH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Structural safety file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A.Rigamonti | EP EXSO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0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1400" dirty="0">
                <a:solidFill>
                  <a:srgbClr val="292929"/>
                </a:solidFill>
              </a:rPr>
              <a:t>For </a:t>
            </a:r>
            <a:r>
              <a:rPr lang="en-US" sz="1400" dirty="0" smtClean="0">
                <a:solidFill>
                  <a:srgbClr val="292929"/>
                </a:solidFill>
              </a:rPr>
              <a:t>any information or question </a:t>
            </a:r>
            <a:r>
              <a:rPr lang="en-US" sz="1400" dirty="0">
                <a:solidFill>
                  <a:srgbClr val="292929"/>
                </a:solidFill>
              </a:rPr>
              <a:t>about </a:t>
            </a:r>
            <a:r>
              <a:rPr lang="en-US" sz="1400" dirty="0" smtClean="0">
                <a:solidFill>
                  <a:srgbClr val="292929"/>
                </a:solidFill>
              </a:rPr>
              <a:t>structures (and mechanical safety in general), </a:t>
            </a:r>
            <a:r>
              <a:rPr lang="en-US" sz="1400" dirty="0">
                <a:solidFill>
                  <a:srgbClr val="292929"/>
                </a:solidFill>
              </a:rPr>
              <a:t>please contact:</a:t>
            </a:r>
          </a:p>
          <a:p>
            <a:pPr algn="just"/>
            <a:endParaRPr lang="en-US" sz="1800" dirty="0">
              <a:solidFill>
                <a:srgbClr val="292929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292929"/>
                </a:solidFill>
              </a:rPr>
              <a:t>Me </a:t>
            </a:r>
            <a:r>
              <a:rPr lang="en-US" sz="1800" dirty="0">
                <a:solidFill>
                  <a:srgbClr val="292929"/>
                </a:solidFill>
              </a:rPr>
              <a:t>– </a:t>
            </a:r>
            <a:r>
              <a:rPr lang="en-US" sz="1800" dirty="0">
                <a:solidFill>
                  <a:srgbClr val="292929"/>
                </a:solidFill>
                <a:hlinkClick r:id="rId2"/>
              </a:rPr>
              <a:t>Alberto Rigamonti</a:t>
            </a:r>
            <a:r>
              <a:rPr lang="en-US" sz="1800" dirty="0">
                <a:solidFill>
                  <a:srgbClr val="292929"/>
                </a:solidFill>
              </a:rPr>
              <a:t> </a:t>
            </a:r>
            <a:endParaRPr lang="en-US" sz="1800" dirty="0" smtClean="0">
              <a:solidFill>
                <a:srgbClr val="292929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292929"/>
                </a:solidFill>
              </a:rPr>
              <a:t>DSO – </a:t>
            </a:r>
            <a:r>
              <a:rPr lang="en-US" sz="1800" dirty="0" smtClean="0">
                <a:solidFill>
                  <a:srgbClr val="292929"/>
                </a:solidFill>
                <a:hlinkClick r:id="rId3"/>
              </a:rPr>
              <a:t>Olga </a:t>
            </a:r>
            <a:r>
              <a:rPr lang="en-US" sz="1800" dirty="0" err="1" smtClean="0">
                <a:solidFill>
                  <a:srgbClr val="292929"/>
                </a:solidFill>
                <a:hlinkClick r:id="rId3"/>
              </a:rPr>
              <a:t>Beltramello</a:t>
            </a:r>
            <a:endParaRPr lang="en-US" sz="1800" dirty="0" smtClean="0">
              <a:solidFill>
                <a:srgbClr val="292929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292929"/>
                </a:solidFill>
              </a:rPr>
              <a:t>The EP Safety Office </a:t>
            </a:r>
            <a:endParaRPr lang="en-US" sz="1800" dirty="0">
              <a:solidFill>
                <a:srgbClr val="292929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292929"/>
                </a:solidFill>
              </a:rPr>
              <a:t>HSE </a:t>
            </a:r>
            <a:r>
              <a:rPr lang="en-US" sz="1800" dirty="0">
                <a:solidFill>
                  <a:srgbClr val="292929"/>
                </a:solidFill>
              </a:rPr>
              <a:t>Unit Expert – </a:t>
            </a:r>
            <a:r>
              <a:rPr lang="en-US" sz="1800" dirty="0">
                <a:solidFill>
                  <a:srgbClr val="292929"/>
                </a:solidFill>
                <a:hlinkClick r:id="rId4"/>
              </a:rPr>
              <a:t>Marco Andreini</a:t>
            </a:r>
            <a:endParaRPr lang="en-US" sz="1800" dirty="0">
              <a:solidFill>
                <a:srgbClr val="292929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292929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Structural safety file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A.Rigamonti | EP EXSO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2CCB0E2-2E91-864A-90C6-E0C6DDB7AEF0}"/>
              </a:ext>
            </a:extLst>
          </p:cNvPr>
          <p:cNvSpPr/>
          <p:nvPr/>
        </p:nvSpPr>
        <p:spPr>
          <a:xfrm>
            <a:off x="2554837" y="4689188"/>
            <a:ext cx="66224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Thank you! Questions?</a:t>
            </a:r>
          </a:p>
        </p:txBody>
      </p:sp>
    </p:spTree>
    <p:extLst>
      <p:ext uri="{BB962C8B-B14F-4D97-AF65-F5344CB8AC3E}">
        <p14:creationId xmlns:p14="http://schemas.microsoft.com/office/powerpoint/2010/main" val="75208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024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F8F23-1175-B940-953B-A52605E22E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30965"/>
            <a:ext cx="9144000" cy="2387600"/>
          </a:xfrm>
        </p:spPr>
        <p:txBody>
          <a:bodyPr/>
          <a:lstStyle/>
          <a:p>
            <a:r>
              <a:rPr lang="en-GB" sz="5400" dirty="0"/>
              <a:t>Structural safety guidelines </a:t>
            </a:r>
            <a:r>
              <a:rPr lang="en-GB" sz="5400" dirty="0" smtClean="0"/>
              <a:t> </a:t>
            </a:r>
            <a:r>
              <a:rPr lang="en-GB" sz="5400" dirty="0"/>
              <a:t>EP-HSE approach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CBBE07-DA53-7D40-9519-B1A27A6745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66780"/>
            <a:ext cx="9144000" cy="1122820"/>
          </a:xfrm>
        </p:spPr>
        <p:txBody>
          <a:bodyPr anchor="b">
            <a:normAutofit fontScale="62500" lnSpcReduction="20000"/>
          </a:bodyPr>
          <a:lstStyle/>
          <a:p>
            <a:endParaRPr lang="en-GB" dirty="0" smtClean="0">
              <a:latin typeface="+mj-lt"/>
            </a:endParaRPr>
          </a:p>
          <a:p>
            <a:pPr algn="l"/>
            <a:r>
              <a:rPr lang="en-GB" dirty="0" smtClean="0">
                <a:latin typeface="+mj-lt"/>
              </a:rPr>
              <a:t>EP EXSO meeting</a:t>
            </a:r>
          </a:p>
          <a:p>
            <a:pPr algn="l"/>
            <a:r>
              <a:rPr lang="en-GB" dirty="0" err="1" smtClean="0">
                <a:latin typeface="+mj-lt"/>
              </a:rPr>
              <a:t>A.Rigamonti</a:t>
            </a:r>
            <a:r>
              <a:rPr lang="en-GB" dirty="0">
                <a:latin typeface="+mj-lt"/>
              </a:rPr>
              <a:t>, </a:t>
            </a:r>
            <a:r>
              <a:rPr lang="en-GB" dirty="0" err="1">
                <a:latin typeface="+mj-lt"/>
              </a:rPr>
              <a:t>O.Beltramello</a:t>
            </a:r>
            <a:r>
              <a:rPr lang="en-GB" dirty="0">
                <a:latin typeface="+mj-lt"/>
              </a:rPr>
              <a:t>, M. Andreini</a:t>
            </a:r>
          </a:p>
          <a:p>
            <a:endParaRPr lang="en-GB" dirty="0">
              <a:latin typeface="+mj-lt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573EF9-E036-404C-8F5B-3024A498A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2E621-75BD-4845-AC1F-4CA2FDC52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A.Rigamonti | EP EXSO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6C199B-F2D2-7D4E-8831-0CBFAA52F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B3009EA-10FD-6242-8078-5F60BE2F5A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47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93876" y="464689"/>
            <a:ext cx="2590136" cy="9713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0C0BF3A-7FB2-9F43-A4ED-0285DEE1C0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399" y="271613"/>
            <a:ext cx="1301601" cy="1301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89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At the moment, there is no CERN specific safety guideline for structural analysis of detectors components and equipment</a:t>
            </a:r>
            <a:r>
              <a:rPr lang="en-GB" sz="2000" b="0" dirty="0" smtClean="0">
                <a:latin typeface="+mj-lt"/>
              </a:rPr>
              <a:t>.</a:t>
            </a:r>
            <a:endParaRPr lang="en-GB" sz="20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Need to uniform the required documentation and clarify requirements (norms, regulations, standards</a:t>
            </a:r>
            <a:r>
              <a:rPr lang="en-GB" sz="2000" b="0" dirty="0" smtClean="0">
                <a:latin typeface="+mj-lt"/>
              </a:rPr>
              <a:t>…).</a:t>
            </a:r>
            <a:endParaRPr lang="en-GB" sz="20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Provide a guideline on the structural modelling and analysis methods.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 smtClean="0">
                <a:latin typeface="+mj-lt"/>
              </a:rPr>
              <a:t>The </a:t>
            </a:r>
            <a:r>
              <a:rPr lang="en-GB" sz="2000" b="0" dirty="0">
                <a:latin typeface="+mj-lt"/>
              </a:rPr>
              <a:t>guideline is aimed to any structure and/or structural component for equipment and detectors to be installed in EP Experiments.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 smtClean="0">
                <a:latin typeface="+mj-lt"/>
              </a:rPr>
              <a:t>Based </a:t>
            </a:r>
            <a:r>
              <a:rPr lang="en-GB" sz="2000" b="0" dirty="0">
                <a:latin typeface="+mj-lt"/>
              </a:rPr>
              <a:t>on the technical note for structures and structural components agreed between CERN and </a:t>
            </a:r>
            <a:r>
              <a:rPr lang="en-GB" sz="2000" b="0" dirty="0" err="1">
                <a:latin typeface="+mj-lt"/>
              </a:rPr>
              <a:t>Fermilab</a:t>
            </a:r>
            <a:r>
              <a:rPr lang="en-GB" sz="2000" b="0" dirty="0">
                <a:latin typeface="+mj-lt"/>
              </a:rPr>
              <a:t> for DUNE/LBNF (EDMS 2172998).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Why a guideline for structures 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 smtClean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A.Rigamonti</a:t>
            </a:r>
            <a:r>
              <a:rPr lang="en-US" dirty="0" smtClean="0"/>
              <a:t> </a:t>
            </a:r>
            <a:r>
              <a:rPr lang="en-US" dirty="0"/>
              <a:t>| </a:t>
            </a:r>
            <a:r>
              <a:rPr lang="en-US" dirty="0" smtClean="0"/>
              <a:t>EP EXSO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52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Preliminary Structural Design Report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Structural Design Calculation Notes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Structural Safety File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Three main documents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A.Rigamonti | EP EXSO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49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71202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Name of the author/s and qualifications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Scope and objective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List of the design and fabrication/ assembly regulation, norms and standards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Identification of the load cases that occur during the transportation, installation, and operation.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Design and execution assumptions (</a:t>
            </a:r>
            <a:r>
              <a:rPr lang="en-GB" sz="2000" b="0" dirty="0" err="1">
                <a:latin typeface="+mj-lt"/>
              </a:rPr>
              <a:t>e.g</a:t>
            </a:r>
            <a:r>
              <a:rPr lang="en-GB" sz="2000" b="0" dirty="0">
                <a:latin typeface="+mj-lt"/>
              </a:rPr>
              <a:t> class of consequences, execution class, etc.)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Analysis methods for the individual models considering its integration into the global models.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Serviceability requirements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List and brief description of structural tests (if necessary) to validate the structural safety file (SSF</a:t>
            </a:r>
            <a:r>
              <a:rPr lang="en-GB" sz="2000" b="0" dirty="0" smtClean="0">
                <a:latin typeface="+mj-lt"/>
              </a:rPr>
              <a:t>)</a:t>
            </a:r>
          </a:p>
          <a:p>
            <a:r>
              <a:rPr lang="en-GB" sz="2000" b="0" dirty="0" smtClean="0">
                <a:latin typeface="+mj-lt"/>
              </a:rPr>
              <a:t>	Approval </a:t>
            </a:r>
            <a:r>
              <a:rPr lang="en-GB" sz="2000" b="0" dirty="0">
                <a:latin typeface="+mj-lt"/>
              </a:rPr>
              <a:t>by EP SO, with assistance of HSE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b="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Preliminary Structural Design Report (PSDR)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A.Rigamonti | EP EXSO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>
            <a:off x="829994" y="5740960"/>
            <a:ext cx="409303" cy="36576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879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Standards and regulations (consistent with the PSDR)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Mass budget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700" b="0" dirty="0">
                <a:latin typeface="+mj-lt"/>
              </a:rPr>
              <a:t>Level of confidence on the estimation and the contingency applied on the mass.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700" b="0" dirty="0">
                <a:latin typeface="+mj-lt"/>
              </a:rPr>
              <a:t>Configuration assumptions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Load cases and combinations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700" b="0" dirty="0">
                <a:latin typeface="+mj-lt"/>
              </a:rPr>
              <a:t>Self-weights, dead loads, thermal loads, live loads, moving loads, environmental loads, imposed loads, construction loads, seismic loads, etc.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700" b="0" dirty="0">
                <a:latin typeface="+mj-lt"/>
              </a:rPr>
              <a:t>For all phases of the lifetime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700" b="0" dirty="0">
                <a:latin typeface="+mj-lt"/>
              </a:rPr>
              <a:t>Partial safety factors for each load and load combination.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Structural design calculation notes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A.Rigamonti | EP EXSO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08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 smtClean="0"/>
              <a:t>(Seismic </a:t>
            </a:r>
            <a:r>
              <a:rPr lang="en-GB" b="0" dirty="0"/>
              <a:t>loads)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A.Rigamonti | EP EXSO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94993"/>
            <a:ext cx="5767330" cy="456715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6573" y="1093399"/>
            <a:ext cx="6085427" cy="4768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91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600" dirty="0"/>
              <a:t>Materials </a:t>
            </a:r>
          </a:p>
          <a:p>
            <a:pPr lvl="1"/>
            <a:r>
              <a:rPr lang="en-GB" sz="1400" dirty="0"/>
              <a:t>Properties</a:t>
            </a:r>
          </a:p>
          <a:p>
            <a:pPr lvl="1"/>
            <a:r>
              <a:rPr lang="en-GB" sz="1400" dirty="0"/>
              <a:t>Partial safety factors</a:t>
            </a:r>
          </a:p>
          <a:p>
            <a:pPr lvl="1"/>
            <a:r>
              <a:rPr lang="en-GB" sz="1400" dirty="0"/>
              <a:t>Referenced to drawings</a:t>
            </a:r>
          </a:p>
          <a:p>
            <a:r>
              <a:rPr lang="en-GB" sz="1600" dirty="0"/>
              <a:t>Structural modelling</a:t>
            </a:r>
          </a:p>
          <a:p>
            <a:pPr lvl="1"/>
            <a:r>
              <a:rPr lang="en-GB" sz="1400" b="1" dirty="0"/>
              <a:t>Complex models needs to be performed through Finite Element Methods</a:t>
            </a:r>
          </a:p>
          <a:p>
            <a:pPr lvl="1"/>
            <a:r>
              <a:rPr lang="en-GB" sz="1400" dirty="0"/>
              <a:t>Material models (linear, non-linear, partial safety factors…)</a:t>
            </a:r>
            <a:endParaRPr lang="fr-CH" dirty="0"/>
          </a:p>
          <a:p>
            <a:pPr lvl="1"/>
            <a:r>
              <a:rPr lang="en-GB" sz="1400" dirty="0"/>
              <a:t>Finite element discretization (Element type, sizing, etc.)</a:t>
            </a:r>
            <a:endParaRPr lang="fr-CH" dirty="0"/>
          </a:p>
          <a:p>
            <a:pPr lvl="1"/>
            <a:r>
              <a:rPr lang="en-GB" sz="1400" dirty="0"/>
              <a:t>Internal constraints and external restraints </a:t>
            </a:r>
          </a:p>
          <a:p>
            <a:pPr lvl="1"/>
            <a:r>
              <a:rPr lang="en-GB" sz="1400" dirty="0"/>
              <a:t>Load conditions (Type, position, magnitude, partial safety factors, direction, etc.) </a:t>
            </a:r>
            <a:endParaRPr lang="fr-CH" dirty="0"/>
          </a:p>
          <a:p>
            <a:pPr lvl="1"/>
            <a:r>
              <a:rPr lang="en-GB" sz="1400" dirty="0"/>
              <a:t>Description of the joint connections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Structural design calculation notes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A.Rigamonti | EP EXSO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91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/>
              <a:t>Structural analyses shall be presented for all the considered load cases along the structure lifetime.</a:t>
            </a:r>
            <a:endParaRPr lang="fr-CH" sz="2000" dirty="0"/>
          </a:p>
          <a:p>
            <a:pPr lvl="1"/>
            <a:r>
              <a:rPr lang="en-GB" sz="1400" dirty="0"/>
              <a:t>The type of analysis (linear or non-linear, with or without imperfections, transient or static) shall be mentioned and justified. </a:t>
            </a:r>
            <a:endParaRPr lang="fr-CH" dirty="0"/>
          </a:p>
          <a:p>
            <a:pPr lvl="1"/>
            <a:r>
              <a:rPr lang="en-GB" sz="1400" dirty="0"/>
              <a:t>For all the considered load cases. </a:t>
            </a:r>
          </a:p>
          <a:p>
            <a:pPr lvl="1"/>
            <a:r>
              <a:rPr lang="en-GB" sz="1400" dirty="0"/>
              <a:t>Diagrams and/or maps of the internal forces/moments, stresses, deformations and detailed numerical values where necessary.</a:t>
            </a:r>
            <a:endParaRPr lang="fr-CH" sz="1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Structural design calculation notes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A.Rigamonti | EP EXSO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140</TotalTime>
  <Words>882</Words>
  <Application>Microsoft Office PowerPoint</Application>
  <PresentationFormat>Widescreen</PresentationFormat>
  <Paragraphs>134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PowerPoint Presentation</vt:lpstr>
      <vt:lpstr>Structural safety guidelines  EP-HSE approach</vt:lpstr>
      <vt:lpstr>Why a guideline for structures ?</vt:lpstr>
      <vt:lpstr>Three main documents</vt:lpstr>
      <vt:lpstr>Preliminary Structural Design Report (PSDR)</vt:lpstr>
      <vt:lpstr>Structural design calculation notes</vt:lpstr>
      <vt:lpstr>(Seismic loads)</vt:lpstr>
      <vt:lpstr>Structural design calculation notes</vt:lpstr>
      <vt:lpstr>Structural design calculation notes</vt:lpstr>
      <vt:lpstr>Structural design calculation notes</vt:lpstr>
      <vt:lpstr>Example (static) : Neutrino platform</vt:lpstr>
      <vt:lpstr>Example (Static) : Neutrino platform</vt:lpstr>
      <vt:lpstr>Example (Dynamic) : QRL protection</vt:lpstr>
      <vt:lpstr>Example (Dynamic) : QRL protection</vt:lpstr>
      <vt:lpstr>Structural safety file</vt:lpstr>
      <vt:lpstr>Structural safety file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Microsoft Office User</dc:creator>
  <cp:lastModifiedBy>Alberto Rigamonti</cp:lastModifiedBy>
  <cp:revision>25</cp:revision>
  <dcterms:created xsi:type="dcterms:W3CDTF">2020-02-03T13:11:28Z</dcterms:created>
  <dcterms:modified xsi:type="dcterms:W3CDTF">2020-02-05T16:17:45Z</dcterms:modified>
</cp:coreProperties>
</file>