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9" r:id="rId2"/>
    <p:sldId id="300" r:id="rId3"/>
    <p:sldId id="301" r:id="rId4"/>
    <p:sldId id="302" r:id="rId5"/>
    <p:sldId id="303" r:id="rId6"/>
    <p:sldId id="304" r:id="rId7"/>
    <p:sldId id="2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07"/>
    <p:restoredTop sz="94686"/>
  </p:normalViewPr>
  <p:slideViewPr>
    <p:cSldViewPr snapToGrid="0" snapToObjects="1">
      <p:cViewPr varScale="1">
        <p:scale>
          <a:sx n="47" d="100"/>
          <a:sy n="47" d="100"/>
        </p:scale>
        <p:origin x="5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C10C-CDE1-4050-B431-9F680E6B4B9F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C8F2-665A-40D3-9E7A-4BD140DE2336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59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C10C-CDE1-4050-B431-9F680E6B4B9F}" type="datetimeFigureOut">
              <a:rPr lang="en-GB" smtClean="0"/>
              <a:t>05/02/2020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C8F2-665A-40D3-9E7A-4BD140DE23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996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2/5/2020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jdevine@cern.ch" TargetMode="Externa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Electrical Safety support – James Devine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9" t="9820" r="22591" b="14983"/>
          <a:stretch/>
        </p:blipFill>
        <p:spPr>
          <a:xfrm rot="16200000">
            <a:off x="8656609" y="2367951"/>
            <a:ext cx="3165897" cy="2449898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38200" y="1701903"/>
            <a:ext cx="7400026" cy="4351338"/>
          </a:xfrm>
        </p:spPr>
        <p:txBody>
          <a:bodyPr/>
          <a:lstStyle/>
          <a:p>
            <a:r>
              <a:rPr lang="en-US" dirty="0" smtClean="0"/>
              <a:t>Joining EP-DI-SO team 100% from 1</a:t>
            </a:r>
            <a:r>
              <a:rPr lang="en-US" baseline="30000" dirty="0" smtClean="0"/>
              <a:t>st</a:t>
            </a:r>
            <a:r>
              <a:rPr lang="en-US" dirty="0" smtClean="0"/>
              <a:t> February 2020 as Electrical Safety Officer.</a:t>
            </a:r>
          </a:p>
          <a:p>
            <a:r>
              <a:rPr lang="en-US" dirty="0" smtClean="0"/>
              <a:t>Background in low voltage electrical design, lighting and cable calculations, life safety power systems, radiation hard electronics and electrical standards (IEC, EN, NF, BS).</a:t>
            </a:r>
          </a:p>
          <a:p>
            <a:r>
              <a:rPr lang="en-US" dirty="0" smtClean="0"/>
              <a:t>Prior work at CERN on projects in TDC2, CCC, Atlas, PSB and PS accelerators.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06/02/2020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New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can I help you with?</a:t>
            </a:r>
            <a:br>
              <a:rPr lang="en-US" dirty="0" smtClean="0"/>
            </a:br>
            <a:r>
              <a:rPr lang="en-US" dirty="0" smtClean="0"/>
              <a:t>						Advice on electricity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More specifically:</a:t>
            </a:r>
          </a:p>
          <a:p>
            <a:r>
              <a:rPr lang="en-US" dirty="0" smtClean="0"/>
              <a:t>Electrical safety questions</a:t>
            </a:r>
          </a:p>
          <a:p>
            <a:r>
              <a:rPr lang="en-US" dirty="0" smtClean="0"/>
              <a:t>Electrical aspects of HSE periodic inspection reports, understanding and </a:t>
            </a:r>
            <a:r>
              <a:rPr lang="en-US" dirty="0" err="1" smtClean="0"/>
              <a:t>prioritising</a:t>
            </a:r>
            <a:r>
              <a:rPr lang="en-US" dirty="0" smtClean="0"/>
              <a:t> non-conformities, taking appropriate action.</a:t>
            </a:r>
          </a:p>
          <a:p>
            <a:r>
              <a:rPr lang="en-US" dirty="0" smtClean="0"/>
              <a:t>Electrical accident analysis, study and improvement actions.</a:t>
            </a:r>
          </a:p>
          <a:p>
            <a:r>
              <a:rPr lang="en-US" dirty="0" smtClean="0"/>
              <a:t>Electrical questions on new equipment or installations.</a:t>
            </a:r>
          </a:p>
          <a:p>
            <a:r>
              <a:rPr lang="en-US" dirty="0" smtClean="0"/>
              <a:t>Questions about electrical equipment </a:t>
            </a:r>
          </a:p>
          <a:p>
            <a:r>
              <a:rPr lang="en-US" dirty="0" smtClean="0"/>
              <a:t>Choosing the appropriate electrical safety training courses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06/02/2020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New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54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can I help you with?</a:t>
            </a:r>
            <a:br>
              <a:rPr lang="en-US" dirty="0" smtClean="0"/>
            </a:br>
            <a:r>
              <a:rPr lang="en-US" dirty="0" smtClean="0"/>
              <a:t>						Advice on electricity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Other electrical subjects that I can help you with:</a:t>
            </a:r>
          </a:p>
          <a:p>
            <a:r>
              <a:rPr lang="en-US" dirty="0" smtClean="0"/>
              <a:t>Periodic </a:t>
            </a:r>
            <a:r>
              <a:rPr lang="en-US" dirty="0"/>
              <a:t>testing of AUL (Local Emergency Stop) systems in EP buildings</a:t>
            </a:r>
          </a:p>
          <a:p>
            <a:r>
              <a:rPr lang="en-US" dirty="0" smtClean="0"/>
              <a:t>Decisions on installing AUL systems in your buildings</a:t>
            </a:r>
          </a:p>
          <a:p>
            <a:r>
              <a:rPr lang="en-US" dirty="0" smtClean="0"/>
              <a:t>Earthing and grounding schemes</a:t>
            </a:r>
          </a:p>
          <a:p>
            <a:r>
              <a:rPr lang="en-US" dirty="0" smtClean="0"/>
              <a:t>Electrical/Electronic Noise and EMC issues</a:t>
            </a:r>
          </a:p>
          <a:p>
            <a:r>
              <a:rPr lang="en-US" dirty="0" smtClean="0"/>
              <a:t>High reliability electrical distribution design</a:t>
            </a:r>
          </a:p>
          <a:p>
            <a:r>
              <a:rPr lang="en-US" dirty="0" smtClean="0"/>
              <a:t>Radiation resistant electronics design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06/02/2020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New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46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can I help you with?</a:t>
            </a:r>
            <a:br>
              <a:rPr lang="en-US" dirty="0" smtClean="0"/>
            </a:br>
            <a:r>
              <a:rPr lang="en-US" dirty="0" smtClean="0"/>
              <a:t>						AUL Testing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AUL (Local Emergency Stop) buttons must be tested annually (IS5)</a:t>
            </a:r>
          </a:p>
          <a:p>
            <a:r>
              <a:rPr lang="en-US" dirty="0" smtClean="0"/>
              <a:t>This is the responsibility of the TSO</a:t>
            </a:r>
          </a:p>
          <a:p>
            <a:r>
              <a:rPr lang="en-US" dirty="0" smtClean="0"/>
              <a:t>When you perform the test please let me know (</a:t>
            </a:r>
            <a:r>
              <a:rPr lang="en-US" dirty="0" smtClean="0">
                <a:hlinkClick r:id="rId2"/>
              </a:rPr>
              <a:t>jdevine@cern.ch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If you need assistance with the test, get in touch with me.</a:t>
            </a:r>
          </a:p>
          <a:p>
            <a:r>
              <a:rPr lang="en-US" dirty="0" smtClean="0"/>
              <a:t>If you need an AUL system to be installed or modified, get in touch with me. </a:t>
            </a:r>
          </a:p>
          <a:p>
            <a:r>
              <a:rPr lang="en-US" dirty="0" smtClean="0"/>
              <a:t>We have a register of EP buildings and record logs of AUL tests</a:t>
            </a:r>
          </a:p>
          <a:p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06/02/2020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New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674879" cy="1065742"/>
          </a:xfrm>
        </p:spPr>
        <p:txBody>
          <a:bodyPr>
            <a:normAutofit/>
          </a:bodyPr>
          <a:lstStyle/>
          <a:p>
            <a:r>
              <a:rPr lang="en-US" dirty="0" smtClean="0"/>
              <a:t>Periodic inspections – new HSE position on 30mA differential (RCD)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30mA differential protection devices installed within a building to be tested during the (annual) periodic inspection.</a:t>
            </a:r>
          </a:p>
          <a:p>
            <a:r>
              <a:rPr lang="en-US" dirty="0" smtClean="0"/>
              <a:t>These are typically found on socket outlets, </a:t>
            </a:r>
            <a:r>
              <a:rPr lang="en-US" dirty="0" err="1" smtClean="0"/>
              <a:t>inc.</a:t>
            </a:r>
            <a:r>
              <a:rPr lang="en-US" dirty="0" smtClean="0"/>
              <a:t> within equipment racks!</a:t>
            </a:r>
          </a:p>
          <a:p>
            <a:r>
              <a:rPr lang="en-US" dirty="0" smtClean="0"/>
              <a:t>The test causes a short power cut, for the time it takes to reset the circuit breaker – a few seconds but…</a:t>
            </a:r>
          </a:p>
          <a:p>
            <a:r>
              <a:rPr lang="en-US" dirty="0" smtClean="0"/>
              <a:t>This will interfere with the operation of your equipment in the rack.</a:t>
            </a:r>
          </a:p>
          <a:p>
            <a:endParaRPr lang="en-US" dirty="0" smtClean="0"/>
          </a:p>
        </p:txBody>
      </p:sp>
      <p:pic>
        <p:nvPicPr>
          <p:cNvPr id="1030" name="Picture 6" descr="Image result for this machine is a server do not switch off sticker 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924" y="1980900"/>
            <a:ext cx="5257800" cy="356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06/02/2020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New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79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649479" cy="1065742"/>
          </a:xfrm>
        </p:spPr>
        <p:txBody>
          <a:bodyPr>
            <a:normAutofit/>
          </a:bodyPr>
          <a:lstStyle/>
          <a:p>
            <a:r>
              <a:rPr lang="en-US" dirty="0" smtClean="0"/>
              <a:t>Periodic inspections – new HSE position on 30mA differential (RCD)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simplest solution is to change the installation to avoid T-13 or T-23 sockets within racks/feeding critical equipment.</a:t>
            </a:r>
          </a:p>
          <a:p>
            <a:r>
              <a:rPr lang="en-US" dirty="0" smtClean="0"/>
              <a:t>Available from CERN stores via SCEM 06.61.81.714.3 instead of regular socket outlet strips; 30mA protection is not required on IEC plugs. 120 CHF per strip.</a:t>
            </a:r>
          </a:p>
          <a:p>
            <a:r>
              <a:rPr lang="en-US" dirty="0" smtClean="0"/>
              <a:t>This is 35 CHF cheaper than a T-13 socket outlet strip, but cables/plugs will need to be changed.</a:t>
            </a:r>
          </a:p>
          <a:p>
            <a:r>
              <a:rPr lang="en-US" dirty="0" smtClean="0"/>
              <a:t>Speak to me about potential alternatives</a:t>
            </a:r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625" t="75205" r="34929" b="10292"/>
          <a:stretch/>
        </p:blipFill>
        <p:spPr>
          <a:xfrm>
            <a:off x="6023513" y="1690688"/>
            <a:ext cx="6168487" cy="19512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00667" y="2066151"/>
            <a:ext cx="208769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IEC C13/C14 Couplings</a:t>
            </a:r>
          </a:p>
          <a:p>
            <a:pPr algn="ctr"/>
            <a:r>
              <a:rPr lang="en-US" sz="2400" dirty="0" smtClean="0"/>
              <a:t>Rated to 10A</a:t>
            </a:r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31025" t="81228" r="47507" b="13509"/>
          <a:stretch/>
        </p:blipFill>
        <p:spPr>
          <a:xfrm>
            <a:off x="6022731" y="3680805"/>
            <a:ext cx="6145823" cy="17892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39870" y="5100733"/>
            <a:ext cx="440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Don’t forget - Plugs also need to be changed!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06/02/2020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New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03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540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New Electrical Safety support – James Devine</vt:lpstr>
      <vt:lpstr>What can I help you with?       Advice on electricity</vt:lpstr>
      <vt:lpstr>What can I help you with?       Advice on electricity</vt:lpstr>
      <vt:lpstr>What can I help you with?       AUL Testing</vt:lpstr>
      <vt:lpstr>Periodic inspections – new HSE position on 30mA differential (RCD) protection</vt:lpstr>
      <vt:lpstr>Periodic inspections – new HSE position on 30mA differential (RCD) protection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James Devine</cp:lastModifiedBy>
  <cp:revision>8</cp:revision>
  <dcterms:created xsi:type="dcterms:W3CDTF">2020-02-03T13:11:28Z</dcterms:created>
  <dcterms:modified xsi:type="dcterms:W3CDTF">2020-02-05T17:31:10Z</dcterms:modified>
</cp:coreProperties>
</file>