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64" r:id="rId3"/>
    <p:sldId id="309" r:id="rId4"/>
    <p:sldId id="258" r:id="rId5"/>
    <p:sldId id="265" r:id="rId6"/>
    <p:sldId id="267" r:id="rId7"/>
    <p:sldId id="297" r:id="rId8"/>
    <p:sldId id="298" r:id="rId9"/>
    <p:sldId id="301" r:id="rId10"/>
    <p:sldId id="302" r:id="rId11"/>
    <p:sldId id="299" r:id="rId12"/>
    <p:sldId id="303" r:id="rId13"/>
    <p:sldId id="271" r:id="rId14"/>
    <p:sldId id="304" r:id="rId15"/>
    <p:sldId id="305" r:id="rId16"/>
    <p:sldId id="306" r:id="rId17"/>
    <p:sldId id="268" r:id="rId18"/>
    <p:sldId id="307" r:id="rId19"/>
    <p:sldId id="308" r:id="rId20"/>
    <p:sldId id="257" r:id="rId21"/>
    <p:sldId id="269" r:id="rId22"/>
    <p:sldId id="266" r:id="rId23"/>
    <p:sldId id="295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707"/>
    <p:restoredTop sz="94686"/>
  </p:normalViewPr>
  <p:slideViewPr>
    <p:cSldViewPr snapToGrid="0" snapToObjects="1">
      <p:cViewPr varScale="1">
        <p:scale>
          <a:sx n="77" d="100"/>
          <a:sy n="77" d="100"/>
        </p:scale>
        <p:origin x="208" y="4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2/3/20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ms.cern.ch/ui/file/1134492/7/SF-C-2-0-3_EN_dotx_cpdf.pdf" TargetMode="External"/><Relationship Id="rId1" Type="http://schemas.openxmlformats.org/officeDocument/2006/relationships/slideLayout" Target="../slideLayouts/slideLayout20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0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ms.cern.ch/ui/file/1134492/7/SF-C-2-0-3_EN_dotx_cpdf.pdf" TargetMode="External"/><Relationship Id="rId1" Type="http://schemas.openxmlformats.org/officeDocument/2006/relationships/slideLayout" Target="../slideLayouts/slideLayout20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project/CERN-0000077592" TargetMode="External"/><Relationship Id="rId2" Type="http://schemas.openxmlformats.org/officeDocument/2006/relationships/hyperlink" Target="https://edms.cern.ch/ui/file/1134492/7/SF-C-2-0-3_EN_dotx_cpdf.pdf" TargetMode="External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097065/LAST_RELEASED/SG-C-2-0-1_EN.pdf" TargetMode="External"/><Relationship Id="rId7" Type="http://schemas.openxmlformats.org/officeDocument/2006/relationships/image" Target="../media/image4.png"/><Relationship Id="rId2" Type="http://schemas.openxmlformats.org/officeDocument/2006/relationships/hyperlink" Target="https://edms.cern.ch/ui/file/1113408/LAST_RELEASED/GSI-C-2_EN.pdf" TargetMode="Externa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6.png"/><Relationship Id="rId5" Type="http://schemas.openxmlformats.org/officeDocument/2006/relationships/hyperlink" Target="https://edms.cern.ch/ui/file/1113399/LAST_RELEASED/SG-C-2-0-3_EN.pdf" TargetMode="External"/><Relationship Id="rId4" Type="http://schemas.openxmlformats.org/officeDocument/2006/relationships/hyperlink" Target="https://edms.cern.ch/ui/file/1106529/LAST_RELEASED/SG-C-2-0-2_EN.pdf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13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phonebook.cern.ch/phonebook/#search/?query=Henric+Wilkens+EP-ADE-CA" TargetMode="External"/><Relationship Id="rId2" Type="http://schemas.openxmlformats.org/officeDocument/2006/relationships/hyperlink" Target="https://phonebook.cern.ch/phonebook/#search/?query=Letizia+Di+Giulio+EP-DI-SO" TargetMode="Externa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.png"/><Relationship Id="rId4" Type="http://schemas.openxmlformats.org/officeDocument/2006/relationships/hyperlink" Target="https://phonebook.cern.ch/phonebook/#search/?query=Jonathan+Gulley+HSE-OHS-PE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ui/file/1106970/4/Safety_Form_EN_C-2-0-1_docx_cpdf.pdf" TargetMode="External"/><Relationship Id="rId2" Type="http://schemas.openxmlformats.org/officeDocument/2006/relationships/hyperlink" Target="https://edms.cern.ch/ui/file/1113408/LAST_RELEASED/GSI-C-2_EN.pdf" TargetMode="External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4.png"/><Relationship Id="rId4" Type="http://schemas.openxmlformats.org/officeDocument/2006/relationships/hyperlink" Target="https://edms.cern.ch/ui/file/1113456/4/SF-C-2-0-2_EN_dotx_cpdf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3496F5-1A99-8B4F-979C-5F4EACE1B1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408238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Flammable gas in experimental areas or laboratories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48467D-8921-9941-9C5F-BB32E9B1D6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865564"/>
            <a:ext cx="9144000" cy="1655762"/>
          </a:xfrm>
        </p:spPr>
        <p:txBody>
          <a:bodyPr anchor="b"/>
          <a:lstStyle/>
          <a:p>
            <a:r>
              <a:rPr lang="en-GB" dirty="0">
                <a:solidFill>
                  <a:schemeClr val="tx2"/>
                </a:solidFill>
                <a:latin typeface="+mj-lt"/>
              </a:rPr>
              <a:t>EP Department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BB4F60-C2A3-8E45-8BA8-EDFEA01128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5657EB-1565-3044-91C7-2D23FE6F17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1EB88F6-B4A7-704D-9E15-0D9D9D2D54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</a:t>
            </a:fld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58F9D50-D3F7-9F4D-B279-5B6DBF2BFA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2399" y="271613"/>
            <a:ext cx="1301601" cy="130160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DF712D4-8292-2747-9178-021953A6A23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193876" y="464689"/>
            <a:ext cx="2590136" cy="971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1570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92AF3A-EAD3-6D49-B0D9-E7AECE542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B33880-3029-994A-A8AD-AC8CAB645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C7B934-98B7-D246-BB14-059A5947B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A96A34-544F-FE41-AC59-9CB77038B5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4721" y="0"/>
            <a:ext cx="6284697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1C24643-EF5F-004B-8128-07B61B8319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20874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11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361615"/>
            <a:ext cx="856652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Contact EP FGSO about your need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Provide descriptive document of flammable gas system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Based on the information provided, FGSO starts Explosion Risk Assessment and, if necessary, Classification of Hazardous Area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If fixed gas detection system is needed, you should contact BE-ICS-AS. All detection installations must pass an acceptance test before usage!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246C68FC-3A10-5D41-B68B-F2E83D0928F1}"/>
              </a:ext>
            </a:extLst>
          </p:cNvPr>
          <p:cNvSpPr/>
          <p:nvPr/>
        </p:nvSpPr>
        <p:spPr>
          <a:xfrm>
            <a:off x="8610600" y="1361615"/>
            <a:ext cx="1097071" cy="31701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D3998-64DB-E34A-BD6D-2FBFED28D117}"/>
              </a:ext>
            </a:extLst>
          </p:cNvPr>
          <p:cNvSpPr txBox="1"/>
          <p:nvPr/>
        </p:nvSpPr>
        <p:spPr>
          <a:xfrm>
            <a:off x="9807879" y="2670305"/>
            <a:ext cx="1813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Preliminary steps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53465A-BFAA-474B-AA45-084BEB1C4C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87787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361615"/>
            <a:ext cx="8566529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Contact EP FGSO about your need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Provide descriptive document of flammable gas system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Based on the information provided, FGSO starts Explosion Risk Assessment and, if necessary, Classification of Hazardous Area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If fixed gas detection system is needed, you should contact BE-ICS-AS. All detection installations must pass an acceptance test before usage!</a:t>
            </a:r>
          </a:p>
        </p:txBody>
      </p:sp>
      <p:sp>
        <p:nvSpPr>
          <p:cNvPr id="8" name="Right Brace 7">
            <a:extLst>
              <a:ext uri="{FF2B5EF4-FFF2-40B4-BE49-F238E27FC236}">
                <a16:creationId xmlns:a16="http://schemas.microsoft.com/office/drawing/2014/main" id="{246C68FC-3A10-5D41-B68B-F2E83D0928F1}"/>
              </a:ext>
            </a:extLst>
          </p:cNvPr>
          <p:cNvSpPr/>
          <p:nvPr/>
        </p:nvSpPr>
        <p:spPr>
          <a:xfrm>
            <a:off x="8610600" y="1361615"/>
            <a:ext cx="1097071" cy="31701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1D3998-64DB-E34A-BD6D-2FBFED28D117}"/>
              </a:ext>
            </a:extLst>
          </p:cNvPr>
          <p:cNvSpPr txBox="1"/>
          <p:nvPr/>
        </p:nvSpPr>
        <p:spPr>
          <a:xfrm>
            <a:off x="9807879" y="2670305"/>
            <a:ext cx="181331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Preliminary steps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799F307-263E-2843-9484-7E4CD36E936A}"/>
              </a:ext>
            </a:extLst>
          </p:cNvPr>
          <p:cNvSpPr/>
          <p:nvPr/>
        </p:nvSpPr>
        <p:spPr>
          <a:xfrm>
            <a:off x="557939" y="5125883"/>
            <a:ext cx="975098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5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Buy the considered gas (EDH form to be signed by EP FGSO) and install the gas system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7BCDED67-21FF-7E4E-BC5C-CAE6478597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3521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13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539854"/>
            <a:ext cx="975650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A visit on site is performed by the EP FGSO and the HSE Unit FG expert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8A63F59-5191-4242-8DB1-AF74B686F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59891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14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539854"/>
            <a:ext cx="975650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A visit on site is performed by the EP FGSO and the HSE Unit FG expert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The FGSO completes the Explosion Risk Assessment and, if needed, the classification of Hazardous area – both validated by HSE Unit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3A131A5-C0BD-2C47-8279-40D027135E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39344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539854"/>
            <a:ext cx="9756503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A visit on site is performed by the EP FGSO and the HSE Unit FG expert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The FGSO completes the Explosion Risk Assessment and, if needed, the classification of Hazardous area – both validated by HSE Unit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Specific safety checks are organized, such as electrical safety inspection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B61142-ACDA-6646-A3FB-97C40E0EE5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2670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539854"/>
            <a:ext cx="9756503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A visit on site is performed by the EP FGSO and the HSE Unit FG expert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The FGSO completes the Explosion Risk Assessment and, if needed, the classification of Hazardous area – both validated by HSE Unit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Specific safety checks are organized, such as electrical safety inspection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Complete the </a:t>
            </a:r>
            <a:r>
              <a:rPr lang="en-US" sz="2000" dirty="0">
                <a:solidFill>
                  <a:schemeClr val="tx2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Declaration of the use of Flammable Gas 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(Safety Form C-2-0-3), just before using the flammable gas, and send it to distribution list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DBE8335-9B30-3E4B-A985-CB816D2CB5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5985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17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A3FCE5-DDEC-F143-B570-FE3125B8CA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1955" y="0"/>
            <a:ext cx="6848090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79500C7-39B6-A349-91A6-61C9511FC1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529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539854"/>
            <a:ext cx="975650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A visit on site is performed by the EP FGSO and the HSE Unit FG expert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The FGSO completes the Explosion Risk Assessment and, if needed, the classification of Hazardous area – both validated by HSE Unit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Specific safety checks are organized, such as electrical safety inspection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Complete the </a:t>
            </a:r>
            <a:r>
              <a:rPr lang="en-US" sz="2000" dirty="0">
                <a:solidFill>
                  <a:schemeClr val="tx2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Declaration of the use of Flammable Gas 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(Safety Form C-2-0-3), just before using the flammable gas, and send it to distribution list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Once the test is over, complete the Cancellation of the use of Flammable Gas (same form) and send it to distribution list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2E0E886-AEF7-8F42-B218-FE5DCCE82E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17522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19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539854"/>
            <a:ext cx="975650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A visit on site is performed by the EP FGSO and the HSE Unit FG expert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The FGSO completes the Explosion Risk Assessment and, if needed, the classification of Hazardous area – both validated by HSE Unit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Specific safety checks are organized, such as electrical safety inspection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Complete the </a:t>
            </a:r>
            <a:r>
              <a:rPr lang="en-US" sz="2000" dirty="0">
                <a:solidFill>
                  <a:schemeClr val="tx2"/>
                </a:solidFill>
                <a:latin typeface="+mj-lt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Declaration of the use of Flammable Gas </a:t>
            </a:r>
            <a:r>
              <a:rPr lang="en-US" sz="2000" dirty="0">
                <a:solidFill>
                  <a:schemeClr val="tx2"/>
                </a:solidFill>
                <a:latin typeface="+mj-lt"/>
              </a:rPr>
              <a:t>(Safety Form C-2-0-3), just before using the flammable gas, and send it to distribution list</a:t>
            </a:r>
          </a:p>
          <a:p>
            <a:pPr marL="457200" indent="-457200">
              <a:buFont typeface="+mj-lt"/>
              <a:buAutoNum type="arabicPeriod" startAt="6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 startAt="6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Once the test is over, complete the Cancellation of the use of Flammable Gas (same form) and send it to distribution list</a:t>
            </a:r>
          </a:p>
        </p:txBody>
      </p:sp>
      <p:sp>
        <p:nvSpPr>
          <p:cNvPr id="9" name="Right Arrow 8">
            <a:extLst>
              <a:ext uri="{FF2B5EF4-FFF2-40B4-BE49-F238E27FC236}">
                <a16:creationId xmlns:a16="http://schemas.microsoft.com/office/drawing/2014/main" id="{77B64235-407B-1948-A369-04A02D6C3955}"/>
              </a:ext>
            </a:extLst>
          </p:cNvPr>
          <p:cNvSpPr/>
          <p:nvPr/>
        </p:nvSpPr>
        <p:spPr>
          <a:xfrm>
            <a:off x="6702048" y="5325505"/>
            <a:ext cx="730358" cy="4269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CA636C-367F-8047-8E91-B2F6684EE1B3}"/>
              </a:ext>
            </a:extLst>
          </p:cNvPr>
          <p:cNvSpPr txBox="1"/>
          <p:nvPr/>
        </p:nvSpPr>
        <p:spPr>
          <a:xfrm>
            <a:off x="7530074" y="5185052"/>
            <a:ext cx="39180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All documents will be kept in the 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j-lt"/>
                <a:hlinkClick r:id="rId3"/>
              </a:rPr>
              <a:t>EDMS Safety Folder</a:t>
            </a:r>
            <a:r>
              <a:rPr lang="en-GB" sz="20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DEACF2C-B822-4840-A3F2-9B7A14C30D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08476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8844F2E-93FB-644C-B486-13AD3384F8FF}"/>
              </a:ext>
            </a:extLst>
          </p:cNvPr>
          <p:cNvSpPr/>
          <p:nvPr/>
        </p:nvSpPr>
        <p:spPr>
          <a:xfrm>
            <a:off x="557939" y="1573352"/>
            <a:ext cx="11317461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Flammable gas used in experiment for various reasons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At CERN, Safety Rules define how to use these gases: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92929"/>
                </a:solidFill>
                <a:latin typeface="+mj-lt"/>
              </a:rPr>
              <a:t>GSI-C-2 </a:t>
            </a:r>
            <a:r>
              <a:rPr lang="en-US" sz="2000" u="sng" dirty="0">
                <a:solidFill>
                  <a:srgbClr val="2574B9"/>
                </a:solidFill>
                <a:latin typeface="+mj-lt"/>
                <a:hlinkClick r:id="rId2"/>
              </a:rPr>
              <a:t>“Explosive Atmosphere”</a:t>
            </a:r>
            <a:endParaRPr lang="en-US" sz="2000" dirty="0">
              <a:solidFill>
                <a:srgbClr val="292929"/>
              </a:solidFill>
              <a:latin typeface="+mj-lt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92929"/>
                </a:solidFill>
                <a:latin typeface="+mj-lt"/>
              </a:rPr>
              <a:t>SG-C-2-0-1 (guideline) </a:t>
            </a:r>
            <a:r>
              <a:rPr lang="en-US" sz="2000" u="sng" dirty="0">
                <a:solidFill>
                  <a:srgbClr val="2574B9"/>
                </a:solidFill>
                <a:latin typeface="+mj-lt"/>
                <a:hlinkClick r:id="rId3"/>
              </a:rPr>
              <a:t>“Explosion protection measures”</a:t>
            </a:r>
            <a:endParaRPr lang="en-US" sz="2000" dirty="0">
              <a:solidFill>
                <a:srgbClr val="292929"/>
              </a:solidFill>
              <a:latin typeface="+mj-lt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92929"/>
                </a:solidFill>
                <a:latin typeface="+mj-lt"/>
              </a:rPr>
              <a:t>SG-C-2-0-2 (guideline) </a:t>
            </a:r>
            <a:r>
              <a:rPr lang="en-US" sz="2000" u="sng" dirty="0">
                <a:solidFill>
                  <a:srgbClr val="2574B9"/>
                </a:solidFill>
                <a:latin typeface="+mj-lt"/>
                <a:hlinkClick r:id="rId4"/>
              </a:rPr>
              <a:t>“Identification and prevention of explosion hazards”</a:t>
            </a:r>
            <a:endParaRPr lang="en-US" sz="2000" dirty="0">
              <a:solidFill>
                <a:srgbClr val="292929"/>
              </a:solidFill>
              <a:latin typeface="+mj-lt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92929"/>
                </a:solidFill>
                <a:latin typeface="+mj-lt"/>
              </a:rPr>
              <a:t>SG-C-2-0-3 (guideline) </a:t>
            </a:r>
            <a:r>
              <a:rPr lang="en-US" sz="2000" u="sng" dirty="0">
                <a:solidFill>
                  <a:srgbClr val="2574B9"/>
                </a:solidFill>
                <a:latin typeface="+mj-lt"/>
                <a:hlinkClick r:id="rId5"/>
              </a:rPr>
              <a:t>“Practical guide for classification of hazardous areas”</a:t>
            </a:r>
            <a:endParaRPr lang="en-US" sz="2000" dirty="0">
              <a:solidFill>
                <a:srgbClr val="292929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3200" dirty="0">
              <a:solidFill>
                <a:srgbClr val="292929"/>
              </a:solidFill>
              <a:latin typeface="+mj-lt"/>
            </a:endParaRPr>
          </a:p>
        </p:txBody>
      </p:sp>
      <p:pic>
        <p:nvPicPr>
          <p:cNvPr id="3" name="Picture 2" descr="flammable_gas_1">
            <a:extLst>
              <a:ext uri="{FF2B5EF4-FFF2-40B4-BE49-F238E27FC236}">
                <a16:creationId xmlns:a16="http://schemas.microsoft.com/office/drawing/2014/main" id="{411738C5-D48C-9846-B802-9112426627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8740" y="1573352"/>
            <a:ext cx="2401118" cy="2095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9794D5-89E3-414C-919B-A4ED41EC2413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Flammable gas hazard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21273B-5A6F-CF4F-8D96-D541DAA06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F4E57B-19CE-7542-9124-05DCB7C95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80EFAE-420F-7B49-A477-FFA84C8D5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2</a:t>
            </a:fld>
            <a:endParaRPr lang="en-GB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1B30C3D8-9F04-1C43-B367-35E65515C9DC}"/>
              </a:ext>
            </a:extLst>
          </p:cNvPr>
          <p:cNvSpPr/>
          <p:nvPr/>
        </p:nvSpPr>
        <p:spPr>
          <a:xfrm>
            <a:off x="1794744" y="2182168"/>
            <a:ext cx="730358" cy="4269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2516037-ACDE-BE43-9AD2-35B4BCF50147}"/>
              </a:ext>
            </a:extLst>
          </p:cNvPr>
          <p:cNvSpPr txBox="1"/>
          <p:nvPr/>
        </p:nvSpPr>
        <p:spPr>
          <a:xfrm>
            <a:off x="2803293" y="2182168"/>
            <a:ext cx="62354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latin typeface="+mj-lt"/>
              </a:rPr>
              <a:t>You can use them… In a </a:t>
            </a:r>
            <a:r>
              <a:rPr lang="en-GB" sz="2000" b="1" dirty="0">
                <a:latin typeface="+mj-lt"/>
              </a:rPr>
              <a:t>declared</a:t>
            </a:r>
            <a:r>
              <a:rPr lang="en-GB" sz="2000" dirty="0">
                <a:latin typeface="+mj-lt"/>
              </a:rPr>
              <a:t> and </a:t>
            </a:r>
            <a:r>
              <a:rPr lang="en-GB" sz="2000" b="1" dirty="0">
                <a:latin typeface="+mj-lt"/>
              </a:rPr>
              <a:t>safe</a:t>
            </a:r>
            <a:r>
              <a:rPr lang="en-GB" sz="2000" dirty="0">
                <a:latin typeface="+mj-lt"/>
              </a:rPr>
              <a:t> way!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21182A-41D2-C841-B913-968A93BDB41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207520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A914DC-9EDC-9D4B-89E2-AFBA312D2238}"/>
              </a:ext>
            </a:extLst>
          </p:cNvPr>
          <p:cNvSpPr txBox="1"/>
          <p:nvPr/>
        </p:nvSpPr>
        <p:spPr>
          <a:xfrm>
            <a:off x="557939" y="1586681"/>
            <a:ext cx="720868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  <a:latin typeface="+mj-lt"/>
              </a:rPr>
              <a:t>Alarm Level 2 (10% LEL):</a:t>
            </a:r>
          </a:p>
          <a:p>
            <a:endParaRPr lang="en-GB" sz="2000" dirty="0">
              <a:solidFill>
                <a:schemeClr val="tx2"/>
              </a:solidFill>
              <a:latin typeface="+mj-lt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Only the </a:t>
            </a:r>
            <a:r>
              <a:rPr lang="en-GB" sz="2000" b="1" dirty="0">
                <a:solidFill>
                  <a:schemeClr val="tx2"/>
                </a:solidFill>
                <a:latin typeface="+mj-lt"/>
              </a:rPr>
              <a:t>visual warning flashing light </a:t>
            </a:r>
            <a:r>
              <a:rPr lang="en-GB" sz="2000" dirty="0">
                <a:solidFill>
                  <a:schemeClr val="tx2"/>
                </a:solidFill>
                <a:latin typeface="+mj-lt"/>
              </a:rPr>
              <a:t>is triggered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The alarm arrives </a:t>
            </a:r>
            <a:r>
              <a:rPr lang="en-GB" sz="2000" b="1" dirty="0">
                <a:solidFill>
                  <a:schemeClr val="tx2"/>
                </a:solidFill>
                <a:latin typeface="+mj-lt"/>
              </a:rPr>
              <a:t>automatically </a:t>
            </a:r>
            <a:r>
              <a:rPr lang="en-GB" sz="2000" dirty="0">
                <a:solidFill>
                  <a:schemeClr val="tx2"/>
                </a:solidFill>
                <a:latin typeface="+mj-lt"/>
              </a:rPr>
              <a:t>to the CCC and the gas detection piquet (will intervene remotely or on site in max 2h time)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The users, if possible, should check if their equipment (connections, detector, human error, etc.) is causing a gas leak and wait for the gas piquet to intervene and reset the alarm.</a:t>
            </a:r>
          </a:p>
          <a:p>
            <a:endParaRPr lang="en-GB" sz="2000" dirty="0">
              <a:solidFill>
                <a:schemeClr val="tx2"/>
              </a:solidFill>
              <a:latin typeface="+mj-lt"/>
            </a:endParaRPr>
          </a:p>
          <a:p>
            <a:r>
              <a:rPr lang="en-GB" sz="2000" dirty="0">
                <a:solidFill>
                  <a:schemeClr val="tx2"/>
                </a:solidFill>
                <a:latin typeface="+mj-lt"/>
              </a:rPr>
              <a:t>In case of questions, please </a:t>
            </a:r>
            <a:r>
              <a:rPr lang="en-GB" sz="2000" b="1" dirty="0">
                <a:solidFill>
                  <a:schemeClr val="tx2"/>
                </a:solidFill>
                <a:latin typeface="+mj-lt"/>
              </a:rPr>
              <a:t>contact the TI operators at 72201 (+41  227672201).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97C26E-97B2-A142-8A66-33ED2188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31285F-0433-394C-84C1-FA90A637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D315ED-5C56-A045-B1D7-DE0449C2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20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33E9850-E77D-DE41-9F5D-828AFD44D6D6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Gas detectors – Alarm level 2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9CF0FC8-657A-9942-9355-611FC489C6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6AD12EFD-AC27-F440-9922-5B8FD3080B5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00" r="30781" b="25408"/>
          <a:stretch/>
        </p:blipFill>
        <p:spPr>
          <a:xfrm>
            <a:off x="8460816" y="1207310"/>
            <a:ext cx="2370667" cy="19286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082BEA31-5A2A-D041-8E64-66C2CE6BC8CF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762" t="20952" r="27666" b="13143"/>
          <a:stretch/>
        </p:blipFill>
        <p:spPr>
          <a:xfrm>
            <a:off x="8460816" y="3474108"/>
            <a:ext cx="2442755" cy="2387552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8424130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CDA914DC-9EDC-9D4B-89E2-AFBA312D2238}"/>
              </a:ext>
            </a:extLst>
          </p:cNvPr>
          <p:cNvSpPr txBox="1"/>
          <p:nvPr/>
        </p:nvSpPr>
        <p:spPr>
          <a:xfrm>
            <a:off x="557939" y="1720073"/>
            <a:ext cx="8619312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chemeClr val="tx2"/>
                </a:solidFill>
                <a:latin typeface="+mj-lt"/>
              </a:rPr>
              <a:t>Alarm Level 3 (20% LEL):</a:t>
            </a:r>
          </a:p>
          <a:p>
            <a:endParaRPr lang="en-GB" sz="2000" dirty="0">
              <a:solidFill>
                <a:schemeClr val="tx2"/>
              </a:solidFill>
              <a:latin typeface="+mj-lt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sz="2000" b="1" dirty="0">
                <a:solidFill>
                  <a:schemeClr val="tx2"/>
                </a:solidFill>
                <a:latin typeface="+mj-lt"/>
              </a:rPr>
              <a:t>Audible siren </a:t>
            </a:r>
            <a:r>
              <a:rPr lang="en-GB" sz="2000" dirty="0">
                <a:solidFill>
                  <a:schemeClr val="tx2"/>
                </a:solidFill>
                <a:latin typeface="+mj-lt"/>
              </a:rPr>
              <a:t>and </a:t>
            </a:r>
            <a:r>
              <a:rPr lang="en-GB" sz="2000" b="1" dirty="0">
                <a:solidFill>
                  <a:schemeClr val="tx2"/>
                </a:solidFill>
                <a:latin typeface="+mj-lt"/>
              </a:rPr>
              <a:t>visual warning flashing light</a:t>
            </a:r>
            <a:endParaRPr lang="en-GB" sz="2000" dirty="0">
              <a:solidFill>
                <a:schemeClr val="tx2"/>
              </a:solidFill>
              <a:latin typeface="+mj-lt"/>
            </a:endParaRPr>
          </a:p>
          <a:p>
            <a:pPr marL="742950" lvl="1" indent="-285750">
              <a:buFont typeface="Arial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The alarm arrives </a:t>
            </a:r>
            <a:r>
              <a:rPr lang="en-GB" sz="2000" b="1" dirty="0">
                <a:solidFill>
                  <a:schemeClr val="tx2"/>
                </a:solidFill>
                <a:latin typeface="+mj-lt"/>
              </a:rPr>
              <a:t>automatically to the Fire Brigade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The </a:t>
            </a:r>
            <a:r>
              <a:rPr lang="en-GB" sz="2000" b="1" dirty="0">
                <a:solidFill>
                  <a:schemeClr val="tx2"/>
                </a:solidFill>
                <a:latin typeface="+mj-lt"/>
              </a:rPr>
              <a:t>distribution supply valve </a:t>
            </a:r>
            <a:r>
              <a:rPr lang="en-GB" sz="2000" dirty="0">
                <a:solidFill>
                  <a:schemeClr val="tx2"/>
                </a:solidFill>
                <a:latin typeface="+mj-lt"/>
              </a:rPr>
              <a:t>of the gas is automatically </a:t>
            </a:r>
            <a:r>
              <a:rPr lang="en-GB" sz="2000" b="1" dirty="0">
                <a:solidFill>
                  <a:schemeClr val="tx2"/>
                </a:solidFill>
                <a:latin typeface="+mj-lt"/>
              </a:rPr>
              <a:t>closed</a:t>
            </a:r>
          </a:p>
          <a:p>
            <a:pPr marL="742950" lvl="1" indent="-285750">
              <a:buFont typeface="Arial" charset="0"/>
              <a:buChar char="•"/>
            </a:pPr>
            <a:r>
              <a:rPr lang="en-GB" sz="2000" dirty="0">
                <a:solidFill>
                  <a:schemeClr val="tx2"/>
                </a:solidFill>
                <a:latin typeface="+mj-lt"/>
              </a:rPr>
              <a:t>The users should calmly evacuate the area (experimental area, gas cage or laboratory) and no other actions should be taken. </a:t>
            </a:r>
          </a:p>
          <a:p>
            <a:endParaRPr lang="en-GB" sz="2000" dirty="0">
              <a:solidFill>
                <a:schemeClr val="tx2"/>
              </a:solidFill>
              <a:latin typeface="+mj-lt"/>
            </a:endParaRPr>
          </a:p>
          <a:p>
            <a:r>
              <a:rPr lang="en-GB" sz="2000" dirty="0">
                <a:solidFill>
                  <a:schemeClr val="tx2"/>
                </a:solidFill>
                <a:latin typeface="+mj-lt"/>
              </a:rPr>
              <a:t>In case of emergency, please </a:t>
            </a:r>
            <a:r>
              <a:rPr lang="en-GB" sz="2000" b="1" dirty="0">
                <a:solidFill>
                  <a:schemeClr val="tx2"/>
                </a:solidFill>
                <a:latin typeface="+mj-lt"/>
              </a:rPr>
              <a:t>contact the Fire Brigade at 74444 (+41  227674444).</a:t>
            </a:r>
            <a:endParaRPr lang="en-GB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097C26E-97B2-A142-8A66-33ED2188D3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31285F-0433-394C-84C1-FA90A6376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FD315ED-5C56-A045-B1D7-DE0449C23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21</a:t>
            </a:fld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488158-811E-114E-B3ED-6D87203CEFF4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Gas detectors – Alarm level 3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8C075F6-CC30-334F-8B52-ADAE0D7E5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87815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22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Contacts – Flammable Gas Safety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422860"/>
            <a:ext cx="10847123" cy="29854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000" dirty="0">
                <a:solidFill>
                  <a:srgbClr val="292929"/>
                </a:solidFill>
                <a:latin typeface="+mj-lt"/>
              </a:rPr>
              <a:t>For further information about flammable gas hazards and risks, please contact:</a:t>
            </a:r>
          </a:p>
          <a:p>
            <a:pPr algn="just"/>
            <a:endParaRPr lang="en-US" sz="2800" dirty="0">
              <a:solidFill>
                <a:srgbClr val="292929"/>
              </a:solidFill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92929"/>
                </a:solidFill>
                <a:latin typeface="+mj-lt"/>
              </a:rPr>
              <a:t>EP FGSO – </a:t>
            </a:r>
            <a:r>
              <a:rPr lang="en-US" sz="2800" u="sng" dirty="0">
                <a:solidFill>
                  <a:srgbClr val="2574B9"/>
                </a:solidFill>
                <a:latin typeface="+mj-lt"/>
                <a:hlinkClick r:id="rId2"/>
              </a:rPr>
              <a:t>Letizia Di Giulio</a:t>
            </a:r>
            <a:r>
              <a:rPr lang="en-US" sz="2800" dirty="0">
                <a:solidFill>
                  <a:srgbClr val="292929"/>
                </a:solidFill>
                <a:latin typeface="+mj-lt"/>
              </a:rPr>
              <a:t>  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92929"/>
                </a:solidFill>
                <a:latin typeface="+mj-lt"/>
              </a:rPr>
              <a:t>Deputy EP FGSO – </a:t>
            </a:r>
            <a:r>
              <a:rPr lang="en-US" sz="2800" u="sng" dirty="0">
                <a:solidFill>
                  <a:srgbClr val="2574B9"/>
                </a:solidFill>
                <a:latin typeface="+mj-lt"/>
                <a:hlinkClick r:id="rId3"/>
              </a:rPr>
              <a:t>Henric Wilkens</a:t>
            </a:r>
            <a:r>
              <a:rPr lang="en-US" sz="2800" dirty="0">
                <a:solidFill>
                  <a:srgbClr val="292929"/>
                </a:solidFill>
                <a:latin typeface="+mj-lt"/>
              </a:rPr>
              <a:t>  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92929"/>
                </a:solidFill>
                <a:latin typeface="+mj-lt"/>
              </a:rPr>
              <a:t>HSE Unit Expert –</a:t>
            </a:r>
            <a:r>
              <a:rPr lang="en-US" sz="2800" dirty="0">
                <a:solidFill>
                  <a:srgbClr val="292929"/>
                </a:solidFill>
                <a:latin typeface="sourcesans-regular"/>
              </a:rPr>
              <a:t> </a:t>
            </a:r>
            <a:r>
              <a:rPr lang="en-US" sz="2800" u="sng" dirty="0">
                <a:solidFill>
                  <a:srgbClr val="2574B9"/>
                </a:solidFill>
                <a:latin typeface="+mj-lt"/>
                <a:hlinkClick r:id="rId4"/>
              </a:rPr>
              <a:t>Jonathan Gulley</a:t>
            </a:r>
            <a:r>
              <a:rPr lang="en-US" sz="2800" dirty="0">
                <a:solidFill>
                  <a:srgbClr val="292929"/>
                </a:solidFill>
                <a:latin typeface="+mj-lt"/>
              </a:rPr>
              <a:t> 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2800" dirty="0">
              <a:solidFill>
                <a:srgbClr val="292929"/>
              </a:solidFill>
              <a:latin typeface="+mj-lt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800" dirty="0">
                <a:solidFill>
                  <a:srgbClr val="292929"/>
                </a:solidFill>
                <a:latin typeface="+mj-lt"/>
              </a:rPr>
              <a:t>Large Experiments: </a:t>
            </a:r>
            <a:r>
              <a:rPr lang="en-US" sz="2800" i="1" dirty="0">
                <a:solidFill>
                  <a:srgbClr val="292929"/>
                </a:solidFill>
                <a:latin typeface="+mj-lt"/>
              </a:rPr>
              <a:t>ask your LEXGLIMOS who is your FGSO 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2CCB0E2-2E91-864A-90C6-E0C6DDB7AEF0}"/>
              </a:ext>
            </a:extLst>
          </p:cNvPr>
          <p:cNvSpPr/>
          <p:nvPr/>
        </p:nvSpPr>
        <p:spPr>
          <a:xfrm>
            <a:off x="2801398" y="4917907"/>
            <a:ext cx="66224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Thank you! Questions?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8981C2B-0EB0-1F4A-BDB3-5179E64BF1D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48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E8844F2E-93FB-644C-B486-13AD3384F8FF}"/>
              </a:ext>
            </a:extLst>
          </p:cNvPr>
          <p:cNvSpPr/>
          <p:nvPr/>
        </p:nvSpPr>
        <p:spPr>
          <a:xfrm>
            <a:off x="557939" y="1353856"/>
            <a:ext cx="11317461" cy="34208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Main flammable gas hazards are: </a:t>
            </a:r>
          </a:p>
          <a:p>
            <a:pPr marL="800100" lvl="1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Fire</a:t>
            </a:r>
          </a:p>
          <a:p>
            <a:pPr marL="800100" lvl="1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Explosion                Flammable gases mixed with air, can create an </a:t>
            </a:r>
            <a:r>
              <a:rPr lang="en-US" altLang="en-US" sz="2000" b="1" dirty="0" err="1">
                <a:solidFill>
                  <a:srgbClr val="292929"/>
                </a:solidFill>
                <a:latin typeface="+mj-lt"/>
              </a:rPr>
              <a:t>EX</a:t>
            </a:r>
            <a:r>
              <a:rPr lang="en-US" altLang="en-US" sz="2000" dirty="0" err="1">
                <a:solidFill>
                  <a:srgbClr val="292929"/>
                </a:solidFill>
                <a:latin typeface="+mj-lt"/>
              </a:rPr>
              <a:t>plosive</a:t>
            </a: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 </a:t>
            </a:r>
            <a:r>
              <a:rPr lang="en-US" altLang="en-US" sz="2000" b="1" dirty="0" err="1">
                <a:solidFill>
                  <a:srgbClr val="292929"/>
                </a:solidFill>
                <a:latin typeface="+mj-lt"/>
              </a:rPr>
              <a:t>AT</a:t>
            </a:r>
            <a:r>
              <a:rPr lang="en-US" altLang="en-US" sz="2000" dirty="0" err="1">
                <a:solidFill>
                  <a:srgbClr val="292929"/>
                </a:solidFill>
                <a:latin typeface="+mj-lt"/>
              </a:rPr>
              <a:t>mosphere</a:t>
            </a: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marL="800100" lvl="1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292929"/>
                </a:solidFill>
              </a:rPr>
              <a:t>Mixtures of flammable substances with air will burn only if the fuel concentration lies within:</a:t>
            </a:r>
            <a:endParaRPr lang="en-US" altLang="en-US" sz="2000" dirty="0"/>
          </a:p>
          <a:p>
            <a:pPr marL="742950" lvl="1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292929"/>
                </a:solidFill>
              </a:rPr>
              <a:t>Lower Explosive Limit (LEL) - lower % in air capable of creating an explosive atmosphere</a:t>
            </a:r>
          </a:p>
          <a:p>
            <a:pPr marL="742950" lvl="1" indent="-28575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292929"/>
                </a:solidFill>
              </a:rPr>
              <a:t>Upper Explosive Limit (UEL) - upper % in air capable of creating an explosive atmosphere</a:t>
            </a:r>
          </a:p>
          <a:p>
            <a:pPr marL="342900" indent="-34290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79794D5-89E3-414C-919B-A4ED41EC2413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Flammable gas hazard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E21273B-5A6F-CF4F-8D96-D541DAA06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CF4E57B-19CE-7542-9124-05DCB7C951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80EFAE-420F-7B49-A477-FFA84C8D54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3</a:t>
            </a:fld>
            <a:endParaRPr lang="en-GB"/>
          </a:p>
        </p:txBody>
      </p:sp>
      <p:sp>
        <p:nvSpPr>
          <p:cNvPr id="4" name="Right Arrow 3">
            <a:extLst>
              <a:ext uri="{FF2B5EF4-FFF2-40B4-BE49-F238E27FC236}">
                <a16:creationId xmlns:a16="http://schemas.microsoft.com/office/drawing/2014/main" id="{1B30C3D8-9F04-1C43-B367-35E65515C9DC}"/>
              </a:ext>
            </a:extLst>
          </p:cNvPr>
          <p:cNvSpPr/>
          <p:nvPr/>
        </p:nvSpPr>
        <p:spPr>
          <a:xfrm>
            <a:off x="2754870" y="2181268"/>
            <a:ext cx="730358" cy="4269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rame 12">
            <a:extLst>
              <a:ext uri="{FF2B5EF4-FFF2-40B4-BE49-F238E27FC236}">
                <a16:creationId xmlns:a16="http://schemas.microsoft.com/office/drawing/2014/main" id="{ABFDBCAE-CADC-EE47-A4A9-4E098FC12DC0}"/>
              </a:ext>
            </a:extLst>
          </p:cNvPr>
          <p:cNvSpPr/>
          <p:nvPr/>
        </p:nvSpPr>
        <p:spPr>
          <a:xfrm>
            <a:off x="1368008" y="2211335"/>
            <a:ext cx="1240221" cy="366843"/>
          </a:xfrm>
          <a:prstGeom prst="frame">
            <a:avLst>
              <a:gd name="adj1" fmla="val 247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821182A-41D2-C841-B913-968A93BDB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  <p:pic>
        <p:nvPicPr>
          <p:cNvPr id="15" name="Picture 14" descr="flammable_gas_2">
            <a:extLst>
              <a:ext uri="{FF2B5EF4-FFF2-40B4-BE49-F238E27FC236}">
                <a16:creationId xmlns:a16="http://schemas.microsoft.com/office/drawing/2014/main" id="{3670FD62-48A1-1745-A5B1-3FF0D6C62C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676" b="18528"/>
          <a:stretch/>
        </p:blipFill>
        <p:spPr bwMode="auto">
          <a:xfrm>
            <a:off x="3358944" y="4369453"/>
            <a:ext cx="5286293" cy="18082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896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A54B55-EAFD-6A44-ACEA-5A4D8355B8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5B9BCC0-810F-AC4C-A97B-556DB6189A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BF3BD02-B0D5-AB41-B268-305E09BD0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4</a:t>
            </a:fld>
            <a:endParaRPr lang="en-GB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93829A5-99F7-5141-ABDC-1DE41DFDB964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ATEX Areas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619904B-8E08-D44C-ACFA-20472CA49967}"/>
              </a:ext>
            </a:extLst>
          </p:cNvPr>
          <p:cNvSpPr/>
          <p:nvPr/>
        </p:nvSpPr>
        <p:spPr>
          <a:xfrm>
            <a:off x="557939" y="1622864"/>
            <a:ext cx="1074032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Objectives of ATEX Directive </a:t>
            </a:r>
            <a:endParaRPr lang="en-US" altLang="en-US" sz="2000" dirty="0"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solidFill>
                <a:srgbClr val="292929"/>
              </a:solidFill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	     Areas where flammable gases/liquids are present </a:t>
            </a:r>
            <a:r>
              <a:rPr lang="en-US" altLang="en-US" sz="2000" u="sng" dirty="0">
                <a:solidFill>
                  <a:srgbClr val="292929"/>
                </a:solidFill>
                <a:latin typeface="+mj-lt"/>
              </a:rPr>
              <a:t>can</a:t>
            </a: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 be classified as ATEX.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altLang="en-US" sz="2000" dirty="0">
              <a:latin typeface="+mj-lt"/>
            </a:endParaRP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2000" b="1" dirty="0">
                <a:solidFill>
                  <a:srgbClr val="292929"/>
                </a:solidFill>
                <a:latin typeface="+mj-lt"/>
              </a:rPr>
              <a:t>0</a:t>
            </a: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 – if an explosive atmosphere is permanently present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2000" b="1" dirty="0">
                <a:solidFill>
                  <a:srgbClr val="292929"/>
                </a:solidFill>
                <a:latin typeface="+mj-lt"/>
              </a:rPr>
              <a:t>1</a:t>
            </a: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 – if an explosive atmosphere is likely to occur in normal operation</a:t>
            </a:r>
          </a:p>
          <a:p>
            <a:pPr marL="342900" lvl="0" indent="-342900" eaLnBrk="0" fontAlgn="base" hangingPunct="0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§"/>
            </a:pPr>
            <a:r>
              <a:rPr lang="en-US" altLang="en-US" sz="2000" b="1" dirty="0">
                <a:solidFill>
                  <a:srgbClr val="292929"/>
                </a:solidFill>
                <a:latin typeface="+mj-lt"/>
              </a:rPr>
              <a:t>2</a:t>
            </a: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 – if an explosive atmosphere is not likely to occur in normal operation</a:t>
            </a:r>
          </a:p>
        </p:txBody>
      </p:sp>
      <p:pic>
        <p:nvPicPr>
          <p:cNvPr id="10" name="Picture 2" descr="flammable_gas_3">
            <a:extLst>
              <a:ext uri="{FF2B5EF4-FFF2-40B4-BE49-F238E27FC236}">
                <a16:creationId xmlns:a16="http://schemas.microsoft.com/office/drawing/2014/main" id="{6B4799F0-B0F9-A14D-A438-994E6FF0CE2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0" r="15622"/>
          <a:stretch/>
        </p:blipFill>
        <p:spPr bwMode="auto">
          <a:xfrm>
            <a:off x="9414592" y="1481420"/>
            <a:ext cx="1954759" cy="221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75650EA9-8E52-F04F-BA88-4E788383E4DE}"/>
              </a:ext>
            </a:extLst>
          </p:cNvPr>
          <p:cNvSpPr/>
          <p:nvPr/>
        </p:nvSpPr>
        <p:spPr>
          <a:xfrm>
            <a:off x="4746265" y="943448"/>
            <a:ext cx="42295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Avoid creation of explosive atmosphere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CD7823-1312-4E40-BA73-8C80C143125B}"/>
              </a:ext>
            </a:extLst>
          </p:cNvPr>
          <p:cNvSpPr/>
          <p:nvPr/>
        </p:nvSpPr>
        <p:spPr>
          <a:xfrm>
            <a:off x="4746265" y="1921712"/>
            <a:ext cx="409657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Avoid the presence of ignition sources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D64AF90-7088-3B46-8080-40436B04EE18}"/>
              </a:ext>
            </a:extLst>
          </p:cNvPr>
          <p:cNvSpPr/>
          <p:nvPr/>
        </p:nvSpPr>
        <p:spPr>
          <a:xfrm>
            <a:off x="4746265" y="2921986"/>
            <a:ext cx="38902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2000" dirty="0">
                <a:solidFill>
                  <a:srgbClr val="292929"/>
                </a:solidFill>
                <a:latin typeface="+mj-lt"/>
              </a:rPr>
              <a:t>Decrease the effects of an explosion</a:t>
            </a:r>
          </a:p>
        </p:txBody>
      </p:sp>
      <p:sp>
        <p:nvSpPr>
          <p:cNvPr id="16" name="Down Arrow 15">
            <a:extLst>
              <a:ext uri="{FF2B5EF4-FFF2-40B4-BE49-F238E27FC236}">
                <a16:creationId xmlns:a16="http://schemas.microsoft.com/office/drawing/2014/main" id="{99292146-408D-2A4D-BC93-BEE3E1B5C4F6}"/>
              </a:ext>
            </a:extLst>
          </p:cNvPr>
          <p:cNvSpPr/>
          <p:nvPr/>
        </p:nvSpPr>
        <p:spPr>
          <a:xfrm>
            <a:off x="6578135" y="1397876"/>
            <a:ext cx="241738" cy="5002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Down Arrow 16">
            <a:extLst>
              <a:ext uri="{FF2B5EF4-FFF2-40B4-BE49-F238E27FC236}">
                <a16:creationId xmlns:a16="http://schemas.microsoft.com/office/drawing/2014/main" id="{4D5CD4F3-9DE4-7045-9599-5B27CD5A3AB0}"/>
              </a:ext>
            </a:extLst>
          </p:cNvPr>
          <p:cNvSpPr/>
          <p:nvPr/>
        </p:nvSpPr>
        <p:spPr>
          <a:xfrm>
            <a:off x="6574196" y="2410275"/>
            <a:ext cx="241738" cy="5002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00D68BF-1746-8140-9D69-4AFAAF5BEA0E}"/>
              </a:ext>
            </a:extLst>
          </p:cNvPr>
          <p:cNvSpPr txBox="1"/>
          <p:nvPr/>
        </p:nvSpPr>
        <p:spPr>
          <a:xfrm>
            <a:off x="6815934" y="1449881"/>
            <a:ext cx="2100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75000"/>
                  </a:schemeClr>
                </a:solidFill>
              </a:rPr>
              <a:t>If not possible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78A82B7-6ACC-3043-AD15-87261DFC195E}"/>
              </a:ext>
            </a:extLst>
          </p:cNvPr>
          <p:cNvSpPr txBox="1"/>
          <p:nvPr/>
        </p:nvSpPr>
        <p:spPr>
          <a:xfrm>
            <a:off x="6815934" y="2432803"/>
            <a:ext cx="210087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dirty="0">
                <a:solidFill>
                  <a:schemeClr val="accent1">
                    <a:lumMod val="75000"/>
                  </a:schemeClr>
                </a:solidFill>
              </a:rPr>
              <a:t>If not possible</a:t>
            </a:r>
          </a:p>
        </p:txBody>
      </p:sp>
      <p:sp>
        <p:nvSpPr>
          <p:cNvPr id="20" name="Left Brace 19">
            <a:extLst>
              <a:ext uri="{FF2B5EF4-FFF2-40B4-BE49-F238E27FC236}">
                <a16:creationId xmlns:a16="http://schemas.microsoft.com/office/drawing/2014/main" id="{53ABE0C0-DF6B-0E48-92CE-83F747E223E7}"/>
              </a:ext>
            </a:extLst>
          </p:cNvPr>
          <p:cNvSpPr/>
          <p:nvPr/>
        </p:nvSpPr>
        <p:spPr>
          <a:xfrm>
            <a:off x="4381474" y="982806"/>
            <a:ext cx="441433" cy="233929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3C52E89D-161E-C346-922D-E1F9FA00F3F7}"/>
              </a:ext>
            </a:extLst>
          </p:cNvPr>
          <p:cNvSpPr/>
          <p:nvPr/>
        </p:nvSpPr>
        <p:spPr>
          <a:xfrm>
            <a:off x="733939" y="3712868"/>
            <a:ext cx="730358" cy="4269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0BB9244-FD91-3841-9332-F0FA3F60176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29984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5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EP Safety Office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421680E-A121-D143-AA29-606C0D04CFF0}"/>
              </a:ext>
            </a:extLst>
          </p:cNvPr>
          <p:cNvSpPr txBox="1"/>
          <p:nvPr/>
        </p:nvSpPr>
        <p:spPr>
          <a:xfrm>
            <a:off x="557939" y="1438291"/>
            <a:ext cx="103632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+mj-lt"/>
              </a:rPr>
              <a:t>EP Flammable Gas Safety Officer (</a:t>
            </a:r>
            <a:r>
              <a:rPr lang="en-GB" sz="2000" b="1" dirty="0">
                <a:solidFill>
                  <a:schemeClr val="tx2"/>
                </a:solidFill>
                <a:latin typeface="+mj-lt"/>
              </a:rPr>
              <a:t>FGSO</a:t>
            </a:r>
            <a:r>
              <a:rPr lang="en-GB" sz="2000" dirty="0">
                <a:solidFill>
                  <a:schemeClr val="tx2"/>
                </a:solidFill>
                <a:latin typeface="+mj-lt"/>
              </a:rPr>
              <a:t>)                       Letizia DI Giulio (myself!)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latin typeface="+mj-lt"/>
            </a:endParaRPr>
          </a:p>
          <a:p>
            <a:endParaRPr lang="en-GB" sz="2000" dirty="0">
              <a:latin typeface="+mj-lt"/>
            </a:endParaRPr>
          </a:p>
          <a:p>
            <a:r>
              <a:rPr lang="en-GB" sz="2000" dirty="0">
                <a:latin typeface="+mj-lt"/>
              </a:rPr>
              <a:t>My role: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>
              <a:solidFill>
                <a:srgbClr val="292929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92929"/>
                </a:solidFill>
                <a:latin typeface="+mj-lt"/>
              </a:rPr>
              <a:t>Provide information and expertise on the use of flammable gas, complying with </a:t>
            </a:r>
            <a:r>
              <a:rPr lang="en-US" sz="2000" dirty="0">
                <a:solidFill>
                  <a:srgbClr val="292929"/>
                </a:solidFill>
                <a:latin typeface="+mj-lt"/>
                <a:hlinkClick r:id="rId2"/>
              </a:rPr>
              <a:t>CERN Safety Rules </a:t>
            </a:r>
            <a:r>
              <a:rPr lang="en-US" sz="2000" dirty="0">
                <a:solidFill>
                  <a:srgbClr val="292929"/>
                </a:solidFill>
                <a:latin typeface="+mj-lt"/>
              </a:rPr>
              <a:t>(seen before)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92929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92929"/>
                </a:solidFill>
                <a:latin typeface="+mj-lt"/>
              </a:rPr>
              <a:t>Carry on the </a:t>
            </a:r>
            <a:r>
              <a:rPr lang="en-US" sz="2000" dirty="0">
                <a:solidFill>
                  <a:srgbClr val="292929"/>
                </a:solidFill>
                <a:latin typeface="+mj-lt"/>
                <a:hlinkClick r:id="rId3"/>
              </a:rPr>
              <a:t>Explosion Risk Assessment</a:t>
            </a:r>
            <a:r>
              <a:rPr lang="en-US" sz="2000" dirty="0">
                <a:solidFill>
                  <a:srgbClr val="292929"/>
                </a:solidFill>
                <a:latin typeface="+mj-lt"/>
              </a:rPr>
              <a:t> (Safety Form C-2-0-1) and (if required) the </a:t>
            </a:r>
            <a:r>
              <a:rPr lang="en-US" sz="2000" dirty="0">
                <a:solidFill>
                  <a:srgbClr val="292929"/>
                </a:solidFill>
                <a:latin typeface="+mj-lt"/>
                <a:hlinkClick r:id="rId4"/>
              </a:rPr>
              <a:t>Classification of Hazardous (ATEX) Area</a:t>
            </a:r>
            <a:r>
              <a:rPr lang="en-US" sz="2000" dirty="0">
                <a:solidFill>
                  <a:srgbClr val="292929"/>
                </a:solidFill>
                <a:latin typeface="+mj-lt"/>
              </a:rPr>
              <a:t> (Safety Form C-2-0-2)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92929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92929"/>
                </a:solidFill>
                <a:latin typeface="+mj-lt"/>
              </a:rPr>
              <a:t>Support in the implementation of safety measures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>
              <a:solidFill>
                <a:srgbClr val="292929"/>
              </a:solidFill>
              <a:latin typeface="+mj-lt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292929"/>
                </a:solidFill>
                <a:latin typeface="+mj-lt"/>
              </a:rPr>
              <a:t>Authorize EP users to purchase flammable gases</a:t>
            </a:r>
            <a:endParaRPr lang="en-GB" sz="2000" dirty="0">
              <a:latin typeface="+mj-lt"/>
            </a:endParaRP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025CC0E2-5C73-E449-934D-531E32C2A810}"/>
              </a:ext>
            </a:extLst>
          </p:cNvPr>
          <p:cNvSpPr/>
          <p:nvPr/>
        </p:nvSpPr>
        <p:spPr>
          <a:xfrm>
            <a:off x="5922419" y="1438291"/>
            <a:ext cx="730358" cy="42697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C4FDF67-F503-1545-89AC-475F70F581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37557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6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361615"/>
            <a:ext cx="856652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Contact EP FGSO about your need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2"/>
              </a:solidFill>
              <a:latin typeface="+mj-lt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008D691-A885-6F42-A0E1-53F72CB58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77095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7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361615"/>
            <a:ext cx="856652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Contact EP FGSO about your need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Provide descriptive document of flammable gas system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6BF3F94-BD1B-5849-9D9B-2022FE0BFA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33184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D6032E-0EDD-544F-95E5-F235EE2685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06/02/2020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F8C2F80-6D19-4240-8645-022A83C97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EP EXSO Meeting - L. Di Giulio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473F6CA-47A9-874E-AEAA-BD2B9425AD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4A1DF6-67FE-5D41-9EBA-65919FDB417C}" type="slidenum">
              <a:rPr lang="en-GB" smtClean="0"/>
              <a:t>8</a:t>
            </a:fld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E59A7E4-E94E-AB48-B326-3E54054BB9A8}"/>
              </a:ext>
            </a:extLst>
          </p:cNvPr>
          <p:cNvSpPr txBox="1"/>
          <p:nvPr/>
        </p:nvSpPr>
        <p:spPr>
          <a:xfrm>
            <a:off x="557939" y="398218"/>
            <a:ext cx="65092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latin typeface="+mj-lt"/>
              </a:rPr>
              <a:t>Procedure to use flammable gas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D34828E-1E93-5C45-A6AF-1DDAB00E9546}"/>
              </a:ext>
            </a:extLst>
          </p:cNvPr>
          <p:cNvSpPr/>
          <p:nvPr/>
        </p:nvSpPr>
        <p:spPr>
          <a:xfrm>
            <a:off x="557939" y="1361615"/>
            <a:ext cx="8566529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Contact EP FGSO about your need</a:t>
            </a:r>
          </a:p>
          <a:p>
            <a:pPr marL="457200" indent="-457200">
              <a:buFont typeface="+mj-lt"/>
              <a:buAutoNum type="arabicPeriod"/>
            </a:pPr>
            <a:endParaRPr lang="en-US" sz="2000" dirty="0">
              <a:solidFill>
                <a:schemeClr val="tx2"/>
              </a:solidFill>
              <a:latin typeface="+mj-lt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Provide descriptive document of flammable gas system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Based on the information provided, FGSO starts Explosion Risk Assessment and, if necessary, Classification of Hazardous Area</a:t>
            </a:r>
            <a:br>
              <a:rPr lang="en-US" sz="2000" dirty="0">
                <a:solidFill>
                  <a:schemeClr val="tx2"/>
                </a:solidFill>
                <a:latin typeface="+mj-lt"/>
              </a:rPr>
            </a:br>
            <a:r>
              <a:rPr lang="en-US" sz="2000" dirty="0">
                <a:solidFill>
                  <a:schemeClr val="tx2"/>
                </a:solidFill>
                <a:latin typeface="+mj-lt"/>
              </a:rPr>
              <a:t> 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300EB88-D829-4B4A-A94F-F43098327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91675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492AF3A-EAD3-6D49-B0D9-E7AECE5422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2/3/20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CB33880-3029-994A-A8AD-AC8CAB6454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C7B934-98B7-D246-BB14-059A5947BB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DDBDBF8-7EE5-AB4E-B976-498A2B4EDC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2666" y="0"/>
            <a:ext cx="6928287" cy="6858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50058C3-CD4F-C34F-BFC6-B3D6EFCACCC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07546" y="218018"/>
            <a:ext cx="875381" cy="875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08172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56</TotalTime>
  <Words>931</Words>
  <Application>Microsoft Macintosh PowerPoint</Application>
  <PresentationFormat>Widescreen</PresentationFormat>
  <Paragraphs>211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sourcesans-regular</vt:lpstr>
      <vt:lpstr>Wingdings</vt:lpstr>
      <vt:lpstr>Office Theme</vt:lpstr>
      <vt:lpstr>Flammable gas in experimental areas or laboratories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Microsoft Office User</cp:lastModifiedBy>
  <cp:revision>10</cp:revision>
  <dcterms:created xsi:type="dcterms:W3CDTF">2020-02-03T13:11:28Z</dcterms:created>
  <dcterms:modified xsi:type="dcterms:W3CDTF">2020-02-03T14:21:23Z</dcterms:modified>
</cp:coreProperties>
</file>