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97" r:id="rId2"/>
    <p:sldId id="298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14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29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59"/>
    <p:restoredTop sz="94686"/>
  </p:normalViewPr>
  <p:slideViewPr>
    <p:cSldViewPr snapToGrid="0" snapToObjects="1">
      <p:cViewPr varScale="1">
        <p:scale>
          <a:sx n="69" d="100"/>
          <a:sy n="69" d="100"/>
        </p:scale>
        <p:origin x="200" y="1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3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89253CB-47B1-264E-8300-CDB7F2F29F56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00AA657-F6DE-054D-A2DC-001A0F949D13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xmlns="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xmlns="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75BA6D3-0FB0-A24C-A7F7-A22A4C08F99A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xmlns="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xmlns="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xmlns="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xmlns="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0E46BD8-9CCA-BA4E-A50C-D0298265C855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C3B9024-35DE-B240-BD48-F584DE45CB1C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xmlns="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3969BD7-9C00-B048-8CC6-0EAADFAFDA7E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xmlns="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xmlns="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xmlns="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xmlns="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F2DF74E-D1E3-2147-8CC4-D62503FBB24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xmlns="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BF32901-71CC-6D4C-BA28-20F08A10B96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xmlns="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21778-BD02-B146-B1C9-DCE1CB96FF12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xmlns="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BB878-51CE-3F42-A804-D46C1777D541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A95C-5935-6E42-A192-8D7C50DC6E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351BF-F1BD-0242-A5B2-D94FC8CBF87C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xmlns="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xmlns="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xmlns="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E7432-87B6-FD43-97AB-0C9440778BB6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D03C3-DC6B-6647-90F8-54518611205D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xmlns="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xmlns="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AA109-D47C-2E4B-876E-BB03F2C281E1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xmlns="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174C4-C644-AF44-8176-38AD93EF279E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xmlns="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xmlns="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8B0E-5AA6-BD4A-9169-0BD38963347C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xmlns="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70E488E-522A-254C-A6AD-2D3FB95BBDA9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xmlns="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66752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110342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tiff"/><Relationship Id="rId3" Type="http://schemas.openxmlformats.org/officeDocument/2006/relationships/image" Target="../media/image35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6.jpeg"/><Relationship Id="rId12" Type="http://schemas.openxmlformats.org/officeDocument/2006/relationships/image" Target="../media/image47.jpeg"/><Relationship Id="rId13" Type="http://schemas.openxmlformats.org/officeDocument/2006/relationships/image" Target="../media/image48.jpeg"/><Relationship Id="rId14" Type="http://schemas.openxmlformats.org/officeDocument/2006/relationships/image" Target="../media/image49.jpeg"/><Relationship Id="rId15" Type="http://schemas.openxmlformats.org/officeDocument/2006/relationships/image" Target="../media/image50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eg"/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jpeg"/><Relationship Id="rId8" Type="http://schemas.openxmlformats.org/officeDocument/2006/relationships/image" Target="../media/image43.jpeg"/><Relationship Id="rId9" Type="http://schemas.openxmlformats.org/officeDocument/2006/relationships/image" Target="../media/image44.jpeg"/><Relationship Id="rId10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tiff"/><Relationship Id="rId3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192637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192637" TargetMode="Externa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192637" TargetMode="Externa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192637" TargetMode="Externa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192637" TargetMode="Externa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192637" TargetMode="Externa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62CBBE07-DA53-7D40-9519-B1A27A6745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7483" y="4484149"/>
            <a:ext cx="9144000" cy="1866702"/>
          </a:xfrm>
        </p:spPr>
        <p:txBody>
          <a:bodyPr anchor="b"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fr-FR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indico.cern.ch/event/866752</a:t>
            </a:r>
            <a:endParaRPr lang="fr-FR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dirty="0" err="1" smtClean="0"/>
              <a:t>cern.ch</a:t>
            </a:r>
            <a:r>
              <a:rPr lang="fr-FR" dirty="0" smtClean="0"/>
              <a:t>/</a:t>
            </a:r>
            <a:r>
              <a:rPr lang="fr-FR" dirty="0" err="1" smtClean="0"/>
              <a:t>ep</a:t>
            </a:r>
            <a:r>
              <a:rPr lang="fr-FR" dirty="0" smtClean="0"/>
              <a:t>-th-</a:t>
            </a:r>
            <a:r>
              <a:rPr lang="fr-FR" dirty="0" err="1" smtClean="0"/>
              <a:t>safety</a:t>
            </a:r>
            <a:endParaRPr lang="fr-FR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dirty="0" err="1"/>
              <a:t>ep-safety-office@cern.ch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B34B7-7CD7-AB4A-A2AF-908824167248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B3009EA-10FD-6242-8078-5F60BE2F5A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93876" y="464689"/>
            <a:ext cx="2590136" cy="9713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  <p:pic>
        <p:nvPicPr>
          <p:cNvPr id="11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4908" y="1601573"/>
            <a:ext cx="7169150" cy="3584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7483" y="651625"/>
            <a:ext cx="9144000" cy="949948"/>
          </a:xfrm>
        </p:spPr>
        <p:txBody>
          <a:bodyPr/>
          <a:lstStyle/>
          <a:p>
            <a:r>
              <a:rPr lang="fr-CH" sz="5400" dirty="0"/>
              <a:t>Incidents and accidents </a:t>
            </a:r>
            <a:br>
              <a:rPr lang="fr-CH" sz="5400" dirty="0"/>
            </a:br>
            <a:r>
              <a:rPr lang="fr-CH" sz="5400" dirty="0" err="1"/>
              <a:t>Lessons</a:t>
            </a:r>
            <a:r>
              <a:rPr lang="fr-CH" sz="5400" dirty="0"/>
              <a:t> </a:t>
            </a:r>
            <a:r>
              <a:rPr lang="fr-CH" sz="5400" dirty="0" err="1"/>
              <a:t>learned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B.513, glass wall</a:t>
            </a:r>
          </a:p>
          <a:p>
            <a:r>
              <a:rPr lang="en-US" dirty="0"/>
              <a:t>Severe injuries on the face</a:t>
            </a:r>
          </a:p>
          <a:p>
            <a:r>
              <a:rPr lang="en-US" dirty="0"/>
              <a:t>Glass wall not conform</a:t>
            </a:r>
          </a:p>
          <a:p>
            <a:r>
              <a:rPr lang="en-US" dirty="0"/>
              <a:t>Ongoing campaign at CERN (EDMS </a:t>
            </a:r>
            <a:r>
              <a:rPr lang="en-US" dirty="0">
                <a:hlinkClick r:id="rId2"/>
              </a:rPr>
              <a:t>2110342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Please report any glass wall which is</a:t>
            </a:r>
          </a:p>
          <a:p>
            <a:pPr lvl="2"/>
            <a:r>
              <a:rPr lang="en-US" dirty="0"/>
              <a:t>Not marked</a:t>
            </a:r>
          </a:p>
          <a:p>
            <a:pPr lvl="2"/>
            <a:r>
              <a:rPr lang="en-US" dirty="0"/>
              <a:t>Not “</a:t>
            </a:r>
            <a:r>
              <a:rPr lang="en-US" dirty="0" err="1"/>
              <a:t>Securit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If in doubt please contact us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2018 - Accident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2312" y="5461697"/>
            <a:ext cx="49552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www.bfu.ch</a:t>
            </a: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/publications/bfu_2.006.02_Le%20verre%20dans%20l'architecture.pdf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875" y="233492"/>
            <a:ext cx="2515577" cy="33541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24" y="4079132"/>
            <a:ext cx="3271576" cy="245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16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7309547" cy="4608512"/>
          </a:xfrm>
        </p:spPr>
        <p:txBody>
          <a:bodyPr/>
          <a:lstStyle/>
          <a:p>
            <a:pPr marL="36576">
              <a:spcBef>
                <a:spcPts val="600"/>
              </a:spcBef>
            </a:pPr>
            <a:r>
              <a:rPr lang="en-CA" sz="2400" dirty="0"/>
              <a:t>Stroke of a visitor at Point 5 on a Saturday</a:t>
            </a:r>
          </a:p>
          <a:p>
            <a:pPr marL="36576">
              <a:spcBef>
                <a:spcPts val="600"/>
              </a:spcBef>
            </a:pPr>
            <a:r>
              <a:rPr lang="en-CA" sz="2400" dirty="0"/>
              <a:t>Guide called CERN FB, placed casualty in recovery position and inform the CMS XCR</a:t>
            </a:r>
          </a:p>
          <a:p>
            <a:pPr>
              <a:spcBef>
                <a:spcPts val="600"/>
              </a:spcBef>
            </a:pPr>
            <a:r>
              <a:rPr lang="en-CA" sz="2400" dirty="0"/>
              <a:t>“Piquet catastrophe Genève” training ongoing at Point 5, emergency medical doctor and 3 nurses intervened immediately</a:t>
            </a:r>
          </a:p>
          <a:p>
            <a:pPr>
              <a:spcBef>
                <a:spcPts val="600"/>
              </a:spcBef>
            </a:pPr>
            <a:r>
              <a:rPr lang="en-CA" sz="2400" dirty="0"/>
              <a:t>Operational material available (not only the training one), plus the O2 bottle of Point 5 infirmary</a:t>
            </a:r>
          </a:p>
          <a:p>
            <a:pPr>
              <a:spcBef>
                <a:spcPts val="600"/>
              </a:spcBef>
            </a:pPr>
            <a:r>
              <a:rPr lang="en-CA" sz="2400" dirty="0"/>
              <a:t>The visitor survived and left the hospital few weeks later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2019 - Faintness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176" y="621296"/>
            <a:ext cx="3567049" cy="26752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358" y="3415836"/>
            <a:ext cx="3516656" cy="263749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57200" y="1118307"/>
            <a:ext cx="3139200" cy="462951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smtClean="0"/>
              <a:t>25 May 2019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15659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3904" y="841248"/>
            <a:ext cx="7510715" cy="4608512"/>
          </a:xfrm>
        </p:spPr>
        <p:txBody>
          <a:bodyPr/>
          <a:lstStyle/>
          <a:p>
            <a:r>
              <a:rPr lang="en-US" dirty="0"/>
              <a:t>Fire in an old (40 </a:t>
            </a:r>
            <a:r>
              <a:rPr lang="en-US" dirty="0" err="1"/>
              <a:t>yo</a:t>
            </a:r>
            <a:r>
              <a:rPr lang="en-US" dirty="0"/>
              <a:t>) electrical cabinet on Wed. 6 Feb. 2019 in b.904</a:t>
            </a:r>
          </a:p>
          <a:p>
            <a:r>
              <a:rPr lang="en-US" dirty="0"/>
              <a:t>Was spotted by personnel around after the noise of a detonation</a:t>
            </a:r>
          </a:p>
          <a:p>
            <a:r>
              <a:rPr lang="en-US" dirty="0"/>
              <a:t>Personnel reacted very well, triggered the evacuation sirens, patrolled the building and joined the assembly point</a:t>
            </a:r>
          </a:p>
          <a:p>
            <a:r>
              <a:rPr lang="en-US" dirty="0"/>
              <a:t>Smoke detection triggered alarm level 3</a:t>
            </a:r>
          </a:p>
          <a:p>
            <a:r>
              <a:rPr lang="en-US" dirty="0"/>
              <a:t>Several improvements needed:</a:t>
            </a:r>
          </a:p>
          <a:p>
            <a:pPr lvl="1"/>
            <a:r>
              <a:rPr lang="en-US" dirty="0"/>
              <a:t>Lack of preventive maintenance on all electrical cabinets</a:t>
            </a:r>
          </a:p>
          <a:p>
            <a:pPr lvl="1"/>
            <a:r>
              <a:rPr lang="en-US" dirty="0"/>
              <a:t>Fire doors blocked open in the building</a:t>
            </a:r>
          </a:p>
          <a:p>
            <a:pPr lvl="1"/>
            <a:r>
              <a:rPr lang="en-US" dirty="0"/>
              <a:t>Assembly point lack or wrong signaling</a:t>
            </a:r>
          </a:p>
          <a:p>
            <a:pPr lvl="1"/>
            <a:r>
              <a:rPr lang="en-US" dirty="0"/>
              <a:t>No emergency guides trained and equipped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2019 - Accident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55475" y="3799291"/>
            <a:ext cx="3660673" cy="21964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773" y="841248"/>
            <a:ext cx="3428240" cy="205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728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080199"/>
            <a:ext cx="7723919" cy="4608512"/>
          </a:xfrm>
        </p:spPr>
        <p:txBody>
          <a:bodyPr/>
          <a:lstStyle/>
          <a:p>
            <a:r>
              <a:rPr lang="en-US" dirty="0"/>
              <a:t>Fire on a ventilation unit dismantling worksite close to b.242 on Thu. 21 March </a:t>
            </a:r>
          </a:p>
          <a:p>
            <a:r>
              <a:rPr lang="en-US" dirty="0"/>
              <a:t>When cutting with oxy-acetylene, the plastic part caught fire</a:t>
            </a:r>
          </a:p>
          <a:p>
            <a:r>
              <a:rPr lang="en-US" dirty="0"/>
              <a:t>The acetylene bottle caught fire</a:t>
            </a:r>
          </a:p>
          <a:p>
            <a:r>
              <a:rPr lang="en-US" dirty="0"/>
              <a:t>All </a:t>
            </a:r>
            <a:r>
              <a:rPr lang="en-US" dirty="0" err="1"/>
              <a:t>Meyrin</a:t>
            </a:r>
            <a:r>
              <a:rPr lang="en-US" dirty="0"/>
              <a:t> site entrances closed</a:t>
            </a:r>
          </a:p>
          <a:p>
            <a:r>
              <a:rPr lang="en-US" dirty="0"/>
              <a:t>Crisis cell activated</a:t>
            </a:r>
          </a:p>
          <a:p>
            <a:r>
              <a:rPr lang="en-US" dirty="0"/>
              <a:t>No injury</a:t>
            </a:r>
          </a:p>
          <a:p>
            <a:r>
              <a:rPr lang="en-US" dirty="0"/>
              <a:t>Fire Brigade cooled down the acetylene bottle for several hours, and then extinguished the fire, and cooled down the bottle in water during 24 h.</a:t>
            </a:r>
          </a:p>
          <a:p>
            <a:r>
              <a:rPr lang="en-US" dirty="0"/>
              <a:t>Potential serious consequences in case of an explosion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2019 - Accident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470" y="-16525"/>
            <a:ext cx="3201543" cy="61088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647" y="4961913"/>
            <a:ext cx="2258627" cy="189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795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5919659" cy="4608512"/>
          </a:xfrm>
        </p:spPr>
        <p:txBody>
          <a:bodyPr/>
          <a:lstStyle/>
          <a:p>
            <a:r>
              <a:rPr lang="en-US" dirty="0"/>
              <a:t>Similar accident in 2004 in </a:t>
            </a:r>
            <a:r>
              <a:rPr lang="en-US" dirty="0" err="1"/>
              <a:t>LHCb</a:t>
            </a:r>
            <a:r>
              <a:rPr lang="en-US" dirty="0"/>
              <a:t> experimental cavern</a:t>
            </a:r>
          </a:p>
          <a:p>
            <a:r>
              <a:rPr lang="en-US" dirty="0"/>
              <a:t>Several incidents in France: </a:t>
            </a:r>
            <a:br>
              <a:rPr lang="en-US" dirty="0"/>
            </a:br>
            <a:r>
              <a:rPr lang="en-US" u="sng" dirty="0"/>
              <a:t>https://</a:t>
            </a:r>
            <a:r>
              <a:rPr lang="en-US" u="sng" dirty="0" err="1"/>
              <a:t>www.aria.developpement-durable.gouv.fr</a:t>
            </a:r>
            <a:r>
              <a:rPr lang="en-US" u="sng" dirty="0"/>
              <a:t>/</a:t>
            </a:r>
            <a:r>
              <a:rPr lang="en-US" u="sng" dirty="0" err="1"/>
              <a:t>wp</a:t>
            </a:r>
            <a:r>
              <a:rPr lang="en-US" u="sng" dirty="0"/>
              <a:t>-content/uploads/2018/07/Flash_bouteilles_acetylene-V4.pdf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2019 - Accident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027" y="1592263"/>
            <a:ext cx="4896714" cy="331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360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6669467" cy="4608512"/>
          </a:xfrm>
        </p:spPr>
        <p:txBody>
          <a:bodyPr/>
          <a:lstStyle/>
          <a:p>
            <a:r>
              <a:rPr lang="en-US" dirty="0"/>
              <a:t>Lead-acid battery fire in SCX5 on Sat. 25 May around 22h40</a:t>
            </a:r>
          </a:p>
          <a:p>
            <a:r>
              <a:rPr lang="en-US" dirty="0"/>
              <a:t>Level 3 smoke alarm, Fire brigade intervened and extinguished the fire</a:t>
            </a:r>
          </a:p>
          <a:p>
            <a:r>
              <a:rPr lang="en-US" dirty="0"/>
              <a:t>Short-circuit on the battery created by a leak of acid</a:t>
            </a:r>
          </a:p>
          <a:p>
            <a:r>
              <a:rPr lang="en-US" dirty="0"/>
              <a:t>SCX5 control room relocated temporarily</a:t>
            </a:r>
          </a:p>
          <a:p>
            <a:r>
              <a:rPr lang="en-US" dirty="0"/>
              <a:t>200 </a:t>
            </a:r>
            <a:r>
              <a:rPr lang="en-US" dirty="0" err="1"/>
              <a:t>kCHF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2019 - Accident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363" y="3171088"/>
            <a:ext cx="1812422" cy="24165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659" y="655558"/>
            <a:ext cx="1785409" cy="23805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659" y="3056517"/>
            <a:ext cx="2076354" cy="15572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467" y="605089"/>
            <a:ext cx="1776575" cy="23687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695" y="4648036"/>
            <a:ext cx="2070318" cy="155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3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9" y="205108"/>
            <a:ext cx="11376025" cy="1065742"/>
          </a:xfrm>
        </p:spPr>
        <p:txBody>
          <a:bodyPr/>
          <a:lstStyle/>
          <a:p>
            <a:r>
              <a:rPr lang="en-US" dirty="0"/>
              <a:t>2019 - Accident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57200" y="942459"/>
            <a:ext cx="2663527" cy="462951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Summer</a:t>
            </a:r>
            <a:r>
              <a:rPr lang="fr-CH" b="1" dirty="0" smtClean="0"/>
              <a:t> 2019</a:t>
            </a:r>
            <a:endParaRPr lang="en-GB" b="1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 descr="im1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33" y="1833920"/>
            <a:ext cx="3425096" cy="5005909"/>
          </a:xfrm>
          <a:prstGeom prst="rect">
            <a:avLst/>
          </a:prstGeom>
        </p:spPr>
      </p:pic>
      <p:pic>
        <p:nvPicPr>
          <p:cNvPr id="10" name="Picture 9" descr="IMG_358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69631" y="1284913"/>
            <a:ext cx="2653586" cy="199019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627503" y="3767146"/>
            <a:ext cx="1841831" cy="1277758"/>
            <a:chOff x="2858587" y="1411078"/>
            <a:chExt cx="2027699" cy="152077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8587" y="1411078"/>
              <a:ext cx="2027699" cy="1520774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4052811" y="2017388"/>
              <a:ext cx="508311" cy="62110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flipH="1">
            <a:off x="2743200" y="4352993"/>
            <a:ext cx="2036676" cy="4454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im2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6475" y="1833920"/>
            <a:ext cx="3357525" cy="50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4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2019 - Accident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68313" y="820467"/>
            <a:ext cx="2663527" cy="462951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Summer</a:t>
            </a:r>
            <a:r>
              <a:rPr lang="fr-CH" b="1" dirty="0" smtClean="0"/>
              <a:t> 2019</a:t>
            </a:r>
            <a:endParaRPr lang="en-GB" b="1" dirty="0"/>
          </a:p>
        </p:txBody>
      </p:sp>
      <p:pic>
        <p:nvPicPr>
          <p:cNvPr id="8" name="Picture 7" descr="im5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867" y="291112"/>
            <a:ext cx="4420306" cy="64248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6760" y="2251424"/>
            <a:ext cx="4850160" cy="369331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FF"/>
                </a:solidFill>
              </a:rPr>
              <a:t>Causes: </a:t>
            </a:r>
          </a:p>
          <a:p>
            <a:endParaRPr lang="en-US" b="1" u="sng" dirty="0"/>
          </a:p>
          <a:p>
            <a:r>
              <a:rPr lang="en-US" b="1" u="sng" dirty="0" smtClean="0"/>
              <a:t>Material: </a:t>
            </a:r>
            <a:endParaRPr lang="en-US" dirty="0"/>
          </a:p>
          <a:p>
            <a:r>
              <a:rPr lang="en-US" dirty="0" smtClean="0"/>
              <a:t>Floor non uniform</a:t>
            </a:r>
          </a:p>
          <a:p>
            <a:r>
              <a:rPr lang="en-US" dirty="0"/>
              <a:t>Use of </a:t>
            </a:r>
            <a:r>
              <a:rPr lang="en-US" dirty="0" err="1" smtClean="0"/>
              <a:t>transpalette</a:t>
            </a:r>
            <a:r>
              <a:rPr lang="en-US" dirty="0" smtClean="0"/>
              <a:t> </a:t>
            </a:r>
            <a:r>
              <a:rPr lang="en-US" dirty="0"/>
              <a:t>not appropriate </a:t>
            </a:r>
          </a:p>
          <a:p>
            <a:r>
              <a:rPr lang="en-US" dirty="0" smtClean="0"/>
              <a:t>Center of gravity height and out of axis (not identified, not communicated) </a:t>
            </a:r>
          </a:p>
          <a:p>
            <a:endParaRPr lang="en-US" dirty="0" smtClean="0"/>
          </a:p>
          <a:p>
            <a:r>
              <a:rPr lang="en-US" b="1" u="sng" dirty="0" smtClean="0"/>
              <a:t>Procedure and work/safety management</a:t>
            </a:r>
            <a:r>
              <a:rPr lang="en-US" b="1" dirty="0" smtClean="0"/>
              <a:t>: </a:t>
            </a:r>
          </a:p>
          <a:p>
            <a:r>
              <a:rPr lang="en-US" dirty="0"/>
              <a:t>A</a:t>
            </a:r>
            <a:r>
              <a:rPr lang="en-US" dirty="0" smtClean="0"/>
              <a:t>ctivity and environmental risks were not assessed</a:t>
            </a:r>
            <a:endParaRPr lang="en-US" dirty="0"/>
          </a:p>
          <a:p>
            <a:r>
              <a:rPr lang="en-US" dirty="0" smtClean="0"/>
              <a:t>The victim was working alone</a:t>
            </a:r>
            <a:endParaRPr lang="en-US" dirty="0"/>
          </a:p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32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2019 - Accident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 descr="im6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39" y="1174910"/>
            <a:ext cx="3284137" cy="2785134"/>
          </a:xfrm>
          <a:prstGeom prst="rect">
            <a:avLst/>
          </a:prstGeom>
        </p:spPr>
      </p:pic>
      <p:pic>
        <p:nvPicPr>
          <p:cNvPr id="9" name="Picture 8" descr="im7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18" y="3954801"/>
            <a:ext cx="2994745" cy="16719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8118" y="5856679"/>
            <a:ext cx="311044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05.08.2019 – Build. 573</a:t>
            </a:r>
          </a:p>
          <a:p>
            <a:r>
              <a:rPr lang="en-US" dirty="0" smtClean="0"/>
              <a:t>EDH: 787916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77107" y="1057430"/>
            <a:ext cx="4520263" cy="424731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FF"/>
                </a:solidFill>
              </a:rPr>
              <a:t>Causes : </a:t>
            </a:r>
          </a:p>
          <a:p>
            <a:endParaRPr lang="en-US" b="1" u="sng" dirty="0"/>
          </a:p>
          <a:p>
            <a:r>
              <a:rPr lang="en-US" b="1" u="sng" dirty="0" smtClean="0"/>
              <a:t>Material : </a:t>
            </a:r>
          </a:p>
          <a:p>
            <a:r>
              <a:rPr lang="en-US" dirty="0"/>
              <a:t>R</a:t>
            </a:r>
            <a:r>
              <a:rPr lang="en-US" dirty="0" smtClean="0"/>
              <a:t>ail was damaged for long time</a:t>
            </a:r>
          </a:p>
          <a:p>
            <a:endParaRPr lang="en-US" dirty="0" smtClean="0"/>
          </a:p>
          <a:p>
            <a:r>
              <a:rPr lang="en-US" b="1" u="sng" dirty="0" smtClean="0"/>
              <a:t>Manpower: </a:t>
            </a:r>
          </a:p>
          <a:p>
            <a:r>
              <a:rPr lang="en-US" dirty="0" smtClean="0"/>
              <a:t>People were used to place by hand the gate in the rail </a:t>
            </a:r>
          </a:p>
          <a:p>
            <a:endParaRPr lang="en-US" dirty="0" smtClean="0"/>
          </a:p>
          <a:p>
            <a:r>
              <a:rPr lang="en-US" b="1" u="sng" dirty="0" smtClean="0"/>
              <a:t>Procedure and work/safety management</a:t>
            </a:r>
            <a:r>
              <a:rPr lang="en-US" b="1" dirty="0" smtClean="0"/>
              <a:t>: </a:t>
            </a:r>
          </a:p>
          <a:p>
            <a:r>
              <a:rPr lang="en-US" dirty="0" smtClean="0"/>
              <a:t>This non-conformity was not identified in the general safety inspection of the building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459946" y="861062"/>
            <a:ext cx="2663527" cy="462951"/>
          </a:xfrm>
          <a:prstGeom prst="round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Summer</a:t>
            </a:r>
            <a:r>
              <a:rPr lang="fr-CH" b="1" dirty="0" smtClean="0"/>
              <a:t> 2019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86262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First-aid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325606"/>
            <a:ext cx="8534400" cy="246262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First-aid training course:</a:t>
            </a:r>
          </a:p>
          <a:p>
            <a:pPr lvl="2"/>
            <a:r>
              <a:rPr lang="en-US" smtClean="0"/>
              <a:t>Initial courses (8h)</a:t>
            </a:r>
          </a:p>
          <a:p>
            <a:pPr lvl="2"/>
            <a:r>
              <a:rPr lang="en-US" sz="1900" smtClean="0"/>
              <a:t>Refresher courses (4h)</a:t>
            </a:r>
          </a:p>
          <a:p>
            <a:pPr lvl="2"/>
            <a:r>
              <a:rPr lang="en-US" sz="1900" smtClean="0"/>
              <a:t>Short version (1h) </a:t>
            </a:r>
            <a:r>
              <a:rPr lang="mr-IN" sz="1900" smtClean="0"/>
              <a:t>–</a:t>
            </a:r>
            <a:r>
              <a:rPr lang="en-US" sz="1900" smtClean="0"/>
              <a:t> Defibrillator and chest compressions</a:t>
            </a:r>
          </a:p>
          <a:p>
            <a:pPr lvl="1"/>
            <a:r>
              <a:rPr lang="en-US" smtClean="0"/>
              <a:t>Lms.cern.ch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33" y="3741041"/>
            <a:ext cx="8059388" cy="31169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429598">
            <a:off x="-122123" y="1503329"/>
            <a:ext cx="97978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REGISTRATION BLOCKED SINCE 6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4000" b="1" dirty="0" smtClean="0">
                <a:solidFill>
                  <a:srgbClr val="FF0000"/>
                </a:solidFill>
              </a:rPr>
              <a:t> JANUARY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187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2500" dirty="0"/>
              <a:t>CERN 2018 accidents statistics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500" dirty="0"/>
              <a:t>Faintness and first-aid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500" dirty="0"/>
              <a:t>Fire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500" dirty="0" smtClean="0"/>
              <a:t>Evacuation</a:t>
            </a:r>
            <a:endParaRPr lang="en-GB" sz="25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dirty="0"/>
              <a:t>Agenda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23093-EB9B-4642-B899-21CA23F8C009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26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Quick detection and alert</a:t>
            </a:r>
          </a:p>
          <a:p>
            <a:pPr lvl="1"/>
            <a:r>
              <a:rPr lang="en-US" dirty="0"/>
              <a:t>Smoke detection (automatic or human)</a:t>
            </a:r>
          </a:p>
          <a:p>
            <a:pPr lvl="1"/>
            <a:r>
              <a:rPr lang="en-US" dirty="0"/>
              <a:t>AL3 or 74444 (0041 22 767 4444)</a:t>
            </a:r>
          </a:p>
          <a:p>
            <a:r>
              <a:rPr lang="en-US" dirty="0"/>
              <a:t>Quick reaction</a:t>
            </a:r>
          </a:p>
          <a:p>
            <a:pPr lvl="1"/>
            <a:r>
              <a:rPr lang="en-US" dirty="0"/>
              <a:t>Fire extinguisher</a:t>
            </a:r>
          </a:p>
          <a:p>
            <a:pPr lvl="1"/>
            <a:r>
              <a:rPr lang="en-US" dirty="0"/>
              <a:t>AUL</a:t>
            </a:r>
          </a:p>
          <a:p>
            <a:r>
              <a:rPr lang="en-US" dirty="0"/>
              <a:t>Personnel trained and vigilant</a:t>
            </a:r>
          </a:p>
          <a:p>
            <a:pPr lvl="1"/>
            <a:r>
              <a:rPr lang="en-US" dirty="0"/>
              <a:t>Fire extinguisher</a:t>
            </a:r>
          </a:p>
          <a:p>
            <a:pPr lvl="1"/>
            <a:r>
              <a:rPr lang="en-US" dirty="0"/>
              <a:t>Reduced amount of combustible material</a:t>
            </a:r>
          </a:p>
          <a:p>
            <a:pPr lvl="1"/>
            <a:r>
              <a:rPr lang="en-US" dirty="0"/>
              <a:t>Type of combustible (IS23 and IS41)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</a:t>
            </a:r>
            <a:r>
              <a:rPr lang="mr-IN" dirty="0"/>
              <a:t>–</a:t>
            </a:r>
            <a:r>
              <a:rPr lang="en-US" dirty="0"/>
              <a:t> what made the difference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67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148" y="151092"/>
            <a:ext cx="11889697" cy="1065742"/>
          </a:xfrm>
        </p:spPr>
        <p:txBody>
          <a:bodyPr/>
          <a:lstStyle/>
          <a:p>
            <a:r>
              <a:rPr lang="en-GB"/>
              <a:t>Fire-extinguisher training course is highly recommended to all personnel!</a:t>
            </a:r>
            <a:br>
              <a:rPr lang="en-GB"/>
            </a:br>
            <a:r>
              <a:rPr lang="en-GB"/>
              <a:t/>
            </a:r>
            <a:br>
              <a:rPr lang="en-GB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85228" y="6481478"/>
            <a:ext cx="631160" cy="365125"/>
          </a:xfrm>
        </p:spPr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86977"/>
            <a:ext cx="6572221" cy="365125"/>
          </a:xfrm>
        </p:spPr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Image 8" descr="IMG_162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390" y="3411330"/>
            <a:ext cx="3122024" cy="2341518"/>
          </a:xfrm>
          <a:prstGeom prst="rect">
            <a:avLst/>
          </a:prstGeom>
        </p:spPr>
      </p:pic>
      <p:sp>
        <p:nvSpPr>
          <p:cNvPr id="9" name="Espace réservé du pied de page 3"/>
          <p:cNvSpPr txBox="1">
            <a:spLocks/>
          </p:cNvSpPr>
          <p:nvPr/>
        </p:nvSpPr>
        <p:spPr>
          <a:xfrm>
            <a:off x="7029844" y="6066353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EP-TH SO Plenary - 23 Jan. 2020 - N. DUPONT - EDMS 2311454</a:t>
            </a:r>
            <a:endParaRPr lang="en-US" dirty="0"/>
          </a:p>
        </p:txBody>
      </p:sp>
      <p:sp>
        <p:nvSpPr>
          <p:cNvPr id="10" name="Espace réservé du numéro de diapositive 4"/>
          <p:cNvSpPr txBox="1">
            <a:spLocks/>
          </p:cNvSpPr>
          <p:nvPr/>
        </p:nvSpPr>
        <p:spPr>
          <a:xfrm>
            <a:off x="10032464" y="6066353"/>
            <a:ext cx="50142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" name="Image 7" descr="FEUBB3 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529" y="1162611"/>
            <a:ext cx="1659612" cy="2212816"/>
          </a:xfrm>
          <a:prstGeom prst="rect">
            <a:avLst/>
          </a:prstGeom>
        </p:spPr>
      </p:pic>
      <p:pic>
        <p:nvPicPr>
          <p:cNvPr id="12" name="Picture 11" descr="Screen Shot 2016-05-12 at 14.20.27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6" y="1157592"/>
            <a:ext cx="1956703" cy="2197228"/>
          </a:xfrm>
          <a:prstGeom prst="rect">
            <a:avLst/>
          </a:prstGeom>
        </p:spPr>
      </p:pic>
      <p:pic>
        <p:nvPicPr>
          <p:cNvPr id="13" name="Picture 12" descr="Screen Shot 2016-05-12 at 14.29.09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857" y="1155742"/>
            <a:ext cx="2230219" cy="2184302"/>
          </a:xfrm>
          <a:prstGeom prst="rect">
            <a:avLst/>
          </a:prstGeom>
        </p:spPr>
      </p:pic>
      <p:pic>
        <p:nvPicPr>
          <p:cNvPr id="14" name="Picture 13" descr="Screen Shot 2016-05-12 at 14.30.20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14" y="1136483"/>
            <a:ext cx="2060095" cy="2222820"/>
          </a:xfrm>
          <a:prstGeom prst="rect">
            <a:avLst/>
          </a:prstGeom>
        </p:spPr>
      </p:pic>
      <p:pic>
        <p:nvPicPr>
          <p:cNvPr id="15" name="Picture 14" descr="IMG_6049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91112" y="1440936"/>
            <a:ext cx="2231686" cy="1673765"/>
          </a:xfrm>
          <a:prstGeom prst="rect">
            <a:avLst/>
          </a:prstGeom>
        </p:spPr>
      </p:pic>
      <p:pic>
        <p:nvPicPr>
          <p:cNvPr id="16" name="Picture 15" descr="Bat355Fire_20090918_00805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9" y="3420321"/>
            <a:ext cx="1756138" cy="2341518"/>
          </a:xfrm>
          <a:prstGeom prst="rect">
            <a:avLst/>
          </a:prstGeom>
        </p:spPr>
      </p:pic>
      <p:pic>
        <p:nvPicPr>
          <p:cNvPr id="17" name="Picture 16" descr="IMG_0853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86" y="3413859"/>
            <a:ext cx="1765832" cy="2354442"/>
          </a:xfrm>
          <a:prstGeom prst="rect">
            <a:avLst/>
          </a:prstGeom>
        </p:spPr>
      </p:pic>
      <p:pic>
        <p:nvPicPr>
          <p:cNvPr id="18" name="Picture 2" descr="\\cern.ch\dfs\Users\s\slamendo\Documents\AAALavoro\AAProgetti\Bld 513\Photos\513-fire-10-04-2012\P1050437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3"/>
          <a:stretch/>
        </p:blipFill>
        <p:spPr bwMode="auto">
          <a:xfrm>
            <a:off x="3625267" y="3407398"/>
            <a:ext cx="1600797" cy="2354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\\cern.ch\dfs\Users\l\lwohlgem\Documents\Accident\astreinte\bat 133\inter pompier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863" y="1136483"/>
            <a:ext cx="1756138" cy="234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737" y="3441119"/>
            <a:ext cx="2489069" cy="248906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262" y="0"/>
            <a:ext cx="2379738" cy="178480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012" y="2983755"/>
            <a:ext cx="1570516" cy="1921408"/>
          </a:xfrm>
          <a:prstGeom prst="rect">
            <a:avLst/>
          </a:prstGeom>
        </p:spPr>
      </p:pic>
      <p:pic>
        <p:nvPicPr>
          <p:cNvPr id="23" name="Picture 3" descr="\\cern.ch\dfs\Departments\Safety\Groups\SI\Organisation Electricité\Accident\513 CC batteries 2013\IMG_7934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9990" y="4929188"/>
            <a:ext cx="2572010" cy="192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807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4630542" cy="4608512"/>
          </a:xfrm>
        </p:spPr>
        <p:txBody>
          <a:bodyPr/>
          <a:lstStyle/>
          <a:p>
            <a:r>
              <a:rPr lang="en-US" dirty="0"/>
              <a:t>Get trained: short (2h), free, fun, interesting for your work and your private life, and you meet fire-fighters!</a:t>
            </a:r>
          </a:p>
          <a:p>
            <a:pPr lvl="1"/>
            <a:r>
              <a:rPr lang="en-US" sz="2000" dirty="0" err="1"/>
              <a:t>Lms.cern.ch</a:t>
            </a:r>
            <a:endParaRPr lang="en-US" sz="20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Fire extinguisher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3066" y="1029219"/>
            <a:ext cx="2856022" cy="1904014"/>
          </a:xfrm>
          <a:prstGeom prst="rect">
            <a:avLst/>
          </a:prstGeom>
        </p:spPr>
      </p:pic>
      <p:pic>
        <p:nvPicPr>
          <p:cNvPr id="8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3641" y="3291712"/>
            <a:ext cx="2767242" cy="184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674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7485709" cy="4608512"/>
          </a:xfrm>
        </p:spPr>
        <p:txBody>
          <a:bodyPr/>
          <a:lstStyle/>
          <a:p>
            <a:r>
              <a:rPr lang="en-US" dirty="0"/>
              <a:t>Several evacuation drills organized with the help of HSE Unit </a:t>
            </a:r>
            <a:r>
              <a:rPr lang="mr-IN" dirty="0"/>
              <a:t>–</a:t>
            </a:r>
            <a:r>
              <a:rPr lang="en-US" dirty="0"/>
              <a:t> reports available in EDMS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40 evacuations planned in 2020</a:t>
            </a:r>
          </a:p>
          <a:p>
            <a:pPr lvl="1"/>
            <a:r>
              <a:rPr lang="en-US" dirty="0"/>
              <a:t>List validated by the DSOC</a:t>
            </a:r>
          </a:p>
          <a:p>
            <a:pPr lvl="1"/>
            <a:r>
              <a:rPr lang="en-US" dirty="0"/>
              <a:t>If you identify a need for your building, please contact us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Get equipped and equip your emergency guides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Evacuations in </a:t>
            </a:r>
            <a:r>
              <a:rPr lang="en-US" dirty="0" smtClean="0"/>
              <a:t>2019</a:t>
            </a:r>
            <a:r>
              <a:rPr lang="en-US" dirty="0"/>
              <a:t>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9613" y="1938796"/>
            <a:ext cx="1439861" cy="1951225"/>
          </a:xfrm>
          <a:prstGeom prst="rect">
            <a:avLst/>
          </a:prstGeom>
        </p:spPr>
      </p:pic>
      <p:pic>
        <p:nvPicPr>
          <p:cNvPr id="8" name="Image 2" descr="Capture d’écran 2014-09-09 à 16.31.20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9613" y="3912673"/>
            <a:ext cx="1623740" cy="19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4574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501" y="2202477"/>
            <a:ext cx="4992997" cy="399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31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54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9 general principles of prevention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08498" y="4934573"/>
            <a:ext cx="2324276" cy="1056614"/>
            <a:chOff x="3408498" y="5229904"/>
            <a:chExt cx="2324276" cy="1056614"/>
          </a:xfrm>
        </p:grpSpPr>
        <p:grpSp>
          <p:nvGrpSpPr>
            <p:cNvPr id="8" name="Group 7"/>
            <p:cNvGrpSpPr/>
            <p:nvPr/>
          </p:nvGrpSpPr>
          <p:grpSpPr>
            <a:xfrm>
              <a:off x="3408498" y="5229904"/>
              <a:ext cx="2324276" cy="1056614"/>
              <a:chOff x="3408498" y="5246988"/>
              <a:chExt cx="2324276" cy="1056614"/>
            </a:xfrm>
          </p:grpSpPr>
          <p:sp>
            <p:nvSpPr>
              <p:cNvPr id="10" name="Parchemin horizontal 8"/>
              <p:cNvSpPr/>
              <p:nvPr/>
            </p:nvSpPr>
            <p:spPr>
              <a:xfrm>
                <a:off x="3428518" y="5246988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408498" y="5359797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>
                    <a:solidFill>
                      <a:schemeClr val="bg1"/>
                    </a:solidFill>
                    <a:latin typeface="+mj-lt"/>
                  </a:rPr>
                  <a:t>8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428518" y="5325657"/>
              <a:ext cx="2304256" cy="884070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Take collective prevention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measures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68702" y="3048250"/>
            <a:ext cx="2324276" cy="1139909"/>
            <a:chOff x="6368702" y="3234773"/>
            <a:chExt cx="2324276" cy="1139909"/>
          </a:xfrm>
        </p:grpSpPr>
        <p:grpSp>
          <p:nvGrpSpPr>
            <p:cNvPr id="13" name="Group 12"/>
            <p:cNvGrpSpPr/>
            <p:nvPr/>
          </p:nvGrpSpPr>
          <p:grpSpPr>
            <a:xfrm>
              <a:off x="6368702" y="3234773"/>
              <a:ext cx="2324276" cy="1056614"/>
              <a:chOff x="6368702" y="3218011"/>
              <a:chExt cx="2324276" cy="1056614"/>
            </a:xfrm>
          </p:grpSpPr>
          <p:sp>
            <p:nvSpPr>
              <p:cNvPr id="15" name="Parchemin horizontal 8"/>
              <p:cNvSpPr/>
              <p:nvPr/>
            </p:nvSpPr>
            <p:spPr>
              <a:xfrm>
                <a:off x="6388722" y="3218011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368702" y="3338057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>
                    <a:solidFill>
                      <a:schemeClr val="bg1"/>
                    </a:solidFill>
                    <a:latin typeface="+mj-lt"/>
                  </a:rPr>
                  <a:t>6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6388722" y="3244391"/>
              <a:ext cx="2286966" cy="1130291"/>
            </a:xfrm>
            <a:prstGeom prst="rect">
              <a:avLst/>
            </a:prstGeom>
            <a:noFill/>
          </p:spPr>
          <p:txBody>
            <a:bodyPr wrap="square" lIns="36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Replace dangerous items by safer or less dangerous items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Espace réservé du texte 1"/>
          <p:cNvSpPr txBox="1">
            <a:spLocks/>
          </p:cNvSpPr>
          <p:nvPr/>
        </p:nvSpPr>
        <p:spPr>
          <a:xfrm>
            <a:off x="468313" y="297247"/>
            <a:ext cx="7488064" cy="52322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The 9 general principles of prevention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448293" y="1263691"/>
            <a:ext cx="2324276" cy="1056614"/>
            <a:chOff x="448293" y="1263691"/>
            <a:chExt cx="2324276" cy="1056614"/>
          </a:xfrm>
        </p:grpSpPr>
        <p:grpSp>
          <p:nvGrpSpPr>
            <p:cNvPr id="19" name="Group 18"/>
            <p:cNvGrpSpPr/>
            <p:nvPr/>
          </p:nvGrpSpPr>
          <p:grpSpPr>
            <a:xfrm>
              <a:off x="448293" y="1263691"/>
              <a:ext cx="2324276" cy="1056614"/>
              <a:chOff x="448293" y="1263691"/>
              <a:chExt cx="2324276" cy="1056614"/>
            </a:xfrm>
          </p:grpSpPr>
          <p:sp>
            <p:nvSpPr>
              <p:cNvPr id="21" name="Parchemin horizontal 8"/>
              <p:cNvSpPr/>
              <p:nvPr/>
            </p:nvSpPr>
            <p:spPr>
              <a:xfrm>
                <a:off x="468313" y="1263691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48293" y="1376500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 smtClean="0">
                    <a:solidFill>
                      <a:schemeClr val="bg1"/>
                    </a:solidFill>
                    <a:latin typeface="+mj-lt"/>
                  </a:rPr>
                  <a:t>1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468313" y="1473074"/>
              <a:ext cx="2292651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Avoid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the risks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408497" y="1263691"/>
            <a:ext cx="2324276" cy="1056614"/>
            <a:chOff x="3408498" y="1261178"/>
            <a:chExt cx="2324276" cy="1056614"/>
          </a:xfrm>
        </p:grpSpPr>
        <p:grpSp>
          <p:nvGrpSpPr>
            <p:cNvPr id="24" name="Group 23"/>
            <p:cNvGrpSpPr/>
            <p:nvPr/>
          </p:nvGrpSpPr>
          <p:grpSpPr>
            <a:xfrm>
              <a:off x="3408498" y="1261178"/>
              <a:ext cx="2324276" cy="1056614"/>
              <a:chOff x="3408498" y="1261178"/>
              <a:chExt cx="2324276" cy="1056614"/>
            </a:xfrm>
          </p:grpSpPr>
          <p:sp>
            <p:nvSpPr>
              <p:cNvPr id="26" name="Parchemin horizontal 8"/>
              <p:cNvSpPr/>
              <p:nvPr/>
            </p:nvSpPr>
            <p:spPr>
              <a:xfrm>
                <a:off x="3428518" y="1261178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408498" y="1373987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>
                    <a:solidFill>
                      <a:schemeClr val="bg1"/>
                    </a:solidFill>
                    <a:latin typeface="+mj-lt"/>
                  </a:rPr>
                  <a:t>2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3428518" y="1470561"/>
              <a:ext cx="2304256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Evaluate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the risks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368702" y="1263691"/>
            <a:ext cx="2379762" cy="1056614"/>
            <a:chOff x="6368702" y="1251907"/>
            <a:chExt cx="2379762" cy="1056614"/>
          </a:xfrm>
        </p:grpSpPr>
        <p:grpSp>
          <p:nvGrpSpPr>
            <p:cNvPr id="29" name="Group 28"/>
            <p:cNvGrpSpPr/>
            <p:nvPr/>
          </p:nvGrpSpPr>
          <p:grpSpPr>
            <a:xfrm>
              <a:off x="6368702" y="1251907"/>
              <a:ext cx="2324276" cy="1056614"/>
              <a:chOff x="6368702" y="1251907"/>
              <a:chExt cx="2324276" cy="1056614"/>
            </a:xfrm>
          </p:grpSpPr>
          <p:sp>
            <p:nvSpPr>
              <p:cNvPr id="31" name="Parchemin horizontal 8"/>
              <p:cNvSpPr/>
              <p:nvPr/>
            </p:nvSpPr>
            <p:spPr>
              <a:xfrm>
                <a:off x="6388722" y="1251907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368702" y="1364716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 smtClean="0">
                    <a:solidFill>
                      <a:schemeClr val="bg1"/>
                    </a:solidFill>
                    <a:latin typeface="+mj-lt"/>
                  </a:rPr>
                  <a:t>3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461498" y="1463888"/>
              <a:ext cx="2286966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Fight the risks at their source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48293" y="3098501"/>
            <a:ext cx="2331525" cy="1056614"/>
            <a:chOff x="448293" y="3217432"/>
            <a:chExt cx="2331525" cy="1056614"/>
          </a:xfrm>
        </p:grpSpPr>
        <p:grpSp>
          <p:nvGrpSpPr>
            <p:cNvPr id="34" name="Group 33"/>
            <p:cNvGrpSpPr/>
            <p:nvPr/>
          </p:nvGrpSpPr>
          <p:grpSpPr>
            <a:xfrm>
              <a:off x="448293" y="3217432"/>
              <a:ext cx="2324276" cy="1056614"/>
              <a:chOff x="448293" y="3217432"/>
              <a:chExt cx="2324276" cy="1056614"/>
            </a:xfrm>
          </p:grpSpPr>
          <p:sp>
            <p:nvSpPr>
              <p:cNvPr id="36" name="Parchemin horizontal 8"/>
              <p:cNvSpPr/>
              <p:nvPr/>
            </p:nvSpPr>
            <p:spPr>
              <a:xfrm>
                <a:off x="468313" y="3217432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48293" y="3330241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>
                    <a:solidFill>
                      <a:schemeClr val="bg1"/>
                    </a:solidFill>
                    <a:latin typeface="+mj-lt"/>
                  </a:rPr>
                  <a:t>4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87167" y="3421065"/>
              <a:ext cx="2292651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Adapt the work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to the individual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08498" y="3080713"/>
            <a:ext cx="2324276" cy="1056614"/>
            <a:chOff x="3408498" y="3217604"/>
            <a:chExt cx="2324276" cy="1056614"/>
          </a:xfrm>
        </p:grpSpPr>
        <p:grpSp>
          <p:nvGrpSpPr>
            <p:cNvPr id="39" name="Group 38"/>
            <p:cNvGrpSpPr/>
            <p:nvPr/>
          </p:nvGrpSpPr>
          <p:grpSpPr>
            <a:xfrm>
              <a:off x="3408498" y="3217604"/>
              <a:ext cx="2324276" cy="1056614"/>
              <a:chOff x="3408498" y="3217604"/>
              <a:chExt cx="2324276" cy="1056614"/>
            </a:xfrm>
          </p:grpSpPr>
          <p:sp>
            <p:nvSpPr>
              <p:cNvPr id="41" name="Parchemin horizontal 8"/>
              <p:cNvSpPr/>
              <p:nvPr/>
            </p:nvSpPr>
            <p:spPr>
              <a:xfrm>
                <a:off x="3428518" y="3217604"/>
                <a:ext cx="2304256" cy="1056614"/>
              </a:xfrm>
              <a:prstGeom prst="roundRect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408498" y="3330413"/>
                <a:ext cx="4680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4800" b="1" dirty="0" smtClean="0">
                    <a:solidFill>
                      <a:schemeClr val="bg1"/>
                    </a:solidFill>
                    <a:latin typeface="+mj-lt"/>
                  </a:rPr>
                  <a:t>5</a:t>
                </a:r>
                <a:endParaRPr lang="en-GB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3419872" y="3329893"/>
              <a:ext cx="2292650" cy="884070"/>
            </a:xfrm>
            <a:prstGeom prst="rect">
              <a:avLst/>
            </a:prstGeom>
            <a:noFill/>
          </p:spPr>
          <p:txBody>
            <a:bodyPr wrap="square" lIns="36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>
                  <a:solidFill>
                    <a:schemeClr val="bg1"/>
                  </a:solidFill>
                </a:rPr>
                <a:t>Adapt the </a:t>
              </a:r>
              <a:r>
                <a:rPr lang="en-GB" sz="1600" b="1" dirty="0" smtClean="0">
                  <a:solidFill>
                    <a:schemeClr val="bg1"/>
                  </a:solidFill>
                </a:rPr>
                <a:t>workplace to </a:t>
              </a:r>
              <a:r>
                <a:rPr lang="en-GB" sz="1600" b="1" dirty="0">
                  <a:solidFill>
                    <a:schemeClr val="bg1"/>
                  </a:solidFill>
                </a:rPr>
                <a:t>technical progress</a:t>
              </a:r>
              <a:endParaRPr lang="fr-FR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8293" y="4933312"/>
            <a:ext cx="2324276" cy="1056614"/>
            <a:chOff x="448293" y="5250988"/>
            <a:chExt cx="2324276" cy="1056614"/>
          </a:xfrm>
        </p:grpSpPr>
        <p:sp>
          <p:nvSpPr>
            <p:cNvPr id="44" name="Parchemin horizontal 8"/>
            <p:cNvSpPr/>
            <p:nvPr/>
          </p:nvSpPr>
          <p:spPr>
            <a:xfrm>
              <a:off x="468313" y="5250988"/>
              <a:ext cx="2304256" cy="105661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87167" y="5346882"/>
              <a:ext cx="2284237" cy="884070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Include </a:t>
              </a:r>
              <a:br>
                <a:rPr lang="en-GB" sz="1600" b="1" dirty="0" smtClean="0">
                  <a:solidFill>
                    <a:schemeClr val="bg1"/>
                  </a:solidFill>
                </a:rPr>
              </a:br>
              <a:r>
                <a:rPr lang="en-GB" sz="1600" b="1" dirty="0" smtClean="0">
                  <a:solidFill>
                    <a:schemeClr val="bg1"/>
                  </a:solidFill>
                </a:rPr>
                <a:t>prevention in the work planning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8293" y="5354272"/>
              <a:ext cx="4680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800" b="1" dirty="0" smtClean="0">
                  <a:solidFill>
                    <a:schemeClr val="bg1"/>
                  </a:solidFill>
                  <a:latin typeface="+mj-lt"/>
                </a:rPr>
                <a:t>7</a:t>
              </a:r>
              <a:endParaRPr lang="en-GB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368702" y="4931639"/>
            <a:ext cx="2343130" cy="1056614"/>
            <a:chOff x="6368702" y="5250342"/>
            <a:chExt cx="2343130" cy="1056614"/>
          </a:xfrm>
        </p:grpSpPr>
        <p:sp>
          <p:nvSpPr>
            <p:cNvPr id="48" name="Parchemin horizontal 8"/>
            <p:cNvSpPr/>
            <p:nvPr/>
          </p:nvSpPr>
          <p:spPr>
            <a:xfrm>
              <a:off x="6388722" y="5250342"/>
              <a:ext cx="2304256" cy="105661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407576" y="5452562"/>
              <a:ext cx="2304256" cy="637849"/>
            </a:xfrm>
            <a:prstGeom prst="rect">
              <a:avLst/>
            </a:prstGeom>
            <a:noFill/>
          </p:spPr>
          <p:txBody>
            <a:bodyPr wrap="square" lIns="180000" tIns="72000" rIns="0" bIns="72000" rtlCol="0">
              <a:spAutoFit/>
            </a:bodyPr>
            <a:lstStyle/>
            <a:p>
              <a:pPr algn="ctr">
                <a:defRPr/>
              </a:pPr>
              <a:r>
                <a:rPr lang="en-GB" sz="1600" b="1" dirty="0" smtClean="0">
                  <a:solidFill>
                    <a:schemeClr val="bg1"/>
                  </a:solidFill>
                </a:rPr>
                <a:t>Give appropriate instructions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368702" y="5363151"/>
              <a:ext cx="4680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800" b="1" dirty="0" smtClean="0">
                  <a:solidFill>
                    <a:schemeClr val="bg1"/>
                  </a:solidFill>
                  <a:latin typeface="+mj-lt"/>
                </a:rPr>
                <a:t>9</a:t>
              </a:r>
              <a:endParaRPr lang="en-GB" b="1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612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want to avoid?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rcRect t="21633" b="21633"/>
          <a:stretch>
            <a:fillRect/>
          </a:stretch>
        </p:blipFill>
        <p:spPr>
          <a:xfrm>
            <a:off x="457200" y="1325606"/>
            <a:ext cx="8226854" cy="466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161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EF04D-0858-5B41-9E75-B4C89CDE6920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 descr="Screen Shot 2015-07-09 at 12.12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73" y="1382876"/>
            <a:ext cx="9144000" cy="533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334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want to avoid?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75F3C-7077-464B-8817-C98BB053EDF5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Espace réservé du contenu 5"/>
          <p:cNvPicPr>
            <a:picLocks noChangeAspect="1"/>
          </p:cNvPicPr>
          <p:nvPr/>
        </p:nvPicPr>
        <p:blipFill>
          <a:blip r:embed="rId2"/>
          <a:srcRect l="812" r="812"/>
          <a:stretch>
            <a:fillRect/>
          </a:stretch>
        </p:blipFill>
        <p:spPr>
          <a:xfrm>
            <a:off x="609600" y="1478006"/>
            <a:ext cx="8226854" cy="466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00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259 accidents: 100 on MPE, 56 on MPA (resp. 237, 86 and 46 in 2017</a:t>
            </a:r>
            <a:r>
              <a:rPr lang="en-GB" dirty="0" smtClean="0"/>
              <a:t>) </a:t>
            </a:r>
            <a:r>
              <a:rPr lang="mr-IN" dirty="0" smtClean="0"/>
              <a:t>–</a:t>
            </a:r>
            <a:r>
              <a:rPr lang="en-GB" dirty="0" smtClean="0"/>
              <a:t> 103 on contractors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Accidents: 2018 CERN’s </a:t>
            </a:r>
            <a:r>
              <a:rPr lang="en-GB" dirty="0">
                <a:hlinkClick r:id="rId2"/>
              </a:rPr>
              <a:t>statistics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5ADE-DFD5-1D4D-865C-F613DFF29BED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7" y="2725071"/>
            <a:ext cx="4383505" cy="31010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475" y="2666340"/>
            <a:ext cx="4380420" cy="317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08472" y="2241200"/>
            <a:ext cx="1710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Territorial resp.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849365" y="221347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Home dep.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15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Accidents: 2018 CERN’s </a:t>
            </a:r>
            <a:r>
              <a:rPr lang="en-GB" dirty="0">
                <a:hlinkClick r:id="rId2"/>
              </a:rPr>
              <a:t>statistics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C8B67-0AC5-4A4F-A336-25C21FD13E16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62" y="1508125"/>
            <a:ext cx="8536402" cy="50307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0" y="1138793"/>
            <a:ext cx="1680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MPE and MPA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3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Accidents: 2018 CERN’s </a:t>
            </a:r>
            <a:r>
              <a:rPr lang="en-GB" dirty="0">
                <a:hlinkClick r:id="rId2"/>
              </a:rPr>
              <a:t>statistics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8F432-3124-3D42-BD7D-F45CCF9F46B2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9" y="1547340"/>
            <a:ext cx="8948445" cy="49915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34063" y="117107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292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Accidents: 2018 CERN’s </a:t>
            </a:r>
            <a:r>
              <a:rPr lang="en-GB" dirty="0">
                <a:hlinkClick r:id="rId2"/>
              </a:rPr>
              <a:t>statistics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7FBC-497D-FE41-98C6-197E8376F731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87" y="1636295"/>
            <a:ext cx="8190293" cy="47200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82189" y="1299411"/>
            <a:ext cx="667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587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Accidents: 2018 CERN’s </a:t>
            </a:r>
            <a:r>
              <a:rPr lang="en-GB" dirty="0">
                <a:hlinkClick r:id="rId2"/>
              </a:rPr>
              <a:t>statistics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2BA92-D667-E84D-9EE3-5456E2F4297C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96" y="1325563"/>
            <a:ext cx="8093004" cy="50307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29862" y="109271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MPE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33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Accidents: 2018 CERN’s </a:t>
            </a:r>
            <a:r>
              <a:rPr lang="en-GB" dirty="0">
                <a:hlinkClick r:id="rId2"/>
              </a:rPr>
              <a:t>statistics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A47C-FDAA-E544-BF56-F878F61A8CF2}" type="datetime1">
              <a:rPr lang="fr-FR" smtClean="0"/>
              <a:t>06/02/2020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EP-TH SO Plenary - 6 Feb. 2020 - N. DUPONT - EDMS 2311454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21" y="1625471"/>
            <a:ext cx="7305267" cy="49134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70947" y="1122947"/>
            <a:ext cx="667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500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1280</Words>
  <Application>Microsoft Macintosh PowerPoint</Application>
  <PresentationFormat>Widescreen</PresentationFormat>
  <Paragraphs>243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Calibri</vt:lpstr>
      <vt:lpstr>Arial</vt:lpstr>
      <vt:lpstr>Office Theme</vt:lpstr>
      <vt:lpstr>Incidents and accidents  Lessons learned</vt:lpstr>
      <vt:lpstr>Agenda</vt:lpstr>
      <vt:lpstr>What do we want to avoid?</vt:lpstr>
      <vt:lpstr>Accidents: 2018 CERN’s statistics</vt:lpstr>
      <vt:lpstr>Accidents: 2018 CERN’s statistics</vt:lpstr>
      <vt:lpstr>Accidents: 2018 CERN’s statistics</vt:lpstr>
      <vt:lpstr>Accidents: 2018 CERN’s statistics </vt:lpstr>
      <vt:lpstr>Accidents: 2018 CERN’s statistics </vt:lpstr>
      <vt:lpstr>Accidents: 2018 CERN’s statistics </vt:lpstr>
      <vt:lpstr>2018 - Accident</vt:lpstr>
      <vt:lpstr>2019 - Faintness</vt:lpstr>
      <vt:lpstr>2019 - Accident </vt:lpstr>
      <vt:lpstr>2019 - Accident </vt:lpstr>
      <vt:lpstr>2019 - Accident </vt:lpstr>
      <vt:lpstr>2019 - Accident </vt:lpstr>
      <vt:lpstr>2019 - Accident</vt:lpstr>
      <vt:lpstr>2019 - Accident </vt:lpstr>
      <vt:lpstr>2019 - Accident </vt:lpstr>
      <vt:lpstr>First-aid</vt:lpstr>
      <vt:lpstr>Fire – what made the difference</vt:lpstr>
      <vt:lpstr>Fire-extinguisher training course is highly recommended to all personnel!  </vt:lpstr>
      <vt:lpstr>Fire extinguisher</vt:lpstr>
      <vt:lpstr>Evacuations in 2019 </vt:lpstr>
      <vt:lpstr>Questions</vt:lpstr>
      <vt:lpstr>Spare slides</vt:lpstr>
      <vt:lpstr>The 9 general principles of prevention </vt:lpstr>
      <vt:lpstr>What do we want to avoid?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Niels Dupont</cp:lastModifiedBy>
  <cp:revision>11</cp:revision>
  <dcterms:created xsi:type="dcterms:W3CDTF">2020-02-03T13:11:28Z</dcterms:created>
  <dcterms:modified xsi:type="dcterms:W3CDTF">2020-02-06T08:16:26Z</dcterms:modified>
</cp:coreProperties>
</file>