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700" r:id="rId3"/>
  </p:sldMasterIdLst>
  <p:notesMasterIdLst>
    <p:notesMasterId r:id="rId53"/>
  </p:notesMasterIdLst>
  <p:sldIdLst>
    <p:sldId id="395" r:id="rId4"/>
    <p:sldId id="259" r:id="rId5"/>
    <p:sldId id="281" r:id="rId6"/>
    <p:sldId id="272" r:id="rId7"/>
    <p:sldId id="275" r:id="rId8"/>
    <p:sldId id="296" r:id="rId9"/>
    <p:sldId id="297" r:id="rId10"/>
    <p:sldId id="262" r:id="rId11"/>
    <p:sldId id="364" r:id="rId12"/>
    <p:sldId id="365" r:id="rId13"/>
    <p:sldId id="267" r:id="rId14"/>
    <p:sldId id="400" r:id="rId15"/>
    <p:sldId id="354" r:id="rId16"/>
    <p:sldId id="410" r:id="rId17"/>
    <p:sldId id="411" r:id="rId18"/>
    <p:sldId id="290" r:id="rId19"/>
    <p:sldId id="399" r:id="rId20"/>
    <p:sldId id="377" r:id="rId21"/>
    <p:sldId id="278" r:id="rId22"/>
    <p:sldId id="380" r:id="rId23"/>
    <p:sldId id="381" r:id="rId24"/>
    <p:sldId id="370" r:id="rId25"/>
    <p:sldId id="284" r:id="rId26"/>
    <p:sldId id="371" r:id="rId27"/>
    <p:sldId id="285" r:id="rId28"/>
    <p:sldId id="287" r:id="rId29"/>
    <p:sldId id="372" r:id="rId30"/>
    <p:sldId id="338" r:id="rId31"/>
    <p:sldId id="335" r:id="rId32"/>
    <p:sldId id="336" r:id="rId33"/>
    <p:sldId id="373" r:id="rId34"/>
    <p:sldId id="397" r:id="rId35"/>
    <p:sldId id="384" r:id="rId36"/>
    <p:sldId id="387" r:id="rId37"/>
    <p:sldId id="357" r:id="rId38"/>
    <p:sldId id="878" r:id="rId39"/>
    <p:sldId id="356" r:id="rId40"/>
    <p:sldId id="307" r:id="rId41"/>
    <p:sldId id="308" r:id="rId42"/>
    <p:sldId id="402" r:id="rId43"/>
    <p:sldId id="879" r:id="rId44"/>
    <p:sldId id="881" r:id="rId45"/>
    <p:sldId id="885" r:id="rId46"/>
    <p:sldId id="886" r:id="rId47"/>
    <p:sldId id="884" r:id="rId48"/>
    <p:sldId id="882" r:id="rId49"/>
    <p:sldId id="396" r:id="rId50"/>
    <p:sldId id="403" r:id="rId51"/>
    <p:sldId id="312" r:id="rId52"/>
  </p:sldIdLst>
  <p:sldSz cx="9144000" cy="6858000" type="screen4x3"/>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29"/>
    <p:restoredTop sz="94729"/>
  </p:normalViewPr>
  <p:slideViewPr>
    <p:cSldViewPr snapToGrid="0" snapToObjects="1">
      <p:cViewPr varScale="1">
        <p:scale>
          <a:sx n="109" d="100"/>
          <a:sy n="109" d="100"/>
        </p:scale>
        <p:origin x="209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notesMaster" Target="notesMasters/notesMaster1.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80" name="PlaceHolder 1"/>
          <p:cNvSpPr>
            <a:spLocks noGrp="1"/>
          </p:cNvSpPr>
          <p:nvPr>
            <p:ph type="body"/>
          </p:nvPr>
        </p:nvSpPr>
        <p:spPr>
          <a:xfrm>
            <a:off x="777240" y="4777560"/>
            <a:ext cx="6217560" cy="452592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381" name="PlaceHolder 2"/>
          <p:cNvSpPr>
            <a:spLocks noGrp="1"/>
          </p:cNvSpPr>
          <p:nvPr>
            <p:ph type="hdr"/>
          </p:nvPr>
        </p:nvSpPr>
        <p:spPr>
          <a:xfrm>
            <a:off x="0" y="0"/>
            <a:ext cx="3372840" cy="502560"/>
          </a:xfrm>
          <a:prstGeom prst="rect">
            <a:avLst/>
          </a:prstGeom>
        </p:spPr>
        <p:txBody>
          <a:bodyPr lIns="0" tIns="0" rIns="0" bIns="0"/>
          <a:lstStyle/>
          <a:p>
            <a:r>
              <a:rPr lang="en-US" sz="1400" b="0" strike="noStrike" spc="-1">
                <a:solidFill>
                  <a:srgbClr val="000000"/>
                </a:solidFill>
                <a:uFill>
                  <a:solidFill>
                    <a:srgbClr val="FFFFFF"/>
                  </a:solidFill>
                </a:uFill>
                <a:latin typeface="Times New Roman"/>
              </a:rPr>
              <a:t>&lt;header&gt;</a:t>
            </a:r>
          </a:p>
        </p:txBody>
      </p:sp>
      <p:sp>
        <p:nvSpPr>
          <p:cNvPr id="382" name="PlaceHolder 3"/>
          <p:cNvSpPr>
            <a:spLocks noGrp="1"/>
          </p:cNvSpPr>
          <p:nvPr>
            <p:ph type="dt"/>
          </p:nvPr>
        </p:nvSpPr>
        <p:spPr>
          <a:xfrm>
            <a:off x="4399200" y="0"/>
            <a:ext cx="3372840" cy="502560"/>
          </a:xfrm>
          <a:prstGeom prst="rect">
            <a:avLst/>
          </a:prstGeom>
        </p:spPr>
        <p:txBody>
          <a:bodyPr lIns="0" tIns="0" rIns="0" bIns="0"/>
          <a:lstStyle/>
          <a:p>
            <a:pPr algn="r"/>
            <a:r>
              <a:rPr lang="en-US" sz="1400" b="0" strike="noStrike" spc="-1">
                <a:solidFill>
                  <a:srgbClr val="000000"/>
                </a:solidFill>
                <a:uFill>
                  <a:solidFill>
                    <a:srgbClr val="FFFFFF"/>
                  </a:solidFill>
                </a:uFill>
                <a:latin typeface="Times New Roman"/>
              </a:rPr>
              <a:t>&lt;date/time&gt;</a:t>
            </a:r>
          </a:p>
        </p:txBody>
      </p:sp>
      <p:sp>
        <p:nvSpPr>
          <p:cNvPr id="383" name="PlaceHolder 4"/>
          <p:cNvSpPr>
            <a:spLocks noGrp="1"/>
          </p:cNvSpPr>
          <p:nvPr>
            <p:ph type="ftr"/>
          </p:nvPr>
        </p:nvSpPr>
        <p:spPr>
          <a:xfrm>
            <a:off x="0" y="9555480"/>
            <a:ext cx="3372840" cy="502560"/>
          </a:xfrm>
          <a:prstGeom prst="rect">
            <a:avLst/>
          </a:prstGeom>
        </p:spPr>
        <p:txBody>
          <a:bodyPr lIns="0" tIns="0" rIns="0" bIns="0" anchor="b"/>
          <a:lstStyle/>
          <a:p>
            <a:r>
              <a:rPr lang="en-US" sz="1400" b="0" strike="noStrike" spc="-1">
                <a:solidFill>
                  <a:srgbClr val="000000"/>
                </a:solidFill>
                <a:uFill>
                  <a:solidFill>
                    <a:srgbClr val="FFFFFF"/>
                  </a:solidFill>
                </a:uFill>
                <a:latin typeface="Times New Roman"/>
              </a:rPr>
              <a:t>&lt;footer&gt;</a:t>
            </a:r>
          </a:p>
        </p:txBody>
      </p:sp>
      <p:sp>
        <p:nvSpPr>
          <p:cNvPr id="384" name="PlaceHolder 5"/>
          <p:cNvSpPr>
            <a:spLocks noGrp="1"/>
          </p:cNvSpPr>
          <p:nvPr>
            <p:ph type="sldNum"/>
          </p:nvPr>
        </p:nvSpPr>
        <p:spPr>
          <a:xfrm>
            <a:off x="4399200" y="9555480"/>
            <a:ext cx="3372840" cy="502560"/>
          </a:xfrm>
          <a:prstGeom prst="rect">
            <a:avLst/>
          </a:prstGeom>
        </p:spPr>
        <p:txBody>
          <a:bodyPr lIns="0" tIns="0" rIns="0" bIns="0" anchor="b"/>
          <a:lstStyle/>
          <a:p>
            <a:pPr algn="r"/>
            <a:fld id="{2067D824-112A-4F1B-BD21-A5DE7A7EA95E}" type="slidenum">
              <a:rPr lang="en-US" sz="1400" b="0" strike="noStrike" spc="-1">
                <a:solidFill>
                  <a:srgbClr val="000000"/>
                </a:solidFill>
                <a:uFill>
                  <a:solidFill>
                    <a:srgbClr val="FFFFFF"/>
                  </a:solidFill>
                </a:uFill>
                <a:latin typeface="Times New Roman"/>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Text Box 1">
            <a:extLst>
              <a:ext uri="{FF2B5EF4-FFF2-40B4-BE49-F238E27FC236}">
                <a16:creationId xmlns:a16="http://schemas.microsoft.com/office/drawing/2014/main" id="{24C46FB4-D173-CB49-937B-7C2914244F10}"/>
              </a:ext>
            </a:extLst>
          </p:cNvPr>
          <p:cNvSpPr>
            <a:spLocks noGrp="1" noRot="1" noChangeAspect="1" noChangeArrowheads="1" noTextEdit="1"/>
          </p:cNvSpPr>
          <p:nvPr>
            <p:ph type="sldImg"/>
          </p:nvPr>
        </p:nvSpPr>
        <p:spPr>
          <a:xfrm>
            <a:off x="0" y="695325"/>
            <a:ext cx="1588" cy="15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683" name="Text Box 2">
            <a:extLst>
              <a:ext uri="{FF2B5EF4-FFF2-40B4-BE49-F238E27FC236}">
                <a16:creationId xmlns:a16="http://schemas.microsoft.com/office/drawing/2014/main" id="{A51C6E4C-111E-BF48-A40B-2D74FCC12BAB}"/>
              </a:ext>
            </a:extLst>
          </p:cNvPr>
          <p:cNvSpPr txBox="1">
            <a:spLocks noChangeArrowheads="1"/>
          </p:cNvSpPr>
          <p:nvPr/>
        </p:nvSpPr>
        <p:spPr bwMode="auto">
          <a:xfrm>
            <a:off x="685800" y="4343400"/>
            <a:ext cx="5481638" cy="411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ru-RU" altLang="ru-RU"/>
          </a:p>
        </p:txBody>
      </p:sp>
    </p:spTree>
    <p:extLst>
      <p:ext uri="{BB962C8B-B14F-4D97-AF65-F5344CB8AC3E}">
        <p14:creationId xmlns:p14="http://schemas.microsoft.com/office/powerpoint/2010/main" val="2591222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Text Box 1">
            <a:extLst>
              <a:ext uri="{FF2B5EF4-FFF2-40B4-BE49-F238E27FC236}">
                <a16:creationId xmlns:a16="http://schemas.microsoft.com/office/drawing/2014/main" id="{EC8541E4-FAF4-FF4E-91D3-83768C9E0888}"/>
              </a:ext>
            </a:extLst>
          </p:cNvPr>
          <p:cNvSpPr>
            <a:spLocks noGrp="1" noRot="1" noChangeAspect="1" noChangeArrowheads="1" noTextEdit="1"/>
          </p:cNvSpPr>
          <p:nvPr>
            <p:ph type="sldImg"/>
          </p:nvPr>
        </p:nvSpPr>
        <p:spPr>
          <a:xfrm>
            <a:off x="0" y="695325"/>
            <a:ext cx="1588" cy="15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3971" name="Text Box 2">
            <a:extLst>
              <a:ext uri="{FF2B5EF4-FFF2-40B4-BE49-F238E27FC236}">
                <a16:creationId xmlns:a16="http://schemas.microsoft.com/office/drawing/2014/main" id="{38523064-D70C-4746-84A0-2A385048F21A}"/>
              </a:ext>
            </a:extLst>
          </p:cNvPr>
          <p:cNvSpPr txBox="1">
            <a:spLocks noChangeArrowheads="1"/>
          </p:cNvSpPr>
          <p:nvPr/>
        </p:nvSpPr>
        <p:spPr bwMode="auto">
          <a:xfrm>
            <a:off x="685800" y="4343400"/>
            <a:ext cx="5476875" cy="410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ru-RU" altLang="ru-RU"/>
          </a:p>
        </p:txBody>
      </p:sp>
    </p:spTree>
    <p:extLst>
      <p:ext uri="{BB962C8B-B14F-4D97-AF65-F5344CB8AC3E}">
        <p14:creationId xmlns:p14="http://schemas.microsoft.com/office/powerpoint/2010/main" val="525045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9" name="CustomShape 1"/>
          <p:cNvSpPr/>
          <p:nvPr/>
        </p:nvSpPr>
        <p:spPr>
          <a:xfrm>
            <a:off x="777960" y="4776840"/>
            <a:ext cx="6202440" cy="45118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464353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Text Box 1">
            <a:extLst>
              <a:ext uri="{FF2B5EF4-FFF2-40B4-BE49-F238E27FC236}">
                <a16:creationId xmlns:a16="http://schemas.microsoft.com/office/drawing/2014/main" id="{EEAF2201-583D-B349-8C38-DF13396C3373}"/>
              </a:ext>
            </a:extLst>
          </p:cNvPr>
          <p:cNvSpPr>
            <a:spLocks noGrp="1" noRot="1" noChangeAspect="1" noChangeArrowheads="1" noTextEdit="1"/>
          </p:cNvSpPr>
          <p:nvPr>
            <p:ph type="sldImg"/>
          </p:nvPr>
        </p:nvSpPr>
        <p:spPr>
          <a:xfrm>
            <a:off x="0" y="695325"/>
            <a:ext cx="1588" cy="15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1" name="Text Box 2">
            <a:extLst>
              <a:ext uri="{FF2B5EF4-FFF2-40B4-BE49-F238E27FC236}">
                <a16:creationId xmlns:a16="http://schemas.microsoft.com/office/drawing/2014/main" id="{FF4B1AEE-F53B-B24A-A4EF-916273997F2A}"/>
              </a:ext>
            </a:extLst>
          </p:cNvPr>
          <p:cNvSpPr txBox="1">
            <a:spLocks noChangeArrowheads="1"/>
          </p:cNvSpPr>
          <p:nvPr/>
        </p:nvSpPr>
        <p:spPr bwMode="auto">
          <a:xfrm>
            <a:off x="685800" y="4343400"/>
            <a:ext cx="5476875" cy="410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ru-RU" altLang="ru-RU"/>
          </a:p>
        </p:txBody>
      </p:sp>
    </p:spTree>
    <p:extLst>
      <p:ext uri="{BB962C8B-B14F-4D97-AF65-F5344CB8AC3E}">
        <p14:creationId xmlns:p14="http://schemas.microsoft.com/office/powerpoint/2010/main" val="3026073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Text Box 1">
            <a:extLst>
              <a:ext uri="{FF2B5EF4-FFF2-40B4-BE49-F238E27FC236}">
                <a16:creationId xmlns:a16="http://schemas.microsoft.com/office/drawing/2014/main" id="{DDD8782C-0590-2949-8820-2239D8C7CB9D}"/>
              </a:ext>
            </a:extLst>
          </p:cNvPr>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5" name="Text Box 2">
            <a:extLst>
              <a:ext uri="{FF2B5EF4-FFF2-40B4-BE49-F238E27FC236}">
                <a16:creationId xmlns:a16="http://schemas.microsoft.com/office/drawing/2014/main" id="{3AD12D09-D007-034B-BD80-43A2C5C8F5FF}"/>
              </a:ext>
            </a:extLst>
          </p:cNvPr>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ru-RU" altLang="ru-RU"/>
          </a:p>
        </p:txBody>
      </p:sp>
    </p:spTree>
    <p:extLst>
      <p:ext uri="{BB962C8B-B14F-4D97-AF65-F5344CB8AC3E}">
        <p14:creationId xmlns:p14="http://schemas.microsoft.com/office/powerpoint/2010/main" val="645711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450" name="Text Box 1">
            <a:extLst>
              <a:ext uri="{FF2B5EF4-FFF2-40B4-BE49-F238E27FC236}">
                <a16:creationId xmlns:a16="http://schemas.microsoft.com/office/drawing/2014/main" id="{8B9B6271-A401-A04A-9CBC-337534678337}"/>
              </a:ext>
            </a:extLst>
          </p:cNvPr>
          <p:cNvSpPr>
            <a:spLocks noGrp="1" noRot="1" noChangeAspect="1" noChangeArrowheads="1" noTextEdit="1"/>
          </p:cNvSpPr>
          <p:nvPr>
            <p:ph type="sldImg"/>
          </p:nvPr>
        </p:nvSpPr>
        <p:spPr>
          <a:xfrm>
            <a:off x="0" y="695325"/>
            <a:ext cx="1588" cy="15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4451" name="Text Box 2">
            <a:extLst>
              <a:ext uri="{FF2B5EF4-FFF2-40B4-BE49-F238E27FC236}">
                <a16:creationId xmlns:a16="http://schemas.microsoft.com/office/drawing/2014/main" id="{63FDEA04-4A86-3B46-966F-76C90F5D85E7}"/>
              </a:ext>
            </a:extLst>
          </p:cNvPr>
          <p:cNvSpPr txBox="1">
            <a:spLocks noChangeArrowheads="1"/>
          </p:cNvSpPr>
          <p:nvPr/>
        </p:nvSpPr>
        <p:spPr bwMode="auto">
          <a:xfrm>
            <a:off x="685800" y="4343400"/>
            <a:ext cx="5478463" cy="4106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ru-RU" altLang="ru-RU"/>
          </a:p>
        </p:txBody>
      </p:sp>
    </p:spTree>
    <p:extLst>
      <p:ext uri="{BB962C8B-B14F-4D97-AF65-F5344CB8AC3E}">
        <p14:creationId xmlns:p14="http://schemas.microsoft.com/office/powerpoint/2010/main" val="335221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498" name="Text Box 1">
            <a:extLst>
              <a:ext uri="{FF2B5EF4-FFF2-40B4-BE49-F238E27FC236}">
                <a16:creationId xmlns:a16="http://schemas.microsoft.com/office/drawing/2014/main" id="{E0D2E060-4055-DE4F-BDD8-750EB3048D77}"/>
              </a:ext>
            </a:extLst>
          </p:cNvPr>
          <p:cNvSpPr>
            <a:spLocks noGrp="1" noRot="1" noChangeAspect="1" noChangeArrowheads="1" noTextEdit="1"/>
          </p:cNvSpPr>
          <p:nvPr>
            <p:ph type="sldImg"/>
          </p:nvPr>
        </p:nvSpPr>
        <p:spPr>
          <a:xfrm>
            <a:off x="0" y="695325"/>
            <a:ext cx="1588" cy="15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6499" name="Text Box 2">
            <a:extLst>
              <a:ext uri="{FF2B5EF4-FFF2-40B4-BE49-F238E27FC236}">
                <a16:creationId xmlns:a16="http://schemas.microsoft.com/office/drawing/2014/main" id="{4C845F67-FC8E-7442-BBCD-398E1A70E054}"/>
              </a:ext>
            </a:extLst>
          </p:cNvPr>
          <p:cNvSpPr txBox="1">
            <a:spLocks noChangeArrowheads="1"/>
          </p:cNvSpPr>
          <p:nvPr/>
        </p:nvSpPr>
        <p:spPr bwMode="auto">
          <a:xfrm>
            <a:off x="685800" y="4343400"/>
            <a:ext cx="5478463" cy="4106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ru-RU" altLang="ru-RU"/>
          </a:p>
        </p:txBody>
      </p:sp>
    </p:spTree>
    <p:extLst>
      <p:ext uri="{BB962C8B-B14F-4D97-AF65-F5344CB8AC3E}">
        <p14:creationId xmlns:p14="http://schemas.microsoft.com/office/powerpoint/2010/main" val="1864363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Text Box 1">
            <a:extLst>
              <a:ext uri="{FF2B5EF4-FFF2-40B4-BE49-F238E27FC236}">
                <a16:creationId xmlns:a16="http://schemas.microsoft.com/office/drawing/2014/main" id="{248F5B7E-1FF7-AD4E-8FBA-10736F0917BB}"/>
              </a:ext>
            </a:extLst>
          </p:cNvPr>
          <p:cNvSpPr>
            <a:spLocks noGrp="1" noRot="1" noChangeAspect="1" noChangeArrowheads="1" noTextEdit="1"/>
          </p:cNvSpPr>
          <p:nvPr>
            <p:ph type="sldImg"/>
          </p:nvPr>
        </p:nvSpPr>
        <p:spPr>
          <a:xfrm>
            <a:off x="0" y="695325"/>
            <a:ext cx="1588" cy="15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0115" name="Text Box 2">
            <a:extLst>
              <a:ext uri="{FF2B5EF4-FFF2-40B4-BE49-F238E27FC236}">
                <a16:creationId xmlns:a16="http://schemas.microsoft.com/office/drawing/2014/main" id="{3C0E8E42-67E2-544E-BB40-14FFDF37DFC7}"/>
              </a:ext>
            </a:extLst>
          </p:cNvPr>
          <p:cNvSpPr txBox="1">
            <a:spLocks noChangeArrowheads="1"/>
          </p:cNvSpPr>
          <p:nvPr/>
        </p:nvSpPr>
        <p:spPr bwMode="auto">
          <a:xfrm>
            <a:off x="685800" y="4343400"/>
            <a:ext cx="5481638" cy="411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ru-RU" altLang="ru-RU"/>
          </a:p>
        </p:txBody>
      </p:sp>
    </p:spTree>
    <p:extLst>
      <p:ext uri="{BB962C8B-B14F-4D97-AF65-F5344CB8AC3E}">
        <p14:creationId xmlns:p14="http://schemas.microsoft.com/office/powerpoint/2010/main" val="1116077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 name="CustomShape 1"/>
          <p:cNvSpPr/>
          <p:nvPr/>
        </p:nvSpPr>
        <p:spPr>
          <a:xfrm>
            <a:off x="755640" y="5078520"/>
            <a:ext cx="6035400" cy="4798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620882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Text Box 1">
            <a:extLst>
              <a:ext uri="{FF2B5EF4-FFF2-40B4-BE49-F238E27FC236}">
                <a16:creationId xmlns:a16="http://schemas.microsoft.com/office/drawing/2014/main" id="{3F4A9184-27BA-6347-A9AA-934D6B59B3FB}"/>
              </a:ext>
            </a:extLst>
          </p:cNvPr>
          <p:cNvSpPr>
            <a:spLocks noGrp="1" noRot="1" noChangeAspect="1" noChangeArrowheads="1" noTextEdit="1"/>
          </p:cNvSpPr>
          <p:nvPr>
            <p:ph type="sldImg"/>
          </p:nvPr>
        </p:nvSpPr>
        <p:spPr>
          <a:xfrm>
            <a:off x="0" y="695325"/>
            <a:ext cx="1588" cy="15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7827" name="Text Box 2">
            <a:extLst>
              <a:ext uri="{FF2B5EF4-FFF2-40B4-BE49-F238E27FC236}">
                <a16:creationId xmlns:a16="http://schemas.microsoft.com/office/drawing/2014/main" id="{65FF986D-F226-A846-BF23-FFFF6F4ED05B}"/>
              </a:ext>
            </a:extLst>
          </p:cNvPr>
          <p:cNvSpPr txBox="1">
            <a:spLocks noChangeArrowheads="1"/>
          </p:cNvSpPr>
          <p:nvPr/>
        </p:nvSpPr>
        <p:spPr bwMode="auto">
          <a:xfrm>
            <a:off x="685800" y="4343400"/>
            <a:ext cx="5480050" cy="4108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ru-RU" altLang="ru-RU"/>
          </a:p>
        </p:txBody>
      </p:sp>
    </p:spTree>
    <p:extLst>
      <p:ext uri="{BB962C8B-B14F-4D97-AF65-F5344CB8AC3E}">
        <p14:creationId xmlns:p14="http://schemas.microsoft.com/office/powerpoint/2010/main" val="25772724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Text Box 1">
            <a:extLst>
              <a:ext uri="{FF2B5EF4-FFF2-40B4-BE49-F238E27FC236}">
                <a16:creationId xmlns:a16="http://schemas.microsoft.com/office/drawing/2014/main" id="{B8C14981-F2B4-EE45-9864-FBED0DE0D4B5}"/>
              </a:ext>
            </a:extLst>
          </p:cNvPr>
          <p:cNvSpPr>
            <a:spLocks noGrp="1" noRot="1" noChangeAspect="1" noChangeArrowheads="1" noTextEdit="1"/>
          </p:cNvSpPr>
          <p:nvPr>
            <p:ph type="sldImg"/>
          </p:nvPr>
        </p:nvSpPr>
        <p:spPr>
          <a:xfrm>
            <a:off x="0" y="695325"/>
            <a:ext cx="1588" cy="15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5" name="Text Box 2">
            <a:extLst>
              <a:ext uri="{FF2B5EF4-FFF2-40B4-BE49-F238E27FC236}">
                <a16:creationId xmlns:a16="http://schemas.microsoft.com/office/drawing/2014/main" id="{2F0E0CBC-EDBF-A14E-A279-F305AF0EBBB6}"/>
              </a:ext>
            </a:extLst>
          </p:cNvPr>
          <p:cNvSpPr txBox="1">
            <a:spLocks noChangeArrowheads="1"/>
          </p:cNvSpPr>
          <p:nvPr/>
        </p:nvSpPr>
        <p:spPr bwMode="auto">
          <a:xfrm>
            <a:off x="685800" y="4343400"/>
            <a:ext cx="5476875" cy="410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ru-RU" altLang="ru-RU"/>
          </a:p>
        </p:txBody>
      </p:sp>
    </p:spTree>
    <p:extLst>
      <p:ext uri="{BB962C8B-B14F-4D97-AF65-F5344CB8AC3E}">
        <p14:creationId xmlns:p14="http://schemas.microsoft.com/office/powerpoint/2010/main" val="305947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29"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0"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5" name="PlaceHolder 5"/>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7" name="PlaceHolder 7"/>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51"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52"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67"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68"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7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7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73" name="PlaceHolder 5"/>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7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75" name="PlaceHolder 7"/>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55"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57"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5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60"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2"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6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65"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66"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68"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6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70"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7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7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74"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7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76"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77"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7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8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81"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82"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84"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85"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86"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87" name="PlaceHolder 5"/>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88"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89" name="PlaceHolder 7"/>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3"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4"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39"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2"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15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17.xml"/><Relationship Id="rId5" Type="http://schemas.openxmlformats.org/officeDocument/2006/relationships/image" Target="../media/image35.pn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0.xml"/><Relationship Id="rId1" Type="http://schemas.openxmlformats.org/officeDocument/2006/relationships/slideLayout" Target="../slideLayouts/slideLayout17.xml"/><Relationship Id="rId5" Type="http://schemas.openxmlformats.org/officeDocument/2006/relationships/image" Target="../media/image4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6.xml"/><Relationship Id="rId4"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25.xml"/><Relationship Id="rId4" Type="http://schemas.openxmlformats.org/officeDocument/2006/relationships/image" Target="../media/image53.png"/></Relationships>
</file>

<file path=ppt/slides/_rels/slide3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5.xml"/><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7.pn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6.xml"/></Relationships>
</file>

<file path=ppt/slides/_rels/slide4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6.xml"/></Relationships>
</file>

<file path=ppt/slides/_rels/slide4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6.xml"/></Relationships>
</file>

<file path=ppt/slides/_rels/slide4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6.xml"/></Relationships>
</file>

<file path=ppt/slides/_rels/slide4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6.xml"/></Relationships>
</file>

<file path=ppt/slides/_rels/slide47.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CustomShape 1"/>
          <p:cNvSpPr/>
          <p:nvPr/>
        </p:nvSpPr>
        <p:spPr>
          <a:xfrm>
            <a:off x="494982" y="12033"/>
            <a:ext cx="8383356" cy="230580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lstStyle/>
          <a:p>
            <a:pPr algn="ctr"/>
            <a:r>
              <a:rPr lang="en-US" sz="3600" b="1" dirty="0"/>
              <a:t>The equation of state of compact stars in the gravitational wave era </a:t>
            </a:r>
          </a:p>
        </p:txBody>
      </p:sp>
      <p:sp>
        <p:nvSpPr>
          <p:cNvPr id="386" name="CustomShape 2"/>
          <p:cNvSpPr/>
          <p:nvPr/>
        </p:nvSpPr>
        <p:spPr>
          <a:xfrm>
            <a:off x="893160" y="3130645"/>
            <a:ext cx="7342200" cy="77904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gn="ctr">
              <a:lnSpc>
                <a:spcPct val="100000"/>
              </a:lnSpc>
            </a:pPr>
            <a:r>
              <a:rPr lang="en-US" sz="2200" b="0" strike="noStrike" spc="-1" dirty="0">
                <a:solidFill>
                  <a:srgbClr val="000000"/>
                </a:solidFill>
                <a:uFill>
                  <a:solidFill>
                    <a:srgbClr val="FFFFFF"/>
                  </a:solidFill>
                </a:uFill>
                <a:latin typeface="Helvetica Light"/>
                <a:ea typeface="Helvetica Light"/>
              </a:rPr>
              <a:t>David E. </a:t>
            </a:r>
            <a:r>
              <a:rPr lang="en-US" sz="2200" b="0" strike="noStrike" spc="-1" dirty="0" err="1">
                <a:solidFill>
                  <a:srgbClr val="000000"/>
                </a:solidFill>
                <a:uFill>
                  <a:solidFill>
                    <a:srgbClr val="FFFFFF"/>
                  </a:solidFill>
                </a:uFill>
                <a:latin typeface="Helvetica Light"/>
                <a:ea typeface="Helvetica Light"/>
              </a:rPr>
              <a:t>Álvarez</a:t>
            </a:r>
            <a:r>
              <a:rPr lang="en-US" sz="2200" b="0" strike="noStrike" spc="-1" dirty="0">
                <a:solidFill>
                  <a:srgbClr val="000000"/>
                </a:solidFill>
                <a:uFill>
                  <a:solidFill>
                    <a:srgbClr val="FFFFFF"/>
                  </a:solidFill>
                </a:uFill>
                <a:latin typeface="Helvetica Light"/>
                <a:ea typeface="Helvetica Light"/>
              </a:rPr>
              <a:t> Castillo</a:t>
            </a:r>
            <a:endParaRPr lang="en-US" sz="2200" b="0" strike="noStrike" spc="-1" dirty="0">
              <a:solidFill>
                <a:srgbClr val="000000"/>
              </a:solidFill>
              <a:uFill>
                <a:solidFill>
                  <a:srgbClr val="FFFFFF"/>
                </a:solidFill>
              </a:uFill>
              <a:latin typeface="Arial"/>
            </a:endParaRPr>
          </a:p>
          <a:p>
            <a:pPr algn="ctr">
              <a:lnSpc>
                <a:spcPct val="100000"/>
              </a:lnSpc>
            </a:pPr>
            <a:r>
              <a:rPr lang="en-US" sz="2200" b="1" i="1" strike="noStrike" spc="-1" dirty="0">
                <a:solidFill>
                  <a:srgbClr val="000000"/>
                </a:solidFill>
                <a:uFill>
                  <a:solidFill>
                    <a:srgbClr val="FFFFFF"/>
                  </a:solidFill>
                </a:uFill>
                <a:latin typeface="Helvetica Light"/>
                <a:ea typeface="Helvetica Light"/>
              </a:rPr>
              <a:t>Joint Institute for Nuclear Research</a:t>
            </a:r>
          </a:p>
          <a:p>
            <a:pPr algn="ctr">
              <a:lnSpc>
                <a:spcPct val="100000"/>
              </a:lnSpc>
            </a:pPr>
            <a:r>
              <a:rPr lang="en-US" sz="2200" b="1" i="1" spc="-1" dirty="0" err="1">
                <a:solidFill>
                  <a:srgbClr val="000000"/>
                </a:solidFill>
                <a:uFill>
                  <a:solidFill>
                    <a:srgbClr val="FFFFFF"/>
                  </a:solidFill>
                </a:uFill>
                <a:latin typeface="Helvetica Light"/>
              </a:rPr>
              <a:t>Dubna</a:t>
            </a:r>
            <a:r>
              <a:rPr lang="en-US" sz="2200" b="1" i="1" spc="-1" dirty="0">
                <a:solidFill>
                  <a:srgbClr val="000000"/>
                </a:solidFill>
                <a:uFill>
                  <a:solidFill>
                    <a:srgbClr val="FFFFFF"/>
                  </a:solidFill>
                </a:uFill>
                <a:latin typeface="Helvetica Light"/>
              </a:rPr>
              <a:t>, Russia</a:t>
            </a:r>
            <a:endParaRPr lang="en-US" sz="2200" b="0" strike="noStrike" spc="-1" dirty="0">
              <a:solidFill>
                <a:srgbClr val="000000"/>
              </a:solidFill>
              <a:uFill>
                <a:solidFill>
                  <a:srgbClr val="FFFFFF"/>
                </a:solidFill>
              </a:uFill>
              <a:latin typeface="Arial"/>
            </a:endParaRPr>
          </a:p>
        </p:txBody>
      </p:sp>
      <p:pic>
        <p:nvPicPr>
          <p:cNvPr id="387" name="compstarLogo.jpg"/>
          <p:cNvPicPr/>
          <p:nvPr/>
        </p:nvPicPr>
        <p:blipFill>
          <a:blip r:embed="rId2"/>
          <a:stretch/>
        </p:blipFill>
        <p:spPr>
          <a:xfrm>
            <a:off x="6713250" y="4863665"/>
            <a:ext cx="2305800" cy="1609920"/>
          </a:xfrm>
          <a:prstGeom prst="rect">
            <a:avLst/>
          </a:prstGeom>
          <a:ln w="12600">
            <a:noFill/>
          </a:ln>
        </p:spPr>
      </p:pic>
      <p:sp>
        <p:nvSpPr>
          <p:cNvPr id="388" name="CustomShape 3"/>
          <p:cNvSpPr/>
          <p:nvPr/>
        </p:nvSpPr>
        <p:spPr>
          <a:xfrm>
            <a:off x="972720" y="4536652"/>
            <a:ext cx="7220880" cy="8269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endParaRPr lang="en-US" sz="2200" b="1" dirty="0">
              <a:latin typeface="Helvetica Light" charset="0"/>
              <a:ea typeface="Helvetica Light" charset="0"/>
              <a:cs typeface="Helvetica Light" charset="0"/>
            </a:endParaRPr>
          </a:p>
          <a:p>
            <a:pPr algn="ctr"/>
            <a:r>
              <a:rPr lang="en-US" sz="2200" b="1" dirty="0" err="1">
                <a:latin typeface="Helvetica Light" charset="0"/>
                <a:ea typeface="Helvetica Light" charset="0"/>
                <a:cs typeface="Helvetica Light" charset="0"/>
              </a:rPr>
              <a:t>Zimányi</a:t>
            </a:r>
            <a:r>
              <a:rPr lang="en-US" sz="2200" b="1" dirty="0">
                <a:latin typeface="Helvetica Light" charset="0"/>
                <a:ea typeface="Helvetica Light" charset="0"/>
                <a:cs typeface="Helvetica Light" charset="0"/>
              </a:rPr>
              <a:t> School 2019</a:t>
            </a:r>
          </a:p>
          <a:p>
            <a:pPr algn="ctr"/>
            <a:r>
              <a:rPr lang="en-US" sz="2200" b="1" dirty="0">
                <a:latin typeface="Helvetica Light" charset="0"/>
                <a:ea typeface="Helvetica Light" charset="0"/>
                <a:cs typeface="Helvetica Light" charset="0"/>
              </a:rPr>
              <a:t>Budapest, Hungary</a:t>
            </a:r>
          </a:p>
          <a:p>
            <a:pPr algn="ctr"/>
            <a:r>
              <a:rPr lang="en-US" sz="2200" b="1" spc="-1" dirty="0">
                <a:solidFill>
                  <a:srgbClr val="000000"/>
                </a:solidFill>
                <a:uFill>
                  <a:solidFill>
                    <a:srgbClr val="FFFFFF"/>
                  </a:solidFill>
                </a:uFill>
                <a:latin typeface="Helvetica Light"/>
                <a:ea typeface="Helvetica Light"/>
              </a:rPr>
              <a:t>December</a:t>
            </a:r>
            <a:r>
              <a:rPr lang="en-US" sz="2200" b="1" strike="noStrike" spc="-1" dirty="0">
                <a:solidFill>
                  <a:srgbClr val="000000"/>
                </a:solidFill>
                <a:uFill>
                  <a:solidFill>
                    <a:srgbClr val="FFFFFF"/>
                  </a:solidFill>
                </a:uFill>
                <a:latin typeface="Helvetica Light"/>
                <a:ea typeface="Helvetica Light"/>
              </a:rPr>
              <a:t> 5, 2019</a:t>
            </a:r>
            <a:endParaRPr lang="en-US" sz="2200" b="0" strike="noStrike" spc="-1" dirty="0">
              <a:solidFill>
                <a:srgbClr val="000000"/>
              </a:solidFill>
              <a:uFill>
                <a:solidFill>
                  <a:srgbClr val="FFFFFF"/>
                </a:solidFill>
              </a:uFill>
              <a:latin typeface="Arial"/>
            </a:endParaRPr>
          </a:p>
        </p:txBody>
      </p:sp>
      <p:pic>
        <p:nvPicPr>
          <p:cNvPr id="389" name="JINR_Dubna_logo.png"/>
          <p:cNvPicPr/>
          <p:nvPr/>
        </p:nvPicPr>
        <p:blipFill>
          <a:blip r:embed="rId3"/>
          <a:stretch/>
        </p:blipFill>
        <p:spPr>
          <a:xfrm>
            <a:off x="349920" y="4637520"/>
            <a:ext cx="1969560" cy="1957320"/>
          </a:xfrm>
          <a:prstGeom prst="rect">
            <a:avLst/>
          </a:prstGeom>
          <a:ln w="12600">
            <a:noFill/>
          </a:ln>
        </p:spPr>
      </p:pic>
      <p:pic>
        <p:nvPicPr>
          <p:cNvPr id="3" name="Picture 2">
            <a:extLst>
              <a:ext uri="{FF2B5EF4-FFF2-40B4-BE49-F238E27FC236}">
                <a16:creationId xmlns:a16="http://schemas.microsoft.com/office/drawing/2014/main" id="{F9388A62-F556-8047-A472-744C44CD74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63482" y="5721724"/>
            <a:ext cx="4208855" cy="980704"/>
          </a:xfrm>
          <a:prstGeom prst="rect">
            <a:avLst/>
          </a:prstGeom>
        </p:spPr>
      </p:pic>
    </p:spTree>
    <p:extLst>
      <p:ext uri="{BB962C8B-B14F-4D97-AF65-F5344CB8AC3E}">
        <p14:creationId xmlns:p14="http://schemas.microsoft.com/office/powerpoint/2010/main" val="363705742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 name="CustomShape 1"/>
          <p:cNvSpPr/>
          <p:nvPr/>
        </p:nvSpPr>
        <p:spPr>
          <a:xfrm>
            <a:off x="4482720" y="6505200"/>
            <a:ext cx="154080" cy="3961800"/>
          </a:xfrm>
          <a:prstGeom prst="rect">
            <a:avLst/>
          </a:prstGeom>
          <a:noFill/>
          <a:ln w="12600">
            <a:noFill/>
          </a:ln>
        </p:spPr>
        <p:style>
          <a:lnRef idx="0">
            <a:scrgbClr r="0" g="0" b="0"/>
          </a:lnRef>
          <a:fillRef idx="0">
            <a:scrgbClr r="0" g="0" b="0"/>
          </a:fillRef>
          <a:effectRef idx="0">
            <a:scrgbClr r="0" g="0" b="0"/>
          </a:effectRef>
          <a:fontRef idx="minor"/>
        </p:style>
      </p:sp>
      <p:sp>
        <p:nvSpPr>
          <p:cNvPr id="678" name="CustomShape 2"/>
          <p:cNvSpPr/>
          <p:nvPr/>
        </p:nvSpPr>
        <p:spPr>
          <a:xfrm>
            <a:off x="6553080" y="6356520"/>
            <a:ext cx="2118600" cy="349920"/>
          </a:xfrm>
          <a:prstGeom prst="rect">
            <a:avLst/>
          </a:prstGeom>
          <a:noFill/>
          <a:ln>
            <a:noFill/>
          </a:ln>
        </p:spPr>
        <p:style>
          <a:lnRef idx="0">
            <a:scrgbClr r="0" g="0" b="0"/>
          </a:lnRef>
          <a:fillRef idx="0">
            <a:scrgbClr r="0" g="0" b="0"/>
          </a:fillRef>
          <a:effectRef idx="0">
            <a:scrgbClr r="0" g="0" b="0"/>
          </a:effectRef>
          <a:fontRef idx="minor"/>
        </p:style>
      </p:sp>
      <p:sp>
        <p:nvSpPr>
          <p:cNvPr id="679" name="CustomShape 3"/>
          <p:cNvSpPr/>
          <p:nvPr/>
        </p:nvSpPr>
        <p:spPr>
          <a:xfrm>
            <a:off x="956246" y="567437"/>
            <a:ext cx="8002515" cy="1679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3600" b="0" strike="noStrike" spc="-1">
                <a:solidFill>
                  <a:srgbClr val="000000"/>
                </a:solidFill>
                <a:uFill>
                  <a:solidFill>
                    <a:srgbClr val="FFFFFF"/>
                  </a:solidFill>
                </a:uFill>
                <a:latin typeface="Helvetica Light"/>
                <a:ea typeface="DejaVu Sans"/>
              </a:rPr>
              <a:t>Charge neutrality and β-</a:t>
            </a:r>
            <a:r>
              <a:rPr lang="en-US" sz="3600" b="0" strike="noStrike" spc="-1" dirty="0" err="1">
                <a:solidFill>
                  <a:srgbClr val="000000"/>
                </a:solidFill>
                <a:uFill>
                  <a:solidFill>
                    <a:srgbClr val="FFFFFF"/>
                  </a:solidFill>
                </a:uFill>
                <a:latin typeface="Helvetica Light"/>
                <a:ea typeface="DejaVu Sans"/>
              </a:rPr>
              <a:t>equillibrium</a:t>
            </a:r>
            <a:endParaRPr lang="en-US" sz="3600" b="0" strike="noStrike" spc="-1" dirty="0">
              <a:solidFill>
                <a:srgbClr val="000000"/>
              </a:solidFill>
              <a:uFill>
                <a:solidFill>
                  <a:srgbClr val="FFFFFF"/>
                </a:solidFill>
              </a:uFill>
              <a:latin typeface="Arial"/>
            </a:endParaRPr>
          </a:p>
        </p:txBody>
      </p:sp>
      <p:pic>
        <p:nvPicPr>
          <p:cNvPr id="680" name="Picture 421"/>
          <p:cNvPicPr/>
          <p:nvPr/>
        </p:nvPicPr>
        <p:blipFill>
          <a:blip r:embed="rId2"/>
          <a:stretch/>
        </p:blipFill>
        <p:spPr>
          <a:xfrm>
            <a:off x="1301263" y="1219200"/>
            <a:ext cx="6770298" cy="5487240"/>
          </a:xfrm>
          <a:prstGeom prst="rect">
            <a:avLst/>
          </a:prstGeom>
          <a:ln>
            <a:noFill/>
          </a:ln>
        </p:spPr>
      </p:pic>
    </p:spTree>
    <p:extLst>
      <p:ext uri="{BB962C8B-B14F-4D97-AF65-F5344CB8AC3E}">
        <p14:creationId xmlns:p14="http://schemas.microsoft.com/office/powerpoint/2010/main" val="222035373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CustomShape 1"/>
          <p:cNvSpPr/>
          <p:nvPr/>
        </p:nvSpPr>
        <p:spPr>
          <a:xfrm>
            <a:off x="669600" y="312480"/>
            <a:ext cx="7788600" cy="15022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en-US" sz="4800" b="0" strike="noStrike" spc="-1" dirty="0">
                <a:solidFill>
                  <a:srgbClr val="000000"/>
                </a:solidFill>
                <a:uFill>
                  <a:solidFill>
                    <a:srgbClr val="FFFFFF"/>
                  </a:solidFill>
                </a:uFill>
                <a:latin typeface="Helvetica Light"/>
                <a:ea typeface="Helvetica Light"/>
              </a:rPr>
              <a:t>Compact Star Sequences</a:t>
            </a:r>
            <a:endParaRPr lang="en-US" sz="4800" b="0" strike="noStrike" spc="-1" dirty="0">
              <a:solidFill>
                <a:srgbClr val="000000"/>
              </a:solidFill>
              <a:uFill>
                <a:solidFill>
                  <a:srgbClr val="FFFFFF"/>
                </a:solidFill>
              </a:uFill>
              <a:latin typeface="Arial"/>
            </a:endParaRPr>
          </a:p>
          <a:p>
            <a:pPr algn="ctr">
              <a:lnSpc>
                <a:spcPct val="100000"/>
              </a:lnSpc>
            </a:pPr>
            <a:r>
              <a:rPr lang="en-US" sz="3500" b="0" strike="noStrike" spc="-1" dirty="0">
                <a:solidFill>
                  <a:srgbClr val="000000"/>
                </a:solidFill>
                <a:uFill>
                  <a:solidFill>
                    <a:srgbClr val="FFFFFF"/>
                  </a:solidFill>
                </a:uFill>
                <a:latin typeface="Helvetica Light"/>
                <a:ea typeface="Helvetica Light"/>
              </a:rPr>
              <a:t>(M-R ⇔ </a:t>
            </a:r>
            <a:r>
              <a:rPr lang="en-US" sz="3500" b="0" strike="noStrike" spc="-1" dirty="0" err="1">
                <a:solidFill>
                  <a:srgbClr val="000000"/>
                </a:solidFill>
                <a:uFill>
                  <a:solidFill>
                    <a:srgbClr val="FFFFFF"/>
                  </a:solidFill>
                </a:uFill>
                <a:latin typeface="Helvetica Light"/>
                <a:ea typeface="Helvetica Light"/>
              </a:rPr>
              <a:t>EoS</a:t>
            </a:r>
            <a:r>
              <a:rPr lang="en-US" sz="3500" b="0" strike="noStrike" spc="-1" dirty="0">
                <a:solidFill>
                  <a:srgbClr val="000000"/>
                </a:solidFill>
                <a:uFill>
                  <a:solidFill>
                    <a:srgbClr val="FFFFFF"/>
                  </a:solidFill>
                </a:uFill>
                <a:latin typeface="Helvetica Light"/>
                <a:ea typeface="Helvetica Light"/>
              </a:rPr>
              <a:t>)</a:t>
            </a:r>
            <a:endParaRPr lang="en-US" sz="3500" b="0" strike="noStrike" spc="-1" dirty="0">
              <a:solidFill>
                <a:srgbClr val="000000"/>
              </a:solidFill>
              <a:uFill>
                <a:solidFill>
                  <a:srgbClr val="FFFFFF"/>
                </a:solidFill>
              </a:uFill>
              <a:latin typeface="Arial"/>
            </a:endParaRPr>
          </a:p>
        </p:txBody>
      </p:sp>
      <p:sp>
        <p:nvSpPr>
          <p:cNvPr id="442" name="CustomShape 2"/>
          <p:cNvSpPr/>
          <p:nvPr/>
        </p:nvSpPr>
        <p:spPr>
          <a:xfrm>
            <a:off x="455400" y="4060440"/>
            <a:ext cx="4305960" cy="291312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marL="216000" indent="-208800">
              <a:lnSpc>
                <a:spcPct val="100000"/>
              </a:lnSpc>
              <a:buClr>
                <a:srgbClr val="000000"/>
              </a:buClr>
              <a:buSzPct val="75000"/>
              <a:buFont typeface="Arial"/>
              <a:buChar char="•"/>
            </a:pPr>
            <a:r>
              <a:rPr lang="en-US" sz="2200" b="0" strike="noStrike" spc="-1">
                <a:solidFill>
                  <a:srgbClr val="000000"/>
                </a:solidFill>
                <a:uFill>
                  <a:solidFill>
                    <a:srgbClr val="FFFFFF"/>
                  </a:solidFill>
                </a:uFill>
                <a:latin typeface="Helvetica Light"/>
                <a:ea typeface="Helvetica Light"/>
              </a:rPr>
              <a:t>TOV Equations</a:t>
            </a:r>
            <a:endParaRPr lang="en-US" sz="2200" b="0" strike="noStrike" spc="-1">
              <a:solidFill>
                <a:srgbClr val="000000"/>
              </a:solidFill>
              <a:uFill>
                <a:solidFill>
                  <a:srgbClr val="FFFFFF"/>
                </a:solidFill>
              </a:uFill>
              <a:latin typeface="Arial"/>
            </a:endParaRPr>
          </a:p>
          <a:p>
            <a:pPr>
              <a:lnSpc>
                <a:spcPct val="100000"/>
              </a:lnSpc>
            </a:pPr>
            <a:endParaRPr lang="en-US" sz="2200" b="0" strike="noStrike" spc="-1">
              <a:solidFill>
                <a:srgbClr val="000000"/>
              </a:solidFill>
              <a:uFill>
                <a:solidFill>
                  <a:srgbClr val="FFFFFF"/>
                </a:solidFill>
              </a:uFill>
              <a:latin typeface="Arial"/>
            </a:endParaRPr>
          </a:p>
          <a:p>
            <a:pPr marL="216000" indent="-208800">
              <a:lnSpc>
                <a:spcPct val="100000"/>
              </a:lnSpc>
              <a:buClr>
                <a:srgbClr val="000000"/>
              </a:buClr>
              <a:buSzPct val="75000"/>
              <a:buFont typeface="Arial"/>
              <a:buChar char="•"/>
            </a:pPr>
            <a:r>
              <a:rPr lang="en-US" sz="2200" b="0" strike="noStrike" spc="-1">
                <a:solidFill>
                  <a:srgbClr val="000000"/>
                </a:solidFill>
                <a:uFill>
                  <a:solidFill>
                    <a:srgbClr val="FFFFFF"/>
                  </a:solidFill>
                </a:uFill>
                <a:latin typeface="Helvetica Light"/>
                <a:ea typeface="Helvetica Light"/>
              </a:rPr>
              <a:t>Equation of State (EoS)</a:t>
            </a:r>
            <a:endParaRPr lang="en-US" sz="2200" b="0" strike="noStrike" spc="-1">
              <a:solidFill>
                <a:srgbClr val="000000"/>
              </a:solidFill>
              <a:uFill>
                <a:solidFill>
                  <a:srgbClr val="FFFFFF"/>
                </a:solidFill>
              </a:uFill>
              <a:latin typeface="Arial"/>
            </a:endParaRPr>
          </a:p>
        </p:txBody>
      </p:sp>
      <p:pic>
        <p:nvPicPr>
          <p:cNvPr id="443" name="MvsR.png"/>
          <p:cNvPicPr/>
          <p:nvPr/>
        </p:nvPicPr>
        <p:blipFill>
          <a:blip r:embed="rId2"/>
          <a:stretch/>
        </p:blipFill>
        <p:spPr>
          <a:xfrm>
            <a:off x="2545839" y="1709640"/>
            <a:ext cx="5046480" cy="3623400"/>
          </a:xfrm>
          <a:prstGeom prst="rect">
            <a:avLst/>
          </a:prstGeom>
          <a:ln w="12600">
            <a:noFill/>
          </a:ln>
        </p:spPr>
      </p:pic>
      <p:pic>
        <p:nvPicPr>
          <p:cNvPr id="444" name="TOV.png"/>
          <p:cNvPicPr/>
          <p:nvPr/>
        </p:nvPicPr>
        <p:blipFill>
          <a:blip r:embed="rId3"/>
          <a:stretch/>
        </p:blipFill>
        <p:spPr>
          <a:xfrm>
            <a:off x="6231099" y="5232960"/>
            <a:ext cx="2653920" cy="978120"/>
          </a:xfrm>
          <a:prstGeom prst="rect">
            <a:avLst/>
          </a:prstGeom>
          <a:ln w="12600">
            <a:noFill/>
          </a:ln>
        </p:spPr>
      </p:pic>
      <p:pic>
        <p:nvPicPr>
          <p:cNvPr id="445" name="EoS.png"/>
          <p:cNvPicPr/>
          <p:nvPr/>
        </p:nvPicPr>
        <p:blipFill>
          <a:blip r:embed="rId4"/>
          <a:stretch/>
        </p:blipFill>
        <p:spPr>
          <a:xfrm>
            <a:off x="6299454" y="6339960"/>
            <a:ext cx="564480" cy="314280"/>
          </a:xfrm>
          <a:prstGeom prst="rect">
            <a:avLst/>
          </a:prstGeom>
          <a:ln w="12600">
            <a:noFill/>
          </a:ln>
        </p:spPr>
      </p:pic>
      <p:sp>
        <p:nvSpPr>
          <p:cNvPr id="446" name="CustomShape 3"/>
          <p:cNvSpPr/>
          <p:nvPr/>
        </p:nvSpPr>
        <p:spPr>
          <a:xfrm>
            <a:off x="44916" y="3929040"/>
            <a:ext cx="2502360" cy="912960"/>
          </a:xfrm>
          <a:prstGeom prst="rect">
            <a:avLst/>
          </a:prstGeom>
          <a:noFill/>
          <a:ln w="12600">
            <a:noFill/>
          </a:ln>
        </p:spPr>
        <p:style>
          <a:lnRef idx="0">
            <a:scrgbClr r="0" g="0" b="0"/>
          </a:lnRef>
          <a:fillRef idx="0">
            <a:scrgbClr r="0" g="0" b="0"/>
          </a:fillRef>
          <a:effectRef idx="0">
            <a:scrgbClr r="0" g="0" b="0"/>
          </a:effectRef>
          <a:fontRef idx="minor"/>
        </p:style>
        <p:txBody>
          <a:bodyPr lIns="35640" tIns="35640" rIns="35640" bIns="35640" anchor="ctr"/>
          <a:lstStyle/>
          <a:p>
            <a:pPr algn="ctr">
              <a:lnSpc>
                <a:spcPct val="100000"/>
              </a:lnSpc>
            </a:pPr>
            <a:r>
              <a:rPr lang="en-US" sz="1400" b="1" strike="noStrike" spc="-1" dirty="0" err="1">
                <a:solidFill>
                  <a:srgbClr val="000000"/>
                </a:solidFill>
                <a:uFill>
                  <a:solidFill>
                    <a:srgbClr val="FFFFFF"/>
                  </a:solidFill>
                </a:uFill>
                <a:latin typeface="Helvetica Light"/>
                <a:ea typeface="Helvetica Light"/>
              </a:rPr>
              <a:t>Lattimer</a:t>
            </a:r>
            <a:r>
              <a:rPr lang="en-US" sz="1400" b="1" strike="noStrike" spc="-1" dirty="0">
                <a:solidFill>
                  <a:srgbClr val="000000"/>
                </a:solidFill>
                <a:uFill>
                  <a:solidFill>
                    <a:srgbClr val="FFFFFF"/>
                  </a:solidFill>
                </a:uFill>
                <a:latin typeface="Helvetica Light"/>
                <a:ea typeface="Helvetica Light"/>
              </a:rPr>
              <a:t>,</a:t>
            </a:r>
            <a:endParaRPr lang="en-US" sz="1400" b="0" strike="noStrike" spc="-1" dirty="0">
              <a:solidFill>
                <a:srgbClr val="000000"/>
              </a:solidFill>
              <a:uFill>
                <a:solidFill>
                  <a:srgbClr val="FFFFFF"/>
                </a:solidFill>
              </a:uFill>
              <a:latin typeface="Arial"/>
            </a:endParaRPr>
          </a:p>
          <a:p>
            <a:pPr algn="ctr">
              <a:lnSpc>
                <a:spcPct val="100000"/>
              </a:lnSpc>
            </a:pPr>
            <a:r>
              <a:rPr lang="en-US" sz="1400" b="1" strike="noStrike" spc="-1" dirty="0" err="1">
                <a:solidFill>
                  <a:srgbClr val="000000"/>
                </a:solidFill>
                <a:uFill>
                  <a:solidFill>
                    <a:srgbClr val="FFFFFF"/>
                  </a:solidFill>
                </a:uFill>
                <a:latin typeface="Helvetica Light"/>
                <a:ea typeface="Helvetica Light"/>
              </a:rPr>
              <a:t>Annu</a:t>
            </a:r>
            <a:r>
              <a:rPr lang="en-US" sz="1400" b="1" strike="noStrike" spc="-1" dirty="0">
                <a:solidFill>
                  <a:srgbClr val="000000"/>
                </a:solidFill>
                <a:uFill>
                  <a:solidFill>
                    <a:srgbClr val="FFFFFF"/>
                  </a:solidFill>
                </a:uFill>
                <a:latin typeface="Helvetica Light"/>
                <a:ea typeface="Helvetica Light"/>
              </a:rPr>
              <a:t>. Rev. </a:t>
            </a:r>
            <a:r>
              <a:rPr lang="en-US" sz="1400" b="1" strike="noStrike" spc="-1" dirty="0" err="1">
                <a:solidFill>
                  <a:srgbClr val="000000"/>
                </a:solidFill>
                <a:uFill>
                  <a:solidFill>
                    <a:srgbClr val="FFFFFF"/>
                  </a:solidFill>
                </a:uFill>
                <a:latin typeface="Helvetica Light"/>
                <a:ea typeface="Helvetica Light"/>
              </a:rPr>
              <a:t>Nucl</a:t>
            </a:r>
            <a:r>
              <a:rPr lang="en-US" sz="1400" b="1" strike="noStrike" spc="-1" dirty="0">
                <a:solidFill>
                  <a:srgbClr val="000000"/>
                </a:solidFill>
                <a:uFill>
                  <a:solidFill>
                    <a:srgbClr val="FFFFFF"/>
                  </a:solidFill>
                </a:uFill>
                <a:latin typeface="Helvetica Light"/>
                <a:ea typeface="Helvetica Light"/>
              </a:rPr>
              <a:t>. Part. Sci. 62, 485 (2012)</a:t>
            </a:r>
            <a:endParaRPr lang="en-US" sz="1400" b="0" strike="noStrike" spc="-1" dirty="0">
              <a:solidFill>
                <a:srgbClr val="000000"/>
              </a:solidFill>
              <a:uFill>
                <a:solidFill>
                  <a:srgbClr val="FFFFFF"/>
                </a:solidFill>
              </a:uFill>
              <a:latin typeface="Arial"/>
            </a:endParaRPr>
          </a:p>
          <a:p>
            <a:pPr algn="ctr">
              <a:lnSpc>
                <a:spcPct val="100000"/>
              </a:lnSpc>
            </a:pPr>
            <a:r>
              <a:rPr lang="en-US" sz="1400" b="1" strike="noStrike" spc="-1" dirty="0" err="1">
                <a:solidFill>
                  <a:srgbClr val="000000"/>
                </a:solidFill>
                <a:uFill>
                  <a:solidFill>
                    <a:srgbClr val="FFFFFF"/>
                  </a:solidFill>
                </a:uFill>
                <a:latin typeface="Helvetica Light"/>
                <a:ea typeface="Helvetica Light"/>
              </a:rPr>
              <a:t>arXiv</a:t>
            </a:r>
            <a:r>
              <a:rPr lang="en-US" sz="1400" b="1" strike="noStrike" spc="-1" dirty="0">
                <a:solidFill>
                  <a:srgbClr val="000000"/>
                </a:solidFill>
                <a:uFill>
                  <a:solidFill>
                    <a:srgbClr val="FFFFFF"/>
                  </a:solidFill>
                </a:uFill>
                <a:latin typeface="Helvetica Light"/>
                <a:ea typeface="Helvetica Light"/>
              </a:rPr>
              <a:t>: 1305.3510</a:t>
            </a:r>
            <a:endParaRPr lang="en-US" sz="1400" b="0" strike="noStrike" spc="-1" dirty="0">
              <a:solidFill>
                <a:srgbClr val="000000"/>
              </a:solidFill>
              <a:uFill>
                <a:solidFill>
                  <a:srgbClr val="FFFFFF"/>
                </a:solidFill>
              </a:uFill>
              <a:latin typeface="Arial"/>
            </a:endParaRPr>
          </a:p>
        </p:txBody>
      </p:sp>
      <p:sp>
        <p:nvSpPr>
          <p:cNvPr id="447" name="CustomShape 4"/>
          <p:cNvSpPr/>
          <p:nvPr/>
        </p:nvSpPr>
        <p:spPr>
          <a:xfrm>
            <a:off x="4482720" y="6505200"/>
            <a:ext cx="154080" cy="3961800"/>
          </a:xfrm>
          <a:prstGeom prst="rect">
            <a:avLst/>
          </a:prstGeom>
          <a:noFill/>
          <a:ln w="12600">
            <a:noFill/>
          </a:ln>
        </p:spPr>
        <p:style>
          <a:lnRef idx="0">
            <a:scrgbClr r="0" g="0" b="0"/>
          </a:lnRef>
          <a:fillRef idx="0">
            <a:scrgbClr r="0" g="0" b="0"/>
          </a:fillRef>
          <a:effectRef idx="0">
            <a:scrgbClr r="0" g="0" b="0"/>
          </a:effectRef>
          <a:fontRef idx="minor"/>
        </p:style>
      </p:sp>
      <p:sp>
        <p:nvSpPr>
          <p:cNvPr id="448" name="CustomShape 5"/>
          <p:cNvSpPr/>
          <p:nvPr/>
        </p:nvSpPr>
        <p:spPr>
          <a:xfrm>
            <a:off x="6553080" y="6356520"/>
            <a:ext cx="2118600" cy="34992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Flow Constraint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8832" y="1414130"/>
            <a:ext cx="5170017" cy="5443870"/>
          </a:xfrm>
          <a:prstGeom prst="rect">
            <a:avLst/>
          </a:prstGeom>
        </p:spPr>
      </p:pic>
      <p:sp>
        <p:nvSpPr>
          <p:cNvPr id="6" name="CustomShape 2"/>
          <p:cNvSpPr/>
          <p:nvPr/>
        </p:nvSpPr>
        <p:spPr>
          <a:xfrm>
            <a:off x="3178927" y="1343792"/>
            <a:ext cx="3361680" cy="5767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700" b="1" strike="noStrike" spc="-1" dirty="0" err="1">
                <a:solidFill>
                  <a:srgbClr val="000000"/>
                </a:solidFill>
                <a:uFill>
                  <a:solidFill>
                    <a:srgbClr val="FFFFFF"/>
                  </a:solidFill>
                </a:uFill>
                <a:latin typeface="Arial"/>
                <a:ea typeface="DejaVu Sans"/>
              </a:rPr>
              <a:t>Klaehn</a:t>
            </a:r>
            <a:r>
              <a:rPr lang="en-US" sz="1700" b="1" strike="noStrike" spc="-1" dirty="0">
                <a:solidFill>
                  <a:srgbClr val="000000"/>
                </a:solidFill>
                <a:uFill>
                  <a:solidFill>
                    <a:srgbClr val="FFFFFF"/>
                  </a:solidFill>
                </a:uFill>
                <a:latin typeface="Arial"/>
                <a:ea typeface="DejaVu Sans"/>
              </a:rPr>
              <a:t> et al. </a:t>
            </a:r>
            <a:r>
              <a:rPr lang="en-US" sz="1700" b="1" strike="noStrike" spc="-1" dirty="0" err="1">
                <a:solidFill>
                  <a:srgbClr val="000000"/>
                </a:solidFill>
                <a:uFill>
                  <a:solidFill>
                    <a:srgbClr val="FFFFFF"/>
                  </a:solidFill>
                </a:uFill>
                <a:latin typeface="Arial"/>
                <a:ea typeface="DejaVu Sans"/>
              </a:rPr>
              <a:t>PhysRev</a:t>
            </a:r>
            <a:r>
              <a:rPr lang="en-US" sz="1700" b="1" strike="noStrike" spc="-1" dirty="0">
                <a:solidFill>
                  <a:srgbClr val="000000"/>
                </a:solidFill>
                <a:uFill>
                  <a:solidFill>
                    <a:srgbClr val="FFFFFF"/>
                  </a:solidFill>
                </a:uFill>
                <a:latin typeface="Arial"/>
                <a:ea typeface="DejaVu Sans"/>
              </a:rPr>
              <a:t> C74 (2006)</a:t>
            </a:r>
          </a:p>
          <a:p>
            <a:pPr algn="ctr">
              <a:lnSpc>
                <a:spcPct val="100000"/>
              </a:lnSpc>
            </a:pPr>
            <a:r>
              <a:rPr lang="en-US" sz="1700" b="1" spc="-1" dirty="0">
                <a:solidFill>
                  <a:srgbClr val="000000"/>
                </a:solidFill>
                <a:uFill>
                  <a:solidFill>
                    <a:srgbClr val="FFFFFF"/>
                  </a:solidFill>
                </a:uFill>
                <a:latin typeface="+mj-lt"/>
              </a:rPr>
              <a:t>P. </a:t>
            </a:r>
            <a:r>
              <a:rPr lang="en-US" sz="1700" b="1" spc="-1" dirty="0" err="1">
                <a:solidFill>
                  <a:srgbClr val="000000"/>
                </a:solidFill>
                <a:uFill>
                  <a:solidFill>
                    <a:srgbClr val="FFFFFF"/>
                  </a:solidFill>
                </a:uFill>
                <a:latin typeface="+mj-lt"/>
              </a:rPr>
              <a:t>Danielewicz</a:t>
            </a:r>
            <a:r>
              <a:rPr lang="en-US" sz="1700" b="1" spc="-1" dirty="0">
                <a:solidFill>
                  <a:srgbClr val="000000"/>
                </a:solidFill>
                <a:uFill>
                  <a:solidFill>
                    <a:srgbClr val="FFFFFF"/>
                  </a:solidFill>
                </a:uFill>
                <a:latin typeface="+mj-lt"/>
              </a:rPr>
              <a:t>, R. Lacey and W.G. Lynch, Science 298, 1592 (2002)</a:t>
            </a:r>
            <a:endParaRPr lang="en-US" sz="1700" b="1" strike="noStrike" spc="-1" dirty="0">
              <a:solidFill>
                <a:srgbClr val="000000"/>
              </a:solidFill>
              <a:uFill>
                <a:solidFill>
                  <a:srgbClr val="FFFFFF"/>
                </a:solidFill>
              </a:uFill>
              <a:latin typeface="+mj-lt"/>
            </a:endParaRPr>
          </a:p>
          <a:p>
            <a:pPr algn="ctr">
              <a:lnSpc>
                <a:spcPct val="100000"/>
              </a:lnSpc>
            </a:pPr>
            <a:endParaRPr lang="en-US" sz="17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7241108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t>EoS</a:t>
            </a:r>
            <a:r>
              <a:rPr lang="en-US" dirty="0"/>
              <a:t> Stiffness</a:t>
            </a:r>
          </a:p>
        </p:txBody>
      </p:sp>
      <p:pic>
        <p:nvPicPr>
          <p:cNvPr id="8" name="Picture 7">
            <a:extLst>
              <a:ext uri="{FF2B5EF4-FFF2-40B4-BE49-F238E27FC236}">
                <a16:creationId xmlns:a16="http://schemas.microsoft.com/office/drawing/2014/main" id="{AE0353BE-7EE7-5D40-90BD-9928C3A1A5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593" y="1186960"/>
            <a:ext cx="8337176" cy="5905500"/>
          </a:xfrm>
          <a:prstGeom prst="rect">
            <a:avLst/>
          </a:prstGeom>
        </p:spPr>
      </p:pic>
    </p:spTree>
    <p:extLst>
      <p:ext uri="{BB962C8B-B14F-4D97-AF65-F5344CB8AC3E}">
        <p14:creationId xmlns:p14="http://schemas.microsoft.com/office/powerpoint/2010/main" val="2685402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BB0A3D9-B653-364B-A85E-7E53614487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2735323"/>
          </a:xfrm>
          <a:prstGeom prst="rect">
            <a:avLst/>
          </a:prstGeom>
        </p:spPr>
      </p:pic>
      <p:pic>
        <p:nvPicPr>
          <p:cNvPr id="11" name="Picture 10">
            <a:extLst>
              <a:ext uri="{FF2B5EF4-FFF2-40B4-BE49-F238E27FC236}">
                <a16:creationId xmlns:a16="http://schemas.microsoft.com/office/drawing/2014/main" id="{25A141B1-305B-B64A-BA45-9371F3166D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7254" y="2734164"/>
            <a:ext cx="5009492" cy="4123836"/>
          </a:xfrm>
          <a:prstGeom prst="rect">
            <a:avLst/>
          </a:prstGeom>
        </p:spPr>
      </p:pic>
    </p:spTree>
    <p:extLst>
      <p:ext uri="{BB962C8B-B14F-4D97-AF65-F5344CB8AC3E}">
        <p14:creationId xmlns:p14="http://schemas.microsoft.com/office/powerpoint/2010/main" val="2630536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 name="CustomShape 1"/>
          <p:cNvSpPr/>
          <p:nvPr/>
        </p:nvSpPr>
        <p:spPr>
          <a:xfrm>
            <a:off x="669600" y="312480"/>
            <a:ext cx="7792200" cy="15058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4800" b="0" strike="noStrike" spc="-1" dirty="0">
                <a:solidFill>
                  <a:srgbClr val="000000"/>
                </a:solidFill>
                <a:uFill>
                  <a:solidFill>
                    <a:srgbClr val="FFFFFF"/>
                  </a:solidFill>
                </a:uFill>
                <a:latin typeface="Helvetica Light"/>
                <a:ea typeface="Helvetica Light"/>
              </a:rPr>
              <a:t>Massive Neutron </a:t>
            </a:r>
            <a:r>
              <a:rPr lang="en-US" sz="4800" spc="-1" dirty="0">
                <a:solidFill>
                  <a:srgbClr val="000000"/>
                </a:solidFill>
                <a:uFill>
                  <a:solidFill>
                    <a:srgbClr val="FFFFFF"/>
                  </a:solidFill>
                </a:uFill>
                <a:latin typeface="Helvetica Light"/>
                <a:ea typeface="Helvetica Light"/>
              </a:rPr>
              <a:t>S</a:t>
            </a:r>
            <a:r>
              <a:rPr lang="en-US" sz="4800" b="0" strike="noStrike" spc="-1" dirty="0">
                <a:solidFill>
                  <a:srgbClr val="000000"/>
                </a:solidFill>
                <a:uFill>
                  <a:solidFill>
                    <a:srgbClr val="FFFFFF"/>
                  </a:solidFill>
                </a:uFill>
                <a:latin typeface="Helvetica Light"/>
                <a:ea typeface="Helvetica Light"/>
              </a:rPr>
              <a:t>tars</a:t>
            </a:r>
            <a:endParaRPr lang="en-US" sz="4800" b="0" strike="noStrike" spc="-1" dirty="0">
              <a:solidFill>
                <a:srgbClr val="000000"/>
              </a:solidFill>
              <a:uFill>
                <a:solidFill>
                  <a:srgbClr val="FFFFFF"/>
                </a:solidFill>
              </a:uFill>
              <a:latin typeface="Arial"/>
            </a:endParaRPr>
          </a:p>
        </p:txBody>
      </p:sp>
      <p:sp>
        <p:nvSpPr>
          <p:cNvPr id="455" name="CustomShape 2"/>
          <p:cNvSpPr/>
          <p:nvPr/>
        </p:nvSpPr>
        <p:spPr>
          <a:xfrm>
            <a:off x="4438080" y="6505200"/>
            <a:ext cx="246960" cy="3965400"/>
          </a:xfrm>
          <a:prstGeom prst="rect">
            <a:avLst/>
          </a:prstGeom>
          <a:noFill/>
          <a:ln w="12600">
            <a:noFill/>
          </a:ln>
        </p:spPr>
        <p:style>
          <a:lnRef idx="0">
            <a:scrgbClr r="0" g="0" b="0"/>
          </a:lnRef>
          <a:fillRef idx="0">
            <a:scrgbClr r="0" g="0" b="0"/>
          </a:fillRef>
          <a:effectRef idx="0">
            <a:scrgbClr r="0" g="0" b="0"/>
          </a:effectRef>
          <a:fontRef idx="minor"/>
        </p:style>
      </p:sp>
      <p:sp>
        <p:nvSpPr>
          <p:cNvPr id="456" name="CustomShape 3"/>
          <p:cNvSpPr/>
          <p:nvPr/>
        </p:nvSpPr>
        <p:spPr>
          <a:xfrm>
            <a:off x="6553080" y="6356520"/>
            <a:ext cx="2122200" cy="353520"/>
          </a:xfrm>
          <a:prstGeom prst="rect">
            <a:avLst/>
          </a:prstGeom>
          <a:noFill/>
          <a:ln>
            <a:noFill/>
          </a:ln>
        </p:spPr>
        <p:style>
          <a:lnRef idx="0">
            <a:scrgbClr r="0" g="0" b="0"/>
          </a:lnRef>
          <a:fillRef idx="0">
            <a:scrgbClr r="0" g="0" b="0"/>
          </a:fillRef>
          <a:effectRef idx="0">
            <a:scrgbClr r="0" g="0" b="0"/>
          </a:effectRef>
          <a:fontRef idx="minor"/>
        </p:style>
      </p:sp>
      <p:pic>
        <p:nvPicPr>
          <p:cNvPr id="5" name="Picture 4">
            <a:extLst>
              <a:ext uri="{FF2B5EF4-FFF2-40B4-BE49-F238E27FC236}">
                <a16:creationId xmlns:a16="http://schemas.microsoft.com/office/drawing/2014/main" id="{76B523ED-0B83-CB4D-A846-2EBED622F7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0" y="1701070"/>
            <a:ext cx="9144000" cy="5156930"/>
          </a:xfrm>
          <a:prstGeom prst="rect">
            <a:avLst/>
          </a:prstGeom>
        </p:spPr>
      </p:pic>
    </p:spTree>
    <p:extLst>
      <p:ext uri="{BB962C8B-B14F-4D97-AF65-F5344CB8AC3E}">
        <p14:creationId xmlns:p14="http://schemas.microsoft.com/office/powerpoint/2010/main" val="192328914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
            <a:extLst>
              <a:ext uri="{FF2B5EF4-FFF2-40B4-BE49-F238E27FC236}">
                <a16:creationId xmlns:a16="http://schemas.microsoft.com/office/drawing/2014/main" id="{D331A36C-254B-BC4B-97AE-0BE891414CB1}"/>
              </a:ext>
            </a:extLst>
          </p:cNvPr>
          <p:cNvSpPr>
            <a:spLocks noGrp="1" noChangeArrowheads="1"/>
          </p:cNvSpPr>
          <p:nvPr>
            <p:ph type="title" idx="4294967295"/>
          </p:nvPr>
        </p:nvSpPr>
        <p:spPr>
          <a:xfrm>
            <a:off x="457200" y="277813"/>
            <a:ext cx="8224838" cy="1370012"/>
          </a:xfrm>
        </p:spPr>
        <p:txBody>
          <a:bodyPr lIns="90000" tIns="46800" rIns="90000" bIns="46800" anchor="t"/>
          <a:lstStyle/>
          <a:p>
            <a:pPr eaLnBrk="1"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ru-RU"/>
              <a:t>PSR J1614-2230</a:t>
            </a:r>
          </a:p>
        </p:txBody>
      </p:sp>
      <p:pic>
        <p:nvPicPr>
          <p:cNvPr id="89091" name="Picture 2">
            <a:extLst>
              <a:ext uri="{FF2B5EF4-FFF2-40B4-BE49-F238E27FC236}">
                <a16:creationId xmlns:a16="http://schemas.microsoft.com/office/drawing/2014/main" id="{4DFBF54B-65E9-AE4D-A8E8-6C6F7950B5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670175"/>
            <a:ext cx="8229600" cy="32734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9092" name="Text Box 3">
            <a:extLst>
              <a:ext uri="{FF2B5EF4-FFF2-40B4-BE49-F238E27FC236}">
                <a16:creationId xmlns:a16="http://schemas.microsoft.com/office/drawing/2014/main" id="{E7945422-4C8D-EC4E-9ACE-866E50B740BD}"/>
              </a:ext>
            </a:extLst>
          </p:cNvPr>
          <p:cNvSpPr txBox="1">
            <a:spLocks noChangeArrowheads="1"/>
          </p:cNvSpPr>
          <p:nvPr/>
        </p:nvSpPr>
        <p:spPr bwMode="auto">
          <a:xfrm>
            <a:off x="457200" y="1395413"/>
            <a:ext cx="511175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2400" dirty="0">
                <a:solidFill>
                  <a:schemeClr val="tx1"/>
                </a:solidFill>
                <a:latin typeface="Times New Roman" panose="02020603050405020304" pitchFamily="18" charset="0"/>
              </a:rPr>
              <a:t>A precise AND large mass measurement</a:t>
            </a:r>
          </a:p>
          <a:p>
            <a:pPr eaLnBrk="1" hangingPunct="1">
              <a:spcBef>
                <a:spcPct val="0"/>
              </a:spcBef>
              <a:buClrTx/>
              <a:buFontTx/>
              <a:buNone/>
            </a:pPr>
            <a:endParaRPr lang="en-US" altLang="ru-RU" sz="2400" dirty="0">
              <a:solidFill>
                <a:schemeClr val="tx1"/>
              </a:solidFill>
              <a:latin typeface="Times New Roman" panose="02020603050405020304" pitchFamily="18" charset="0"/>
            </a:endParaRPr>
          </a:p>
          <a:p>
            <a:pPr eaLnBrk="1" hangingPunct="1">
              <a:spcBef>
                <a:spcPct val="0"/>
              </a:spcBef>
              <a:buClrTx/>
              <a:buFontTx/>
              <a:buNone/>
            </a:pPr>
            <a:r>
              <a:rPr lang="en-US" altLang="ru-RU" sz="2400" dirty="0">
                <a:solidFill>
                  <a:schemeClr val="tx1"/>
                </a:solidFill>
                <a:latin typeface="Times New Roman" panose="02020603050405020304" pitchFamily="18" charset="0"/>
              </a:rPr>
              <a:t>Shapiro delay:</a:t>
            </a:r>
          </a:p>
        </p:txBody>
      </p:sp>
    </p:spTree>
    <p:extLst>
      <p:ext uri="{BB962C8B-B14F-4D97-AF65-F5344CB8AC3E}">
        <p14:creationId xmlns:p14="http://schemas.microsoft.com/office/powerpoint/2010/main" val="153360928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 name="CustomShape 1"/>
          <p:cNvSpPr/>
          <p:nvPr/>
        </p:nvSpPr>
        <p:spPr>
          <a:xfrm>
            <a:off x="669600" y="312480"/>
            <a:ext cx="7792200" cy="15058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4800" b="0" strike="noStrike" spc="-1" dirty="0">
                <a:solidFill>
                  <a:srgbClr val="000000"/>
                </a:solidFill>
                <a:uFill>
                  <a:solidFill>
                    <a:srgbClr val="FFFFFF"/>
                  </a:solidFill>
                </a:uFill>
                <a:latin typeface="Helvetica Light"/>
                <a:ea typeface="Helvetica Light"/>
              </a:rPr>
              <a:t>Massive Neutron </a:t>
            </a:r>
            <a:r>
              <a:rPr lang="en-US" sz="4800" spc="-1" dirty="0">
                <a:solidFill>
                  <a:srgbClr val="000000"/>
                </a:solidFill>
                <a:uFill>
                  <a:solidFill>
                    <a:srgbClr val="FFFFFF"/>
                  </a:solidFill>
                </a:uFill>
                <a:latin typeface="Helvetica Light"/>
                <a:ea typeface="Helvetica Light"/>
              </a:rPr>
              <a:t>S</a:t>
            </a:r>
            <a:r>
              <a:rPr lang="en-US" sz="4800" b="0" strike="noStrike" spc="-1" dirty="0">
                <a:solidFill>
                  <a:srgbClr val="000000"/>
                </a:solidFill>
                <a:uFill>
                  <a:solidFill>
                    <a:srgbClr val="FFFFFF"/>
                  </a:solidFill>
                </a:uFill>
                <a:latin typeface="Helvetica Light"/>
                <a:ea typeface="Helvetica Light"/>
              </a:rPr>
              <a:t>tars</a:t>
            </a:r>
            <a:endParaRPr lang="en-US" sz="4800" b="0" strike="noStrike" spc="-1" dirty="0">
              <a:solidFill>
                <a:srgbClr val="000000"/>
              </a:solidFill>
              <a:uFill>
                <a:solidFill>
                  <a:srgbClr val="FFFFFF"/>
                </a:solidFill>
              </a:uFill>
              <a:latin typeface="Arial"/>
            </a:endParaRPr>
          </a:p>
        </p:txBody>
      </p:sp>
      <p:pic>
        <p:nvPicPr>
          <p:cNvPr id="454" name="MsvR_All.png"/>
          <p:cNvPicPr/>
          <p:nvPr/>
        </p:nvPicPr>
        <p:blipFill>
          <a:blip r:embed="rId2"/>
          <a:stretch/>
        </p:blipFill>
        <p:spPr>
          <a:xfrm>
            <a:off x="296383" y="1535400"/>
            <a:ext cx="8283394" cy="5322600"/>
          </a:xfrm>
          <a:prstGeom prst="rect">
            <a:avLst/>
          </a:prstGeom>
          <a:ln w="12600">
            <a:noFill/>
          </a:ln>
        </p:spPr>
      </p:pic>
      <p:sp>
        <p:nvSpPr>
          <p:cNvPr id="455" name="CustomShape 2"/>
          <p:cNvSpPr/>
          <p:nvPr/>
        </p:nvSpPr>
        <p:spPr>
          <a:xfrm>
            <a:off x="4438080" y="6505200"/>
            <a:ext cx="246960" cy="3965400"/>
          </a:xfrm>
          <a:prstGeom prst="rect">
            <a:avLst/>
          </a:prstGeom>
          <a:noFill/>
          <a:ln w="12600">
            <a:noFill/>
          </a:ln>
        </p:spPr>
        <p:style>
          <a:lnRef idx="0">
            <a:scrgbClr r="0" g="0" b="0"/>
          </a:lnRef>
          <a:fillRef idx="0">
            <a:scrgbClr r="0" g="0" b="0"/>
          </a:fillRef>
          <a:effectRef idx="0">
            <a:scrgbClr r="0" g="0" b="0"/>
          </a:effectRef>
          <a:fontRef idx="minor"/>
        </p:style>
      </p:sp>
      <p:sp>
        <p:nvSpPr>
          <p:cNvPr id="456" name="CustomShape 3"/>
          <p:cNvSpPr/>
          <p:nvPr/>
        </p:nvSpPr>
        <p:spPr>
          <a:xfrm>
            <a:off x="6553080" y="6356520"/>
            <a:ext cx="2122200" cy="353520"/>
          </a:xfrm>
          <a:prstGeom prst="rect">
            <a:avLst/>
          </a:prstGeom>
          <a:noFill/>
          <a:ln>
            <a:noFill/>
          </a:ln>
        </p:spPr>
        <p:style>
          <a:lnRef idx="0">
            <a:scrgbClr r="0" g="0" b="0"/>
          </a:lnRef>
          <a:fillRef idx="0">
            <a:scrgbClr r="0" g="0" b="0"/>
          </a:fillRef>
          <a:effectRef idx="0">
            <a:scrgbClr r="0" g="0" b="0"/>
          </a:effectRef>
          <a:fontRef idx="minor"/>
        </p:style>
      </p:sp>
      <p:cxnSp>
        <p:nvCxnSpPr>
          <p:cNvPr id="3" name="Straight Connector 2">
            <a:extLst>
              <a:ext uri="{FF2B5EF4-FFF2-40B4-BE49-F238E27FC236}">
                <a16:creationId xmlns:a16="http://schemas.microsoft.com/office/drawing/2014/main" id="{E66A3EFE-1854-8245-94E4-3C4D31E44E24}"/>
              </a:ext>
            </a:extLst>
          </p:cNvPr>
          <p:cNvCxnSpPr/>
          <p:nvPr/>
        </p:nvCxnSpPr>
        <p:spPr>
          <a:xfrm>
            <a:off x="1187533" y="2683823"/>
            <a:ext cx="7163999" cy="0"/>
          </a:xfrm>
          <a:prstGeom prst="line">
            <a:avLst/>
          </a:prstGeom>
          <a:ln/>
        </p:spPr>
        <p:style>
          <a:lnRef idx="3">
            <a:schemeClr val="dk1"/>
          </a:lnRef>
          <a:fillRef idx="0">
            <a:schemeClr val="dk1"/>
          </a:fillRef>
          <a:effectRef idx="2">
            <a:schemeClr val="dk1"/>
          </a:effectRef>
          <a:fontRef idx="minor">
            <a:schemeClr val="tx1"/>
          </a:fontRef>
        </p:style>
      </p:cxnSp>
      <p:sp>
        <p:nvSpPr>
          <p:cNvPr id="4" name="TextBox 3">
            <a:extLst>
              <a:ext uri="{FF2B5EF4-FFF2-40B4-BE49-F238E27FC236}">
                <a16:creationId xmlns:a16="http://schemas.microsoft.com/office/drawing/2014/main" id="{49A1ECBA-2BC0-4445-9A19-40B1C9643CB5}"/>
              </a:ext>
            </a:extLst>
          </p:cNvPr>
          <p:cNvSpPr txBox="1"/>
          <p:nvPr/>
        </p:nvSpPr>
        <p:spPr>
          <a:xfrm>
            <a:off x="2940728" y="2612565"/>
            <a:ext cx="5448415" cy="307777"/>
          </a:xfrm>
          <a:prstGeom prst="rect">
            <a:avLst/>
          </a:prstGeom>
          <a:noFill/>
        </p:spPr>
        <p:txBody>
          <a:bodyPr wrap="none" rtlCol="0">
            <a:spAutoFit/>
          </a:bodyPr>
          <a:lstStyle/>
          <a:p>
            <a:r>
              <a:rPr lang="en-US" sz="1400" dirty="0"/>
              <a:t>PSR J0740+6620: M=2.17(+0.11, -0.10) </a:t>
            </a:r>
            <a:r>
              <a:rPr lang="en-US" sz="1400" dirty="0" err="1"/>
              <a:t>Msun</a:t>
            </a:r>
            <a:r>
              <a:rPr lang="en-US" sz="1400" dirty="0"/>
              <a:t>, at 68.3% credibility</a:t>
            </a:r>
            <a:endParaRPr lang="ru-RU" sz="1400" dirty="0"/>
          </a:p>
        </p:txBody>
      </p:sp>
    </p:spTree>
    <p:extLst>
      <p:ext uri="{BB962C8B-B14F-4D97-AF65-F5344CB8AC3E}">
        <p14:creationId xmlns:p14="http://schemas.microsoft.com/office/powerpoint/2010/main" val="216261529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 name="CustomShape 1"/>
          <p:cNvSpPr/>
          <p:nvPr/>
        </p:nvSpPr>
        <p:spPr>
          <a:xfrm>
            <a:off x="669600" y="312480"/>
            <a:ext cx="7788600" cy="15022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4800" b="0" strike="noStrike" spc="-1">
                <a:solidFill>
                  <a:srgbClr val="000000"/>
                </a:solidFill>
                <a:uFill>
                  <a:solidFill>
                    <a:srgbClr val="FFFFFF"/>
                  </a:solidFill>
                </a:uFill>
                <a:latin typeface="Helvetica Light"/>
                <a:ea typeface="Helvetica Light"/>
              </a:rPr>
              <a:t>Critical Endpoint in QCD</a:t>
            </a:r>
            <a:endParaRPr lang="en-US" sz="4800" b="0" strike="noStrike" spc="-1">
              <a:solidFill>
                <a:srgbClr val="000000"/>
              </a:solidFill>
              <a:uFill>
                <a:solidFill>
                  <a:srgbClr val="FFFFFF"/>
                </a:solidFill>
              </a:uFill>
              <a:latin typeface="Arial"/>
            </a:endParaRPr>
          </a:p>
        </p:txBody>
      </p:sp>
      <p:pic>
        <p:nvPicPr>
          <p:cNvPr id="454" name="QCDPhaseDiagram.png"/>
          <p:cNvPicPr/>
          <p:nvPr/>
        </p:nvPicPr>
        <p:blipFill>
          <a:blip r:embed="rId2"/>
          <a:stretch/>
        </p:blipFill>
        <p:spPr>
          <a:xfrm>
            <a:off x="964440" y="1559160"/>
            <a:ext cx="7252920" cy="5164200"/>
          </a:xfrm>
          <a:prstGeom prst="rect">
            <a:avLst/>
          </a:prstGeom>
          <a:ln w="12600">
            <a:noFill/>
          </a:ln>
        </p:spPr>
      </p:pic>
      <p:sp>
        <p:nvSpPr>
          <p:cNvPr id="455" name="CustomShape 2"/>
          <p:cNvSpPr/>
          <p:nvPr/>
        </p:nvSpPr>
        <p:spPr>
          <a:xfrm>
            <a:off x="4482720" y="6505200"/>
            <a:ext cx="154080" cy="3961800"/>
          </a:xfrm>
          <a:prstGeom prst="rect">
            <a:avLst/>
          </a:prstGeom>
          <a:noFill/>
          <a:ln w="12600">
            <a:noFill/>
          </a:ln>
        </p:spPr>
        <p:style>
          <a:lnRef idx="0">
            <a:scrgbClr r="0" g="0" b="0"/>
          </a:lnRef>
          <a:fillRef idx="0">
            <a:scrgbClr r="0" g="0" b="0"/>
          </a:fillRef>
          <a:effectRef idx="0">
            <a:scrgbClr r="0" g="0" b="0"/>
          </a:effectRef>
          <a:fontRef idx="minor"/>
        </p:style>
      </p:sp>
      <p:sp>
        <p:nvSpPr>
          <p:cNvPr id="456" name="CustomShape 3"/>
          <p:cNvSpPr/>
          <p:nvPr/>
        </p:nvSpPr>
        <p:spPr>
          <a:xfrm>
            <a:off x="6553080" y="6356520"/>
            <a:ext cx="2118600" cy="3499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07026380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 name="CustomShape 1"/>
          <p:cNvSpPr/>
          <p:nvPr/>
        </p:nvSpPr>
        <p:spPr>
          <a:xfrm>
            <a:off x="669600" y="211320"/>
            <a:ext cx="7790400" cy="15040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3400" b="0" strike="noStrike" spc="-1" dirty="0">
                <a:solidFill>
                  <a:srgbClr val="000000"/>
                </a:solidFill>
                <a:uFill>
                  <a:solidFill>
                    <a:srgbClr val="FFFFFF"/>
                  </a:solidFill>
                </a:uFill>
                <a:latin typeface="Helvetica Light"/>
                <a:ea typeface="Helvetica Light"/>
              </a:rPr>
              <a:t>Compact Star Mass Twins and the AHP scheme</a:t>
            </a:r>
            <a:endParaRPr lang="en-US" sz="3400" b="0" strike="noStrike" spc="-1" dirty="0">
              <a:solidFill>
                <a:srgbClr val="000000"/>
              </a:solidFill>
              <a:uFill>
                <a:solidFill>
                  <a:srgbClr val="FFFFFF"/>
                </a:solidFill>
              </a:uFill>
              <a:latin typeface="Arial"/>
            </a:endParaRPr>
          </a:p>
        </p:txBody>
      </p:sp>
      <p:sp>
        <p:nvSpPr>
          <p:cNvPr id="467" name="CustomShape 2"/>
          <p:cNvSpPr/>
          <p:nvPr/>
        </p:nvSpPr>
        <p:spPr>
          <a:xfrm>
            <a:off x="176981" y="1523880"/>
            <a:ext cx="4226539" cy="44064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marL="216000" indent="-210600" algn="just">
              <a:lnSpc>
                <a:spcPct val="100000"/>
              </a:lnSpc>
              <a:buClr>
                <a:srgbClr val="000000"/>
              </a:buClr>
              <a:buSzPct val="75000"/>
              <a:buFont typeface="Arial"/>
              <a:buChar char="•"/>
            </a:pPr>
            <a:r>
              <a:rPr lang="en-US" sz="1600" b="0" strike="noStrike" spc="-1" dirty="0">
                <a:solidFill>
                  <a:srgbClr val="000000"/>
                </a:solidFill>
                <a:uFill>
                  <a:solidFill>
                    <a:srgbClr val="FFFFFF"/>
                  </a:solidFill>
                </a:uFill>
                <a:latin typeface="Helvetica Light"/>
                <a:ea typeface="Helvetica Light"/>
              </a:rPr>
              <a:t>First order PT can lead to a stable branch of hybrid stars with quark matter cores which, depending on the size of the “latent heat” (jump in energy density), can even be disconnected from the hadronic one by an unstable branch → “</a:t>
            </a:r>
            <a:r>
              <a:rPr lang="en-US" sz="1600" b="1" strike="noStrike" spc="-1" dirty="0">
                <a:solidFill>
                  <a:srgbClr val="000000"/>
                </a:solidFill>
                <a:uFill>
                  <a:solidFill>
                    <a:srgbClr val="FFFFFF"/>
                  </a:solidFill>
                </a:uFill>
                <a:latin typeface="Helvetica Light"/>
                <a:ea typeface="Helvetica Light"/>
              </a:rPr>
              <a:t>third family of CS</a:t>
            </a:r>
            <a:r>
              <a:rPr lang="en-US" sz="1600" b="0" strike="noStrike" spc="-1" dirty="0">
                <a:solidFill>
                  <a:srgbClr val="000000"/>
                </a:solidFill>
                <a:uFill>
                  <a:solidFill>
                    <a:srgbClr val="FFFFFF"/>
                  </a:solidFill>
                </a:uFill>
                <a:latin typeface="Helvetica Light"/>
                <a:ea typeface="Helvetica Light"/>
              </a:rPr>
              <a:t>”.</a:t>
            </a:r>
            <a:endParaRPr lang="en-US" sz="1600" b="0" strike="noStrike" spc="-1" dirty="0">
              <a:solidFill>
                <a:srgbClr val="000000"/>
              </a:solidFill>
              <a:uFill>
                <a:solidFill>
                  <a:srgbClr val="FFFFFF"/>
                </a:solidFill>
              </a:uFill>
              <a:latin typeface="Arial"/>
            </a:endParaRPr>
          </a:p>
          <a:p>
            <a:pPr algn="just">
              <a:lnSpc>
                <a:spcPct val="100000"/>
              </a:lnSpc>
            </a:pPr>
            <a:endParaRPr lang="en-US" sz="1600" b="0" strike="noStrike" spc="-1" dirty="0">
              <a:solidFill>
                <a:srgbClr val="000000"/>
              </a:solidFill>
              <a:uFill>
                <a:solidFill>
                  <a:srgbClr val="FFFFFF"/>
                </a:solidFill>
              </a:uFill>
              <a:latin typeface="Arial"/>
            </a:endParaRPr>
          </a:p>
          <a:p>
            <a:pPr marL="216000" indent="-210600" algn="just">
              <a:lnSpc>
                <a:spcPct val="100000"/>
              </a:lnSpc>
              <a:buClr>
                <a:srgbClr val="000000"/>
              </a:buClr>
              <a:buSzPct val="75000"/>
              <a:buFont typeface="Arial"/>
              <a:buChar char="•"/>
            </a:pPr>
            <a:r>
              <a:rPr lang="en-US" sz="1600" b="0" strike="noStrike" spc="-1" dirty="0">
                <a:solidFill>
                  <a:srgbClr val="000000"/>
                </a:solidFill>
                <a:uFill>
                  <a:solidFill>
                    <a:srgbClr val="FFFFFF"/>
                  </a:solidFill>
                </a:uFill>
                <a:latin typeface="Helvetica Light"/>
                <a:ea typeface="Helvetica Light"/>
              </a:rPr>
              <a:t>Measuring two </a:t>
            </a:r>
            <a:r>
              <a:rPr lang="en-US" sz="1600" b="1" strike="noStrike" spc="-1" dirty="0">
                <a:solidFill>
                  <a:srgbClr val="000000"/>
                </a:solidFill>
                <a:uFill>
                  <a:solidFill>
                    <a:srgbClr val="FFFFFF"/>
                  </a:solidFill>
                </a:uFill>
                <a:latin typeface="Helvetica Light"/>
                <a:ea typeface="Helvetica Light"/>
              </a:rPr>
              <a:t>disconnected populations</a:t>
            </a:r>
            <a:r>
              <a:rPr lang="en-US" sz="1600" b="0" strike="noStrike" spc="-1" dirty="0">
                <a:solidFill>
                  <a:srgbClr val="000000"/>
                </a:solidFill>
                <a:uFill>
                  <a:solidFill>
                    <a:srgbClr val="FFFFFF"/>
                  </a:solidFill>
                </a:uFill>
                <a:latin typeface="Helvetica Light"/>
                <a:ea typeface="Helvetica Light"/>
              </a:rPr>
              <a:t> of compact stars in the M-R diagram would represent </a:t>
            </a:r>
            <a:r>
              <a:rPr lang="en-US" sz="1600" b="1" strike="noStrike" spc="-1" dirty="0">
                <a:solidFill>
                  <a:srgbClr val="000000"/>
                </a:solidFill>
                <a:uFill>
                  <a:solidFill>
                    <a:srgbClr val="FFFFFF"/>
                  </a:solidFill>
                </a:uFill>
                <a:latin typeface="Helvetica Light"/>
                <a:ea typeface="Helvetica Light"/>
              </a:rPr>
              <a:t>the detection of a first order phase transition</a:t>
            </a:r>
            <a:r>
              <a:rPr lang="en-US" sz="1600" b="0" strike="noStrike" spc="-1" dirty="0">
                <a:solidFill>
                  <a:srgbClr val="000000"/>
                </a:solidFill>
                <a:uFill>
                  <a:solidFill>
                    <a:srgbClr val="FFFFFF"/>
                  </a:solidFill>
                </a:uFill>
                <a:latin typeface="Helvetica Light"/>
                <a:ea typeface="Helvetica Light"/>
              </a:rPr>
              <a:t> in compact star matter and thus the indirect proof for the existence of a </a:t>
            </a:r>
            <a:r>
              <a:rPr lang="en-US" sz="1600" b="1" strike="noStrike" spc="-1" dirty="0">
                <a:solidFill>
                  <a:srgbClr val="000000"/>
                </a:solidFill>
                <a:uFill>
                  <a:solidFill>
                    <a:srgbClr val="FFFFFF"/>
                  </a:solidFill>
                </a:uFill>
                <a:latin typeface="Helvetica Light"/>
                <a:ea typeface="Helvetica Light"/>
              </a:rPr>
              <a:t>critical endpoint (CEP) in the QCD phase diagram</a:t>
            </a:r>
            <a:r>
              <a:rPr lang="en-US" sz="1600" b="0" strike="noStrike" spc="-1" dirty="0">
                <a:solidFill>
                  <a:srgbClr val="000000"/>
                </a:solidFill>
                <a:uFill>
                  <a:solidFill>
                    <a:srgbClr val="FFFFFF"/>
                  </a:solidFill>
                </a:uFill>
                <a:latin typeface="Helvetica Light"/>
                <a:ea typeface="Helvetica Light"/>
              </a:rPr>
              <a:t>!</a:t>
            </a:r>
            <a:endParaRPr lang="en-US" sz="1600" b="0" strike="noStrike" spc="-1" dirty="0">
              <a:solidFill>
                <a:srgbClr val="000000"/>
              </a:solidFill>
              <a:uFill>
                <a:solidFill>
                  <a:srgbClr val="FFFFFF"/>
                </a:solidFill>
              </a:uFill>
              <a:latin typeface="Arial"/>
            </a:endParaRPr>
          </a:p>
        </p:txBody>
      </p:sp>
      <p:pic>
        <p:nvPicPr>
          <p:cNvPr id="468" name="EoS_AHP.png"/>
          <p:cNvPicPr/>
          <p:nvPr/>
        </p:nvPicPr>
        <p:blipFill>
          <a:blip r:embed="rId2"/>
          <a:stretch/>
        </p:blipFill>
        <p:spPr>
          <a:xfrm>
            <a:off x="4924252" y="1464480"/>
            <a:ext cx="3703320" cy="2664720"/>
          </a:xfrm>
          <a:prstGeom prst="rect">
            <a:avLst/>
          </a:prstGeom>
          <a:ln w="12600">
            <a:noFill/>
          </a:ln>
        </p:spPr>
      </p:pic>
      <p:pic>
        <p:nvPicPr>
          <p:cNvPr id="469" name="MvsR_AHP.png"/>
          <p:cNvPicPr/>
          <p:nvPr/>
        </p:nvPicPr>
        <p:blipFill>
          <a:blip r:embed="rId3"/>
          <a:stretch/>
        </p:blipFill>
        <p:spPr>
          <a:xfrm>
            <a:off x="5209733" y="4143240"/>
            <a:ext cx="3414960" cy="2455560"/>
          </a:xfrm>
          <a:prstGeom prst="rect">
            <a:avLst/>
          </a:prstGeom>
          <a:ln w="12600">
            <a:noFill/>
          </a:ln>
        </p:spPr>
      </p:pic>
      <p:sp>
        <p:nvSpPr>
          <p:cNvPr id="470" name="CustomShape 3"/>
          <p:cNvSpPr/>
          <p:nvPr/>
        </p:nvSpPr>
        <p:spPr>
          <a:xfrm>
            <a:off x="856776" y="5756344"/>
            <a:ext cx="2951640" cy="63684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700" b="1" strike="noStrike" spc="-1" dirty="0">
                <a:solidFill>
                  <a:srgbClr val="000000"/>
                </a:solidFill>
                <a:uFill>
                  <a:solidFill>
                    <a:srgbClr val="FFFFFF"/>
                  </a:solidFill>
                </a:uFill>
                <a:latin typeface="Helvetica Light"/>
                <a:ea typeface="Helvetica Light"/>
              </a:rPr>
              <a:t>Alford, Han, Prakash, </a:t>
            </a:r>
            <a:endParaRPr lang="en-US" sz="1700" b="0" strike="noStrike" spc="-1" dirty="0">
              <a:solidFill>
                <a:srgbClr val="000000"/>
              </a:solidFill>
              <a:uFill>
                <a:solidFill>
                  <a:srgbClr val="FFFFFF"/>
                </a:solidFill>
              </a:uFill>
              <a:latin typeface="Arial"/>
            </a:endParaRPr>
          </a:p>
          <a:p>
            <a:pPr algn="ctr">
              <a:lnSpc>
                <a:spcPct val="100000"/>
              </a:lnSpc>
            </a:pPr>
            <a:r>
              <a:rPr lang="en-US" sz="1700" b="1" strike="noStrike" spc="-1" dirty="0">
                <a:solidFill>
                  <a:srgbClr val="000000"/>
                </a:solidFill>
                <a:uFill>
                  <a:solidFill>
                    <a:srgbClr val="FFFFFF"/>
                  </a:solidFill>
                </a:uFill>
                <a:latin typeface="Helvetica Light"/>
                <a:ea typeface="Helvetica Light"/>
              </a:rPr>
              <a:t>Phys. Rev. D 88, 083013 (2013) </a:t>
            </a:r>
            <a:endParaRPr lang="en-US" sz="1700" b="0" strike="noStrike" spc="-1" dirty="0">
              <a:solidFill>
                <a:srgbClr val="000000"/>
              </a:solidFill>
              <a:uFill>
                <a:solidFill>
                  <a:srgbClr val="FFFFFF"/>
                </a:solidFill>
              </a:uFill>
              <a:latin typeface="Arial"/>
            </a:endParaRPr>
          </a:p>
          <a:p>
            <a:pPr algn="ctr">
              <a:lnSpc>
                <a:spcPct val="100000"/>
              </a:lnSpc>
            </a:pPr>
            <a:r>
              <a:rPr lang="en-US" sz="1700" b="1" strike="noStrike" spc="-1" dirty="0">
                <a:solidFill>
                  <a:srgbClr val="000000"/>
                </a:solidFill>
                <a:uFill>
                  <a:solidFill>
                    <a:srgbClr val="FFFFFF"/>
                  </a:solidFill>
                </a:uFill>
                <a:latin typeface="Helvetica Light"/>
                <a:ea typeface="Helvetica Light"/>
              </a:rPr>
              <a:t>arxiv:1302.4732</a:t>
            </a:r>
            <a:endParaRPr lang="en-US" sz="1700" b="0" strike="noStrike" spc="-1" dirty="0">
              <a:solidFill>
                <a:srgbClr val="000000"/>
              </a:solidFill>
              <a:uFill>
                <a:solidFill>
                  <a:srgbClr val="FFFFFF"/>
                </a:solidFill>
              </a:uFill>
              <a:latin typeface="Arial"/>
            </a:endParaRPr>
          </a:p>
        </p:txBody>
      </p:sp>
      <p:sp>
        <p:nvSpPr>
          <p:cNvPr id="471" name="CustomShape 4"/>
          <p:cNvSpPr/>
          <p:nvPr/>
        </p:nvSpPr>
        <p:spPr>
          <a:xfrm>
            <a:off x="4482720" y="6505200"/>
            <a:ext cx="155880" cy="3963600"/>
          </a:xfrm>
          <a:prstGeom prst="rect">
            <a:avLst/>
          </a:prstGeom>
          <a:noFill/>
          <a:ln w="12600">
            <a:noFill/>
          </a:ln>
        </p:spPr>
        <p:style>
          <a:lnRef idx="0">
            <a:scrgbClr r="0" g="0" b="0"/>
          </a:lnRef>
          <a:fillRef idx="0">
            <a:scrgbClr r="0" g="0" b="0"/>
          </a:fillRef>
          <a:effectRef idx="0">
            <a:scrgbClr r="0" g="0" b="0"/>
          </a:effectRef>
          <a:fontRef idx="minor"/>
        </p:style>
      </p:sp>
      <p:sp>
        <p:nvSpPr>
          <p:cNvPr id="472" name="CustomShape 5"/>
          <p:cNvSpPr/>
          <p:nvPr/>
        </p:nvSpPr>
        <p:spPr>
          <a:xfrm>
            <a:off x="6553080" y="6356520"/>
            <a:ext cx="2120400" cy="3517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98866012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CustomShape 1"/>
          <p:cNvSpPr/>
          <p:nvPr/>
        </p:nvSpPr>
        <p:spPr>
          <a:xfrm>
            <a:off x="669600" y="312480"/>
            <a:ext cx="7788600" cy="15022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4800" b="0" strike="noStrike" spc="-1">
                <a:solidFill>
                  <a:srgbClr val="000000"/>
                </a:solidFill>
                <a:uFill>
                  <a:solidFill>
                    <a:srgbClr val="FFFFFF"/>
                  </a:solidFill>
                </a:uFill>
                <a:latin typeface="Helvetica Light"/>
                <a:ea typeface="Helvetica Light"/>
              </a:rPr>
              <a:t>Outline</a:t>
            </a:r>
            <a:endParaRPr lang="en-US" sz="4800" b="0" strike="noStrike" spc="-1">
              <a:solidFill>
                <a:srgbClr val="000000"/>
              </a:solidFill>
              <a:uFill>
                <a:solidFill>
                  <a:srgbClr val="FFFFFF"/>
                </a:solidFill>
              </a:uFill>
              <a:latin typeface="Arial"/>
            </a:endParaRPr>
          </a:p>
        </p:txBody>
      </p:sp>
      <p:sp>
        <p:nvSpPr>
          <p:cNvPr id="400" name="CustomShape 2"/>
          <p:cNvSpPr/>
          <p:nvPr/>
        </p:nvSpPr>
        <p:spPr>
          <a:xfrm>
            <a:off x="741599" y="1554235"/>
            <a:ext cx="8040894" cy="44046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marL="216000" indent="-208800">
              <a:lnSpc>
                <a:spcPct val="100000"/>
              </a:lnSpc>
              <a:buClr>
                <a:srgbClr val="000000"/>
              </a:buClr>
              <a:buSzPct val="75000"/>
              <a:buFont typeface="Arial"/>
              <a:buChar char="•"/>
            </a:pPr>
            <a:r>
              <a:rPr lang="en-US" sz="2500" spc="-1" dirty="0">
                <a:solidFill>
                  <a:srgbClr val="000000"/>
                </a:solidFill>
                <a:uFill>
                  <a:solidFill>
                    <a:srgbClr val="FFFFFF"/>
                  </a:solidFill>
                </a:uFill>
                <a:latin typeface="Helvetica Light"/>
                <a:ea typeface="Helvetica Light"/>
              </a:rPr>
              <a:t>A brief introduction to the neutron star matter equation of state and its location within the QCD phase diagram.</a:t>
            </a:r>
          </a:p>
          <a:p>
            <a:pPr>
              <a:lnSpc>
                <a:spcPct val="100000"/>
              </a:lnSpc>
            </a:pPr>
            <a:endParaRPr lang="en-US" sz="2500" b="0" strike="noStrike" spc="-1" dirty="0">
              <a:solidFill>
                <a:srgbClr val="000000"/>
              </a:solidFill>
              <a:uFill>
                <a:solidFill>
                  <a:srgbClr val="FFFFFF"/>
                </a:solidFill>
              </a:uFill>
              <a:latin typeface="Arial"/>
            </a:endParaRPr>
          </a:p>
          <a:p>
            <a:pPr marL="216000" indent="-208800">
              <a:lnSpc>
                <a:spcPct val="100000"/>
              </a:lnSpc>
              <a:buClr>
                <a:srgbClr val="000000"/>
              </a:buClr>
              <a:buSzPct val="75000"/>
              <a:buFont typeface="Arial"/>
              <a:buChar char="•"/>
            </a:pPr>
            <a:r>
              <a:rPr lang="en-US" sz="2500" spc="-1" dirty="0">
                <a:solidFill>
                  <a:srgbClr val="000000"/>
                </a:solidFill>
                <a:uFill>
                  <a:solidFill>
                    <a:srgbClr val="FFFFFF"/>
                  </a:solidFill>
                </a:uFill>
                <a:latin typeface="Helvetica Light"/>
                <a:ea typeface="Helvetica Light"/>
              </a:rPr>
              <a:t>The compact star mass twins hypothesis.</a:t>
            </a:r>
          </a:p>
          <a:p>
            <a:pPr marL="216000" indent="-208800">
              <a:lnSpc>
                <a:spcPct val="100000"/>
              </a:lnSpc>
              <a:buClr>
                <a:srgbClr val="000000"/>
              </a:buClr>
              <a:buSzPct val="75000"/>
              <a:buFont typeface="Arial"/>
              <a:buChar char="•"/>
            </a:pPr>
            <a:endParaRPr lang="en-US" sz="2500" spc="-1" dirty="0">
              <a:solidFill>
                <a:srgbClr val="000000"/>
              </a:solidFill>
              <a:uFill>
                <a:solidFill>
                  <a:srgbClr val="FFFFFF"/>
                </a:solidFill>
              </a:uFill>
              <a:latin typeface="Helvetica Light"/>
              <a:ea typeface="Helvetica Light"/>
            </a:endParaRPr>
          </a:p>
          <a:p>
            <a:pPr marL="216000" indent="-208800">
              <a:lnSpc>
                <a:spcPct val="100000"/>
              </a:lnSpc>
              <a:buClr>
                <a:srgbClr val="000000"/>
              </a:buClr>
              <a:buSzPct val="75000"/>
              <a:buFont typeface="Arial"/>
              <a:buChar char="•"/>
            </a:pPr>
            <a:r>
              <a:rPr lang="en-US" sz="2500" spc="-1" dirty="0">
                <a:solidFill>
                  <a:srgbClr val="000000"/>
                </a:solidFill>
                <a:uFill>
                  <a:solidFill>
                    <a:srgbClr val="FFFFFF"/>
                  </a:solidFill>
                </a:uFill>
                <a:latin typeface="Helvetica Light"/>
                <a:ea typeface="Helvetica Light"/>
              </a:rPr>
              <a:t>Astrophysics measurements of compact stars: multi-messenger astronomy &amp; the GW170817 event.</a:t>
            </a:r>
            <a:endParaRPr lang="en-US" sz="2500" b="0" strike="noStrike" spc="-1" dirty="0">
              <a:solidFill>
                <a:srgbClr val="000000"/>
              </a:solidFill>
              <a:uFill>
                <a:solidFill>
                  <a:srgbClr val="FFFFFF"/>
                </a:solidFill>
              </a:uFill>
              <a:latin typeface="Arial"/>
            </a:endParaRPr>
          </a:p>
          <a:p>
            <a:pPr>
              <a:lnSpc>
                <a:spcPct val="100000"/>
              </a:lnSpc>
            </a:pPr>
            <a:endParaRPr lang="en-US" sz="2500" b="0" strike="noStrike" spc="-1" dirty="0">
              <a:solidFill>
                <a:srgbClr val="000000"/>
              </a:solidFill>
              <a:uFill>
                <a:solidFill>
                  <a:srgbClr val="FFFFFF"/>
                </a:solidFill>
              </a:uFill>
              <a:latin typeface="Arial"/>
            </a:endParaRPr>
          </a:p>
          <a:p>
            <a:pPr marL="216000" indent="-208800">
              <a:lnSpc>
                <a:spcPct val="100000"/>
              </a:lnSpc>
              <a:buClr>
                <a:srgbClr val="000000"/>
              </a:buClr>
              <a:buSzPct val="75000"/>
              <a:buFont typeface="Arial"/>
              <a:buChar char="•"/>
            </a:pPr>
            <a:r>
              <a:rPr lang="en-US" sz="2500" b="0" strike="noStrike" spc="-1" dirty="0">
                <a:solidFill>
                  <a:srgbClr val="000000"/>
                </a:solidFill>
                <a:uFill>
                  <a:solidFill>
                    <a:srgbClr val="FFFFFF"/>
                  </a:solidFill>
                </a:uFill>
                <a:latin typeface="Helvetica Light"/>
                <a:ea typeface="Helvetica Light"/>
              </a:rPr>
              <a:t>Astrophysical implications and perspectives.</a:t>
            </a:r>
            <a:endParaRPr lang="en-US" sz="2500" b="0" strike="noStrike" spc="-1" dirty="0">
              <a:solidFill>
                <a:srgbClr val="000000"/>
              </a:solidFill>
              <a:uFill>
                <a:solidFill>
                  <a:srgbClr val="FFFFFF"/>
                </a:solidFill>
              </a:uFill>
              <a:latin typeface="Arial"/>
            </a:endParaRPr>
          </a:p>
        </p:txBody>
      </p:sp>
      <p:sp>
        <p:nvSpPr>
          <p:cNvPr id="401" name="CustomShape 3"/>
          <p:cNvSpPr/>
          <p:nvPr/>
        </p:nvSpPr>
        <p:spPr>
          <a:xfrm>
            <a:off x="4482720" y="6505200"/>
            <a:ext cx="154080" cy="3961800"/>
          </a:xfrm>
          <a:prstGeom prst="rect">
            <a:avLst/>
          </a:prstGeom>
          <a:noFill/>
          <a:ln w="12600">
            <a:noFill/>
          </a:ln>
        </p:spPr>
        <p:style>
          <a:lnRef idx="0">
            <a:scrgbClr r="0" g="0" b="0"/>
          </a:lnRef>
          <a:fillRef idx="0">
            <a:scrgbClr r="0" g="0" b="0"/>
          </a:fillRef>
          <a:effectRef idx="0">
            <a:scrgbClr r="0" g="0" b="0"/>
          </a:effectRef>
          <a:fontRef idx="minor"/>
        </p:style>
      </p:sp>
      <p:sp>
        <p:nvSpPr>
          <p:cNvPr id="402" name="CustomShape 4"/>
          <p:cNvSpPr/>
          <p:nvPr/>
        </p:nvSpPr>
        <p:spPr>
          <a:xfrm>
            <a:off x="6553080" y="6356520"/>
            <a:ext cx="2118600" cy="34992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 name="CustomShape 1"/>
          <p:cNvSpPr/>
          <p:nvPr/>
        </p:nvSpPr>
        <p:spPr>
          <a:xfrm>
            <a:off x="331200" y="252000"/>
            <a:ext cx="8543520" cy="493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73080" rIns="90000" bIns="45000"/>
          <a:lstStyle/>
          <a:p>
            <a:pPr algn="ctr">
              <a:lnSpc>
                <a:spcPct val="93000"/>
              </a:lnSpc>
            </a:pPr>
            <a:r>
              <a:rPr lang="en-US" sz="2800" b="1" strike="noStrike" spc="-1" dirty="0">
                <a:uFill>
                  <a:solidFill>
                    <a:srgbClr val="FFFFFF"/>
                  </a:solidFill>
                </a:uFill>
                <a:latin typeface="Arial"/>
                <a:ea typeface="DejaVu Sans"/>
              </a:rPr>
              <a:t>Piecewise </a:t>
            </a:r>
            <a:r>
              <a:rPr lang="en-US" sz="2800" b="1" strike="noStrike" spc="-1" dirty="0" err="1">
                <a:uFill>
                  <a:solidFill>
                    <a:srgbClr val="FFFFFF"/>
                  </a:solidFill>
                </a:uFill>
                <a:latin typeface="Arial"/>
                <a:ea typeface="DejaVu Sans"/>
              </a:rPr>
              <a:t>polytrope</a:t>
            </a:r>
            <a:r>
              <a:rPr lang="en-US" sz="2800" b="1" strike="noStrike" spc="-1" dirty="0">
                <a:uFill>
                  <a:solidFill>
                    <a:srgbClr val="FFFFFF"/>
                  </a:solidFill>
                </a:uFill>
                <a:latin typeface="Arial"/>
                <a:ea typeface="DejaVu Sans"/>
              </a:rPr>
              <a:t> </a:t>
            </a:r>
            <a:r>
              <a:rPr lang="en-US" sz="2800" b="1" strike="noStrike" spc="-1" dirty="0" err="1">
                <a:uFill>
                  <a:solidFill>
                    <a:srgbClr val="FFFFFF"/>
                  </a:solidFill>
                </a:uFill>
                <a:latin typeface="Arial"/>
                <a:ea typeface="DejaVu Sans"/>
              </a:rPr>
              <a:t>EoS</a:t>
            </a:r>
            <a:endParaRPr lang="en-US" sz="2800" b="0" strike="noStrike" spc="-1" dirty="0">
              <a:uFill>
                <a:solidFill>
                  <a:srgbClr val="FFFFFF"/>
                </a:solidFill>
              </a:uFill>
              <a:latin typeface="Arial"/>
            </a:endParaRPr>
          </a:p>
        </p:txBody>
      </p:sp>
      <p:pic>
        <p:nvPicPr>
          <p:cNvPr id="484" name="Picture 483"/>
          <p:cNvPicPr/>
          <p:nvPr/>
        </p:nvPicPr>
        <p:blipFill>
          <a:blip r:embed="rId3"/>
          <a:stretch/>
        </p:blipFill>
        <p:spPr>
          <a:xfrm>
            <a:off x="3317760" y="927360"/>
            <a:ext cx="5466240" cy="3385080"/>
          </a:xfrm>
          <a:prstGeom prst="rect">
            <a:avLst/>
          </a:prstGeom>
          <a:ln>
            <a:noFill/>
          </a:ln>
        </p:spPr>
      </p:pic>
      <p:sp>
        <p:nvSpPr>
          <p:cNvPr id="485" name="CustomShape 2"/>
          <p:cNvSpPr/>
          <p:nvPr/>
        </p:nvSpPr>
        <p:spPr>
          <a:xfrm>
            <a:off x="168120" y="1078560"/>
            <a:ext cx="3250080" cy="3121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640" b="0" strike="noStrike" spc="-1">
                <a:solidFill>
                  <a:srgbClr val="579D1C"/>
                </a:solidFill>
                <a:uFill>
                  <a:solidFill>
                    <a:srgbClr val="FFFFFF"/>
                  </a:solidFill>
                </a:uFill>
                <a:latin typeface="Arial"/>
                <a:ea typeface="DejaVu Sans"/>
              </a:rPr>
              <a:t>Hebeler et al., ApJ 773, 11 (2013)</a:t>
            </a:r>
            <a:endParaRPr lang="en-US" sz="1640" b="0" strike="noStrike" spc="-1">
              <a:solidFill>
                <a:srgbClr val="000000"/>
              </a:solidFill>
              <a:uFill>
                <a:solidFill>
                  <a:srgbClr val="FFFFFF"/>
                </a:solidFill>
              </a:uFill>
              <a:latin typeface="Arial"/>
            </a:endParaRPr>
          </a:p>
        </p:txBody>
      </p:sp>
      <p:pic>
        <p:nvPicPr>
          <p:cNvPr id="486" name="Picture 485"/>
          <p:cNvPicPr/>
          <p:nvPr/>
        </p:nvPicPr>
        <p:blipFill>
          <a:blip r:embed="rId4"/>
          <a:stretch/>
        </p:blipFill>
        <p:spPr>
          <a:xfrm>
            <a:off x="384120" y="1575360"/>
            <a:ext cx="1440000" cy="444600"/>
          </a:xfrm>
          <a:prstGeom prst="rect">
            <a:avLst/>
          </a:prstGeom>
          <a:ln>
            <a:noFill/>
          </a:ln>
        </p:spPr>
      </p:pic>
      <p:pic>
        <p:nvPicPr>
          <p:cNvPr id="487" name="Picture 486"/>
          <p:cNvPicPr/>
          <p:nvPr/>
        </p:nvPicPr>
        <p:blipFill>
          <a:blip r:embed="rId5"/>
          <a:stretch/>
        </p:blipFill>
        <p:spPr>
          <a:xfrm>
            <a:off x="271800" y="2059200"/>
            <a:ext cx="2383200" cy="1197720"/>
          </a:xfrm>
          <a:prstGeom prst="rect">
            <a:avLst/>
          </a:prstGeom>
          <a:ln>
            <a:noFill/>
          </a:ln>
        </p:spPr>
      </p:pic>
      <p:pic>
        <p:nvPicPr>
          <p:cNvPr id="488" name="Picture 487"/>
          <p:cNvPicPr/>
          <p:nvPr/>
        </p:nvPicPr>
        <p:blipFill>
          <a:blip r:embed="rId6"/>
          <a:stretch/>
        </p:blipFill>
        <p:spPr>
          <a:xfrm>
            <a:off x="330840" y="3739680"/>
            <a:ext cx="2758680" cy="323640"/>
          </a:xfrm>
          <a:prstGeom prst="rect">
            <a:avLst/>
          </a:prstGeom>
          <a:ln>
            <a:noFill/>
          </a:ln>
        </p:spPr>
      </p:pic>
      <p:sp>
        <p:nvSpPr>
          <p:cNvPr id="489" name="CustomShape 3"/>
          <p:cNvSpPr/>
          <p:nvPr/>
        </p:nvSpPr>
        <p:spPr>
          <a:xfrm>
            <a:off x="168480" y="3363840"/>
            <a:ext cx="2881440" cy="3121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640" b="0" strike="noStrike" spc="-1">
                <a:solidFill>
                  <a:srgbClr val="FF6600"/>
                </a:solidFill>
                <a:uFill>
                  <a:solidFill>
                    <a:srgbClr val="FFFFFF"/>
                  </a:solidFill>
                </a:uFill>
                <a:latin typeface="Arial"/>
                <a:ea typeface="DejaVu Sans"/>
              </a:rPr>
              <a:t>Here, 1</a:t>
            </a:r>
            <a:r>
              <a:rPr lang="en-US" sz="1639" b="0" strike="noStrike" spc="-1" baseline="33000">
                <a:solidFill>
                  <a:srgbClr val="FF6600"/>
                </a:solidFill>
                <a:uFill>
                  <a:solidFill>
                    <a:srgbClr val="FFFFFF"/>
                  </a:solidFill>
                </a:uFill>
                <a:latin typeface="Arial"/>
                <a:ea typeface="DejaVu Sans"/>
              </a:rPr>
              <a:t>st</a:t>
            </a:r>
            <a:r>
              <a:rPr lang="en-US" sz="1640" b="0" strike="noStrike" spc="-1">
                <a:solidFill>
                  <a:srgbClr val="FF6600"/>
                </a:solidFill>
                <a:uFill>
                  <a:solidFill>
                    <a:srgbClr val="FFFFFF"/>
                  </a:solidFill>
                </a:uFill>
                <a:latin typeface="Arial"/>
                <a:ea typeface="DejaVu Sans"/>
              </a:rPr>
              <a:t> order PT in region 2:</a:t>
            </a:r>
            <a:endParaRPr lang="en-US" sz="1640" b="0" strike="noStrike" spc="-1">
              <a:solidFill>
                <a:srgbClr val="000000"/>
              </a:solidFill>
              <a:uFill>
                <a:solidFill>
                  <a:srgbClr val="FFFFFF"/>
                </a:solidFill>
              </a:uFill>
              <a:latin typeface="Arial"/>
            </a:endParaRPr>
          </a:p>
        </p:txBody>
      </p:sp>
      <p:pic>
        <p:nvPicPr>
          <p:cNvPr id="490" name="Picture 489"/>
          <p:cNvPicPr/>
          <p:nvPr/>
        </p:nvPicPr>
        <p:blipFill>
          <a:blip r:embed="rId7"/>
          <a:stretch/>
        </p:blipFill>
        <p:spPr>
          <a:xfrm>
            <a:off x="133560" y="4300750"/>
            <a:ext cx="5060160" cy="1756440"/>
          </a:xfrm>
          <a:prstGeom prst="rect">
            <a:avLst/>
          </a:prstGeom>
          <a:ln>
            <a:noFill/>
          </a:ln>
        </p:spPr>
      </p:pic>
      <p:sp>
        <p:nvSpPr>
          <p:cNvPr id="491" name="Line 4"/>
          <p:cNvSpPr/>
          <p:nvPr/>
        </p:nvSpPr>
        <p:spPr>
          <a:xfrm>
            <a:off x="5307840" y="4561920"/>
            <a:ext cx="1440" cy="1908000"/>
          </a:xfrm>
          <a:prstGeom prst="line">
            <a:avLst/>
          </a:prstGeom>
          <a:ln w="9360">
            <a:solidFill>
              <a:srgbClr val="000000"/>
            </a:solidFill>
            <a:round/>
          </a:ln>
        </p:spPr>
        <p:style>
          <a:lnRef idx="0">
            <a:scrgbClr r="0" g="0" b="0"/>
          </a:lnRef>
          <a:fillRef idx="0">
            <a:scrgbClr r="0" g="0" b="0"/>
          </a:fillRef>
          <a:effectRef idx="0">
            <a:scrgbClr r="0" g="0" b="0"/>
          </a:effectRef>
          <a:fontRef idx="minor"/>
        </p:style>
      </p:sp>
      <p:pic>
        <p:nvPicPr>
          <p:cNvPr id="492" name="Picture 491"/>
          <p:cNvPicPr/>
          <p:nvPr/>
        </p:nvPicPr>
        <p:blipFill>
          <a:blip r:embed="rId8"/>
          <a:stretch/>
        </p:blipFill>
        <p:spPr>
          <a:xfrm>
            <a:off x="5532480" y="4312800"/>
            <a:ext cx="3176640" cy="2299320"/>
          </a:xfrm>
          <a:prstGeom prst="rect">
            <a:avLst/>
          </a:prstGeom>
          <a:ln>
            <a:noFill/>
          </a:ln>
        </p:spPr>
      </p:pic>
      <p:sp>
        <p:nvSpPr>
          <p:cNvPr id="493" name="CustomShape 5"/>
          <p:cNvSpPr/>
          <p:nvPr/>
        </p:nvSpPr>
        <p:spPr>
          <a:xfrm>
            <a:off x="5391360" y="5640840"/>
            <a:ext cx="2204280" cy="3121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640" b="0" strike="noStrike" spc="-1">
                <a:solidFill>
                  <a:srgbClr val="FF6600"/>
                </a:solidFill>
                <a:uFill>
                  <a:solidFill>
                    <a:srgbClr val="FFFFFF"/>
                  </a:solidFill>
                </a:uFill>
                <a:latin typeface="Arial"/>
                <a:ea typeface="DejaVu Sans"/>
              </a:rPr>
              <a:t>Maxwell construction:</a:t>
            </a:r>
            <a:r>
              <a:rPr lang="en-US" sz="1640" b="0" strike="noStrike" spc="-1">
                <a:solidFill>
                  <a:srgbClr val="000000"/>
                </a:solidFill>
                <a:uFill>
                  <a:solidFill>
                    <a:srgbClr val="FFFFFF"/>
                  </a:solidFill>
                </a:uFill>
                <a:latin typeface="Arial"/>
                <a:ea typeface="DejaVu Sans"/>
              </a:rPr>
              <a:t> </a:t>
            </a:r>
            <a:endParaRPr lang="en-US" sz="1640" b="0" strike="noStrike" spc="-1">
              <a:solidFill>
                <a:srgbClr val="000000"/>
              </a:solidFill>
              <a:uFill>
                <a:solidFill>
                  <a:srgbClr val="FFFFFF"/>
                </a:solidFill>
              </a:uFill>
              <a:latin typeface="Arial"/>
            </a:endParaRPr>
          </a:p>
        </p:txBody>
      </p:sp>
      <p:pic>
        <p:nvPicPr>
          <p:cNvPr id="494" name="Picture 493"/>
          <p:cNvPicPr/>
          <p:nvPr/>
        </p:nvPicPr>
        <p:blipFill>
          <a:blip r:embed="rId9"/>
          <a:stretch/>
        </p:blipFill>
        <p:spPr>
          <a:xfrm>
            <a:off x="3031200" y="6042240"/>
            <a:ext cx="1945440" cy="708480"/>
          </a:xfrm>
          <a:prstGeom prst="rect">
            <a:avLst/>
          </a:prstGeom>
          <a:ln>
            <a:noFill/>
          </a:ln>
        </p:spPr>
      </p:pic>
      <p:sp>
        <p:nvSpPr>
          <p:cNvPr id="495" name="CustomShape 6"/>
          <p:cNvSpPr/>
          <p:nvPr/>
        </p:nvSpPr>
        <p:spPr>
          <a:xfrm>
            <a:off x="100440" y="6137640"/>
            <a:ext cx="2861280" cy="3121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640" b="0" strike="noStrike" spc="-1">
                <a:solidFill>
                  <a:srgbClr val="FF00FF"/>
                </a:solidFill>
                <a:uFill>
                  <a:solidFill>
                    <a:srgbClr val="FFFFFF"/>
                  </a:solidFill>
                </a:uFill>
                <a:latin typeface="Arial"/>
                <a:ea typeface="DejaVu Sans"/>
              </a:rPr>
              <a:t>Seidov criterion for instability:</a:t>
            </a:r>
            <a:endParaRPr lang="en-US" sz="164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69760792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3" name="Picture 502"/>
          <p:cNvPicPr/>
          <p:nvPr/>
        </p:nvPicPr>
        <p:blipFill>
          <a:blip r:embed="rId2"/>
          <a:stretch/>
        </p:blipFill>
        <p:spPr>
          <a:xfrm>
            <a:off x="911520" y="526680"/>
            <a:ext cx="7313760" cy="5650920"/>
          </a:xfrm>
          <a:prstGeom prst="rect">
            <a:avLst/>
          </a:prstGeom>
          <a:ln>
            <a:noFill/>
          </a:ln>
        </p:spPr>
      </p:pic>
      <p:sp>
        <p:nvSpPr>
          <p:cNvPr id="504" name="CustomShape 1"/>
          <p:cNvSpPr/>
          <p:nvPr/>
        </p:nvSpPr>
        <p:spPr>
          <a:xfrm>
            <a:off x="669600" y="204480"/>
            <a:ext cx="7788600" cy="15022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4800" b="0" strike="noStrike" spc="-1">
                <a:solidFill>
                  <a:srgbClr val="000000"/>
                </a:solidFill>
                <a:uFill>
                  <a:solidFill>
                    <a:srgbClr val="FFFFFF"/>
                  </a:solidFill>
                </a:uFill>
                <a:latin typeface="Helvetica Light"/>
                <a:ea typeface="Helvetica Light"/>
              </a:rPr>
              <a:t>Compact Star Twins</a:t>
            </a:r>
            <a:endParaRPr lang="en-US" sz="4800" b="0" strike="noStrike" spc="-1">
              <a:solidFill>
                <a:srgbClr val="000000"/>
              </a:solidFill>
              <a:uFill>
                <a:solidFill>
                  <a:srgbClr val="FFFFFF"/>
                </a:solidFill>
              </a:uFill>
              <a:latin typeface="Arial"/>
            </a:endParaRPr>
          </a:p>
        </p:txBody>
      </p:sp>
      <p:sp>
        <p:nvSpPr>
          <p:cNvPr id="505" name="CustomShape 2"/>
          <p:cNvSpPr/>
          <p:nvPr/>
        </p:nvSpPr>
        <p:spPr>
          <a:xfrm>
            <a:off x="1922040" y="6105960"/>
            <a:ext cx="5391720" cy="31356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700" b="1" strike="noStrike" spc="-1" dirty="0">
                <a:solidFill>
                  <a:srgbClr val="000000"/>
                </a:solidFill>
                <a:uFill>
                  <a:solidFill>
                    <a:srgbClr val="FFFFFF"/>
                  </a:solidFill>
                </a:uFill>
                <a:latin typeface="Helvetica Light"/>
                <a:ea typeface="Helvetica Light"/>
              </a:rPr>
              <a:t>Alvarez-Castillo, </a:t>
            </a:r>
            <a:r>
              <a:rPr lang="en-US" sz="1700" b="1" strike="noStrike" spc="-1" dirty="0" err="1">
                <a:solidFill>
                  <a:srgbClr val="000000"/>
                </a:solidFill>
                <a:uFill>
                  <a:solidFill>
                    <a:srgbClr val="FFFFFF"/>
                  </a:solidFill>
                </a:uFill>
                <a:latin typeface="Helvetica Light"/>
                <a:ea typeface="Helvetica Light"/>
              </a:rPr>
              <a:t>Blaschke</a:t>
            </a:r>
            <a:r>
              <a:rPr lang="en-US" sz="1700" b="1" strike="noStrike" spc="-1" dirty="0">
                <a:solidFill>
                  <a:srgbClr val="000000"/>
                </a:solidFill>
                <a:uFill>
                  <a:solidFill>
                    <a:srgbClr val="FFFFFF"/>
                  </a:solidFill>
                </a:uFill>
                <a:latin typeface="Helvetica Light"/>
                <a:ea typeface="Helvetica Light"/>
              </a:rPr>
              <a:t> (2017) </a:t>
            </a:r>
            <a:endParaRPr lang="en-US" sz="1700" b="0" strike="noStrike" spc="-1" dirty="0">
              <a:solidFill>
                <a:srgbClr val="000000"/>
              </a:solidFill>
              <a:uFill>
                <a:solidFill>
                  <a:srgbClr val="FFFFFF"/>
                </a:solidFill>
              </a:uFill>
              <a:latin typeface="Arial"/>
            </a:endParaRPr>
          </a:p>
          <a:p>
            <a:pPr algn="ctr">
              <a:lnSpc>
                <a:spcPct val="100000"/>
              </a:lnSpc>
            </a:pPr>
            <a:r>
              <a:rPr lang="en-US" sz="1700" b="1" strike="noStrike" spc="-1" dirty="0">
                <a:solidFill>
                  <a:srgbClr val="000000"/>
                </a:solidFill>
                <a:uFill>
                  <a:solidFill>
                    <a:srgbClr val="FFFFFF"/>
                  </a:solidFill>
                </a:uFill>
                <a:latin typeface="Helvetica Light"/>
                <a:ea typeface="Helvetica Light"/>
              </a:rPr>
              <a:t>High mass twins from multi-</a:t>
            </a:r>
            <a:r>
              <a:rPr lang="en-US" sz="1700" b="1" strike="noStrike" spc="-1" dirty="0" err="1">
                <a:solidFill>
                  <a:srgbClr val="000000"/>
                </a:solidFill>
                <a:uFill>
                  <a:solidFill>
                    <a:srgbClr val="FFFFFF"/>
                  </a:solidFill>
                </a:uFill>
                <a:latin typeface="Helvetica Light"/>
                <a:ea typeface="Helvetica Light"/>
              </a:rPr>
              <a:t>polytrope</a:t>
            </a:r>
            <a:r>
              <a:rPr lang="en-US" sz="1700" b="1" strike="noStrike" spc="-1" dirty="0">
                <a:solidFill>
                  <a:srgbClr val="000000"/>
                </a:solidFill>
                <a:uFill>
                  <a:solidFill>
                    <a:srgbClr val="FFFFFF"/>
                  </a:solidFill>
                </a:uFill>
                <a:latin typeface="Helvetica Light"/>
                <a:ea typeface="Helvetica Light"/>
              </a:rPr>
              <a:t> equations of state</a:t>
            </a:r>
            <a:endParaRPr lang="en-US" sz="1700" b="0" strike="noStrike" spc="-1" dirty="0">
              <a:solidFill>
                <a:srgbClr val="000000"/>
              </a:solidFill>
              <a:uFill>
                <a:solidFill>
                  <a:srgbClr val="FFFFFF"/>
                </a:solidFill>
              </a:uFill>
              <a:latin typeface="Arial"/>
            </a:endParaRPr>
          </a:p>
          <a:p>
            <a:pPr algn="ctr">
              <a:lnSpc>
                <a:spcPct val="100000"/>
              </a:lnSpc>
            </a:pPr>
            <a:r>
              <a:rPr lang="en-US" sz="1700" b="1" strike="noStrike" spc="-1" dirty="0" err="1">
                <a:solidFill>
                  <a:srgbClr val="000000"/>
                </a:solidFill>
                <a:uFill>
                  <a:solidFill>
                    <a:srgbClr val="FFFFFF"/>
                  </a:solidFill>
                </a:uFill>
                <a:latin typeface="Helvetica Light"/>
                <a:ea typeface="Helvetica Light"/>
              </a:rPr>
              <a:t>arXiv</a:t>
            </a:r>
            <a:r>
              <a:rPr lang="en-US" sz="1700" b="1" strike="noStrike" spc="-1" dirty="0">
                <a:solidFill>
                  <a:srgbClr val="000000"/>
                </a:solidFill>
                <a:uFill>
                  <a:solidFill>
                    <a:srgbClr val="FFFFFF"/>
                  </a:solidFill>
                </a:uFill>
                <a:latin typeface="Helvetica Light"/>
                <a:ea typeface="Helvetica Light"/>
              </a:rPr>
              <a:t>: 1703.02681v2, </a:t>
            </a:r>
            <a:r>
              <a:rPr lang="is-IS" sz="1700" b="1" dirty="0">
                <a:latin typeface="Helvetica Light" charset="0"/>
                <a:ea typeface="Helvetica Light" charset="0"/>
                <a:cs typeface="Helvetica Light" charset="0"/>
              </a:rPr>
              <a:t>Phys. Rev. C 96, 045809 (2017)</a:t>
            </a:r>
            <a:endParaRPr lang="en-US" sz="1700" b="1" strike="noStrike" spc="-1" dirty="0">
              <a:solidFill>
                <a:srgbClr val="000000"/>
              </a:solidFill>
              <a:uFill>
                <a:solidFill>
                  <a:srgbClr val="FFFFFF"/>
                </a:solidFill>
              </a:uFill>
              <a:latin typeface="Helvetica Light" charset="0"/>
              <a:ea typeface="Helvetica Light" charset="0"/>
              <a:cs typeface="Helvetica Light" charset="0"/>
            </a:endParaRPr>
          </a:p>
        </p:txBody>
      </p:sp>
      <p:sp>
        <p:nvSpPr>
          <p:cNvPr id="506" name="CustomShape 3"/>
          <p:cNvSpPr/>
          <p:nvPr/>
        </p:nvSpPr>
        <p:spPr>
          <a:xfrm>
            <a:off x="4482720" y="6505200"/>
            <a:ext cx="154080" cy="3961800"/>
          </a:xfrm>
          <a:prstGeom prst="rect">
            <a:avLst/>
          </a:prstGeom>
          <a:noFill/>
          <a:ln w="12600">
            <a:noFill/>
          </a:ln>
        </p:spPr>
        <p:style>
          <a:lnRef idx="0">
            <a:scrgbClr r="0" g="0" b="0"/>
          </a:lnRef>
          <a:fillRef idx="0">
            <a:scrgbClr r="0" g="0" b="0"/>
          </a:fillRef>
          <a:effectRef idx="0">
            <a:scrgbClr r="0" g="0" b="0"/>
          </a:effectRef>
          <a:fontRef idx="minor"/>
        </p:style>
      </p:sp>
      <p:sp>
        <p:nvSpPr>
          <p:cNvPr id="507" name="CustomShape 4"/>
          <p:cNvSpPr/>
          <p:nvPr/>
        </p:nvSpPr>
        <p:spPr>
          <a:xfrm>
            <a:off x="6553080" y="6356520"/>
            <a:ext cx="2118600" cy="3499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10279161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CustomShape 1"/>
          <p:cNvSpPr/>
          <p:nvPr/>
        </p:nvSpPr>
        <p:spPr>
          <a:xfrm>
            <a:off x="669600" y="2674080"/>
            <a:ext cx="7792560" cy="15062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4200" b="0" strike="noStrike" spc="-1" dirty="0">
                <a:solidFill>
                  <a:srgbClr val="000000"/>
                </a:solidFill>
                <a:uFill>
                  <a:solidFill>
                    <a:srgbClr val="FFFFFF"/>
                  </a:solidFill>
                </a:uFill>
                <a:latin typeface="Helvetica Light"/>
                <a:ea typeface="Helvetica Light"/>
              </a:rPr>
              <a:t>Multi-messenger Astronomy</a:t>
            </a:r>
            <a:endParaRPr lang="en-US" sz="42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40505410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
            <a:extLst>
              <a:ext uri="{FF2B5EF4-FFF2-40B4-BE49-F238E27FC236}">
                <a16:creationId xmlns:a16="http://schemas.microsoft.com/office/drawing/2014/main" id="{84EE65E3-75F7-6349-92BC-6D96C357030B}"/>
              </a:ext>
            </a:extLst>
          </p:cNvPr>
          <p:cNvSpPr>
            <a:spLocks noGrp="1" noChangeArrowheads="1"/>
          </p:cNvSpPr>
          <p:nvPr>
            <p:ph type="title" idx="4294967295"/>
          </p:nvPr>
        </p:nvSpPr>
        <p:spPr>
          <a:xfrm>
            <a:off x="457200" y="277813"/>
            <a:ext cx="8223250" cy="733425"/>
          </a:xfrm>
        </p:spPr>
        <p:txBody>
          <a:bodyPr lIns="90000" tIns="46800" rIns="90000" bIns="46800" anchor="t"/>
          <a:lstStyle/>
          <a:p>
            <a:pPr eaLnBrk="1"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ru-RU" sz="3600" dirty="0"/>
              <a:t>Hulse-Taylor pulsar – binary system</a:t>
            </a:r>
          </a:p>
        </p:txBody>
      </p:sp>
      <p:pic>
        <p:nvPicPr>
          <p:cNvPr id="76803" name="Picture 2">
            <a:extLst>
              <a:ext uri="{FF2B5EF4-FFF2-40B4-BE49-F238E27FC236}">
                <a16:creationId xmlns:a16="http://schemas.microsoft.com/office/drawing/2014/main" id="{12DA6B8F-2767-E740-A1E6-CD18B4E6E5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920875"/>
            <a:ext cx="3582988" cy="1371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6804" name="Picture 3">
            <a:extLst>
              <a:ext uri="{FF2B5EF4-FFF2-40B4-BE49-F238E27FC236}">
                <a16:creationId xmlns:a16="http://schemas.microsoft.com/office/drawing/2014/main" id="{542E4C44-4CC9-6746-8131-559106C86B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0088" y="1389063"/>
            <a:ext cx="4114800" cy="41068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6805" name="Text Box 4">
            <a:extLst>
              <a:ext uri="{FF2B5EF4-FFF2-40B4-BE49-F238E27FC236}">
                <a16:creationId xmlns:a16="http://schemas.microsoft.com/office/drawing/2014/main" id="{848C0346-246E-464F-9FC1-7B1CA29D856E}"/>
              </a:ext>
            </a:extLst>
          </p:cNvPr>
          <p:cNvSpPr txBox="1">
            <a:spLocks noChangeArrowheads="1"/>
          </p:cNvSpPr>
          <p:nvPr/>
        </p:nvSpPr>
        <p:spPr bwMode="auto">
          <a:xfrm>
            <a:off x="498475" y="1279525"/>
            <a:ext cx="1458913"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1800" dirty="0">
                <a:solidFill>
                  <a:schemeClr val="tx1"/>
                </a:solidFill>
                <a:latin typeface="Times New Roman" panose="02020603050405020304" pitchFamily="18" charset="0"/>
              </a:rPr>
              <a:t>PSR B1913+16  (now J1915+1606)</a:t>
            </a:r>
          </a:p>
        </p:txBody>
      </p:sp>
      <p:sp>
        <p:nvSpPr>
          <p:cNvPr id="76806" name="Text Box 5">
            <a:extLst>
              <a:ext uri="{FF2B5EF4-FFF2-40B4-BE49-F238E27FC236}">
                <a16:creationId xmlns:a16="http://schemas.microsoft.com/office/drawing/2014/main" id="{D1A4CEC9-81D2-154B-A962-90A4CDABCF46}"/>
              </a:ext>
            </a:extLst>
          </p:cNvPr>
          <p:cNvSpPr txBox="1">
            <a:spLocks noChangeArrowheads="1"/>
          </p:cNvSpPr>
          <p:nvPr/>
        </p:nvSpPr>
        <p:spPr bwMode="auto">
          <a:xfrm>
            <a:off x="365125" y="5668963"/>
            <a:ext cx="841692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1800" dirty="0">
                <a:solidFill>
                  <a:schemeClr val="tx1"/>
                </a:solidFill>
                <a:latin typeface="Times New Roman" panose="02020603050405020304" pitchFamily="18" charset="0"/>
              </a:rPr>
              <a:t>Excellent confirmation of Einstein theory of GW emission by observation of period decay</a:t>
            </a:r>
          </a:p>
        </p:txBody>
      </p:sp>
      <p:pic>
        <p:nvPicPr>
          <p:cNvPr id="76807" name="Picture 6">
            <a:extLst>
              <a:ext uri="{FF2B5EF4-FFF2-40B4-BE49-F238E27FC236}">
                <a16:creationId xmlns:a16="http://schemas.microsoft.com/office/drawing/2014/main" id="{58D0DB20-3D7C-7B46-ADB9-5562548C77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1388" y="3743325"/>
            <a:ext cx="2193925" cy="17430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6808" name="Text Box 7">
            <a:extLst>
              <a:ext uri="{FF2B5EF4-FFF2-40B4-BE49-F238E27FC236}">
                <a16:creationId xmlns:a16="http://schemas.microsoft.com/office/drawing/2014/main" id="{DA091FA8-3287-EC45-802D-7F5F61D38013}"/>
              </a:ext>
            </a:extLst>
          </p:cNvPr>
          <p:cNvSpPr txBox="1">
            <a:spLocks noChangeArrowheads="1"/>
          </p:cNvSpPr>
          <p:nvPr/>
        </p:nvSpPr>
        <p:spPr bwMode="auto">
          <a:xfrm>
            <a:off x="411163" y="3657600"/>
            <a:ext cx="1747837"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1800" dirty="0">
                <a:solidFill>
                  <a:schemeClr val="tx1"/>
                </a:solidFill>
                <a:latin typeface="Times New Roman" panose="02020603050405020304" pitchFamily="18" charset="0"/>
              </a:rPr>
              <a:t>Nobel Prize for</a:t>
            </a:r>
          </a:p>
          <a:p>
            <a:pPr eaLnBrk="1" hangingPunct="1">
              <a:spcBef>
                <a:spcPct val="0"/>
              </a:spcBef>
              <a:buClrTx/>
              <a:buFontTx/>
              <a:buNone/>
            </a:pPr>
            <a:r>
              <a:rPr lang="en-US" altLang="ru-RU" sz="1800" dirty="0">
                <a:solidFill>
                  <a:schemeClr val="tx1"/>
                </a:solidFill>
                <a:latin typeface="Times New Roman" panose="02020603050405020304" pitchFamily="18" charset="0"/>
              </a:rPr>
              <a:t>Hulse and Taylor</a:t>
            </a:r>
          </a:p>
          <a:p>
            <a:pPr eaLnBrk="1" hangingPunct="1">
              <a:spcBef>
                <a:spcPct val="0"/>
              </a:spcBef>
              <a:buClrTx/>
              <a:buFontTx/>
              <a:buNone/>
            </a:pPr>
            <a:r>
              <a:rPr lang="en-US" altLang="ru-RU" sz="1800" dirty="0">
                <a:solidFill>
                  <a:schemeClr val="tx1"/>
                </a:solidFill>
                <a:latin typeface="Times New Roman" panose="02020603050405020304" pitchFamily="18" charset="0"/>
              </a:rPr>
              <a:t>(1993)</a:t>
            </a:r>
          </a:p>
        </p:txBody>
      </p:sp>
    </p:spTree>
    <p:extLst>
      <p:ext uri="{BB962C8B-B14F-4D97-AF65-F5344CB8AC3E}">
        <p14:creationId xmlns:p14="http://schemas.microsoft.com/office/powerpoint/2010/main" val="352051506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00" y="0"/>
            <a:ext cx="8470348" cy="6858000"/>
          </a:xfrm>
          <a:prstGeom prst="rect">
            <a:avLst/>
          </a:prstGeom>
        </p:spPr>
      </p:pic>
    </p:spTree>
    <p:extLst>
      <p:ext uri="{BB962C8B-B14F-4D97-AF65-F5344CB8AC3E}">
        <p14:creationId xmlns:p14="http://schemas.microsoft.com/office/powerpoint/2010/main" val="13410346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
            <a:extLst>
              <a:ext uri="{FF2B5EF4-FFF2-40B4-BE49-F238E27FC236}">
                <a16:creationId xmlns:a16="http://schemas.microsoft.com/office/drawing/2014/main" id="{99D8F548-998F-BC4D-B55E-6CB4251A3C41}"/>
              </a:ext>
            </a:extLst>
          </p:cNvPr>
          <p:cNvSpPr>
            <a:spLocks noGrp="1" noChangeArrowheads="1"/>
          </p:cNvSpPr>
          <p:nvPr>
            <p:ph type="title" idx="4294967295"/>
          </p:nvPr>
        </p:nvSpPr>
        <p:spPr>
          <a:xfrm>
            <a:off x="457200" y="277813"/>
            <a:ext cx="8412163" cy="1365250"/>
          </a:xfrm>
        </p:spPr>
        <p:txBody>
          <a:bodyPr lIns="90000" tIns="46800" rIns="90000" bIns="46800" anchor="t"/>
          <a:lstStyle/>
          <a:p>
            <a:pPr eaLnBrk="1"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ru-RU" sz="3600" dirty="0"/>
              <a:t>Direct measurement of gravitational waves – merging of two massive black holes (2015)</a:t>
            </a:r>
          </a:p>
        </p:txBody>
      </p:sp>
      <p:pic>
        <p:nvPicPr>
          <p:cNvPr id="78851" name="Picture 2">
            <a:extLst>
              <a:ext uri="{FF2B5EF4-FFF2-40B4-BE49-F238E27FC236}">
                <a16:creationId xmlns:a16="http://schemas.microsoft.com/office/drawing/2014/main" id="{C5CD82F9-EB58-154C-B51F-CAB8482513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9038" y="1554163"/>
            <a:ext cx="5211762" cy="44799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8852" name="Text Box 3">
            <a:extLst>
              <a:ext uri="{FF2B5EF4-FFF2-40B4-BE49-F238E27FC236}">
                <a16:creationId xmlns:a16="http://schemas.microsoft.com/office/drawing/2014/main" id="{2D4C0AC4-3CDD-1B44-81ED-A95BB9460A87}"/>
              </a:ext>
            </a:extLst>
          </p:cNvPr>
          <p:cNvSpPr txBox="1">
            <a:spLocks noChangeArrowheads="1"/>
          </p:cNvSpPr>
          <p:nvPr/>
        </p:nvSpPr>
        <p:spPr bwMode="auto">
          <a:xfrm>
            <a:off x="100013" y="1847850"/>
            <a:ext cx="3654425" cy="420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1800" dirty="0">
                <a:solidFill>
                  <a:schemeClr val="tx1"/>
                </a:solidFill>
                <a:latin typeface="Times New Roman" panose="02020603050405020304" pitchFamily="18" charset="0"/>
              </a:rPr>
              <a:t>First detection of gravitational waves </a:t>
            </a:r>
          </a:p>
          <a:p>
            <a:pPr eaLnBrk="1" hangingPunct="1">
              <a:spcBef>
                <a:spcPct val="0"/>
              </a:spcBef>
              <a:buClrTx/>
              <a:buFontTx/>
              <a:buNone/>
            </a:pPr>
            <a:r>
              <a:rPr lang="en-US" altLang="ru-RU" sz="1800" dirty="0">
                <a:solidFill>
                  <a:schemeClr val="tx1"/>
                </a:solidFill>
                <a:latin typeface="Times New Roman" panose="02020603050405020304" pitchFamily="18" charset="0"/>
              </a:rPr>
              <a:t>September 14, 2015 at 5:51 a.m. EDT</a:t>
            </a:r>
          </a:p>
          <a:p>
            <a:pPr eaLnBrk="1" hangingPunct="1">
              <a:spcBef>
                <a:spcPct val="0"/>
              </a:spcBef>
              <a:buClrTx/>
              <a:buFontTx/>
              <a:buNone/>
            </a:pPr>
            <a:r>
              <a:rPr lang="en-US" altLang="ru-RU" sz="1800" dirty="0">
                <a:solidFill>
                  <a:schemeClr val="tx1"/>
                </a:solidFill>
                <a:latin typeface="Times New Roman" panose="02020603050405020304" pitchFamily="18" charset="0"/>
              </a:rPr>
              <a:t>(LIGO Collaboration)</a:t>
            </a:r>
          </a:p>
          <a:p>
            <a:pPr eaLnBrk="1" hangingPunct="1">
              <a:spcBef>
                <a:spcPct val="0"/>
              </a:spcBef>
              <a:buClrTx/>
              <a:buFontTx/>
              <a:buNone/>
            </a:pPr>
            <a:endParaRPr lang="en-US" altLang="ru-RU" sz="1800" dirty="0">
              <a:solidFill>
                <a:schemeClr val="tx1"/>
              </a:solidFill>
              <a:latin typeface="Times New Roman" panose="02020603050405020304" pitchFamily="18" charset="0"/>
            </a:endParaRPr>
          </a:p>
          <a:p>
            <a:pPr eaLnBrk="1" hangingPunct="1">
              <a:spcBef>
                <a:spcPct val="0"/>
              </a:spcBef>
              <a:buClrTx/>
              <a:buFontTx/>
              <a:buNone/>
            </a:pPr>
            <a:r>
              <a:rPr lang="en-US" altLang="ru-RU" sz="1800" dirty="0">
                <a:solidFill>
                  <a:schemeClr val="tx1"/>
                </a:solidFill>
                <a:latin typeface="Times New Roman" panose="02020603050405020304" pitchFamily="18" charset="0"/>
              </a:rPr>
              <a:t>Source at 410(18) </a:t>
            </a:r>
            <a:r>
              <a:rPr lang="en-US" altLang="ru-RU" sz="1800" dirty="0" err="1">
                <a:solidFill>
                  <a:schemeClr val="tx1"/>
                </a:solidFill>
                <a:latin typeface="Times New Roman" panose="02020603050405020304" pitchFamily="18" charset="0"/>
              </a:rPr>
              <a:t>Mpc</a:t>
            </a:r>
            <a:r>
              <a:rPr lang="en-US" altLang="ru-RU" sz="1800" dirty="0">
                <a:solidFill>
                  <a:schemeClr val="tx1"/>
                </a:solidFill>
                <a:latin typeface="Times New Roman" panose="02020603050405020304" pitchFamily="18" charset="0"/>
              </a:rPr>
              <a:t> [z=0.09(4)]</a:t>
            </a:r>
          </a:p>
          <a:p>
            <a:pPr eaLnBrk="1" hangingPunct="1">
              <a:spcBef>
                <a:spcPct val="0"/>
              </a:spcBef>
              <a:buClrTx/>
              <a:buFontTx/>
              <a:buNone/>
            </a:pPr>
            <a:endParaRPr lang="en-US" altLang="ru-RU" sz="1800" dirty="0">
              <a:solidFill>
                <a:schemeClr val="tx1"/>
              </a:solidFill>
              <a:latin typeface="Times New Roman" panose="02020603050405020304" pitchFamily="18" charset="0"/>
            </a:endParaRPr>
          </a:p>
          <a:p>
            <a:pPr eaLnBrk="1" hangingPunct="1">
              <a:spcBef>
                <a:spcPct val="0"/>
              </a:spcBef>
              <a:buClrTx/>
              <a:buFontTx/>
              <a:buNone/>
            </a:pPr>
            <a:r>
              <a:rPr lang="en-US" altLang="ru-RU" sz="1800" dirty="0">
                <a:solidFill>
                  <a:schemeClr val="tx1"/>
                </a:solidFill>
                <a:latin typeface="Times New Roman" panose="02020603050405020304" pitchFamily="18" charset="0"/>
              </a:rPr>
              <a:t>Initial black hole masses:</a:t>
            </a:r>
          </a:p>
          <a:p>
            <a:pPr eaLnBrk="1" hangingPunct="1">
              <a:spcBef>
                <a:spcPct val="0"/>
              </a:spcBef>
              <a:buClrTx/>
              <a:buFontTx/>
              <a:buNone/>
            </a:pPr>
            <a:r>
              <a:rPr lang="en-US" altLang="ru-RU" sz="1800" dirty="0">
                <a:solidFill>
                  <a:schemeClr val="tx1"/>
                </a:solidFill>
                <a:latin typeface="Times New Roman" panose="02020603050405020304" pitchFamily="18" charset="0"/>
              </a:rPr>
              <a:t>    36(5) Mo and 29(4) Mo</a:t>
            </a:r>
          </a:p>
          <a:p>
            <a:pPr eaLnBrk="1" hangingPunct="1">
              <a:spcBef>
                <a:spcPct val="0"/>
              </a:spcBef>
              <a:buClrTx/>
              <a:buFontTx/>
              <a:buNone/>
            </a:pPr>
            <a:r>
              <a:rPr lang="en-US" altLang="ru-RU" sz="1800" dirty="0">
                <a:solidFill>
                  <a:schemeClr val="tx1"/>
                </a:solidFill>
                <a:latin typeface="Times New Roman" panose="02020603050405020304" pitchFamily="18" charset="0"/>
              </a:rPr>
              <a:t>Final black hole mass: </a:t>
            </a:r>
          </a:p>
          <a:p>
            <a:pPr eaLnBrk="1" hangingPunct="1">
              <a:spcBef>
                <a:spcPct val="0"/>
              </a:spcBef>
              <a:buClrTx/>
              <a:buFontTx/>
              <a:buNone/>
            </a:pPr>
            <a:r>
              <a:rPr lang="en-US" altLang="ru-RU" sz="1800" dirty="0">
                <a:solidFill>
                  <a:schemeClr val="tx1"/>
                </a:solidFill>
                <a:latin typeface="Times New Roman" panose="02020603050405020304" pitchFamily="18" charset="0"/>
              </a:rPr>
              <a:t>    62(4) Mo</a:t>
            </a:r>
          </a:p>
          <a:p>
            <a:pPr eaLnBrk="1" hangingPunct="1">
              <a:spcBef>
                <a:spcPct val="0"/>
              </a:spcBef>
              <a:buClrTx/>
              <a:buFontTx/>
              <a:buNone/>
            </a:pPr>
            <a:endParaRPr lang="en-US" altLang="ru-RU" sz="1800" dirty="0">
              <a:solidFill>
                <a:schemeClr val="tx1"/>
              </a:solidFill>
              <a:latin typeface="Times New Roman" panose="02020603050405020304" pitchFamily="18" charset="0"/>
            </a:endParaRPr>
          </a:p>
          <a:p>
            <a:pPr eaLnBrk="1" hangingPunct="1">
              <a:spcBef>
                <a:spcPct val="0"/>
              </a:spcBef>
              <a:buClrTx/>
              <a:buFontTx/>
              <a:buNone/>
            </a:pPr>
            <a:r>
              <a:rPr lang="en-US" altLang="ru-RU" sz="1800" dirty="0">
                <a:solidFill>
                  <a:schemeClr val="tx1"/>
                </a:solidFill>
                <a:latin typeface="Times New Roman" panose="02020603050405020304" pitchFamily="18" charset="0"/>
              </a:rPr>
              <a:t>Energy release in gravitational waves</a:t>
            </a:r>
          </a:p>
          <a:p>
            <a:pPr eaLnBrk="1" hangingPunct="1">
              <a:spcBef>
                <a:spcPct val="0"/>
              </a:spcBef>
              <a:buClrTx/>
              <a:buFontTx/>
              <a:buNone/>
            </a:pPr>
            <a:r>
              <a:rPr lang="en-US" altLang="ru-RU" sz="1800" dirty="0">
                <a:solidFill>
                  <a:schemeClr val="tx1"/>
                </a:solidFill>
                <a:latin typeface="Times New Roman" panose="02020603050405020304" pitchFamily="18" charset="0"/>
              </a:rPr>
              <a:t>    3.0(5) Mo c</a:t>
            </a:r>
            <a:r>
              <a:rPr lang="en-US" altLang="ru-RU" sz="1800" baseline="33000" dirty="0">
                <a:solidFill>
                  <a:schemeClr val="tx1"/>
                </a:solidFill>
              </a:rPr>
              <a:t>2</a:t>
            </a:r>
          </a:p>
          <a:p>
            <a:pPr eaLnBrk="1" hangingPunct="1">
              <a:spcBef>
                <a:spcPct val="0"/>
              </a:spcBef>
              <a:buClrTx/>
              <a:buFontTx/>
              <a:buNone/>
            </a:pPr>
            <a:endParaRPr lang="en-US" altLang="ru-RU" sz="1800" dirty="0">
              <a:solidFill>
                <a:schemeClr val="tx1"/>
              </a:solidFill>
              <a:latin typeface="Times New Roman" panose="02020603050405020304" pitchFamily="18" charset="0"/>
            </a:endParaRPr>
          </a:p>
          <a:p>
            <a:pPr eaLnBrk="1" hangingPunct="1">
              <a:spcBef>
                <a:spcPct val="0"/>
              </a:spcBef>
              <a:buClrTx/>
              <a:buFontTx/>
              <a:buNone/>
            </a:pPr>
            <a:r>
              <a:rPr lang="en-US" altLang="ru-RU" sz="1800" dirty="0">
                <a:solidFill>
                  <a:schemeClr val="tx1"/>
                </a:solidFill>
                <a:latin typeface="Times New Roman" panose="02020603050405020304" pitchFamily="18" charset="0"/>
              </a:rPr>
              <a:t>Phys. Rev. Lett. 116, 061102 (2016)</a:t>
            </a:r>
          </a:p>
        </p:txBody>
      </p:sp>
      <p:sp>
        <p:nvSpPr>
          <p:cNvPr id="78853" name="Text Box 4">
            <a:extLst>
              <a:ext uri="{FF2B5EF4-FFF2-40B4-BE49-F238E27FC236}">
                <a16:creationId xmlns:a16="http://schemas.microsoft.com/office/drawing/2014/main" id="{AF738FCC-EBBC-744B-B48B-AD0DBF733A18}"/>
              </a:ext>
            </a:extLst>
          </p:cNvPr>
          <p:cNvSpPr txBox="1">
            <a:spLocks noChangeArrowheads="1"/>
          </p:cNvSpPr>
          <p:nvPr/>
        </p:nvSpPr>
        <p:spPr bwMode="auto">
          <a:xfrm>
            <a:off x="149225" y="6311900"/>
            <a:ext cx="8709025"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2200" b="1" dirty="0">
                <a:solidFill>
                  <a:schemeClr val="tx1"/>
                </a:solidFill>
                <a:latin typeface="Times New Roman" panose="02020603050405020304" pitchFamily="18" charset="0"/>
              </a:rPr>
              <a:t>Nobel Prize Physics 2017 !! Rainer Weiss, Barry C. </a:t>
            </a:r>
            <a:r>
              <a:rPr lang="en-US" altLang="ru-RU" sz="2200" b="1" dirty="0" err="1">
                <a:solidFill>
                  <a:schemeClr val="tx1"/>
                </a:solidFill>
                <a:latin typeface="Times New Roman" panose="02020603050405020304" pitchFamily="18" charset="0"/>
              </a:rPr>
              <a:t>Barish</a:t>
            </a:r>
            <a:r>
              <a:rPr lang="en-US" altLang="ru-RU" sz="2200" b="1" dirty="0">
                <a:solidFill>
                  <a:schemeClr val="tx1"/>
                </a:solidFill>
                <a:latin typeface="Times New Roman" panose="02020603050405020304" pitchFamily="18" charset="0"/>
              </a:rPr>
              <a:t>, Kip Thorne </a:t>
            </a:r>
          </a:p>
        </p:txBody>
      </p:sp>
    </p:spTree>
    <p:extLst>
      <p:ext uri="{BB962C8B-B14F-4D97-AF65-F5344CB8AC3E}">
        <p14:creationId xmlns:p14="http://schemas.microsoft.com/office/powerpoint/2010/main" val="293300223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
            <a:extLst>
              <a:ext uri="{FF2B5EF4-FFF2-40B4-BE49-F238E27FC236}">
                <a16:creationId xmlns:a16="http://schemas.microsoft.com/office/drawing/2014/main" id="{0515BC88-4E57-6348-8328-24B318772753}"/>
              </a:ext>
            </a:extLst>
          </p:cNvPr>
          <p:cNvSpPr>
            <a:spLocks noGrp="1" noChangeArrowheads="1"/>
          </p:cNvSpPr>
          <p:nvPr>
            <p:ph type="title" idx="4294967295"/>
          </p:nvPr>
        </p:nvSpPr>
        <p:spPr>
          <a:xfrm>
            <a:off x="457200" y="277813"/>
            <a:ext cx="8504238" cy="733425"/>
          </a:xfrm>
        </p:spPr>
        <p:txBody>
          <a:bodyPr lIns="90000" tIns="46800" rIns="90000" bIns="46800" anchor="t"/>
          <a:lstStyle/>
          <a:p>
            <a:pPr eaLnBrk="1"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ru-RU" dirty="0"/>
              <a:t>GW170817: Neutron Star Merger </a:t>
            </a:r>
          </a:p>
        </p:txBody>
      </p:sp>
      <p:sp>
        <p:nvSpPr>
          <p:cNvPr id="82947" name="Text Box 2">
            <a:extLst>
              <a:ext uri="{FF2B5EF4-FFF2-40B4-BE49-F238E27FC236}">
                <a16:creationId xmlns:a16="http://schemas.microsoft.com/office/drawing/2014/main" id="{266B5E31-4AD7-C04C-B335-4D226AB0191D}"/>
              </a:ext>
            </a:extLst>
          </p:cNvPr>
          <p:cNvSpPr txBox="1">
            <a:spLocks noChangeArrowheads="1"/>
          </p:cNvSpPr>
          <p:nvPr/>
        </p:nvSpPr>
        <p:spPr bwMode="auto">
          <a:xfrm>
            <a:off x="5121275" y="5668963"/>
            <a:ext cx="4117975" cy="63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1800">
                <a:latin typeface="Times New Roman" panose="02020603050405020304" pitchFamily="18" charset="0"/>
              </a:rPr>
              <a:t>GW170817A , announced 16.10.2017 *) </a:t>
            </a:r>
          </a:p>
          <a:p>
            <a:pPr eaLnBrk="1" hangingPunct="1">
              <a:spcBef>
                <a:spcPct val="0"/>
              </a:spcBef>
              <a:buClrTx/>
              <a:buFontTx/>
              <a:buNone/>
            </a:pPr>
            <a:endParaRPr lang="en-US" altLang="ru-RU" sz="1800">
              <a:latin typeface="Times New Roman" panose="02020603050405020304" pitchFamily="18" charset="0"/>
            </a:endParaRPr>
          </a:p>
        </p:txBody>
      </p:sp>
      <p:sp>
        <p:nvSpPr>
          <p:cNvPr id="82948" name="Text Box 3">
            <a:extLst>
              <a:ext uri="{FF2B5EF4-FFF2-40B4-BE49-F238E27FC236}">
                <a16:creationId xmlns:a16="http://schemas.microsoft.com/office/drawing/2014/main" id="{0B95EF05-F194-8241-B4B6-FDA2E27452D3}"/>
              </a:ext>
            </a:extLst>
          </p:cNvPr>
          <p:cNvSpPr txBox="1">
            <a:spLocks noChangeArrowheads="1"/>
          </p:cNvSpPr>
          <p:nvPr/>
        </p:nvSpPr>
        <p:spPr bwMode="auto">
          <a:xfrm>
            <a:off x="206375" y="6288088"/>
            <a:ext cx="8755063" cy="385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1800" dirty="0">
                <a:solidFill>
                  <a:schemeClr val="tx1"/>
                </a:solidFill>
                <a:latin typeface="Times New Roman" panose="02020603050405020304" pitchFamily="18" charset="0"/>
              </a:rPr>
              <a:t>*) B.P. Abbott et al. [LIGO/Virgo Collab.], PRL 119, 161101 (2017); </a:t>
            </a:r>
            <a:r>
              <a:rPr lang="en-US" altLang="ru-RU" sz="1800" dirty="0" err="1">
                <a:solidFill>
                  <a:schemeClr val="tx1"/>
                </a:solidFill>
                <a:latin typeface="Times New Roman" panose="02020603050405020304" pitchFamily="18" charset="0"/>
              </a:rPr>
              <a:t>ApJLett</a:t>
            </a:r>
            <a:r>
              <a:rPr lang="en-US" altLang="ru-RU" sz="1800" dirty="0">
                <a:solidFill>
                  <a:schemeClr val="tx1"/>
                </a:solidFill>
                <a:latin typeface="Times New Roman" panose="02020603050405020304" pitchFamily="18" charset="0"/>
              </a:rPr>
              <a:t> 848, L12 (2017) </a:t>
            </a:r>
          </a:p>
        </p:txBody>
      </p:sp>
      <p:pic>
        <p:nvPicPr>
          <p:cNvPr id="82949" name="Picture 4">
            <a:extLst>
              <a:ext uri="{FF2B5EF4-FFF2-40B4-BE49-F238E27FC236}">
                <a16:creationId xmlns:a16="http://schemas.microsoft.com/office/drawing/2014/main" id="{F3898491-04B6-DF4B-925B-9F35F902AF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13" y="1084263"/>
            <a:ext cx="8205787" cy="18780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950" name="Picture 5">
            <a:extLst>
              <a:ext uri="{FF2B5EF4-FFF2-40B4-BE49-F238E27FC236}">
                <a16:creationId xmlns:a16="http://schemas.microsoft.com/office/drawing/2014/main" id="{F6F78491-12B5-AC45-B4A0-8A967B6BB7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250" y="3017838"/>
            <a:ext cx="4613275" cy="30749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951" name="Picture 6">
            <a:extLst>
              <a:ext uri="{FF2B5EF4-FFF2-40B4-BE49-F238E27FC236}">
                <a16:creationId xmlns:a16="http://schemas.microsoft.com/office/drawing/2014/main" id="{F768070D-213C-4E46-AA24-D128742B70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7788" y="3036888"/>
            <a:ext cx="3549650" cy="2476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55539352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2900"/>
            <a:ext cx="9144000" cy="6150673"/>
          </a:xfrm>
          <a:prstGeom prst="rect">
            <a:avLst/>
          </a:prstGeom>
        </p:spPr>
      </p:pic>
    </p:spTree>
    <p:extLst>
      <p:ext uri="{BB962C8B-B14F-4D97-AF65-F5344CB8AC3E}">
        <p14:creationId xmlns:p14="http://schemas.microsoft.com/office/powerpoint/2010/main" val="1323671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Implications from GW170817</a:t>
            </a:r>
          </a:p>
        </p:txBody>
      </p:sp>
      <p:sp>
        <p:nvSpPr>
          <p:cNvPr id="7" name="CustomShape 2"/>
          <p:cNvSpPr/>
          <p:nvPr/>
        </p:nvSpPr>
        <p:spPr>
          <a:xfrm>
            <a:off x="443129" y="5885471"/>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a:latin typeface="Helvetica Light" charset="0"/>
                <a:ea typeface="Helvetica Light" charset="0"/>
                <a:cs typeface="Helvetica Light" charset="0"/>
              </a:rPr>
              <a:t>GW170817: Observation of Gravitational Waves from a Binary Neutron Star </a:t>
            </a:r>
            <a:r>
              <a:rPr lang="en-US" sz="1600" b="1" dirty="0" err="1">
                <a:latin typeface="Helvetica Light" charset="0"/>
                <a:ea typeface="Helvetica Light" charset="0"/>
                <a:cs typeface="Helvetica Light" charset="0"/>
              </a:rPr>
              <a:t>Inspiral</a:t>
            </a:r>
            <a:endParaRPr lang="en-US" sz="1600" b="1" dirty="0">
              <a:latin typeface="Helvetica Light" charset="0"/>
              <a:ea typeface="Helvetica Light" charset="0"/>
              <a:cs typeface="Helvetica Light" charset="0"/>
            </a:endParaRPr>
          </a:p>
          <a:p>
            <a:pPr algn="ctr">
              <a:lnSpc>
                <a:spcPct val="100000"/>
              </a:lnSpc>
            </a:pPr>
            <a:r>
              <a:rPr lang="en-US" sz="1600" b="1" dirty="0">
                <a:latin typeface="Helvetica Light" charset="0"/>
                <a:ea typeface="Helvetica Light" charset="0"/>
                <a:cs typeface="Helvetica Light" charset="0"/>
              </a:rPr>
              <a:t>B. P. Abbott et al. </a:t>
            </a:r>
            <a:r>
              <a:rPr lang="is-IS" sz="1600" b="1" dirty="0">
                <a:latin typeface="Helvetica Light" charset="0"/>
                <a:ea typeface="Helvetica Light" charset="0"/>
                <a:cs typeface="Helvetica Light" charset="0"/>
              </a:rPr>
              <a:t>arXiv:1712.00451</a:t>
            </a: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3358" y="1499425"/>
            <a:ext cx="4685042" cy="4230045"/>
          </a:xfrm>
          <a:prstGeom prst="rect">
            <a:avLst/>
          </a:prstGeom>
        </p:spPr>
      </p:pic>
    </p:spTree>
    <p:extLst>
      <p:ext uri="{BB962C8B-B14F-4D97-AF65-F5344CB8AC3E}">
        <p14:creationId xmlns:p14="http://schemas.microsoft.com/office/powerpoint/2010/main" val="17535799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0" name="Picture 565"/>
          <p:cNvPicPr/>
          <p:nvPr/>
        </p:nvPicPr>
        <p:blipFill>
          <a:blip r:embed="rId2"/>
          <a:stretch/>
        </p:blipFill>
        <p:spPr>
          <a:xfrm>
            <a:off x="17280" y="13680"/>
            <a:ext cx="9142560" cy="6829200"/>
          </a:xfrm>
          <a:prstGeom prst="rect">
            <a:avLst/>
          </a:prstGeom>
          <a:ln>
            <a:noFill/>
          </a:ln>
        </p:spPr>
      </p:pic>
    </p:spTree>
    <p:extLst>
      <p:ext uri="{BB962C8B-B14F-4D97-AF65-F5344CB8AC3E}">
        <p14:creationId xmlns:p14="http://schemas.microsoft.com/office/powerpoint/2010/main" val="103332881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
            <a:extLst>
              <a:ext uri="{FF2B5EF4-FFF2-40B4-BE49-F238E27FC236}">
                <a16:creationId xmlns:a16="http://schemas.microsoft.com/office/drawing/2014/main" id="{589913F9-0B91-084E-80B7-F3B37F3E7E36}"/>
              </a:ext>
            </a:extLst>
          </p:cNvPr>
          <p:cNvSpPr>
            <a:spLocks noGrp="1" noChangeArrowheads="1"/>
          </p:cNvSpPr>
          <p:nvPr>
            <p:ph type="title" idx="4294967295"/>
          </p:nvPr>
        </p:nvSpPr>
        <p:spPr>
          <a:xfrm>
            <a:off x="457200" y="277813"/>
            <a:ext cx="8686800" cy="1370012"/>
          </a:xfrm>
        </p:spPr>
        <p:txBody>
          <a:bodyPr lIns="90000" tIns="46800" rIns="90000" bIns="46800" anchor="t"/>
          <a:lstStyle/>
          <a:p>
            <a:pPr eaLnBrk="1"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ru-RU" sz="3200" dirty="0"/>
              <a:t>Double Neutron Stars and Millisecond Pulsars</a:t>
            </a:r>
          </a:p>
        </p:txBody>
      </p:sp>
      <p:pic>
        <p:nvPicPr>
          <p:cNvPr id="70659" name="Picture 2">
            <a:extLst>
              <a:ext uri="{FF2B5EF4-FFF2-40B4-BE49-F238E27FC236}">
                <a16:creationId xmlns:a16="http://schemas.microsoft.com/office/drawing/2014/main" id="{DF6203D4-9DF4-AA44-A657-4E4EF8EE82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8514" y="1000250"/>
            <a:ext cx="5360987" cy="56276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7422833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1" name="Picture 566"/>
          <p:cNvPicPr/>
          <p:nvPr/>
        </p:nvPicPr>
        <p:blipFill>
          <a:blip r:embed="rId2"/>
          <a:stretch/>
        </p:blipFill>
        <p:spPr>
          <a:xfrm>
            <a:off x="17280" y="5400"/>
            <a:ext cx="9142560" cy="6838920"/>
          </a:xfrm>
          <a:prstGeom prst="rect">
            <a:avLst/>
          </a:prstGeom>
          <a:ln>
            <a:noFill/>
          </a:ln>
        </p:spPr>
      </p:pic>
    </p:spTree>
    <p:extLst>
      <p:ext uri="{BB962C8B-B14F-4D97-AF65-F5344CB8AC3E}">
        <p14:creationId xmlns:p14="http://schemas.microsoft.com/office/powerpoint/2010/main" val="300339824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latin typeface="Helvetica Light" charset="0"/>
                <a:ea typeface="Helvetica Light" charset="0"/>
                <a:cs typeface="Helvetica Light" charset="0"/>
              </a:rPr>
              <a:t>Love number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1229" y="1596061"/>
            <a:ext cx="1509199" cy="80176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229" y="2722821"/>
            <a:ext cx="6502400" cy="2667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3881" y="5389821"/>
            <a:ext cx="5397500" cy="508000"/>
          </a:xfrm>
          <a:prstGeom prst="rect">
            <a:avLst/>
          </a:prstGeom>
        </p:spPr>
      </p:pic>
    </p:spTree>
    <p:extLst>
      <p:ext uri="{BB962C8B-B14F-4D97-AF65-F5344CB8AC3E}">
        <p14:creationId xmlns:p14="http://schemas.microsoft.com/office/powerpoint/2010/main" val="33949695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Implications from GW170817</a:t>
            </a:r>
          </a:p>
        </p:txBody>
      </p:sp>
      <p:sp>
        <p:nvSpPr>
          <p:cNvPr id="7" name="CustomShape 2"/>
          <p:cNvSpPr/>
          <p:nvPr/>
        </p:nvSpPr>
        <p:spPr>
          <a:xfrm>
            <a:off x="443129" y="5885471"/>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a:latin typeface="Helvetica Light" charset="0"/>
                <a:ea typeface="Helvetica Light" charset="0"/>
                <a:cs typeface="Helvetica Light" charset="0"/>
              </a:rPr>
              <a:t>Properties of the Binary Star Merger GW170817</a:t>
            </a:r>
          </a:p>
          <a:p>
            <a:pPr algn="ctr">
              <a:lnSpc>
                <a:spcPct val="100000"/>
              </a:lnSpc>
            </a:pPr>
            <a:r>
              <a:rPr lang="en-US" sz="1600" b="1" dirty="0">
                <a:latin typeface="Helvetica Light" charset="0"/>
                <a:ea typeface="Helvetica Light" charset="0"/>
                <a:cs typeface="Helvetica Light" charset="0"/>
              </a:rPr>
              <a:t>B. P. Abbott et al., </a:t>
            </a:r>
            <a:r>
              <a:rPr lang="is-IS" sz="1600" b="1" dirty="0">
                <a:latin typeface="Helvetica Light" charset="0"/>
                <a:ea typeface="Helvetica Light" charset="0"/>
                <a:cs typeface="Helvetica Light" charset="0"/>
              </a:rPr>
              <a:t>Phys. Rev. X 9, 011001 (2019)</a:t>
            </a: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p:txBody>
      </p:sp>
      <p:pic>
        <p:nvPicPr>
          <p:cNvPr id="5" name="Picture 4">
            <a:extLst>
              <a:ext uri="{FF2B5EF4-FFF2-40B4-BE49-F238E27FC236}">
                <a16:creationId xmlns:a16="http://schemas.microsoft.com/office/drawing/2014/main" id="{8FA0EC3E-4396-2446-B0F5-804B556FD2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859" y="1418400"/>
            <a:ext cx="4807365" cy="3834331"/>
          </a:xfrm>
          <a:prstGeom prst="rect">
            <a:avLst/>
          </a:prstGeom>
        </p:spPr>
      </p:pic>
      <p:pic>
        <p:nvPicPr>
          <p:cNvPr id="8" name="Picture 7">
            <a:extLst>
              <a:ext uri="{FF2B5EF4-FFF2-40B4-BE49-F238E27FC236}">
                <a16:creationId xmlns:a16="http://schemas.microsoft.com/office/drawing/2014/main" id="{30CFEA99-E64F-4A48-8EBE-EC13158EAC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9180" y="1456342"/>
            <a:ext cx="4123835" cy="3746367"/>
          </a:xfrm>
          <a:prstGeom prst="rect">
            <a:avLst/>
          </a:prstGeom>
        </p:spPr>
      </p:pic>
    </p:spTree>
    <p:extLst>
      <p:ext uri="{BB962C8B-B14F-4D97-AF65-F5344CB8AC3E}">
        <p14:creationId xmlns:p14="http://schemas.microsoft.com/office/powerpoint/2010/main" val="20610417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Implications from GW170817</a:t>
            </a:r>
          </a:p>
        </p:txBody>
      </p:sp>
      <p:sp>
        <p:nvSpPr>
          <p:cNvPr id="7" name="CustomShape 2"/>
          <p:cNvSpPr/>
          <p:nvPr/>
        </p:nvSpPr>
        <p:spPr>
          <a:xfrm>
            <a:off x="443129" y="5885471"/>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err="1">
                <a:latin typeface="Helvetica Light" charset="0"/>
                <a:ea typeface="Helvetica Light" charset="0"/>
                <a:cs typeface="Helvetica Light" charset="0"/>
              </a:rPr>
              <a:t>Vasileios</a:t>
            </a:r>
            <a:r>
              <a:rPr lang="en-US" sz="1600" b="1" dirty="0">
                <a:latin typeface="Helvetica Light" charset="0"/>
                <a:ea typeface="Helvetica Light" charset="0"/>
                <a:cs typeface="Helvetica Light" charset="0"/>
              </a:rPr>
              <a:t> </a:t>
            </a:r>
            <a:r>
              <a:rPr lang="en-US" sz="1600" b="1" dirty="0" err="1">
                <a:latin typeface="Helvetica Light" charset="0"/>
                <a:ea typeface="Helvetica Light" charset="0"/>
                <a:cs typeface="Helvetica Light" charset="0"/>
              </a:rPr>
              <a:t>Paschalidis</a:t>
            </a:r>
            <a:r>
              <a:rPr lang="en-US" sz="1600" b="1" dirty="0">
                <a:latin typeface="Helvetica Light" charset="0"/>
                <a:ea typeface="Helvetica Light" charset="0"/>
                <a:cs typeface="Helvetica Light" charset="0"/>
              </a:rPr>
              <a:t>, Kent Yagi, David Alvarez-Castillo,</a:t>
            </a:r>
          </a:p>
          <a:p>
            <a:pPr algn="ctr">
              <a:lnSpc>
                <a:spcPct val="100000"/>
              </a:lnSpc>
            </a:pPr>
            <a:r>
              <a:rPr lang="en-US" sz="1600" b="1" dirty="0">
                <a:latin typeface="Helvetica Light" charset="0"/>
                <a:ea typeface="Helvetica Light" charset="0"/>
                <a:cs typeface="Helvetica Light" charset="0"/>
              </a:rPr>
              <a:t> David B. </a:t>
            </a:r>
            <a:r>
              <a:rPr lang="en-US" sz="1600" b="1" dirty="0" err="1">
                <a:latin typeface="Helvetica Light" charset="0"/>
                <a:ea typeface="Helvetica Light" charset="0"/>
                <a:cs typeface="Helvetica Light" charset="0"/>
              </a:rPr>
              <a:t>Blaschke</a:t>
            </a:r>
            <a:r>
              <a:rPr lang="en-US" sz="1600" b="1" dirty="0">
                <a:latin typeface="Helvetica Light" charset="0"/>
                <a:ea typeface="Helvetica Light" charset="0"/>
                <a:cs typeface="Helvetica Light" charset="0"/>
              </a:rPr>
              <a:t>, Armen </a:t>
            </a:r>
            <a:r>
              <a:rPr lang="en-US" sz="1600" b="1" dirty="0" err="1">
                <a:latin typeface="Helvetica Light" charset="0"/>
                <a:ea typeface="Helvetica Light" charset="0"/>
                <a:cs typeface="Helvetica Light" charset="0"/>
              </a:rPr>
              <a:t>Sedrakian</a:t>
            </a:r>
            <a:r>
              <a:rPr lang="en-US" sz="1500" b="1" strike="noStrike" spc="-1" dirty="0">
                <a:solidFill>
                  <a:srgbClr val="000000"/>
                </a:solidFill>
                <a:uFill>
                  <a:solidFill>
                    <a:srgbClr val="FFFFFF"/>
                  </a:solidFill>
                </a:uFill>
                <a:latin typeface="Helvetica Light" charset="0"/>
                <a:ea typeface="Helvetica Light" charset="0"/>
                <a:cs typeface="Helvetica Light" charset="0"/>
              </a:rPr>
              <a:t> </a:t>
            </a:r>
          </a:p>
          <a:p>
            <a:pPr algn="ctr"/>
            <a:r>
              <a:rPr lang="es-ES" sz="1600" b="1" dirty="0" err="1">
                <a:latin typeface="Helvetica Light" charset="0"/>
                <a:ea typeface="Helvetica Light" charset="0"/>
                <a:cs typeface="Helvetica Light" charset="0"/>
              </a:rPr>
              <a:t>Phys</a:t>
            </a:r>
            <a:r>
              <a:rPr lang="es-ES" sz="1600" b="1" dirty="0">
                <a:latin typeface="Helvetica Light" charset="0"/>
                <a:ea typeface="Helvetica Light" charset="0"/>
                <a:cs typeface="Helvetica Light" charset="0"/>
              </a:rPr>
              <a:t>. Rev. D 97, 084038 (2018)</a:t>
            </a:r>
            <a:r>
              <a:rPr lang="is-IS" sz="1600" b="1" dirty="0">
                <a:latin typeface="Helvetica Light" charset="0"/>
                <a:ea typeface="Helvetica Light" charset="0"/>
                <a:cs typeface="Helvetica Light" charset="0"/>
              </a:rPr>
              <a:t>, arXiv:1712.00451</a:t>
            </a:r>
            <a:endParaRPr lang="en-US" sz="1500" b="1" spc="-1" dirty="0">
              <a:solidFill>
                <a:srgbClr val="000000"/>
              </a:solidFill>
              <a:uFill>
                <a:solidFill>
                  <a:srgbClr val="FFFFFF"/>
                </a:solidFill>
              </a:uFill>
              <a:latin typeface="Helvetica Light" charset="0"/>
              <a:ea typeface="Helvetica Light" charset="0"/>
              <a:cs typeface="Helvetica Light" charset="0"/>
            </a:endParaRPr>
          </a:p>
        </p:txBody>
      </p:sp>
      <p:pic>
        <p:nvPicPr>
          <p:cNvPr id="6" name="Picture 5">
            <a:extLst>
              <a:ext uri="{FF2B5EF4-FFF2-40B4-BE49-F238E27FC236}">
                <a16:creationId xmlns:a16="http://schemas.microsoft.com/office/drawing/2014/main" id="{2BC80C9A-52E5-BD4D-8546-AE6AD4A616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4952" y="1052713"/>
            <a:ext cx="6453735" cy="4463030"/>
          </a:xfrm>
          <a:prstGeom prst="rect">
            <a:avLst/>
          </a:prstGeom>
        </p:spPr>
      </p:pic>
    </p:spTree>
    <p:extLst>
      <p:ext uri="{BB962C8B-B14F-4D97-AF65-F5344CB8AC3E}">
        <p14:creationId xmlns:p14="http://schemas.microsoft.com/office/powerpoint/2010/main" val="13018118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Implications from GW170817</a:t>
            </a:r>
          </a:p>
        </p:txBody>
      </p:sp>
      <p:sp>
        <p:nvSpPr>
          <p:cNvPr id="7" name="CustomShape 2"/>
          <p:cNvSpPr/>
          <p:nvPr/>
        </p:nvSpPr>
        <p:spPr>
          <a:xfrm>
            <a:off x="443129" y="5885471"/>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err="1">
                <a:latin typeface="Helvetica Light" charset="0"/>
                <a:ea typeface="Helvetica Light" charset="0"/>
                <a:cs typeface="Helvetica Light" charset="0"/>
              </a:rPr>
              <a:t>Vasileios</a:t>
            </a:r>
            <a:r>
              <a:rPr lang="en-US" sz="1600" b="1" dirty="0">
                <a:latin typeface="Helvetica Light" charset="0"/>
                <a:ea typeface="Helvetica Light" charset="0"/>
                <a:cs typeface="Helvetica Light" charset="0"/>
              </a:rPr>
              <a:t> </a:t>
            </a:r>
            <a:r>
              <a:rPr lang="en-US" sz="1600" b="1" dirty="0" err="1">
                <a:latin typeface="Helvetica Light" charset="0"/>
                <a:ea typeface="Helvetica Light" charset="0"/>
                <a:cs typeface="Helvetica Light" charset="0"/>
              </a:rPr>
              <a:t>Paschalidis</a:t>
            </a:r>
            <a:r>
              <a:rPr lang="en-US" sz="1600" b="1" dirty="0">
                <a:latin typeface="Helvetica Light" charset="0"/>
                <a:ea typeface="Helvetica Light" charset="0"/>
                <a:cs typeface="Helvetica Light" charset="0"/>
              </a:rPr>
              <a:t>, Kent Yagi, David Alvarez-Castillo,</a:t>
            </a:r>
          </a:p>
          <a:p>
            <a:pPr algn="ctr">
              <a:lnSpc>
                <a:spcPct val="100000"/>
              </a:lnSpc>
            </a:pPr>
            <a:r>
              <a:rPr lang="en-US" sz="1600" b="1" dirty="0">
                <a:latin typeface="Helvetica Light" charset="0"/>
                <a:ea typeface="Helvetica Light" charset="0"/>
                <a:cs typeface="Helvetica Light" charset="0"/>
              </a:rPr>
              <a:t> David B. </a:t>
            </a:r>
            <a:r>
              <a:rPr lang="en-US" sz="1600" b="1" dirty="0" err="1">
                <a:latin typeface="Helvetica Light" charset="0"/>
                <a:ea typeface="Helvetica Light" charset="0"/>
                <a:cs typeface="Helvetica Light" charset="0"/>
              </a:rPr>
              <a:t>Blaschke</a:t>
            </a:r>
            <a:r>
              <a:rPr lang="en-US" sz="1600" b="1" dirty="0">
                <a:latin typeface="Helvetica Light" charset="0"/>
                <a:ea typeface="Helvetica Light" charset="0"/>
                <a:cs typeface="Helvetica Light" charset="0"/>
              </a:rPr>
              <a:t>, Armen </a:t>
            </a:r>
            <a:r>
              <a:rPr lang="en-US" sz="1600" b="1" dirty="0" err="1">
                <a:latin typeface="Helvetica Light" charset="0"/>
                <a:ea typeface="Helvetica Light" charset="0"/>
                <a:cs typeface="Helvetica Light" charset="0"/>
              </a:rPr>
              <a:t>Sedrakian</a:t>
            </a:r>
            <a:r>
              <a:rPr lang="en-US" sz="1500" b="1" strike="noStrike" spc="-1" dirty="0">
                <a:solidFill>
                  <a:srgbClr val="000000"/>
                </a:solidFill>
                <a:uFill>
                  <a:solidFill>
                    <a:srgbClr val="FFFFFF"/>
                  </a:solidFill>
                </a:uFill>
                <a:latin typeface="Helvetica Light" charset="0"/>
                <a:ea typeface="Helvetica Light" charset="0"/>
                <a:cs typeface="Helvetica Light" charset="0"/>
              </a:rPr>
              <a:t> </a:t>
            </a:r>
          </a:p>
          <a:p>
            <a:pPr algn="ctr"/>
            <a:r>
              <a:rPr lang="es-ES" sz="1600" b="1" dirty="0" err="1">
                <a:latin typeface="Helvetica Light" charset="0"/>
                <a:ea typeface="Helvetica Light" charset="0"/>
                <a:cs typeface="Helvetica Light" charset="0"/>
              </a:rPr>
              <a:t>Phys</a:t>
            </a:r>
            <a:r>
              <a:rPr lang="es-ES" sz="1600" b="1" dirty="0">
                <a:latin typeface="Helvetica Light" charset="0"/>
                <a:ea typeface="Helvetica Light" charset="0"/>
                <a:cs typeface="Helvetica Light" charset="0"/>
              </a:rPr>
              <a:t>. Rev. D 97, 084038 (2018)</a:t>
            </a:r>
            <a:r>
              <a:rPr lang="is-IS" sz="1600" b="1" dirty="0">
                <a:latin typeface="Helvetica Light" charset="0"/>
                <a:ea typeface="Helvetica Light" charset="0"/>
                <a:cs typeface="Helvetica Light" charset="0"/>
              </a:rPr>
              <a:t>, arXiv:1712.00451</a:t>
            </a:r>
            <a:endParaRPr lang="en-US" sz="1500" b="1" spc="-1" dirty="0">
              <a:solidFill>
                <a:srgbClr val="000000"/>
              </a:solidFill>
              <a:uFill>
                <a:solidFill>
                  <a:srgbClr val="FFFFFF"/>
                </a:solidFill>
              </a:uFill>
              <a:latin typeface="Helvetica Light" charset="0"/>
              <a:ea typeface="Helvetica Light" charset="0"/>
              <a:cs typeface="Helvetica Light"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6587" y="1210418"/>
            <a:ext cx="5402916" cy="4397210"/>
          </a:xfrm>
          <a:prstGeom prst="rect">
            <a:avLst/>
          </a:prstGeom>
        </p:spPr>
      </p:pic>
    </p:spTree>
    <p:extLst>
      <p:ext uri="{BB962C8B-B14F-4D97-AF65-F5344CB8AC3E}">
        <p14:creationId xmlns:p14="http://schemas.microsoft.com/office/powerpoint/2010/main" val="3405027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 name="CustomShape 1"/>
          <p:cNvSpPr/>
          <p:nvPr/>
        </p:nvSpPr>
        <p:spPr>
          <a:xfrm>
            <a:off x="231840" y="281880"/>
            <a:ext cx="8695800" cy="61704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gn="ctr">
              <a:lnSpc>
                <a:spcPct val="100000"/>
              </a:lnSpc>
            </a:pPr>
            <a:r>
              <a:rPr lang="en-US" sz="2910" b="0" strike="noStrike" spc="-1" dirty="0">
                <a:solidFill>
                  <a:srgbClr val="000000"/>
                </a:solidFill>
                <a:uFill>
                  <a:solidFill>
                    <a:srgbClr val="FFFFFF"/>
                  </a:solidFill>
                </a:uFill>
                <a:latin typeface="Arial"/>
                <a:ea typeface="DejaVu Sans"/>
              </a:rPr>
              <a:t>Perspectives for new Instruments?</a:t>
            </a:r>
            <a:endParaRPr lang="en-US" sz="2910" b="0" strike="noStrike" spc="-1" dirty="0">
              <a:solidFill>
                <a:srgbClr val="000000"/>
              </a:solidFill>
              <a:uFill>
                <a:solidFill>
                  <a:srgbClr val="FFFFFF"/>
                </a:solidFill>
              </a:uFill>
              <a:latin typeface="Arial"/>
            </a:endParaRPr>
          </a:p>
        </p:txBody>
      </p:sp>
      <p:sp>
        <p:nvSpPr>
          <p:cNvPr id="658" name="CustomShape 2"/>
          <p:cNvSpPr/>
          <p:nvPr/>
        </p:nvSpPr>
        <p:spPr>
          <a:xfrm>
            <a:off x="231480" y="281880"/>
            <a:ext cx="8695800" cy="617040"/>
          </a:xfrm>
          <a:prstGeom prst="rect">
            <a:avLst/>
          </a:prstGeom>
          <a:noFill/>
          <a:ln w="36720">
            <a:noFill/>
          </a:ln>
        </p:spPr>
        <p:style>
          <a:lnRef idx="0">
            <a:scrgbClr r="0" g="0" b="0"/>
          </a:lnRef>
          <a:fillRef idx="0">
            <a:scrgbClr r="0" g="0" b="0"/>
          </a:fillRef>
          <a:effectRef idx="0">
            <a:scrgbClr r="0" g="0" b="0"/>
          </a:effectRef>
          <a:fontRef idx="minor"/>
        </p:style>
      </p:sp>
      <p:pic>
        <p:nvPicPr>
          <p:cNvPr id="659" name="Placeholder 3"/>
          <p:cNvPicPr/>
          <p:nvPr/>
        </p:nvPicPr>
        <p:blipFill>
          <a:blip r:embed="rId3"/>
          <a:stretch/>
        </p:blipFill>
        <p:spPr>
          <a:xfrm>
            <a:off x="182880" y="995040"/>
            <a:ext cx="8779320" cy="5212080"/>
          </a:xfrm>
          <a:prstGeom prst="rect">
            <a:avLst/>
          </a:prstGeom>
          <a:ln>
            <a:noFill/>
          </a:ln>
        </p:spPr>
      </p:pic>
      <p:pic>
        <p:nvPicPr>
          <p:cNvPr id="660" name="Placeholder 3"/>
          <p:cNvPicPr/>
          <p:nvPr/>
        </p:nvPicPr>
        <p:blipFill>
          <a:blip r:embed="rId4"/>
          <a:stretch/>
        </p:blipFill>
        <p:spPr>
          <a:xfrm>
            <a:off x="182880" y="6221160"/>
            <a:ext cx="8843760" cy="484200"/>
          </a:xfrm>
          <a:prstGeom prst="rect">
            <a:avLst/>
          </a:prstGeom>
          <a:ln>
            <a:noFill/>
          </a:ln>
        </p:spPr>
      </p:pic>
    </p:spTree>
    <p:extLst>
      <p:ext uri="{BB962C8B-B14F-4D97-AF65-F5344CB8AC3E}">
        <p14:creationId xmlns:p14="http://schemas.microsoft.com/office/powerpoint/2010/main" val="3111533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881B7-3FB5-0541-9841-9740DAB7F2B4}"/>
              </a:ext>
            </a:extLst>
          </p:cNvPr>
          <p:cNvSpPr>
            <a:spLocks noGrp="1"/>
          </p:cNvSpPr>
          <p:nvPr>
            <p:ph type="title"/>
          </p:nvPr>
        </p:nvSpPr>
        <p:spPr/>
        <p:txBody>
          <a:bodyPr/>
          <a:lstStyle/>
          <a:p>
            <a:pPr algn="ctr"/>
            <a:r>
              <a:rPr lang="es-ES" sz="3600" dirty="0" err="1"/>
              <a:t>Measurement</a:t>
            </a:r>
            <a:r>
              <a:rPr lang="es-ES" sz="3600" dirty="0"/>
              <a:t> of Spin </a:t>
            </a:r>
            <a:r>
              <a:rPr lang="es-ES" sz="3600" dirty="0" err="1"/>
              <a:t>Precession</a:t>
            </a:r>
            <a:r>
              <a:rPr lang="es-ES" sz="3600" dirty="0"/>
              <a:t> of a Pulsar</a:t>
            </a:r>
            <a:endParaRPr lang="ru-RU" sz="3600" dirty="0"/>
          </a:p>
        </p:txBody>
      </p:sp>
      <p:pic>
        <p:nvPicPr>
          <p:cNvPr id="5" name="Picture 4">
            <a:extLst>
              <a:ext uri="{FF2B5EF4-FFF2-40B4-BE49-F238E27FC236}">
                <a16:creationId xmlns:a16="http://schemas.microsoft.com/office/drawing/2014/main" id="{C1C3A6A4-8893-E944-94F3-E8FB1254B7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3193" y="1501528"/>
            <a:ext cx="5397253" cy="4509222"/>
          </a:xfrm>
          <a:prstGeom prst="rect">
            <a:avLst/>
          </a:prstGeom>
        </p:spPr>
      </p:pic>
    </p:spTree>
    <p:extLst>
      <p:ext uri="{BB962C8B-B14F-4D97-AF65-F5344CB8AC3E}">
        <p14:creationId xmlns:p14="http://schemas.microsoft.com/office/powerpoint/2010/main" val="5672674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 name="CustomShape 1"/>
          <p:cNvSpPr/>
          <p:nvPr/>
        </p:nvSpPr>
        <p:spPr>
          <a:xfrm>
            <a:off x="-15840" y="456480"/>
            <a:ext cx="9147960" cy="1268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000" b="0" strike="noStrike" spc="-1" dirty="0">
                <a:solidFill>
                  <a:srgbClr val="000000"/>
                </a:solidFill>
                <a:uFill>
                  <a:solidFill>
                    <a:srgbClr val="FFFFFF"/>
                  </a:solidFill>
                </a:uFill>
                <a:latin typeface="Helvetica Light"/>
                <a:ea typeface="Helvetica Light"/>
              </a:rPr>
              <a:t>Moments of Inertia</a:t>
            </a:r>
            <a:endParaRPr lang="en-US" sz="4000" b="0" strike="noStrike" spc="-1" dirty="0">
              <a:solidFill>
                <a:srgbClr val="000000"/>
              </a:solidFill>
              <a:uFill>
                <a:solidFill>
                  <a:srgbClr val="FFFFFF"/>
                </a:solidFill>
              </a:uFill>
              <a:latin typeface="Aria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10" y="1016796"/>
            <a:ext cx="9041809" cy="4690094"/>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715005"/>
            <a:ext cx="9144000" cy="1103398"/>
          </a:xfrm>
          <a:prstGeom prst="rect">
            <a:avLst/>
          </a:prstGeom>
        </p:spPr>
      </p:pic>
    </p:spTree>
    <p:extLst>
      <p:ext uri="{BB962C8B-B14F-4D97-AF65-F5344CB8AC3E}">
        <p14:creationId xmlns:p14="http://schemas.microsoft.com/office/powerpoint/2010/main" val="183392413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6" name="nicer1.png"/>
          <p:cNvPicPr/>
          <p:nvPr/>
        </p:nvPicPr>
        <p:blipFill>
          <a:blip r:embed="rId2"/>
          <a:stretch/>
        </p:blipFill>
        <p:spPr>
          <a:xfrm>
            <a:off x="0" y="7200"/>
            <a:ext cx="9128160" cy="1585800"/>
          </a:xfrm>
          <a:prstGeom prst="rect">
            <a:avLst/>
          </a:prstGeom>
          <a:ln w="12600">
            <a:noFill/>
          </a:ln>
        </p:spPr>
      </p:pic>
      <p:pic>
        <p:nvPicPr>
          <p:cNvPr id="647" name="nicer2.png"/>
          <p:cNvPicPr/>
          <p:nvPr/>
        </p:nvPicPr>
        <p:blipFill>
          <a:blip r:embed="rId3"/>
          <a:stretch/>
        </p:blipFill>
        <p:spPr>
          <a:xfrm>
            <a:off x="0" y="1625400"/>
            <a:ext cx="4277880" cy="3466440"/>
          </a:xfrm>
          <a:prstGeom prst="rect">
            <a:avLst/>
          </a:prstGeom>
          <a:ln w="12600">
            <a:noFill/>
          </a:ln>
        </p:spPr>
      </p:pic>
      <p:pic>
        <p:nvPicPr>
          <p:cNvPr id="648" name="nicer3.png"/>
          <p:cNvPicPr/>
          <p:nvPr/>
        </p:nvPicPr>
        <p:blipFill>
          <a:blip r:embed="rId4"/>
          <a:stretch/>
        </p:blipFill>
        <p:spPr>
          <a:xfrm>
            <a:off x="4360320" y="1741320"/>
            <a:ext cx="4689360" cy="3368160"/>
          </a:xfrm>
          <a:prstGeom prst="rect">
            <a:avLst/>
          </a:prstGeom>
          <a:ln w="12600">
            <a:noFill/>
          </a:ln>
        </p:spPr>
      </p:pic>
      <p:sp>
        <p:nvSpPr>
          <p:cNvPr id="649" name="CustomShape 1"/>
          <p:cNvSpPr/>
          <p:nvPr/>
        </p:nvSpPr>
        <p:spPr>
          <a:xfrm>
            <a:off x="132120" y="5770440"/>
            <a:ext cx="8881920" cy="67680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2500" b="1" strike="noStrike" spc="-1">
                <a:solidFill>
                  <a:srgbClr val="000000"/>
                </a:solidFill>
                <a:uFill>
                  <a:solidFill>
                    <a:srgbClr val="FFFFFF"/>
                  </a:solidFill>
                </a:uFill>
                <a:latin typeface="Helvetica Light"/>
                <a:ea typeface="Helvetica Light"/>
              </a:rPr>
              <a:t>NICER 2017</a:t>
            </a:r>
            <a:endParaRPr lang="en-US" sz="2500" b="0" strike="noStrike" spc="-1">
              <a:solidFill>
                <a:srgbClr val="000000"/>
              </a:solidFill>
              <a:uFill>
                <a:solidFill>
                  <a:srgbClr val="FFFFFF"/>
                </a:solidFill>
              </a:uFill>
              <a:latin typeface="Arial"/>
            </a:endParaRPr>
          </a:p>
          <a:p>
            <a:pPr algn="ctr">
              <a:lnSpc>
                <a:spcPct val="100000"/>
              </a:lnSpc>
            </a:pPr>
            <a:r>
              <a:rPr lang="en-US" sz="1500" b="1" strike="noStrike" spc="-1">
                <a:solidFill>
                  <a:srgbClr val="000000"/>
                </a:solidFill>
                <a:uFill>
                  <a:solidFill>
                    <a:srgbClr val="FFFFFF"/>
                  </a:solidFill>
                </a:uFill>
                <a:latin typeface="Helvetica Light"/>
                <a:ea typeface="Helvetica Light"/>
              </a:rPr>
              <a:t>Gendreau, K. C., Arzoumanian, Z., &amp; Okajima, T. 2012, Proc. SPIE, 8443, 844313</a:t>
            </a:r>
            <a:endParaRPr lang="en-US" sz="1500" b="0" strike="noStrike" spc="-1">
              <a:solidFill>
                <a:srgbClr val="000000"/>
              </a:solidFill>
              <a:uFill>
                <a:solidFill>
                  <a:srgbClr val="FFFFFF"/>
                </a:solidFill>
              </a:uFill>
              <a:latin typeface="Arial"/>
            </a:endParaRPr>
          </a:p>
        </p:txBody>
      </p:sp>
      <p:sp>
        <p:nvSpPr>
          <p:cNvPr id="650" name="CustomShape 2"/>
          <p:cNvSpPr/>
          <p:nvPr/>
        </p:nvSpPr>
        <p:spPr>
          <a:xfrm>
            <a:off x="4438080" y="6505200"/>
            <a:ext cx="243360" cy="3961800"/>
          </a:xfrm>
          <a:prstGeom prst="rect">
            <a:avLst/>
          </a:prstGeom>
          <a:noFill/>
          <a:ln w="12600">
            <a:noFill/>
          </a:ln>
        </p:spPr>
        <p:style>
          <a:lnRef idx="0">
            <a:scrgbClr r="0" g="0" b="0"/>
          </a:lnRef>
          <a:fillRef idx="0">
            <a:scrgbClr r="0" g="0" b="0"/>
          </a:fillRef>
          <a:effectRef idx="0">
            <a:scrgbClr r="0" g="0" b="0"/>
          </a:effectRef>
          <a:fontRef idx="minor"/>
        </p:style>
      </p:sp>
      <p:sp>
        <p:nvSpPr>
          <p:cNvPr id="651" name="CustomShape 3"/>
          <p:cNvSpPr/>
          <p:nvPr/>
        </p:nvSpPr>
        <p:spPr>
          <a:xfrm>
            <a:off x="6553080" y="6356520"/>
            <a:ext cx="2118600" cy="3499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39381276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2" name="nicer1.png"/>
          <p:cNvPicPr/>
          <p:nvPr/>
        </p:nvPicPr>
        <p:blipFill>
          <a:blip r:embed="rId2"/>
          <a:stretch/>
        </p:blipFill>
        <p:spPr>
          <a:xfrm>
            <a:off x="0" y="7200"/>
            <a:ext cx="9128160" cy="1585800"/>
          </a:xfrm>
          <a:prstGeom prst="rect">
            <a:avLst/>
          </a:prstGeom>
          <a:ln w="12600">
            <a:noFill/>
          </a:ln>
        </p:spPr>
      </p:pic>
      <p:sp>
        <p:nvSpPr>
          <p:cNvPr id="653" name="CustomShape 1"/>
          <p:cNvSpPr/>
          <p:nvPr/>
        </p:nvSpPr>
        <p:spPr>
          <a:xfrm>
            <a:off x="3654000" y="5887800"/>
            <a:ext cx="1838520" cy="44208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2500" b="1" strike="noStrike" spc="-1">
                <a:solidFill>
                  <a:srgbClr val="000000"/>
                </a:solidFill>
                <a:uFill>
                  <a:solidFill>
                    <a:srgbClr val="FFFFFF"/>
                  </a:solidFill>
                </a:uFill>
                <a:latin typeface="Helvetica Light"/>
                <a:ea typeface="Helvetica Light"/>
              </a:rPr>
              <a:t>Hot Spots</a:t>
            </a:r>
            <a:endParaRPr lang="en-US" sz="2500" b="0" strike="noStrike" spc="-1">
              <a:solidFill>
                <a:srgbClr val="000000"/>
              </a:solidFill>
              <a:uFill>
                <a:solidFill>
                  <a:srgbClr val="FFFFFF"/>
                </a:solidFill>
              </a:uFill>
              <a:latin typeface="Arial"/>
            </a:endParaRPr>
          </a:p>
        </p:txBody>
      </p:sp>
      <p:pic>
        <p:nvPicPr>
          <p:cNvPr id="654" name="nicer4.png"/>
          <p:cNvPicPr/>
          <p:nvPr/>
        </p:nvPicPr>
        <p:blipFill>
          <a:blip r:embed="rId3"/>
          <a:stretch/>
        </p:blipFill>
        <p:spPr>
          <a:xfrm>
            <a:off x="0" y="1958400"/>
            <a:ext cx="9128160" cy="3505680"/>
          </a:xfrm>
          <a:prstGeom prst="rect">
            <a:avLst/>
          </a:prstGeom>
          <a:ln w="12600">
            <a:noFill/>
          </a:ln>
        </p:spPr>
      </p:pic>
      <p:sp>
        <p:nvSpPr>
          <p:cNvPr id="655" name="CustomShape 2"/>
          <p:cNvSpPr/>
          <p:nvPr/>
        </p:nvSpPr>
        <p:spPr>
          <a:xfrm>
            <a:off x="4438080" y="6505200"/>
            <a:ext cx="243360" cy="3961800"/>
          </a:xfrm>
          <a:prstGeom prst="rect">
            <a:avLst/>
          </a:prstGeom>
          <a:noFill/>
          <a:ln w="12600">
            <a:noFill/>
          </a:ln>
        </p:spPr>
        <p:style>
          <a:lnRef idx="0">
            <a:scrgbClr r="0" g="0" b="0"/>
          </a:lnRef>
          <a:fillRef idx="0">
            <a:scrgbClr r="0" g="0" b="0"/>
          </a:fillRef>
          <a:effectRef idx="0">
            <a:scrgbClr r="0" g="0" b="0"/>
          </a:effectRef>
          <a:fontRef idx="minor"/>
        </p:style>
      </p:sp>
      <p:sp>
        <p:nvSpPr>
          <p:cNvPr id="656" name="CustomShape 3"/>
          <p:cNvSpPr/>
          <p:nvPr/>
        </p:nvSpPr>
        <p:spPr>
          <a:xfrm>
            <a:off x="6553080" y="6356520"/>
            <a:ext cx="2118600" cy="3499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10383190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
            <a:extLst>
              <a:ext uri="{FF2B5EF4-FFF2-40B4-BE49-F238E27FC236}">
                <a16:creationId xmlns:a16="http://schemas.microsoft.com/office/drawing/2014/main" id="{C97A13DD-746E-924A-8DBA-27BE9B748A3A}"/>
              </a:ext>
            </a:extLst>
          </p:cNvPr>
          <p:cNvSpPr>
            <a:spLocks noGrp="1" noChangeArrowheads="1"/>
          </p:cNvSpPr>
          <p:nvPr>
            <p:ph type="title" idx="4294967295"/>
          </p:nvPr>
        </p:nvSpPr>
        <p:spPr>
          <a:xfrm>
            <a:off x="457200" y="277813"/>
            <a:ext cx="8220075" cy="733425"/>
          </a:xfrm>
        </p:spPr>
        <p:txBody>
          <a:bodyPr lIns="90000" tIns="46800" rIns="90000" bIns="46800" anchor="t"/>
          <a:lstStyle/>
          <a:p>
            <a:pPr eaLnBrk="1"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ru-RU" sz="3600" dirty="0"/>
              <a:t>Pulse shapes and el.-</a:t>
            </a:r>
            <a:r>
              <a:rPr lang="en-US" altLang="ru-RU" sz="3600" dirty="0" err="1"/>
              <a:t>magn</a:t>
            </a:r>
            <a:r>
              <a:rPr lang="en-US" altLang="ru-RU" sz="3600" dirty="0"/>
              <a:t>. spectrum</a:t>
            </a:r>
          </a:p>
        </p:txBody>
      </p:sp>
      <p:pic>
        <p:nvPicPr>
          <p:cNvPr id="52227" name="Picture 2">
            <a:extLst>
              <a:ext uri="{FF2B5EF4-FFF2-40B4-BE49-F238E27FC236}">
                <a16:creationId xmlns:a16="http://schemas.microsoft.com/office/drawing/2014/main" id="{6F0AAD49-EFFC-B742-A9A0-7C699A57C4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463" y="1223963"/>
            <a:ext cx="8070850" cy="48466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7323209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Implications from GW170817</a:t>
            </a:r>
            <a:br>
              <a:rPr lang="en-US" dirty="0"/>
            </a:br>
            <a:r>
              <a:rPr lang="en-US" dirty="0"/>
              <a:t>Nonlocal NJL</a:t>
            </a:r>
          </a:p>
        </p:txBody>
      </p:sp>
      <p:sp>
        <p:nvSpPr>
          <p:cNvPr id="7" name="CustomShape 2"/>
          <p:cNvSpPr/>
          <p:nvPr/>
        </p:nvSpPr>
        <p:spPr>
          <a:xfrm>
            <a:off x="443129" y="6401283"/>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a:latin typeface="Helvetica Light" charset="0"/>
                <a:ea typeface="Helvetica Light" charset="0"/>
                <a:cs typeface="Helvetica Light" charset="0"/>
              </a:rPr>
              <a:t>D. Alvarez-Castillo, D. </a:t>
            </a:r>
            <a:r>
              <a:rPr lang="en-US" sz="1600" b="1" dirty="0" err="1">
                <a:latin typeface="Helvetica Light" charset="0"/>
                <a:ea typeface="Helvetica Light" charset="0"/>
                <a:cs typeface="Helvetica Light" charset="0"/>
              </a:rPr>
              <a:t>Blaschke</a:t>
            </a:r>
            <a:r>
              <a:rPr lang="en-US" sz="1600" b="1" dirty="0">
                <a:latin typeface="Helvetica Light" charset="0"/>
                <a:ea typeface="Helvetica Light" charset="0"/>
                <a:cs typeface="Helvetica Light" charset="0"/>
              </a:rPr>
              <a:t>, G. </a:t>
            </a:r>
            <a:r>
              <a:rPr lang="en-US" sz="1600" b="1" dirty="0" err="1">
                <a:latin typeface="Helvetica Light" charset="0"/>
                <a:ea typeface="Helvetica Light" charset="0"/>
                <a:cs typeface="Helvetica Light" charset="0"/>
              </a:rPr>
              <a:t>Grunfeld</a:t>
            </a:r>
            <a:r>
              <a:rPr lang="en-US" sz="1600" b="1" dirty="0">
                <a:latin typeface="Helvetica Light" charset="0"/>
                <a:ea typeface="Helvetica Light" charset="0"/>
                <a:cs typeface="Helvetica Light" charset="0"/>
              </a:rPr>
              <a:t>, V. </a:t>
            </a:r>
            <a:r>
              <a:rPr lang="en-US" sz="1600" b="1" dirty="0" err="1">
                <a:latin typeface="Helvetica Light" charset="0"/>
                <a:ea typeface="Helvetica Light" charset="0"/>
                <a:cs typeface="Helvetica Light" charset="0"/>
              </a:rPr>
              <a:t>Pagura</a:t>
            </a: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a:p>
            <a:pPr algn="ctr"/>
            <a:r>
              <a:rPr lang="es-ES" sz="1600" b="1" dirty="0" err="1">
                <a:latin typeface="Helvetica Light" charset="0"/>
                <a:ea typeface="Helvetica Light" charset="0"/>
                <a:cs typeface="Helvetica Light" charset="0"/>
              </a:rPr>
              <a:t>Phys</a:t>
            </a:r>
            <a:r>
              <a:rPr lang="es-ES" sz="1600" b="1" dirty="0">
                <a:latin typeface="Helvetica Light" charset="0"/>
                <a:ea typeface="Helvetica Light" charset="0"/>
                <a:cs typeface="Helvetica Light" charset="0"/>
              </a:rPr>
              <a:t>. Rev. D 99, 063010 (2019)  - </a:t>
            </a:r>
            <a:r>
              <a:rPr lang="es-ES" sz="1600" b="1" dirty="0" err="1">
                <a:latin typeface="Helvetica Light" charset="0"/>
                <a:ea typeface="Helvetica Light" charset="0"/>
                <a:cs typeface="Helvetica Light" charset="0"/>
              </a:rPr>
              <a:t>arXiv</a:t>
            </a:r>
            <a:r>
              <a:rPr lang="es-ES" sz="1600" b="1" dirty="0">
                <a:latin typeface="Helvetica Light" charset="0"/>
                <a:ea typeface="Helvetica Light" charset="0"/>
                <a:cs typeface="Helvetica Light" charset="0"/>
              </a:rPr>
              <a:t>: 1805.04105</a:t>
            </a:r>
          </a:p>
          <a:p>
            <a:pPr algn="ctr">
              <a:lnSpc>
                <a:spcPct val="100000"/>
              </a:lnSpc>
            </a:pP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p:txBody>
      </p:sp>
      <p:pic>
        <p:nvPicPr>
          <p:cNvPr id="8" name="Picture 7">
            <a:extLst>
              <a:ext uri="{FF2B5EF4-FFF2-40B4-BE49-F238E27FC236}">
                <a16:creationId xmlns:a16="http://schemas.microsoft.com/office/drawing/2014/main" id="{92FBEE44-275F-DA45-8CD3-329F0FB175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1230" y="1275868"/>
            <a:ext cx="7358092" cy="5211982"/>
          </a:xfrm>
          <a:prstGeom prst="rect">
            <a:avLst/>
          </a:prstGeom>
        </p:spPr>
      </p:pic>
    </p:spTree>
    <p:extLst>
      <p:ext uri="{BB962C8B-B14F-4D97-AF65-F5344CB8AC3E}">
        <p14:creationId xmlns:p14="http://schemas.microsoft.com/office/powerpoint/2010/main" val="9626671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stomShape 2"/>
          <p:cNvSpPr/>
          <p:nvPr/>
        </p:nvSpPr>
        <p:spPr>
          <a:xfrm>
            <a:off x="443129" y="6377077"/>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a:latin typeface="Helvetica Light" charset="0"/>
                <a:ea typeface="Helvetica Light" charset="0"/>
                <a:cs typeface="Helvetica Light" charset="0"/>
              </a:rPr>
              <a:t>D. Alvarez-Castillo, D. </a:t>
            </a:r>
            <a:r>
              <a:rPr lang="en-US" sz="1600" b="1" dirty="0" err="1">
                <a:latin typeface="Helvetica Light" charset="0"/>
                <a:ea typeface="Helvetica Light" charset="0"/>
                <a:cs typeface="Helvetica Light" charset="0"/>
              </a:rPr>
              <a:t>Blaschke</a:t>
            </a:r>
            <a:r>
              <a:rPr lang="en-US" sz="1600" b="1" dirty="0">
                <a:latin typeface="Helvetica Light" charset="0"/>
                <a:ea typeface="Helvetica Light" charset="0"/>
                <a:cs typeface="Helvetica Light" charset="0"/>
              </a:rPr>
              <a:t>, G. </a:t>
            </a:r>
            <a:r>
              <a:rPr lang="en-US" sz="1600" b="1" dirty="0" err="1">
                <a:latin typeface="Helvetica Light" charset="0"/>
                <a:ea typeface="Helvetica Light" charset="0"/>
                <a:cs typeface="Helvetica Light" charset="0"/>
              </a:rPr>
              <a:t>Grunfeld</a:t>
            </a:r>
            <a:r>
              <a:rPr lang="en-US" sz="1600" b="1" dirty="0">
                <a:latin typeface="Helvetica Light" charset="0"/>
                <a:ea typeface="Helvetica Light" charset="0"/>
                <a:cs typeface="Helvetica Light" charset="0"/>
              </a:rPr>
              <a:t>, V. </a:t>
            </a:r>
            <a:r>
              <a:rPr lang="en-US" sz="1600" b="1" dirty="0" err="1">
                <a:latin typeface="Helvetica Light" charset="0"/>
                <a:ea typeface="Helvetica Light" charset="0"/>
                <a:cs typeface="Helvetica Light" charset="0"/>
              </a:rPr>
              <a:t>Pagura</a:t>
            </a: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a:p>
            <a:pPr algn="ctr"/>
            <a:r>
              <a:rPr lang="es-ES" sz="1600" b="1" dirty="0" err="1">
                <a:latin typeface="Helvetica Light" charset="0"/>
                <a:ea typeface="Helvetica Light" charset="0"/>
                <a:cs typeface="Helvetica Light" charset="0"/>
              </a:rPr>
              <a:t>Phys</a:t>
            </a:r>
            <a:r>
              <a:rPr lang="es-ES" sz="1600" b="1" dirty="0">
                <a:latin typeface="Helvetica Light" charset="0"/>
                <a:ea typeface="Helvetica Light" charset="0"/>
                <a:cs typeface="Helvetica Light" charset="0"/>
              </a:rPr>
              <a:t>. Rev. D 99, 063010 (2019)  - </a:t>
            </a:r>
            <a:r>
              <a:rPr lang="es-ES" sz="1600" b="1" dirty="0" err="1">
                <a:latin typeface="Helvetica Light" charset="0"/>
                <a:ea typeface="Helvetica Light" charset="0"/>
                <a:cs typeface="Helvetica Light" charset="0"/>
              </a:rPr>
              <a:t>arXiv</a:t>
            </a:r>
            <a:r>
              <a:rPr lang="es-ES" sz="1600" b="1" dirty="0">
                <a:latin typeface="Helvetica Light" charset="0"/>
                <a:ea typeface="Helvetica Light" charset="0"/>
                <a:cs typeface="Helvetica Light" charset="0"/>
              </a:rPr>
              <a:t>: 1805.04105</a:t>
            </a:r>
          </a:p>
          <a:p>
            <a:pPr algn="ctr">
              <a:lnSpc>
                <a:spcPct val="100000"/>
              </a:lnSpc>
            </a:pP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p:txBody>
      </p:sp>
      <p:sp>
        <p:nvSpPr>
          <p:cNvPr id="8" name="Title 1">
            <a:extLst>
              <a:ext uri="{FF2B5EF4-FFF2-40B4-BE49-F238E27FC236}">
                <a16:creationId xmlns:a16="http://schemas.microsoft.com/office/drawing/2014/main" id="{38088BE8-EA0F-AD46-9381-B528466BDF19}"/>
              </a:ext>
            </a:extLst>
          </p:cNvPr>
          <p:cNvSpPr txBox="1">
            <a:spLocks/>
          </p:cNvSpPr>
          <p:nvPr/>
        </p:nvSpPr>
        <p:spPr>
          <a:xfrm>
            <a:off x="609600" y="235997"/>
            <a:ext cx="8229240" cy="1144800"/>
          </a:xfrm>
          <a:prstGeom prst="rect">
            <a:avLst/>
          </a:prstGeom>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Nonlocal NJL</a:t>
            </a:r>
          </a:p>
        </p:txBody>
      </p:sp>
      <p:pic>
        <p:nvPicPr>
          <p:cNvPr id="3" name="Picture 2">
            <a:extLst>
              <a:ext uri="{FF2B5EF4-FFF2-40B4-BE49-F238E27FC236}">
                <a16:creationId xmlns:a16="http://schemas.microsoft.com/office/drawing/2014/main" id="{D958BB93-5046-0343-B135-6A1A2DD8AD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354" y="1057883"/>
            <a:ext cx="8757138" cy="5124782"/>
          </a:xfrm>
          <a:prstGeom prst="rect">
            <a:avLst/>
          </a:prstGeom>
        </p:spPr>
      </p:pic>
    </p:spTree>
    <p:extLst>
      <p:ext uri="{BB962C8B-B14F-4D97-AF65-F5344CB8AC3E}">
        <p14:creationId xmlns:p14="http://schemas.microsoft.com/office/powerpoint/2010/main" val="6290990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stomShape 2"/>
          <p:cNvSpPr/>
          <p:nvPr/>
        </p:nvSpPr>
        <p:spPr>
          <a:xfrm>
            <a:off x="443129" y="6377077"/>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a:latin typeface="Helvetica Light" charset="0"/>
                <a:ea typeface="Helvetica Light" charset="0"/>
                <a:cs typeface="Helvetica Light" charset="0"/>
              </a:rPr>
              <a:t>D. Alvarez-Castillo, D. </a:t>
            </a:r>
            <a:r>
              <a:rPr lang="en-US" sz="1600" b="1" dirty="0" err="1">
                <a:latin typeface="Helvetica Light" charset="0"/>
                <a:ea typeface="Helvetica Light" charset="0"/>
                <a:cs typeface="Helvetica Light" charset="0"/>
              </a:rPr>
              <a:t>Blaschke</a:t>
            </a:r>
            <a:r>
              <a:rPr lang="en-US" sz="1600" b="1" dirty="0">
                <a:latin typeface="Helvetica Light" charset="0"/>
                <a:ea typeface="Helvetica Light" charset="0"/>
                <a:cs typeface="Helvetica Light" charset="0"/>
              </a:rPr>
              <a:t>, G. </a:t>
            </a:r>
            <a:r>
              <a:rPr lang="en-US" sz="1600" b="1" dirty="0" err="1">
                <a:latin typeface="Helvetica Light" charset="0"/>
                <a:ea typeface="Helvetica Light" charset="0"/>
                <a:cs typeface="Helvetica Light" charset="0"/>
              </a:rPr>
              <a:t>Grunfeld</a:t>
            </a:r>
            <a:r>
              <a:rPr lang="en-US" sz="1600" b="1" dirty="0">
                <a:latin typeface="Helvetica Light" charset="0"/>
                <a:ea typeface="Helvetica Light" charset="0"/>
                <a:cs typeface="Helvetica Light" charset="0"/>
              </a:rPr>
              <a:t>, V. </a:t>
            </a:r>
            <a:r>
              <a:rPr lang="en-US" sz="1600" b="1" dirty="0" err="1">
                <a:latin typeface="Helvetica Light" charset="0"/>
                <a:ea typeface="Helvetica Light" charset="0"/>
                <a:cs typeface="Helvetica Light" charset="0"/>
              </a:rPr>
              <a:t>Pagura</a:t>
            </a: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a:p>
            <a:pPr algn="ctr"/>
            <a:r>
              <a:rPr lang="es-ES" sz="1600" b="1" dirty="0" err="1">
                <a:latin typeface="Helvetica Light" charset="0"/>
                <a:ea typeface="Helvetica Light" charset="0"/>
                <a:cs typeface="Helvetica Light" charset="0"/>
              </a:rPr>
              <a:t>Phys</a:t>
            </a:r>
            <a:r>
              <a:rPr lang="es-ES" sz="1600" b="1" dirty="0">
                <a:latin typeface="Helvetica Light" charset="0"/>
                <a:ea typeface="Helvetica Light" charset="0"/>
                <a:cs typeface="Helvetica Light" charset="0"/>
              </a:rPr>
              <a:t>. Rev. D 99, 063010 (2019)  - </a:t>
            </a:r>
            <a:r>
              <a:rPr lang="es-ES" sz="1600" b="1" dirty="0" err="1">
                <a:latin typeface="Helvetica Light" charset="0"/>
                <a:ea typeface="Helvetica Light" charset="0"/>
                <a:cs typeface="Helvetica Light" charset="0"/>
              </a:rPr>
              <a:t>arXiv</a:t>
            </a:r>
            <a:r>
              <a:rPr lang="es-ES" sz="1600" b="1" dirty="0">
                <a:latin typeface="Helvetica Light" charset="0"/>
                <a:ea typeface="Helvetica Light" charset="0"/>
                <a:cs typeface="Helvetica Light" charset="0"/>
              </a:rPr>
              <a:t>: 1805.04105</a:t>
            </a:r>
          </a:p>
          <a:p>
            <a:pPr algn="ctr">
              <a:lnSpc>
                <a:spcPct val="100000"/>
              </a:lnSpc>
            </a:pP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p:txBody>
      </p:sp>
      <p:sp>
        <p:nvSpPr>
          <p:cNvPr id="8" name="Title 1">
            <a:extLst>
              <a:ext uri="{FF2B5EF4-FFF2-40B4-BE49-F238E27FC236}">
                <a16:creationId xmlns:a16="http://schemas.microsoft.com/office/drawing/2014/main" id="{38088BE8-EA0F-AD46-9381-B528466BDF19}"/>
              </a:ext>
            </a:extLst>
          </p:cNvPr>
          <p:cNvSpPr txBox="1">
            <a:spLocks/>
          </p:cNvSpPr>
          <p:nvPr/>
        </p:nvSpPr>
        <p:spPr>
          <a:xfrm>
            <a:off x="609600" y="235997"/>
            <a:ext cx="8229240" cy="1144800"/>
          </a:xfrm>
          <a:prstGeom prst="rect">
            <a:avLst/>
          </a:prstGeom>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 GW170817 - Nonlocal NJL</a:t>
            </a:r>
          </a:p>
        </p:txBody>
      </p:sp>
      <p:pic>
        <p:nvPicPr>
          <p:cNvPr id="4" name="Picture 3">
            <a:extLst>
              <a:ext uri="{FF2B5EF4-FFF2-40B4-BE49-F238E27FC236}">
                <a16:creationId xmlns:a16="http://schemas.microsoft.com/office/drawing/2014/main" id="{CFD994C8-C17F-5E44-9E6C-3EBB18FA80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70644"/>
            <a:ext cx="9144000" cy="4516711"/>
          </a:xfrm>
          <a:prstGeom prst="rect">
            <a:avLst/>
          </a:prstGeom>
        </p:spPr>
      </p:pic>
      <p:sp>
        <p:nvSpPr>
          <p:cNvPr id="5" name="CustomShape 2">
            <a:extLst>
              <a:ext uri="{FF2B5EF4-FFF2-40B4-BE49-F238E27FC236}">
                <a16:creationId xmlns:a16="http://schemas.microsoft.com/office/drawing/2014/main" id="{2A2F7E17-4B2C-FA49-823D-C30987FA90F4}"/>
              </a:ext>
            </a:extLst>
          </p:cNvPr>
          <p:cNvSpPr/>
          <p:nvPr/>
        </p:nvSpPr>
        <p:spPr>
          <a:xfrm>
            <a:off x="595529" y="5626804"/>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s-ES" sz="1600" b="1" dirty="0">
                <a:latin typeface="Helvetica Light" charset="0"/>
                <a:ea typeface="Helvetica Light" charset="0"/>
                <a:cs typeface="Helvetica Light" charset="0"/>
              </a:rPr>
              <a:t>A. </a:t>
            </a:r>
            <a:r>
              <a:rPr lang="es-ES" sz="1600" b="1" dirty="0" err="1">
                <a:latin typeface="Helvetica Light" charset="0"/>
                <a:ea typeface="Helvetica Light" charset="0"/>
                <a:cs typeface="Helvetica Light" charset="0"/>
              </a:rPr>
              <a:t>Ayriyan</a:t>
            </a:r>
            <a:r>
              <a:rPr lang="es-ES" sz="1600" b="1" dirty="0">
                <a:latin typeface="Helvetica Light" charset="0"/>
                <a:ea typeface="Helvetica Light" charset="0"/>
                <a:cs typeface="Helvetica Light" charset="0"/>
              </a:rPr>
              <a:t>, </a:t>
            </a:r>
            <a:r>
              <a:rPr lang="es-ES" sz="1600" b="1" dirty="0" err="1">
                <a:latin typeface="Helvetica Light" charset="0"/>
                <a:ea typeface="Helvetica Light" charset="0"/>
                <a:cs typeface="Helvetica Light" charset="0"/>
              </a:rPr>
              <a:t>D.Alvarez</a:t>
            </a:r>
            <a:r>
              <a:rPr lang="es-ES" sz="1600" b="1" dirty="0">
                <a:latin typeface="Helvetica Light" charset="0"/>
                <a:ea typeface="Helvetica Light" charset="0"/>
                <a:cs typeface="Helvetica Light" charset="0"/>
              </a:rPr>
              <a:t>-Castillo, D. </a:t>
            </a:r>
            <a:r>
              <a:rPr lang="es-ES" sz="1600" b="1" dirty="0" err="1">
                <a:latin typeface="Helvetica Light" charset="0"/>
                <a:ea typeface="Helvetica Light" charset="0"/>
                <a:cs typeface="Helvetica Light" charset="0"/>
              </a:rPr>
              <a:t>Blaschke</a:t>
            </a:r>
            <a:r>
              <a:rPr lang="es-ES" sz="1600" b="1" dirty="0">
                <a:latin typeface="Helvetica Light" charset="0"/>
                <a:ea typeface="Helvetica Light" charset="0"/>
                <a:cs typeface="Helvetica Light" charset="0"/>
              </a:rPr>
              <a:t>  and H. </a:t>
            </a:r>
            <a:r>
              <a:rPr lang="es-ES" sz="1600" b="1" dirty="0" err="1">
                <a:latin typeface="Helvetica Light" charset="0"/>
                <a:ea typeface="Helvetica Light" charset="0"/>
                <a:cs typeface="Helvetica Light" charset="0"/>
              </a:rPr>
              <a:t>Grigorian</a:t>
            </a:r>
            <a:r>
              <a:rPr lang="es-ES" sz="1600" b="1" dirty="0">
                <a:latin typeface="Helvetica Light" charset="0"/>
                <a:ea typeface="Helvetica Light" charset="0"/>
                <a:cs typeface="Helvetica Light" charset="0"/>
              </a:rPr>
              <a:t>,  </a:t>
            </a:r>
          </a:p>
          <a:p>
            <a:pPr algn="ctr">
              <a:lnSpc>
                <a:spcPct val="100000"/>
              </a:lnSpc>
            </a:pPr>
            <a:r>
              <a:rPr lang="es-ES" sz="1600" b="1" i="1" dirty="0">
                <a:latin typeface="Helvetica Light" charset="0"/>
                <a:ea typeface="Helvetica Light" charset="0"/>
                <a:cs typeface="Helvetica Light" charset="0"/>
              </a:rPr>
              <a:t>in </a:t>
            </a:r>
            <a:r>
              <a:rPr lang="es-ES" sz="1600" b="1" i="1" dirty="0" err="1">
                <a:latin typeface="Helvetica Light" charset="0"/>
                <a:ea typeface="Helvetica Light" charset="0"/>
                <a:cs typeface="Helvetica Light" charset="0"/>
              </a:rPr>
              <a:t>preparation</a:t>
            </a:r>
            <a:endParaRPr lang="en-US" sz="1500" b="1" i="1" strike="noStrike" spc="-1" dirty="0">
              <a:solidFill>
                <a:srgbClr val="000000"/>
              </a:solidFill>
              <a:uFill>
                <a:solidFill>
                  <a:srgbClr val="FFFFFF"/>
                </a:solidFill>
              </a:uFill>
              <a:latin typeface="Helvetica Light" charset="0"/>
              <a:ea typeface="Helvetica Light" charset="0"/>
              <a:cs typeface="Helvetica Light" charset="0"/>
            </a:endParaRPr>
          </a:p>
        </p:txBody>
      </p:sp>
    </p:spTree>
    <p:extLst>
      <p:ext uri="{BB962C8B-B14F-4D97-AF65-F5344CB8AC3E}">
        <p14:creationId xmlns:p14="http://schemas.microsoft.com/office/powerpoint/2010/main" val="32273851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stomShape 2"/>
          <p:cNvSpPr/>
          <p:nvPr/>
        </p:nvSpPr>
        <p:spPr>
          <a:xfrm>
            <a:off x="443129" y="6377077"/>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a:latin typeface="Helvetica Light" charset="0"/>
                <a:ea typeface="Helvetica Light" charset="0"/>
                <a:cs typeface="Helvetica Light" charset="0"/>
              </a:rPr>
              <a:t>D. Alvarez-Castillo, D. </a:t>
            </a:r>
            <a:r>
              <a:rPr lang="en-US" sz="1600" b="1" dirty="0" err="1">
                <a:latin typeface="Helvetica Light" charset="0"/>
                <a:ea typeface="Helvetica Light" charset="0"/>
                <a:cs typeface="Helvetica Light" charset="0"/>
              </a:rPr>
              <a:t>Blaschke</a:t>
            </a:r>
            <a:r>
              <a:rPr lang="en-US" sz="1600" b="1" dirty="0">
                <a:latin typeface="Helvetica Light" charset="0"/>
                <a:ea typeface="Helvetica Light" charset="0"/>
                <a:cs typeface="Helvetica Light" charset="0"/>
              </a:rPr>
              <a:t>, G. </a:t>
            </a:r>
            <a:r>
              <a:rPr lang="en-US" sz="1600" b="1" dirty="0" err="1">
                <a:latin typeface="Helvetica Light" charset="0"/>
                <a:ea typeface="Helvetica Light" charset="0"/>
                <a:cs typeface="Helvetica Light" charset="0"/>
              </a:rPr>
              <a:t>Grunfeld</a:t>
            </a:r>
            <a:r>
              <a:rPr lang="en-US" sz="1600" b="1" dirty="0">
                <a:latin typeface="Helvetica Light" charset="0"/>
                <a:ea typeface="Helvetica Light" charset="0"/>
                <a:cs typeface="Helvetica Light" charset="0"/>
              </a:rPr>
              <a:t>, V. </a:t>
            </a:r>
            <a:r>
              <a:rPr lang="en-US" sz="1600" b="1" dirty="0" err="1">
                <a:latin typeface="Helvetica Light" charset="0"/>
                <a:ea typeface="Helvetica Light" charset="0"/>
                <a:cs typeface="Helvetica Light" charset="0"/>
              </a:rPr>
              <a:t>Pagura</a:t>
            </a: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a:p>
            <a:pPr algn="ctr"/>
            <a:r>
              <a:rPr lang="es-ES" sz="1600" b="1" dirty="0" err="1">
                <a:latin typeface="Helvetica Light" charset="0"/>
                <a:ea typeface="Helvetica Light" charset="0"/>
                <a:cs typeface="Helvetica Light" charset="0"/>
              </a:rPr>
              <a:t>Phys</a:t>
            </a:r>
            <a:r>
              <a:rPr lang="es-ES" sz="1600" b="1" dirty="0">
                <a:latin typeface="Helvetica Light" charset="0"/>
                <a:ea typeface="Helvetica Light" charset="0"/>
                <a:cs typeface="Helvetica Light" charset="0"/>
              </a:rPr>
              <a:t>. Rev. D 99, 063010 (2019)  - </a:t>
            </a:r>
            <a:r>
              <a:rPr lang="es-ES" sz="1600" b="1" dirty="0" err="1">
                <a:latin typeface="Helvetica Light" charset="0"/>
                <a:ea typeface="Helvetica Light" charset="0"/>
                <a:cs typeface="Helvetica Light" charset="0"/>
              </a:rPr>
              <a:t>arXiv</a:t>
            </a:r>
            <a:r>
              <a:rPr lang="es-ES" sz="1600" b="1" dirty="0">
                <a:latin typeface="Helvetica Light" charset="0"/>
                <a:ea typeface="Helvetica Light" charset="0"/>
                <a:cs typeface="Helvetica Light" charset="0"/>
              </a:rPr>
              <a:t>: 1805.04105</a:t>
            </a:r>
          </a:p>
          <a:p>
            <a:pPr algn="ctr">
              <a:lnSpc>
                <a:spcPct val="100000"/>
              </a:lnSpc>
            </a:pP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p:txBody>
      </p:sp>
      <p:sp>
        <p:nvSpPr>
          <p:cNvPr id="8" name="Title 1">
            <a:extLst>
              <a:ext uri="{FF2B5EF4-FFF2-40B4-BE49-F238E27FC236}">
                <a16:creationId xmlns:a16="http://schemas.microsoft.com/office/drawing/2014/main" id="{38088BE8-EA0F-AD46-9381-B528466BDF19}"/>
              </a:ext>
            </a:extLst>
          </p:cNvPr>
          <p:cNvSpPr txBox="1">
            <a:spLocks/>
          </p:cNvSpPr>
          <p:nvPr/>
        </p:nvSpPr>
        <p:spPr>
          <a:xfrm>
            <a:off x="609600" y="235997"/>
            <a:ext cx="8229240" cy="1144800"/>
          </a:xfrm>
          <a:prstGeom prst="rect">
            <a:avLst/>
          </a:prstGeom>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 GW170817 - Nonlocal NJL</a:t>
            </a:r>
          </a:p>
        </p:txBody>
      </p:sp>
      <p:pic>
        <p:nvPicPr>
          <p:cNvPr id="4" name="Picture 3">
            <a:extLst>
              <a:ext uri="{FF2B5EF4-FFF2-40B4-BE49-F238E27FC236}">
                <a16:creationId xmlns:a16="http://schemas.microsoft.com/office/drawing/2014/main" id="{8CBADDE7-0443-FA48-9F5E-07ED3658D5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07563"/>
            <a:ext cx="9144000" cy="3455305"/>
          </a:xfrm>
          <a:prstGeom prst="rect">
            <a:avLst/>
          </a:prstGeom>
        </p:spPr>
      </p:pic>
      <p:sp>
        <p:nvSpPr>
          <p:cNvPr id="5" name="CustomShape 2">
            <a:extLst>
              <a:ext uri="{FF2B5EF4-FFF2-40B4-BE49-F238E27FC236}">
                <a16:creationId xmlns:a16="http://schemas.microsoft.com/office/drawing/2014/main" id="{889F3AD4-8B2A-094C-9AD5-9968DF3690D9}"/>
              </a:ext>
            </a:extLst>
          </p:cNvPr>
          <p:cNvSpPr/>
          <p:nvPr/>
        </p:nvSpPr>
        <p:spPr>
          <a:xfrm>
            <a:off x="595529" y="5626804"/>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s-ES" sz="1600" b="1" dirty="0">
                <a:latin typeface="Helvetica Light" charset="0"/>
                <a:ea typeface="Helvetica Light" charset="0"/>
                <a:cs typeface="Helvetica Light" charset="0"/>
              </a:rPr>
              <a:t>A. </a:t>
            </a:r>
            <a:r>
              <a:rPr lang="es-ES" sz="1600" b="1" dirty="0" err="1">
                <a:latin typeface="Helvetica Light" charset="0"/>
                <a:ea typeface="Helvetica Light" charset="0"/>
                <a:cs typeface="Helvetica Light" charset="0"/>
              </a:rPr>
              <a:t>Ayriyan</a:t>
            </a:r>
            <a:r>
              <a:rPr lang="es-ES" sz="1600" b="1" dirty="0">
                <a:latin typeface="Helvetica Light" charset="0"/>
                <a:ea typeface="Helvetica Light" charset="0"/>
                <a:cs typeface="Helvetica Light" charset="0"/>
              </a:rPr>
              <a:t>, </a:t>
            </a:r>
            <a:r>
              <a:rPr lang="es-ES" sz="1600" b="1" dirty="0" err="1">
                <a:latin typeface="Helvetica Light" charset="0"/>
                <a:ea typeface="Helvetica Light" charset="0"/>
                <a:cs typeface="Helvetica Light" charset="0"/>
              </a:rPr>
              <a:t>D.Alvarez</a:t>
            </a:r>
            <a:r>
              <a:rPr lang="es-ES" sz="1600" b="1" dirty="0">
                <a:latin typeface="Helvetica Light" charset="0"/>
                <a:ea typeface="Helvetica Light" charset="0"/>
                <a:cs typeface="Helvetica Light" charset="0"/>
              </a:rPr>
              <a:t>-Castillo, D. </a:t>
            </a:r>
            <a:r>
              <a:rPr lang="es-ES" sz="1600" b="1" dirty="0" err="1">
                <a:latin typeface="Helvetica Light" charset="0"/>
                <a:ea typeface="Helvetica Light" charset="0"/>
                <a:cs typeface="Helvetica Light" charset="0"/>
              </a:rPr>
              <a:t>Blaschke</a:t>
            </a:r>
            <a:r>
              <a:rPr lang="es-ES" sz="1600" b="1" dirty="0">
                <a:latin typeface="Helvetica Light" charset="0"/>
                <a:ea typeface="Helvetica Light" charset="0"/>
                <a:cs typeface="Helvetica Light" charset="0"/>
              </a:rPr>
              <a:t>  and H. </a:t>
            </a:r>
            <a:r>
              <a:rPr lang="es-ES" sz="1600" b="1" dirty="0" err="1">
                <a:latin typeface="Helvetica Light" charset="0"/>
                <a:ea typeface="Helvetica Light" charset="0"/>
                <a:cs typeface="Helvetica Light" charset="0"/>
              </a:rPr>
              <a:t>Grigorian</a:t>
            </a:r>
            <a:r>
              <a:rPr lang="es-ES" sz="1600" b="1" dirty="0">
                <a:latin typeface="Helvetica Light" charset="0"/>
                <a:ea typeface="Helvetica Light" charset="0"/>
                <a:cs typeface="Helvetica Light" charset="0"/>
              </a:rPr>
              <a:t>,  </a:t>
            </a:r>
          </a:p>
          <a:p>
            <a:pPr algn="ctr">
              <a:lnSpc>
                <a:spcPct val="100000"/>
              </a:lnSpc>
            </a:pPr>
            <a:r>
              <a:rPr lang="es-ES" sz="1600" b="1" i="1" dirty="0">
                <a:latin typeface="Helvetica Light" charset="0"/>
                <a:ea typeface="Helvetica Light" charset="0"/>
                <a:cs typeface="Helvetica Light" charset="0"/>
              </a:rPr>
              <a:t>in </a:t>
            </a:r>
            <a:r>
              <a:rPr lang="es-ES" sz="1600" b="1" i="1" dirty="0" err="1">
                <a:latin typeface="Helvetica Light" charset="0"/>
                <a:ea typeface="Helvetica Light" charset="0"/>
                <a:cs typeface="Helvetica Light" charset="0"/>
              </a:rPr>
              <a:t>preparation</a:t>
            </a:r>
            <a:endParaRPr lang="en-US" sz="1500" b="1" i="1" strike="noStrike" spc="-1" dirty="0">
              <a:solidFill>
                <a:srgbClr val="000000"/>
              </a:solidFill>
              <a:uFill>
                <a:solidFill>
                  <a:srgbClr val="FFFFFF"/>
                </a:solidFill>
              </a:uFill>
              <a:latin typeface="Helvetica Light" charset="0"/>
              <a:ea typeface="Helvetica Light" charset="0"/>
              <a:cs typeface="Helvetica Light" charset="0"/>
            </a:endParaRPr>
          </a:p>
        </p:txBody>
      </p:sp>
    </p:spTree>
    <p:extLst>
      <p:ext uri="{BB962C8B-B14F-4D97-AF65-F5344CB8AC3E}">
        <p14:creationId xmlns:p14="http://schemas.microsoft.com/office/powerpoint/2010/main" val="36931672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stomShape 2"/>
          <p:cNvSpPr/>
          <p:nvPr/>
        </p:nvSpPr>
        <p:spPr>
          <a:xfrm>
            <a:off x="443129" y="6377077"/>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a:latin typeface="Helvetica Light" charset="0"/>
                <a:ea typeface="Helvetica Light" charset="0"/>
                <a:cs typeface="Helvetica Light" charset="0"/>
              </a:rPr>
              <a:t>D. Alvarez-Castillo, D. </a:t>
            </a:r>
            <a:r>
              <a:rPr lang="en-US" sz="1600" b="1" dirty="0" err="1">
                <a:latin typeface="Helvetica Light" charset="0"/>
                <a:ea typeface="Helvetica Light" charset="0"/>
                <a:cs typeface="Helvetica Light" charset="0"/>
              </a:rPr>
              <a:t>Blaschke</a:t>
            </a:r>
            <a:r>
              <a:rPr lang="en-US" sz="1600" b="1" dirty="0">
                <a:latin typeface="Helvetica Light" charset="0"/>
                <a:ea typeface="Helvetica Light" charset="0"/>
                <a:cs typeface="Helvetica Light" charset="0"/>
              </a:rPr>
              <a:t>, G. </a:t>
            </a:r>
            <a:r>
              <a:rPr lang="en-US" sz="1600" b="1" dirty="0" err="1">
                <a:latin typeface="Helvetica Light" charset="0"/>
                <a:ea typeface="Helvetica Light" charset="0"/>
                <a:cs typeface="Helvetica Light" charset="0"/>
              </a:rPr>
              <a:t>Grunfeld</a:t>
            </a:r>
            <a:r>
              <a:rPr lang="en-US" sz="1600" b="1" dirty="0">
                <a:latin typeface="Helvetica Light" charset="0"/>
                <a:ea typeface="Helvetica Light" charset="0"/>
                <a:cs typeface="Helvetica Light" charset="0"/>
              </a:rPr>
              <a:t>, V. </a:t>
            </a:r>
            <a:r>
              <a:rPr lang="en-US" sz="1600" b="1" dirty="0" err="1">
                <a:latin typeface="Helvetica Light" charset="0"/>
                <a:ea typeface="Helvetica Light" charset="0"/>
                <a:cs typeface="Helvetica Light" charset="0"/>
              </a:rPr>
              <a:t>Pagura</a:t>
            </a: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a:p>
            <a:pPr algn="ctr"/>
            <a:r>
              <a:rPr lang="es-ES" sz="1600" b="1" dirty="0" err="1">
                <a:latin typeface="Helvetica Light" charset="0"/>
                <a:ea typeface="Helvetica Light" charset="0"/>
                <a:cs typeface="Helvetica Light" charset="0"/>
              </a:rPr>
              <a:t>Phys</a:t>
            </a:r>
            <a:r>
              <a:rPr lang="es-ES" sz="1600" b="1" dirty="0">
                <a:latin typeface="Helvetica Light" charset="0"/>
                <a:ea typeface="Helvetica Light" charset="0"/>
                <a:cs typeface="Helvetica Light" charset="0"/>
              </a:rPr>
              <a:t>. Rev. D 99, 063010 (2019)  - </a:t>
            </a:r>
            <a:r>
              <a:rPr lang="es-ES" sz="1600" b="1" dirty="0" err="1">
                <a:latin typeface="Helvetica Light" charset="0"/>
                <a:ea typeface="Helvetica Light" charset="0"/>
                <a:cs typeface="Helvetica Light" charset="0"/>
              </a:rPr>
              <a:t>arXiv</a:t>
            </a:r>
            <a:r>
              <a:rPr lang="es-ES" sz="1600" b="1" dirty="0">
                <a:latin typeface="Helvetica Light" charset="0"/>
                <a:ea typeface="Helvetica Light" charset="0"/>
                <a:cs typeface="Helvetica Light" charset="0"/>
              </a:rPr>
              <a:t>: 1805.04105</a:t>
            </a:r>
          </a:p>
          <a:p>
            <a:pPr algn="ctr">
              <a:lnSpc>
                <a:spcPct val="100000"/>
              </a:lnSpc>
            </a:pP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p:txBody>
      </p:sp>
      <p:sp>
        <p:nvSpPr>
          <p:cNvPr id="8" name="Title 1">
            <a:extLst>
              <a:ext uri="{FF2B5EF4-FFF2-40B4-BE49-F238E27FC236}">
                <a16:creationId xmlns:a16="http://schemas.microsoft.com/office/drawing/2014/main" id="{38088BE8-EA0F-AD46-9381-B528466BDF19}"/>
              </a:ext>
            </a:extLst>
          </p:cNvPr>
          <p:cNvSpPr txBox="1">
            <a:spLocks/>
          </p:cNvSpPr>
          <p:nvPr/>
        </p:nvSpPr>
        <p:spPr>
          <a:xfrm>
            <a:off x="609600" y="235997"/>
            <a:ext cx="8229240" cy="1144800"/>
          </a:xfrm>
          <a:prstGeom prst="rect">
            <a:avLst/>
          </a:prstGeom>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 GW170817 - Nonlocal NJL</a:t>
            </a:r>
          </a:p>
        </p:txBody>
      </p:sp>
      <p:pic>
        <p:nvPicPr>
          <p:cNvPr id="3" name="Picture 2">
            <a:extLst>
              <a:ext uri="{FF2B5EF4-FFF2-40B4-BE49-F238E27FC236}">
                <a16:creationId xmlns:a16="http://schemas.microsoft.com/office/drawing/2014/main" id="{E507A395-C53C-6046-96E4-35BC7B73D2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47564"/>
            <a:ext cx="9144000" cy="3622195"/>
          </a:xfrm>
          <a:prstGeom prst="rect">
            <a:avLst/>
          </a:prstGeom>
        </p:spPr>
      </p:pic>
      <p:sp>
        <p:nvSpPr>
          <p:cNvPr id="5" name="CustomShape 2">
            <a:extLst>
              <a:ext uri="{FF2B5EF4-FFF2-40B4-BE49-F238E27FC236}">
                <a16:creationId xmlns:a16="http://schemas.microsoft.com/office/drawing/2014/main" id="{54ED3D16-B978-9C47-9672-57F084236156}"/>
              </a:ext>
            </a:extLst>
          </p:cNvPr>
          <p:cNvSpPr/>
          <p:nvPr/>
        </p:nvSpPr>
        <p:spPr>
          <a:xfrm>
            <a:off x="595529" y="5626804"/>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s-ES" sz="1600" b="1" dirty="0">
                <a:latin typeface="Helvetica Light" charset="0"/>
                <a:ea typeface="Helvetica Light" charset="0"/>
                <a:cs typeface="Helvetica Light" charset="0"/>
              </a:rPr>
              <a:t>A. </a:t>
            </a:r>
            <a:r>
              <a:rPr lang="es-ES" sz="1600" b="1" dirty="0" err="1">
                <a:latin typeface="Helvetica Light" charset="0"/>
                <a:ea typeface="Helvetica Light" charset="0"/>
                <a:cs typeface="Helvetica Light" charset="0"/>
              </a:rPr>
              <a:t>Ayriyan</a:t>
            </a:r>
            <a:r>
              <a:rPr lang="es-ES" sz="1600" b="1" dirty="0">
                <a:latin typeface="Helvetica Light" charset="0"/>
                <a:ea typeface="Helvetica Light" charset="0"/>
                <a:cs typeface="Helvetica Light" charset="0"/>
              </a:rPr>
              <a:t>, </a:t>
            </a:r>
            <a:r>
              <a:rPr lang="es-ES" sz="1600" b="1" dirty="0" err="1">
                <a:latin typeface="Helvetica Light" charset="0"/>
                <a:ea typeface="Helvetica Light" charset="0"/>
                <a:cs typeface="Helvetica Light" charset="0"/>
              </a:rPr>
              <a:t>D.Alvarez</a:t>
            </a:r>
            <a:r>
              <a:rPr lang="es-ES" sz="1600" b="1" dirty="0">
                <a:latin typeface="Helvetica Light" charset="0"/>
                <a:ea typeface="Helvetica Light" charset="0"/>
                <a:cs typeface="Helvetica Light" charset="0"/>
              </a:rPr>
              <a:t>-Castillo, D. </a:t>
            </a:r>
            <a:r>
              <a:rPr lang="es-ES" sz="1600" b="1" dirty="0" err="1">
                <a:latin typeface="Helvetica Light" charset="0"/>
                <a:ea typeface="Helvetica Light" charset="0"/>
                <a:cs typeface="Helvetica Light" charset="0"/>
              </a:rPr>
              <a:t>Blaschke</a:t>
            </a:r>
            <a:r>
              <a:rPr lang="es-ES" sz="1600" b="1" dirty="0">
                <a:latin typeface="Helvetica Light" charset="0"/>
                <a:ea typeface="Helvetica Light" charset="0"/>
                <a:cs typeface="Helvetica Light" charset="0"/>
              </a:rPr>
              <a:t>  and H. </a:t>
            </a:r>
            <a:r>
              <a:rPr lang="es-ES" sz="1600" b="1" dirty="0" err="1">
                <a:latin typeface="Helvetica Light" charset="0"/>
                <a:ea typeface="Helvetica Light" charset="0"/>
                <a:cs typeface="Helvetica Light" charset="0"/>
              </a:rPr>
              <a:t>Grigorian</a:t>
            </a:r>
            <a:r>
              <a:rPr lang="es-ES" sz="1600" b="1" dirty="0">
                <a:latin typeface="Helvetica Light" charset="0"/>
                <a:ea typeface="Helvetica Light" charset="0"/>
                <a:cs typeface="Helvetica Light" charset="0"/>
              </a:rPr>
              <a:t>,  </a:t>
            </a:r>
          </a:p>
          <a:p>
            <a:pPr algn="ctr">
              <a:lnSpc>
                <a:spcPct val="100000"/>
              </a:lnSpc>
            </a:pPr>
            <a:r>
              <a:rPr lang="es-ES" sz="1600" b="1" i="1" dirty="0">
                <a:latin typeface="Helvetica Light" charset="0"/>
                <a:ea typeface="Helvetica Light" charset="0"/>
                <a:cs typeface="Helvetica Light" charset="0"/>
              </a:rPr>
              <a:t>in </a:t>
            </a:r>
            <a:r>
              <a:rPr lang="es-ES" sz="1600" b="1" i="1" dirty="0" err="1">
                <a:latin typeface="Helvetica Light" charset="0"/>
                <a:ea typeface="Helvetica Light" charset="0"/>
                <a:cs typeface="Helvetica Light" charset="0"/>
              </a:rPr>
              <a:t>preparation</a:t>
            </a:r>
            <a:endParaRPr lang="en-US" sz="1500" b="1" i="1" strike="noStrike" spc="-1" dirty="0">
              <a:solidFill>
                <a:srgbClr val="000000"/>
              </a:solidFill>
              <a:uFill>
                <a:solidFill>
                  <a:srgbClr val="FFFFFF"/>
                </a:solidFill>
              </a:uFill>
              <a:latin typeface="Helvetica Light" charset="0"/>
              <a:ea typeface="Helvetica Light" charset="0"/>
              <a:cs typeface="Helvetica Light" charset="0"/>
            </a:endParaRPr>
          </a:p>
        </p:txBody>
      </p:sp>
    </p:spTree>
    <p:extLst>
      <p:ext uri="{BB962C8B-B14F-4D97-AF65-F5344CB8AC3E}">
        <p14:creationId xmlns:p14="http://schemas.microsoft.com/office/powerpoint/2010/main" val="3134517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stomShape 2"/>
          <p:cNvSpPr/>
          <p:nvPr/>
        </p:nvSpPr>
        <p:spPr>
          <a:xfrm>
            <a:off x="443129" y="6377077"/>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a:latin typeface="Helvetica Light" charset="0"/>
                <a:ea typeface="Helvetica Light" charset="0"/>
                <a:cs typeface="Helvetica Light" charset="0"/>
              </a:rPr>
              <a:t>D. Alvarez-Castillo, D. </a:t>
            </a:r>
            <a:r>
              <a:rPr lang="en-US" sz="1600" b="1" dirty="0" err="1">
                <a:latin typeface="Helvetica Light" charset="0"/>
                <a:ea typeface="Helvetica Light" charset="0"/>
                <a:cs typeface="Helvetica Light" charset="0"/>
              </a:rPr>
              <a:t>Blaschke</a:t>
            </a:r>
            <a:r>
              <a:rPr lang="en-US" sz="1600" b="1" dirty="0">
                <a:latin typeface="Helvetica Light" charset="0"/>
                <a:ea typeface="Helvetica Light" charset="0"/>
                <a:cs typeface="Helvetica Light" charset="0"/>
              </a:rPr>
              <a:t>, G. </a:t>
            </a:r>
            <a:r>
              <a:rPr lang="en-US" sz="1600" b="1" dirty="0" err="1">
                <a:latin typeface="Helvetica Light" charset="0"/>
                <a:ea typeface="Helvetica Light" charset="0"/>
                <a:cs typeface="Helvetica Light" charset="0"/>
              </a:rPr>
              <a:t>Grunfeld</a:t>
            </a:r>
            <a:r>
              <a:rPr lang="en-US" sz="1600" b="1" dirty="0">
                <a:latin typeface="Helvetica Light" charset="0"/>
                <a:ea typeface="Helvetica Light" charset="0"/>
                <a:cs typeface="Helvetica Light" charset="0"/>
              </a:rPr>
              <a:t>, V. </a:t>
            </a:r>
            <a:r>
              <a:rPr lang="en-US" sz="1600" b="1" dirty="0" err="1">
                <a:latin typeface="Helvetica Light" charset="0"/>
                <a:ea typeface="Helvetica Light" charset="0"/>
                <a:cs typeface="Helvetica Light" charset="0"/>
              </a:rPr>
              <a:t>Pagura</a:t>
            </a: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a:p>
            <a:pPr algn="ctr"/>
            <a:r>
              <a:rPr lang="es-ES" sz="1600" b="1" dirty="0" err="1">
                <a:latin typeface="Helvetica Light" charset="0"/>
                <a:ea typeface="Helvetica Light" charset="0"/>
                <a:cs typeface="Helvetica Light" charset="0"/>
              </a:rPr>
              <a:t>Phys</a:t>
            </a:r>
            <a:r>
              <a:rPr lang="es-ES" sz="1600" b="1" dirty="0">
                <a:latin typeface="Helvetica Light" charset="0"/>
                <a:ea typeface="Helvetica Light" charset="0"/>
                <a:cs typeface="Helvetica Light" charset="0"/>
              </a:rPr>
              <a:t>. Rev. D 99, 063010 (2019)  - </a:t>
            </a:r>
            <a:r>
              <a:rPr lang="es-ES" sz="1600" b="1" dirty="0" err="1">
                <a:latin typeface="Helvetica Light" charset="0"/>
                <a:ea typeface="Helvetica Light" charset="0"/>
                <a:cs typeface="Helvetica Light" charset="0"/>
              </a:rPr>
              <a:t>arXiv</a:t>
            </a:r>
            <a:r>
              <a:rPr lang="es-ES" sz="1600" b="1" dirty="0">
                <a:latin typeface="Helvetica Light" charset="0"/>
                <a:ea typeface="Helvetica Light" charset="0"/>
                <a:cs typeface="Helvetica Light" charset="0"/>
              </a:rPr>
              <a:t>: 1805.04105</a:t>
            </a:r>
          </a:p>
          <a:p>
            <a:pPr algn="ctr">
              <a:lnSpc>
                <a:spcPct val="100000"/>
              </a:lnSpc>
            </a:pP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p:txBody>
      </p:sp>
      <p:sp>
        <p:nvSpPr>
          <p:cNvPr id="8" name="Title 1">
            <a:extLst>
              <a:ext uri="{FF2B5EF4-FFF2-40B4-BE49-F238E27FC236}">
                <a16:creationId xmlns:a16="http://schemas.microsoft.com/office/drawing/2014/main" id="{38088BE8-EA0F-AD46-9381-B528466BDF19}"/>
              </a:ext>
            </a:extLst>
          </p:cNvPr>
          <p:cNvSpPr txBox="1">
            <a:spLocks/>
          </p:cNvSpPr>
          <p:nvPr/>
        </p:nvSpPr>
        <p:spPr>
          <a:xfrm>
            <a:off x="609600" y="235997"/>
            <a:ext cx="8229240" cy="1144800"/>
          </a:xfrm>
          <a:prstGeom prst="rect">
            <a:avLst/>
          </a:prstGeom>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 GW170817 - Nonlocal NJL</a:t>
            </a:r>
          </a:p>
        </p:txBody>
      </p:sp>
      <p:pic>
        <p:nvPicPr>
          <p:cNvPr id="4" name="Picture 3">
            <a:extLst>
              <a:ext uri="{FF2B5EF4-FFF2-40B4-BE49-F238E27FC236}">
                <a16:creationId xmlns:a16="http://schemas.microsoft.com/office/drawing/2014/main" id="{E61F6A3A-D168-074E-B6F0-1479507484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83667"/>
            <a:ext cx="9144000" cy="3562421"/>
          </a:xfrm>
          <a:prstGeom prst="rect">
            <a:avLst/>
          </a:prstGeom>
        </p:spPr>
      </p:pic>
      <p:sp>
        <p:nvSpPr>
          <p:cNvPr id="5" name="CustomShape 2">
            <a:extLst>
              <a:ext uri="{FF2B5EF4-FFF2-40B4-BE49-F238E27FC236}">
                <a16:creationId xmlns:a16="http://schemas.microsoft.com/office/drawing/2014/main" id="{619526DE-669A-B14B-AE32-CBD82B7483EA}"/>
              </a:ext>
            </a:extLst>
          </p:cNvPr>
          <p:cNvSpPr/>
          <p:nvPr/>
        </p:nvSpPr>
        <p:spPr>
          <a:xfrm>
            <a:off x="595529" y="5626804"/>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s-ES" sz="1600" b="1" dirty="0">
                <a:latin typeface="Helvetica Light" charset="0"/>
                <a:ea typeface="Helvetica Light" charset="0"/>
                <a:cs typeface="Helvetica Light" charset="0"/>
              </a:rPr>
              <a:t>A. </a:t>
            </a:r>
            <a:r>
              <a:rPr lang="es-ES" sz="1600" b="1" dirty="0" err="1">
                <a:latin typeface="Helvetica Light" charset="0"/>
                <a:ea typeface="Helvetica Light" charset="0"/>
                <a:cs typeface="Helvetica Light" charset="0"/>
              </a:rPr>
              <a:t>Ayriyan</a:t>
            </a:r>
            <a:r>
              <a:rPr lang="es-ES" sz="1600" b="1" dirty="0">
                <a:latin typeface="Helvetica Light" charset="0"/>
                <a:ea typeface="Helvetica Light" charset="0"/>
                <a:cs typeface="Helvetica Light" charset="0"/>
              </a:rPr>
              <a:t>, </a:t>
            </a:r>
            <a:r>
              <a:rPr lang="es-ES" sz="1600" b="1" dirty="0" err="1">
                <a:latin typeface="Helvetica Light" charset="0"/>
                <a:ea typeface="Helvetica Light" charset="0"/>
                <a:cs typeface="Helvetica Light" charset="0"/>
              </a:rPr>
              <a:t>D.Alvarez</a:t>
            </a:r>
            <a:r>
              <a:rPr lang="es-ES" sz="1600" b="1" dirty="0">
                <a:latin typeface="Helvetica Light" charset="0"/>
                <a:ea typeface="Helvetica Light" charset="0"/>
                <a:cs typeface="Helvetica Light" charset="0"/>
              </a:rPr>
              <a:t>-Castillo, D. </a:t>
            </a:r>
            <a:r>
              <a:rPr lang="es-ES" sz="1600" b="1" dirty="0" err="1">
                <a:latin typeface="Helvetica Light" charset="0"/>
                <a:ea typeface="Helvetica Light" charset="0"/>
                <a:cs typeface="Helvetica Light" charset="0"/>
              </a:rPr>
              <a:t>Blaschke</a:t>
            </a:r>
            <a:r>
              <a:rPr lang="es-ES" sz="1600" b="1" dirty="0">
                <a:latin typeface="Helvetica Light" charset="0"/>
                <a:ea typeface="Helvetica Light" charset="0"/>
                <a:cs typeface="Helvetica Light" charset="0"/>
              </a:rPr>
              <a:t>  and H. </a:t>
            </a:r>
            <a:r>
              <a:rPr lang="es-ES" sz="1600" b="1" dirty="0" err="1">
                <a:latin typeface="Helvetica Light" charset="0"/>
                <a:ea typeface="Helvetica Light" charset="0"/>
                <a:cs typeface="Helvetica Light" charset="0"/>
              </a:rPr>
              <a:t>Grigorian</a:t>
            </a:r>
            <a:r>
              <a:rPr lang="es-ES" sz="1600" b="1" dirty="0">
                <a:latin typeface="Helvetica Light" charset="0"/>
                <a:ea typeface="Helvetica Light" charset="0"/>
                <a:cs typeface="Helvetica Light" charset="0"/>
              </a:rPr>
              <a:t>,  </a:t>
            </a:r>
          </a:p>
          <a:p>
            <a:pPr algn="ctr">
              <a:lnSpc>
                <a:spcPct val="100000"/>
              </a:lnSpc>
            </a:pPr>
            <a:r>
              <a:rPr lang="es-ES" sz="1600" b="1" i="1" dirty="0">
                <a:latin typeface="Helvetica Light" charset="0"/>
                <a:ea typeface="Helvetica Light" charset="0"/>
                <a:cs typeface="Helvetica Light" charset="0"/>
              </a:rPr>
              <a:t>in </a:t>
            </a:r>
            <a:r>
              <a:rPr lang="es-ES" sz="1600" b="1" i="1" dirty="0" err="1">
                <a:latin typeface="Helvetica Light" charset="0"/>
                <a:ea typeface="Helvetica Light" charset="0"/>
                <a:cs typeface="Helvetica Light" charset="0"/>
              </a:rPr>
              <a:t>preparation</a:t>
            </a:r>
            <a:endParaRPr lang="en-US" sz="1500" b="1" i="1" strike="noStrike" spc="-1" dirty="0">
              <a:solidFill>
                <a:srgbClr val="000000"/>
              </a:solidFill>
              <a:uFill>
                <a:solidFill>
                  <a:srgbClr val="FFFFFF"/>
                </a:solidFill>
              </a:uFill>
              <a:latin typeface="Helvetica Light" charset="0"/>
              <a:ea typeface="Helvetica Light" charset="0"/>
              <a:cs typeface="Helvetica Light" charset="0"/>
            </a:endParaRPr>
          </a:p>
        </p:txBody>
      </p:sp>
    </p:spTree>
    <p:extLst>
      <p:ext uri="{BB962C8B-B14F-4D97-AF65-F5344CB8AC3E}">
        <p14:creationId xmlns:p14="http://schemas.microsoft.com/office/powerpoint/2010/main" val="26269251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stomShape 2"/>
          <p:cNvSpPr/>
          <p:nvPr/>
        </p:nvSpPr>
        <p:spPr>
          <a:xfrm>
            <a:off x="443129" y="6377077"/>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a:latin typeface="Helvetica Light" charset="0"/>
                <a:ea typeface="Helvetica Light" charset="0"/>
                <a:cs typeface="Helvetica Light" charset="0"/>
              </a:rPr>
              <a:t>D. Alvarez-Castillo, D. </a:t>
            </a:r>
            <a:r>
              <a:rPr lang="en-US" sz="1600" b="1" dirty="0" err="1">
                <a:latin typeface="Helvetica Light" charset="0"/>
                <a:ea typeface="Helvetica Light" charset="0"/>
                <a:cs typeface="Helvetica Light" charset="0"/>
              </a:rPr>
              <a:t>Blaschke</a:t>
            </a:r>
            <a:r>
              <a:rPr lang="en-US" sz="1600" b="1" dirty="0">
                <a:latin typeface="Helvetica Light" charset="0"/>
                <a:ea typeface="Helvetica Light" charset="0"/>
                <a:cs typeface="Helvetica Light" charset="0"/>
              </a:rPr>
              <a:t>, G. </a:t>
            </a:r>
            <a:r>
              <a:rPr lang="en-US" sz="1600" b="1" dirty="0" err="1">
                <a:latin typeface="Helvetica Light" charset="0"/>
                <a:ea typeface="Helvetica Light" charset="0"/>
                <a:cs typeface="Helvetica Light" charset="0"/>
              </a:rPr>
              <a:t>Grunfeld</a:t>
            </a:r>
            <a:r>
              <a:rPr lang="en-US" sz="1600" b="1" dirty="0">
                <a:latin typeface="Helvetica Light" charset="0"/>
                <a:ea typeface="Helvetica Light" charset="0"/>
                <a:cs typeface="Helvetica Light" charset="0"/>
              </a:rPr>
              <a:t>, V. </a:t>
            </a:r>
            <a:r>
              <a:rPr lang="en-US" sz="1600" b="1" dirty="0" err="1">
                <a:latin typeface="Helvetica Light" charset="0"/>
                <a:ea typeface="Helvetica Light" charset="0"/>
                <a:cs typeface="Helvetica Light" charset="0"/>
              </a:rPr>
              <a:t>Pagura</a:t>
            </a: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a:p>
            <a:pPr algn="ctr"/>
            <a:r>
              <a:rPr lang="es-ES" sz="1600" b="1" dirty="0" err="1">
                <a:latin typeface="Helvetica Light" charset="0"/>
                <a:ea typeface="Helvetica Light" charset="0"/>
                <a:cs typeface="Helvetica Light" charset="0"/>
              </a:rPr>
              <a:t>Phys</a:t>
            </a:r>
            <a:r>
              <a:rPr lang="es-ES" sz="1600" b="1" dirty="0">
                <a:latin typeface="Helvetica Light" charset="0"/>
                <a:ea typeface="Helvetica Light" charset="0"/>
                <a:cs typeface="Helvetica Light" charset="0"/>
              </a:rPr>
              <a:t>. Rev. D 99, 063010 (2019)  - </a:t>
            </a:r>
            <a:r>
              <a:rPr lang="es-ES" sz="1600" b="1" dirty="0" err="1">
                <a:latin typeface="Helvetica Light" charset="0"/>
                <a:ea typeface="Helvetica Light" charset="0"/>
                <a:cs typeface="Helvetica Light" charset="0"/>
              </a:rPr>
              <a:t>arXiv</a:t>
            </a:r>
            <a:r>
              <a:rPr lang="es-ES" sz="1600" b="1" dirty="0">
                <a:latin typeface="Helvetica Light" charset="0"/>
                <a:ea typeface="Helvetica Light" charset="0"/>
                <a:cs typeface="Helvetica Light" charset="0"/>
              </a:rPr>
              <a:t>: 1805.04105</a:t>
            </a:r>
          </a:p>
          <a:p>
            <a:pPr algn="ctr">
              <a:lnSpc>
                <a:spcPct val="100000"/>
              </a:lnSpc>
            </a:pP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p:txBody>
      </p:sp>
      <p:sp>
        <p:nvSpPr>
          <p:cNvPr id="8" name="Title 1">
            <a:extLst>
              <a:ext uri="{FF2B5EF4-FFF2-40B4-BE49-F238E27FC236}">
                <a16:creationId xmlns:a16="http://schemas.microsoft.com/office/drawing/2014/main" id="{38088BE8-EA0F-AD46-9381-B528466BDF19}"/>
              </a:ext>
            </a:extLst>
          </p:cNvPr>
          <p:cNvSpPr txBox="1">
            <a:spLocks/>
          </p:cNvSpPr>
          <p:nvPr/>
        </p:nvSpPr>
        <p:spPr>
          <a:xfrm>
            <a:off x="609600" y="235997"/>
            <a:ext cx="8229240" cy="1144800"/>
          </a:xfrm>
          <a:prstGeom prst="rect">
            <a:avLst/>
          </a:prstGeom>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 GW170817 - Nonlocal NJL</a:t>
            </a:r>
          </a:p>
        </p:txBody>
      </p:sp>
      <p:pic>
        <p:nvPicPr>
          <p:cNvPr id="3" name="Picture 2">
            <a:extLst>
              <a:ext uri="{FF2B5EF4-FFF2-40B4-BE49-F238E27FC236}">
                <a16:creationId xmlns:a16="http://schemas.microsoft.com/office/drawing/2014/main" id="{2087BAF3-9B00-5C47-92CB-CE13CC359F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52029"/>
            <a:ext cx="9144000" cy="3496036"/>
          </a:xfrm>
          <a:prstGeom prst="rect">
            <a:avLst/>
          </a:prstGeom>
        </p:spPr>
      </p:pic>
      <p:sp>
        <p:nvSpPr>
          <p:cNvPr id="5" name="CustomShape 2">
            <a:extLst>
              <a:ext uri="{FF2B5EF4-FFF2-40B4-BE49-F238E27FC236}">
                <a16:creationId xmlns:a16="http://schemas.microsoft.com/office/drawing/2014/main" id="{A706E84A-EFDA-F945-B0F0-F0B932C5A70C}"/>
              </a:ext>
            </a:extLst>
          </p:cNvPr>
          <p:cNvSpPr/>
          <p:nvPr/>
        </p:nvSpPr>
        <p:spPr>
          <a:xfrm>
            <a:off x="595529" y="5626804"/>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s-ES" sz="1600" b="1" dirty="0">
                <a:latin typeface="Helvetica Light" charset="0"/>
                <a:ea typeface="Helvetica Light" charset="0"/>
                <a:cs typeface="Helvetica Light" charset="0"/>
              </a:rPr>
              <a:t>A. </a:t>
            </a:r>
            <a:r>
              <a:rPr lang="es-ES" sz="1600" b="1" dirty="0" err="1">
                <a:latin typeface="Helvetica Light" charset="0"/>
                <a:ea typeface="Helvetica Light" charset="0"/>
                <a:cs typeface="Helvetica Light" charset="0"/>
              </a:rPr>
              <a:t>Ayriyan</a:t>
            </a:r>
            <a:r>
              <a:rPr lang="es-ES" sz="1600" b="1" dirty="0">
                <a:latin typeface="Helvetica Light" charset="0"/>
                <a:ea typeface="Helvetica Light" charset="0"/>
                <a:cs typeface="Helvetica Light" charset="0"/>
              </a:rPr>
              <a:t>, </a:t>
            </a:r>
            <a:r>
              <a:rPr lang="es-ES" sz="1600" b="1" dirty="0" err="1">
                <a:latin typeface="Helvetica Light" charset="0"/>
                <a:ea typeface="Helvetica Light" charset="0"/>
                <a:cs typeface="Helvetica Light" charset="0"/>
              </a:rPr>
              <a:t>D.Alvarez</a:t>
            </a:r>
            <a:r>
              <a:rPr lang="es-ES" sz="1600" b="1" dirty="0">
                <a:latin typeface="Helvetica Light" charset="0"/>
                <a:ea typeface="Helvetica Light" charset="0"/>
                <a:cs typeface="Helvetica Light" charset="0"/>
              </a:rPr>
              <a:t>-Castillo, D. </a:t>
            </a:r>
            <a:r>
              <a:rPr lang="es-ES" sz="1600" b="1" dirty="0" err="1">
                <a:latin typeface="Helvetica Light" charset="0"/>
                <a:ea typeface="Helvetica Light" charset="0"/>
                <a:cs typeface="Helvetica Light" charset="0"/>
              </a:rPr>
              <a:t>Blaschke</a:t>
            </a:r>
            <a:r>
              <a:rPr lang="es-ES" sz="1600" b="1" dirty="0">
                <a:latin typeface="Helvetica Light" charset="0"/>
                <a:ea typeface="Helvetica Light" charset="0"/>
                <a:cs typeface="Helvetica Light" charset="0"/>
              </a:rPr>
              <a:t>  and H. </a:t>
            </a:r>
            <a:r>
              <a:rPr lang="es-ES" sz="1600" b="1" dirty="0" err="1">
                <a:latin typeface="Helvetica Light" charset="0"/>
                <a:ea typeface="Helvetica Light" charset="0"/>
                <a:cs typeface="Helvetica Light" charset="0"/>
              </a:rPr>
              <a:t>Grigorian</a:t>
            </a:r>
            <a:r>
              <a:rPr lang="es-ES" sz="1600" b="1" dirty="0">
                <a:latin typeface="Helvetica Light" charset="0"/>
                <a:ea typeface="Helvetica Light" charset="0"/>
                <a:cs typeface="Helvetica Light" charset="0"/>
              </a:rPr>
              <a:t>,  </a:t>
            </a:r>
          </a:p>
          <a:p>
            <a:pPr algn="ctr">
              <a:lnSpc>
                <a:spcPct val="100000"/>
              </a:lnSpc>
            </a:pPr>
            <a:r>
              <a:rPr lang="es-ES" sz="1600" b="1" i="1" dirty="0">
                <a:latin typeface="Helvetica Light" charset="0"/>
                <a:ea typeface="Helvetica Light" charset="0"/>
                <a:cs typeface="Helvetica Light" charset="0"/>
              </a:rPr>
              <a:t>in </a:t>
            </a:r>
            <a:r>
              <a:rPr lang="es-ES" sz="1600" b="1" i="1" dirty="0" err="1">
                <a:latin typeface="Helvetica Light" charset="0"/>
                <a:ea typeface="Helvetica Light" charset="0"/>
                <a:cs typeface="Helvetica Light" charset="0"/>
              </a:rPr>
              <a:t>preparation</a:t>
            </a:r>
            <a:endParaRPr lang="en-US" sz="1500" b="1" i="1" strike="noStrike" spc="-1" dirty="0">
              <a:solidFill>
                <a:srgbClr val="000000"/>
              </a:solidFill>
              <a:uFill>
                <a:solidFill>
                  <a:srgbClr val="FFFFFF"/>
                </a:solidFill>
              </a:uFill>
              <a:latin typeface="Helvetica Light" charset="0"/>
              <a:ea typeface="Helvetica Light" charset="0"/>
              <a:cs typeface="Helvetica Light" charset="0"/>
            </a:endParaRPr>
          </a:p>
        </p:txBody>
      </p:sp>
    </p:spTree>
    <p:extLst>
      <p:ext uri="{BB962C8B-B14F-4D97-AF65-F5344CB8AC3E}">
        <p14:creationId xmlns:p14="http://schemas.microsoft.com/office/powerpoint/2010/main" val="31379195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stomShape 2"/>
          <p:cNvSpPr/>
          <p:nvPr/>
        </p:nvSpPr>
        <p:spPr>
          <a:xfrm>
            <a:off x="443129" y="6377077"/>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600" b="1" dirty="0">
                <a:latin typeface="Helvetica Light" charset="0"/>
                <a:ea typeface="Helvetica Light" charset="0"/>
                <a:cs typeface="Helvetica Light" charset="0"/>
              </a:rPr>
              <a:t>D. Alvarez-Castillo, D. </a:t>
            </a:r>
            <a:r>
              <a:rPr lang="en-US" sz="1600" b="1" dirty="0" err="1">
                <a:latin typeface="Helvetica Light" charset="0"/>
                <a:ea typeface="Helvetica Light" charset="0"/>
                <a:cs typeface="Helvetica Light" charset="0"/>
              </a:rPr>
              <a:t>Blaschke</a:t>
            </a:r>
            <a:r>
              <a:rPr lang="en-US" sz="1600" b="1" dirty="0">
                <a:latin typeface="Helvetica Light" charset="0"/>
                <a:ea typeface="Helvetica Light" charset="0"/>
                <a:cs typeface="Helvetica Light" charset="0"/>
              </a:rPr>
              <a:t>, G. </a:t>
            </a:r>
            <a:r>
              <a:rPr lang="en-US" sz="1600" b="1" dirty="0" err="1">
                <a:latin typeface="Helvetica Light" charset="0"/>
                <a:ea typeface="Helvetica Light" charset="0"/>
                <a:cs typeface="Helvetica Light" charset="0"/>
              </a:rPr>
              <a:t>Grunfeld</a:t>
            </a:r>
            <a:r>
              <a:rPr lang="en-US" sz="1600" b="1" dirty="0">
                <a:latin typeface="Helvetica Light" charset="0"/>
                <a:ea typeface="Helvetica Light" charset="0"/>
                <a:cs typeface="Helvetica Light" charset="0"/>
              </a:rPr>
              <a:t>, V. </a:t>
            </a:r>
            <a:r>
              <a:rPr lang="en-US" sz="1600" b="1" dirty="0" err="1">
                <a:latin typeface="Helvetica Light" charset="0"/>
                <a:ea typeface="Helvetica Light" charset="0"/>
                <a:cs typeface="Helvetica Light" charset="0"/>
              </a:rPr>
              <a:t>Pagura</a:t>
            </a: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a:p>
            <a:pPr algn="ctr"/>
            <a:r>
              <a:rPr lang="es-ES" sz="1600" b="1" dirty="0" err="1">
                <a:latin typeface="Helvetica Light" charset="0"/>
                <a:ea typeface="Helvetica Light" charset="0"/>
                <a:cs typeface="Helvetica Light" charset="0"/>
              </a:rPr>
              <a:t>Phys</a:t>
            </a:r>
            <a:r>
              <a:rPr lang="es-ES" sz="1600" b="1" dirty="0">
                <a:latin typeface="Helvetica Light" charset="0"/>
                <a:ea typeface="Helvetica Light" charset="0"/>
                <a:cs typeface="Helvetica Light" charset="0"/>
              </a:rPr>
              <a:t>. Rev. D 99, 063010 (2019)  - </a:t>
            </a:r>
            <a:r>
              <a:rPr lang="es-ES" sz="1600" b="1" dirty="0" err="1">
                <a:latin typeface="Helvetica Light" charset="0"/>
                <a:ea typeface="Helvetica Light" charset="0"/>
                <a:cs typeface="Helvetica Light" charset="0"/>
              </a:rPr>
              <a:t>arXiv</a:t>
            </a:r>
            <a:r>
              <a:rPr lang="es-ES" sz="1600" b="1" dirty="0">
                <a:latin typeface="Helvetica Light" charset="0"/>
                <a:ea typeface="Helvetica Light" charset="0"/>
                <a:cs typeface="Helvetica Light" charset="0"/>
              </a:rPr>
              <a:t>: 1805.04105</a:t>
            </a:r>
          </a:p>
          <a:p>
            <a:pPr algn="ctr">
              <a:lnSpc>
                <a:spcPct val="100000"/>
              </a:lnSpc>
            </a:pP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p:txBody>
      </p:sp>
      <p:sp>
        <p:nvSpPr>
          <p:cNvPr id="8" name="Title 1">
            <a:extLst>
              <a:ext uri="{FF2B5EF4-FFF2-40B4-BE49-F238E27FC236}">
                <a16:creationId xmlns:a16="http://schemas.microsoft.com/office/drawing/2014/main" id="{38088BE8-EA0F-AD46-9381-B528466BDF19}"/>
              </a:ext>
            </a:extLst>
          </p:cNvPr>
          <p:cNvSpPr txBox="1">
            <a:spLocks/>
          </p:cNvSpPr>
          <p:nvPr/>
        </p:nvSpPr>
        <p:spPr>
          <a:xfrm>
            <a:off x="609600" y="235997"/>
            <a:ext cx="8229240" cy="1144800"/>
          </a:xfrm>
          <a:prstGeom prst="rect">
            <a:avLst/>
          </a:prstGeom>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 GW170817 - Nonlocal NJL</a:t>
            </a:r>
          </a:p>
        </p:txBody>
      </p:sp>
      <p:pic>
        <p:nvPicPr>
          <p:cNvPr id="3" name="Picture 2">
            <a:extLst>
              <a:ext uri="{FF2B5EF4-FFF2-40B4-BE49-F238E27FC236}">
                <a16:creationId xmlns:a16="http://schemas.microsoft.com/office/drawing/2014/main" id="{B34FCD6C-C667-CD43-8C84-744FEA93CE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1288" y="1080785"/>
            <a:ext cx="6638306" cy="5129599"/>
          </a:xfrm>
          <a:prstGeom prst="rect">
            <a:avLst/>
          </a:prstGeom>
        </p:spPr>
      </p:pic>
    </p:spTree>
    <p:extLst>
      <p:ext uri="{BB962C8B-B14F-4D97-AF65-F5344CB8AC3E}">
        <p14:creationId xmlns:p14="http://schemas.microsoft.com/office/powerpoint/2010/main" val="3450304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stomShape 2"/>
          <p:cNvSpPr/>
          <p:nvPr/>
        </p:nvSpPr>
        <p:spPr>
          <a:xfrm>
            <a:off x="443129" y="5979255"/>
            <a:ext cx="842724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s-ES" sz="1600" b="1" dirty="0">
                <a:latin typeface="Helvetica Light" charset="0"/>
                <a:ea typeface="Helvetica Light" charset="0"/>
                <a:cs typeface="Helvetica Light" charset="0"/>
              </a:rPr>
              <a:t>A. </a:t>
            </a:r>
            <a:r>
              <a:rPr lang="es-ES" sz="1600" b="1" dirty="0" err="1">
                <a:latin typeface="Helvetica Light" charset="0"/>
                <a:ea typeface="Helvetica Light" charset="0"/>
                <a:cs typeface="Helvetica Light" charset="0"/>
              </a:rPr>
              <a:t>Bauswein</a:t>
            </a:r>
            <a:r>
              <a:rPr lang="es-ES" sz="1600" b="1" dirty="0">
                <a:latin typeface="Helvetica Light" charset="0"/>
                <a:ea typeface="Helvetica Light" charset="0"/>
                <a:cs typeface="Helvetica Light" charset="0"/>
              </a:rPr>
              <a:t> et al. - </a:t>
            </a:r>
            <a:r>
              <a:rPr lang="es-ES" sz="1600" b="1" dirty="0" err="1">
                <a:latin typeface="Helvetica Light" charset="0"/>
                <a:ea typeface="Helvetica Light" charset="0"/>
                <a:cs typeface="Helvetica Light" charset="0"/>
              </a:rPr>
              <a:t>arXiv</a:t>
            </a:r>
            <a:r>
              <a:rPr lang="es-ES" sz="1600" b="1" dirty="0">
                <a:latin typeface="Helvetica Light" charset="0"/>
                <a:ea typeface="Helvetica Light" charset="0"/>
                <a:cs typeface="Helvetica Light" charset="0"/>
              </a:rPr>
              <a:t>: 1904.01306, PRL 122 (2019) 061102</a:t>
            </a:r>
          </a:p>
          <a:p>
            <a:pPr algn="ctr">
              <a:lnSpc>
                <a:spcPct val="100000"/>
              </a:lnSpc>
            </a:pPr>
            <a:endParaRPr lang="en-US" sz="1500" b="1" strike="noStrike" spc="-1" dirty="0">
              <a:solidFill>
                <a:srgbClr val="000000"/>
              </a:solidFill>
              <a:uFill>
                <a:solidFill>
                  <a:srgbClr val="FFFFFF"/>
                </a:solidFill>
              </a:uFill>
              <a:latin typeface="Helvetica Light" charset="0"/>
              <a:ea typeface="Helvetica Light" charset="0"/>
              <a:cs typeface="Helvetica Light" charset="0"/>
            </a:endParaRPr>
          </a:p>
        </p:txBody>
      </p:sp>
      <p:sp>
        <p:nvSpPr>
          <p:cNvPr id="8" name="Title 1">
            <a:extLst>
              <a:ext uri="{FF2B5EF4-FFF2-40B4-BE49-F238E27FC236}">
                <a16:creationId xmlns:a16="http://schemas.microsoft.com/office/drawing/2014/main" id="{38088BE8-EA0F-AD46-9381-B528466BDF19}"/>
              </a:ext>
            </a:extLst>
          </p:cNvPr>
          <p:cNvSpPr txBox="1">
            <a:spLocks/>
          </p:cNvSpPr>
          <p:nvPr/>
        </p:nvSpPr>
        <p:spPr>
          <a:xfrm>
            <a:off x="609600" y="426000"/>
            <a:ext cx="8229240" cy="1144800"/>
          </a:xfrm>
          <a:prstGeom prst="rect">
            <a:avLst/>
          </a:prstGeom>
        </p:spPr>
        <p:txBody>
          <a:bodyPr lIns="0" tIns="0" rIns="0" bIns="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Gravitational Wave Signals</a:t>
            </a:r>
          </a:p>
          <a:p>
            <a:pPr algn="ctr"/>
            <a:r>
              <a:rPr lang="en-US" sz="3200" dirty="0"/>
              <a:t>First Order Phase Transitions</a:t>
            </a:r>
          </a:p>
        </p:txBody>
      </p:sp>
      <p:pic>
        <p:nvPicPr>
          <p:cNvPr id="3" name="Picture 2">
            <a:extLst>
              <a:ext uri="{FF2B5EF4-FFF2-40B4-BE49-F238E27FC236}">
                <a16:creationId xmlns:a16="http://schemas.microsoft.com/office/drawing/2014/main" id="{8851BC48-A938-6748-AF4D-23BF30C803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52027"/>
            <a:ext cx="4782307" cy="3441025"/>
          </a:xfrm>
          <a:prstGeom prst="rect">
            <a:avLst/>
          </a:prstGeom>
        </p:spPr>
      </p:pic>
      <p:pic>
        <p:nvPicPr>
          <p:cNvPr id="5" name="Picture 4">
            <a:extLst>
              <a:ext uri="{FF2B5EF4-FFF2-40B4-BE49-F238E27FC236}">
                <a16:creationId xmlns:a16="http://schemas.microsoft.com/office/drawing/2014/main" id="{1C568F19-CB99-824E-AF4E-18904B4324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7515" y="2157737"/>
            <a:ext cx="4643907" cy="3335315"/>
          </a:xfrm>
          <a:prstGeom prst="rect">
            <a:avLst/>
          </a:prstGeom>
        </p:spPr>
      </p:pic>
    </p:spTree>
    <p:extLst>
      <p:ext uri="{BB962C8B-B14F-4D97-AF65-F5344CB8AC3E}">
        <p14:creationId xmlns:p14="http://schemas.microsoft.com/office/powerpoint/2010/main" val="37688609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 name="CustomShape 1"/>
          <p:cNvSpPr/>
          <p:nvPr/>
        </p:nvSpPr>
        <p:spPr>
          <a:xfrm>
            <a:off x="669600" y="7682"/>
            <a:ext cx="7788600" cy="15022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4800" b="0" strike="noStrike" spc="-1" dirty="0">
                <a:solidFill>
                  <a:srgbClr val="000000"/>
                </a:solidFill>
                <a:uFill>
                  <a:solidFill>
                    <a:srgbClr val="FFFFFF"/>
                  </a:solidFill>
                </a:uFill>
                <a:latin typeface="Helvetica Light"/>
                <a:ea typeface="Helvetica Light"/>
              </a:rPr>
              <a:t>Conclusions</a:t>
            </a:r>
            <a:endParaRPr lang="en-US" sz="4800" b="0" strike="noStrike" spc="-1" dirty="0">
              <a:solidFill>
                <a:srgbClr val="000000"/>
              </a:solidFill>
              <a:uFill>
                <a:solidFill>
                  <a:srgbClr val="FFFFFF"/>
                </a:solidFill>
              </a:uFill>
              <a:latin typeface="Arial"/>
            </a:endParaRPr>
          </a:p>
        </p:txBody>
      </p:sp>
      <p:sp>
        <p:nvSpPr>
          <p:cNvPr id="668" name="CustomShape 2"/>
          <p:cNvSpPr/>
          <p:nvPr/>
        </p:nvSpPr>
        <p:spPr>
          <a:xfrm>
            <a:off x="409137" y="2430793"/>
            <a:ext cx="8268900" cy="44046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marL="350100" indent="-342900" algn="just">
              <a:buClr>
                <a:srgbClr val="000000"/>
              </a:buClr>
              <a:buSzPct val="45000"/>
              <a:buFont typeface="Arial" panose="020B0604020202020204" pitchFamily="34" charset="0"/>
              <a:buChar char="•"/>
            </a:pPr>
            <a:r>
              <a:rPr lang="en-US" sz="2200" spc="-1" dirty="0">
                <a:solidFill>
                  <a:srgbClr val="000000"/>
                </a:solidFill>
                <a:uFill>
                  <a:solidFill>
                    <a:srgbClr val="FFFFFF"/>
                  </a:solidFill>
                </a:uFill>
                <a:latin typeface="Helvetica Light"/>
                <a:ea typeface="Helvetica Light"/>
              </a:rPr>
              <a:t>The equation of state at high densities must be effectively soft, either as a relatively soft hadronic one or a hybrid  one with a strong phase transition. </a:t>
            </a:r>
            <a:endParaRPr lang="en-US" sz="2200" spc="-1" dirty="0">
              <a:solidFill>
                <a:srgbClr val="000000"/>
              </a:solidFill>
              <a:uFill>
                <a:solidFill>
                  <a:srgbClr val="FFFFFF"/>
                </a:solidFill>
              </a:uFill>
              <a:latin typeface="Arial"/>
            </a:endParaRPr>
          </a:p>
          <a:p>
            <a:pPr marL="350100" indent="-342900" algn="just">
              <a:lnSpc>
                <a:spcPct val="100000"/>
              </a:lnSpc>
              <a:buClr>
                <a:srgbClr val="000000"/>
              </a:buClr>
              <a:buSzPct val="45000"/>
              <a:buFont typeface="Arial" panose="020B0604020202020204" pitchFamily="34" charset="0"/>
              <a:buChar char="•"/>
            </a:pPr>
            <a:endParaRPr lang="en-US" sz="2200" b="0" strike="noStrike" spc="-1" dirty="0">
              <a:solidFill>
                <a:srgbClr val="000000"/>
              </a:solidFill>
              <a:uFill>
                <a:solidFill>
                  <a:srgbClr val="FFFFFF"/>
                </a:solidFill>
              </a:uFill>
              <a:latin typeface="Helvetica Light"/>
              <a:ea typeface="Helvetica Light"/>
            </a:endParaRPr>
          </a:p>
          <a:p>
            <a:pPr marL="350100" indent="-342900" algn="just">
              <a:lnSpc>
                <a:spcPct val="100000"/>
              </a:lnSpc>
              <a:buClr>
                <a:srgbClr val="000000"/>
              </a:buClr>
              <a:buSzPct val="45000"/>
              <a:buFont typeface="Arial" panose="020B0604020202020204" pitchFamily="34" charset="0"/>
              <a:buChar char="•"/>
            </a:pPr>
            <a:r>
              <a:rPr lang="en-US" sz="2200" spc="-1" dirty="0">
                <a:solidFill>
                  <a:srgbClr val="000000"/>
                </a:solidFill>
                <a:uFill>
                  <a:solidFill>
                    <a:srgbClr val="FFFFFF"/>
                  </a:solidFill>
                </a:uFill>
                <a:latin typeface="Helvetica Light"/>
                <a:ea typeface="Helvetica Light"/>
              </a:rPr>
              <a:t>Future GW observations, NICER and SKA will soon result into stronger NS </a:t>
            </a:r>
            <a:r>
              <a:rPr lang="en-US" sz="2200" spc="-1" dirty="0" err="1">
                <a:solidFill>
                  <a:srgbClr val="000000"/>
                </a:solidFill>
                <a:uFill>
                  <a:solidFill>
                    <a:srgbClr val="FFFFFF"/>
                  </a:solidFill>
                </a:uFill>
                <a:latin typeface="Helvetica Light"/>
                <a:ea typeface="Helvetica Light"/>
              </a:rPr>
              <a:t>EoS</a:t>
            </a:r>
            <a:r>
              <a:rPr lang="en-US" sz="2200" spc="-1" dirty="0">
                <a:solidFill>
                  <a:srgbClr val="000000"/>
                </a:solidFill>
                <a:uFill>
                  <a:solidFill>
                    <a:srgbClr val="FFFFFF"/>
                  </a:solidFill>
                </a:uFill>
                <a:latin typeface="Helvetica Light"/>
                <a:ea typeface="Helvetica Light"/>
              </a:rPr>
              <a:t> constraints probing the mass twins hypothesis.</a:t>
            </a:r>
          </a:p>
          <a:p>
            <a:pPr marL="350100" indent="-342900" algn="just">
              <a:lnSpc>
                <a:spcPct val="100000"/>
              </a:lnSpc>
              <a:buClr>
                <a:srgbClr val="000000"/>
              </a:buClr>
              <a:buSzPct val="45000"/>
              <a:buFont typeface="Arial" panose="020B0604020202020204" pitchFamily="34" charset="0"/>
              <a:buChar char="•"/>
            </a:pPr>
            <a:endParaRPr lang="en-US" sz="2200" b="0" strike="noStrike" spc="-1" dirty="0">
              <a:solidFill>
                <a:srgbClr val="000000"/>
              </a:solidFill>
              <a:uFill>
                <a:solidFill>
                  <a:srgbClr val="FFFFFF"/>
                </a:solidFill>
              </a:uFill>
              <a:latin typeface="Helvetica Light"/>
              <a:ea typeface="Helvetica Light"/>
            </a:endParaRPr>
          </a:p>
          <a:p>
            <a:pPr marL="350100" indent="-342900" algn="just">
              <a:lnSpc>
                <a:spcPct val="100000"/>
              </a:lnSpc>
              <a:buClr>
                <a:srgbClr val="000000"/>
              </a:buClr>
              <a:buSzPct val="45000"/>
              <a:buFont typeface="Arial" panose="020B0604020202020204" pitchFamily="34" charset="0"/>
              <a:buChar char="•"/>
            </a:pPr>
            <a:r>
              <a:rPr lang="en-US" sz="2200" spc="-1" dirty="0">
                <a:solidFill>
                  <a:srgbClr val="000000"/>
                </a:solidFill>
                <a:uFill>
                  <a:solidFill>
                    <a:srgbClr val="FFFFFF"/>
                  </a:solidFill>
                </a:uFill>
                <a:latin typeface="Helvetica Light"/>
                <a:ea typeface="Helvetica Light"/>
              </a:rPr>
              <a:t>Many possible astrophysical scenarios for mass twins could be confirmed implying a CEP in QCD. </a:t>
            </a:r>
          </a:p>
          <a:p>
            <a:pPr marL="350100" indent="-342900" algn="just">
              <a:lnSpc>
                <a:spcPct val="100000"/>
              </a:lnSpc>
              <a:buClr>
                <a:srgbClr val="000000"/>
              </a:buClr>
              <a:buSzPct val="45000"/>
              <a:buFont typeface="Arial" panose="020B0604020202020204" pitchFamily="34" charset="0"/>
              <a:buChar char="•"/>
            </a:pPr>
            <a:endParaRPr lang="en-US" sz="2200" spc="-1" dirty="0">
              <a:solidFill>
                <a:srgbClr val="000000"/>
              </a:solidFill>
              <a:uFill>
                <a:solidFill>
                  <a:srgbClr val="FFFFFF"/>
                </a:solidFill>
              </a:uFill>
              <a:latin typeface="Helvetica Light"/>
              <a:ea typeface="Helvetica Light"/>
            </a:endParaRPr>
          </a:p>
          <a:p>
            <a:pPr marL="350100" indent="-342900" algn="just">
              <a:buClr>
                <a:srgbClr val="000000"/>
              </a:buClr>
              <a:buSzPct val="45000"/>
              <a:buFont typeface="Arial" panose="020B0604020202020204" pitchFamily="34" charset="0"/>
              <a:buChar char="•"/>
            </a:pPr>
            <a:endParaRPr lang="en-US" sz="2200" spc="-1" dirty="0">
              <a:solidFill>
                <a:srgbClr val="000000"/>
              </a:solidFill>
              <a:uFill>
                <a:solidFill>
                  <a:srgbClr val="FFFFFF"/>
                </a:solidFill>
              </a:uFill>
              <a:latin typeface="Helvetica Light"/>
              <a:ea typeface="Helvetica Light"/>
            </a:endParaRPr>
          </a:p>
          <a:p>
            <a:pPr marL="350100" indent="-342900" algn="just">
              <a:lnSpc>
                <a:spcPct val="100000"/>
              </a:lnSpc>
              <a:buClr>
                <a:srgbClr val="000000"/>
              </a:buClr>
              <a:buSzPct val="45000"/>
              <a:buFont typeface="Arial" panose="020B0604020202020204" pitchFamily="34" charset="0"/>
              <a:buChar char="•"/>
            </a:pPr>
            <a:endParaRPr lang="en-US" sz="2200" spc="-1" dirty="0">
              <a:solidFill>
                <a:srgbClr val="000000"/>
              </a:solidFill>
              <a:uFill>
                <a:solidFill>
                  <a:srgbClr val="FFFFFF"/>
                </a:solidFill>
              </a:uFill>
              <a:latin typeface="Helvetica Light"/>
              <a:ea typeface="Helvetica Light"/>
            </a:endParaRPr>
          </a:p>
          <a:p>
            <a:pPr marL="350100" indent="-342900" algn="just">
              <a:lnSpc>
                <a:spcPct val="100000"/>
              </a:lnSpc>
              <a:buClr>
                <a:srgbClr val="000000"/>
              </a:buClr>
              <a:buSzPct val="45000"/>
              <a:buFont typeface="Arial" panose="020B0604020202020204" pitchFamily="34" charset="0"/>
              <a:buChar char="•"/>
            </a:pPr>
            <a:endParaRPr lang="en-US" sz="2200" spc="-1" dirty="0">
              <a:solidFill>
                <a:srgbClr val="000000"/>
              </a:solidFill>
              <a:uFill>
                <a:solidFill>
                  <a:srgbClr val="FFFFFF"/>
                </a:solidFill>
              </a:uFill>
              <a:latin typeface="Helvetica Light"/>
              <a:ea typeface="Helvetica Light"/>
            </a:endParaRPr>
          </a:p>
          <a:p>
            <a:pPr marL="7200" algn="just">
              <a:lnSpc>
                <a:spcPct val="100000"/>
              </a:lnSpc>
              <a:buClr>
                <a:srgbClr val="000000"/>
              </a:buClr>
              <a:buSzPct val="45000"/>
            </a:pPr>
            <a:endParaRPr lang="en-US" sz="2200" spc="-1" dirty="0">
              <a:solidFill>
                <a:srgbClr val="000000"/>
              </a:solidFill>
              <a:uFill>
                <a:solidFill>
                  <a:srgbClr val="FFFFFF"/>
                </a:solidFill>
              </a:uFill>
              <a:latin typeface="Helvetica Light"/>
              <a:ea typeface="Helvetica Light"/>
            </a:endParaRPr>
          </a:p>
          <a:p>
            <a:pPr marL="7200" algn="just">
              <a:lnSpc>
                <a:spcPct val="100000"/>
              </a:lnSpc>
              <a:buClr>
                <a:srgbClr val="000000"/>
              </a:buClr>
              <a:buSzPct val="45000"/>
            </a:pPr>
            <a:endParaRPr lang="en-US" sz="2200" b="0" strike="noStrike" spc="-1" dirty="0">
              <a:solidFill>
                <a:srgbClr val="000000"/>
              </a:solidFill>
              <a:uFill>
                <a:solidFill>
                  <a:srgbClr val="FFFFFF"/>
                </a:solidFill>
              </a:uFill>
              <a:latin typeface="Helvetica Light"/>
            </a:endParaRPr>
          </a:p>
          <a:p>
            <a:pPr marL="7200" algn="just">
              <a:lnSpc>
                <a:spcPct val="100000"/>
              </a:lnSpc>
              <a:buClr>
                <a:srgbClr val="000000"/>
              </a:buClr>
              <a:buSzPct val="45000"/>
            </a:pPr>
            <a:endParaRPr lang="en-US" sz="2200" b="0" strike="noStrike" spc="-1" dirty="0">
              <a:solidFill>
                <a:srgbClr val="000000"/>
              </a:solidFill>
              <a:uFill>
                <a:solidFill>
                  <a:srgbClr val="FFFFFF"/>
                </a:solidFill>
              </a:uFill>
              <a:latin typeface="Arial"/>
            </a:endParaRPr>
          </a:p>
        </p:txBody>
      </p:sp>
      <p:sp>
        <p:nvSpPr>
          <p:cNvPr id="669" name="CustomShape 3"/>
          <p:cNvSpPr/>
          <p:nvPr/>
        </p:nvSpPr>
        <p:spPr>
          <a:xfrm>
            <a:off x="4438080" y="6505200"/>
            <a:ext cx="243360" cy="3961800"/>
          </a:xfrm>
          <a:prstGeom prst="rect">
            <a:avLst/>
          </a:prstGeom>
          <a:noFill/>
          <a:ln w="12600">
            <a:noFill/>
          </a:ln>
        </p:spPr>
        <p:style>
          <a:lnRef idx="0">
            <a:scrgbClr r="0" g="0" b="0"/>
          </a:lnRef>
          <a:fillRef idx="0">
            <a:scrgbClr r="0" g="0" b="0"/>
          </a:fillRef>
          <a:effectRef idx="0">
            <a:scrgbClr r="0" g="0" b="0"/>
          </a:effectRef>
          <a:fontRef idx="minor"/>
        </p:style>
      </p:sp>
      <p:sp>
        <p:nvSpPr>
          <p:cNvPr id="670" name="CustomShape 4"/>
          <p:cNvSpPr/>
          <p:nvPr/>
        </p:nvSpPr>
        <p:spPr>
          <a:xfrm>
            <a:off x="6553080" y="6356520"/>
            <a:ext cx="2118600" cy="349920"/>
          </a:xfrm>
          <a:prstGeom prst="rect">
            <a:avLst/>
          </a:prstGeom>
          <a:noFill/>
          <a:ln>
            <a:noFill/>
          </a:ln>
        </p:spPr>
        <p:style>
          <a:lnRef idx="0">
            <a:scrgbClr r="0" g="0" b="0"/>
          </a:lnRef>
          <a:fillRef idx="0">
            <a:scrgbClr r="0" g="0" b="0"/>
          </a:fillRef>
          <a:effectRef idx="0">
            <a:scrgbClr r="0" g="0" b="0"/>
          </a:effectRef>
          <a:fontRef idx="minor"/>
        </p:style>
      </p:sp>
      <p:sp>
        <p:nvSpPr>
          <p:cNvPr id="6" name="CustomShape 5">
            <a:extLst>
              <a:ext uri="{FF2B5EF4-FFF2-40B4-BE49-F238E27FC236}">
                <a16:creationId xmlns:a16="http://schemas.microsoft.com/office/drawing/2014/main" id="{97E2DBEE-F6C1-BA49-BCEF-CAE2A60408B9}"/>
              </a:ext>
            </a:extLst>
          </p:cNvPr>
          <p:cNvSpPr/>
          <p:nvPr/>
        </p:nvSpPr>
        <p:spPr>
          <a:xfrm>
            <a:off x="6354377" y="5265010"/>
            <a:ext cx="2103480" cy="86184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3600" b="0" i="1" strike="noStrike" spc="-1" dirty="0">
                <a:solidFill>
                  <a:srgbClr val="000000"/>
                </a:solidFill>
                <a:uFill>
                  <a:solidFill>
                    <a:srgbClr val="FFFFFF"/>
                  </a:solidFill>
                </a:uFill>
                <a:latin typeface="Zapfino"/>
                <a:ea typeface="Zapfino"/>
              </a:rPr>
              <a:t>Gracias</a:t>
            </a:r>
            <a:endParaRPr lang="en-US" sz="36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
            <a:extLst>
              <a:ext uri="{FF2B5EF4-FFF2-40B4-BE49-F238E27FC236}">
                <a16:creationId xmlns:a16="http://schemas.microsoft.com/office/drawing/2014/main" id="{46991822-25B5-334F-80C6-8F7FBC9B89E1}"/>
              </a:ext>
            </a:extLst>
          </p:cNvPr>
          <p:cNvSpPr>
            <a:spLocks noGrp="1" noChangeArrowheads="1"/>
          </p:cNvSpPr>
          <p:nvPr>
            <p:ph type="title" idx="4294967295"/>
          </p:nvPr>
        </p:nvSpPr>
        <p:spPr>
          <a:xfrm>
            <a:off x="457200" y="277813"/>
            <a:ext cx="8229600" cy="728662"/>
          </a:xfrm>
        </p:spPr>
        <p:txBody>
          <a:bodyPr lIns="90000" tIns="46800" rIns="90000" bIns="46800" anchor="t"/>
          <a:lstStyle/>
          <a:p>
            <a:pPr eaLnBrk="1"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ru-RU"/>
              <a:t>Statistics of Pulsars </a:t>
            </a:r>
          </a:p>
        </p:txBody>
      </p:sp>
      <p:pic>
        <p:nvPicPr>
          <p:cNvPr id="58371" name="Picture 2">
            <a:extLst>
              <a:ext uri="{FF2B5EF4-FFF2-40B4-BE49-F238E27FC236}">
                <a16:creationId xmlns:a16="http://schemas.microsoft.com/office/drawing/2014/main" id="{B531529F-CE93-D249-ACAC-8B9ECE2A41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484313"/>
            <a:ext cx="4751387" cy="45894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8372" name="Text Box 3">
            <a:extLst>
              <a:ext uri="{FF2B5EF4-FFF2-40B4-BE49-F238E27FC236}">
                <a16:creationId xmlns:a16="http://schemas.microsoft.com/office/drawing/2014/main" id="{95517421-B8C1-C040-9E4B-53A8A0E99025}"/>
              </a:ext>
            </a:extLst>
          </p:cNvPr>
          <p:cNvSpPr txBox="1">
            <a:spLocks noChangeArrowheads="1"/>
          </p:cNvSpPr>
          <p:nvPr/>
        </p:nvSpPr>
        <p:spPr bwMode="auto">
          <a:xfrm>
            <a:off x="5416550" y="1504950"/>
            <a:ext cx="1587592" cy="648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1800" dirty="0">
                <a:solidFill>
                  <a:schemeClr val="tx1"/>
                </a:solidFill>
                <a:latin typeface="Times New Roman" panose="02020603050405020304" pitchFamily="18" charset="0"/>
              </a:rPr>
              <a:t>Magnetars: </a:t>
            </a:r>
          </a:p>
          <a:p>
            <a:pPr eaLnBrk="1" hangingPunct="1">
              <a:spcBef>
                <a:spcPct val="0"/>
              </a:spcBef>
              <a:buClrTx/>
              <a:buFontTx/>
              <a:buNone/>
            </a:pPr>
            <a:r>
              <a:rPr lang="en-US" altLang="ru-RU" sz="1800" dirty="0">
                <a:solidFill>
                  <a:schemeClr val="tx1"/>
                </a:solidFill>
                <a:latin typeface="Times New Roman" panose="02020603050405020304" pitchFamily="18" charset="0"/>
              </a:rPr>
              <a:t>B &gt; 10</a:t>
            </a:r>
            <a:r>
              <a:rPr lang="en-US" altLang="ru-RU" sz="1800" baseline="33000" dirty="0">
                <a:solidFill>
                  <a:schemeClr val="tx1"/>
                </a:solidFill>
                <a:latin typeface="Times New Roman" panose="02020603050405020304" pitchFamily="18" charset="0"/>
              </a:rPr>
              <a:t>15</a:t>
            </a:r>
            <a:r>
              <a:rPr lang="en-US" altLang="ru-RU" sz="1800" dirty="0">
                <a:solidFill>
                  <a:schemeClr val="tx1"/>
                </a:solidFill>
                <a:latin typeface="Times New Roman" panose="02020603050405020304" pitchFamily="18" charset="0"/>
              </a:rPr>
              <a:t> Gauss</a:t>
            </a:r>
          </a:p>
        </p:txBody>
      </p:sp>
      <p:sp>
        <p:nvSpPr>
          <p:cNvPr id="58373" name="Text Box 4">
            <a:extLst>
              <a:ext uri="{FF2B5EF4-FFF2-40B4-BE49-F238E27FC236}">
                <a16:creationId xmlns:a16="http://schemas.microsoft.com/office/drawing/2014/main" id="{5739D819-8F2B-BB4D-8328-E26731E6050A}"/>
              </a:ext>
            </a:extLst>
          </p:cNvPr>
          <p:cNvSpPr txBox="1">
            <a:spLocks noChangeArrowheads="1"/>
          </p:cNvSpPr>
          <p:nvPr/>
        </p:nvSpPr>
        <p:spPr bwMode="auto">
          <a:xfrm>
            <a:off x="5487988" y="2368550"/>
            <a:ext cx="1640490" cy="9255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1800" dirty="0">
                <a:solidFill>
                  <a:schemeClr val="tx1"/>
                </a:solidFill>
                <a:latin typeface="Times New Roman" panose="02020603050405020304" pitchFamily="18" charset="0"/>
              </a:rPr>
              <a:t>Young pulsars: </a:t>
            </a:r>
          </a:p>
          <a:p>
            <a:pPr eaLnBrk="1" hangingPunct="1">
              <a:spcBef>
                <a:spcPct val="0"/>
              </a:spcBef>
              <a:buClrTx/>
              <a:buFontTx/>
              <a:buNone/>
            </a:pPr>
            <a:r>
              <a:rPr lang="en-US" altLang="ru-RU" sz="1800" dirty="0">
                <a:solidFill>
                  <a:schemeClr val="tx1"/>
                </a:solidFill>
                <a:latin typeface="Times New Roman" panose="02020603050405020304" pitchFamily="18" charset="0"/>
              </a:rPr>
              <a:t>P &lt; 1 sec </a:t>
            </a:r>
          </a:p>
          <a:p>
            <a:pPr eaLnBrk="1" hangingPunct="1">
              <a:spcBef>
                <a:spcPct val="0"/>
              </a:spcBef>
              <a:buClrTx/>
              <a:buFontTx/>
              <a:buNone/>
            </a:pPr>
            <a:r>
              <a:rPr lang="en-US" altLang="ru-RU" sz="1800" dirty="0">
                <a:solidFill>
                  <a:schemeClr val="tx1"/>
                </a:solidFill>
                <a:latin typeface="Times New Roman" panose="02020603050405020304" pitchFamily="18" charset="0"/>
              </a:rPr>
              <a:t>B ~ 10</a:t>
            </a:r>
            <a:r>
              <a:rPr lang="en-US" altLang="ru-RU" sz="1800" baseline="33000" dirty="0">
                <a:solidFill>
                  <a:schemeClr val="tx1"/>
                </a:solidFill>
                <a:latin typeface="Times New Roman" panose="02020603050405020304" pitchFamily="18" charset="0"/>
              </a:rPr>
              <a:t>12</a:t>
            </a:r>
            <a:r>
              <a:rPr lang="en-US" altLang="ru-RU" sz="1800" dirty="0">
                <a:solidFill>
                  <a:schemeClr val="tx1"/>
                </a:solidFill>
                <a:latin typeface="Times New Roman" panose="02020603050405020304" pitchFamily="18" charset="0"/>
              </a:rPr>
              <a:t> Gauss </a:t>
            </a:r>
          </a:p>
        </p:txBody>
      </p:sp>
      <p:sp>
        <p:nvSpPr>
          <p:cNvPr id="58374" name="Text Box 5">
            <a:extLst>
              <a:ext uri="{FF2B5EF4-FFF2-40B4-BE49-F238E27FC236}">
                <a16:creationId xmlns:a16="http://schemas.microsoft.com/office/drawing/2014/main" id="{E4F37488-612F-E549-8859-F6BB55E4E9CC}"/>
              </a:ext>
            </a:extLst>
          </p:cNvPr>
          <p:cNvSpPr txBox="1">
            <a:spLocks noChangeArrowheads="1"/>
          </p:cNvSpPr>
          <p:nvPr/>
        </p:nvSpPr>
        <p:spPr bwMode="auto">
          <a:xfrm>
            <a:off x="5414963" y="4384675"/>
            <a:ext cx="2376487" cy="917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1800" dirty="0">
                <a:solidFill>
                  <a:schemeClr val="tx1"/>
                </a:solidFill>
                <a:latin typeface="Times New Roman" panose="02020603050405020304" pitchFamily="18" charset="0"/>
              </a:rPr>
              <a:t>Recycled (old) Pulsars: </a:t>
            </a:r>
          </a:p>
          <a:p>
            <a:pPr eaLnBrk="1" hangingPunct="1">
              <a:spcBef>
                <a:spcPct val="0"/>
              </a:spcBef>
              <a:buClrTx/>
              <a:buFontTx/>
              <a:buNone/>
            </a:pPr>
            <a:r>
              <a:rPr lang="en-US" altLang="ru-RU" sz="1800" dirty="0">
                <a:solidFill>
                  <a:schemeClr val="tx1"/>
                </a:solidFill>
                <a:latin typeface="Times New Roman" panose="02020603050405020304" pitchFamily="18" charset="0"/>
              </a:rPr>
              <a:t>P ~ few milliseconds</a:t>
            </a:r>
          </a:p>
          <a:p>
            <a:pPr eaLnBrk="1" hangingPunct="1">
              <a:spcBef>
                <a:spcPct val="0"/>
              </a:spcBef>
              <a:buClrTx/>
              <a:buFontTx/>
              <a:buNone/>
            </a:pPr>
            <a:r>
              <a:rPr lang="en-US" altLang="ru-RU" sz="1800" dirty="0">
                <a:solidFill>
                  <a:schemeClr val="tx1"/>
                </a:solidFill>
                <a:latin typeface="Times New Roman" panose="02020603050405020304" pitchFamily="18" charset="0"/>
              </a:rPr>
              <a:t>B ~ 10</a:t>
            </a:r>
            <a:r>
              <a:rPr lang="en-US" altLang="ru-RU" sz="1800" baseline="33000" dirty="0">
                <a:solidFill>
                  <a:schemeClr val="tx1"/>
                </a:solidFill>
                <a:latin typeface="Times New Roman" panose="02020603050405020304" pitchFamily="18" charset="0"/>
              </a:rPr>
              <a:t>8</a:t>
            </a:r>
            <a:r>
              <a:rPr lang="en-US" altLang="ru-RU" sz="1800" dirty="0">
                <a:solidFill>
                  <a:schemeClr val="tx1"/>
                </a:solidFill>
                <a:latin typeface="Times New Roman" panose="02020603050405020304" pitchFamily="18" charset="0"/>
              </a:rPr>
              <a:t> Gauss</a:t>
            </a:r>
          </a:p>
        </p:txBody>
      </p:sp>
    </p:spTree>
    <p:extLst>
      <p:ext uri="{BB962C8B-B14F-4D97-AF65-F5344CB8AC3E}">
        <p14:creationId xmlns:p14="http://schemas.microsoft.com/office/powerpoint/2010/main" val="46618850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1">
            <a:extLst>
              <a:ext uri="{FF2B5EF4-FFF2-40B4-BE49-F238E27FC236}">
                <a16:creationId xmlns:a16="http://schemas.microsoft.com/office/drawing/2014/main" id="{5967186B-E5D2-4847-9697-02511AC711DF}"/>
              </a:ext>
            </a:extLst>
          </p:cNvPr>
          <p:cNvSpPr>
            <a:spLocks noGrp="1" noChangeArrowheads="1"/>
          </p:cNvSpPr>
          <p:nvPr>
            <p:ph type="title" idx="4294967295"/>
          </p:nvPr>
        </p:nvSpPr>
        <p:spPr>
          <a:xfrm>
            <a:off x="457200" y="277813"/>
            <a:ext cx="8221663" cy="733425"/>
          </a:xfrm>
        </p:spPr>
        <p:txBody>
          <a:bodyPr lIns="90000" tIns="46800" rIns="90000" bIns="46800" anchor="t"/>
          <a:lstStyle/>
          <a:p>
            <a:pPr eaLnBrk="1"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ru-RU" sz="3600" dirty="0" err="1"/>
              <a:t>Superdense</a:t>
            </a:r>
            <a:r>
              <a:rPr lang="en-US" altLang="ru-RU" sz="3600" dirty="0"/>
              <a:t> objects – what is inside?</a:t>
            </a:r>
          </a:p>
        </p:txBody>
      </p:sp>
      <p:pic>
        <p:nvPicPr>
          <p:cNvPr id="103427" name="Picture 2">
            <a:extLst>
              <a:ext uri="{FF2B5EF4-FFF2-40B4-BE49-F238E27FC236}">
                <a16:creationId xmlns:a16="http://schemas.microsoft.com/office/drawing/2014/main" id="{4861FE3F-4E69-1145-A645-6A0A436D4D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605" y="996950"/>
            <a:ext cx="8231257" cy="554635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0975121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
            <a:extLst>
              <a:ext uri="{FF2B5EF4-FFF2-40B4-BE49-F238E27FC236}">
                <a16:creationId xmlns:a16="http://schemas.microsoft.com/office/drawing/2014/main" id="{2D1C7F58-D5F2-B24F-90A9-C925456BA4C7}"/>
              </a:ext>
            </a:extLst>
          </p:cNvPr>
          <p:cNvSpPr>
            <a:spLocks noGrp="1" noChangeArrowheads="1"/>
          </p:cNvSpPr>
          <p:nvPr>
            <p:ph type="title" idx="4294967295"/>
          </p:nvPr>
        </p:nvSpPr>
        <p:spPr>
          <a:xfrm>
            <a:off x="457200" y="277813"/>
            <a:ext cx="8221663" cy="733425"/>
          </a:xfrm>
        </p:spPr>
        <p:txBody>
          <a:bodyPr lIns="90000" tIns="46800" rIns="90000" bIns="46800" anchor="t"/>
          <a:lstStyle/>
          <a:p>
            <a:pPr eaLnBrk="1"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ru-RU" sz="3600" dirty="0" err="1"/>
              <a:t>Superdense</a:t>
            </a:r>
            <a:r>
              <a:rPr lang="en-US" altLang="ru-RU" sz="3600" dirty="0"/>
              <a:t> objects – what is inside?</a:t>
            </a:r>
          </a:p>
        </p:txBody>
      </p:sp>
      <p:pic>
        <p:nvPicPr>
          <p:cNvPr id="105475" name="Picture 2">
            <a:extLst>
              <a:ext uri="{FF2B5EF4-FFF2-40B4-BE49-F238E27FC236}">
                <a16:creationId xmlns:a16="http://schemas.microsoft.com/office/drawing/2014/main" id="{56DB78F9-F6A8-9D42-93F7-A34DF2CD03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9700" y="1237456"/>
            <a:ext cx="6316662" cy="34988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5476" name="Text Box 3">
            <a:extLst>
              <a:ext uri="{FF2B5EF4-FFF2-40B4-BE49-F238E27FC236}">
                <a16:creationId xmlns:a16="http://schemas.microsoft.com/office/drawing/2014/main" id="{AC57CFC2-433D-2748-AEFE-B4F6F4C46611}"/>
              </a:ext>
            </a:extLst>
          </p:cNvPr>
          <p:cNvSpPr txBox="1">
            <a:spLocks noChangeArrowheads="1"/>
          </p:cNvSpPr>
          <p:nvPr/>
        </p:nvSpPr>
        <p:spPr bwMode="auto">
          <a:xfrm>
            <a:off x="204788" y="4962525"/>
            <a:ext cx="8399462" cy="1003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ts val="7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000">
                <a:solidFill>
                  <a:srgbClr val="FFFFFF"/>
                </a:solidFill>
                <a:latin typeface="Arial" panose="020B0604020202020204" pitchFamily="34" charset="0"/>
                <a:ea typeface="DejaVu Sans" charset="0"/>
                <a:cs typeface="DejaVu Sans" charset="0"/>
              </a:defRPr>
            </a:lvl1pPr>
            <a:lvl2pPr>
              <a:spcBef>
                <a:spcPts val="6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600">
                <a:solidFill>
                  <a:srgbClr val="FFFFFF"/>
                </a:solidFill>
                <a:latin typeface="Arial" panose="020B0604020202020204" pitchFamily="34" charset="0"/>
                <a:ea typeface="DejaVu Sans" charset="0"/>
                <a:cs typeface="DejaVu Sans" charset="0"/>
              </a:defRPr>
            </a:lvl2pPr>
            <a:lvl3pPr>
              <a:spcBef>
                <a:spcPts val="5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200">
                <a:solidFill>
                  <a:srgbClr val="FFFFFF"/>
                </a:solidFill>
                <a:latin typeface="Arial" panose="020B0604020202020204" pitchFamily="34" charset="0"/>
                <a:ea typeface="DejaVu Sans" charset="0"/>
                <a:cs typeface="DejaVu Sans"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FFFFFF"/>
                </a:solidFill>
                <a:latin typeface="Arial" panose="020B0604020202020204" pitchFamily="34" charset="0"/>
                <a:ea typeface="DejaVu Sans" charset="0"/>
                <a:cs typeface="DejaVu Sans" charset="0"/>
              </a:defRPr>
            </a:lvl9pPr>
          </a:lstStyle>
          <a:p>
            <a:pPr eaLnBrk="1" hangingPunct="1">
              <a:spcBef>
                <a:spcPct val="0"/>
              </a:spcBef>
              <a:buClrTx/>
              <a:buFontTx/>
              <a:buNone/>
            </a:pPr>
            <a:r>
              <a:rPr lang="en-US" altLang="ru-RU" sz="1800" dirty="0">
                <a:solidFill>
                  <a:schemeClr val="tx1"/>
                </a:solidFill>
                <a:latin typeface="Times New Roman" panose="02020603050405020304" pitchFamily="18" charset="0"/>
              </a:rPr>
              <a:t>Nucleus, A nucleons:  R</a:t>
            </a:r>
            <a:r>
              <a:rPr lang="en-US" altLang="ru-RU" sz="1800" baseline="-33000" dirty="0">
                <a:solidFill>
                  <a:schemeClr val="tx1"/>
                </a:solidFill>
                <a:latin typeface="Times New Roman" panose="02020603050405020304" pitchFamily="18" charset="0"/>
              </a:rPr>
              <a:t>A</a:t>
            </a:r>
            <a:r>
              <a:rPr lang="en-US" altLang="ru-RU" sz="1800" dirty="0">
                <a:solidFill>
                  <a:schemeClr val="tx1"/>
                </a:solidFill>
                <a:latin typeface="Times New Roman" panose="02020603050405020304" pitchFamily="18" charset="0"/>
              </a:rPr>
              <a:t>=1.2 10</a:t>
            </a:r>
            <a:r>
              <a:rPr lang="en-US" altLang="ru-RU" sz="1800" baseline="33000" dirty="0">
                <a:solidFill>
                  <a:schemeClr val="tx1"/>
                </a:solidFill>
                <a:latin typeface="Times New Roman" panose="02020603050405020304" pitchFamily="18" charset="0"/>
              </a:rPr>
              <a:t>-13</a:t>
            </a:r>
            <a:r>
              <a:rPr lang="en-US" altLang="ru-RU" sz="1800" dirty="0">
                <a:solidFill>
                  <a:schemeClr val="tx1"/>
                </a:solidFill>
                <a:latin typeface="Times New Roman" panose="02020603050405020304" pitchFamily="18" charset="0"/>
              </a:rPr>
              <a:t> cm A</a:t>
            </a:r>
            <a:r>
              <a:rPr lang="en-US" altLang="ru-RU" sz="1800" baseline="33000" dirty="0">
                <a:solidFill>
                  <a:schemeClr val="tx1"/>
                </a:solidFill>
                <a:latin typeface="Times New Roman" panose="02020603050405020304" pitchFamily="18" charset="0"/>
              </a:rPr>
              <a:t>1/3</a:t>
            </a:r>
            <a:r>
              <a:rPr lang="en-US" altLang="ru-RU" sz="1800" dirty="0">
                <a:solidFill>
                  <a:schemeClr val="tx1"/>
                </a:solidFill>
                <a:latin typeface="Times New Roman" panose="02020603050405020304" pitchFamily="18" charset="0"/>
              </a:rPr>
              <a:t>; </a:t>
            </a:r>
            <a:r>
              <a:rPr lang="en-US" altLang="ru-RU" sz="1800" dirty="0">
                <a:solidFill>
                  <a:schemeClr val="tx1"/>
                </a:solidFill>
                <a:latin typeface="Times New Roman" panose="02020603050405020304" pitchFamily="18" charset="0"/>
                <a:cs typeface="Times New Roman" panose="02020603050405020304" pitchFamily="18" charset="0"/>
              </a:rPr>
              <a:t>ρ</a:t>
            </a:r>
            <a:r>
              <a:rPr lang="en-US" altLang="ru-RU" sz="1800" baseline="-33000" dirty="0">
                <a:solidFill>
                  <a:schemeClr val="tx1"/>
                </a:solidFill>
                <a:latin typeface="Times New Roman" panose="02020603050405020304" pitchFamily="18" charset="0"/>
                <a:cs typeface="Times New Roman" panose="02020603050405020304" pitchFamily="18" charset="0"/>
              </a:rPr>
              <a:t>0</a:t>
            </a:r>
            <a:r>
              <a:rPr lang="en-US" altLang="ru-RU" sz="1800" dirty="0">
                <a:solidFill>
                  <a:schemeClr val="tx1"/>
                </a:solidFill>
                <a:latin typeface="Times New Roman" panose="02020603050405020304" pitchFamily="18" charset="0"/>
                <a:cs typeface="Times New Roman" panose="02020603050405020304" pitchFamily="18" charset="0"/>
              </a:rPr>
              <a:t>=A1.67 10</a:t>
            </a:r>
            <a:r>
              <a:rPr lang="en-US" altLang="ru-RU" sz="1800" baseline="33000" dirty="0">
                <a:solidFill>
                  <a:schemeClr val="tx1"/>
                </a:solidFill>
                <a:latin typeface="Times New Roman" panose="02020603050405020304" pitchFamily="18" charset="0"/>
                <a:cs typeface="Times New Roman" panose="02020603050405020304" pitchFamily="18" charset="0"/>
              </a:rPr>
              <a:t>-24 </a:t>
            </a:r>
            <a:r>
              <a:rPr lang="en-US" altLang="ru-RU" sz="1800" dirty="0">
                <a:solidFill>
                  <a:schemeClr val="tx1"/>
                </a:solidFill>
                <a:latin typeface="Times New Roman" panose="02020603050405020304" pitchFamily="18" charset="0"/>
                <a:cs typeface="Times New Roman" panose="02020603050405020304" pitchFamily="18" charset="0"/>
              </a:rPr>
              <a:t>g/(4π/3 R</a:t>
            </a:r>
            <a:r>
              <a:rPr lang="en-US" altLang="ru-RU" sz="1800" baseline="-33000" dirty="0">
                <a:solidFill>
                  <a:schemeClr val="tx1"/>
                </a:solidFill>
                <a:latin typeface="Times New Roman" panose="02020603050405020304" pitchFamily="18" charset="0"/>
                <a:cs typeface="Times New Roman" panose="02020603050405020304" pitchFamily="18" charset="0"/>
              </a:rPr>
              <a:t>A</a:t>
            </a:r>
            <a:r>
              <a:rPr lang="en-US" altLang="ru-RU" sz="1800" baseline="33000" dirty="0">
                <a:solidFill>
                  <a:schemeClr val="tx1"/>
                </a:solidFill>
                <a:latin typeface="Times New Roman" panose="02020603050405020304" pitchFamily="18" charset="0"/>
                <a:cs typeface="Times New Roman" panose="02020603050405020304" pitchFamily="18" charset="0"/>
              </a:rPr>
              <a:t>3</a:t>
            </a:r>
            <a:r>
              <a:rPr lang="en-US" altLang="ru-RU" sz="1800" dirty="0">
                <a:solidFill>
                  <a:schemeClr val="tx1"/>
                </a:solidFill>
                <a:latin typeface="Times New Roman" panose="02020603050405020304" pitchFamily="18" charset="0"/>
                <a:cs typeface="Times New Roman" panose="02020603050405020304" pitchFamily="18" charset="0"/>
              </a:rPr>
              <a:t>)= 2.3 10</a:t>
            </a:r>
            <a:r>
              <a:rPr lang="en-US" altLang="ru-RU" sz="1800" baseline="33000" dirty="0">
                <a:solidFill>
                  <a:schemeClr val="tx1"/>
                </a:solidFill>
                <a:latin typeface="Times New Roman" panose="02020603050405020304" pitchFamily="18" charset="0"/>
                <a:cs typeface="Times New Roman" panose="02020603050405020304" pitchFamily="18" charset="0"/>
              </a:rPr>
              <a:t>14</a:t>
            </a:r>
            <a:r>
              <a:rPr lang="en-US" altLang="ru-RU" sz="1800" dirty="0">
                <a:solidFill>
                  <a:schemeClr val="tx1"/>
                </a:solidFill>
                <a:latin typeface="Times New Roman" panose="02020603050405020304" pitchFamily="18" charset="0"/>
                <a:cs typeface="Times New Roman" panose="02020603050405020304" pitchFamily="18" charset="0"/>
              </a:rPr>
              <a:t> g/cm</a:t>
            </a:r>
            <a:r>
              <a:rPr lang="en-US" altLang="ru-RU" sz="1800" baseline="33000" dirty="0">
                <a:solidFill>
                  <a:schemeClr val="tx1"/>
                </a:solidFill>
                <a:latin typeface="Times New Roman" panose="02020603050405020304" pitchFamily="18" charset="0"/>
                <a:cs typeface="Times New Roman" panose="02020603050405020304" pitchFamily="18" charset="0"/>
              </a:rPr>
              <a:t>3</a:t>
            </a:r>
          </a:p>
          <a:p>
            <a:pPr eaLnBrk="1" hangingPunct="1">
              <a:spcBef>
                <a:spcPct val="0"/>
              </a:spcBef>
              <a:buClrTx/>
              <a:buFontTx/>
              <a:buNone/>
            </a:pPr>
            <a:endParaRPr lang="en-US" altLang="ru-RU" sz="1800" dirty="0">
              <a:solidFill>
                <a:schemeClr val="tx1"/>
              </a:solidFill>
              <a:latin typeface="Times New Roman" panose="02020603050405020304" pitchFamily="18" charset="0"/>
              <a:cs typeface="Times New Roman" panose="02020603050405020304" pitchFamily="18" charset="0"/>
            </a:endParaRPr>
          </a:p>
          <a:p>
            <a:pPr eaLnBrk="1" hangingPunct="1">
              <a:spcBef>
                <a:spcPct val="0"/>
              </a:spcBef>
              <a:buClrTx/>
              <a:buFontTx/>
              <a:buNone/>
            </a:pPr>
            <a:r>
              <a:rPr lang="en-US" altLang="ru-RU" sz="1800" dirty="0">
                <a:solidFill>
                  <a:schemeClr val="tx1"/>
                </a:solidFill>
                <a:latin typeface="Times New Roman" panose="02020603050405020304" pitchFamily="18" charset="0"/>
                <a:cs typeface="Times New Roman" panose="02020603050405020304" pitchFamily="18" charset="0"/>
              </a:rPr>
              <a:t>Neutron star:  R= 10 km; </a:t>
            </a:r>
            <a:r>
              <a:rPr lang="en-US" altLang="ru-RU" sz="1800" dirty="0" err="1">
                <a:solidFill>
                  <a:schemeClr val="tx1"/>
                </a:solidFill>
                <a:latin typeface="Times New Roman" panose="02020603050405020304" pitchFamily="18" charset="0"/>
                <a:cs typeface="Times New Roman" panose="02020603050405020304" pitchFamily="18" charset="0"/>
              </a:rPr>
              <a:t>ρ</a:t>
            </a:r>
            <a:r>
              <a:rPr lang="en-US" altLang="ru-RU" sz="1800" dirty="0">
                <a:solidFill>
                  <a:schemeClr val="tx1"/>
                </a:solidFill>
                <a:latin typeface="Times New Roman" panose="02020603050405020304" pitchFamily="18" charset="0"/>
                <a:cs typeface="Times New Roman" panose="02020603050405020304" pitchFamily="18" charset="0"/>
              </a:rPr>
              <a:t>= 2 Mo/(4π/3 R</a:t>
            </a:r>
            <a:r>
              <a:rPr lang="en-US" altLang="ru-RU" sz="1800" baseline="33000" dirty="0">
                <a:solidFill>
                  <a:schemeClr val="tx1"/>
                </a:solidFill>
                <a:latin typeface="Times New Roman" panose="02020603050405020304" pitchFamily="18" charset="0"/>
                <a:cs typeface="Times New Roman" panose="02020603050405020304" pitchFamily="18" charset="0"/>
              </a:rPr>
              <a:t>3</a:t>
            </a:r>
            <a:r>
              <a:rPr lang="en-US" altLang="ru-RU" sz="1800" dirty="0">
                <a:solidFill>
                  <a:schemeClr val="tx1"/>
                </a:solidFill>
                <a:latin typeface="Times New Roman" panose="02020603050405020304" pitchFamily="18" charset="0"/>
                <a:cs typeface="Times New Roman" panose="02020603050405020304" pitchFamily="18" charset="0"/>
              </a:rPr>
              <a:t>) = 4 10</a:t>
            </a:r>
            <a:r>
              <a:rPr lang="en-US" altLang="ru-RU" sz="1800" baseline="33000" dirty="0">
                <a:solidFill>
                  <a:schemeClr val="tx1"/>
                </a:solidFill>
                <a:latin typeface="Times New Roman" panose="02020603050405020304" pitchFamily="18" charset="0"/>
                <a:cs typeface="Times New Roman" panose="02020603050405020304" pitchFamily="18" charset="0"/>
              </a:rPr>
              <a:t>33</a:t>
            </a:r>
            <a:r>
              <a:rPr lang="en-US" altLang="ru-RU" sz="1800" dirty="0">
                <a:solidFill>
                  <a:schemeClr val="tx1"/>
                </a:solidFill>
                <a:latin typeface="Times New Roman" panose="02020603050405020304" pitchFamily="18" charset="0"/>
                <a:cs typeface="Times New Roman" panose="02020603050405020304" pitchFamily="18" charset="0"/>
              </a:rPr>
              <a:t> g/(4 10</a:t>
            </a:r>
            <a:r>
              <a:rPr lang="en-US" altLang="ru-RU" sz="1800" baseline="33000" dirty="0">
                <a:solidFill>
                  <a:schemeClr val="tx1"/>
                </a:solidFill>
                <a:latin typeface="Times New Roman" panose="02020603050405020304" pitchFamily="18" charset="0"/>
                <a:cs typeface="Times New Roman" panose="02020603050405020304" pitchFamily="18" charset="0"/>
              </a:rPr>
              <a:t>18</a:t>
            </a:r>
            <a:r>
              <a:rPr lang="en-US" altLang="ru-RU" sz="1800" dirty="0">
                <a:solidFill>
                  <a:schemeClr val="tx1"/>
                </a:solidFill>
                <a:latin typeface="Times New Roman" panose="02020603050405020304" pitchFamily="18" charset="0"/>
                <a:cs typeface="Times New Roman" panose="02020603050405020304" pitchFamily="18" charset="0"/>
              </a:rPr>
              <a:t> cm</a:t>
            </a:r>
            <a:r>
              <a:rPr lang="en-US" altLang="ru-RU" sz="1800" baseline="33000" dirty="0">
                <a:solidFill>
                  <a:schemeClr val="tx1"/>
                </a:solidFill>
                <a:latin typeface="Times New Roman" panose="02020603050405020304" pitchFamily="18" charset="0"/>
                <a:cs typeface="Times New Roman" panose="02020603050405020304" pitchFamily="18" charset="0"/>
              </a:rPr>
              <a:t>3</a:t>
            </a:r>
            <a:r>
              <a:rPr lang="en-US" altLang="ru-RU" sz="1800" dirty="0">
                <a:solidFill>
                  <a:schemeClr val="tx1"/>
                </a:solidFill>
                <a:latin typeface="Times New Roman" panose="02020603050405020304" pitchFamily="18" charset="0"/>
                <a:cs typeface="Times New Roman" panose="02020603050405020304" pitchFamily="18" charset="0"/>
              </a:rPr>
              <a:t>)= 10</a:t>
            </a:r>
            <a:r>
              <a:rPr lang="en-US" altLang="ru-RU" sz="1800" baseline="33000" dirty="0">
                <a:solidFill>
                  <a:schemeClr val="tx1"/>
                </a:solidFill>
                <a:latin typeface="Times New Roman" panose="02020603050405020304" pitchFamily="18" charset="0"/>
                <a:cs typeface="Times New Roman" panose="02020603050405020304" pitchFamily="18" charset="0"/>
              </a:rPr>
              <a:t>15</a:t>
            </a:r>
            <a:r>
              <a:rPr lang="en-US" altLang="ru-RU" sz="1800" dirty="0">
                <a:solidFill>
                  <a:schemeClr val="tx1"/>
                </a:solidFill>
                <a:latin typeface="Times New Roman" panose="02020603050405020304" pitchFamily="18" charset="0"/>
                <a:cs typeface="Times New Roman" panose="02020603050405020304" pitchFamily="18" charset="0"/>
              </a:rPr>
              <a:t> g/cm</a:t>
            </a:r>
            <a:r>
              <a:rPr lang="en-US" altLang="ru-RU" sz="1800" baseline="33000" dirty="0">
                <a:solidFill>
                  <a:schemeClr val="tx1"/>
                </a:solidFill>
                <a:latin typeface="Times New Roman" panose="02020603050405020304" pitchFamily="18" charset="0"/>
                <a:cs typeface="Times New Roman" panose="02020603050405020304" pitchFamily="18" charset="0"/>
              </a:rPr>
              <a:t>3 </a:t>
            </a:r>
            <a:r>
              <a:rPr lang="en-US" altLang="ru-RU" sz="1800" dirty="0">
                <a:solidFill>
                  <a:schemeClr val="tx1"/>
                </a:solidFill>
                <a:latin typeface="Times New Roman" panose="02020603050405020304" pitchFamily="18" charset="0"/>
                <a:cs typeface="Times New Roman" panose="02020603050405020304" pitchFamily="18" charset="0"/>
              </a:rPr>
              <a:t>= 4 ρ</a:t>
            </a:r>
            <a:r>
              <a:rPr lang="en-US" altLang="ru-RU" sz="1800" baseline="-33000" dirty="0">
                <a:solidFill>
                  <a:schemeClr val="tx1"/>
                </a:solidFill>
                <a:latin typeface="Times New Roman" panose="02020603050405020304" pitchFamily="18" charset="0"/>
                <a:cs typeface="Times New Roman" panose="02020603050405020304" pitchFamily="18" charset="0"/>
              </a:rPr>
              <a:t>0</a:t>
            </a:r>
            <a:r>
              <a:rPr lang="en-US" altLang="ru-RU" sz="1800" dirty="0">
                <a:solidFill>
                  <a:schemeClr val="tx1"/>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21529348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CustomShape 1"/>
          <p:cNvSpPr/>
          <p:nvPr/>
        </p:nvSpPr>
        <p:spPr>
          <a:xfrm>
            <a:off x="4482720" y="6505200"/>
            <a:ext cx="158040" cy="3965760"/>
          </a:xfrm>
          <a:prstGeom prst="rect">
            <a:avLst/>
          </a:prstGeom>
          <a:noFill/>
          <a:ln w="12600">
            <a:noFill/>
          </a:ln>
        </p:spPr>
        <p:style>
          <a:lnRef idx="0">
            <a:scrgbClr r="0" g="0" b="0"/>
          </a:lnRef>
          <a:fillRef idx="0">
            <a:scrgbClr r="0" g="0" b="0"/>
          </a:fillRef>
          <a:effectRef idx="0">
            <a:scrgbClr r="0" g="0" b="0"/>
          </a:effectRef>
          <a:fontRef idx="minor"/>
        </p:style>
      </p:sp>
      <p:sp>
        <p:nvSpPr>
          <p:cNvPr id="413" name="CustomShape 2"/>
          <p:cNvSpPr/>
          <p:nvPr/>
        </p:nvSpPr>
        <p:spPr>
          <a:xfrm>
            <a:off x="6553080" y="6356520"/>
            <a:ext cx="2122560" cy="353880"/>
          </a:xfrm>
          <a:prstGeom prst="rect">
            <a:avLst/>
          </a:prstGeom>
          <a:noFill/>
          <a:ln>
            <a:noFill/>
          </a:ln>
        </p:spPr>
        <p:style>
          <a:lnRef idx="0">
            <a:scrgbClr r="0" g="0" b="0"/>
          </a:lnRef>
          <a:fillRef idx="0">
            <a:scrgbClr r="0" g="0" b="0"/>
          </a:fillRef>
          <a:effectRef idx="0">
            <a:scrgbClr r="0" g="0" b="0"/>
          </a:effectRef>
          <a:fontRef idx="minor"/>
        </p:style>
      </p:sp>
      <p:sp>
        <p:nvSpPr>
          <p:cNvPr id="414" name="CustomShape 3"/>
          <p:cNvSpPr/>
          <p:nvPr/>
        </p:nvSpPr>
        <p:spPr>
          <a:xfrm>
            <a:off x="669240" y="-191160"/>
            <a:ext cx="8191800" cy="15062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4800" b="0" strike="noStrike" spc="-1">
                <a:solidFill>
                  <a:srgbClr val="000000"/>
                </a:solidFill>
                <a:uFill>
                  <a:solidFill>
                    <a:srgbClr val="FFFFFF"/>
                  </a:solidFill>
                </a:uFill>
                <a:latin typeface="Helvetica Light"/>
                <a:ea typeface="Helvetica Light"/>
              </a:rPr>
              <a:t>Nuclear Matter</a:t>
            </a:r>
            <a:endParaRPr lang="en-US" sz="4800" b="0" strike="noStrike" spc="-1">
              <a:solidFill>
                <a:srgbClr val="000000"/>
              </a:solidFill>
              <a:uFill>
                <a:solidFill>
                  <a:srgbClr val="FFFFFF"/>
                </a:solidFill>
              </a:uFill>
              <a:latin typeface="Arial"/>
            </a:endParaRPr>
          </a:p>
        </p:txBody>
      </p:sp>
      <p:pic>
        <p:nvPicPr>
          <p:cNvPr id="415" name="Picture 414"/>
          <p:cNvPicPr/>
          <p:nvPr/>
        </p:nvPicPr>
        <p:blipFill>
          <a:blip r:embed="rId2"/>
          <a:stretch/>
        </p:blipFill>
        <p:spPr>
          <a:xfrm>
            <a:off x="615960" y="1078560"/>
            <a:ext cx="8053560" cy="5018040"/>
          </a:xfrm>
          <a:prstGeom prst="rect">
            <a:avLst/>
          </a:prstGeom>
          <a:ln>
            <a:noFill/>
          </a:ln>
        </p:spPr>
      </p:pic>
      <p:sp>
        <p:nvSpPr>
          <p:cNvPr id="416" name="CustomShape 4"/>
          <p:cNvSpPr/>
          <p:nvPr/>
        </p:nvSpPr>
        <p:spPr>
          <a:xfrm>
            <a:off x="1885680" y="6142320"/>
            <a:ext cx="5395680" cy="317520"/>
          </a:xfrm>
          <a:prstGeom prst="rect">
            <a:avLst/>
          </a:prstGeom>
          <a:noFill/>
          <a:ln w="12600">
            <a:noFill/>
          </a:ln>
        </p:spPr>
        <p:style>
          <a:lnRef idx="0">
            <a:scrgbClr r="0" g="0" b="0"/>
          </a:lnRef>
          <a:fillRef idx="0">
            <a:scrgbClr r="0" g="0" b="0"/>
          </a:fillRef>
          <a:effectRef idx="0">
            <a:scrgbClr r="0" g="0" b="0"/>
          </a:effectRef>
          <a:fontRef idx="minor"/>
        </p:style>
        <p:txBody>
          <a:bodyPr wrap="none" lIns="35640" tIns="35640" rIns="35640" bIns="35640" anchor="ctr"/>
          <a:lstStyle/>
          <a:p>
            <a:pPr algn="ctr">
              <a:lnSpc>
                <a:spcPct val="100000"/>
              </a:lnSpc>
            </a:pPr>
            <a:r>
              <a:rPr lang="en-US" sz="1700" b="1" strike="noStrike" spc="-1">
                <a:solidFill>
                  <a:srgbClr val="000000"/>
                </a:solidFill>
                <a:uFill>
                  <a:solidFill>
                    <a:srgbClr val="FFFFFF"/>
                  </a:solidFill>
                </a:uFill>
                <a:latin typeface="Helvetica Light"/>
                <a:ea typeface="Helvetica Light"/>
              </a:rPr>
              <a:t>C. Fuchs, H.H. Wolter, EPJA 30(2006)5</a:t>
            </a:r>
            <a:endParaRPr lang="en-US" sz="17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 name="CustomShape 1"/>
          <p:cNvSpPr/>
          <p:nvPr/>
        </p:nvSpPr>
        <p:spPr>
          <a:xfrm>
            <a:off x="4482720" y="6505200"/>
            <a:ext cx="154080" cy="3961800"/>
          </a:xfrm>
          <a:prstGeom prst="rect">
            <a:avLst/>
          </a:prstGeom>
          <a:noFill/>
          <a:ln w="12600">
            <a:noFill/>
          </a:ln>
        </p:spPr>
        <p:style>
          <a:lnRef idx="0">
            <a:scrgbClr r="0" g="0" b="0"/>
          </a:lnRef>
          <a:fillRef idx="0">
            <a:scrgbClr r="0" g="0" b="0"/>
          </a:fillRef>
          <a:effectRef idx="0">
            <a:scrgbClr r="0" g="0" b="0"/>
          </a:effectRef>
          <a:fontRef idx="minor"/>
        </p:style>
      </p:sp>
      <p:sp>
        <p:nvSpPr>
          <p:cNvPr id="674" name="CustomShape 2"/>
          <p:cNvSpPr/>
          <p:nvPr/>
        </p:nvSpPr>
        <p:spPr>
          <a:xfrm>
            <a:off x="6553080" y="6356520"/>
            <a:ext cx="2118600" cy="349920"/>
          </a:xfrm>
          <a:prstGeom prst="rect">
            <a:avLst/>
          </a:prstGeom>
          <a:noFill/>
          <a:ln>
            <a:noFill/>
          </a:ln>
        </p:spPr>
        <p:style>
          <a:lnRef idx="0">
            <a:scrgbClr r="0" g="0" b="0"/>
          </a:lnRef>
          <a:fillRef idx="0">
            <a:scrgbClr r="0" g="0" b="0"/>
          </a:fillRef>
          <a:effectRef idx="0">
            <a:scrgbClr r="0" g="0" b="0"/>
          </a:effectRef>
          <a:fontRef idx="minor"/>
        </p:style>
      </p:sp>
      <p:sp>
        <p:nvSpPr>
          <p:cNvPr id="675" name="CustomShape 3"/>
          <p:cNvSpPr/>
          <p:nvPr/>
        </p:nvSpPr>
        <p:spPr>
          <a:xfrm>
            <a:off x="81952" y="569068"/>
            <a:ext cx="9040680" cy="1679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3600" b="0" strike="noStrike" spc="-1" dirty="0">
                <a:solidFill>
                  <a:srgbClr val="000000"/>
                </a:solidFill>
                <a:uFill>
                  <a:solidFill>
                    <a:srgbClr val="FFFFFF"/>
                  </a:solidFill>
                </a:uFill>
                <a:latin typeface="Helvetica Light"/>
                <a:ea typeface="DejaVu Sans"/>
              </a:rPr>
              <a:t>Neutron Star Equation of State</a:t>
            </a:r>
            <a:endParaRPr lang="en-US" sz="2400" b="0" strike="noStrike" spc="-1" dirty="0">
              <a:solidFill>
                <a:srgbClr val="000000"/>
              </a:solidFill>
              <a:uFill>
                <a:solidFill>
                  <a:srgbClr val="FFFFFF"/>
                </a:solidFill>
              </a:uFill>
              <a:latin typeface="Helvetica Light"/>
              <a:ea typeface="DejaVu Sans"/>
            </a:endParaRPr>
          </a:p>
        </p:txBody>
      </p:sp>
      <p:pic>
        <p:nvPicPr>
          <p:cNvPr id="676" name="Picture 417"/>
          <p:cNvPicPr/>
          <p:nvPr/>
        </p:nvPicPr>
        <p:blipFill>
          <a:blip r:embed="rId2"/>
          <a:stretch/>
        </p:blipFill>
        <p:spPr>
          <a:xfrm>
            <a:off x="679937" y="1254369"/>
            <a:ext cx="7889631" cy="5451784"/>
          </a:xfrm>
          <a:prstGeom prst="rect">
            <a:avLst/>
          </a:prstGeom>
          <a:ln>
            <a:noFill/>
          </a:ln>
        </p:spPr>
      </p:pic>
    </p:spTree>
    <p:extLst>
      <p:ext uri="{BB962C8B-B14F-4D97-AF65-F5344CB8AC3E}">
        <p14:creationId xmlns:p14="http://schemas.microsoft.com/office/powerpoint/2010/main" val="114758091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32071</TotalTime>
  <Words>1324</Words>
  <Application>Microsoft Macintosh PowerPoint</Application>
  <PresentationFormat>On-screen Show (4:3)</PresentationFormat>
  <Paragraphs>173</Paragraphs>
  <Slides>49</Slides>
  <Notes>11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49</vt:i4>
      </vt:variant>
    </vt:vector>
  </HeadingPairs>
  <TitlesOfParts>
    <vt:vector size="59" baseType="lpstr">
      <vt:lpstr>Arial</vt:lpstr>
      <vt:lpstr>DejaVu Sans</vt:lpstr>
      <vt:lpstr>Helvetica Light</vt:lpstr>
      <vt:lpstr>Symbol</vt:lpstr>
      <vt:lpstr>Times New Roman</vt:lpstr>
      <vt:lpstr>Wingdings</vt:lpstr>
      <vt:lpstr>Zapfino</vt:lpstr>
      <vt:lpstr>Office Theme</vt:lpstr>
      <vt:lpstr>Office Theme</vt:lpstr>
      <vt:lpstr>Office Theme</vt:lpstr>
      <vt:lpstr>PowerPoint Presentation</vt:lpstr>
      <vt:lpstr>PowerPoint Presentation</vt:lpstr>
      <vt:lpstr>Double Neutron Stars and Millisecond Pulsars</vt:lpstr>
      <vt:lpstr>Pulse shapes and el.-magn. spectrum</vt:lpstr>
      <vt:lpstr>Statistics of Pulsars </vt:lpstr>
      <vt:lpstr>Superdense objects – what is inside?</vt:lpstr>
      <vt:lpstr>Superdense objects – what is inside?</vt:lpstr>
      <vt:lpstr>PowerPoint Presentation</vt:lpstr>
      <vt:lpstr>PowerPoint Presentation</vt:lpstr>
      <vt:lpstr>PowerPoint Presentation</vt:lpstr>
      <vt:lpstr>PowerPoint Presentation</vt:lpstr>
      <vt:lpstr>Flow Constraint</vt:lpstr>
      <vt:lpstr>EoS Stiffness</vt:lpstr>
      <vt:lpstr>PowerPoint Presentation</vt:lpstr>
      <vt:lpstr>PowerPoint Presentation</vt:lpstr>
      <vt:lpstr>PSR J1614-2230</vt:lpstr>
      <vt:lpstr>PowerPoint Presentation</vt:lpstr>
      <vt:lpstr>PowerPoint Presentation</vt:lpstr>
      <vt:lpstr>PowerPoint Presentation</vt:lpstr>
      <vt:lpstr>PowerPoint Presentation</vt:lpstr>
      <vt:lpstr>PowerPoint Presentation</vt:lpstr>
      <vt:lpstr>PowerPoint Presentation</vt:lpstr>
      <vt:lpstr>Hulse-Taylor pulsar – binary system</vt:lpstr>
      <vt:lpstr>PowerPoint Presentation</vt:lpstr>
      <vt:lpstr>Direct measurement of gravitational waves – merging of two massive black holes (2015)</vt:lpstr>
      <vt:lpstr>GW170817: Neutron Star Merger </vt:lpstr>
      <vt:lpstr>PowerPoint Presentation</vt:lpstr>
      <vt:lpstr>Implications from GW170817</vt:lpstr>
      <vt:lpstr>PowerPoint Presentation</vt:lpstr>
      <vt:lpstr>PowerPoint Presentation</vt:lpstr>
      <vt:lpstr>Love number</vt:lpstr>
      <vt:lpstr>Implications from GW170817</vt:lpstr>
      <vt:lpstr>Implications from GW170817</vt:lpstr>
      <vt:lpstr>Implications from GW170817</vt:lpstr>
      <vt:lpstr>PowerPoint Presentation</vt:lpstr>
      <vt:lpstr>Measurement of Spin Precession of a Pulsar</vt:lpstr>
      <vt:lpstr>PowerPoint Presentation</vt:lpstr>
      <vt:lpstr>PowerPoint Presentation</vt:lpstr>
      <vt:lpstr>PowerPoint Presentation</vt:lpstr>
      <vt:lpstr>Implications from GW170817 Nonlocal NJL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sculkaputz</dc:creator>
  <dc:description/>
  <cp:lastModifiedBy>David Edwin Alvarez Castillo</cp:lastModifiedBy>
  <cp:revision>335</cp:revision>
  <cp:lastPrinted>2019-12-04T19:21:04Z</cp:lastPrinted>
  <dcterms:created xsi:type="dcterms:W3CDTF">2015-07-06T09:27:00Z</dcterms:created>
  <dcterms:modified xsi:type="dcterms:W3CDTF">2019-12-04T19:30:47Z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4</vt:i4>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i4>36</vt:i4>
  </property>
</Properties>
</file>