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</p:sldMasterIdLst>
  <p:notesMasterIdLst>
    <p:notesMasterId r:id="rId12"/>
  </p:notesMasterIdLst>
  <p:sldIdLst>
    <p:sldId id="256" r:id="rId3"/>
    <p:sldId id="331" r:id="rId4"/>
    <p:sldId id="346" r:id="rId5"/>
    <p:sldId id="347" r:id="rId6"/>
    <p:sldId id="349" r:id="rId7"/>
    <p:sldId id="350" r:id="rId8"/>
    <p:sldId id="351" r:id="rId9"/>
    <p:sldId id="352" r:id="rId10"/>
    <p:sldId id="353" r:id="rId11"/>
  </p:sldIdLst>
  <p:sldSz cx="9144000" cy="6858000" type="screen4x3"/>
  <p:notesSz cx="6797675" cy="9928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0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0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0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000" b="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3333FF"/>
    <a:srgbClr val="DAFF9F"/>
    <a:srgbClr val="F0F8A6"/>
    <a:srgbClr val="333399"/>
    <a:srgbClr val="66FF99"/>
    <a:srgbClr val="FF0000"/>
    <a:srgbClr val="CFFC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68" autoAdjust="0"/>
    <p:restoredTop sz="94728" autoAdjust="0"/>
  </p:normalViewPr>
  <p:slideViewPr>
    <p:cSldViewPr>
      <p:cViewPr varScale="1">
        <p:scale>
          <a:sx n="127" d="100"/>
          <a:sy n="127" d="100"/>
        </p:scale>
        <p:origin x="1668" y="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40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6463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338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31338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/>
            </a:lvl1pPr>
          </a:lstStyle>
          <a:p>
            <a:pPr>
              <a:defRPr/>
            </a:pPr>
            <a:fld id="{0D095406-50E4-44B0-895B-2AF88EF98FB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82578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A8300EE-F3DF-4151-872E-05D72BE70271}" type="slidenum">
              <a:rPr lang="en-US" smtClean="0"/>
              <a:pPr/>
              <a:t>1</a:t>
            </a:fld>
            <a:endParaRPr lang="en-US" dirty="0" smtClean="0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S. Fartoukh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LSWG Day, Janurary 28th,  2020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9AA456-65F6-4B6C-A43D-E470BD8330F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S. Fartoukh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LSWG Day, Janurary 28th,  2020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A26B8F-D256-4657-B887-8632C3D32D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S. Fartoukh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LSWG Day, Janurary 28th,  2020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F47CFB-66FF-4C5C-B31A-A267C0B359A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S. Fartoukh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LSWG Day, Janurary 28th,  2020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9A64F7-529D-4027-A33F-C4B6CF84AAC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S. Fartoukh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LSWG Day, Janurary 28th,  2020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3388B3-2E9E-423F-A731-41380EF948D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S. Fartoukh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LSWG Day, Janurary 28th,  2020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E56BDD-E65A-41B8-B903-4E789AFD784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S. Fartoukh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LSWG Day, Janurary 28th,  2020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1DF2F8-8A19-4A3B-81CF-C514F567D5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S. Fartoukh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LSWG Day, Janurary 28th,  2020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2FC3D9-AA49-4D0C-B4ED-CA418A6032F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S. Fartoukh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LSWG Day, Janurary 28th,  2020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95019A-9A15-44D8-965E-02B14B43FA2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S. Fartoukh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LSWG Day, Janurary 28th,  2020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D3C02C-34A7-4541-8F96-FC33A105519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S. Fartoukh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LSWG Day, Janurary 28th,  2020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4F7D9B-9E7A-4056-8564-126A6A7E31C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S. Fartoukh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LSWG Day, Janurary 28th,  2020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15A7C0-AA9B-4B79-9C1C-D2376154F8E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S. Fartoukh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LSWG Day, Janurary 28th,  2020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048A9A-2272-49B9-9CB3-6B5B6D39B15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S. Fartoukh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LSWG Day, Janurary 28th,  2020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1EF8F0-E717-4D28-89C2-9F1449A0062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S. Fartoukh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LSWG Day, Janurary 28th,  2020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9CA9C3-25EA-4024-A65C-054BFFDFB88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S. Fartoukh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LSWG Day, Janurary 28th,  2020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77C572-AB19-45CA-BB9D-5DFA54AB2DC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S. Fartoukh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LSWG Day, Janurary 28th,  2020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373790-2EFC-424C-AD33-498BB40FA7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S. Fartoukh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LSWG Day, Janurary 28th,  2020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DA506F-C0B6-4981-AB15-6040868CFCA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S. Fartoukh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LSWG Day, Janurary 28th,  2020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73AC93-86EF-4F93-9F5A-4A3789139F0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S. Fartoukh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LSWG Day, Janurary 28th,  2020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7C1118-EA5C-433D-BE25-18D55EFDBFC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S. Fartoukh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LSWG Day, Janurary 28th,  2020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100A09-9DB5-4597-A9C3-692E4405D8A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S. Fartoukh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LSWG Day, Janurary 28th,  2020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DA6DA4-B3EE-4821-B9A2-FD6B8464A0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b="0"/>
            </a:lvl1pPr>
          </a:lstStyle>
          <a:p>
            <a:pPr>
              <a:defRPr/>
            </a:pPr>
            <a:r>
              <a:rPr lang="fr-FR" smtClean="0"/>
              <a:t>S. Fartoukh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/>
            </a:lvl1pPr>
          </a:lstStyle>
          <a:p>
            <a:pPr>
              <a:defRPr/>
            </a:pPr>
            <a:r>
              <a:rPr lang="en-GB" smtClean="0"/>
              <a:t>LSWG Day, Janurary 28th,  2020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0"/>
            </a:lvl1pPr>
          </a:lstStyle>
          <a:p>
            <a:pPr>
              <a:defRPr/>
            </a:pPr>
            <a:fld id="{33B4294C-787E-4AE0-B9FB-C1FC6C35E0F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80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b="0">
                <a:latin typeface="+mn-lt"/>
              </a:defRPr>
            </a:lvl1pPr>
          </a:lstStyle>
          <a:p>
            <a:pPr>
              <a:defRPr/>
            </a:pPr>
            <a:r>
              <a:rPr lang="fr-FR" smtClean="0"/>
              <a:t>S. Fartoukh</a:t>
            </a:r>
            <a:endParaRPr lang="en-US" dirty="0"/>
          </a:p>
        </p:txBody>
      </p:sp>
      <p:sp>
        <p:nvSpPr>
          <p:cNvPr id="880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>
                <a:latin typeface="+mn-lt"/>
              </a:defRPr>
            </a:lvl1pPr>
          </a:lstStyle>
          <a:p>
            <a:pPr>
              <a:defRPr/>
            </a:pPr>
            <a:r>
              <a:rPr lang="en-GB" smtClean="0"/>
              <a:t>LSWG Day, Janurary 28th,  2020</a:t>
            </a:r>
            <a:endParaRPr lang="en-US" dirty="0"/>
          </a:p>
        </p:txBody>
      </p:sp>
      <p:sp>
        <p:nvSpPr>
          <p:cNvPr id="880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0">
                <a:latin typeface="+mn-lt"/>
              </a:defRPr>
            </a:lvl1pPr>
          </a:lstStyle>
          <a:p>
            <a:pPr>
              <a:defRPr/>
            </a:pPr>
            <a:fld id="{6E252D88-8F38-43A7-8417-424DB57DE11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fr-FR" smtClean="0"/>
              <a:t>S. Fartoukh</a:t>
            </a:r>
            <a:endParaRPr lang="en-US" dirty="0" smtClean="0"/>
          </a:p>
        </p:txBody>
      </p:sp>
      <p:sp>
        <p:nvSpPr>
          <p:cNvPr id="409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dirty="0" smtClean="0"/>
              <a:t>LSWG Day, </a:t>
            </a:r>
            <a:r>
              <a:rPr lang="en-GB" dirty="0" err="1" smtClean="0"/>
              <a:t>Janurary</a:t>
            </a:r>
            <a:r>
              <a:rPr lang="en-GB" dirty="0" smtClean="0"/>
              <a:t> 28th,  2020</a:t>
            </a:r>
            <a:endParaRPr lang="en-US" dirty="0" smtClean="0"/>
          </a:p>
        </p:txBody>
      </p:sp>
      <p:sp>
        <p:nvSpPr>
          <p:cNvPr id="410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3077331-EAE6-4824-AA1B-EC5D05718E2F}" type="slidenum">
              <a:rPr lang="en-US" smtClean="0"/>
              <a:pPr/>
              <a:t>1</a:t>
            </a:fld>
            <a:endParaRPr lang="en-US" dirty="0" smtClean="0"/>
          </a:p>
        </p:txBody>
      </p:sp>
      <p:sp>
        <p:nvSpPr>
          <p:cNvPr id="410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76200"/>
            <a:ext cx="8915400" cy="2057400"/>
          </a:xfrm>
        </p:spPr>
        <p:txBody>
          <a:bodyPr/>
          <a:lstStyle/>
          <a:p>
            <a:pPr eaLnBrk="1" hangingPunct="1"/>
            <a:r>
              <a:rPr lang="en-US" sz="3600" b="1" dirty="0" smtClean="0"/>
              <a:t>ATS MD programs in Run 3</a:t>
            </a:r>
            <a:r>
              <a:rPr lang="en-US" sz="1000" dirty="0" smtClean="0">
                <a:solidFill>
                  <a:schemeClr val="accent2"/>
                </a:solidFill>
                <a:latin typeface="Times New Roman" pitchFamily="18" charset="0"/>
              </a:rPr>
              <a:t/>
            </a:r>
            <a:br>
              <a:rPr lang="en-US" sz="1000" dirty="0" smtClean="0">
                <a:solidFill>
                  <a:schemeClr val="accent2"/>
                </a:solidFill>
                <a:latin typeface="Times New Roman" pitchFamily="18" charset="0"/>
              </a:rPr>
            </a:br>
            <a:r>
              <a:rPr lang="en-US" sz="1800" b="1" dirty="0" smtClean="0">
                <a:solidFill>
                  <a:schemeClr val="tx1"/>
                </a:solidFill>
                <a:latin typeface="Times New Roman" pitchFamily="18" charset="0"/>
              </a:rPr>
              <a:t>S. Fartoukh, S. Kostoglou &amp; M. Solfaroli for the ATS MD team</a:t>
            </a:r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228600" y="2590800"/>
            <a:ext cx="8814619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à"/>
            </a:pPr>
            <a:r>
              <a:rPr lang="en-US" sz="2800" dirty="0" smtClean="0">
                <a:solidFill>
                  <a:srgbClr val="0000FF"/>
                </a:solidFill>
                <a:latin typeface="Times New Roman" pitchFamily="18" charset="0"/>
                <a:sym typeface="Wingdings" pitchFamily="2" charset="2"/>
              </a:rPr>
              <a:t>Reminders (basic ATS principles and past MDs)</a:t>
            </a:r>
          </a:p>
          <a:p>
            <a:pPr marL="609600" indent="-609600" eaLnBrk="1" hangingPunct="1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à"/>
            </a:pPr>
            <a:r>
              <a:rPr lang="en-US" sz="2800" dirty="0" smtClean="0">
                <a:solidFill>
                  <a:srgbClr val="0000FF"/>
                </a:solidFill>
                <a:latin typeface="Times New Roman" pitchFamily="18" charset="0"/>
                <a:sym typeface="Wingdings" pitchFamily="2" charset="2"/>
              </a:rPr>
              <a:t>ATS optics development for Run 3</a:t>
            </a:r>
          </a:p>
          <a:p>
            <a:pPr marL="609600" indent="-609600" eaLnBrk="1" hangingPunct="1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à"/>
            </a:pPr>
            <a:r>
              <a:rPr lang="en-US" sz="2800" dirty="0" smtClean="0">
                <a:solidFill>
                  <a:srgbClr val="0000FF"/>
                </a:solidFill>
                <a:latin typeface="Times New Roman" pitchFamily="18" charset="0"/>
                <a:sym typeface="Wingdings" pitchFamily="2" charset="2"/>
              </a:rPr>
              <a:t>ATS optics development for LHC-2024 &amp; HL-LHC</a:t>
            </a:r>
            <a:endParaRPr lang="en-US" sz="2800" dirty="0">
              <a:solidFill>
                <a:srgbClr val="0000FF"/>
              </a:solidFill>
              <a:latin typeface="Times New Roman" pitchFamily="18" charset="0"/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6324600" cy="944563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3600" b="1" kern="1200" dirty="0" smtClean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The basic principles of the ATS</a:t>
            </a:r>
            <a:endParaRPr lang="en-US" sz="3600" b="1" kern="1200" baseline="30000" dirty="0">
              <a:solidFill>
                <a:srgbClr val="0000FF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028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8534400" cy="3429000"/>
          </a:xfrm>
        </p:spPr>
        <p:txBody>
          <a:bodyPr/>
          <a:lstStyle/>
          <a:p>
            <a:pPr marL="0" indent="0">
              <a:buNone/>
            </a:pPr>
            <a:r>
              <a:rPr lang="en-US" sz="3100" b="1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3100" b="1" u="sng" dirty="0" smtClean="0">
                <a:latin typeface="Times New Roman" pitchFamily="18" charset="0"/>
                <a:cs typeface="Times New Roman" pitchFamily="18" charset="0"/>
              </a:rPr>
              <a:t>squeeze in 2 steps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endParaRPr lang="en-US" sz="14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>
              <a:buFontTx/>
              <a:buNone/>
            </a:pPr>
            <a:r>
              <a:rPr lang="en-US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1)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 An “almost” standard squeeze, </a:t>
            </a:r>
            <a:r>
              <a:rPr lang="en-US" sz="20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the Pre-squeeze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:</a:t>
            </a:r>
          </a:p>
          <a:p>
            <a:pPr>
              <a:buFontTx/>
              <a:buNone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acting on the matching quads of IR1 and IR5,</a:t>
            </a:r>
          </a:p>
          <a:p>
            <a:pPr>
              <a:buFontTx/>
              <a:buNone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with new matching constraints on the left/right IR phase</a:t>
            </a:r>
          </a:p>
          <a:p>
            <a:pPr>
              <a:buFontTx/>
              <a:buNone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till reaching some limits (sextupoles, matching section).</a:t>
            </a:r>
          </a:p>
          <a:p>
            <a:pPr>
              <a:buFontTx/>
              <a:buNone/>
            </a:pPr>
            <a:r>
              <a:rPr lang="en-US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2)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A further reduction of </a:t>
            </a:r>
            <a:r>
              <a:rPr lang="en-US" sz="2000" dirty="0" smtClean="0">
                <a:latin typeface="Symbol" pitchFamily="18" charset="2"/>
                <a:cs typeface="Times New Roman" pitchFamily="18" charset="0"/>
                <a:sym typeface="Wingdings" pitchFamily="2" charset="2"/>
              </a:rPr>
              <a:t>b</a:t>
            </a:r>
            <a:r>
              <a:rPr lang="en-US" sz="2000" baseline="30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*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, </a:t>
            </a:r>
            <a:r>
              <a:rPr lang="en-US" sz="20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the Squeeze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:</a:t>
            </a:r>
          </a:p>
          <a:p>
            <a:pPr>
              <a:buFont typeface="Wingdings" pitchFamily="2" charset="2"/>
              <a:buChar char="à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acting on IR2/8 for squeezing IR1 and IR4/6 for IR5, </a:t>
            </a:r>
          </a:p>
          <a:p>
            <a:pPr>
              <a:buFont typeface="Wingdings" pitchFamily="2" charset="2"/>
              <a:buChar char="à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inducing </a:t>
            </a:r>
            <a:r>
              <a:rPr lang="en-US" sz="1600" b="1" dirty="0" smtClean="0">
                <a:solidFill>
                  <a:srgbClr val="FF0000"/>
                </a:solidFill>
                <a:latin typeface="Symbol" pitchFamily="18" charset="2"/>
                <a:cs typeface="Times New Roman" pitchFamily="18" charset="0"/>
                <a:sym typeface="Wingdings" pitchFamily="2" charset="2"/>
              </a:rPr>
              <a:t>b</a:t>
            </a:r>
            <a:r>
              <a:rPr lang="en-US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-beating bumps in sectors 81/12/45/56 to boost</a:t>
            </a:r>
          </a:p>
          <a:p>
            <a:pPr>
              <a:buFontTx/>
              <a:buNone/>
            </a:pPr>
            <a:r>
              <a:rPr lang="en-US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      the </a:t>
            </a:r>
            <a:r>
              <a:rPr lang="en-US" sz="1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sextupole</a:t>
            </a:r>
            <a:r>
              <a:rPr lang="en-US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(&amp; </a:t>
            </a:r>
            <a:r>
              <a:rPr lang="en-US" sz="1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octupole</a:t>
            </a:r>
            <a:r>
              <a:rPr lang="en-US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) efficiency at constant strength.</a:t>
            </a:r>
          </a:p>
          <a:p>
            <a:pPr>
              <a:buFontTx/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 marL="0" indent="0"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 marL="0" indent="0">
              <a:buNone/>
            </a:pPr>
            <a:r>
              <a:rPr lang="en-US" sz="2000" baseline="30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 </a:t>
            </a:r>
          </a:p>
          <a:p>
            <a:pPr>
              <a:buFont typeface="Wingdings" pitchFamily="2" charset="2"/>
              <a:buChar char="à"/>
            </a:pPr>
            <a:endParaRPr lang="en-US" sz="2000" baseline="30000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>
              <a:buFont typeface="Wingdings" pitchFamily="2" charset="2"/>
              <a:buChar char="à"/>
            </a:pPr>
            <a:endParaRPr lang="en-US" sz="2000" baseline="30000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>
              <a:buFont typeface="Wingdings" pitchFamily="2" charset="2"/>
              <a:buChar char="à"/>
            </a:pPr>
            <a:endParaRPr lang="en-US" sz="2000" baseline="30000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1029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smtClean="0"/>
              <a:t>LSWG Day, Janurary 28th,  2020</a:t>
            </a:r>
            <a:endParaRPr lang="en-US" dirty="0" smtClean="0"/>
          </a:p>
        </p:txBody>
      </p:sp>
      <p:sp>
        <p:nvSpPr>
          <p:cNvPr id="103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FC579F2-FD69-4171-8D05-68BE37A1ADE5}" type="slidenum">
              <a:rPr lang="en-US" smtClean="0"/>
              <a:pPr/>
              <a:t>2</a:t>
            </a:fld>
            <a:endParaRPr lang="en-US" dirty="0" smtClean="0"/>
          </a:p>
        </p:txBody>
      </p:sp>
      <p:graphicFrame>
        <p:nvGraphicFramePr>
          <p:cNvPr id="75781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9548601"/>
              </p:ext>
            </p:extLst>
          </p:nvPr>
        </p:nvGraphicFramePr>
        <p:xfrm>
          <a:off x="303878" y="4480941"/>
          <a:ext cx="4578350" cy="941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0" name="Equation" r:id="rId3" imgW="2768400" imgH="507960" progId="Equation.3">
                  <p:embed/>
                </p:oleObj>
              </mc:Choice>
              <mc:Fallback>
                <p:oleObj name="Equation" r:id="rId3" imgW="2768400" imgH="50796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3878" y="4480941"/>
                        <a:ext cx="4578350" cy="941388"/>
                      </a:xfrm>
                      <a:prstGeom prst="rect">
                        <a:avLst/>
                      </a:prstGeom>
                      <a:solidFill>
                        <a:srgbClr val="CCFF99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31" name="Picture 8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86400" y="2179638"/>
            <a:ext cx="3657600" cy="34115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8" name="5-Point Star 7"/>
          <p:cNvSpPr/>
          <p:nvPr/>
        </p:nvSpPr>
        <p:spPr bwMode="auto">
          <a:xfrm>
            <a:off x="7239000" y="2514600"/>
            <a:ext cx="152400" cy="228600"/>
          </a:xfrm>
          <a:prstGeom prst="star5">
            <a:avLst/>
          </a:prstGeom>
          <a:solidFill>
            <a:srgbClr val="FAFAA4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9" name="5-Point Star 8"/>
          <p:cNvSpPr/>
          <p:nvPr/>
        </p:nvSpPr>
        <p:spPr bwMode="auto">
          <a:xfrm>
            <a:off x="7239000" y="5029200"/>
            <a:ext cx="152400" cy="228600"/>
          </a:xfrm>
          <a:prstGeom prst="star5">
            <a:avLst/>
          </a:prstGeom>
          <a:solidFill>
            <a:srgbClr val="FAFAA4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1034" name="Date Placeholder 9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fr-FR" smtClean="0"/>
              <a:t>S. Fartoukh</a:t>
            </a:r>
            <a:endParaRPr lang="en-US" dirty="0" smtClean="0"/>
          </a:p>
        </p:txBody>
      </p:sp>
      <p:sp>
        <p:nvSpPr>
          <p:cNvPr id="3" name="Right Brace 2"/>
          <p:cNvSpPr/>
          <p:nvPr/>
        </p:nvSpPr>
        <p:spPr bwMode="auto">
          <a:xfrm rot="5400000">
            <a:off x="3935471" y="4895970"/>
            <a:ext cx="271703" cy="1571625"/>
          </a:xfrm>
          <a:prstGeom prst="rightBrace">
            <a:avLst/>
          </a:prstGeom>
          <a:solidFill>
            <a:srgbClr val="FAFAA4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482618" y="5793136"/>
                <a:ext cx="345633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H" sz="2000" i="0" smtClean="0">
                          <a:latin typeface="Cambria Math" panose="02040503050406030204" pitchFamily="18" charset="0"/>
                        </a:rPr>
                        <m:t>≝</m:t>
                      </m:r>
                      <m:r>
                        <a:rPr lang="en-US" sz="2000" b="1" i="0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sz="20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en-US" sz="20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𝐫</m:t>
                          </m:r>
                        </m:e>
                        <m:sub>
                          <m:r>
                            <a:rPr lang="en-US" sz="20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𝐭𝐞𝐥𝐞</m:t>
                          </m:r>
                        </m:sub>
                      </m:sSub>
                      <m:r>
                        <a:rPr lang="en-US" sz="2000" b="1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en-US" sz="2000" b="1" i="0" smtClean="0">
                          <a:latin typeface="Cambria Math" panose="02040503050406030204" pitchFamily="18" charset="0"/>
                        </a:rPr>
                        <m:t>𝐓𝐞𝐥𝐞𝐬𝐜𝐨𝐩𝐢𝐜</m:t>
                      </m:r>
                      <m:r>
                        <a:rPr lang="en-US" sz="2000" b="1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000" b="1" i="0" smtClean="0">
                          <a:latin typeface="Cambria Math" panose="02040503050406030204" pitchFamily="18" charset="0"/>
                        </a:rPr>
                        <m:t>𝐢𝐧𝐝𝐞𝐱</m:t>
                      </m:r>
                    </m:oMath>
                  </m:oMathPara>
                </a14:m>
                <a:endParaRPr lang="fr-CH" sz="20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2618" y="5793136"/>
                <a:ext cx="3456331" cy="400110"/>
              </a:xfrm>
              <a:prstGeom prst="rect">
                <a:avLst/>
              </a:prstGeom>
              <a:blipFill>
                <a:blip r:embed="rId6"/>
                <a:stretch>
                  <a:fillRect b="-18182"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2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2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2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2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75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3" grpId="0" animBg="1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8305800" cy="944563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3600" b="1" kern="1200" dirty="0" smtClean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Key achievements in Run 1 &amp; Run 2</a:t>
            </a:r>
            <a:endParaRPr lang="en-US" sz="3600" b="1" kern="1200" baseline="30000" dirty="0">
              <a:solidFill>
                <a:srgbClr val="0000FF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028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4800600"/>
          </a:xfrm>
        </p:spPr>
        <p:txBody>
          <a:bodyPr/>
          <a:lstStyle/>
          <a:p>
            <a:pPr marL="400050" lvl="1" indent="0">
              <a:buNone/>
            </a:pPr>
            <a:endParaRPr lang="en-US" sz="1600" baseline="30000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>
              <a:buFont typeface="Wingdings" pitchFamily="2" charset="2"/>
              <a:buChar char="à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US" sz="27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Run 1 : </a:t>
            </a:r>
            <a:r>
              <a:rPr lang="en-US" sz="27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Demonstration of the key principles with probe beams (telescope, </a:t>
            </a:r>
            <a:r>
              <a:rPr lang="en-US" sz="27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achromaticity</a:t>
            </a:r>
            <a:r>
              <a:rPr lang="en-US" sz="27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, ..)</a:t>
            </a:r>
          </a:p>
          <a:p>
            <a:pPr>
              <a:buFont typeface="Wingdings" pitchFamily="2" charset="2"/>
              <a:buChar char="à"/>
            </a:pPr>
            <a:r>
              <a:rPr lang="en-US" sz="2800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US" sz="27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Run 2 (2017/2018): </a:t>
            </a:r>
          </a:p>
          <a:p>
            <a:pPr marL="514350" indent="-514350">
              <a:buAutoNum type="arabicParenR"/>
            </a:pPr>
            <a:r>
              <a:rPr lang="en-US" sz="27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High intensity tests (a few trains or more) with</a:t>
            </a:r>
          </a:p>
          <a:p>
            <a:pPr lvl="1" indent="-342900">
              <a:buFontTx/>
              <a:buChar char="-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Round telescopic optics deployed in the squeeze (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r</a:t>
            </a:r>
            <a:r>
              <a:rPr lang="en-US" sz="2200" baseline="-250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tele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=3-4)</a:t>
            </a:r>
          </a:p>
          <a:p>
            <a:pPr lvl="1" indent="-342900">
              <a:buFontTx/>
              <a:buChar char="-"/>
            </a:pPr>
            <a:r>
              <a:rPr lang="en-US" sz="2200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Round telescopic optics deployed in the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ramp (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r</a:t>
            </a:r>
            <a:r>
              <a:rPr lang="en-US" sz="2200" baseline="-250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tele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=3-4)</a:t>
            </a:r>
          </a:p>
          <a:p>
            <a:pPr lvl="1" indent="-342900">
              <a:buFontTx/>
              <a:buChar char="-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Flat telescopic optics: </a:t>
            </a:r>
            <a:r>
              <a:rPr lang="en-US" sz="2200" dirty="0" smtClean="0">
                <a:latin typeface="Symbol" panose="05050102010706020507" pitchFamily="18" charset="2"/>
                <a:cs typeface="Times New Roman" pitchFamily="18" charset="0"/>
                <a:sym typeface="Wingdings" pitchFamily="2" charset="2"/>
              </a:rPr>
              <a:t>b</a:t>
            </a:r>
            <a:r>
              <a:rPr lang="en-US" sz="2200" baseline="30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*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=15/60 cm,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r</a:t>
            </a:r>
            <a:r>
              <a:rPr lang="en-US" sz="2200" baseline="-250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tele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=1 and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r</a:t>
            </a:r>
            <a:r>
              <a:rPr lang="en-US" sz="2200" baseline="-250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tele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=4 </a:t>
            </a:r>
            <a:r>
              <a:rPr lang="en-US" sz="2200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in the crossing and parallel separation planes, respectively</a:t>
            </a:r>
            <a:endParaRPr lang="en-US" sz="2200" dirty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 lvl="1" indent="-342900">
              <a:buFontTx/>
              <a:buChar char="-"/>
            </a:pPr>
            <a:endParaRPr lang="en-US" sz="2200" dirty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 marL="0" indent="0">
              <a:buNone/>
            </a:pPr>
            <a:r>
              <a:rPr lang="en-US" sz="2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2) </a:t>
            </a:r>
            <a:r>
              <a:rPr lang="en-US" sz="27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“Light” implementation of the ATS for LHC-OP (2017)  </a:t>
            </a:r>
          </a:p>
          <a:p>
            <a:pPr marL="0" indent="0"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new inj. optics, telescopic squeeze from 40 cm down to 25 cm (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r</a:t>
            </a:r>
            <a:r>
              <a:rPr lang="en-US" sz="2200" baseline="-250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tele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=1.6)</a:t>
            </a:r>
            <a:endParaRPr lang="en-US" sz="2400" dirty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 lvl="1" indent="-342900">
              <a:buFontTx/>
              <a:buChar char="-"/>
            </a:pPr>
            <a:endParaRPr lang="en-US" sz="2400" b="1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>
              <a:buFont typeface="Wingdings" pitchFamily="2" charset="2"/>
              <a:buChar char="à"/>
            </a:pPr>
            <a:endParaRPr lang="en-US" sz="2000" baseline="30000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1029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smtClean="0"/>
              <a:t>LSWG Day, Janurary 28th,  2020</a:t>
            </a:r>
            <a:endParaRPr lang="en-US" dirty="0" smtClean="0"/>
          </a:p>
        </p:txBody>
      </p:sp>
      <p:sp>
        <p:nvSpPr>
          <p:cNvPr id="103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FC579F2-FD69-4171-8D05-68BE37A1ADE5}" type="slidenum">
              <a:rPr lang="en-US" smtClean="0"/>
              <a:pPr/>
              <a:t>3</a:t>
            </a:fld>
            <a:endParaRPr lang="en-US" dirty="0" smtClean="0"/>
          </a:p>
        </p:txBody>
      </p:sp>
      <p:sp>
        <p:nvSpPr>
          <p:cNvPr id="1034" name="Date Placeholder 9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fr-FR" smtClean="0"/>
              <a:t>S. Fartoukh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77614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2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2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2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2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8305800" cy="944563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3600" b="1" kern="1200" dirty="0" smtClean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ATS MD (in 2021) for Run 3 operation</a:t>
            </a:r>
            <a:endParaRPr lang="en-US" sz="3600" b="1" kern="1200" baseline="30000" dirty="0">
              <a:solidFill>
                <a:srgbClr val="0000FF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028" name="Content Placeholder 2"/>
          <p:cNvSpPr>
            <a:spLocks noGrp="1"/>
          </p:cNvSpPr>
          <p:nvPr>
            <p:ph idx="1"/>
          </p:nvPr>
        </p:nvSpPr>
        <p:spPr>
          <a:xfrm>
            <a:off x="0" y="819785"/>
            <a:ext cx="9144000" cy="541020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  <a:sym typeface="Wingdings" panose="05000000000000000000" pitchFamily="2" charset="2"/>
              </a:rPr>
              <a:t> LHC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hypercycle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for Run 3 (as of 2022) </a:t>
            </a: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for high  intensity operation (up to 1.8e11 p/bunch)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including brand new features</a:t>
            </a:r>
            <a:endParaRPr lang="en-US" sz="2000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400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Anti-telescopic optics deployed in the ramp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for </a:t>
            </a: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Landau damping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efficiency  (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r</a:t>
            </a:r>
            <a:r>
              <a:rPr lang="en-US" sz="2400" baseline="-250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tele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=1/2.5 with </a:t>
            </a:r>
            <a:r>
              <a:rPr lang="en-US" sz="2400" dirty="0" smtClean="0">
                <a:latin typeface="Symbol" panose="05050102010706020507" pitchFamily="18" charset="2"/>
                <a:cs typeface="Times New Roman" pitchFamily="18" charset="0"/>
                <a:sym typeface="Wingdings" pitchFamily="2" charset="2"/>
              </a:rPr>
              <a:t>b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*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=1.5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EoR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)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and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preparing the </a:t>
            </a: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telescopic </a:t>
            </a:r>
            <a:r>
              <a:rPr lang="en-US" sz="2400" b="1" u="sng" dirty="0" smtClean="0">
                <a:latin typeface="Symbol" panose="05050102010706020507" pitchFamily="18" charset="2"/>
                <a:cs typeface="Times New Roman" pitchFamily="18" charset="0"/>
                <a:sym typeface="Wingdings" pitchFamily="2" charset="2"/>
              </a:rPr>
              <a:t>b</a:t>
            </a:r>
            <a:r>
              <a:rPr lang="en-US" sz="2400" b="1" u="sng" baseline="30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*</a:t>
            </a: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levelling</a:t>
            </a:r>
            <a:endParaRPr lang="en-US" sz="1600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buAutoNum type="arabicPeriod" startAt="2"/>
            </a:pPr>
            <a:r>
              <a:rPr lang="en-US" sz="2400" b="1" dirty="0" smtClean="0">
                <a:solidFill>
                  <a:srgbClr val="3333FF"/>
                </a:solidFill>
                <a:latin typeface="Symbol" panose="05050102010706020507" pitchFamily="18" charset="2"/>
                <a:cs typeface="Times New Roman" pitchFamily="18" charset="0"/>
                <a:sym typeface="Wingdings" pitchFamily="2" charset="2"/>
              </a:rPr>
              <a:t>b</a:t>
            </a:r>
            <a:r>
              <a:rPr lang="en-US" sz="2400" b="1" baseline="30000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* </a:t>
            </a:r>
            <a:r>
              <a:rPr lang="en-US" sz="2400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levelling in purely telescopic mode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for AFP &amp; PPS over a </a:t>
            </a:r>
            <a:r>
              <a:rPr lang="en-US" sz="2400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wide   range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(</a:t>
            </a:r>
            <a:r>
              <a:rPr lang="en-US" sz="2400" dirty="0">
                <a:latin typeface="Symbol" panose="05050102010706020507" pitchFamily="18" charset="2"/>
                <a:cs typeface="Times New Roman" pitchFamily="18" charset="0"/>
                <a:sym typeface="Wingdings" pitchFamily="2" charset="2"/>
              </a:rPr>
              <a:t>b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*</a:t>
            </a:r>
            <a:r>
              <a:rPr lang="en-US" sz="2400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=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1.5 m @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r</a:t>
            </a:r>
            <a:r>
              <a:rPr lang="en-US" sz="2400" baseline="-250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tele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=1/2.5 down to </a:t>
            </a:r>
            <a:r>
              <a:rPr lang="en-US" sz="2400" dirty="0">
                <a:latin typeface="Symbol" panose="05050102010706020507" pitchFamily="18" charset="2"/>
                <a:cs typeface="Times New Roman" pitchFamily="18" charset="0"/>
                <a:sym typeface="Wingdings" pitchFamily="2" charset="2"/>
              </a:rPr>
              <a:t>b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*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=20 cm </a:t>
            </a:r>
            <a:r>
              <a:rPr lang="en-US" sz="2400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@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r</a:t>
            </a:r>
            <a:r>
              <a:rPr lang="en-US" sz="2400" baseline="-250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tele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=3). </a:t>
            </a:r>
            <a:endParaRPr lang="en-US" sz="1600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buAutoNum type="arabicPeriod" startAt="2"/>
            </a:pPr>
            <a:r>
              <a:rPr lang="en-US" sz="2400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Crossing angle gymnastic for </a:t>
            </a:r>
            <a:r>
              <a:rPr lang="en-US" sz="2400" b="1" dirty="0" err="1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LHCb</a:t>
            </a:r>
            <a:r>
              <a:rPr lang="en-US" sz="2400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(optional, i.e. if not commissioned in 2021).</a:t>
            </a:r>
          </a:p>
          <a:p>
            <a:pPr marL="0" indent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.. With all relevant studies needed: OP mechanics &amp; optics correct-ability (2 shifts), collimation &amp; machine protection (2 shifts), intensity ramp up &amp; collective effects &amp; beam-beam (2 shifts), contingency (1 shift)</a:t>
            </a:r>
            <a:r>
              <a:rPr lang="en-US" sz="2400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endParaRPr lang="en-US" sz="2400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 panose="05000000000000000000" pitchFamily="2" charset="2"/>
              </a:rPr>
              <a:t> 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 panose="05000000000000000000" pitchFamily="2" charset="2"/>
              </a:rPr>
              <a:t>6-7 shifts needed</a:t>
            </a:r>
          </a:p>
          <a:p>
            <a:pPr>
              <a:buFont typeface="Wingdings" pitchFamily="2" charset="2"/>
              <a:buChar char="à"/>
            </a:pPr>
            <a:endParaRPr lang="en-US" sz="2000" baseline="30000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1029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smtClean="0"/>
              <a:t>LSWG Day, Janurary 28th,  2020</a:t>
            </a:r>
            <a:endParaRPr lang="en-US" dirty="0" smtClean="0"/>
          </a:p>
        </p:txBody>
      </p:sp>
      <p:sp>
        <p:nvSpPr>
          <p:cNvPr id="103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FC579F2-FD69-4171-8D05-68BE37A1ADE5}" type="slidenum">
              <a:rPr lang="en-US" smtClean="0"/>
              <a:pPr/>
              <a:t>4</a:t>
            </a:fld>
            <a:endParaRPr lang="en-US" dirty="0" smtClean="0"/>
          </a:p>
        </p:txBody>
      </p:sp>
      <p:sp>
        <p:nvSpPr>
          <p:cNvPr id="1034" name="Date Placeholder 9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fr-FR" smtClean="0"/>
              <a:t>S. Fartoukh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79953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0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0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370" y="1038832"/>
            <a:ext cx="7069613" cy="517198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966977" y="5677142"/>
            <a:ext cx="423514" cy="276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dirty="0"/>
              <a:t>IR2</a:t>
            </a:r>
            <a:endParaRPr lang="fr-CH" sz="1200" dirty="0"/>
          </a:p>
        </p:txBody>
      </p:sp>
      <p:sp>
        <p:nvSpPr>
          <p:cNvPr id="81" name="Footer Placeholder 8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LSWG Day, Janurary 28th,  2020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5</a:t>
            </a:fld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33400" y="76200"/>
            <a:ext cx="8052955" cy="1015663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B0F0"/>
                </a:solidFill>
              </a:rPr>
              <a:t>Ramp (2022):</a:t>
            </a:r>
          </a:p>
          <a:p>
            <a:pPr marL="642938" lvl="1" indent="-300038">
              <a:buFont typeface="+mj-lt"/>
              <a:buAutoNum type="romanLcPeriod"/>
            </a:pPr>
            <a:r>
              <a:rPr lang="en-GB" sz="1200" dirty="0"/>
              <a:t>Pre-squeeze down to </a:t>
            </a:r>
            <a:r>
              <a:rPr lang="en-GB" sz="1200" dirty="0">
                <a:latin typeface="Symbol" panose="05050102010706020507" pitchFamily="18" charset="2"/>
              </a:rPr>
              <a:t>b</a:t>
            </a:r>
            <a:r>
              <a:rPr lang="en-GB" sz="1200" baseline="30000" dirty="0"/>
              <a:t>*</a:t>
            </a:r>
            <a:r>
              <a:rPr lang="en-GB" sz="1200" dirty="0"/>
              <a:t>=1.5/10/1.5/1.5 m at IP1/2/5/8</a:t>
            </a:r>
          </a:p>
          <a:p>
            <a:pPr marL="642938" lvl="1" indent="-300038">
              <a:buFont typeface="+mj-lt"/>
              <a:buAutoNum type="romanLcPeriod"/>
            </a:pPr>
            <a:r>
              <a:rPr lang="en-GB" sz="1200" dirty="0"/>
              <a:t>Combined Pre-squeeze and anti-tele squeeze at constant </a:t>
            </a:r>
            <a:r>
              <a:rPr lang="en-GB" sz="1200" dirty="0">
                <a:latin typeface="Symbol" panose="05050102010706020507" pitchFamily="18" charset="2"/>
              </a:rPr>
              <a:t>b</a:t>
            </a:r>
            <a:r>
              <a:rPr lang="en-GB" sz="1200" baseline="30000" dirty="0"/>
              <a:t>*</a:t>
            </a:r>
            <a:r>
              <a:rPr lang="en-GB" sz="1200" dirty="0"/>
              <a:t> =1.5 m down to a tele-index of 0.40, </a:t>
            </a:r>
            <a:r>
              <a:rPr lang="en-GB" sz="1200" dirty="0" err="1"/>
              <a:t>i.e</a:t>
            </a:r>
            <a:r>
              <a:rPr lang="en-GB" sz="1200" dirty="0"/>
              <a:t>  </a:t>
            </a:r>
            <a:r>
              <a:rPr lang="en-GB" sz="1200" dirty="0">
                <a:latin typeface="Symbol" panose="05050102010706020507" pitchFamily="18" charset="2"/>
              </a:rPr>
              <a:t>b</a:t>
            </a:r>
            <a:r>
              <a:rPr lang="en-GB" sz="1200" baseline="30000" dirty="0"/>
              <a:t>*</a:t>
            </a:r>
            <a:r>
              <a:rPr lang="en-GB" sz="1200" baseline="-25000" dirty="0"/>
              <a:t>pre-squeeze</a:t>
            </a:r>
            <a:r>
              <a:rPr lang="en-GB" sz="1200" dirty="0"/>
              <a:t> = 0.4×1.5=0.6 m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B0F0"/>
                </a:solidFill>
                <a:latin typeface="Symbol" panose="05050102010706020507" pitchFamily="18" charset="2"/>
              </a:rPr>
              <a:t>b</a:t>
            </a:r>
            <a:r>
              <a:rPr lang="en-GB" sz="1200" baseline="30000" dirty="0">
                <a:solidFill>
                  <a:srgbClr val="00B0F0"/>
                </a:solidFill>
                <a:latin typeface="Symbol" panose="05050102010706020507" pitchFamily="18" charset="2"/>
              </a:rPr>
              <a:t>*</a:t>
            </a:r>
            <a:r>
              <a:rPr lang="en-GB" sz="1200" dirty="0">
                <a:solidFill>
                  <a:srgbClr val="00B0F0"/>
                </a:solidFill>
              </a:rPr>
              <a:t> levelling in Tele mode from 1.5 m to 20 cm</a:t>
            </a:r>
            <a:r>
              <a:rPr lang="en-GB" sz="1200" dirty="0"/>
              <a:t> (28 cm @ 7 </a:t>
            </a:r>
            <a:r>
              <a:rPr lang="en-GB" sz="1200" dirty="0" err="1"/>
              <a:t>TeV</a:t>
            </a:r>
            <a:r>
              <a:rPr lang="en-GB" sz="1200" dirty="0"/>
              <a:t> from aperture constraint), i.e. </a:t>
            </a:r>
            <a:r>
              <a:rPr lang="en-GB" sz="1200" dirty="0" err="1"/>
              <a:t>r</a:t>
            </a:r>
            <a:r>
              <a:rPr lang="en-GB" sz="1200" baseline="-25000" dirty="0" err="1"/>
              <a:t>tele</a:t>
            </a:r>
            <a:r>
              <a:rPr lang="en-GB" sz="1200" dirty="0"/>
              <a:t> = 0.4 </a:t>
            </a:r>
            <a:r>
              <a:rPr lang="en-GB" sz="1200" dirty="0">
                <a:sym typeface="Wingdings" panose="05000000000000000000" pitchFamily="2" charset="2"/>
              </a:rPr>
              <a:t> 3.0</a:t>
            </a:r>
            <a:endParaRPr lang="en-GB" sz="1200" dirty="0"/>
          </a:p>
        </p:txBody>
      </p:sp>
      <p:sp>
        <p:nvSpPr>
          <p:cNvPr id="3" name="TextBox 2"/>
          <p:cNvSpPr txBox="1"/>
          <p:nvPr/>
        </p:nvSpPr>
        <p:spPr>
          <a:xfrm>
            <a:off x="2936059" y="5677143"/>
            <a:ext cx="423514" cy="276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dirty="0"/>
              <a:t>IR8</a:t>
            </a:r>
            <a:endParaRPr lang="fr-CH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4572000" y="5681143"/>
            <a:ext cx="423514" cy="276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dirty="0"/>
              <a:t>IR1</a:t>
            </a:r>
            <a:endParaRPr lang="fr-CH" sz="12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S. Fartoukh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8219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S. Fartoukh</a:t>
            </a:r>
            <a:endParaRPr lang="en-GB" dirty="0"/>
          </a:p>
        </p:txBody>
      </p:sp>
      <p:sp>
        <p:nvSpPr>
          <p:cNvPr id="24" name="Title 2"/>
          <p:cNvSpPr>
            <a:spLocks noGrp="1"/>
          </p:cNvSpPr>
          <p:nvPr>
            <p:ph type="title"/>
          </p:nvPr>
        </p:nvSpPr>
        <p:spPr>
          <a:xfrm>
            <a:off x="-24581" y="18533"/>
            <a:ext cx="9088084" cy="440142"/>
          </a:xfrm>
        </p:spPr>
        <p:txBody>
          <a:bodyPr>
            <a:normAutofit fontScale="90000"/>
          </a:bodyPr>
          <a:lstStyle/>
          <a:p>
            <a:r>
              <a:rPr lang="en-GB" sz="3000" b="1" i="1" dirty="0" smtClean="0">
                <a:latin typeface="+mn-lt"/>
              </a:rPr>
              <a:t>First Ramp Prototype </a:t>
            </a:r>
            <a:r>
              <a:rPr lang="en-GB" sz="3000" b="1" i="1" dirty="0">
                <a:latin typeface="+mn-lt"/>
              </a:rPr>
              <a:t>(compatible with 6.5 </a:t>
            </a:r>
            <a:r>
              <a:rPr lang="en-GB" sz="3000" b="1" i="1" dirty="0" err="1">
                <a:latin typeface="+mn-lt"/>
              </a:rPr>
              <a:t>TeV</a:t>
            </a:r>
            <a:r>
              <a:rPr lang="en-GB" sz="3000" b="1" i="1" dirty="0">
                <a:latin typeface="+mn-lt"/>
              </a:rPr>
              <a:t>)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7646649"/>
              </p:ext>
            </p:extLst>
          </p:nvPr>
        </p:nvGraphicFramePr>
        <p:xfrm>
          <a:off x="779512" y="716025"/>
          <a:ext cx="8212087" cy="5529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68286">
                  <a:extLst>
                    <a:ext uri="{9D8B030D-6E8A-4147-A177-3AD203B41FA5}">
                      <a16:colId xmlns:a16="http://schemas.microsoft.com/office/drawing/2014/main" val="3929801756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1402328352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913097945"/>
                    </a:ext>
                  </a:extLst>
                </a:gridCol>
                <a:gridCol w="3129960">
                  <a:extLst>
                    <a:ext uri="{9D8B030D-6E8A-4147-A177-3AD203B41FA5}">
                      <a16:colId xmlns:a16="http://schemas.microsoft.com/office/drawing/2014/main" val="3657684802"/>
                    </a:ext>
                  </a:extLst>
                </a:gridCol>
                <a:gridCol w="698418">
                  <a:extLst>
                    <a:ext uri="{9D8B030D-6E8A-4147-A177-3AD203B41FA5}">
                      <a16:colId xmlns:a16="http://schemas.microsoft.com/office/drawing/2014/main" val="3228906321"/>
                    </a:ext>
                  </a:extLst>
                </a:gridCol>
                <a:gridCol w="611115">
                  <a:extLst>
                    <a:ext uri="{9D8B030D-6E8A-4147-A177-3AD203B41FA5}">
                      <a16:colId xmlns:a16="http://schemas.microsoft.com/office/drawing/2014/main" val="1257068769"/>
                    </a:ext>
                  </a:extLst>
                </a:gridCol>
                <a:gridCol w="611115">
                  <a:extLst>
                    <a:ext uri="{9D8B030D-6E8A-4147-A177-3AD203B41FA5}">
                      <a16:colId xmlns:a16="http://schemas.microsoft.com/office/drawing/2014/main" val="95042186"/>
                    </a:ext>
                  </a:extLst>
                </a:gridCol>
                <a:gridCol w="523813">
                  <a:extLst>
                    <a:ext uri="{9D8B030D-6E8A-4147-A177-3AD203B41FA5}">
                      <a16:colId xmlns:a16="http://schemas.microsoft.com/office/drawing/2014/main" val="3575469063"/>
                    </a:ext>
                  </a:extLst>
                </a:gridCol>
                <a:gridCol w="826380">
                  <a:extLst>
                    <a:ext uri="{9D8B030D-6E8A-4147-A177-3AD203B41FA5}">
                      <a16:colId xmlns:a16="http://schemas.microsoft.com/office/drawing/2014/main" val="611282494"/>
                    </a:ext>
                  </a:extLst>
                </a:gridCol>
              </a:tblGrid>
              <a:tr h="4800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b="1" dirty="0" smtClean="0">
                          <a:effectLst/>
                          <a:latin typeface="+mn-lt"/>
                        </a:rPr>
                        <a:t>Matched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b="1" dirty="0" smtClean="0">
                          <a:effectLst/>
                          <a:latin typeface="+mn-lt"/>
                        </a:rPr>
                        <a:t>Point</a:t>
                      </a:r>
                    </a:p>
                  </a:txBody>
                  <a:tcPr marL="15690" marR="15690" marT="10460" marB="1046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Time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[s]</a:t>
                      </a:r>
                    </a:p>
                  </a:txBody>
                  <a:tcPr marL="15690" marR="15690" marT="10460" marB="1046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b="1" dirty="0" err="1" smtClean="0">
                          <a:effectLst/>
                          <a:latin typeface="+mn-lt"/>
                        </a:rPr>
                        <a:t>Parab</a:t>
                      </a:r>
                      <a:r>
                        <a:rPr lang="en-GB" sz="1100" b="1" dirty="0" smtClean="0">
                          <a:effectLst/>
                          <a:latin typeface="+mn-lt"/>
                        </a:rPr>
                        <a:t>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b="1" dirty="0" smtClean="0">
                          <a:effectLst/>
                          <a:latin typeface="+mn-lt"/>
                        </a:rPr>
                        <a:t>fraction </a:t>
                      </a:r>
                      <a:endParaRPr lang="en-GB" sz="1100" b="1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b="1" dirty="0" smtClean="0">
                          <a:effectLst/>
                          <a:latin typeface="+mn-lt"/>
                        </a:rPr>
                        <a:t>Optics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b="1" dirty="0" smtClean="0">
                          <a:effectLst/>
                          <a:latin typeface="+mn-lt"/>
                        </a:rPr>
                        <a:t> </a:t>
                      </a:r>
                      <a:endParaRPr lang="en-GB" sz="1100" b="1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Tele-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Index</a:t>
                      </a:r>
                      <a:endParaRPr lang="en-GB" sz="1100" b="1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Symbol" panose="05050102010706020507" pitchFamily="18" charset="2"/>
                        </a:rPr>
                        <a:t>b</a:t>
                      </a:r>
                      <a:r>
                        <a:rPr lang="en-US" sz="1100" baseline="30000" dirty="0" smtClean="0">
                          <a:effectLst/>
                        </a:rPr>
                        <a:t>*</a:t>
                      </a:r>
                      <a:r>
                        <a:rPr lang="en-GB" sz="1100" dirty="0" smtClean="0">
                          <a:effectLst/>
                        </a:rPr>
                        <a:t> [m]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at IP1 &amp; 5</a:t>
                      </a:r>
                      <a:endParaRPr lang="en-GB" sz="1100" dirty="0" smtClean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Symbol" panose="05050102010706020507" pitchFamily="18" charset="2"/>
                        </a:rPr>
                        <a:t>b</a:t>
                      </a:r>
                      <a:r>
                        <a:rPr lang="en-US" sz="1100" baseline="30000" dirty="0" smtClean="0">
                          <a:effectLst/>
                        </a:rPr>
                        <a:t>*</a:t>
                      </a:r>
                      <a:r>
                        <a:rPr lang="en-GB" sz="1100" dirty="0" smtClean="0">
                          <a:effectLst/>
                        </a:rPr>
                        <a:t> [m]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at IP2</a:t>
                      </a:r>
                      <a:endParaRPr lang="en-GB" sz="1100" dirty="0" smtClean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Symbol" panose="05050102010706020507" pitchFamily="18" charset="2"/>
                        </a:rPr>
                        <a:t>b</a:t>
                      </a:r>
                      <a:r>
                        <a:rPr lang="en-US" sz="1100" baseline="30000" dirty="0" smtClean="0">
                          <a:effectLst/>
                        </a:rPr>
                        <a:t>*</a:t>
                      </a:r>
                      <a:r>
                        <a:rPr lang="en-GB" sz="1100" dirty="0" smtClean="0">
                          <a:effectLst/>
                        </a:rPr>
                        <a:t> [m]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at IP8</a:t>
                      </a:r>
                      <a:endParaRPr lang="en-GB" sz="1100" dirty="0" smtClean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b="1" dirty="0" smtClean="0">
                          <a:effectLst/>
                          <a:latin typeface="+mn-lt"/>
                        </a:rPr>
                        <a:t>Energy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b="1" dirty="0" smtClean="0">
                          <a:effectLst/>
                          <a:latin typeface="+mn-lt"/>
                        </a:rPr>
                        <a:t>[GeV] </a:t>
                      </a:r>
                      <a:endParaRPr lang="en-GB" sz="1100" b="1" dirty="0" smtClean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/>
                </a:tc>
                <a:extLst>
                  <a:ext uri="{0D108BD9-81ED-4DB2-BD59-A6C34878D82A}">
                    <a16:rowId xmlns:a16="http://schemas.microsoft.com/office/drawing/2014/main" val="1232362060"/>
                  </a:ext>
                </a:extLst>
              </a:tr>
              <a:tr h="1352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1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0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0.1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R2022a_A11mC11mA10mL10m_test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1.00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11.00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10.00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10.00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450.0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853547132"/>
                  </a:ext>
                </a:extLst>
              </a:tr>
              <a:tr h="1352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15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0.05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R2022a_A11mC11mA10mL10m_test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1.00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11.00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10.00</a:t>
                      </a: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10.00</a:t>
                      </a: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452.2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15374630"/>
                  </a:ext>
                </a:extLst>
              </a:tr>
              <a:tr h="1352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30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0.05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R2022a_A11mC11mA10mL10m_test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1.00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11.00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10.00</a:t>
                      </a: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10.00</a:t>
                      </a: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459.0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780146937"/>
                  </a:ext>
                </a:extLst>
              </a:tr>
              <a:tr h="1352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45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0.05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R2022a_A11mC11mA10mL10m_test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1.00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11.00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10.00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10.00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470.2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71463806"/>
                  </a:ext>
                </a:extLst>
              </a:tr>
              <a:tr h="1352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60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0.05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R2022a_A11mC11mA10mL10m_test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1.00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11.00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10.00</a:t>
                      </a: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10.00</a:t>
                      </a: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486.0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668297992"/>
                  </a:ext>
                </a:extLst>
              </a:tr>
              <a:tr h="1352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90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0.05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R2022a_A11mC11mA10mL10m_test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1.00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11.00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10.00</a:t>
                      </a: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10.00</a:t>
                      </a: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530.9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637432580"/>
                  </a:ext>
                </a:extLst>
              </a:tr>
              <a:tr h="1352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120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0.05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R2022a_A11mC11mA10mL10m_test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1.00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11.00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10.00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10.00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593.9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10462361"/>
                  </a:ext>
                </a:extLst>
              </a:tr>
              <a:tr h="1352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160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0.05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R2022a_A11mC11mA10mL10m_test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1.00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11.00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10.00</a:t>
                      </a: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10.00</a:t>
                      </a: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705.6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457077745"/>
                  </a:ext>
                </a:extLst>
              </a:tr>
              <a:tr h="1352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241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0.05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R2022a_A11mC11mA11mL10m_test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1.00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11.00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10.00</a:t>
                      </a: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10.00</a:t>
                      </a: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1012.8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276180183"/>
                  </a:ext>
                </a:extLst>
              </a:tr>
              <a:tr h="1352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267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0.16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effectLst/>
                        </a:rPr>
                        <a:t>R2022a_A10mC10mA10mL10m_test</a:t>
                      </a:r>
                      <a:endParaRPr lang="en-GB" sz="1000" dirty="0" smtClean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1.00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10.00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10.00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10.00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1137.4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963613006"/>
                  </a:ext>
                </a:extLst>
              </a:tr>
              <a:tr h="1352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303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0.13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effectLst/>
                        </a:rPr>
                        <a:t>R2022a_A960cmC960cmA10mL960cm_test</a:t>
                      </a:r>
                      <a:endParaRPr lang="en-GB" sz="1000" dirty="0" smtClean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1.00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9.60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10.00</a:t>
                      </a: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9.60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1335.0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120166858"/>
                  </a:ext>
                </a:extLst>
              </a:tr>
              <a:tr h="1352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319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0.16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effectLst/>
                        </a:rPr>
                        <a:t>R2022a_A910cmC910cmA10mL910cm_test</a:t>
                      </a:r>
                      <a:endParaRPr lang="en-GB" sz="1000" dirty="0" smtClean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1.00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9.10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10.00</a:t>
                      </a: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9.10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1427.6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23680836"/>
                  </a:ext>
                </a:extLst>
              </a:tr>
              <a:tr h="1352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343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0.18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effectLst/>
                        </a:rPr>
                        <a:t>R2022a_A830cmC830cmA10mL830cm_test</a:t>
                      </a:r>
                      <a:endParaRPr lang="en-GB" sz="1000" dirty="0" smtClean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1.00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8.30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10.00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8.30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1566.6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514110667"/>
                  </a:ext>
                </a:extLst>
              </a:tr>
              <a:tr h="1352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6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367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0.18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effectLst/>
                        </a:rPr>
                        <a:t>R2022a_A710cmC710cmA10mL710cm_test</a:t>
                      </a:r>
                      <a:endParaRPr lang="en-GB" sz="1000" dirty="0" smtClean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1.00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7.10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10.00</a:t>
                      </a: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7.10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1705.6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820604534"/>
                  </a:ext>
                </a:extLst>
              </a:tr>
              <a:tr h="1352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7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387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0.16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effectLst/>
                        </a:rPr>
                        <a:t>R2022a_A590cmC590cmA10mL590cm_test</a:t>
                      </a:r>
                      <a:endParaRPr lang="en-GB" sz="1000" dirty="0" smtClean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1.00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5.90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10.00</a:t>
                      </a: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5.90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1821.4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4229514447"/>
                  </a:ext>
                </a:extLst>
              </a:tr>
              <a:tr h="1352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8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407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0.16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effectLst/>
                        </a:rPr>
                        <a:t>R2022a_A490cmC490cmA10mL490cm_test</a:t>
                      </a:r>
                      <a:endParaRPr lang="en-GB" sz="1000" dirty="0" smtClean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1.00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4.90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10.00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4.90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1937.2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4104058798"/>
                  </a:ext>
                </a:extLst>
              </a:tr>
              <a:tr h="1352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9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427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0.18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effectLst/>
                        </a:rPr>
                        <a:t>R2022a_A410cmC410cmA10mL410cm_test</a:t>
                      </a:r>
                      <a:endParaRPr lang="en-GB" sz="1000" dirty="0" smtClean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1.00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4.10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10.00</a:t>
                      </a: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4.10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2053.0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539609697"/>
                  </a:ext>
                </a:extLst>
              </a:tr>
              <a:tr h="1352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10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449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0.18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effectLst/>
                        </a:rPr>
                        <a:t>R2022a_A330cmC330cmA10mL330cm_test</a:t>
                      </a:r>
                      <a:endParaRPr lang="en-GB" sz="1000" dirty="0" smtClean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1.00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3.30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10.00</a:t>
                      </a: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3.30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2180.4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658575208"/>
                  </a:ext>
                </a:extLst>
              </a:tr>
              <a:tr h="1352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11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469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0.20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effectLst/>
                        </a:rPr>
                        <a:t>R2022a_A260cmC260cmA10mL260cm_test</a:t>
                      </a:r>
                      <a:endParaRPr lang="en-GB" sz="1000" dirty="0" smtClean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1.00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2.60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10.00</a:t>
                      </a: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2.60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2296.2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656259934"/>
                  </a:ext>
                </a:extLst>
              </a:tr>
              <a:tr h="1352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12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490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0.20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effectLst/>
                        </a:rPr>
                        <a:t>R2022a_A210cmC210cmA10mL210cm_test</a:t>
                      </a:r>
                      <a:endParaRPr lang="en-GB" sz="1000" dirty="0" smtClean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0" dirty="0" smtClean="0">
                          <a:solidFill>
                            <a:schemeClr val="tx1"/>
                          </a:solidFill>
                          <a:effectLst/>
                        </a:rPr>
                        <a:t>1.00</a:t>
                      </a:r>
                      <a:endParaRPr lang="en-GB" sz="10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2.10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10.00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2.10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2417.8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813804694"/>
                  </a:ext>
                </a:extLst>
              </a:tr>
              <a:tr h="1352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13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530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0.20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effectLst/>
                        </a:rPr>
                        <a:t>R2022a_A170cmC170cmA10mL170cm_test</a:t>
                      </a:r>
                      <a:endParaRPr lang="en-GB" sz="1000" dirty="0" smtClean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1.00</a:t>
                      </a:r>
                      <a:endParaRPr lang="en-GB" sz="10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1.70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10.00</a:t>
                      </a: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1.70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2649.5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218581975"/>
                  </a:ext>
                </a:extLst>
              </a:tr>
              <a:tr h="1352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14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595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0.20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effectLst/>
                        </a:rPr>
                        <a:t>R2022a_A150cmC150cmA10mL150cm_ind-1_test</a:t>
                      </a:r>
                      <a:endParaRPr lang="en-GB" sz="1000" dirty="0" smtClean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1.00</a:t>
                      </a:r>
                      <a:endParaRPr lang="en-GB" sz="10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1.50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10.00</a:t>
                      </a: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1.50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3025.9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431974503"/>
                  </a:ext>
                </a:extLst>
              </a:tr>
              <a:tr h="1646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15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697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0.20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effectLst/>
                        </a:rPr>
                        <a:t>R2022a_A150cmC150cmA10mL150cm_ind-1-17_test</a:t>
                      </a:r>
                      <a:endParaRPr lang="en-GB" sz="1000" dirty="0" smtClean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1" dirty="0" smtClean="0">
                          <a:solidFill>
                            <a:srgbClr val="FF0000"/>
                          </a:solidFill>
                          <a:effectLst/>
                        </a:rPr>
                        <a:t>1.17</a:t>
                      </a:r>
                      <a:endParaRPr lang="en-GB" sz="1000" b="1" dirty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1.50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10.00</a:t>
                      </a: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1.50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3616.5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452722000"/>
                  </a:ext>
                </a:extLst>
              </a:tr>
              <a:tr h="762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16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756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0.21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effectLst/>
                        </a:rPr>
                        <a:t>R2022a_A150cmC150cmA10mL150cm_ind-1-33_test</a:t>
                      </a:r>
                      <a:endParaRPr lang="en-GB" sz="1000" dirty="0" smtClean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1" dirty="0" smtClean="0">
                          <a:solidFill>
                            <a:srgbClr val="FF0000"/>
                          </a:solidFill>
                          <a:effectLst/>
                        </a:rPr>
                        <a:t>1.33</a:t>
                      </a:r>
                      <a:endParaRPr lang="en-GB" sz="1000" b="1" dirty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1.50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10.00</a:t>
                      </a: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1.50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3958.2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048469739"/>
                  </a:ext>
                </a:extLst>
              </a:tr>
              <a:tr h="857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17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845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0.20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effectLst/>
                        </a:rPr>
                        <a:t>R2022a_A150cmC150cmA10mL150cm_ind-1-53_test</a:t>
                      </a:r>
                      <a:endParaRPr lang="en-GB" sz="1000" dirty="0" smtClean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1" dirty="0" smtClean="0">
                          <a:solidFill>
                            <a:srgbClr val="FF0000"/>
                          </a:solidFill>
                          <a:effectLst/>
                        </a:rPr>
                        <a:t>1.53</a:t>
                      </a:r>
                      <a:endParaRPr lang="en-GB" sz="1000" b="1" dirty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1.50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10.00</a:t>
                      </a: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1.50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4473.6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14992014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18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942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0.22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effectLst/>
                        </a:rPr>
                        <a:t>R2022a_A150cmC150cmA10mL150cm_ind-1-86_test</a:t>
                      </a:r>
                      <a:endParaRPr lang="en-GB" sz="1000" dirty="0" smtClean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1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1.86</a:t>
                      </a:r>
                      <a:endParaRPr lang="en-GB" sz="1000" b="1" dirty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1.50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10.00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1.50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5035.3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9366506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19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1067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0.21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effectLst/>
                        </a:rPr>
                        <a:t>R2022a_A150cmC150cmA10mL150cm_ind-2-24_test</a:t>
                      </a:r>
                      <a:endParaRPr lang="en-GB" sz="1000" dirty="0" smtClean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1" dirty="0" smtClean="0">
                          <a:solidFill>
                            <a:srgbClr val="FF0000"/>
                          </a:solidFill>
                          <a:effectLst/>
                        </a:rPr>
                        <a:t>2.24</a:t>
                      </a:r>
                      <a:endParaRPr lang="en-GB" sz="1000" b="1" dirty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1.50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10.00</a:t>
                      </a: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1.50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5759.1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1581747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20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1181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0.21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effectLst/>
                        </a:rPr>
                        <a:t>R2022a_A150cmC150cmA10mL150cm_ind-2-50_test</a:t>
                      </a:r>
                      <a:endParaRPr lang="en-GB" sz="1000" dirty="0" smtClean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1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2.50</a:t>
                      </a:r>
                      <a:endParaRPr lang="en-GB" sz="1000" b="1" dirty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1.50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10.00</a:t>
                      </a: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1.50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6419.3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83752683"/>
                  </a:ext>
                </a:extLst>
              </a:tr>
              <a:tr h="124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20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1210</a:t>
                      </a: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0.05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effectLst/>
                        </a:rPr>
                        <a:t>R2022a_A150cmC150cmA10mL150cm_ind-2-50_test</a:t>
                      </a:r>
                      <a:endParaRPr lang="en-GB" sz="1000" dirty="0" smtClean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1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2.50</a:t>
                      </a:r>
                      <a:endParaRPr lang="en-GB" sz="1000" b="1" dirty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1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1.50</a:t>
                      </a:r>
                      <a:endParaRPr lang="en-GB" sz="10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10.00</a:t>
                      </a: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1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1.50</a:t>
                      </a:r>
                      <a:endParaRPr lang="en-GB" sz="10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6500.0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932365175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 rot="16200000">
            <a:off x="-135708" y="1921744"/>
            <a:ext cx="1377300" cy="288541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sz="1200" dirty="0"/>
              <a:t>Constant</a:t>
            </a:r>
            <a:r>
              <a:rPr lang="en-US" sz="1275" dirty="0"/>
              <a:t> optics</a:t>
            </a:r>
            <a:endParaRPr lang="en-GB" sz="1275" dirty="0"/>
          </a:p>
        </p:txBody>
      </p:sp>
      <p:sp>
        <p:nvSpPr>
          <p:cNvPr id="8" name="TextBox 7"/>
          <p:cNvSpPr txBox="1"/>
          <p:nvPr/>
        </p:nvSpPr>
        <p:spPr>
          <a:xfrm rot="16200000">
            <a:off x="8563" y="3652074"/>
            <a:ext cx="1088760" cy="276999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sz="1200" dirty="0"/>
              <a:t>Pre-squeeze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 rot="16200000">
            <a:off x="11293" y="5493588"/>
            <a:ext cx="933240" cy="46166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sz="1200" dirty="0"/>
              <a:t>Anti-Tele-squeeze</a:t>
            </a:r>
            <a:endParaRPr lang="en-GB" sz="1200" dirty="0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152400" y="1219200"/>
            <a:ext cx="19050" cy="5026025"/>
          </a:xfrm>
          <a:prstGeom prst="straightConnector1">
            <a:avLst/>
          </a:prstGeom>
          <a:ln w="349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LSWG Day, Janurary 28th,  2020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15A7C0-AA9B-4B79-9C1C-D2376154F8E2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0538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S. Fartoukh</a:t>
            </a:r>
            <a:endParaRPr lang="en-GB" dirty="0"/>
          </a:p>
        </p:txBody>
      </p:sp>
      <p:sp>
        <p:nvSpPr>
          <p:cNvPr id="24" name="Title 2"/>
          <p:cNvSpPr>
            <a:spLocks noGrp="1"/>
          </p:cNvSpPr>
          <p:nvPr>
            <p:ph type="title"/>
          </p:nvPr>
        </p:nvSpPr>
        <p:spPr>
          <a:xfrm>
            <a:off x="0" y="59061"/>
            <a:ext cx="9144000" cy="992592"/>
          </a:xfrm>
        </p:spPr>
        <p:txBody>
          <a:bodyPr>
            <a:normAutofit fontScale="90000"/>
          </a:bodyPr>
          <a:lstStyle/>
          <a:p>
            <a:r>
              <a:rPr lang="en-GB" sz="3000" b="1" i="1" dirty="0">
                <a:latin typeface="+mn-lt"/>
              </a:rPr>
              <a:t>Timing table for the squeeze (</a:t>
            </a:r>
            <a:r>
              <a:rPr lang="en-GB" sz="3000" b="1" i="1" dirty="0">
                <a:latin typeface="Symbol" panose="05050102010706020507" pitchFamily="18" charset="2"/>
              </a:rPr>
              <a:t>b</a:t>
            </a:r>
            <a:r>
              <a:rPr lang="en-GB" sz="3000" b="1" i="1" baseline="30000" dirty="0">
                <a:latin typeface="+mn-lt"/>
              </a:rPr>
              <a:t>*</a:t>
            </a:r>
            <a:r>
              <a:rPr lang="en-GB" sz="3000" b="1" i="1" dirty="0">
                <a:latin typeface="+mn-lt"/>
              </a:rPr>
              <a:t>-levelling</a:t>
            </a:r>
            <a:r>
              <a:rPr lang="en-GB" sz="3000" b="1" i="1" dirty="0" smtClean="0">
                <a:latin typeface="+mn-lt"/>
              </a:rPr>
              <a:t>):</a:t>
            </a:r>
            <a:br>
              <a:rPr lang="en-GB" sz="3000" b="1" i="1" dirty="0" smtClean="0">
                <a:latin typeface="+mn-lt"/>
              </a:rPr>
            </a:br>
            <a:r>
              <a:rPr lang="en-GB" sz="3000" b="1" i="1" dirty="0" smtClean="0">
                <a:latin typeface="+mn-lt"/>
              </a:rPr>
              <a:t> </a:t>
            </a:r>
            <a:r>
              <a:rPr lang="en-GB" sz="3000" b="1" i="1" dirty="0">
                <a:latin typeface="+mn-lt"/>
              </a:rPr>
              <a:t>7.0 </a:t>
            </a:r>
            <a:r>
              <a:rPr lang="en-GB" sz="3000" b="1" i="1" dirty="0" err="1">
                <a:latin typeface="+mn-lt"/>
              </a:rPr>
              <a:t>TeV</a:t>
            </a:r>
            <a:r>
              <a:rPr lang="en-GB" sz="3000" b="1" i="1" dirty="0">
                <a:latin typeface="+mn-lt"/>
              </a:rPr>
              <a:t> version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279447"/>
              </p:ext>
            </p:extLst>
          </p:nvPr>
        </p:nvGraphicFramePr>
        <p:xfrm>
          <a:off x="65292" y="2115301"/>
          <a:ext cx="9017876" cy="36683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75138">
                  <a:extLst>
                    <a:ext uri="{9D8B030D-6E8A-4147-A177-3AD203B41FA5}">
                      <a16:colId xmlns:a16="http://schemas.microsoft.com/office/drawing/2014/main" val="3929801756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1402328352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3913097945"/>
                    </a:ext>
                  </a:extLst>
                </a:gridCol>
                <a:gridCol w="3294993">
                  <a:extLst>
                    <a:ext uri="{9D8B030D-6E8A-4147-A177-3AD203B41FA5}">
                      <a16:colId xmlns:a16="http://schemas.microsoft.com/office/drawing/2014/main" val="3657684802"/>
                    </a:ext>
                  </a:extLst>
                </a:gridCol>
                <a:gridCol w="591207">
                  <a:extLst>
                    <a:ext uri="{9D8B030D-6E8A-4147-A177-3AD203B41FA5}">
                      <a16:colId xmlns:a16="http://schemas.microsoft.com/office/drawing/2014/main" val="3228906321"/>
                    </a:ext>
                  </a:extLst>
                </a:gridCol>
                <a:gridCol w="654269">
                  <a:extLst>
                    <a:ext uri="{9D8B030D-6E8A-4147-A177-3AD203B41FA5}">
                      <a16:colId xmlns:a16="http://schemas.microsoft.com/office/drawing/2014/main" val="1257068769"/>
                    </a:ext>
                  </a:extLst>
                </a:gridCol>
                <a:gridCol w="717331">
                  <a:extLst>
                    <a:ext uri="{9D8B030D-6E8A-4147-A177-3AD203B41FA5}">
                      <a16:colId xmlns:a16="http://schemas.microsoft.com/office/drawing/2014/main" val="95042186"/>
                    </a:ext>
                  </a:extLst>
                </a:gridCol>
                <a:gridCol w="709448">
                  <a:extLst>
                    <a:ext uri="{9D8B030D-6E8A-4147-A177-3AD203B41FA5}">
                      <a16:colId xmlns:a16="http://schemas.microsoft.com/office/drawing/2014/main" val="3575469063"/>
                    </a:ext>
                  </a:extLst>
                </a:gridCol>
                <a:gridCol w="827690">
                  <a:extLst>
                    <a:ext uri="{9D8B030D-6E8A-4147-A177-3AD203B41FA5}">
                      <a16:colId xmlns:a16="http://schemas.microsoft.com/office/drawing/2014/main" val="611282494"/>
                    </a:ext>
                  </a:extLst>
                </a:gridCol>
              </a:tblGrid>
              <a:tr h="2387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1" dirty="0" smtClean="0">
                          <a:effectLst/>
                          <a:latin typeface="+mn-lt"/>
                        </a:rPr>
                        <a:t>Matched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1" dirty="0" smtClean="0">
                          <a:effectLst/>
                          <a:latin typeface="+mn-lt"/>
                        </a:rPr>
                        <a:t>Point</a:t>
                      </a:r>
                    </a:p>
                  </a:txBody>
                  <a:tcPr marL="15690" marR="15690" marT="10460" marB="1046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Time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[s]</a:t>
                      </a:r>
                    </a:p>
                  </a:txBody>
                  <a:tcPr marL="15690" marR="15690" marT="10460" marB="1046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1" dirty="0" err="1" smtClean="0">
                          <a:effectLst/>
                          <a:latin typeface="+mn-lt"/>
                        </a:rPr>
                        <a:t>Parab</a:t>
                      </a:r>
                      <a:r>
                        <a:rPr lang="en-GB" sz="1000" b="1" dirty="0" smtClean="0">
                          <a:effectLst/>
                          <a:latin typeface="+mn-lt"/>
                        </a:rPr>
                        <a:t>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1" dirty="0" smtClean="0">
                          <a:effectLst/>
                          <a:latin typeface="+mn-lt"/>
                        </a:rPr>
                        <a:t>fraction </a:t>
                      </a:r>
                      <a:endParaRPr lang="en-GB" sz="1000" b="1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1" dirty="0" smtClean="0">
                          <a:effectLst/>
                          <a:latin typeface="+mn-lt"/>
                        </a:rPr>
                        <a:t>Optics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1" dirty="0" smtClean="0">
                          <a:effectLst/>
                          <a:latin typeface="+mn-lt"/>
                        </a:rPr>
                        <a:t> </a:t>
                      </a:r>
                      <a:endParaRPr lang="en-GB" sz="1000" b="1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Tele-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Index</a:t>
                      </a:r>
                      <a:endParaRPr lang="en-GB" sz="1000" b="1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Symbol" panose="05050102010706020507" pitchFamily="18" charset="2"/>
                        </a:rPr>
                        <a:t>b</a:t>
                      </a:r>
                      <a:r>
                        <a:rPr lang="en-US" sz="1000" baseline="30000" dirty="0" smtClean="0">
                          <a:effectLst/>
                        </a:rPr>
                        <a:t>*</a:t>
                      </a:r>
                      <a:r>
                        <a:rPr lang="en-GB" sz="1000" dirty="0" smtClean="0">
                          <a:effectLst/>
                        </a:rPr>
                        <a:t> [m]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at IP1 &amp; 5</a:t>
                      </a:r>
                      <a:endParaRPr lang="en-GB" sz="1000" dirty="0" smtClean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Symbol" panose="05050102010706020507" pitchFamily="18" charset="2"/>
                        </a:rPr>
                        <a:t>b</a:t>
                      </a:r>
                      <a:r>
                        <a:rPr lang="en-US" sz="1000" baseline="30000" dirty="0" smtClean="0">
                          <a:effectLst/>
                        </a:rPr>
                        <a:t>*</a:t>
                      </a:r>
                      <a:r>
                        <a:rPr lang="en-GB" sz="1000" dirty="0" smtClean="0">
                          <a:effectLst/>
                        </a:rPr>
                        <a:t> [m]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at IP2</a:t>
                      </a:r>
                      <a:endParaRPr lang="en-GB" sz="1000" dirty="0" smtClean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Symbol" panose="05050102010706020507" pitchFamily="18" charset="2"/>
                        </a:rPr>
                        <a:t>b</a:t>
                      </a:r>
                      <a:r>
                        <a:rPr lang="en-US" sz="1000" baseline="30000" dirty="0" smtClean="0">
                          <a:effectLst/>
                        </a:rPr>
                        <a:t>*</a:t>
                      </a:r>
                      <a:r>
                        <a:rPr lang="en-GB" sz="1000" dirty="0" smtClean="0">
                          <a:effectLst/>
                        </a:rPr>
                        <a:t> [m]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at IP8</a:t>
                      </a:r>
                      <a:endParaRPr lang="en-GB" sz="1000" dirty="0" smtClean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1" dirty="0" smtClean="0">
                          <a:effectLst/>
                          <a:latin typeface="+mn-lt"/>
                        </a:rPr>
                        <a:t>Energy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1" dirty="0" smtClean="0">
                          <a:effectLst/>
                          <a:latin typeface="+mn-lt"/>
                        </a:rPr>
                        <a:t>[GeV] </a:t>
                      </a:r>
                      <a:endParaRPr lang="en-GB" sz="1000" b="1" dirty="0" smtClean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/>
                </a:tc>
                <a:extLst>
                  <a:ext uri="{0D108BD9-81ED-4DB2-BD59-A6C34878D82A}">
                    <a16:rowId xmlns:a16="http://schemas.microsoft.com/office/drawing/2014/main" val="1232362060"/>
                  </a:ext>
                </a:extLst>
              </a:tr>
              <a:tr h="2387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1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0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0.00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effectLst/>
                        </a:rPr>
                        <a:t>R2022a_A150cmC150cmA10mL150cm_ind-2-50_test</a:t>
                      </a:r>
                      <a:endParaRPr lang="en-GB" sz="1000" dirty="0" smtClean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2.50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1.50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10.00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1.50</a:t>
                      </a:r>
                      <a:endParaRPr lang="en-GB" sz="10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7000.0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853547132"/>
                  </a:ext>
                </a:extLst>
              </a:tr>
              <a:tr h="2387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98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0.39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effectLst/>
                          <a:latin typeface="+mn-lt"/>
                        </a:rPr>
                        <a:t>R2022a_A133cmC133cmA10mL150cm</a:t>
                      </a:r>
                      <a:r>
                        <a:rPr lang="en-GB" sz="1000" dirty="0" smtClean="0">
                          <a:effectLst/>
                        </a:rPr>
                        <a:t>_ind-2-22</a:t>
                      </a:r>
                      <a:r>
                        <a:rPr lang="en-GB" sz="1000" dirty="0" smtClean="0">
                          <a:effectLst/>
                          <a:latin typeface="+mn-lt"/>
                        </a:rPr>
                        <a:t>_test</a:t>
                      </a:r>
                      <a:endParaRPr lang="en-GB" sz="1000" dirty="0" smtClean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2.22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1.33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10.00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1.50</a:t>
                      </a:r>
                      <a:endParaRPr lang="en-GB" sz="10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7000.0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963613006"/>
                  </a:ext>
                </a:extLst>
              </a:tr>
              <a:tr h="2387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189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0.38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effectLst/>
                          <a:latin typeface="+mn-lt"/>
                        </a:rPr>
                        <a:t>R2022a_A116cmC116cmA10mL150cm</a:t>
                      </a:r>
                      <a:r>
                        <a:rPr lang="en-GB" sz="1000" dirty="0" smtClean="0">
                          <a:effectLst/>
                        </a:rPr>
                        <a:t>_ind-1-93</a:t>
                      </a:r>
                      <a:r>
                        <a:rPr lang="en-GB" sz="1000" dirty="0" smtClean="0">
                          <a:effectLst/>
                          <a:latin typeface="+mn-lt"/>
                        </a:rPr>
                        <a:t>_test</a:t>
                      </a:r>
                      <a:endParaRPr lang="en-GB" sz="1000" dirty="0" smtClean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1.93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1.16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10.00</a:t>
                      </a: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1.50</a:t>
                      </a:r>
                      <a:endParaRPr lang="en-GB" sz="10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7000.0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120166858"/>
                  </a:ext>
                </a:extLst>
              </a:tr>
              <a:tr h="2387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273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0.38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effectLst/>
                          <a:latin typeface="+mn-lt"/>
                        </a:rPr>
                        <a:t>R2022a_A100cmC100cmA10mL150cm</a:t>
                      </a:r>
                      <a:r>
                        <a:rPr lang="en-GB" sz="1000" dirty="0" smtClean="0">
                          <a:effectLst/>
                        </a:rPr>
                        <a:t>_ind-1-67</a:t>
                      </a:r>
                      <a:r>
                        <a:rPr lang="en-GB" sz="1000" dirty="0" smtClean="0">
                          <a:effectLst/>
                          <a:latin typeface="+mn-lt"/>
                        </a:rPr>
                        <a:t>_test</a:t>
                      </a:r>
                      <a:endParaRPr lang="en-GB" sz="1000" dirty="0" smtClean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1.67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1.00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10.00</a:t>
                      </a: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1.50</a:t>
                      </a:r>
                      <a:endParaRPr lang="en-GB" sz="10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7000.0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23680836"/>
                  </a:ext>
                </a:extLst>
              </a:tr>
              <a:tr h="2387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357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0.38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effectLst/>
                          <a:latin typeface="+mn-lt"/>
                        </a:rPr>
                        <a:t>R2022a_A84cmC84cmA10mL150cm</a:t>
                      </a:r>
                      <a:r>
                        <a:rPr lang="en-GB" sz="1000" dirty="0" smtClean="0">
                          <a:effectLst/>
                        </a:rPr>
                        <a:t>_ind-1-40</a:t>
                      </a:r>
                      <a:r>
                        <a:rPr lang="en-GB" sz="1000" dirty="0" smtClean="0">
                          <a:effectLst/>
                          <a:latin typeface="+mn-lt"/>
                        </a:rPr>
                        <a:t>_test</a:t>
                      </a:r>
                      <a:endParaRPr lang="en-GB" sz="1000" dirty="0" smtClean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1.40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0.84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10.00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1.50</a:t>
                      </a:r>
                      <a:endParaRPr lang="en-GB" sz="10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7000.0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514110667"/>
                  </a:ext>
                </a:extLst>
              </a:tr>
              <a:tr h="2387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6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431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0.39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effectLst/>
                          <a:latin typeface="+mn-lt"/>
                        </a:rPr>
                        <a:t>R2022a_A71cmC71cmA10mL150cm</a:t>
                      </a:r>
                      <a:r>
                        <a:rPr lang="en-GB" sz="1000" dirty="0" smtClean="0">
                          <a:effectLst/>
                        </a:rPr>
                        <a:t>_ind-1-18</a:t>
                      </a:r>
                      <a:r>
                        <a:rPr lang="en-GB" sz="1000" dirty="0" smtClean="0">
                          <a:effectLst/>
                          <a:latin typeface="+mn-lt"/>
                        </a:rPr>
                        <a:t>_test</a:t>
                      </a:r>
                      <a:endParaRPr lang="en-GB" sz="1000" dirty="0" smtClean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1.18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0.71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10.00</a:t>
                      </a: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1.50</a:t>
                      </a:r>
                      <a:endParaRPr lang="en-GB" sz="10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7000.0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820604534"/>
                  </a:ext>
                </a:extLst>
              </a:tr>
              <a:tr h="2387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7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533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0.41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effectLst/>
                          <a:latin typeface="+mn-lt"/>
                        </a:rPr>
                        <a:t>R2022a_A60cmC60cmA10mL150cm</a:t>
                      </a:r>
                      <a:r>
                        <a:rPr lang="en-GB" sz="1000" dirty="0" smtClean="0">
                          <a:effectLst/>
                        </a:rPr>
                        <a:t>_ind-1-00</a:t>
                      </a:r>
                      <a:r>
                        <a:rPr lang="en-GB" sz="1000" dirty="0" smtClean="0">
                          <a:effectLst/>
                          <a:latin typeface="+mn-lt"/>
                        </a:rPr>
                        <a:t>_test</a:t>
                      </a:r>
                      <a:endParaRPr lang="en-GB" sz="1000" dirty="0" smtClean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1.00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0.60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10.00</a:t>
                      </a: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1.50</a:t>
                      </a:r>
                      <a:endParaRPr lang="en-GB" sz="10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7000.0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4229514447"/>
                  </a:ext>
                </a:extLst>
              </a:tr>
              <a:tr h="2387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8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633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0.32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effectLst/>
                          <a:latin typeface="+mn-lt"/>
                        </a:rPr>
                        <a:t>R2022a_A51cmC51cmA10mL150cm</a:t>
                      </a:r>
                      <a:r>
                        <a:rPr lang="en-GB" sz="1000" dirty="0" smtClean="0">
                          <a:effectLst/>
                        </a:rPr>
                        <a:t>_ind-0-85</a:t>
                      </a:r>
                      <a:r>
                        <a:rPr lang="en-GB" sz="1000" dirty="0" smtClean="0">
                          <a:effectLst/>
                          <a:latin typeface="+mn-lt"/>
                        </a:rPr>
                        <a:t>_test</a:t>
                      </a:r>
                      <a:endParaRPr lang="en-GB" sz="1000" dirty="0" smtClean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0.85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0.51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10.00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1.50</a:t>
                      </a:r>
                      <a:endParaRPr lang="en-GB" sz="10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7000.0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4104058798"/>
                  </a:ext>
                </a:extLst>
              </a:tr>
              <a:tr h="2387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9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721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0.32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effectLst/>
                          <a:latin typeface="+mn-lt"/>
                        </a:rPr>
                        <a:t>R2022a_A43cmC43cmA10mL150cm</a:t>
                      </a:r>
                      <a:r>
                        <a:rPr lang="en-GB" sz="1000" dirty="0" smtClean="0">
                          <a:effectLst/>
                        </a:rPr>
                        <a:t>_ind-0-72</a:t>
                      </a:r>
                      <a:r>
                        <a:rPr lang="en-GB" sz="1000" dirty="0" smtClean="0">
                          <a:effectLst/>
                          <a:latin typeface="+mn-lt"/>
                        </a:rPr>
                        <a:t>_test</a:t>
                      </a:r>
                      <a:endParaRPr lang="en-GB" sz="1000" dirty="0" smtClean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0.72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0.43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10.00</a:t>
                      </a: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1.50</a:t>
                      </a:r>
                      <a:endParaRPr lang="en-GB" sz="10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7000.0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539609697"/>
                  </a:ext>
                </a:extLst>
              </a:tr>
              <a:tr h="2387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10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801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0.33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effectLst/>
                          <a:latin typeface="+mn-lt"/>
                        </a:rPr>
                        <a:t>R2022a_A36cmC36cmA10mL150cm</a:t>
                      </a:r>
                      <a:r>
                        <a:rPr lang="en-GB" sz="1000" dirty="0" smtClean="0">
                          <a:effectLst/>
                        </a:rPr>
                        <a:t>_ind-0-60</a:t>
                      </a:r>
                      <a:r>
                        <a:rPr lang="en-GB" sz="1000" dirty="0" smtClean="0">
                          <a:effectLst/>
                          <a:latin typeface="+mn-lt"/>
                        </a:rPr>
                        <a:t>_test</a:t>
                      </a:r>
                      <a:endParaRPr lang="en-GB" sz="1000" dirty="0" smtClean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0.60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0.36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10.00</a:t>
                      </a: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1.50</a:t>
                      </a:r>
                      <a:endParaRPr lang="en-GB" sz="10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7000.0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658575208"/>
                  </a:ext>
                </a:extLst>
              </a:tr>
              <a:tr h="2387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1" dirty="0" smtClean="0">
                          <a:effectLst/>
                        </a:rPr>
                        <a:t>11</a:t>
                      </a:r>
                      <a:endParaRPr lang="en-GB" sz="1000" b="1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1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878</a:t>
                      </a:r>
                      <a:endParaRPr lang="en-GB" sz="1000" b="1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1" dirty="0" smtClean="0">
                          <a:effectLst/>
                        </a:rPr>
                        <a:t>0.36</a:t>
                      </a:r>
                      <a:endParaRPr lang="en-GB" sz="1000" b="1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dirty="0" smtClean="0">
                          <a:effectLst/>
                          <a:latin typeface="+mn-lt"/>
                        </a:rPr>
                        <a:t>R2022a_A30cmC30cmA10mL150cm</a:t>
                      </a:r>
                      <a:r>
                        <a:rPr lang="en-GB" sz="1000" b="1" dirty="0" smtClean="0">
                          <a:effectLst/>
                        </a:rPr>
                        <a:t>_ind-0-50</a:t>
                      </a:r>
                      <a:r>
                        <a:rPr lang="en-GB" sz="1000" b="1" dirty="0" smtClean="0">
                          <a:effectLst/>
                          <a:latin typeface="+mn-lt"/>
                        </a:rPr>
                        <a:t>_test</a:t>
                      </a:r>
                      <a:endParaRPr lang="en-GB" sz="1000" b="1" dirty="0" smtClean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1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0.50</a:t>
                      </a:r>
                      <a:endParaRPr lang="en-GB" sz="1000" b="1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1" dirty="0" smtClean="0"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0.30</a:t>
                      </a:r>
                      <a:endParaRPr lang="en-GB" sz="10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10.00</a:t>
                      </a:r>
                    </a:p>
                  </a:txBody>
                  <a:tcPr marL="0" marR="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1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1.50</a:t>
                      </a:r>
                      <a:endParaRPr lang="en-GB" sz="10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7000.0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15690" marR="15690" marT="10460" marB="1046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6259934"/>
                  </a:ext>
                </a:extLst>
              </a:tr>
              <a:tr h="2387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12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954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0.38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effectLst/>
                          <a:latin typeface="+mn-lt"/>
                        </a:rPr>
                        <a:t>R2022a_A25cmC25cmA10mL150cm</a:t>
                      </a:r>
                      <a:r>
                        <a:rPr lang="en-GB" sz="1000" dirty="0" smtClean="0">
                          <a:effectLst/>
                        </a:rPr>
                        <a:t>_ind-0-42</a:t>
                      </a:r>
                      <a:r>
                        <a:rPr lang="en-GB" sz="1000" dirty="0" smtClean="0">
                          <a:effectLst/>
                          <a:latin typeface="+mn-lt"/>
                        </a:rPr>
                        <a:t>_test</a:t>
                      </a:r>
                      <a:endParaRPr lang="en-GB" sz="1000" dirty="0" smtClean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0.42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0.25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10.00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1.50</a:t>
                      </a:r>
                      <a:endParaRPr lang="en-GB" sz="10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7000.0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813804694"/>
                  </a:ext>
                </a:extLst>
              </a:tr>
              <a:tr h="2387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13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1028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0.43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effectLst/>
                          <a:latin typeface="+mn-lt"/>
                        </a:rPr>
                        <a:t>R2022a_A22cmC22cmA10mL150cm</a:t>
                      </a:r>
                      <a:r>
                        <a:rPr lang="en-GB" sz="1000" dirty="0" smtClean="0">
                          <a:effectLst/>
                        </a:rPr>
                        <a:t>_ind-0-37</a:t>
                      </a:r>
                      <a:r>
                        <a:rPr lang="en-GB" sz="1000" dirty="0" smtClean="0">
                          <a:effectLst/>
                          <a:latin typeface="+mn-lt"/>
                        </a:rPr>
                        <a:t>_test</a:t>
                      </a:r>
                      <a:endParaRPr lang="en-GB" sz="1000" dirty="0" smtClean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0.37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0.22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10.00</a:t>
                      </a: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1.50</a:t>
                      </a:r>
                      <a:endParaRPr lang="en-GB" sz="10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7000.0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218581975"/>
                  </a:ext>
                </a:extLst>
              </a:tr>
              <a:tr h="2387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14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1115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0.43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effectLst/>
                          <a:latin typeface="+mn-lt"/>
                        </a:rPr>
                        <a:t>R2022a_A20cmC20cmA10mL150cm</a:t>
                      </a:r>
                      <a:r>
                        <a:rPr lang="en-GB" sz="1000" dirty="0" smtClean="0">
                          <a:effectLst/>
                        </a:rPr>
                        <a:t>_ind-0-33</a:t>
                      </a:r>
                      <a:r>
                        <a:rPr lang="en-GB" sz="1000" dirty="0" smtClean="0">
                          <a:effectLst/>
                          <a:latin typeface="+mn-lt"/>
                        </a:rPr>
                        <a:t>_test</a:t>
                      </a:r>
                      <a:endParaRPr lang="en-GB" sz="1000" dirty="0" smtClean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0.33</a:t>
                      </a: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0.20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10.00</a:t>
                      </a: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b="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1.50</a:t>
                      </a:r>
                      <a:endParaRPr lang="en-GB" sz="10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7000.0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15690" marR="15690" marT="10460" marB="10460" anchor="b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431974503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5795" y="1051653"/>
            <a:ext cx="88176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13" indent="-214313">
              <a:buFont typeface="Wingdings" panose="05000000000000000000" pitchFamily="2" charset="2"/>
              <a:buChar char="à"/>
            </a:pPr>
            <a:r>
              <a:rPr lang="en-US" sz="1200" dirty="0">
                <a:sym typeface="Wingdings" panose="05000000000000000000" pitchFamily="2" charset="2"/>
              </a:rPr>
              <a:t>10 optics from 1.5 m down to 30 cm (~ aperture limit at 160 </a:t>
            </a:r>
            <a:r>
              <a:rPr lang="en-US" sz="1200" dirty="0" err="1">
                <a:latin typeface="Symbol" panose="05050102010706020507" pitchFamily="18" charset="2"/>
                <a:sym typeface="Wingdings" panose="05000000000000000000" pitchFamily="2" charset="2"/>
              </a:rPr>
              <a:t>m</a:t>
            </a:r>
            <a:r>
              <a:rPr lang="en-US" sz="1200" dirty="0" err="1">
                <a:sym typeface="Wingdings" panose="05000000000000000000" pitchFamily="2" charset="2"/>
              </a:rPr>
              <a:t>rad</a:t>
            </a:r>
            <a:r>
              <a:rPr lang="en-US" sz="1200" dirty="0">
                <a:sym typeface="Wingdings" panose="05000000000000000000" pitchFamily="2" charset="2"/>
              </a:rPr>
              <a:t> half crossing angle) in </a:t>
            </a:r>
            <a:r>
              <a:rPr lang="en-US" sz="1200" u="sng" dirty="0">
                <a:sym typeface="Wingdings" panose="05000000000000000000" pitchFamily="2" charset="2"/>
              </a:rPr>
              <a:t>a purely telescopic mode</a:t>
            </a:r>
          </a:p>
          <a:p>
            <a:pPr marL="214313" indent="-214313">
              <a:buFont typeface="Wingdings" panose="05000000000000000000" pitchFamily="2" charset="2"/>
              <a:buChar char="à"/>
            </a:pPr>
            <a:r>
              <a:rPr lang="en-US" sz="1200" dirty="0">
                <a:sym typeface="Wingdings" panose="05000000000000000000" pitchFamily="2" charset="2"/>
              </a:rPr>
              <a:t> Which optics will deserve state of the art optics correction and MP validation is not yet decided: all, or a subset ??</a:t>
            </a:r>
          </a:p>
          <a:p>
            <a:pPr marL="214313" indent="-214313">
              <a:buFont typeface="Wingdings" panose="05000000000000000000" pitchFamily="2" charset="2"/>
              <a:buChar char="à"/>
            </a:pPr>
            <a:r>
              <a:rPr lang="en-US" sz="1200" dirty="0">
                <a:sym typeface="Wingdings" panose="05000000000000000000" pitchFamily="2" charset="2"/>
              </a:rPr>
              <a:t>All IPQ settings compatible with present limits except RQ7.L8B1 @ 5391 A vs. IPNO=5390A  (+50 A margin ..)</a:t>
            </a:r>
            <a:endParaRPr lang="fr-CH" sz="1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LSWG Day, Janurary 28th,  2020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15A7C0-AA9B-4B79-9C1C-D2376154F8E2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2571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2"/>
          <p:cNvSpPr>
            <a:spLocks noGrp="1"/>
          </p:cNvSpPr>
          <p:nvPr>
            <p:ph type="title"/>
          </p:nvPr>
        </p:nvSpPr>
        <p:spPr>
          <a:xfrm>
            <a:off x="-24581" y="18533"/>
            <a:ext cx="9088084" cy="440142"/>
          </a:xfrm>
        </p:spPr>
        <p:txBody>
          <a:bodyPr>
            <a:normAutofit fontScale="90000"/>
          </a:bodyPr>
          <a:lstStyle/>
          <a:p>
            <a:r>
              <a:rPr lang="en-GB" sz="3000" b="1" i="1" dirty="0" smtClean="0">
                <a:latin typeface="+mn-lt"/>
              </a:rPr>
              <a:t>Ad-hoc: crossing angle rotation in </a:t>
            </a:r>
            <a:r>
              <a:rPr lang="en-GB" sz="3000" b="1" i="1" dirty="0" err="1" smtClean="0">
                <a:latin typeface="+mn-lt"/>
              </a:rPr>
              <a:t>LHCb</a:t>
            </a:r>
            <a:r>
              <a:rPr lang="en-GB" sz="3000" b="1" i="1" dirty="0" smtClean="0">
                <a:latin typeface="+mn-lt"/>
              </a:rPr>
              <a:t> (</a:t>
            </a:r>
            <a:r>
              <a:rPr lang="en-GB" sz="3000" b="1" i="1" dirty="0" err="1" smtClean="0">
                <a:latin typeface="+mn-lt"/>
              </a:rPr>
              <a:t>EoR</a:t>
            </a:r>
            <a:r>
              <a:rPr lang="en-GB" sz="3000" b="1" i="1" dirty="0" smtClean="0">
                <a:latin typeface="+mn-lt"/>
              </a:rPr>
              <a:t>)</a:t>
            </a:r>
            <a:endParaRPr lang="en-GB" sz="3000" b="1" i="1" dirty="0">
              <a:latin typeface="+mn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857601" y="595361"/>
            <a:ext cx="2676799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negative </a:t>
            </a:r>
            <a:r>
              <a:rPr lang="en-US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LHCb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polarity</a:t>
            </a:r>
            <a:endParaRPr lang="en-GB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596" y="894461"/>
            <a:ext cx="3936684" cy="2880000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6840" y="3989098"/>
            <a:ext cx="3936680" cy="2880000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5920740" y="3706954"/>
            <a:ext cx="2590800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positive </a:t>
            </a:r>
            <a:r>
              <a:rPr lang="en-US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LHCb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polarity</a:t>
            </a:r>
            <a:endParaRPr lang="en-GB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660080" y="2802887"/>
            <a:ext cx="490840" cy="27699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13 </a:t>
            </a:r>
            <a:r>
              <a:rPr lang="en-US" sz="1200" b="1" dirty="0" smtClean="0">
                <a:latin typeface="Symbol" panose="05050102010706020507" pitchFamily="18" charset="2"/>
              </a:rPr>
              <a:t>s</a:t>
            </a:r>
            <a:endParaRPr lang="fr-CH" sz="1200" b="1" dirty="0">
              <a:latin typeface="Symbol" panose="05050102010706020507" pitchFamily="18" charset="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660080" y="5882877"/>
            <a:ext cx="490840" cy="27699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13 </a:t>
            </a:r>
            <a:r>
              <a:rPr lang="en-US" sz="1200" b="1" dirty="0" smtClean="0">
                <a:latin typeface="Symbol" panose="05050102010706020507" pitchFamily="18" charset="2"/>
              </a:rPr>
              <a:t>s</a:t>
            </a:r>
            <a:endParaRPr lang="fr-CH" sz="1200" b="1" dirty="0">
              <a:latin typeface="Symbol" panose="05050102010706020507" pitchFamily="18" charset="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" y="609600"/>
            <a:ext cx="5181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rgbClr val="3333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IR8 crossing bump gymnastic at flat top:</a:t>
            </a: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one single beam process (suitable for both </a:t>
            </a:r>
            <a:r>
              <a:rPr lang="en-US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LHCb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polarity) to rotate the external crossing angle from H to V</a:t>
            </a:r>
            <a:endParaRPr lang="fr-CH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981" y="2161543"/>
            <a:ext cx="3538898" cy="2304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981" y="4538760"/>
            <a:ext cx="3538912" cy="2304000"/>
          </a:xfrm>
          <a:prstGeom prst="rect">
            <a:avLst/>
          </a:prstGeom>
        </p:spPr>
      </p:pic>
      <p:sp>
        <p:nvSpPr>
          <p:cNvPr id="36" name="Date Placeholder 3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S. Fartoukh</a:t>
            </a:r>
            <a:endParaRPr lang="en-US" dirty="0"/>
          </a:p>
        </p:txBody>
      </p:sp>
      <p:sp>
        <p:nvSpPr>
          <p:cNvPr id="37" name="Footer Placeholder 3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LSWG Day, Janurary 28th,  2020</a:t>
            </a:r>
            <a:endParaRPr lang="en-US" dirty="0"/>
          </a:p>
        </p:txBody>
      </p:sp>
      <p:sp>
        <p:nvSpPr>
          <p:cNvPr id="38" name="Slide Number Placeholder 3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15A7C0-AA9B-4B79-9C1C-D2376154F8E2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5232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3" grpId="0" animBg="1"/>
      <p:bldP spid="34" grpId="0" animBg="1"/>
      <p:bldP spid="3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44563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3600" b="1" kern="1200" dirty="0" smtClean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ATS MD (in 2022-2023) for LHC24</a:t>
            </a:r>
            <a:br>
              <a:rPr lang="en-US" sz="3600" b="1" kern="1200" dirty="0" smtClean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en-US" sz="3600" b="1" kern="1200" dirty="0" smtClean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 &amp; HL-LHC</a:t>
            </a:r>
            <a:endParaRPr lang="en-US" sz="3600" b="1" kern="1200" baseline="30000" dirty="0">
              <a:solidFill>
                <a:srgbClr val="0000FF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028" name="Content Placeholder 2"/>
          <p:cNvSpPr>
            <a:spLocks noGrp="1"/>
          </p:cNvSpPr>
          <p:nvPr>
            <p:ph idx="1"/>
          </p:nvPr>
        </p:nvSpPr>
        <p:spPr>
          <a:xfrm>
            <a:off x="0" y="1676400"/>
            <a:ext cx="9144000" cy="45720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Wingdings" panose="05000000000000000000" pitchFamily="2" charset="2"/>
              </a:rPr>
              <a:t> Further gain experience with </a:t>
            </a: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flat optics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as an eventual optics candidate for 2024 [IT life time] with </a:t>
            </a:r>
            <a:r>
              <a:rPr lang="en-US" sz="2400" dirty="0">
                <a:latin typeface="Symbol" panose="05050102010706020507" pitchFamily="18" charset="2"/>
                <a:cs typeface="Times New Roman" pitchFamily="18" charset="0"/>
                <a:sym typeface="Wingdings" pitchFamily="2" charset="2"/>
              </a:rPr>
              <a:t>b</a:t>
            </a:r>
            <a:r>
              <a:rPr lang="en-US" sz="2400" baseline="30000" dirty="0">
                <a:latin typeface="Symbol" panose="05050102010706020507" pitchFamily="18" charset="2"/>
                <a:cs typeface="Times New Roman" pitchFamily="18" charset="0"/>
                <a:sym typeface="Wingdings" pitchFamily="2" charset="2"/>
              </a:rPr>
              <a:t>*</a:t>
            </a:r>
            <a:r>
              <a:rPr lang="en-US" sz="2400" dirty="0">
                <a:cs typeface="Times New Roman" pitchFamily="18" charset="0"/>
                <a:sym typeface="Wingdings" pitchFamily="2" charset="2"/>
              </a:rPr>
              <a:t>= </a:t>
            </a:r>
            <a:r>
              <a:rPr lang="en-US" sz="2400" dirty="0" smtClean="0">
                <a:cs typeface="Times New Roman" pitchFamily="18" charset="0"/>
                <a:sym typeface="Wingdings" pitchFamily="2" charset="2"/>
              </a:rPr>
              <a:t>60/15 cm, i.e. </a:t>
            </a:r>
          </a:p>
          <a:p>
            <a:pPr marL="0" indent="0">
              <a:buNone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r</a:t>
            </a:r>
            <a:r>
              <a:rPr lang="en-US" sz="2400" baseline="-250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tele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=1 </a:t>
            </a:r>
            <a:r>
              <a:rPr lang="en-US" sz="2400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&amp; </a:t>
            </a:r>
            <a:r>
              <a:rPr lang="en-US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r</a:t>
            </a:r>
            <a:r>
              <a:rPr lang="en-US" sz="2400" b="1" baseline="-25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tele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=4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 </a:t>
            </a:r>
            <a:r>
              <a:rPr lang="en-US" sz="2400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in the X and ||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planes</a:t>
            </a:r>
            <a:r>
              <a:rPr lang="en-US" sz="2400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for 60 cm pre-squeezed </a:t>
            </a:r>
            <a:r>
              <a:rPr lang="en-US" sz="2400" dirty="0" smtClean="0">
                <a:latin typeface="Symbol" panose="05050102010706020507" pitchFamily="18" charset="2"/>
                <a:cs typeface="Times New Roman" pitchFamily="18" charset="0"/>
                <a:sym typeface="Wingdings" pitchFamily="2" charset="2"/>
              </a:rPr>
              <a:t>b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*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.</a:t>
            </a:r>
          </a:p>
          <a:p>
            <a:pPr marL="0" indent="0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>
              <a:buFont typeface="Wingdings" pitchFamily="2" charset="2"/>
              <a:buChar char="à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Via a continuous extension of the above, mimic the </a:t>
            </a: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HL-LHC back up plan  with telescopic flat optics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[</a:t>
            </a:r>
            <a:r>
              <a:rPr lang="en-US" sz="2400" dirty="0" smtClean="0">
                <a:latin typeface="Symbol" panose="05050102010706020507" pitchFamily="18" charset="2"/>
                <a:cs typeface="Times New Roman" pitchFamily="18" charset="0"/>
                <a:sym typeface="Wingdings" pitchFamily="2" charset="2"/>
              </a:rPr>
              <a:t>b</a:t>
            </a:r>
            <a:r>
              <a:rPr lang="en-US" sz="2400" baseline="30000" dirty="0" smtClean="0">
                <a:latin typeface="Symbol" panose="05050102010706020507" pitchFamily="18" charset="2"/>
                <a:cs typeface="Times New Roman" pitchFamily="18" charset="0"/>
                <a:sym typeface="Wingdings" pitchFamily="2" charset="2"/>
              </a:rPr>
              <a:t>*</a:t>
            </a:r>
            <a:r>
              <a:rPr lang="en-US" sz="2400" dirty="0" smtClean="0">
                <a:cs typeface="Times New Roman" pitchFamily="18" charset="0"/>
                <a:sym typeface="Wingdings" pitchFamily="2" charset="2"/>
              </a:rPr>
              <a:t>= 30/7.5 cm] with </a:t>
            </a:r>
          </a:p>
          <a:p>
            <a:pPr marL="0" indent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r</a:t>
            </a:r>
            <a:r>
              <a:rPr lang="en-US" sz="2400" baseline="-250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tele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=1.7 &amp; </a:t>
            </a:r>
            <a:r>
              <a:rPr lang="en-US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r</a:t>
            </a:r>
            <a:r>
              <a:rPr lang="en-US" sz="2400" b="1" baseline="-25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tele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=6.7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 </a:t>
            </a:r>
            <a:r>
              <a:rPr lang="en-US" sz="2400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in the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X and || planes</a:t>
            </a:r>
            <a:r>
              <a:rPr lang="en-US" sz="2400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,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respectively</a:t>
            </a:r>
          </a:p>
          <a:p>
            <a:pPr marL="0" indent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[e.g. realized with </a:t>
            </a:r>
            <a:r>
              <a:rPr lang="en-US" sz="2400" dirty="0">
                <a:latin typeface="Symbol" panose="05050102010706020507" pitchFamily="18" charset="2"/>
                <a:cs typeface="Times New Roman" pitchFamily="18" charset="0"/>
                <a:sym typeface="Wingdings" pitchFamily="2" charset="2"/>
              </a:rPr>
              <a:t>b</a:t>
            </a:r>
            <a:r>
              <a:rPr lang="en-US" sz="2400" baseline="30000" dirty="0">
                <a:latin typeface="Symbol" panose="05050102010706020507" pitchFamily="18" charset="2"/>
                <a:cs typeface="Times New Roman" pitchFamily="18" charset="0"/>
                <a:sym typeface="Wingdings" pitchFamily="2" charset="2"/>
              </a:rPr>
              <a:t>*</a:t>
            </a:r>
            <a:r>
              <a:rPr lang="en-US" sz="2400" dirty="0">
                <a:cs typeface="Times New Roman" pitchFamily="18" charset="0"/>
                <a:sym typeface="Wingdings" pitchFamily="2" charset="2"/>
              </a:rPr>
              <a:t>= 60/15 cm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but a pre-squeezed </a:t>
            </a:r>
            <a:r>
              <a:rPr lang="en-US" sz="2400" dirty="0">
                <a:latin typeface="Symbol" panose="05050102010706020507" pitchFamily="18" charset="2"/>
                <a:cs typeface="Times New Roman" pitchFamily="18" charset="0"/>
                <a:sym typeface="Wingdings" pitchFamily="2" charset="2"/>
              </a:rPr>
              <a:t>b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*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relaxed to1 m]</a:t>
            </a:r>
          </a:p>
          <a:p>
            <a:pPr marL="0" indent="0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>
              <a:buFont typeface="Wingdings" panose="05000000000000000000" pitchFamily="2" charset="2"/>
              <a:buChar char="à"/>
            </a:pPr>
            <a:r>
              <a:rPr lang="en-US" sz="2400" b="1" dirty="0" smtClean="0">
                <a:solidFill>
                  <a:srgbClr val="FF0000"/>
                </a:solidFill>
                <a:cs typeface="Times New Roman" pitchFamily="18" charset="0"/>
                <a:sym typeface="Wingdings" panose="05000000000000000000" pitchFamily="2" charset="2"/>
              </a:rPr>
              <a:t>Typically 8 shifts</a:t>
            </a:r>
          </a:p>
        </p:txBody>
      </p:sp>
      <p:sp>
        <p:nvSpPr>
          <p:cNvPr id="1029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smtClean="0"/>
              <a:t>LSWG Day, Janurary 28th,  2020</a:t>
            </a:r>
            <a:endParaRPr lang="en-US" dirty="0" smtClean="0"/>
          </a:p>
        </p:txBody>
      </p:sp>
      <p:sp>
        <p:nvSpPr>
          <p:cNvPr id="103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FC579F2-FD69-4171-8D05-68BE37A1ADE5}" type="slidenum">
              <a:rPr lang="en-US" smtClean="0"/>
              <a:pPr/>
              <a:t>9</a:t>
            </a:fld>
            <a:endParaRPr lang="en-US" dirty="0" smtClean="0"/>
          </a:p>
        </p:txBody>
      </p:sp>
      <p:sp>
        <p:nvSpPr>
          <p:cNvPr id="1034" name="Date Placeholder 9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fr-FR" smtClean="0"/>
              <a:t>S. Fartoukh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69085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0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AFAA4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AFAA4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AFAA4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AFAA4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44310</TotalTime>
  <Words>1319</Words>
  <Application>Microsoft Office PowerPoint</Application>
  <PresentationFormat>On-screen Show (4:3)</PresentationFormat>
  <Paragraphs>520</Paragraphs>
  <Slides>9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9" baseType="lpstr">
      <vt:lpstr>Arial</vt:lpstr>
      <vt:lpstr>Calibri</vt:lpstr>
      <vt:lpstr>Cambria Math</vt:lpstr>
      <vt:lpstr>Symbol</vt:lpstr>
      <vt:lpstr>Times New Roman</vt:lpstr>
      <vt:lpstr>Verdana</vt:lpstr>
      <vt:lpstr>Wingdings</vt:lpstr>
      <vt:lpstr>Default Design</vt:lpstr>
      <vt:lpstr>1_Default Design</vt:lpstr>
      <vt:lpstr>Equation</vt:lpstr>
      <vt:lpstr>ATS MD programs in Run 3 S. Fartoukh, S. Kostoglou &amp; M. Solfaroli for the ATS MD team</vt:lpstr>
      <vt:lpstr>The basic principles of the ATS</vt:lpstr>
      <vt:lpstr>Key achievements in Run 1 &amp; Run 2</vt:lpstr>
      <vt:lpstr>ATS MD (in 2021) for Run 3 operation</vt:lpstr>
      <vt:lpstr>PowerPoint Presentation</vt:lpstr>
      <vt:lpstr>First Ramp Prototype (compatible with 6.5 TeV)</vt:lpstr>
      <vt:lpstr>Timing table for the squeeze (b*-levelling):  7.0 TeV version</vt:lpstr>
      <vt:lpstr>Ad-hoc: crossing angle rotation in LHCb (EoR)</vt:lpstr>
      <vt:lpstr>ATS MD (in 2022-2023) for LHC24  &amp; HL-LHC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Stephane Fartoukh</cp:lastModifiedBy>
  <cp:revision>1007</cp:revision>
  <cp:lastPrinted>1601-01-01T00:00:00Z</cp:lastPrinted>
  <dcterms:created xsi:type="dcterms:W3CDTF">1601-01-01T00:00:00Z</dcterms:created>
  <dcterms:modified xsi:type="dcterms:W3CDTF">2020-01-24T12:30:14Z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