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  <p:sldMasterId id="2147483868" r:id="rId2"/>
    <p:sldMasterId id="2147483876" r:id="rId3"/>
    <p:sldMasterId id="2147483880" r:id="rId4"/>
  </p:sldMasterIdLst>
  <p:notesMasterIdLst>
    <p:notesMasterId r:id="rId24"/>
  </p:notesMasterIdLst>
  <p:sldIdLst>
    <p:sldId id="327" r:id="rId5"/>
    <p:sldId id="405" r:id="rId6"/>
    <p:sldId id="345" r:id="rId7"/>
    <p:sldId id="382" r:id="rId8"/>
    <p:sldId id="408" r:id="rId9"/>
    <p:sldId id="409" r:id="rId10"/>
    <p:sldId id="333" r:id="rId11"/>
    <p:sldId id="370" r:id="rId12"/>
    <p:sldId id="422" r:id="rId13"/>
    <p:sldId id="424" r:id="rId14"/>
    <p:sldId id="452" r:id="rId15"/>
    <p:sldId id="334" r:id="rId16"/>
    <p:sldId id="425" r:id="rId17"/>
    <p:sldId id="367" r:id="rId18"/>
    <p:sldId id="438" r:id="rId19"/>
    <p:sldId id="451" r:id="rId20"/>
    <p:sldId id="406" r:id="rId21"/>
    <p:sldId id="453" r:id="rId22"/>
    <p:sldId id="403" r:id="rId23"/>
  </p:sldIdLst>
  <p:sldSz cx="9144000" cy="6858000" type="screen4x3"/>
  <p:notesSz cx="6858000" cy="9144000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4400" kern="1200">
        <a:solidFill>
          <a:srgbClr val="800080"/>
        </a:solidFill>
        <a:latin typeface="Tahoma" panose="020B0604030504040204" pitchFamily="34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4400" kern="1200">
        <a:solidFill>
          <a:srgbClr val="800080"/>
        </a:solidFill>
        <a:latin typeface="Tahoma" panose="020B0604030504040204" pitchFamily="34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4400" kern="1200">
        <a:solidFill>
          <a:srgbClr val="800080"/>
        </a:solidFill>
        <a:latin typeface="Tahoma" panose="020B0604030504040204" pitchFamily="34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4400" kern="1200">
        <a:solidFill>
          <a:srgbClr val="800080"/>
        </a:solidFill>
        <a:latin typeface="Tahoma" panose="020B0604030504040204" pitchFamily="34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4400" kern="1200">
        <a:solidFill>
          <a:srgbClr val="800080"/>
        </a:solidFill>
        <a:latin typeface="Tahoma" panose="020B0604030504040204" pitchFamily="34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sz="4400" kern="1200">
        <a:solidFill>
          <a:srgbClr val="800080"/>
        </a:solidFill>
        <a:latin typeface="Tahoma" panose="020B0604030504040204" pitchFamily="34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sz="4400" kern="1200">
        <a:solidFill>
          <a:srgbClr val="800080"/>
        </a:solidFill>
        <a:latin typeface="Tahoma" panose="020B0604030504040204" pitchFamily="34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sz="4400" kern="1200">
        <a:solidFill>
          <a:srgbClr val="800080"/>
        </a:solidFill>
        <a:latin typeface="Tahoma" panose="020B0604030504040204" pitchFamily="34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sz="4400" kern="1200">
        <a:solidFill>
          <a:srgbClr val="800080"/>
        </a:solidFill>
        <a:latin typeface="Tahoma" panose="020B0604030504040204" pitchFamily="34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35">
          <p15:clr>
            <a:srgbClr val="A4A3A4"/>
          </p15:clr>
        </p15:guide>
        <p15:guide id="3" pos="5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4B72"/>
    <a:srgbClr val="954F72"/>
    <a:srgbClr val="006600"/>
    <a:srgbClr val="705B00"/>
    <a:srgbClr val="99CCFF"/>
    <a:srgbClr val="6699FF"/>
    <a:srgbClr val="CC0099"/>
    <a:srgbClr val="0099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어두운 스타일 1 - 강조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4884" autoAdjust="0"/>
  </p:normalViewPr>
  <p:slideViewPr>
    <p:cSldViewPr>
      <p:cViewPr varScale="1">
        <p:scale>
          <a:sx n="109" d="100"/>
          <a:sy n="109" d="100"/>
        </p:scale>
        <p:origin x="307" y="86"/>
      </p:cViewPr>
      <p:guideLst>
        <p:guide orient="horz" pos="2160"/>
        <p:guide pos="2835"/>
        <p:guide pos="5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hyoo\AppData\Local\Microsoft\Windows\INetCache\IE\WL7H99KD\2019%20Paper&#46321;%20&#49457;&#44284;&#51088;&#47308;(2019.12.25%20&#49688;&#51221;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hyoo\AppData\Local\Microsoft\Windows\INetCache\IE\WL7H99KD\2019%20Paper&#46321;%20&#49457;&#44284;&#51088;&#47308;(2019.12.25%20&#49688;&#51221;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hyoo\Dropbox\&#49849;&#54984;\2019%20Paper&#46321;%20&#49457;&#44284;&#51088;&#47308;(2020.01.02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hyoo\Dropbox\&#49849;&#54984;\2019%20Paper&#46321;%20&#49457;&#44284;&#51088;&#47308;(2020.01.02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hyoo\Dropbox\KoALICE\&#49457;&#44284;&#51648;&#54364;\&#47785;&#54364;&#48143;&#49892;&#51201;&#44208;&#44284;(&#51648;&#54364;1_4)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905-447A-BE37-D7AFB488449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905-447A-BE37-D7AFB488449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905-447A-BE37-D7AFB488449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B905-447A-BE37-D7AFB488449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B905-447A-BE37-D7AFB488449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B905-447A-BE37-D7AFB488449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B905-447A-BE37-D7AFB488449D}"/>
              </c:ext>
            </c:extLst>
          </c:dPt>
          <c:dLbls>
            <c:dLbl>
              <c:idx val="0"/>
              <c:layout>
                <c:manualLayout>
                  <c:x val="0.22259363805939353"/>
                  <c:y val="2.760422050896645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905-447A-BE37-D7AFB488449D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B905-447A-BE37-D7AFB488449D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B905-447A-BE37-D7AFB488449D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B905-447A-BE37-D7AFB488449D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B905-447A-BE37-D7AFB488449D}"/>
                </c:ext>
              </c:extLst>
            </c:dLbl>
            <c:dLbl>
              <c:idx val="5"/>
              <c:layout>
                <c:manualLayout>
                  <c:x val="-0.16352201257861637"/>
                  <c:y val="4.088586761921557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5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ED7B5E4-E4D8-4194-9424-146B4C9EAF62}" type="CATEGORYNAME">
                      <a:rPr lang="en-US" altLang="ko-KR" b="1" smtClean="0"/>
                      <a:pPr>
                        <a:defRPr sz="1050">
                          <a:solidFill>
                            <a:schemeClr val="accent1"/>
                          </a:solidFill>
                        </a:defRPr>
                      </a:pPr>
                      <a:t>[범주 이름]</a:t>
                    </a:fld>
                    <a:r>
                      <a:rPr lang="en-US" altLang="ko-KR" b="1" baseline="0" dirty="0"/>
                      <a:t>
</a:t>
                    </a:r>
                    <a:fld id="{82F256A3-AC12-4C4B-8F67-11A7CA59AA8F}" type="PERCENTAGE">
                      <a:rPr lang="en-US" altLang="ko-KR" b="1" baseline="0"/>
                      <a:pPr>
                        <a:defRPr sz="1050">
                          <a:solidFill>
                            <a:schemeClr val="accent1"/>
                          </a:solidFill>
                        </a:defRPr>
                      </a:pPr>
                      <a:t>[백분율]</a:t>
                    </a:fld>
                    <a:endParaRPr lang="en-US" altLang="ko-KR" b="1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B905-447A-BE37-D7AFB488449D}"/>
                </c:ext>
              </c:extLst>
            </c:dLbl>
            <c:dLbl>
              <c:idx val="6"/>
              <c:layout>
                <c:manualLayout>
                  <c:x val="0.10514039518645076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5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1612241865993166"/>
                      <c:h val="0.128888494616694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B905-447A-BE37-D7AFB48844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Members!$N$15:$T$15</c:f>
              <c:strCache>
                <c:ptCount val="7"/>
                <c:pt idx="0">
                  <c:v>GWNU</c:v>
                </c:pt>
                <c:pt idx="1">
                  <c:v>PNU</c:v>
                </c:pt>
                <c:pt idx="2">
                  <c:v>Sejong</c:v>
                </c:pt>
                <c:pt idx="3">
                  <c:v>Yonsei</c:v>
                </c:pt>
                <c:pt idx="4">
                  <c:v>Inha</c:v>
                </c:pt>
                <c:pt idx="5">
                  <c:v>Jeonbuk</c:v>
                </c:pt>
                <c:pt idx="6">
                  <c:v>Chungbuk</c:v>
                </c:pt>
              </c:strCache>
            </c:strRef>
          </c:cat>
          <c:val>
            <c:numRef>
              <c:f>Members!$N$22:$T$22</c:f>
              <c:numCache>
                <c:formatCode>0%</c:formatCode>
                <c:ptCount val="7"/>
                <c:pt idx="0">
                  <c:v>9.6774193548387094E-2</c:v>
                </c:pt>
                <c:pt idx="1">
                  <c:v>0.16129032258064516</c:v>
                </c:pt>
                <c:pt idx="2">
                  <c:v>3.2258064516129031E-2</c:v>
                </c:pt>
                <c:pt idx="3">
                  <c:v>0.22580645161290322</c:v>
                </c:pt>
                <c:pt idx="4">
                  <c:v>0.38709677419354838</c:v>
                </c:pt>
                <c:pt idx="5">
                  <c:v>6.4516129032258063E-2</c:v>
                </c:pt>
                <c:pt idx="6">
                  <c:v>3.2258064516129031E-2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B905-447A-BE37-D7AFB488449D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432-4E95-BC29-BB3BBB5C0D8E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432-4E95-BC29-BB3BBB5C0D8E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432-4E95-BC29-BB3BBB5C0D8E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B432-4E95-BC29-BB3BBB5C0D8E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B432-4E95-BC29-BB3BBB5C0D8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Members!$K$16:$K$20</c:f>
              <c:strCache>
                <c:ptCount val="5"/>
                <c:pt idx="0">
                  <c:v>교수</c:v>
                </c:pt>
                <c:pt idx="1">
                  <c:v>박사</c:v>
                </c:pt>
                <c:pt idx="2">
                  <c:v>박사과정</c:v>
                </c:pt>
                <c:pt idx="3">
                  <c:v>석사과정</c:v>
                </c:pt>
                <c:pt idx="4">
                  <c:v>기타</c:v>
                </c:pt>
              </c:strCache>
            </c:strRef>
          </c:cat>
          <c:val>
            <c:numRef>
              <c:f>Members!$M$16:$M$20</c:f>
              <c:numCache>
                <c:formatCode>0%</c:formatCode>
                <c:ptCount val="5"/>
                <c:pt idx="0">
                  <c:v>0.25806451612903225</c:v>
                </c:pt>
                <c:pt idx="1">
                  <c:v>0.16129032258064516</c:v>
                </c:pt>
                <c:pt idx="2">
                  <c:v>0.22580645161290322</c:v>
                </c:pt>
                <c:pt idx="3">
                  <c:v>0.32258064516129031</c:v>
                </c:pt>
                <c:pt idx="4">
                  <c:v>3.2258064516129031E-2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432-4E95-BC29-BB3BBB5C0D8E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 b="1"/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ko-KR" altLang="en-US" sz="1600" b="1"/>
              <a:t>주저자 논문수 년도별 추이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papers!$O$2</c:f>
              <c:strCache>
                <c:ptCount val="1"/>
                <c:pt idx="0">
                  <c:v>공동논문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papers!$N$7:$N$12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papers!$O$7:$O$12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  <c:pt idx="4">
                  <c:v>1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04-4B0F-945A-2C22E3F426C3}"/>
            </c:ext>
          </c:extLst>
        </c:ser>
        <c:ser>
          <c:idx val="2"/>
          <c:order val="2"/>
          <c:tx>
            <c:v>비공동논문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papers!$R$7:$R$12</c:f>
              <c:numCache>
                <c:formatCode>General</c:formatCode>
                <c:ptCount val="6"/>
                <c:pt idx="3">
                  <c:v>3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04-4B0F-945A-2C22E3F426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635640976"/>
        <c:axId val="635641392"/>
      </c:barChart>
      <c:lineChart>
        <c:grouping val="standard"/>
        <c:varyColors val="0"/>
        <c:ser>
          <c:idx val="1"/>
          <c:order val="1"/>
          <c:tx>
            <c:strRef>
              <c:f>papers!$Q$2</c:f>
              <c:strCache>
                <c:ptCount val="1"/>
                <c:pt idx="0">
                  <c:v>%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papers!$N$7:$N$12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papers!$Q$7:$Q$12</c:f>
              <c:numCache>
                <c:formatCode>0%</c:formatCode>
                <c:ptCount val="6"/>
                <c:pt idx="0">
                  <c:v>6.6666666666666666E-2</c:v>
                </c:pt>
                <c:pt idx="1">
                  <c:v>3.7037037037037035E-2</c:v>
                </c:pt>
                <c:pt idx="2">
                  <c:v>5.7142857142857141E-2</c:v>
                </c:pt>
                <c:pt idx="3">
                  <c:v>0.12121212121212122</c:v>
                </c:pt>
                <c:pt idx="4">
                  <c:v>3.7037037037037035E-2</c:v>
                </c:pt>
                <c:pt idx="5">
                  <c:v>5.5555555555555552E-2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B04-4B0F-945A-2C22E3F426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4547232"/>
        <c:axId val="1854706304"/>
      </c:lineChart>
      <c:catAx>
        <c:axId val="635640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635641392"/>
        <c:crosses val="autoZero"/>
        <c:auto val="1"/>
        <c:lblAlgn val="ctr"/>
        <c:lblOffset val="100"/>
        <c:noMultiLvlLbl val="0"/>
      </c:catAx>
      <c:valAx>
        <c:axId val="635641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635640976"/>
        <c:crosses val="autoZero"/>
        <c:crossBetween val="between"/>
        <c:majorUnit val="1"/>
      </c:valAx>
      <c:valAx>
        <c:axId val="1854706304"/>
        <c:scaling>
          <c:orientation val="minMax"/>
        </c:scaling>
        <c:delete val="0"/>
        <c:axPos val="r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954547232"/>
        <c:crosses val="max"/>
        <c:crossBetween val="between"/>
      </c:valAx>
      <c:catAx>
        <c:axId val="19545472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5470630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ko-KR" altLang="en-US" b="1"/>
              <a:t>학술대회 발표</a:t>
            </a:r>
          </a:p>
        </c:rich>
      </c:tx>
      <c:layout>
        <c:manualLayout>
          <c:xMode val="edge"/>
          <c:yMode val="edge"/>
          <c:x val="0.37060411198600179"/>
          <c:y val="7.4074074074074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>
        <c:manualLayout>
          <c:layoutTarget val="inner"/>
          <c:xMode val="edge"/>
          <c:yMode val="edge"/>
          <c:x val="7.9247594050743664E-2"/>
          <c:y val="0.27875"/>
          <c:w val="0.89019685039370078"/>
          <c:h val="0.582021361913094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요약!$G$11</c:f>
              <c:strCache>
                <c:ptCount val="1"/>
                <c:pt idx="0">
                  <c:v>KPS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요약!$H$10:$J$10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요약!$H$11:$J$11</c:f>
              <c:numCache>
                <c:formatCode>General</c:formatCode>
                <c:ptCount val="3"/>
                <c:pt idx="0">
                  <c:v>13</c:v>
                </c:pt>
                <c:pt idx="1">
                  <c:v>11</c:v>
                </c:pt>
                <c:pt idx="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D9B-449A-87A9-3CC7077A5716}"/>
            </c:ext>
          </c:extLst>
        </c:ser>
        <c:ser>
          <c:idx val="1"/>
          <c:order val="1"/>
          <c:tx>
            <c:strRef>
              <c:f>요약!$G$12</c:f>
              <c:strCache>
                <c:ptCount val="1"/>
                <c:pt idx="0">
                  <c:v>국제학술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요약!$H$10:$J$10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요약!$H$12:$J$12</c:f>
              <c:numCache>
                <c:formatCode>General</c:formatCode>
                <c:ptCount val="3"/>
                <c:pt idx="0">
                  <c:v>16</c:v>
                </c:pt>
                <c:pt idx="1">
                  <c:v>38</c:v>
                </c:pt>
                <c:pt idx="2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D9B-449A-87A9-3CC7077A5716}"/>
            </c:ext>
          </c:extLst>
        </c:ser>
        <c:ser>
          <c:idx val="2"/>
          <c:order val="2"/>
          <c:tx>
            <c:strRef>
              <c:f>요약!$G$13</c:f>
              <c:strCache>
                <c:ptCount val="1"/>
                <c:pt idx="0">
                  <c:v>CERN내부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요약!$H$10:$J$10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요약!$H$13:$J$13</c:f>
              <c:numCache>
                <c:formatCode>General</c:formatCode>
                <c:ptCount val="3"/>
                <c:pt idx="0">
                  <c:v>68</c:v>
                </c:pt>
                <c:pt idx="1">
                  <c:v>144</c:v>
                </c:pt>
                <c:pt idx="2">
                  <c:v>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9B-449A-87A9-3CC7077A571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57759184"/>
        <c:axId val="492170800"/>
      </c:barChart>
      <c:catAx>
        <c:axId val="457759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92170800"/>
        <c:crosses val="autoZero"/>
        <c:auto val="1"/>
        <c:lblAlgn val="ctr"/>
        <c:lblOffset val="100"/>
        <c:noMultiLvlLbl val="0"/>
      </c:catAx>
      <c:valAx>
        <c:axId val="492170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57759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609492563429571"/>
          <c:y val="0.34780037911927675"/>
          <c:w val="0.39003215223097115"/>
          <c:h val="7.81255468066491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ko-KR" b="1"/>
              <a:t>성과지표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주저자논문비율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Sheet1!$C$8:$G$8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Sheet1!$C$9:$G$9</c:f>
              <c:numCache>
                <c:formatCode>0.00%</c:formatCode>
                <c:ptCount val="5"/>
                <c:pt idx="0">
                  <c:v>3.7037037037037035E-2</c:v>
                </c:pt>
                <c:pt idx="1">
                  <c:v>5.7142857142857141E-2</c:v>
                </c:pt>
                <c:pt idx="2">
                  <c:v>0.12121212121212122</c:v>
                </c:pt>
                <c:pt idx="3">
                  <c:v>0.125</c:v>
                </c:pt>
                <c:pt idx="4">
                  <c:v>5.5555555555555552E-2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6E4-4880-8F2D-FBA7D66168CF}"/>
            </c:ext>
          </c:extLst>
        </c:ser>
        <c:ser>
          <c:idx val="3"/>
          <c:order val="3"/>
          <c:tx>
            <c:v>주저자비율목표치</c:v>
          </c:tx>
          <c:spPr>
            <a:ln w="28575" cap="rnd">
              <a:solidFill>
                <a:srgbClr val="0000F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val>
            <c:numRef>
              <c:f>Sheet1!$C$10:$G$10</c:f>
              <c:numCache>
                <c:formatCode>0.00%</c:formatCode>
                <c:ptCount val="5"/>
                <c:pt idx="2">
                  <c:v>7.8399999999999997E-2</c:v>
                </c:pt>
                <c:pt idx="3">
                  <c:v>0.08</c:v>
                </c:pt>
                <c:pt idx="4">
                  <c:v>8.1600000000000006E-2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6E4-4880-8F2D-FBA7D66168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3755808"/>
        <c:axId val="183749568"/>
        <c:extLst>
          <c:ext xmlns:c15="http://schemas.microsoft.com/office/drawing/2012/chart" uri="{02D57815-91ED-43cb-92C2-25804820EDAC}">
            <c15:filteredLineSeries>
              <c15:ser>
                <c:idx val="2"/>
                <c:order val="2"/>
                <c:tx>
                  <c:v>검출기운영실적</c:v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ko-KR"/>
                    </a:p>
                  </c:txPr>
                  <c:dLblPos val="ctr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Sheet1!$C$8:$G$8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2015</c:v>
                      </c:pt>
                      <c:pt idx="1">
                        <c:v>2016</c:v>
                      </c:pt>
                      <c:pt idx="2">
                        <c:v>2017</c:v>
                      </c:pt>
                      <c:pt idx="3">
                        <c:v>2018</c:v>
                      </c:pt>
                      <c:pt idx="4">
                        <c:v>2019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Sheet1!$C$13:$G$13</c15:sqref>
                        </c15:formulaRef>
                      </c:ext>
                    </c:extLst>
                    <c:numCache>
                      <c:formatCode>0.00%</c:formatCode>
                      <c:ptCount val="5"/>
                      <c:pt idx="0">
                        <c:v>0.78519349411104877</c:v>
                      </c:pt>
                      <c:pt idx="1">
                        <c:v>0.64417177914110424</c:v>
                      </c:pt>
                      <c:pt idx="2">
                        <c:v>0.38841588465601889</c:v>
                      </c:pt>
                      <c:pt idx="3">
                        <c:v>0.95285212487013304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4-A6E4-4880-8F2D-FBA7D66168CF}"/>
                  </c:ext>
                </c:extLst>
              </c15:ser>
            </c15:filteredLineSeries>
          </c:ext>
        </c:extLst>
      </c:lineChart>
      <c:lineChart>
        <c:grouping val="standard"/>
        <c:varyColors val="0"/>
        <c:ser>
          <c:idx val="1"/>
          <c:order val="1"/>
          <c:tx>
            <c:v>학술대회발표실적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ko-KR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Sheet1!$C$8:$G$8</c:f>
              <c:numCache>
                <c:formatCode>General</c:formatCode>
                <c:ptCount val="5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</c:numCache>
            </c:numRef>
          </c:cat>
          <c:val>
            <c:numRef>
              <c:f>Sheet1!$C$11:$G$11</c:f>
              <c:numCache>
                <c:formatCode>0.00</c:formatCode>
                <c:ptCount val="5"/>
                <c:pt idx="0">
                  <c:v>1.75</c:v>
                </c:pt>
                <c:pt idx="1">
                  <c:v>1.8333333333333333</c:v>
                </c:pt>
                <c:pt idx="2">
                  <c:v>4.083333333333333</c:v>
                </c:pt>
                <c:pt idx="3">
                  <c:v>6.916666666666667</c:v>
                </c:pt>
                <c:pt idx="4">
                  <c:v>3.3333333333333335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6E4-4880-8F2D-FBA7D66168CF}"/>
            </c:ext>
          </c:extLst>
        </c:ser>
        <c:ser>
          <c:idx val="4"/>
          <c:order val="4"/>
          <c:tx>
            <c:v>학술대회발표실적목표치</c:v>
          </c:tx>
          <c:spPr>
            <a:ln w="28575" cap="rnd">
              <a:solidFill>
                <a:srgbClr val="9933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val>
            <c:numRef>
              <c:f>Sheet1!$C$12:$G$12</c:f>
              <c:numCache>
                <c:formatCode>0.00</c:formatCode>
                <c:ptCount val="5"/>
                <c:pt idx="2">
                  <c:v>2.21</c:v>
                </c:pt>
                <c:pt idx="3">
                  <c:v>2.25</c:v>
                </c:pt>
                <c:pt idx="4">
                  <c:v>2.2999999999999998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A6E4-4880-8F2D-FBA7D66168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4294704"/>
        <c:axId val="404305936"/>
      </c:lineChart>
      <c:catAx>
        <c:axId val="183755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3749568"/>
        <c:crosses val="autoZero"/>
        <c:auto val="1"/>
        <c:lblAlgn val="ctr"/>
        <c:lblOffset val="100"/>
        <c:noMultiLvlLbl val="0"/>
      </c:catAx>
      <c:valAx>
        <c:axId val="183749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83755808"/>
        <c:crosses val="autoZero"/>
        <c:crossBetween val="between"/>
      </c:valAx>
      <c:valAx>
        <c:axId val="404305936"/>
        <c:scaling>
          <c:orientation val="minMax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04294704"/>
        <c:crosses val="max"/>
        <c:crossBetween val="between"/>
      </c:valAx>
      <c:catAx>
        <c:axId val="4042947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0430593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굴림" panose="020B0600000101010101" pitchFamily="50" charset="-127"/>
              </a:defRPr>
            </a:lvl1pPr>
          </a:lstStyle>
          <a:p>
            <a:pPr>
              <a:defRPr/>
            </a:pPr>
            <a:fld id="{259FC287-E6D8-4466-A488-37E97ECBAD7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439165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spcBef>
                <a:spcPct val="0"/>
              </a:spcBef>
            </a:pPr>
            <a:fld id="{4409F92B-EC84-4C86-86B0-F2A2A80DFA3B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/>
          </a:p>
        </p:txBody>
      </p:sp>
    </p:spTree>
    <p:extLst>
      <p:ext uri="{BB962C8B-B14F-4D97-AF65-F5344CB8AC3E}">
        <p14:creationId xmlns:p14="http://schemas.microsoft.com/office/powerpoint/2010/main" val="3398630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DC97C9-D259-4B4B-9518-9E0217BE70B8}" type="slidenum">
              <a:rPr kumimoji="1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anose="020B0600000101010101" pitchFamily="50" charset="-127"/>
              <a:ea typeface="굴림" panose="020B0600000101010101" pitchFamily="50" charset="-127"/>
              <a:cs typeface="+mn-cs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/>
          </a:p>
        </p:txBody>
      </p:sp>
    </p:spTree>
    <p:extLst>
      <p:ext uri="{BB962C8B-B14F-4D97-AF65-F5344CB8AC3E}">
        <p14:creationId xmlns:p14="http://schemas.microsoft.com/office/powerpoint/2010/main" val="2894937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DC97C9-D259-4B4B-9518-9E0217BE70B8}" type="slidenum">
              <a:rPr kumimoji="1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anose="020B0600000101010101" pitchFamily="50" charset="-127"/>
              <a:ea typeface="굴림" panose="020B0600000101010101" pitchFamily="50" charset="-127"/>
              <a:cs typeface="+mn-cs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/>
          </a:p>
        </p:txBody>
      </p:sp>
    </p:spTree>
    <p:extLst>
      <p:ext uri="{BB962C8B-B14F-4D97-AF65-F5344CB8AC3E}">
        <p14:creationId xmlns:p14="http://schemas.microsoft.com/office/powerpoint/2010/main" val="2063615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ko-KR" altLang="en-US" dirty="0"/>
              <a:t>월 이후로는 </a:t>
            </a:r>
            <a:r>
              <a:rPr lang="en-US" altLang="ko-KR" dirty="0"/>
              <a:t>0</a:t>
            </a:r>
            <a:r>
              <a:rPr lang="ko-KR" altLang="en-US" dirty="0"/>
              <a:t>편이나 </a:t>
            </a:r>
            <a:r>
              <a:rPr lang="en-US" altLang="ko-KR" dirty="0"/>
              <a:t>3</a:t>
            </a:r>
            <a:r>
              <a:rPr lang="ko-KR" altLang="en-US" dirty="0"/>
              <a:t>월 이후로는 </a:t>
            </a:r>
            <a:r>
              <a:rPr lang="en-US" altLang="ko-KR" dirty="0"/>
              <a:t>1</a:t>
            </a:r>
            <a:r>
              <a:rPr lang="ko-KR" altLang="en-US" dirty="0"/>
              <a:t>편</a:t>
            </a:r>
            <a:r>
              <a:rPr lang="en-US" altLang="ko-KR" dirty="0"/>
              <a:t>, 1</a:t>
            </a:r>
            <a:r>
              <a:rPr lang="ko-KR" altLang="en-US" dirty="0"/>
              <a:t>편이 투고된 상태</a:t>
            </a:r>
            <a:endParaRPr lang="en-US" altLang="ko-KR" dirty="0"/>
          </a:p>
          <a:p>
            <a:r>
              <a:rPr lang="en-US" altLang="ko-KR" dirty="0"/>
              <a:t>MRPC(</a:t>
            </a:r>
            <a:r>
              <a:rPr lang="en-US" altLang="ko-KR" dirty="0" err="1"/>
              <a:t>Mutigap</a:t>
            </a:r>
            <a:r>
              <a:rPr lang="en-US" altLang="ko-KR" dirty="0"/>
              <a:t> Resistive Plate Chamber)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FC287-E6D8-4466-A488-37E97ECBAD73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74108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ko-KR" altLang="en-US" dirty="0"/>
              <a:t>월 이후로는 </a:t>
            </a:r>
            <a:r>
              <a:rPr lang="en-US" altLang="ko-KR" dirty="0"/>
              <a:t>0</a:t>
            </a:r>
            <a:r>
              <a:rPr lang="ko-KR" altLang="en-US" dirty="0"/>
              <a:t>편이나 </a:t>
            </a:r>
            <a:r>
              <a:rPr lang="en-US" altLang="ko-KR" dirty="0"/>
              <a:t>3</a:t>
            </a:r>
            <a:r>
              <a:rPr lang="ko-KR" altLang="en-US" dirty="0"/>
              <a:t>월 이후로는 </a:t>
            </a:r>
            <a:r>
              <a:rPr lang="en-US" altLang="ko-KR" dirty="0"/>
              <a:t>1</a:t>
            </a:r>
            <a:r>
              <a:rPr lang="ko-KR" altLang="en-US" dirty="0"/>
              <a:t>편</a:t>
            </a:r>
            <a:r>
              <a:rPr lang="en-US" altLang="ko-KR" dirty="0"/>
              <a:t>, 1</a:t>
            </a:r>
            <a:r>
              <a:rPr lang="ko-KR" altLang="en-US" dirty="0"/>
              <a:t>편이 투고된 상태</a:t>
            </a:r>
            <a:endParaRPr lang="en-US" altLang="ko-KR" dirty="0"/>
          </a:p>
          <a:p>
            <a:r>
              <a:rPr lang="en-US" altLang="ko-KR" dirty="0"/>
              <a:t>MRPC(</a:t>
            </a:r>
            <a:r>
              <a:rPr lang="en-US" altLang="ko-KR" dirty="0" err="1"/>
              <a:t>Mutigap</a:t>
            </a:r>
            <a:r>
              <a:rPr lang="en-US" altLang="ko-KR" dirty="0"/>
              <a:t> Resistive Plate Chamber)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FC287-E6D8-4466-A488-37E97ECBAD73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618310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ko-KR" altLang="en-US" dirty="0"/>
              <a:t>월 이후로는 </a:t>
            </a:r>
            <a:r>
              <a:rPr lang="en-US" altLang="ko-KR" dirty="0"/>
              <a:t>0</a:t>
            </a:r>
            <a:r>
              <a:rPr lang="ko-KR" altLang="en-US" dirty="0"/>
              <a:t>편이나 </a:t>
            </a:r>
            <a:r>
              <a:rPr lang="en-US" altLang="ko-KR" dirty="0"/>
              <a:t>3</a:t>
            </a:r>
            <a:r>
              <a:rPr lang="ko-KR" altLang="en-US" dirty="0"/>
              <a:t>월 이후로는 </a:t>
            </a:r>
            <a:r>
              <a:rPr lang="en-US" altLang="ko-KR" dirty="0"/>
              <a:t>1</a:t>
            </a:r>
            <a:r>
              <a:rPr lang="ko-KR" altLang="en-US" dirty="0"/>
              <a:t>편</a:t>
            </a:r>
            <a:r>
              <a:rPr lang="en-US" altLang="ko-KR" dirty="0"/>
              <a:t>, 1</a:t>
            </a:r>
            <a:r>
              <a:rPr lang="ko-KR" altLang="en-US" dirty="0"/>
              <a:t>편이 투고된 상태</a:t>
            </a:r>
            <a:endParaRPr lang="en-US" altLang="ko-KR" dirty="0"/>
          </a:p>
          <a:p>
            <a:r>
              <a:rPr lang="en-US" altLang="ko-KR" dirty="0"/>
              <a:t>MRPC(</a:t>
            </a:r>
            <a:r>
              <a:rPr lang="en-US" altLang="ko-KR" dirty="0" err="1"/>
              <a:t>Mutigap</a:t>
            </a:r>
            <a:r>
              <a:rPr lang="en-US" altLang="ko-KR" dirty="0"/>
              <a:t> Resistive Plate Chamber)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FC287-E6D8-4466-A488-37E97ECBAD73}" type="slidenum">
              <a:rPr lang="en-US" altLang="ko-KR" smtClean="0"/>
              <a:pPr>
                <a:defRPr/>
              </a:pPr>
              <a:t>11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60882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59FC287-E6D8-4466-A488-37E97ECBAD73}" type="slidenum">
              <a:rPr kumimoji="1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panose="020B0600000101010101" pitchFamily="50" charset="-127"/>
                <a:ea typeface="굴림" panose="020B0600000101010101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anose="020B0600000101010101" pitchFamily="50" charset="-127"/>
              <a:ea typeface="굴림" panose="020B0600000101010101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5201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66800"/>
            <a:ext cx="9144000" cy="3157538"/>
            <a:chOff x="0" y="672"/>
            <a:chExt cx="5760" cy="1989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1pPr>
              <a:lvl2pPr marL="742950" indent="-285750"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2pPr>
              <a:lvl3pPr marL="1143000" indent="-228600"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3pPr>
              <a:lvl4pPr marL="1600200" indent="-228600"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4pPr>
              <a:lvl5pPr marL="2057400" indent="-228600"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9pPr>
            </a:lstStyle>
            <a:p>
              <a:pPr eaLnBrk="1" latinLnBrk="0" hangingPunct="1">
                <a:defRPr/>
              </a:pPr>
              <a:endParaRPr kumimoji="0" lang="ko-KR" altLang="ko-KR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7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43931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43931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629200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66800"/>
            <a:ext cx="9144000" cy="3157538"/>
            <a:chOff x="0" y="672"/>
            <a:chExt cx="5760" cy="1989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1pPr>
              <a:lvl2pPr marL="742950" indent="-285750"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2pPr>
              <a:lvl3pPr marL="1143000" indent="-228600"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3pPr>
              <a:lvl4pPr marL="1600200" indent="-228600"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4pPr>
              <a:lvl5pPr marL="2057400" indent="-228600"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9pPr>
            </a:lstStyle>
            <a:p>
              <a:pPr eaLnBrk="1" latinLnBrk="0" hangingPunct="1">
                <a:defRPr/>
              </a:pPr>
              <a:endParaRPr kumimoji="0" lang="ko-KR" altLang="ko-KR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7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eaLnBrk="1" latinLnBrk="0" hangingPunct="1">
                  <a:defRPr/>
                </a:pPr>
                <a:endParaRPr kumimoji="0" lang="ko-KR" altLang="ko-KR" sz="240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43931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43931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97081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스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408" y="278233"/>
            <a:ext cx="3284554" cy="332399"/>
          </a:xfrm>
        </p:spPr>
        <p:txBody>
          <a:bodyPr/>
          <a:lstStyle>
            <a:lvl1pPr>
              <a:defRPr sz="2400" spc="0">
                <a:latin typeface="Calibri" panose="020F0502020204030204" pitchFamily="34" charset="0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6" name="Rectangle 15"/>
          <p:cNvSpPr>
            <a:spLocks noGrp="1" noChangeArrowheads="1"/>
          </p:cNvSpPr>
          <p:nvPr>
            <p:ph idx="1"/>
          </p:nvPr>
        </p:nvSpPr>
        <p:spPr bwMode="auto">
          <a:xfrm>
            <a:off x="250825" y="1114425"/>
            <a:ext cx="8435975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0">
                <a:latin typeface="Calibri" panose="020F0502020204030204" pitchFamily="34" charset="0"/>
              </a:defRPr>
            </a:lvl1pPr>
            <a:lvl2pPr>
              <a:defRPr sz="1800" baseline="0">
                <a:latin typeface="Calibri" panose="020F0502020204030204" pitchFamily="34" charset="0"/>
              </a:defRPr>
            </a:lvl2pPr>
            <a:lvl3pPr>
              <a:defRPr sz="1600" baseline="0">
                <a:latin typeface="Calibri" panose="020F0502020204030204" pitchFamily="34" charset="0"/>
              </a:defRPr>
            </a:lvl3pPr>
            <a:lvl4pPr>
              <a:defRPr sz="1600" baseline="0">
                <a:latin typeface="Calibri" panose="020F0502020204030204" pitchFamily="34" charset="0"/>
              </a:defRPr>
            </a:lvl4pPr>
            <a:lvl5pPr>
              <a:defRPr sz="1600"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ko-KR" altLang="en-US" noProof="0" dirty="0"/>
              <a:t>마스터 텍스트 스타일을 편집합니다</a:t>
            </a:r>
          </a:p>
          <a:p>
            <a:pPr lvl="1"/>
            <a:r>
              <a:rPr lang="ko-KR" altLang="en-US" noProof="0" dirty="0"/>
              <a:t>둘째 수준</a:t>
            </a:r>
          </a:p>
          <a:p>
            <a:pPr lvl="2"/>
            <a:r>
              <a:rPr lang="ko-KR" altLang="en-US" noProof="0" dirty="0"/>
              <a:t>셋째 수준</a:t>
            </a:r>
          </a:p>
          <a:p>
            <a:pPr lvl="3"/>
            <a:r>
              <a:rPr lang="ko-KR" altLang="en-US" noProof="0" dirty="0"/>
              <a:t>넷째 수준</a:t>
            </a:r>
          </a:p>
          <a:p>
            <a:pPr lvl="4"/>
            <a:r>
              <a:rPr lang="ko-KR" altLang="en-US" noProof="0" dirty="0"/>
              <a:t>다섯째 수준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latinLnBrk="0" hangingPunct="0">
              <a:spcBef>
                <a:spcPct val="0"/>
              </a:spcBef>
              <a:spcAft>
                <a:spcPct val="0"/>
              </a:spcAft>
              <a:defRPr kumimoji="1" dirty="0" smtClean="0">
                <a:latin typeface="Tahoma" panose="020B0604030504040204" pitchFamily="34" charset="0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r>
              <a:rPr lang="en-US" altLang="ko-KR"/>
              <a:t>2016-12-05</a:t>
            </a:r>
            <a:endParaRPr lang="ko-KR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latinLnBrk="0" hangingPunct="0">
              <a:spcBef>
                <a:spcPct val="0"/>
              </a:spcBef>
              <a:spcAft>
                <a:spcPct val="0"/>
              </a:spcAft>
              <a:defRPr kumimoji="1" dirty="0" smtClean="0">
                <a:latin typeface="Tahoma" panose="020B0604030504040204" pitchFamily="34" charset="0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r>
              <a:rPr lang="en-US" altLang="ko-KR"/>
              <a:t>AAPPS-AIP 2016</a:t>
            </a: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latinLnBrk="0" hangingPunct="0">
              <a:spcBef>
                <a:spcPct val="0"/>
              </a:spcBef>
              <a:spcAft>
                <a:spcPct val="0"/>
              </a:spcAft>
              <a:defRPr kumimoji="1">
                <a:latin typeface="Tahoma" panose="020B0604030504040204" pitchFamily="34" charset="0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C757EE31-551E-44BC-A577-C9C9D905CA1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8089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836712"/>
            <a:ext cx="9144000" cy="6021288"/>
          </a:xfrm>
          <a:prstGeom prst="rect">
            <a:avLst/>
          </a:prstGeom>
          <a:solidFill>
            <a:srgbClr val="014B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EB6042-D32D-4B4C-88BB-1ADE9809F005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7" name="직사각형 6"/>
          <p:cNvSpPr/>
          <p:nvPr userDrawn="1"/>
        </p:nvSpPr>
        <p:spPr>
          <a:xfrm>
            <a:off x="0" y="836712"/>
            <a:ext cx="107504" cy="6021288"/>
          </a:xfrm>
          <a:prstGeom prst="rect">
            <a:avLst/>
          </a:prstGeom>
          <a:solidFill>
            <a:srgbClr val="F159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159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095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603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스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408" y="278233"/>
            <a:ext cx="3284554" cy="332399"/>
          </a:xfrm>
        </p:spPr>
        <p:txBody>
          <a:bodyPr/>
          <a:lstStyle>
            <a:lvl1pPr>
              <a:defRPr sz="2400" spc="0">
                <a:latin typeface="Calibri" panose="020F0502020204030204" pitchFamily="34" charset="0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6" name="Rectangle 15"/>
          <p:cNvSpPr>
            <a:spLocks noGrp="1" noChangeArrowheads="1"/>
          </p:cNvSpPr>
          <p:nvPr>
            <p:ph idx="1"/>
          </p:nvPr>
        </p:nvSpPr>
        <p:spPr bwMode="auto">
          <a:xfrm>
            <a:off x="250825" y="1114425"/>
            <a:ext cx="8435975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aseline="0">
                <a:latin typeface="Calibri" panose="020F0502020204030204" pitchFamily="34" charset="0"/>
              </a:defRPr>
            </a:lvl1pPr>
            <a:lvl2pPr>
              <a:defRPr sz="1800" baseline="0">
                <a:latin typeface="Calibri" panose="020F0502020204030204" pitchFamily="34" charset="0"/>
              </a:defRPr>
            </a:lvl2pPr>
            <a:lvl3pPr>
              <a:defRPr sz="1600" baseline="0">
                <a:latin typeface="Calibri" panose="020F0502020204030204" pitchFamily="34" charset="0"/>
              </a:defRPr>
            </a:lvl3pPr>
            <a:lvl4pPr>
              <a:defRPr sz="1600" baseline="0">
                <a:latin typeface="Calibri" panose="020F0502020204030204" pitchFamily="34" charset="0"/>
              </a:defRPr>
            </a:lvl4pPr>
            <a:lvl5pPr>
              <a:defRPr sz="1600"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ko-KR" altLang="en-US" noProof="0" dirty="0"/>
              <a:t>마스터 텍스트 스타일을 편집합니다</a:t>
            </a:r>
          </a:p>
          <a:p>
            <a:pPr lvl="1"/>
            <a:r>
              <a:rPr lang="ko-KR" altLang="en-US" noProof="0" dirty="0"/>
              <a:t>둘째 수준</a:t>
            </a:r>
          </a:p>
          <a:p>
            <a:pPr lvl="2"/>
            <a:r>
              <a:rPr lang="ko-KR" altLang="en-US" noProof="0" dirty="0"/>
              <a:t>셋째 수준</a:t>
            </a:r>
          </a:p>
          <a:p>
            <a:pPr lvl="3"/>
            <a:r>
              <a:rPr lang="ko-KR" altLang="en-US" noProof="0" dirty="0"/>
              <a:t>넷째 수준</a:t>
            </a:r>
          </a:p>
          <a:p>
            <a:pPr lvl="4"/>
            <a:r>
              <a:rPr lang="ko-KR" altLang="en-US" noProof="0" dirty="0"/>
              <a:t>다섯째 수준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latinLnBrk="0" hangingPunct="0">
              <a:spcBef>
                <a:spcPct val="0"/>
              </a:spcBef>
              <a:spcAft>
                <a:spcPct val="0"/>
              </a:spcAft>
              <a:defRPr kumimoji="1" dirty="0" smtClean="0">
                <a:latin typeface="Tahoma" panose="020B0604030504040204" pitchFamily="34" charset="0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r>
              <a:rPr lang="en-US" altLang="ko-KR"/>
              <a:t>2016-12-05</a:t>
            </a:r>
            <a:endParaRPr lang="ko-KR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latinLnBrk="0" hangingPunct="0">
              <a:spcBef>
                <a:spcPct val="0"/>
              </a:spcBef>
              <a:spcAft>
                <a:spcPct val="0"/>
              </a:spcAft>
              <a:defRPr kumimoji="1" dirty="0" smtClean="0">
                <a:latin typeface="Tahoma" panose="020B0604030504040204" pitchFamily="34" charset="0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r>
              <a:rPr lang="en-US" altLang="ko-KR"/>
              <a:t>AAPPS-AIP 2016</a:t>
            </a: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latinLnBrk="0" hangingPunct="0">
              <a:spcBef>
                <a:spcPct val="0"/>
              </a:spcBef>
              <a:spcAft>
                <a:spcPct val="0"/>
              </a:spcAft>
              <a:defRPr kumimoji="1">
                <a:latin typeface="Tahoma" panose="020B0604030504040204" pitchFamily="34" charset="0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C757EE31-551E-44BC-A577-C9C9D905CA1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3493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/>
              <a:t>2017-03-31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Korea-CERN Symposium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7294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66800"/>
            <a:ext cx="9144000" cy="3157538"/>
            <a:chOff x="0" y="672"/>
            <a:chExt cx="5760" cy="1989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1pPr>
              <a:lvl2pPr marL="742950" indent="-285750"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2pPr>
              <a:lvl3pPr marL="1143000" indent="-228600"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3pPr>
              <a:lvl4pPr marL="1600200" indent="-228600"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4pPr>
              <a:lvl5pPr marL="2057400" indent="-228600"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919191"/>
                </a:buClr>
                <a:buSzPct val="60000"/>
                <a:buFont typeface="Wingdings" panose="05000000000000000000" pitchFamily="2" charset="2"/>
                <a:buChar char="n"/>
                <a:tabLst/>
                <a:defRPr/>
              </a:pPr>
              <a:endParaRPr kumimoji="0" lang="ko-KR" altLang="ko-KR" sz="24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anose="02020603050405020304" pitchFamily="18" charset="0"/>
                <a:ea typeface="굴림" panose="020B0600000101010101" pitchFamily="50" charset="-127"/>
                <a:cs typeface="+mn-cs"/>
              </a:endParaRPr>
            </a:p>
          </p:txBody>
        </p:sp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7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  <p:sp>
            <p:nvSpPr>
              <p:cNvPr id="8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</p:grpSp>
      </p:grpSp>
      <p:sp>
        <p:nvSpPr>
          <p:cNvPr id="43931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43931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424954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스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408" y="278233"/>
            <a:ext cx="3284554" cy="332399"/>
          </a:xfrm>
        </p:spPr>
        <p:txBody>
          <a:bodyPr/>
          <a:lstStyle>
            <a:lvl1pPr>
              <a:defRPr sz="2400" spc="0">
                <a:latin typeface="Calibri" panose="020F0502020204030204" pitchFamily="34" charset="0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6" name="Rectangle 15"/>
          <p:cNvSpPr>
            <a:spLocks noGrp="1" noChangeArrowheads="1"/>
          </p:cNvSpPr>
          <p:nvPr>
            <p:ph idx="1"/>
          </p:nvPr>
        </p:nvSpPr>
        <p:spPr bwMode="auto">
          <a:xfrm>
            <a:off x="250825" y="1114425"/>
            <a:ext cx="8435975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0">
                <a:latin typeface="Calibri" panose="020F0502020204030204" pitchFamily="34" charset="0"/>
              </a:defRPr>
            </a:lvl1pPr>
            <a:lvl2pPr>
              <a:defRPr sz="1800" baseline="0">
                <a:latin typeface="Calibri" panose="020F0502020204030204" pitchFamily="34" charset="0"/>
              </a:defRPr>
            </a:lvl2pPr>
            <a:lvl3pPr>
              <a:defRPr sz="1600" baseline="0">
                <a:latin typeface="Calibri" panose="020F0502020204030204" pitchFamily="34" charset="0"/>
              </a:defRPr>
            </a:lvl3pPr>
            <a:lvl4pPr>
              <a:defRPr sz="1600" baseline="0">
                <a:latin typeface="Calibri" panose="020F0502020204030204" pitchFamily="34" charset="0"/>
              </a:defRPr>
            </a:lvl4pPr>
            <a:lvl5pPr>
              <a:defRPr sz="1600"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ko-KR" altLang="en-US" noProof="0" dirty="0"/>
              <a:t>마스터 텍스트 스타일을 편집합니다</a:t>
            </a:r>
          </a:p>
          <a:p>
            <a:pPr lvl="1"/>
            <a:r>
              <a:rPr lang="ko-KR" altLang="en-US" noProof="0" dirty="0"/>
              <a:t>둘째 수준</a:t>
            </a:r>
          </a:p>
          <a:p>
            <a:pPr lvl="2"/>
            <a:r>
              <a:rPr lang="ko-KR" altLang="en-US" noProof="0" dirty="0"/>
              <a:t>셋째 수준</a:t>
            </a:r>
          </a:p>
          <a:p>
            <a:pPr lvl="3"/>
            <a:r>
              <a:rPr lang="ko-KR" altLang="en-US" noProof="0" dirty="0"/>
              <a:t>넷째 수준</a:t>
            </a:r>
          </a:p>
          <a:p>
            <a:pPr lvl="4"/>
            <a:r>
              <a:rPr lang="ko-KR" altLang="en-US" noProof="0" dirty="0"/>
              <a:t>다섯째 수준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latinLnBrk="0" hangingPunct="0">
              <a:spcBef>
                <a:spcPct val="0"/>
              </a:spcBef>
              <a:spcAft>
                <a:spcPct val="0"/>
              </a:spcAft>
              <a:defRPr kumimoji="1" dirty="0" smtClean="0">
                <a:latin typeface="Tahoma" panose="020B0604030504040204" pitchFamily="34" charset="0"/>
                <a:ea typeface="굴림" panose="020B0600000101010101" pitchFamily="50" charset="-127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ahoma" panose="020B0604030504040204" pitchFamily="34" charset="0"/>
                <a:ea typeface="굴림" panose="020B0600000101010101" pitchFamily="50" charset="-127"/>
                <a:cs typeface="+mn-cs"/>
              </a:rPr>
              <a:t>2016-12-05</a:t>
            </a:r>
            <a:endParaRPr kumimoji="1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ahoma" panose="020B0604030504040204" pitchFamily="34" charset="0"/>
              <a:ea typeface="굴림" panose="020B0600000101010101" pitchFamily="50" charset="-127"/>
              <a:cs typeface="+mn-cs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latinLnBrk="0" hangingPunct="0">
              <a:spcBef>
                <a:spcPct val="0"/>
              </a:spcBef>
              <a:spcAft>
                <a:spcPct val="0"/>
              </a:spcAft>
              <a:defRPr kumimoji="1" dirty="0" smtClean="0">
                <a:latin typeface="Tahoma" panose="020B0604030504040204" pitchFamily="34" charset="0"/>
                <a:ea typeface="굴림" panose="020B0600000101010101" pitchFamily="50" charset="-127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ahoma" panose="020B0604030504040204" pitchFamily="34" charset="0"/>
                <a:ea typeface="굴림" panose="020B0600000101010101" pitchFamily="50" charset="-127"/>
                <a:cs typeface="+mn-cs"/>
              </a:rPr>
              <a:t>AAPPS-AIP 2016</a:t>
            </a:r>
            <a:endParaRPr kumimoji="1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ahoma" panose="020B0604030504040204" pitchFamily="34" charset="0"/>
              <a:ea typeface="굴림" panose="020B0600000101010101" pitchFamily="50" charset="-127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latinLnBrk="0" hangingPunct="0">
              <a:spcBef>
                <a:spcPct val="0"/>
              </a:spcBef>
              <a:spcAft>
                <a:spcPct val="0"/>
              </a:spcAft>
              <a:defRPr kumimoji="1">
                <a:latin typeface="Tahoma" panose="020B0604030504040204" pitchFamily="34" charset="0"/>
                <a:ea typeface="굴림" panose="020B0600000101010101" pitchFamily="50" charset="-127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757EE31-551E-44BC-A577-C9C9D905CA1B}" type="slidenum"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ahoma" panose="020B0604030504040204" pitchFamily="34" charset="0"/>
                <a:ea typeface="굴림" panose="020B0600000101010101" pitchFamily="50" charset="-127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ahoma" panose="020B0604030504040204" pitchFamily="34" charset="0"/>
              <a:ea typeface="굴림" panose="020B0600000101010101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6157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맑은 고딕"/>
                <a:cs typeface="+mn-cs"/>
              </a:rPr>
              <a:t>2017-04-07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맑은 고딕"/>
              <a:cs typeface="+mn-cs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맑은 고딕"/>
                <a:cs typeface="+mn-cs"/>
              </a:rPr>
              <a:t>CKC_KoALICE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맑은 고딕"/>
                <a:cs typeface="+mn-cs"/>
              </a:rPr>
              <a:t> 2017-04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맑은 고딕"/>
              <a:cs typeface="+mn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맑은 고딕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맑은 고딕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116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066800"/>
            <a:ext cx="9144000" cy="3157538"/>
            <a:chOff x="0" y="672"/>
            <a:chExt cx="5760" cy="1989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1pPr>
              <a:lvl2pPr marL="742950" indent="-285750"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2pPr>
              <a:lvl3pPr marL="1143000" indent="-228600"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3pPr>
              <a:lvl4pPr marL="1600200" indent="-228600"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4pPr>
              <a:lvl5pPr marL="2057400" indent="-228600" latinLnBrk="1">
                <a:lnSpc>
                  <a:spcPct val="8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kumimoji="1" sz="4400">
                  <a:solidFill>
                    <a:srgbClr val="800080"/>
                  </a:solidFill>
                  <a:latin typeface="Tahoma" panose="020B0604030504040204" pitchFamily="34" charset="0"/>
                  <a:ea typeface="굴림" panose="020B0600000101010101" pitchFamily="50" charset="-127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919191"/>
                </a:buClr>
                <a:buSzPct val="60000"/>
                <a:buFont typeface="Wingdings" panose="05000000000000000000" pitchFamily="2" charset="2"/>
                <a:buChar char="n"/>
                <a:tabLst/>
                <a:defRPr/>
              </a:pPr>
              <a:endParaRPr kumimoji="0" lang="ko-KR" altLang="ko-KR" sz="2400" b="0" i="0" u="none" strike="noStrike" kern="120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Times New Roman" panose="02020603050405020304" pitchFamily="18" charset="0"/>
                <a:ea typeface="굴림" panose="020B0600000101010101" pitchFamily="50" charset="-127"/>
                <a:cs typeface="+mn-cs"/>
              </a:endParaRPr>
            </a:p>
          </p:txBody>
        </p:sp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7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  <p:sp>
            <p:nvSpPr>
              <p:cNvPr id="8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1pPr>
                <a:lvl2pPr marL="742950" indent="-28575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2pPr>
                <a:lvl3pPr marL="11430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3pPr>
                <a:lvl4pPr marL="16002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4pPr>
                <a:lvl5pPr marL="2057400" indent="-228600" latinLnBrk="1">
                  <a:lnSpc>
                    <a:spcPct val="8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kumimoji="1" sz="4400">
                    <a:solidFill>
                      <a:srgbClr val="800080"/>
                    </a:solidFill>
                    <a:latin typeface="Tahoma" panose="020B0604030504040204" pitchFamily="34" charset="0"/>
                    <a:ea typeface="굴림" panose="020B0600000101010101" pitchFamily="50" charset="-127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919191"/>
                  </a:buClr>
                  <a:buSzPct val="60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ko-KR" altLang="ko-KR" sz="2400" b="0" i="0" u="none" strike="noStrike" kern="1200" cap="none" spc="0" normalizeH="0" baseline="0" noProof="0">
                  <a:ln>
                    <a:noFill/>
                  </a:ln>
                  <a:solidFill>
                    <a:srgbClr val="80008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굴림" panose="020B0600000101010101" pitchFamily="50" charset="-127"/>
                  <a:cs typeface="+mn-cs"/>
                </a:endParaRPr>
              </a:p>
            </p:txBody>
          </p:sp>
        </p:grpSp>
      </p:grpSp>
      <p:sp>
        <p:nvSpPr>
          <p:cNvPr id="43931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43931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236253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스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408" y="278233"/>
            <a:ext cx="3284554" cy="332399"/>
          </a:xfrm>
        </p:spPr>
        <p:txBody>
          <a:bodyPr/>
          <a:lstStyle>
            <a:lvl1pPr>
              <a:defRPr sz="2400" spc="0">
                <a:latin typeface="Calibri" panose="020F0502020204030204" pitchFamily="34" charset="0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6" name="Rectangle 15"/>
          <p:cNvSpPr>
            <a:spLocks noGrp="1" noChangeArrowheads="1"/>
          </p:cNvSpPr>
          <p:nvPr>
            <p:ph idx="1"/>
          </p:nvPr>
        </p:nvSpPr>
        <p:spPr bwMode="auto">
          <a:xfrm>
            <a:off x="250825" y="1114425"/>
            <a:ext cx="8435975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 baseline="0">
                <a:latin typeface="Calibri" panose="020F0502020204030204" pitchFamily="34" charset="0"/>
              </a:defRPr>
            </a:lvl1pPr>
            <a:lvl2pPr>
              <a:defRPr sz="1600" baseline="0">
                <a:latin typeface="Calibri" panose="020F0502020204030204" pitchFamily="34" charset="0"/>
              </a:defRPr>
            </a:lvl2pPr>
            <a:lvl3pPr>
              <a:defRPr sz="1400" baseline="0">
                <a:latin typeface="Calibri" panose="020F0502020204030204" pitchFamily="34" charset="0"/>
              </a:defRPr>
            </a:lvl3pPr>
            <a:lvl4pPr>
              <a:defRPr sz="1200" baseline="0">
                <a:latin typeface="Calibri" panose="020F0502020204030204" pitchFamily="34" charset="0"/>
              </a:defRPr>
            </a:lvl4pPr>
            <a:lvl5pPr>
              <a:defRPr sz="1000"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ko-KR" altLang="en-US" noProof="0" dirty="0"/>
              <a:t>마스터 텍스트 스타일을 편집합니다</a:t>
            </a:r>
          </a:p>
          <a:p>
            <a:pPr lvl="1"/>
            <a:r>
              <a:rPr lang="ko-KR" altLang="en-US" noProof="0" dirty="0"/>
              <a:t>둘째 수준</a:t>
            </a:r>
          </a:p>
          <a:p>
            <a:pPr lvl="2"/>
            <a:r>
              <a:rPr lang="ko-KR" altLang="en-US" noProof="0" dirty="0"/>
              <a:t>셋째 수준</a:t>
            </a:r>
          </a:p>
          <a:p>
            <a:pPr lvl="3"/>
            <a:r>
              <a:rPr lang="ko-KR" altLang="en-US" noProof="0" dirty="0"/>
              <a:t>넷째 수준</a:t>
            </a:r>
          </a:p>
          <a:p>
            <a:pPr lvl="4"/>
            <a:r>
              <a:rPr lang="ko-KR" altLang="en-US" noProof="0" dirty="0"/>
              <a:t>다섯째 수준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latinLnBrk="0" hangingPunct="0">
              <a:spcBef>
                <a:spcPct val="0"/>
              </a:spcBef>
              <a:spcAft>
                <a:spcPct val="0"/>
              </a:spcAft>
              <a:defRPr kumimoji="1" dirty="0" smtClean="0">
                <a:latin typeface="Tahoma" panose="020B0604030504040204" pitchFamily="34" charset="0"/>
                <a:ea typeface="굴림" panose="020B0600000101010101" pitchFamily="50" charset="-127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ahoma" panose="020B0604030504040204" pitchFamily="34" charset="0"/>
              <a:ea typeface="굴림" panose="020B0600000101010101" pitchFamily="50" charset="-127"/>
              <a:cs typeface="+mn-cs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latinLnBrk="0" hangingPunct="0">
              <a:spcBef>
                <a:spcPct val="0"/>
              </a:spcBef>
              <a:spcAft>
                <a:spcPct val="0"/>
              </a:spcAft>
              <a:defRPr kumimoji="1" dirty="0" smtClean="0">
                <a:latin typeface="Tahoma" panose="020B0604030504040204" pitchFamily="34" charset="0"/>
                <a:ea typeface="굴림" panose="020B0600000101010101" pitchFamily="50" charset="-127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ahoma" panose="020B0604030504040204" pitchFamily="34" charset="0"/>
              <a:ea typeface="굴림" panose="020B0600000101010101" pitchFamily="50" charset="-127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latinLnBrk="0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59C2372-FF43-4B49-964C-8FDDA3C4C225}" type="slidenum">
              <a:rPr kumimoji="1" lang="ko-KR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굴림" panose="020B0600000101010101" pitchFamily="50" charset="-127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ko-KR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굴림" panose="020B0600000101010101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7684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맑은 고딕"/>
              <a:cs typeface="+mn-cs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맑은 고딕"/>
              <a:cs typeface="+mn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맑은 고딕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맑은 고딕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296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2"/>
          <p:cNvSpPr>
            <a:spLocks noChangeArrowheads="1"/>
          </p:cNvSpPr>
          <p:nvPr userDrawn="1"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14B72"/>
          </a:solidFill>
          <a:ln>
            <a:noFill/>
          </a:ln>
        </p:spPr>
        <p:txBody>
          <a:bodyPr wrap="none" anchor="ctr"/>
          <a:lstStyle>
            <a:lvl1pPr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ko-KR" altLang="en-US" sz="1400" i="0">
              <a:solidFill>
                <a:prstClr val="black"/>
              </a:solidFill>
              <a:latin typeface="Arial" panose="020B0604020202020204" pitchFamily="34" charset="0"/>
              <a:ea typeface="HY동녘M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051" name="직사각형 28"/>
          <p:cNvSpPr>
            <a:spLocks noChangeArrowheads="1"/>
          </p:cNvSpPr>
          <p:nvPr userDrawn="1"/>
        </p:nvSpPr>
        <p:spPr bwMode="auto">
          <a:xfrm>
            <a:off x="0" y="0"/>
            <a:ext cx="114300" cy="836613"/>
          </a:xfrm>
          <a:prstGeom prst="rect">
            <a:avLst/>
          </a:prstGeom>
          <a:solidFill>
            <a:srgbClr val="F15922"/>
          </a:solidFill>
          <a:ln>
            <a:noFill/>
          </a:ln>
          <a:extLst>
            <a:ext uri="{91240B29-F687-4F45-9708-019B960494DF}">
              <a14:hiddenLine xmlns:a14="http://schemas.microsoft.com/office/drawing/2010/main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1pPr>
            <a:lvl2pPr marL="742950" indent="-285750"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2pPr>
            <a:lvl3pPr marL="1143000" indent="-228600"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3pPr>
            <a:lvl4pPr marL="1600200" indent="-228600"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4pPr>
            <a:lvl5pPr marL="2057400" indent="-228600"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lnSpc>
                <a:spcPct val="150000"/>
              </a:lnSpc>
              <a:buFontTx/>
              <a:buChar char="-"/>
              <a:defRPr/>
            </a:pPr>
            <a:endParaRPr lang="ko-KR" altLang="en-US" sz="1400">
              <a:solidFill>
                <a:srgbClr val="000000"/>
              </a:solidFill>
              <a:latin typeface="Arial" panose="020B0604020202020204" pitchFamily="34" charset="0"/>
              <a:ea typeface="HY동녘M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prstClr val="black">
                    <a:tint val="75000"/>
                  </a:prstClr>
                </a:solidFill>
                <a:latin typeface="Arial"/>
                <a:ea typeface="맑은 고딕"/>
              </a:defRPr>
            </a:lvl1pPr>
          </a:lstStyle>
          <a:p>
            <a:pPr>
              <a:defRPr/>
            </a:pPr>
            <a:r>
              <a:rPr lang="en-US" altLang="ko-KR"/>
              <a:t>2016-12-05</a:t>
            </a:r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prstClr val="black">
                    <a:tint val="75000"/>
                  </a:prstClr>
                </a:solidFill>
                <a:latin typeface="Arial"/>
                <a:ea typeface="맑은 고딕"/>
              </a:defRPr>
            </a:lvl1pPr>
          </a:lstStyle>
          <a:p>
            <a:pPr>
              <a:defRPr/>
            </a:pPr>
            <a:r>
              <a:rPr lang="en-US" altLang="ko-KR"/>
              <a:t>AAPPS-AIP 2016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Arial"/>
                <a:ea typeface="맑은 고딕"/>
              </a:defRPr>
            </a:lvl1pPr>
          </a:lstStyle>
          <a:p>
            <a:pPr>
              <a:defRPr/>
            </a:pPr>
            <a:fld id="{3AEB6042-D32D-4B4C-88BB-1ADE9809F00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5600" y="277813"/>
            <a:ext cx="1130300" cy="331787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r>
              <a:rPr lang="en-US" dirty="0"/>
              <a:t>Enter title</a:t>
            </a:r>
          </a:p>
        </p:txBody>
      </p:sp>
      <p:sp>
        <p:nvSpPr>
          <p:cNvPr id="103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14425"/>
            <a:ext cx="8435975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53" r:id="rId3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 kern="1200" spc="-100">
          <a:ln>
            <a:solidFill>
              <a:schemeClr val="accent1">
                <a:lumMod val="75000"/>
                <a:alpha val="0"/>
              </a:schemeClr>
            </a:solidFill>
          </a:ln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anose="020F0502020204030204" pitchFamily="34" charset="0"/>
          <a:ea typeface="맑은 고딕" panose="020B0503020000020004" pitchFamily="50" charset="-127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anose="020F0502020204030204" pitchFamily="34" charset="0"/>
          <a:ea typeface="맑은 고딕" panose="020B0503020000020004" pitchFamily="50" charset="-127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anose="020F0502020204030204" pitchFamily="34" charset="0"/>
          <a:ea typeface="맑은 고딕" panose="020B0503020000020004" pitchFamily="50" charset="-127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anose="020F0502020204030204" pitchFamily="34" charset="0"/>
          <a:ea typeface="맑은 고딕" panose="020B0503020000020004" pitchFamily="50" charset="-127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ea typeface="맑은 고딕" panose="020B0503020000020004" pitchFamily="50" charset="-127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ea typeface="맑은 고딕" panose="020B0503020000020004" pitchFamily="50" charset="-127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ea typeface="맑은 고딕" panose="020B0503020000020004" pitchFamily="50" charset="-127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ea typeface="맑은 고딕" panose="020B0503020000020004" pitchFamily="50" charset="-127"/>
        </a:defRPr>
      </a:lvl9pPr>
    </p:titleStyle>
    <p:bodyStyle>
      <a:lvl1pPr marL="42863" indent="-341313" algn="l" rtl="0" eaLnBrk="0" fontAlgn="base" latinLnBrk="1" hangingPunct="0">
        <a:lnSpc>
          <a:spcPct val="90000"/>
        </a:lnSpc>
        <a:spcBef>
          <a:spcPts val="1000"/>
        </a:spcBef>
        <a:spcAft>
          <a:spcPts val="25"/>
        </a:spcAft>
        <a:buFont typeface="Wingdings" panose="05000000000000000000" pitchFamily="2" charset="2"/>
        <a:buChar char="ü"/>
        <a:defRPr sz="2000"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1pPr>
      <a:lvl2pPr marL="741363" indent="-284163" algn="l" rtl="0" eaLnBrk="0" fontAlgn="base" latinLnBrk="1" hangingPunct="0">
        <a:lnSpc>
          <a:spcPct val="150000"/>
        </a:lnSpc>
        <a:spcBef>
          <a:spcPts val="25"/>
        </a:spcBef>
        <a:spcAft>
          <a:spcPct val="0"/>
        </a:spcAft>
        <a:buFont typeface="Arial" panose="020B0604020202020204" pitchFamily="34" charset="0"/>
        <a:buChar char="­"/>
        <a:defRPr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2"/>
          <p:cNvSpPr>
            <a:spLocks noChangeArrowheads="1"/>
          </p:cNvSpPr>
          <p:nvPr userDrawn="1"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14B72"/>
          </a:solidFill>
          <a:ln>
            <a:noFill/>
          </a:ln>
        </p:spPr>
        <p:txBody>
          <a:bodyPr wrap="none" anchor="ctr"/>
          <a:lstStyle>
            <a:lvl1pPr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1" lang="ko-KR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HY동녘M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051" name="직사각형 28"/>
          <p:cNvSpPr>
            <a:spLocks noChangeArrowheads="1"/>
          </p:cNvSpPr>
          <p:nvPr userDrawn="1"/>
        </p:nvSpPr>
        <p:spPr bwMode="auto">
          <a:xfrm>
            <a:off x="0" y="0"/>
            <a:ext cx="114300" cy="836613"/>
          </a:xfrm>
          <a:prstGeom prst="rect">
            <a:avLst/>
          </a:prstGeom>
          <a:solidFill>
            <a:srgbClr val="F15922"/>
          </a:solidFill>
          <a:ln>
            <a:noFill/>
          </a:ln>
          <a:extLst>
            <a:ext uri="{91240B29-F687-4F45-9708-019B960494DF}">
              <a14:hiddenLine xmlns:a14="http://schemas.microsoft.com/office/drawing/2010/main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1pPr>
            <a:lvl2pPr marL="742950" indent="-285750"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2pPr>
            <a:lvl3pPr marL="1143000" indent="-228600"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3pPr>
            <a:lvl4pPr marL="1600200" indent="-228600"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4pPr>
            <a:lvl5pPr marL="2057400" indent="-228600"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1" lang="ko-KR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HY동녘M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prstClr val="black">
                    <a:tint val="75000"/>
                  </a:prstClr>
                </a:solidFill>
                <a:latin typeface="Arial"/>
                <a:ea typeface="맑은 고딕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맑은 고딕"/>
                <a:cs typeface="+mn-cs"/>
              </a:rPr>
              <a:t>2017-04-07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맑은 고딕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prstClr val="black">
                    <a:tint val="75000"/>
                  </a:prstClr>
                </a:solidFill>
                <a:latin typeface="Arial"/>
                <a:ea typeface="맑은 고딕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맑은 고딕"/>
                <a:cs typeface="+mn-cs"/>
              </a:rPr>
              <a:t>CKC_KoALICE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맑은 고딕"/>
                <a:cs typeface="+mn-cs"/>
              </a:rPr>
              <a:t> 2017-04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맑은 고딕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Arial"/>
                <a:ea typeface="맑은 고딕"/>
              </a:defRPr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EB6042-D32D-4B4C-88BB-1ADE9809F005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맑은 고딕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맑은 고딕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5600" y="277813"/>
            <a:ext cx="1130300" cy="331787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r>
              <a:rPr lang="en-US" dirty="0"/>
              <a:t>Enter title</a:t>
            </a:r>
          </a:p>
        </p:txBody>
      </p:sp>
      <p:sp>
        <p:nvSpPr>
          <p:cNvPr id="103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14425"/>
            <a:ext cx="8435975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308573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 kern="1200" spc="-100">
          <a:ln>
            <a:solidFill>
              <a:schemeClr val="accent1">
                <a:lumMod val="75000"/>
                <a:alpha val="0"/>
              </a:schemeClr>
            </a:solidFill>
          </a:ln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anose="020F0502020204030204" pitchFamily="34" charset="0"/>
          <a:ea typeface="맑은 고딕" panose="020B0503020000020004" pitchFamily="50" charset="-127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anose="020F0502020204030204" pitchFamily="34" charset="0"/>
          <a:ea typeface="맑은 고딕" panose="020B0503020000020004" pitchFamily="50" charset="-127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anose="020F0502020204030204" pitchFamily="34" charset="0"/>
          <a:ea typeface="맑은 고딕" panose="020B0503020000020004" pitchFamily="50" charset="-127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anose="020F0502020204030204" pitchFamily="34" charset="0"/>
          <a:ea typeface="맑은 고딕" panose="020B0503020000020004" pitchFamily="50" charset="-127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ea typeface="맑은 고딕" panose="020B0503020000020004" pitchFamily="50" charset="-127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ea typeface="맑은 고딕" panose="020B0503020000020004" pitchFamily="50" charset="-127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ea typeface="맑은 고딕" panose="020B0503020000020004" pitchFamily="50" charset="-127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ea typeface="맑은 고딕" panose="020B0503020000020004" pitchFamily="50" charset="-127"/>
        </a:defRPr>
      </a:lvl9pPr>
    </p:titleStyle>
    <p:bodyStyle>
      <a:lvl1pPr marL="42863" indent="-341313" algn="l" rtl="0" eaLnBrk="0" fontAlgn="base" latinLnBrk="1" hangingPunct="0">
        <a:lnSpc>
          <a:spcPct val="90000"/>
        </a:lnSpc>
        <a:spcBef>
          <a:spcPts val="1000"/>
        </a:spcBef>
        <a:spcAft>
          <a:spcPts val="25"/>
        </a:spcAft>
        <a:buFont typeface="Wingdings" panose="05000000000000000000" pitchFamily="2" charset="2"/>
        <a:buChar char="ü"/>
        <a:defRPr sz="2000"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1pPr>
      <a:lvl2pPr marL="741363" indent="-284163" algn="l" rtl="0" eaLnBrk="0" fontAlgn="base" latinLnBrk="1" hangingPunct="0">
        <a:lnSpc>
          <a:spcPct val="150000"/>
        </a:lnSpc>
        <a:spcBef>
          <a:spcPts val="25"/>
        </a:spcBef>
        <a:spcAft>
          <a:spcPct val="0"/>
        </a:spcAft>
        <a:buFont typeface="Arial" panose="020B0604020202020204" pitchFamily="34" charset="0"/>
        <a:buChar char="­"/>
        <a:defRPr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2"/>
          <p:cNvSpPr>
            <a:spLocks noChangeArrowheads="1"/>
          </p:cNvSpPr>
          <p:nvPr userDrawn="1"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14B72"/>
          </a:solidFill>
          <a:ln>
            <a:noFill/>
          </a:ln>
        </p:spPr>
        <p:txBody>
          <a:bodyPr wrap="none" anchor="ctr"/>
          <a:lstStyle>
            <a:lvl1pPr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1" lang="ko-KR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HY동녘M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051" name="직사각형 28"/>
          <p:cNvSpPr>
            <a:spLocks noChangeArrowheads="1"/>
          </p:cNvSpPr>
          <p:nvPr userDrawn="1"/>
        </p:nvSpPr>
        <p:spPr bwMode="auto">
          <a:xfrm>
            <a:off x="0" y="0"/>
            <a:ext cx="114300" cy="836613"/>
          </a:xfrm>
          <a:prstGeom prst="rect">
            <a:avLst/>
          </a:prstGeom>
          <a:solidFill>
            <a:srgbClr val="F15922"/>
          </a:solidFill>
          <a:ln>
            <a:noFill/>
          </a:ln>
          <a:extLst>
            <a:ext uri="{91240B29-F687-4F45-9708-019B960494DF}">
              <a14:hiddenLine xmlns:a14="http://schemas.microsoft.com/office/drawing/2010/main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1pPr>
            <a:lvl2pPr marL="742950" indent="-285750"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2pPr>
            <a:lvl3pPr marL="1143000" indent="-228600"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3pPr>
            <a:lvl4pPr marL="1600200" indent="-228600"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4pPr>
            <a:lvl5pPr marL="2057400" indent="-228600"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1" lang="ko-KR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HY동녘M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prstClr val="black">
                    <a:tint val="75000"/>
                  </a:prstClr>
                </a:solidFill>
                <a:latin typeface="Arial"/>
                <a:ea typeface="맑은 고딕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맑은 고딕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prstClr val="black">
                    <a:tint val="75000"/>
                  </a:prstClr>
                </a:solidFill>
                <a:latin typeface="Arial"/>
                <a:ea typeface="맑은 고딕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맑은 고딕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 b="1">
                <a:solidFill>
                  <a:schemeClr val="tx1"/>
                </a:solidFill>
                <a:latin typeface="Arial"/>
                <a:ea typeface="맑은 고딕"/>
              </a:defRPr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EB6042-D32D-4B4C-88BB-1ADE9809F005}" type="slidenum">
              <a:rPr kumimoji="0" lang="ko-KR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맑은 고딕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맑은 고딕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5600" y="277813"/>
            <a:ext cx="1130300" cy="331787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r>
              <a:rPr lang="en-US" dirty="0"/>
              <a:t>Enter title</a:t>
            </a:r>
          </a:p>
        </p:txBody>
      </p:sp>
      <p:sp>
        <p:nvSpPr>
          <p:cNvPr id="103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14425"/>
            <a:ext cx="8435975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146519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</p:sldLayoutIdLst>
  <p:hf hdr="0" ftr="0" dt="0"/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 kern="1200" spc="-100">
          <a:ln>
            <a:solidFill>
              <a:schemeClr val="accent1">
                <a:lumMod val="75000"/>
                <a:alpha val="0"/>
              </a:schemeClr>
            </a:solidFill>
          </a:ln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anose="020F0502020204030204" pitchFamily="34" charset="0"/>
          <a:ea typeface="맑은 고딕" panose="020B0503020000020004" pitchFamily="50" charset="-127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anose="020F0502020204030204" pitchFamily="34" charset="0"/>
          <a:ea typeface="맑은 고딕" panose="020B0503020000020004" pitchFamily="50" charset="-127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anose="020F0502020204030204" pitchFamily="34" charset="0"/>
          <a:ea typeface="맑은 고딕" panose="020B0503020000020004" pitchFamily="50" charset="-127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anose="020F0502020204030204" pitchFamily="34" charset="0"/>
          <a:ea typeface="맑은 고딕" panose="020B0503020000020004" pitchFamily="50" charset="-127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ea typeface="맑은 고딕" panose="020B0503020000020004" pitchFamily="50" charset="-127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ea typeface="맑은 고딕" panose="020B0503020000020004" pitchFamily="50" charset="-127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ea typeface="맑은 고딕" panose="020B0503020000020004" pitchFamily="50" charset="-127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ea typeface="맑은 고딕" panose="020B0503020000020004" pitchFamily="50" charset="-127"/>
        </a:defRPr>
      </a:lvl9pPr>
    </p:titleStyle>
    <p:bodyStyle>
      <a:lvl1pPr marL="42863" indent="-341313" algn="l" rtl="0" eaLnBrk="0" fontAlgn="base" latinLnBrk="1" hangingPunct="0">
        <a:lnSpc>
          <a:spcPct val="150000"/>
        </a:lnSpc>
        <a:spcBef>
          <a:spcPts val="1000"/>
        </a:spcBef>
        <a:spcAft>
          <a:spcPts val="25"/>
        </a:spcAft>
        <a:buFont typeface="Wingdings" panose="05000000000000000000" pitchFamily="2" charset="2"/>
        <a:buChar char="ü"/>
        <a:defRPr sz="1800"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1pPr>
      <a:lvl2pPr marL="741363" indent="-284163" algn="l" rtl="0" eaLnBrk="0" fontAlgn="base" latinLnBrk="1" hangingPunct="0">
        <a:lnSpc>
          <a:spcPct val="150000"/>
        </a:lnSpc>
        <a:spcBef>
          <a:spcPts val="25"/>
        </a:spcBef>
        <a:spcAft>
          <a:spcPct val="0"/>
        </a:spcAft>
        <a:buFont typeface="Arial" panose="020B0604020202020204" pitchFamily="34" charset="0"/>
        <a:buChar char="­"/>
        <a:defRPr sz="1600"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15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15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200"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15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000"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2"/>
          <p:cNvSpPr>
            <a:spLocks noChangeArrowheads="1"/>
          </p:cNvSpPr>
          <p:nvPr userDrawn="1"/>
        </p:nvSpPr>
        <p:spPr bwMode="auto">
          <a:xfrm>
            <a:off x="0" y="0"/>
            <a:ext cx="9144000" cy="836613"/>
          </a:xfrm>
          <a:prstGeom prst="rect">
            <a:avLst/>
          </a:prstGeom>
          <a:solidFill>
            <a:srgbClr val="014B72"/>
          </a:solidFill>
          <a:ln>
            <a:noFill/>
          </a:ln>
        </p:spPr>
        <p:txBody>
          <a:bodyPr wrap="none" anchor="ctr"/>
          <a:lstStyle>
            <a:lvl1pPr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ko-KR" altLang="en-US" sz="1400" i="0">
              <a:solidFill>
                <a:prstClr val="black"/>
              </a:solidFill>
              <a:latin typeface="Arial" panose="020B0604020202020204" pitchFamily="34" charset="0"/>
              <a:ea typeface="HY동녘M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051" name="직사각형 28"/>
          <p:cNvSpPr>
            <a:spLocks noChangeArrowheads="1"/>
          </p:cNvSpPr>
          <p:nvPr userDrawn="1"/>
        </p:nvSpPr>
        <p:spPr bwMode="auto">
          <a:xfrm>
            <a:off x="0" y="0"/>
            <a:ext cx="114300" cy="836613"/>
          </a:xfrm>
          <a:prstGeom prst="rect">
            <a:avLst/>
          </a:prstGeom>
          <a:solidFill>
            <a:srgbClr val="F15922"/>
          </a:solidFill>
          <a:ln>
            <a:noFill/>
          </a:ln>
          <a:extLst>
            <a:ext uri="{91240B29-F687-4F45-9708-019B960494DF}">
              <a14:hiddenLine xmlns:a14="http://schemas.microsoft.com/office/drawing/2010/main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1pPr>
            <a:lvl2pPr marL="742950" indent="-285750"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2pPr>
            <a:lvl3pPr marL="1143000" indent="-228600"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3pPr>
            <a:lvl4pPr marL="1600200" indent="-228600"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4pPr>
            <a:lvl5pPr marL="2057400" indent="-228600"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800080"/>
                </a:solidFill>
                <a:latin typeface="Tahoma" panose="020B0604030504040204" pitchFamily="34" charset="0"/>
                <a:ea typeface="굴림" panose="020B0600000101010101" pitchFamily="50" charset="-127"/>
              </a:defRPr>
            </a:lvl9pPr>
          </a:lstStyle>
          <a:p>
            <a:pPr algn="ctr" eaLnBrk="1" latinLnBrk="1" hangingPunct="1">
              <a:lnSpc>
                <a:spcPct val="150000"/>
              </a:lnSpc>
              <a:buFontTx/>
              <a:buChar char="-"/>
              <a:defRPr/>
            </a:pPr>
            <a:endParaRPr lang="ko-KR" altLang="en-US" sz="1400">
              <a:solidFill>
                <a:srgbClr val="000000"/>
              </a:solidFill>
              <a:latin typeface="Arial" panose="020B0604020202020204" pitchFamily="34" charset="0"/>
              <a:ea typeface="HY동녘M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prstClr val="black">
                    <a:tint val="75000"/>
                  </a:prstClr>
                </a:solidFill>
                <a:latin typeface="Arial"/>
                <a:ea typeface="맑은 고딕"/>
              </a:defRPr>
            </a:lvl1pPr>
          </a:lstStyle>
          <a:p>
            <a:r>
              <a:rPr lang="en-US" altLang="ko-KR" dirty="0"/>
              <a:t>2017-04-07</a:t>
            </a:r>
            <a:endParaRPr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prstClr val="black">
                    <a:tint val="75000"/>
                  </a:prstClr>
                </a:solidFill>
                <a:latin typeface="Arial"/>
                <a:ea typeface="맑은 고딕"/>
              </a:defRPr>
            </a:lvl1pPr>
          </a:lstStyle>
          <a:p>
            <a:pPr>
              <a:defRPr/>
            </a:pPr>
            <a:r>
              <a:rPr lang="en-US" altLang="ko-KR" dirty="0" err="1"/>
              <a:t>CKC_KoALICE</a:t>
            </a:r>
            <a:r>
              <a:rPr lang="en-US" altLang="ko-KR" dirty="0"/>
              <a:t> 2017-04</a:t>
            </a:r>
            <a:endParaRPr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prstClr val="black">
                    <a:tint val="75000"/>
                  </a:prstClr>
                </a:solidFill>
                <a:latin typeface="Arial"/>
                <a:ea typeface="맑은 고딕"/>
              </a:defRPr>
            </a:lvl1pPr>
          </a:lstStyle>
          <a:p>
            <a:pPr>
              <a:defRPr/>
            </a:pPr>
            <a:fld id="{3AEB6042-D32D-4B4C-88BB-1ADE9809F00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5600" y="277813"/>
            <a:ext cx="1130300" cy="331787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r>
              <a:rPr lang="en-US" dirty="0"/>
              <a:t>Enter title</a:t>
            </a:r>
          </a:p>
        </p:txBody>
      </p:sp>
      <p:sp>
        <p:nvSpPr>
          <p:cNvPr id="1032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14425"/>
            <a:ext cx="8435975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907413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 kern="1200" spc="-100">
          <a:ln>
            <a:solidFill>
              <a:schemeClr val="accent1">
                <a:lumMod val="75000"/>
                <a:alpha val="0"/>
              </a:schemeClr>
            </a:solidFill>
          </a:ln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anose="020F0502020204030204" pitchFamily="34" charset="0"/>
          <a:ea typeface="맑은 고딕" panose="020B0503020000020004" pitchFamily="50" charset="-127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anose="020F0502020204030204" pitchFamily="34" charset="0"/>
          <a:ea typeface="맑은 고딕" panose="020B0503020000020004" pitchFamily="50" charset="-127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anose="020F0502020204030204" pitchFamily="34" charset="0"/>
          <a:ea typeface="맑은 고딕" panose="020B0503020000020004" pitchFamily="50" charset="-127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anose="020F0502020204030204" pitchFamily="34" charset="0"/>
          <a:ea typeface="맑은 고딕" panose="020B0503020000020004" pitchFamily="50" charset="-127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ea typeface="맑은 고딕" panose="020B0503020000020004" pitchFamily="50" charset="-127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ea typeface="맑은 고딕" panose="020B0503020000020004" pitchFamily="50" charset="-127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ea typeface="맑은 고딕" panose="020B0503020000020004" pitchFamily="50" charset="-127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anose="020B0604020202020204" pitchFamily="34" charset="0"/>
          <a:ea typeface="맑은 고딕" panose="020B0503020000020004" pitchFamily="50" charset="-127"/>
        </a:defRPr>
      </a:lvl9pPr>
    </p:titleStyle>
    <p:bodyStyle>
      <a:lvl1pPr marL="42863" indent="-341313" algn="l" rtl="0" eaLnBrk="0" fontAlgn="base" latinLnBrk="1" hangingPunct="0">
        <a:lnSpc>
          <a:spcPct val="90000"/>
        </a:lnSpc>
        <a:spcBef>
          <a:spcPts val="1000"/>
        </a:spcBef>
        <a:spcAft>
          <a:spcPts val="25"/>
        </a:spcAft>
        <a:buFont typeface="Wingdings" panose="05000000000000000000" pitchFamily="2" charset="2"/>
        <a:buChar char="ü"/>
        <a:defRPr sz="2000"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1pPr>
      <a:lvl2pPr marL="741363" indent="-284163" algn="l" rtl="0" eaLnBrk="0" fontAlgn="base" latinLnBrk="1" hangingPunct="0">
        <a:lnSpc>
          <a:spcPct val="150000"/>
        </a:lnSpc>
        <a:spcBef>
          <a:spcPts val="25"/>
        </a:spcBef>
        <a:spcAft>
          <a:spcPct val="0"/>
        </a:spcAft>
        <a:buFont typeface="Arial" panose="020B0604020202020204" pitchFamily="34" charset="0"/>
        <a:buChar char="­"/>
        <a:defRPr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g"/><Relationship Id="rId3" Type="http://schemas.openxmlformats.org/officeDocument/2006/relationships/image" Target="../media/image2.png"/><Relationship Id="rId7" Type="http://schemas.openxmlformats.org/officeDocument/2006/relationships/image" Target="../media/image5.jpg"/><Relationship Id="rId12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79042" y="2708920"/>
            <a:ext cx="6731266" cy="997196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ko-KR" sz="3600" dirty="0">
                <a:solidFill>
                  <a:srgbClr val="954F7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of </a:t>
            </a:r>
            <a:r>
              <a:rPr lang="en-US" altLang="ko-KR" sz="3600" dirty="0" err="1">
                <a:solidFill>
                  <a:srgbClr val="954F7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KoALICE</a:t>
            </a:r>
            <a:r>
              <a:rPr lang="en-US" altLang="ko-KR" sz="3600" dirty="0">
                <a:solidFill>
                  <a:srgbClr val="954F7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Experiment Group</a:t>
            </a:r>
            <a:br>
              <a:rPr lang="en-US" altLang="ko-KR" sz="3600" dirty="0">
                <a:solidFill>
                  <a:srgbClr val="954F7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ko-KR" sz="3600" dirty="0">
                <a:solidFill>
                  <a:srgbClr val="954F7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2019 &amp; Future plan</a:t>
            </a:r>
          </a:p>
        </p:txBody>
      </p:sp>
      <p:sp>
        <p:nvSpPr>
          <p:cNvPr id="5123" name="부제목 3"/>
          <p:cNvSpPr>
            <a:spLocks noGrp="1"/>
          </p:cNvSpPr>
          <p:nvPr>
            <p:ph type="subTitle" idx="1"/>
          </p:nvPr>
        </p:nvSpPr>
        <p:spPr>
          <a:xfrm>
            <a:off x="5435600" y="4868863"/>
            <a:ext cx="3541713" cy="1536700"/>
          </a:xfrm>
        </p:spPr>
        <p:txBody>
          <a:bodyPr/>
          <a:lstStyle/>
          <a:p>
            <a:r>
              <a:rPr lang="en-US" altLang="ko-KR" b="1">
                <a:solidFill>
                  <a:srgbClr val="954F72"/>
                </a:solidFill>
              </a:rPr>
              <a:t>Jin-Hee Yoon</a:t>
            </a:r>
          </a:p>
          <a:p>
            <a:r>
              <a:rPr lang="en-US" altLang="ko-KR" sz="2000">
                <a:solidFill>
                  <a:srgbClr val="954F72"/>
                </a:solidFill>
              </a:rPr>
              <a:t>Professor</a:t>
            </a:r>
          </a:p>
          <a:p>
            <a:r>
              <a:rPr lang="en-US" altLang="ko-KR" sz="2000">
                <a:solidFill>
                  <a:srgbClr val="954F72"/>
                </a:solidFill>
              </a:rPr>
              <a:t>Inha University</a:t>
            </a:r>
            <a:endParaRPr lang="ko-KR" altLang="en-US" sz="2000">
              <a:solidFill>
                <a:srgbClr val="954F7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5408" y="278233"/>
            <a:ext cx="1556645" cy="332399"/>
          </a:xfrm>
        </p:spPr>
        <p:txBody>
          <a:bodyPr/>
          <a:lstStyle/>
          <a:p>
            <a:r>
              <a:rPr lang="en-US" altLang="ko-KR" dirty="0"/>
              <a:t>Publications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250825" y="908720"/>
            <a:ext cx="8641655" cy="57606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2019</a:t>
            </a:r>
            <a:r>
              <a:rPr lang="ko-KR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 </a:t>
            </a:r>
            <a:r>
              <a:rPr lang="ko-KR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전체</a:t>
            </a:r>
            <a:r>
              <a:rPr lang="en-US" altLang="ko-K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논문 </a:t>
            </a:r>
            <a:r>
              <a:rPr lang="en-US" altLang="ko-K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42</a:t>
            </a:r>
            <a:r>
              <a:rPr lang="ko-KR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편</a:t>
            </a:r>
            <a:r>
              <a:rPr lang="en-US" altLang="ko-K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 주저자 논문</a:t>
            </a:r>
            <a:r>
              <a:rPr lang="en-US" altLang="ko-K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</a:t>
            </a:r>
            <a:r>
              <a:rPr lang="ko-KR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편</a:t>
            </a:r>
            <a:endParaRPr lang="en-US" altLang="ko-K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endParaRPr lang="en-US" altLang="ko-KR" sz="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ko-K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Collaboration Work</a:t>
            </a:r>
            <a:r>
              <a: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를 통한 논문은 </a:t>
            </a:r>
            <a:r>
              <a:rPr lang="en-US" altLang="ko-K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편 출판</a:t>
            </a:r>
            <a:endParaRPr lang="en-US" altLang="ko-K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080000" lvl="2" indent="-360000">
              <a:buFont typeface="+mj-lt"/>
              <a:buAutoNum type="arabicPeriod"/>
            </a:pPr>
            <a:r>
              <a:rPr lang="en-US" altLang="ko-KR" dirty="0">
                <a:solidFill>
                  <a:schemeClr val="tx1"/>
                </a:solidFill>
              </a:rPr>
              <a:t>“Study of the ecological gas for MRPCs” : NIM A927 (2019.5) </a:t>
            </a:r>
            <a:r>
              <a:rPr lang="ko-KR" altLang="en-US" dirty="0" err="1">
                <a:solidFill>
                  <a:schemeClr val="tx1"/>
                </a:solidFill>
              </a:rPr>
              <a:t>백용욱</a:t>
            </a:r>
            <a:r>
              <a:rPr lang="ko-KR" altLang="en-US" dirty="0">
                <a:solidFill>
                  <a:schemeClr val="tx1"/>
                </a:solidFill>
              </a:rPr>
              <a:t> 외</a:t>
            </a:r>
            <a:r>
              <a:rPr lang="en-US" altLang="ko-KR" dirty="0">
                <a:solidFill>
                  <a:schemeClr val="tx1"/>
                </a:solidFill>
              </a:rPr>
              <a:t> 2</a:t>
            </a:r>
            <a:r>
              <a:rPr lang="ko-KR" altLang="en-US" dirty="0">
                <a:solidFill>
                  <a:schemeClr val="tx1"/>
                </a:solidFill>
              </a:rPr>
              <a:t>인</a:t>
            </a:r>
            <a:endParaRPr lang="en-US" altLang="ko-KR" dirty="0">
              <a:solidFill>
                <a:schemeClr val="tx1"/>
              </a:solidFill>
            </a:endParaRPr>
          </a:p>
          <a:p>
            <a:pPr marL="1080000" lvl="2" indent="-360000">
              <a:buFont typeface="+mj-lt"/>
              <a:buAutoNum type="arabicPeriod"/>
            </a:pPr>
            <a:r>
              <a:rPr lang="en-US" altLang="ko-KR" dirty="0">
                <a:solidFill>
                  <a:schemeClr val="tx1"/>
                </a:solidFill>
              </a:rPr>
              <a:t>“Study of a large size double stack MRPC with strip readout” : NIM A927 (2019.6) </a:t>
            </a:r>
            <a:r>
              <a:rPr lang="ko-KR" altLang="en-US" dirty="0" err="1">
                <a:solidFill>
                  <a:schemeClr val="tx1"/>
                </a:solidFill>
              </a:rPr>
              <a:t>백용욱</a:t>
            </a:r>
            <a:r>
              <a:rPr lang="ko-KR" altLang="en-US" dirty="0">
                <a:solidFill>
                  <a:schemeClr val="tx1"/>
                </a:solidFill>
              </a:rPr>
              <a:t> 외 </a:t>
            </a:r>
            <a:r>
              <a:rPr lang="en-US" altLang="ko-KR" dirty="0">
                <a:solidFill>
                  <a:schemeClr val="tx1"/>
                </a:solidFill>
              </a:rPr>
              <a:t>2</a:t>
            </a:r>
            <a:r>
              <a:rPr lang="ko-KR" altLang="en-US" dirty="0">
                <a:solidFill>
                  <a:schemeClr val="tx1"/>
                </a:solidFill>
              </a:rPr>
              <a:t>인</a:t>
            </a:r>
            <a:endParaRPr lang="en-US" altLang="ko-KR" dirty="0">
              <a:solidFill>
                <a:schemeClr val="tx1"/>
              </a:solidFill>
            </a:endParaRPr>
          </a:p>
          <a:p>
            <a:pPr marL="1080000" lvl="2" indent="-360000">
              <a:buFont typeface="+mj-lt"/>
              <a:buAutoNum type="arabicPeriod"/>
            </a:pPr>
            <a:r>
              <a:rPr lang="en-US" altLang="ko-KR" dirty="0">
                <a:solidFill>
                  <a:schemeClr val="tx1"/>
                </a:solidFill>
              </a:rPr>
              <a:t>“Study of a large strip-type MRPC with single-ended readout” : NIM A940 (2019.10) </a:t>
            </a:r>
            <a:r>
              <a:rPr lang="ko-KR" altLang="en-US" dirty="0" err="1">
                <a:solidFill>
                  <a:schemeClr val="tx1"/>
                </a:solidFill>
              </a:rPr>
              <a:t>백용욱</a:t>
            </a:r>
            <a:r>
              <a:rPr lang="ko-KR" altLang="en-US" dirty="0">
                <a:solidFill>
                  <a:schemeClr val="tx1"/>
                </a:solidFill>
              </a:rPr>
              <a:t> 외 </a:t>
            </a:r>
            <a:r>
              <a:rPr lang="en-US" altLang="ko-KR" dirty="0">
                <a:solidFill>
                  <a:schemeClr val="tx1"/>
                </a:solidFill>
              </a:rPr>
              <a:t>1</a:t>
            </a:r>
            <a:r>
              <a:rPr lang="ko-KR" altLang="en-US" dirty="0">
                <a:solidFill>
                  <a:schemeClr val="tx1"/>
                </a:solidFill>
              </a:rPr>
              <a:t>인</a:t>
            </a:r>
            <a:endParaRPr lang="en-US" altLang="ko-K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90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5408" y="278233"/>
            <a:ext cx="1556645" cy="332399"/>
          </a:xfrm>
        </p:spPr>
        <p:txBody>
          <a:bodyPr/>
          <a:lstStyle/>
          <a:p>
            <a:r>
              <a:rPr lang="en-US" altLang="ko-KR"/>
              <a:t>Publications</a:t>
            </a:r>
            <a:endParaRPr lang="ko-KR" altLang="en-US" dirty="0"/>
          </a:p>
        </p:txBody>
      </p:sp>
      <p:graphicFrame>
        <p:nvGraphicFramePr>
          <p:cNvPr id="8" name="차트 7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>
            <a:graphicFrameLocks/>
          </p:cNvGraphicFramePr>
          <p:nvPr/>
        </p:nvGraphicFramePr>
        <p:xfrm>
          <a:off x="349623" y="1078005"/>
          <a:ext cx="8444753" cy="4701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743507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5408" y="278233"/>
            <a:ext cx="1632435" cy="332399"/>
          </a:xfrm>
        </p:spPr>
        <p:txBody>
          <a:bodyPr/>
          <a:lstStyle/>
          <a:p>
            <a:r>
              <a:rPr lang="en-US" altLang="ko-KR" dirty="0"/>
              <a:t>Presentation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0825" y="917094"/>
            <a:ext cx="8785671" cy="5194300"/>
          </a:xfrm>
        </p:spPr>
        <p:txBody>
          <a:bodyPr/>
          <a:lstStyle/>
          <a:p>
            <a:pPr marL="360000">
              <a:lnSpc>
                <a:spcPct val="150000"/>
              </a:lnSpc>
            </a:pPr>
            <a:r>
              <a:rPr lang="en-US" altLang="ko-KR" b="1" dirty="0">
                <a:solidFill>
                  <a:srgbClr val="014B7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: 121</a:t>
            </a:r>
          </a:p>
          <a:p>
            <a:pPr marL="720000" lvl="1"/>
            <a:r>
              <a:rPr lang="en-US" altLang="ko-KR" dirty="0">
                <a:solidFill>
                  <a:schemeClr val="tx1"/>
                </a:solidFill>
              </a:rPr>
              <a:t>17 International conference </a:t>
            </a:r>
          </a:p>
          <a:p>
            <a:pPr marL="720000" lvl="1"/>
            <a:r>
              <a:rPr lang="en-US" altLang="ko-KR" dirty="0">
                <a:solidFill>
                  <a:schemeClr val="tx1"/>
                </a:solidFill>
              </a:rPr>
              <a:t>21 domestic : KPS and HIM</a:t>
            </a:r>
          </a:p>
          <a:p>
            <a:pPr marL="720000" lvl="1"/>
            <a:r>
              <a:rPr lang="en-US" altLang="ko-KR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97 CERN internal</a:t>
            </a:r>
            <a:r>
              <a:rPr lang="en-US" altLang="ko-KR" b="1" dirty="0">
                <a:solidFill>
                  <a:srgbClr val="014B7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PAG, PWG, PF, AW</a:t>
            </a:r>
            <a:endParaRPr lang="en-US" altLang="ko-KR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852814" y="-2206563"/>
            <a:ext cx="5910857" cy="294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제목 1"/>
          <p:cNvSpPr txBox="1">
            <a:spLocks/>
          </p:cNvSpPr>
          <p:nvPr/>
        </p:nvSpPr>
        <p:spPr>
          <a:xfrm>
            <a:off x="6313956" y="487705"/>
            <a:ext cx="1683025" cy="276999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 kern="1200" spc="0">
                <a:ln>
                  <a:solidFill>
                    <a:schemeClr val="accent1">
                      <a:lumMod val="7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2pPr>
            <a:lvl3pPr algn="l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3pPr>
            <a:lvl4pPr algn="l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4pPr>
            <a:lvl5pPr algn="l" rtl="0" eaLnBrk="0" fontAlgn="base" latinLnBrk="1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Calibri" panose="020F0502020204030204" pitchFamily="34" charset="0"/>
                <a:ea typeface="맑은 고딕" panose="020B0503020000020004" pitchFamily="50" charset="-127"/>
              </a:defRPr>
            </a:lvl5pPr>
            <a:lvl6pPr marL="457200" algn="l" rtl="0" fontAlgn="base" latin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맑은 고딕" panose="020B0503020000020004" pitchFamily="50" charset="-127"/>
              </a:defRPr>
            </a:lvl6pPr>
            <a:lvl7pPr marL="914400" algn="l" rtl="0" fontAlgn="base" latin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맑은 고딕" panose="020B0503020000020004" pitchFamily="50" charset="-127"/>
              </a:defRPr>
            </a:lvl7pPr>
            <a:lvl8pPr marL="1371600" algn="l" rtl="0" fontAlgn="base" latin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맑은 고딕" panose="020B0503020000020004" pitchFamily="50" charset="-127"/>
              </a:defRPr>
            </a:lvl8pPr>
            <a:lvl9pPr marL="1828800" algn="l" rtl="0" fontAlgn="base" latin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맑은 고딕" panose="020B0503020000020004" pitchFamily="50" charset="-127"/>
              </a:defRPr>
            </a:lvl9pPr>
          </a:lstStyle>
          <a:p>
            <a:r>
              <a:rPr kumimoji="0" lang="en-US" altLang="ko-KR" sz="2000" dirty="0"/>
              <a:t>Since Mar. 2019</a:t>
            </a:r>
            <a:endParaRPr kumimoji="0" lang="ko-KR" altLang="en-US" sz="2000" dirty="0"/>
          </a:p>
        </p:txBody>
      </p:sp>
      <p:graphicFrame>
        <p:nvGraphicFramePr>
          <p:cNvPr id="7" name="차트 6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3837082"/>
              </p:ext>
            </p:extLst>
          </p:nvPr>
        </p:nvGraphicFramePr>
        <p:xfrm>
          <a:off x="2195736" y="3067422"/>
          <a:ext cx="4896544" cy="3043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6350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95D59A8-51A1-434B-9026-CFFCF07CE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408" y="278233"/>
            <a:ext cx="1846659" cy="332399"/>
          </a:xfrm>
        </p:spPr>
        <p:txBody>
          <a:bodyPr/>
          <a:lstStyle/>
          <a:p>
            <a:r>
              <a:rPr lang="ko-KR" altLang="en-US" dirty="0"/>
              <a:t>성과지표관리</a:t>
            </a:r>
          </a:p>
        </p:txBody>
      </p:sp>
      <p:graphicFrame>
        <p:nvGraphicFramePr>
          <p:cNvPr id="5" name="차트 4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6365080"/>
              </p:ext>
            </p:extLst>
          </p:nvPr>
        </p:nvGraphicFramePr>
        <p:xfrm>
          <a:off x="1403648" y="1771650"/>
          <a:ext cx="6264696" cy="3961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46511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5408" y="278233"/>
            <a:ext cx="3315908" cy="332399"/>
          </a:xfrm>
        </p:spPr>
        <p:txBody>
          <a:bodyPr/>
          <a:lstStyle/>
          <a:p>
            <a:r>
              <a:rPr lang="en-US" dirty="0"/>
              <a:t>Paper Expectation in 2020</a:t>
            </a: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250825" y="1114428"/>
          <a:ext cx="8435976" cy="4834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1992">
                  <a:extLst>
                    <a:ext uri="{9D8B030D-6E8A-4147-A177-3AD203B41FA5}">
                      <a16:colId xmlns:a16="http://schemas.microsoft.com/office/drawing/2014/main" val="1693011028"/>
                    </a:ext>
                  </a:extLst>
                </a:gridCol>
                <a:gridCol w="2811992">
                  <a:extLst>
                    <a:ext uri="{9D8B030D-6E8A-4147-A177-3AD203B41FA5}">
                      <a16:colId xmlns:a16="http://schemas.microsoft.com/office/drawing/2014/main" val="1419682960"/>
                    </a:ext>
                  </a:extLst>
                </a:gridCol>
                <a:gridCol w="2811992">
                  <a:extLst>
                    <a:ext uri="{9D8B030D-6E8A-4147-A177-3AD203B41FA5}">
                      <a16:colId xmlns:a16="http://schemas.microsoft.com/office/drawing/2014/main" val="3530116805"/>
                    </a:ext>
                  </a:extLst>
                </a:gridCol>
              </a:tblGrid>
              <a:tr h="47090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Title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PC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Status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72387"/>
                  </a:ext>
                </a:extLst>
              </a:tr>
              <a:tr h="3315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PWA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BK Kim, TS Kim</a:t>
                      </a: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dirty="0"/>
                        <a:t>Under IRC review</a:t>
                      </a:r>
                    </a:p>
                    <a:p>
                      <a:pPr algn="ctr"/>
                      <a:r>
                        <a:rPr lang="en-US" dirty="0"/>
                        <a:t>Submitted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762109"/>
                  </a:ext>
                </a:extLst>
              </a:tr>
              <a:tr h="2926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Global polarization in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PbPb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YW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Baek</a:t>
                      </a:r>
                      <a:endParaRPr lang="ko-KR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3744278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K0_s and Lambda in jets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Vir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Kucera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9415999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 multiplicity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BK Kim, YW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Baek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11142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Jet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BK Kim</a:t>
                      </a: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101248"/>
                  </a:ext>
                </a:extLst>
              </a:tr>
              <a:tr h="2941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Sigma0 in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Pb-Pb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JH Song, IK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Yoo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608119"/>
                  </a:ext>
                </a:extLst>
              </a:tr>
              <a:tr h="35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Path-length dependent I_AA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HJ Kim</a:t>
                      </a: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8">
                  <a:txBody>
                    <a:bodyPr/>
                    <a:lstStyle/>
                    <a:p>
                      <a:pPr algn="ctr"/>
                      <a:r>
                        <a:rPr lang="en-US" dirty="0"/>
                        <a:t>Analysis ongoing</a:t>
                      </a:r>
                    </a:p>
                    <a:p>
                      <a:pPr algn="ctr"/>
                      <a:r>
                        <a:rPr lang="en-US" dirty="0"/>
                        <a:t>QM</a:t>
                      </a:r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QM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4389655"/>
                  </a:ext>
                </a:extLst>
              </a:tr>
              <a:tr h="3859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Sigma0(1530) in pp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BH Lim</a:t>
                      </a: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245272"/>
                  </a:ext>
                </a:extLst>
              </a:tr>
              <a:tr h="35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f0(980) and f2(1270) in pp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JL Lee</a:t>
                      </a: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650913"/>
                  </a:ext>
                </a:extLst>
              </a:tr>
              <a:tr h="1790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Ridge in pp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JL Lee</a:t>
                      </a: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225789"/>
                  </a:ext>
                </a:extLst>
              </a:tr>
              <a:tr h="939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Lambda_b</a:t>
                      </a:r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 pp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TJ Kim</a:t>
                      </a: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590549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marL="0" marR="0" lvl="1" indent="0" algn="ct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/>
                        <a:t>Ξ0</a:t>
                      </a:r>
                      <a:r>
                        <a:rPr lang="en-US" dirty="0"/>
                        <a:t>c in pp at 13 </a:t>
                      </a:r>
                      <a:r>
                        <a:rPr lang="en-US" dirty="0" err="1"/>
                        <a:t>TeV</a:t>
                      </a:r>
                      <a:endParaRPr lang="en-US" dirty="0"/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JJ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77643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B2e</a:t>
                      </a:r>
                      <a:r>
                        <a:rPr lang="en-US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 pp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JY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Kweon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552852"/>
                  </a:ext>
                </a:extLst>
              </a:tr>
              <a:tr h="358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B2e R_AA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Jonghan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Park</a:t>
                      </a:r>
                    </a:p>
                  </a:txBody>
                  <a:tcPr marL="7620" marR="7620" marT="762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229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39323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LS2 upgrade</a:t>
            </a:r>
            <a:r>
              <a:rPr lang="ko-KR" altLang="en-US" dirty="0"/>
              <a:t> </a:t>
            </a:r>
            <a:r>
              <a:rPr lang="en-US" altLang="ko-KR" dirty="0"/>
              <a:t>: ITS Reception Test for ML &amp; OL</a:t>
            </a:r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Mass Chip Test (100% in Korea)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HIC (Hybrid Integrated Circuit) Assembly (</a:t>
            </a:r>
            <a:r>
              <a:rPr lang="ko-KR" altLang="en-US" dirty="0">
                <a:solidFill>
                  <a:schemeClr val="tx1"/>
                </a:solidFill>
              </a:rPr>
              <a:t>한국을 포함한 세계 </a:t>
            </a:r>
            <a:r>
              <a:rPr lang="en-US" altLang="ko-KR" dirty="0">
                <a:solidFill>
                  <a:schemeClr val="tx1"/>
                </a:solidFill>
              </a:rPr>
              <a:t>5</a:t>
            </a:r>
            <a:r>
              <a:rPr lang="ko-KR" altLang="en-US" dirty="0">
                <a:solidFill>
                  <a:schemeClr val="tx1"/>
                </a:solidFill>
              </a:rPr>
              <a:t>개국</a:t>
            </a:r>
            <a:r>
              <a:rPr lang="en-US" altLang="ko-KR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Stave Assembly (Stave Site)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Reception Test (CERN)</a:t>
            </a:r>
          </a:p>
          <a:p>
            <a:pPr lvl="1"/>
            <a:r>
              <a:rPr lang="en-US" altLang="ko-KR" dirty="0">
                <a:solidFill>
                  <a:schemeClr val="tx1"/>
                </a:solidFill>
              </a:rPr>
              <a:t>Visual Inspection</a:t>
            </a:r>
          </a:p>
          <a:p>
            <a:pPr lvl="1"/>
            <a:r>
              <a:rPr lang="en-US" altLang="ko-KR" dirty="0">
                <a:solidFill>
                  <a:schemeClr val="tx1"/>
                </a:solidFill>
              </a:rPr>
              <a:t>Stave response test with pulse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</a:rPr>
              <a:t>Layer Construction (CERN)</a:t>
            </a:r>
          </a:p>
          <a:p>
            <a:endParaRPr lang="en-US" altLang="ko-KR" dirty="0">
              <a:solidFill>
                <a:schemeClr val="tx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endParaRPr lang="en-US" altLang="ko-KR" dirty="0">
              <a:solidFill>
                <a:schemeClr val="tx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r>
              <a:rPr lang="ko-KR" altLang="en-US" dirty="0" err="1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박종한</a:t>
            </a: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dirty="0" err="1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임봉휘</a:t>
            </a: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권지연</a:t>
            </a: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dirty="0" err="1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서진주</a:t>
            </a: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정지혜</a:t>
            </a: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김태준</a:t>
            </a:r>
            <a:endParaRPr lang="en-US" altLang="ko-KR" dirty="0">
              <a:solidFill>
                <a:schemeClr val="tx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4400" b="0" i="0" u="none" strike="noStrike" kern="1200" cap="none" spc="0" normalizeH="0" baseline="0" noProof="0">
              <a:ln>
                <a:noFill/>
              </a:ln>
              <a:solidFill>
                <a:srgbClr val="800080"/>
              </a:solidFill>
              <a:effectLst/>
              <a:uLnTx/>
              <a:uFillTx/>
              <a:latin typeface="Tahoma" panose="020B0604030504040204" pitchFamily="34" charset="0"/>
              <a:ea typeface="굴림" panose="020B0600000101010101" pitchFamily="50" charset="-127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4400" b="0" i="0" u="none" strike="noStrike" kern="1200" cap="none" spc="0" normalizeH="0" baseline="0" noProof="0">
              <a:ln>
                <a:noFill/>
              </a:ln>
              <a:solidFill>
                <a:srgbClr val="800080"/>
              </a:solidFill>
              <a:effectLst/>
              <a:uLnTx/>
              <a:uFillTx/>
              <a:latin typeface="Tahoma" panose="020B0604030504040204" pitchFamily="34" charset="0"/>
              <a:ea typeface="굴림" panose="020B0600000101010101" pitchFamily="50" charset="-127"/>
              <a:cs typeface="+mn-cs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852814" y="-2206563"/>
            <a:ext cx="5910857" cy="294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4400" b="0" i="0" u="none" strike="noStrike" kern="1200" cap="none" spc="0" normalizeH="0" baseline="0" noProof="0">
              <a:ln>
                <a:noFill/>
              </a:ln>
              <a:solidFill>
                <a:srgbClr val="800080"/>
              </a:solidFill>
              <a:effectLst/>
              <a:uLnTx/>
              <a:uFillTx/>
              <a:latin typeface="Tahoma" panose="020B0604030504040204" pitchFamily="34" charset="0"/>
              <a:ea typeface="굴림" panose="020B0600000101010101" pitchFamily="50" charset="-127"/>
              <a:cs typeface="+mn-cs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2BEF9D79-0F4B-5F40-ADDD-FDF14F040580}"/>
              </a:ext>
            </a:extLst>
          </p:cNvPr>
          <p:cNvSpPr/>
          <p:nvPr/>
        </p:nvSpPr>
        <p:spPr>
          <a:xfrm>
            <a:off x="250825" y="2911740"/>
            <a:ext cx="3791212" cy="1296144"/>
          </a:xfrm>
          <a:prstGeom prst="rect">
            <a:avLst/>
          </a:prstGeom>
          <a:noFill/>
          <a:ln w="25400">
            <a:solidFill>
              <a:srgbClr val="FF11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076" y="2564904"/>
            <a:ext cx="3685388" cy="2764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11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ITS2</a:t>
            </a:r>
            <a:r>
              <a:rPr lang="ko-KR" altLang="en-US" dirty="0"/>
              <a:t> </a:t>
            </a:r>
            <a:r>
              <a:rPr lang="en-US" altLang="ko-KR" dirty="0"/>
              <a:t>Beyond</a:t>
            </a:r>
            <a:endParaRPr lang="ko-KR" altLang="en-US" dirty="0"/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51520" y="908720"/>
            <a:ext cx="8435975" cy="5698951"/>
          </a:xfrm>
        </p:spPr>
        <p:txBody>
          <a:bodyPr/>
          <a:lstStyle/>
          <a:p>
            <a:r>
              <a:rPr lang="en-US" altLang="ko-K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Novel and flexible silicon detector</a:t>
            </a:r>
          </a:p>
          <a:p>
            <a:pPr lvl="1"/>
            <a:endParaRPr lang="en-US" altLang="ko-KR" dirty="0">
              <a:solidFill>
                <a:schemeClr val="tx1"/>
              </a:solidFill>
            </a:endParaRPr>
          </a:p>
          <a:p>
            <a:pPr lvl="1"/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6" name="Picture 5" descr="sensor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165" y="1291002"/>
            <a:ext cx="2638990" cy="2137998"/>
          </a:xfrm>
          <a:prstGeom prst="rect">
            <a:avLst/>
          </a:prstGeom>
        </p:spPr>
      </p:pic>
      <p:pic>
        <p:nvPicPr>
          <p:cNvPr id="14" name="Picture 9" descr="sensor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69159"/>
            <a:ext cx="3247046" cy="2137998"/>
          </a:xfrm>
          <a:prstGeom prst="rect">
            <a:avLst/>
          </a:prstGeom>
        </p:spPr>
      </p:pic>
      <p:sp>
        <p:nvSpPr>
          <p:cNvPr id="10" name="내용 개체 틀 3">
            <a:extLst>
              <a:ext uri="{FF2B5EF4-FFF2-40B4-BE49-F238E27FC236}">
                <a16:creationId xmlns:a16="http://schemas.microsoft.com/office/drawing/2014/main" id="{7DE841F8-6C04-4FBB-B109-E559A8342B5A}"/>
              </a:ext>
            </a:extLst>
          </p:cNvPr>
          <p:cNvSpPr txBox="1">
            <a:spLocks/>
          </p:cNvSpPr>
          <p:nvPr/>
        </p:nvSpPr>
        <p:spPr bwMode="auto">
          <a:xfrm>
            <a:off x="429319" y="3717032"/>
            <a:ext cx="8080375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2863" indent="-341313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ts val="25"/>
              </a:spcAft>
              <a:buFont typeface="Wingdings" panose="05000000000000000000" pitchFamily="2" charset="2"/>
              <a:buChar char="ü"/>
              <a:defRPr sz="2000" kern="120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1363" indent="-284163" algn="l" rtl="0" eaLnBrk="0" fontAlgn="base" latinLnBrk="1" hangingPunct="0">
              <a:lnSpc>
                <a:spcPct val="150000"/>
              </a:lnSpc>
              <a:spcBef>
                <a:spcPts val="25"/>
              </a:spcBef>
              <a:spcAft>
                <a:spcPct val="0"/>
              </a:spcAft>
              <a:buFont typeface="Arial" panose="020B0604020202020204" pitchFamily="34" charset="0"/>
              <a:buChar char="­"/>
              <a:defRPr kern="120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rtl="0" eaLnBrk="0" fontAlgn="base" latinLnBrk="1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rtl="0" eaLnBrk="0" fontAlgn="base" latinLnBrk="1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rtl="0" eaLnBrk="0" fontAlgn="base" latinLnBrk="1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kumimoji="0" lang="en-US" altLang="ko-KR" sz="1800" dirty="0">
                <a:solidFill>
                  <a:schemeClr val="tx1"/>
                </a:solidFill>
              </a:rPr>
              <a:t>Chip design and development</a:t>
            </a:r>
          </a:p>
          <a:p>
            <a:pPr lvl="1"/>
            <a:r>
              <a:rPr kumimoji="0" lang="en-US" altLang="ko-KR" sz="1800" dirty="0">
                <a:solidFill>
                  <a:schemeClr val="tx1"/>
                </a:solidFill>
              </a:rPr>
              <a:t>Chip characterization through Silicon Sensor simulation</a:t>
            </a:r>
          </a:p>
          <a:p>
            <a:pPr lvl="1"/>
            <a:r>
              <a:rPr kumimoji="0" lang="en-US" altLang="ko-KR" sz="1800" dirty="0">
                <a:solidFill>
                  <a:schemeClr val="tx1"/>
                </a:solidFill>
              </a:rPr>
              <a:t>Quality improvement through Physics simulation</a:t>
            </a:r>
          </a:p>
          <a:p>
            <a:pPr lvl="1"/>
            <a:r>
              <a:rPr kumimoji="0" lang="en-US" altLang="ko-KR" sz="1800" dirty="0">
                <a:solidFill>
                  <a:schemeClr val="tx1"/>
                </a:solidFill>
              </a:rPr>
              <a:t>vertex resolution optimization and tracking through software development</a:t>
            </a:r>
            <a:r>
              <a:rPr kumimoji="0" lang="ko-KR" altLang="en-US" sz="1800" dirty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kumimoji="0" lang="en-US" altLang="ko-KR" sz="1800" dirty="0">
                <a:solidFill>
                  <a:schemeClr val="tx1"/>
                </a:solidFill>
              </a:rPr>
              <a:t>Suggest NEW experiments : Fixed target exp. or Triplet collision.</a:t>
            </a:r>
          </a:p>
          <a:p>
            <a:pPr lvl="1"/>
            <a:r>
              <a:rPr kumimoji="0" lang="en-US" altLang="ko-KR" sz="1800" dirty="0">
                <a:solidFill>
                  <a:schemeClr val="tx1"/>
                </a:solidFill>
              </a:rPr>
              <a:t>Production of new detector : Curved ITS, Silicon only detector …</a:t>
            </a:r>
          </a:p>
          <a:p>
            <a:pPr lvl="1"/>
            <a:r>
              <a:rPr lang="en-US" altLang="ko-KR" sz="1800" dirty="0">
                <a:solidFill>
                  <a:schemeClr val="tx1"/>
                </a:solidFill>
              </a:rPr>
              <a:t>characteristic study of </a:t>
            </a:r>
            <a:r>
              <a:rPr lang="en-US" altLang="ko-KR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MRPC</a:t>
            </a:r>
            <a:r>
              <a:rPr lang="en-US" altLang="ko-KR" sz="1800" dirty="0">
                <a:solidFill>
                  <a:schemeClr val="tx1"/>
                </a:solidFill>
              </a:rPr>
              <a:t> (GWNU)</a:t>
            </a:r>
            <a:endParaRPr kumimoji="0" lang="en-US" altLang="ko-KR" sz="1800" dirty="0">
              <a:solidFill>
                <a:schemeClr val="tx1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kumimoji="0" lang="en-US" altLang="ko-KR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8234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611059"/>
              </p:ext>
            </p:extLst>
          </p:nvPr>
        </p:nvGraphicFramePr>
        <p:xfrm>
          <a:off x="611560" y="1052736"/>
          <a:ext cx="7632848" cy="3456383"/>
        </p:xfrm>
        <a:graphic>
          <a:graphicData uri="http://schemas.openxmlformats.org/drawingml/2006/table">
            <a:tbl>
              <a:tblPr/>
              <a:tblGrid>
                <a:gridCol w="698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92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31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6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34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51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495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614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937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함초롬바탕" panose="02030504000101010101" pitchFamily="18" charset="-127"/>
                        <a:ea typeface="함초롬바탕" panose="020305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item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baseline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~’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15 paid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‘16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‘17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‘18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‘19</a:t>
                      </a:r>
                      <a:endParaRPr 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</a:rPr>
                        <a:t>Total Sum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A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CF</a:t>
                      </a:r>
                      <a:endParaRPr lang="en-US" sz="16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19.2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19.2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19.2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19.2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19.246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96.046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B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ITS </a:t>
                      </a: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504000101010101" pitchFamily="18" charset="-127"/>
                        </a:rPr>
                        <a:t>cash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291.8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100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100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100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68.2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660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C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ITS in-kind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-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79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79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79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79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316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B+C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함초롬바탕" panose="02030504000101010101" pitchFamily="18" charset="-127"/>
                        </a:rPr>
                        <a:t>ITS </a:t>
                      </a: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함초롬바탕" panose="02030504000101010101" pitchFamily="18" charset="-127"/>
                        </a:rPr>
                        <a:t>total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 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291.8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179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179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179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179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976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376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A+B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Cash</a:t>
                      </a:r>
                      <a:r>
                        <a:rPr lang="en-US" altLang="ko-KR" sz="1600" b="1" kern="0" spc="0" baseline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 total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311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119.2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119.2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119.2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87.446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spc="0" dirty="0">
                          <a:solidFill>
                            <a:srgbClr val="000000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756.046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3769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Contribution</a:t>
                      </a:r>
                      <a:r>
                        <a:rPr lang="en-US" altLang="ko-KR" sz="1600" kern="0" spc="0" baseline="0" dirty="0">
                          <a:solidFill>
                            <a:srgbClr val="000000"/>
                          </a:solidFill>
                          <a:effectLst/>
                          <a:ea typeface="함초롬바탕" panose="02030504000101010101" pitchFamily="18" charset="-127"/>
                        </a:rPr>
                        <a:t> total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311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198.2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198.2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198.2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chemeClr val="tx1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166.446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spc="0" dirty="0">
                          <a:solidFill>
                            <a:srgbClr val="000000"/>
                          </a:solidFill>
                          <a:effectLst/>
                          <a:latin typeface="HY강B" panose="02030600000101010101" pitchFamily="18" charset="-127"/>
                          <a:ea typeface="HY강B" panose="02030600000101010101" pitchFamily="18" charset="-127"/>
                        </a:rPr>
                        <a:t>1,072.046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5408" y="278233"/>
            <a:ext cx="5906232" cy="332399"/>
          </a:xfrm>
        </p:spPr>
        <p:txBody>
          <a:bodyPr/>
          <a:lstStyle/>
          <a:p>
            <a:r>
              <a:rPr lang="en-US" altLang="ko-KR" dirty="0"/>
              <a:t>Status of Common Fund and cash contribution</a:t>
            </a:r>
            <a:endParaRPr lang="ko-KR" altLang="en-US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899592" y="4951223"/>
            <a:ext cx="7704856" cy="176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2863" indent="-341313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ts val="25"/>
              </a:spcAft>
              <a:buFont typeface="Wingdings" panose="05000000000000000000" pitchFamily="2" charset="2"/>
              <a:buChar char="ü"/>
              <a:defRPr sz="2400" kern="1200" baseline="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1363" indent="-284163" algn="l" rtl="0" eaLnBrk="0" fontAlgn="base" latinLnBrk="1" hangingPunct="0">
              <a:lnSpc>
                <a:spcPct val="150000"/>
              </a:lnSpc>
              <a:spcBef>
                <a:spcPts val="25"/>
              </a:spcBef>
              <a:spcAft>
                <a:spcPct val="0"/>
              </a:spcAft>
              <a:buFont typeface="Arial" panose="020B0604020202020204" pitchFamily="34" charset="0"/>
              <a:buChar char="­"/>
              <a:defRPr sz="1800" kern="1200" baseline="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rtl="0" eaLnBrk="0" fontAlgn="base" latinLnBrk="1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 baseline="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rtl="0" eaLnBrk="0" fontAlgn="base" latinLnBrk="1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 baseline="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rtl="0" eaLnBrk="0" fontAlgn="base" latinLnBrk="1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 baseline="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ts val="1000"/>
              </a:spcBef>
              <a:spcAft>
                <a:spcPts val="25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ko-KR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Calibri" panose="020F0502020204030204" pitchFamily="34" charset="0"/>
                <a:ea typeface="맑은 고딕"/>
                <a:cs typeface="+mn-cs"/>
              </a:rPr>
              <a:t>CF &amp; ITS Contribution : All paid</a:t>
            </a:r>
          </a:p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ts val="1000"/>
              </a:spcBef>
              <a:spcAft>
                <a:spcPts val="25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srgbClr val="014B7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맑은 고딕"/>
                <a:cs typeface="+mn-cs"/>
              </a:rPr>
              <a:t>2021-2022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14B7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맑은 고딕"/>
                <a:cs typeface="+mn-cs"/>
              </a:rPr>
              <a:t>년 </a:t>
            </a: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srgbClr val="014B7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맑은 고딕"/>
                <a:cs typeface="+mn-cs"/>
              </a:rPr>
              <a:t>M&amp;O-B : 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14B7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맑은 고딕"/>
                <a:cs typeface="+mn-cs"/>
              </a:rPr>
              <a:t>한국</a:t>
            </a: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srgbClr val="014B7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맑은 고딕"/>
                <a:cs typeface="+mn-cs"/>
              </a:rPr>
              <a:t> </a:t>
            </a:r>
            <a:r>
              <a:rPr kumimoji="0" lang="ko-KR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14B7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맑은 고딕"/>
                <a:cs typeface="+mn-cs"/>
              </a:rPr>
              <a:t>기여분</a:t>
            </a:r>
            <a:r>
              <a:rPr kumimoji="0" lang="ko-KR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14B7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맑은 고딕"/>
                <a:cs typeface="+mn-cs"/>
              </a:rPr>
              <a:t> </a:t>
            </a: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srgbClr val="014B7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맑은 고딕"/>
                <a:cs typeface="+mn-cs"/>
              </a:rPr>
              <a:t>23 </a:t>
            </a:r>
            <a:r>
              <a:rPr kumimoji="0" lang="en-US" altLang="ko-KR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14B7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맑은 고딕"/>
                <a:cs typeface="+mn-cs"/>
              </a:rPr>
              <a:t>kCHF</a:t>
            </a:r>
            <a:r>
              <a:rPr kumimoji="0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srgbClr val="014B7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맑은 고딕"/>
                <a:cs typeface="+mn-cs"/>
              </a:rPr>
              <a:t> (6.4%)</a:t>
            </a:r>
            <a:endParaRPr kumimoji="0" lang="ko-KR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맑은 고딕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59C2372-FF43-4B49-964C-8FDDA3C4C225}" type="slidenum">
              <a:rPr kumimoji="1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ahoma" panose="020B0604030504040204" pitchFamily="34" charset="0"/>
                <a:ea typeface="굴림" panose="020B0600000101010101" pitchFamily="50" charset="-127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1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ahoma" panose="020B0604030504040204" pitchFamily="34" charset="0"/>
              <a:ea typeface="굴림" panose="020B0600000101010101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448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37115E8-A62F-44AF-8E5B-49DD093DF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408" y="278233"/>
            <a:ext cx="906658" cy="332399"/>
          </a:xfrm>
        </p:spPr>
        <p:txBody>
          <a:bodyPr/>
          <a:lstStyle/>
          <a:p>
            <a:r>
              <a:rPr lang="en-US" altLang="ko-KR" dirty="0"/>
              <a:t>Budget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26AE07A-2C50-4E95-99F6-D6C9C6F3E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2019 </a:t>
            </a:r>
            <a:r>
              <a:rPr lang="ko-KR" altLang="en-US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년도</a:t>
            </a: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예산</a:t>
            </a: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: 11.44 </a:t>
            </a:r>
            <a:r>
              <a:rPr lang="ko-KR" altLang="en-US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억원</a:t>
            </a:r>
            <a:endParaRPr lang="en-US" altLang="ko-KR" dirty="0">
              <a:solidFill>
                <a:schemeClr val="tx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   2020</a:t>
            </a:r>
            <a:r>
              <a:rPr lang="ko-KR" altLang="en-US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년도 </a:t>
            </a: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0.72</a:t>
            </a:r>
            <a:r>
              <a:rPr lang="ko-KR" altLang="en-US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억 증액 </a:t>
            </a: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  <a:sym typeface="Wingdings" panose="05000000000000000000" pitchFamily="2" charset="2"/>
              </a:rPr>
              <a:t> </a:t>
            </a:r>
            <a:r>
              <a:rPr lang="ko-KR" altLang="en-US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  <a:sym typeface="Wingdings" panose="05000000000000000000" pitchFamily="2" charset="2"/>
              </a:rPr>
              <a:t>총 </a:t>
            </a: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  <a:sym typeface="Wingdings" panose="05000000000000000000" pitchFamily="2" charset="2"/>
              </a:rPr>
              <a:t>12.16 </a:t>
            </a:r>
            <a:r>
              <a:rPr lang="ko-KR" altLang="en-US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  <a:sym typeface="Wingdings" panose="05000000000000000000" pitchFamily="2" charset="2"/>
              </a:rPr>
              <a:t>억원</a:t>
            </a:r>
            <a:endParaRPr lang="en-US" altLang="ko-KR" dirty="0">
              <a:solidFill>
                <a:schemeClr val="tx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2020</a:t>
            </a:r>
            <a:r>
              <a:rPr lang="ko-KR" altLang="en-US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년도 달라지는 것들</a:t>
            </a:r>
            <a:endParaRPr lang="en-US" altLang="ko-KR" dirty="0">
              <a:solidFill>
                <a:schemeClr val="tx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  <a:p>
            <a:pPr lvl="1"/>
            <a:r>
              <a:rPr lang="ko-KR" altLang="en-US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체재비 </a:t>
            </a: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: 4300</a:t>
            </a: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  <a:sym typeface="Wingdings" panose="05000000000000000000" pitchFamily="2" charset="2"/>
              </a:rPr>
              <a:t>4500 / 28003000 / 25002700 (</a:t>
            </a:r>
            <a:r>
              <a:rPr lang="ko-KR" altLang="en-US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  <a:sym typeface="Wingdings" panose="05000000000000000000" pitchFamily="2" charset="2"/>
              </a:rPr>
              <a:t>박사후</a:t>
            </a: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  <a:sym typeface="Wingdings" panose="05000000000000000000" pitchFamily="2" charset="2"/>
              </a:rPr>
              <a:t>/</a:t>
            </a:r>
            <a:r>
              <a:rPr lang="ko-KR" altLang="en-US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  <a:sym typeface="Wingdings" panose="05000000000000000000" pitchFamily="2" charset="2"/>
              </a:rPr>
              <a:t>박사과정</a:t>
            </a: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  <a:sym typeface="Wingdings" panose="05000000000000000000" pitchFamily="2" charset="2"/>
              </a:rPr>
              <a:t>/</a:t>
            </a:r>
            <a:r>
              <a:rPr lang="ko-KR" altLang="en-US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  <a:sym typeface="Wingdings" panose="05000000000000000000" pitchFamily="2" charset="2"/>
              </a:rPr>
              <a:t>석사</a:t>
            </a: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ko-KR" altLang="en-US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  <a:sym typeface="Wingdings" panose="05000000000000000000" pitchFamily="2" charset="2"/>
              </a:rPr>
              <a:t>인건비 </a:t>
            </a: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  <a:sym typeface="Wingdings" panose="05000000000000000000" pitchFamily="2" charset="2"/>
              </a:rPr>
              <a:t>: </a:t>
            </a:r>
            <a:r>
              <a:rPr lang="ko-KR" altLang="en-US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  <a:sym typeface="Wingdings" panose="05000000000000000000" pitchFamily="2" charset="2"/>
              </a:rPr>
              <a:t>박사후연구원 </a:t>
            </a:r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  <a:sym typeface="Wingdings" panose="05000000000000000000" pitchFamily="2" charset="2"/>
              </a:rPr>
              <a:t>200  250</a:t>
            </a:r>
            <a:r>
              <a:rPr lang="ko-KR" altLang="en-US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  <a:sym typeface="Wingdings" panose="05000000000000000000" pitchFamily="2" charset="2"/>
              </a:rPr>
              <a:t>만원</a:t>
            </a:r>
            <a:endParaRPr lang="en-US" altLang="ko-KR" dirty="0">
              <a:solidFill>
                <a:schemeClr val="tx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  <a:sym typeface="Wingdings" panose="05000000000000000000" pitchFamily="2" charset="2"/>
            </a:endParaRPr>
          </a:p>
          <a:p>
            <a:r>
              <a:rPr lang="en-US" altLang="ko-KR" dirty="0" err="1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  <a:sym typeface="Wingdings" panose="05000000000000000000" pitchFamily="2" charset="2"/>
              </a:rPr>
              <a:t>KiAF</a:t>
            </a:r>
            <a:endParaRPr lang="en-US" altLang="ko-KR" dirty="0">
              <a:solidFill>
                <a:schemeClr val="tx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  <a:sym typeface="Wingdings" panose="05000000000000000000" pitchFamily="2" charset="2"/>
            </a:endParaRPr>
          </a:p>
          <a:p>
            <a:pPr lvl="1"/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  <a:sym typeface="Wingdings" panose="05000000000000000000" pitchFamily="2" charset="2"/>
              </a:rPr>
              <a:t>CPU : 200+200=400 core</a:t>
            </a:r>
          </a:p>
          <a:p>
            <a:pPr lvl="1"/>
            <a:r>
              <a:rPr lang="en-US" altLang="ko-KR" dirty="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  <a:sym typeface="Wingdings" panose="05000000000000000000" pitchFamily="2" charset="2"/>
              </a:rPr>
              <a:t>DISK : 800+500=1300 TB</a:t>
            </a:r>
            <a:endParaRPr lang="ko-KR" altLang="en-US" dirty="0">
              <a:solidFill>
                <a:schemeClr val="tx1"/>
              </a:solidFill>
              <a:latin typeface="함초롬돋움" panose="020B0604000101010101" pitchFamily="50" charset="-127"/>
              <a:ea typeface="함초롬돋움" panose="020B0604000101010101" pitchFamily="50" charset="-127"/>
              <a:cs typeface="함초롬돋움" panose="020B0604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78764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5600" y="277813"/>
            <a:ext cx="1681229" cy="332399"/>
          </a:xfrm>
        </p:spPr>
        <p:txBody>
          <a:bodyPr/>
          <a:lstStyle/>
          <a:p>
            <a:r>
              <a:rPr lang="en-US" altLang="ko-KR" dirty="0" err="1"/>
              <a:t>KoALICE</a:t>
            </a:r>
            <a:r>
              <a:rPr lang="en-US" altLang="ko-KR" dirty="0"/>
              <a:t> Curve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" y="980728"/>
            <a:ext cx="8316416" cy="543112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1510" y="1595401"/>
            <a:ext cx="1372522" cy="4445162"/>
          </a:xfrm>
          <a:prstGeom prst="rect">
            <a:avLst/>
          </a:prstGeom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맑은 고딕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ko-KR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맑은 고딕"/>
              <a:cs typeface="+mn-cs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8360" y="1660569"/>
            <a:ext cx="1419225" cy="43148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07739" y="1595845"/>
            <a:ext cx="1020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00518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Y얕은샘물M" panose="02030600000101010101" pitchFamily="18" charset="-127"/>
                <a:ea typeface="HY얕은샘물M" panose="02030600000101010101" pitchFamily="18" charset="-127"/>
                <a:cs typeface="+mn-cs"/>
              </a:rPr>
              <a:t>3</a:t>
            </a:r>
            <a:r>
              <a:rPr kumimoji="1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518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Y얕은샘물M" panose="02030600000101010101" pitchFamily="18" charset="-127"/>
                <a:ea typeface="HY얕은샘물M" panose="02030600000101010101" pitchFamily="18" charset="-127"/>
                <a:cs typeface="+mn-cs"/>
              </a:rPr>
              <a:t>단계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CEF2E0F1-41CD-48ED-AEBE-21E4A6F47E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6250" y="1703066"/>
            <a:ext cx="1894070" cy="39309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A370C82-246B-4516-A78A-E6BB18BEF92F}"/>
              </a:ext>
            </a:extLst>
          </p:cNvPr>
          <p:cNvSpPr txBox="1"/>
          <p:nvPr/>
        </p:nvSpPr>
        <p:spPr>
          <a:xfrm>
            <a:off x="6720288" y="1588557"/>
            <a:ext cx="1020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>
                <a:solidFill>
                  <a:srgbClr val="00518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얕은샘물M" panose="02030600000101010101" pitchFamily="18" charset="-127"/>
                <a:ea typeface="HY얕은샘물M" panose="02030600000101010101" pitchFamily="18" charset="-127"/>
              </a:rPr>
              <a:t>5</a:t>
            </a:r>
            <a:r>
              <a:rPr kumimoji="1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518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Y얕은샘물M" panose="02030600000101010101" pitchFamily="18" charset="-127"/>
                <a:ea typeface="HY얕은샘물M" panose="02030600000101010101" pitchFamily="18" charset="-127"/>
                <a:cs typeface="+mn-cs"/>
              </a:rPr>
              <a:t>단계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57928" y="1583942"/>
            <a:ext cx="1020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00518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Y얕은샘물M" panose="02030600000101010101" pitchFamily="18" charset="-127"/>
                <a:ea typeface="HY얕은샘물M" panose="02030600000101010101" pitchFamily="18" charset="-127"/>
                <a:cs typeface="+mn-cs"/>
              </a:rPr>
              <a:t>4</a:t>
            </a:r>
            <a:r>
              <a:rPr kumimoji="1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518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Y얕은샘물M" panose="02030600000101010101" pitchFamily="18" charset="-127"/>
                <a:ea typeface="HY얕은샘물M" panose="02030600000101010101" pitchFamily="18" charset="-127"/>
                <a:cs typeface="+mn-cs"/>
              </a:rPr>
              <a:t>단계</a:t>
            </a:r>
          </a:p>
        </p:txBody>
      </p:sp>
    </p:spTree>
    <p:extLst>
      <p:ext uri="{BB962C8B-B14F-4D97-AF65-F5344CB8AC3E}">
        <p14:creationId xmlns:p14="http://schemas.microsoft.com/office/powerpoint/2010/main" val="210446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5600" y="277813"/>
            <a:ext cx="1755224" cy="332399"/>
          </a:xfrm>
        </p:spPr>
        <p:txBody>
          <a:bodyPr/>
          <a:lstStyle/>
          <a:p>
            <a:r>
              <a:rPr lang="en-US" altLang="ko-KR" dirty="0"/>
              <a:t>Plan for 5 stage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맑은 고딕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ko-KR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맑은 고딕"/>
              <a:cs typeface="+mn-cs"/>
            </a:endParaRPr>
          </a:p>
        </p:txBody>
      </p:sp>
      <p:sp>
        <p:nvSpPr>
          <p:cNvPr id="4" name="텍스트 개체 틀 3"/>
          <p:cNvSpPr txBox="1">
            <a:spLocks/>
          </p:cNvSpPr>
          <p:nvPr/>
        </p:nvSpPr>
        <p:spPr>
          <a:xfrm>
            <a:off x="611560" y="4270055"/>
            <a:ext cx="7903790" cy="2041585"/>
          </a:xfrm>
          <a:prstGeom prst="rect">
            <a:avLst/>
          </a:prstGeom>
          <a:ln w="12700" cap="flat">
            <a:noFill/>
            <a:miter lim="400000"/>
          </a:ln>
          <a:sp3d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lvl1pPr marL="228600" marR="0" indent="-228600" algn="l" defTabSz="91440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7A4779"/>
              </a:buClr>
              <a:buSzPct val="75000"/>
              <a:buFont typeface="Wingdings"/>
              <a:buChar char=""/>
              <a:tabLst/>
              <a:defRPr sz="2400" b="0" i="0" u="none" strike="noStrike" cap="none" spc="0" baseline="0">
                <a:ln>
                  <a:noFill/>
                </a:ln>
                <a:solidFill>
                  <a:srgbClr val="6C6C6C"/>
                </a:solidFill>
                <a:uFill>
                  <a:solidFill>
                    <a:srgbClr val="6C6C6C"/>
                  </a:solidFill>
                </a:uFill>
                <a:latin typeface="Arial Unicode MS" panose="020B0604020202020204" pitchFamily="50" charset="-127"/>
                <a:ea typeface="문체부 제목 돋음체" panose="020B0609000101010101" pitchFamily="49" charset="-127"/>
                <a:cs typeface="+mn-cs"/>
                <a:sym typeface="Rockwell"/>
              </a:defRPr>
            </a:lvl1pPr>
            <a:lvl2pPr marL="457200" marR="0" indent="-228600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68583"/>
              </a:buClr>
              <a:buSzPct val="75000"/>
              <a:buFont typeface="Wingdings" panose="05000000000000000000" pitchFamily="2" charset="2"/>
              <a:buChar char=""/>
              <a:tabLst/>
              <a:defRPr sz="2000" b="0" i="0" u="none" strike="noStrike" cap="none" spc="0" baseline="0">
                <a:ln>
                  <a:noFill/>
                </a:ln>
                <a:solidFill>
                  <a:srgbClr val="6C6C6C"/>
                </a:solidFill>
                <a:uFill>
                  <a:solidFill>
                    <a:srgbClr val="6C6C6C"/>
                  </a:solidFill>
                </a:uFill>
                <a:latin typeface="Arial Unicode MS" panose="020B0604020202020204" pitchFamily="50" charset="-127"/>
                <a:ea typeface="문체부 제목 돋음체" panose="020B0609000101010101" pitchFamily="49" charset="-127"/>
                <a:cs typeface="+mn-cs"/>
                <a:sym typeface="Rockwell"/>
              </a:defRPr>
            </a:lvl2pPr>
            <a:lvl3pPr marL="685800" marR="0" indent="-228600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A4779"/>
              </a:buClr>
              <a:buSzPct val="75000"/>
              <a:buFont typeface="Wingdings" panose="05000000000000000000" pitchFamily="2" charset="2"/>
              <a:buChar char=""/>
              <a:tabLst/>
              <a:defRPr sz="1800" b="0" i="0" u="none" strike="noStrike" cap="none" spc="0" baseline="0">
                <a:ln>
                  <a:noFill/>
                </a:ln>
                <a:solidFill>
                  <a:srgbClr val="6C6C6C"/>
                </a:solidFill>
                <a:uFill>
                  <a:solidFill>
                    <a:srgbClr val="6C6C6C"/>
                  </a:solidFill>
                </a:uFill>
                <a:latin typeface="Arial Unicode MS" panose="020B0604020202020204" pitchFamily="50" charset="-127"/>
                <a:ea typeface="문체부 제목 돋음체" panose="020B0609000101010101" pitchFamily="49" charset="-127"/>
                <a:cs typeface="+mn-cs"/>
                <a:sym typeface="Rockwell"/>
              </a:defRPr>
            </a:lvl3pPr>
            <a:lvl4pPr marL="914400" marR="0" indent="-228600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68583"/>
              </a:buClr>
              <a:buSzPct val="75000"/>
              <a:buFont typeface="Wingdings"/>
              <a:buChar char=""/>
              <a:tabLst/>
              <a:defRPr sz="1800" b="0" i="0" u="none" strike="noStrike" cap="none" spc="0" baseline="0">
                <a:ln>
                  <a:noFill/>
                </a:ln>
                <a:solidFill>
                  <a:srgbClr val="6C6C6C"/>
                </a:solidFill>
                <a:uFill>
                  <a:solidFill>
                    <a:srgbClr val="6C6C6C"/>
                  </a:solidFill>
                </a:uFill>
                <a:latin typeface="Arial Unicode MS" panose="020B0604020202020204" pitchFamily="50" charset="-127"/>
                <a:ea typeface="문체부 제목 돋음체" panose="020B0609000101010101" pitchFamily="49" charset="-127"/>
                <a:cs typeface="+mn-cs"/>
                <a:sym typeface="Rockwell"/>
              </a:defRPr>
            </a:lvl4pPr>
            <a:lvl5pPr marL="1143000" marR="0" indent="-228600" algn="l" defTabSz="91440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A4779"/>
              </a:buClr>
              <a:buSzPct val="75000"/>
              <a:buFont typeface="Wingdings"/>
              <a:buChar char=""/>
              <a:tabLst/>
              <a:defRPr sz="1800" b="0" i="0" u="none" strike="noStrike" cap="none" spc="0" baseline="0">
                <a:ln>
                  <a:noFill/>
                </a:ln>
                <a:solidFill>
                  <a:srgbClr val="6C6C6C"/>
                </a:solidFill>
                <a:uFill>
                  <a:solidFill>
                    <a:srgbClr val="6C6C6C"/>
                  </a:solidFill>
                </a:uFill>
                <a:latin typeface="Arial Unicode MS" panose="020B0604020202020204" pitchFamily="50" charset="-127"/>
                <a:ea typeface="문체부 제목 돋음체" panose="020B0609000101010101" pitchFamily="49" charset="-127"/>
                <a:cs typeface="+mn-cs"/>
                <a:sym typeface="Rockwell"/>
              </a:defRPr>
            </a:lvl5pPr>
            <a:lvl6pPr marL="3086100" marR="0" indent="-635000" algn="l" defTabSz="91440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7A4779"/>
              </a:buClr>
              <a:buSzPct val="171000"/>
              <a:buFont typeface="Wingdings"/>
              <a:buChar char=""/>
              <a:tabLst/>
              <a:defRPr sz="2000" b="0" i="0" u="none" strike="noStrike" cap="none" spc="0" baseline="0">
                <a:ln>
                  <a:noFill/>
                </a:ln>
                <a:solidFill>
                  <a:srgbClr val="6C6C6C"/>
                </a:solidFill>
                <a:uFill>
                  <a:solidFill>
                    <a:srgbClr val="6C6C6C"/>
                  </a:solidFill>
                </a:uFill>
                <a:latin typeface="+mn-lt"/>
                <a:ea typeface="+mn-ea"/>
                <a:cs typeface="+mn-cs"/>
                <a:sym typeface="Rockwell"/>
              </a:defRPr>
            </a:lvl6pPr>
            <a:lvl7pPr marL="3441700" marR="0" indent="-635000" algn="l" defTabSz="91440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7A4779"/>
              </a:buClr>
              <a:buSzPct val="171000"/>
              <a:buFont typeface="Wingdings"/>
              <a:buChar char=""/>
              <a:tabLst/>
              <a:defRPr sz="2000" b="0" i="0" u="none" strike="noStrike" cap="none" spc="0" baseline="0">
                <a:ln>
                  <a:noFill/>
                </a:ln>
                <a:solidFill>
                  <a:srgbClr val="6C6C6C"/>
                </a:solidFill>
                <a:uFill>
                  <a:solidFill>
                    <a:srgbClr val="6C6C6C"/>
                  </a:solidFill>
                </a:uFill>
                <a:latin typeface="+mn-lt"/>
                <a:ea typeface="+mn-ea"/>
                <a:cs typeface="+mn-cs"/>
                <a:sym typeface="Rockwell"/>
              </a:defRPr>
            </a:lvl7pPr>
            <a:lvl8pPr marL="3797300" marR="0" indent="-635000" algn="l" defTabSz="91440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7A4779"/>
              </a:buClr>
              <a:buSzPct val="171000"/>
              <a:buFont typeface="Wingdings"/>
              <a:buChar char=""/>
              <a:tabLst/>
              <a:defRPr sz="2000" b="0" i="0" u="none" strike="noStrike" cap="none" spc="0" baseline="0">
                <a:ln>
                  <a:noFill/>
                </a:ln>
                <a:solidFill>
                  <a:srgbClr val="6C6C6C"/>
                </a:solidFill>
                <a:uFill>
                  <a:solidFill>
                    <a:srgbClr val="6C6C6C"/>
                  </a:solidFill>
                </a:uFill>
                <a:latin typeface="+mn-lt"/>
                <a:ea typeface="+mn-ea"/>
                <a:cs typeface="+mn-cs"/>
                <a:sym typeface="Rockwell"/>
              </a:defRPr>
            </a:lvl8pPr>
            <a:lvl9pPr marL="4152900" marR="0" indent="-635000" algn="l" defTabSz="91440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7A4779"/>
              </a:buClr>
              <a:buSzPct val="171000"/>
              <a:buFont typeface="Wingdings"/>
              <a:buChar char=""/>
              <a:tabLst/>
              <a:defRPr sz="2000" b="0" i="0" u="none" strike="noStrike" cap="none" spc="0" baseline="0">
                <a:ln>
                  <a:noFill/>
                </a:ln>
                <a:solidFill>
                  <a:srgbClr val="6C6C6C"/>
                </a:solidFill>
                <a:uFill>
                  <a:solidFill>
                    <a:srgbClr val="6C6C6C"/>
                  </a:solidFill>
                </a:uFill>
                <a:latin typeface="+mn-lt"/>
                <a:ea typeface="+mn-ea"/>
                <a:cs typeface="+mn-cs"/>
                <a:sym typeface="Rockwell"/>
              </a:defRPr>
            </a:lvl9pPr>
          </a:lstStyle>
          <a:p>
            <a:pPr marL="0" indent="0" algn="ctr" rtl="0" hangingPunct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Tx/>
              <a:buFontTx/>
              <a:buNone/>
            </a:pPr>
            <a:r>
              <a:rPr lang="en-US" altLang="ko-KR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SD 산돌고딕 Neo 일반체"/>
                <a:cs typeface="Apple SD 산돌고딕 Neo 일반체"/>
              </a:rPr>
              <a:t>&lt;</a:t>
            </a:r>
            <a:r>
              <a:rPr lang="en-US" altLang="ko-K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SD 산돌고딕 Neo 일반체"/>
                <a:cs typeface="Apple SD 산돌고딕 Neo 일반체"/>
              </a:rPr>
              <a:t>5</a:t>
            </a:r>
            <a:r>
              <a:rPr lang="ko-KR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SD 산돌고딕 Neo 일반체"/>
                <a:cs typeface="Apple SD 산돌고딕 Neo 일반체"/>
              </a:rPr>
              <a:t>단계 목표</a:t>
            </a:r>
            <a:r>
              <a:rPr lang="en-US" altLang="ko-KR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SD 산돌고딕 Neo 일반체"/>
                <a:cs typeface="Apple SD 산돌고딕 Neo 일반체"/>
              </a:rPr>
              <a:t>&gt;</a:t>
            </a:r>
          </a:p>
          <a:p>
            <a:pPr marL="0" indent="0" algn="ctr" rtl="0" hangingPunct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Tx/>
              <a:buFontTx/>
              <a:buNone/>
            </a:pPr>
            <a:r>
              <a:rPr lang="ko-KR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SD 산돌고딕 Neo 일반체"/>
                <a:cs typeface="Apple SD 산돌고딕 Neo 일반체"/>
              </a:rPr>
              <a:t>국제</a:t>
            </a:r>
            <a:r>
              <a:rPr lang="en-US" altLang="ko-KR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SD 산돌고딕 Neo 일반체"/>
                <a:cs typeface="Apple SD 산돌고딕 Neo 일반체"/>
              </a:rPr>
              <a:t> </a:t>
            </a:r>
            <a:r>
              <a:rPr lang="ko-KR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SD 산돌고딕 Neo 일반체"/>
                <a:cs typeface="Apple SD 산돌고딕 Neo 일반체"/>
              </a:rPr>
              <a:t>무대에서의 </a:t>
            </a:r>
            <a:r>
              <a:rPr lang="en-US" altLang="ko-KR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SD 산돌고딕 Neo 일반체"/>
                <a:cs typeface="Apple SD 산돌고딕 Neo 일반체"/>
              </a:rPr>
              <a:t>KoALICE</a:t>
            </a:r>
            <a:r>
              <a:rPr lang="en-US" altLang="ko-K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SD 산돌고딕 Neo 일반체"/>
                <a:cs typeface="Apple SD 산돌고딕 Neo 일반체"/>
              </a:rPr>
              <a:t> recognition </a:t>
            </a:r>
            <a:r>
              <a:rPr lang="ko-KR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SD 산돌고딕 Neo 일반체"/>
                <a:cs typeface="Apple SD 산돌고딕 Neo 일반체"/>
              </a:rPr>
              <a:t>제고</a:t>
            </a:r>
            <a:endParaRPr lang="en-US" altLang="ko-KR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pple SD 산돌고딕 Neo 일반체"/>
              <a:cs typeface="Apple SD 산돌고딕 Neo 일반체"/>
            </a:endParaRPr>
          </a:p>
          <a:p>
            <a:pPr marL="0" indent="0" algn="ctr" rtl="0" hangingPunct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Tx/>
              <a:buFontTx/>
              <a:buNone/>
            </a:pPr>
            <a:r>
              <a:rPr lang="ko-KR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SD 산돌고딕 Neo 일반체"/>
                <a:cs typeface="Apple SD 산돌고딕 Neo 일반체"/>
              </a:rPr>
              <a:t>검출기 </a:t>
            </a:r>
            <a:r>
              <a:rPr lang="ko-KR" altLang="en-US" sz="2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SD 산돌고딕 Neo 일반체"/>
                <a:cs typeface="Apple SD 산돌고딕 Neo 일반체"/>
              </a:rPr>
              <a:t>센서기술을</a:t>
            </a:r>
            <a:r>
              <a:rPr lang="ko-KR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SD 산돌고딕 Neo 일반체"/>
                <a:cs typeface="Apple SD 산돌고딕 Neo 일반체"/>
              </a:rPr>
              <a:t> 활용하여 </a:t>
            </a:r>
            <a:r>
              <a:rPr lang="en-US" altLang="ko-K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SD 산돌고딕 Neo 일반체"/>
                <a:cs typeface="Apple SD 산돌고딕 Neo 일반체"/>
              </a:rPr>
              <a:t>LS2</a:t>
            </a:r>
            <a:r>
              <a:rPr lang="ko-KR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SD 산돌고딕 Neo 일반체"/>
                <a:cs typeface="Apple SD 산돌고딕 Neo 일반체"/>
              </a:rPr>
              <a:t>에</a:t>
            </a:r>
            <a:r>
              <a:rPr lang="en-US" altLang="ko-KR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SD 산돌고딕 Neo 일반체"/>
                <a:cs typeface="Apple SD 산돌고딕 Neo 일반체"/>
              </a:rPr>
              <a:t> </a:t>
            </a:r>
            <a:r>
              <a:rPr lang="ko-KR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SD 산돌고딕 Neo 일반체"/>
                <a:cs typeface="Apple SD 산돌고딕 Neo 일반체"/>
              </a:rPr>
              <a:t>주도적</a:t>
            </a:r>
            <a:r>
              <a:rPr lang="en-US" altLang="ko-KR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SD 산돌고딕 Neo 일반체"/>
                <a:cs typeface="Apple SD 산돌고딕 Neo 일반체"/>
              </a:rPr>
              <a:t> </a:t>
            </a:r>
            <a:r>
              <a:rPr lang="ko-KR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ple SD 산돌고딕 Neo 일반체"/>
                <a:cs typeface="Apple SD 산돌고딕 Neo 일반체"/>
              </a:rPr>
              <a:t>참여 </a:t>
            </a: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rgbClr val="000000"/>
                </a:solidFill>
              </a:uFill>
              <a:latin typeface="Apple SD 산돌고딕 Neo 일반체"/>
              <a:cs typeface="Apple SD 산돌고딕 Neo 일반체"/>
            </a:endParaRPr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250825" y="980728"/>
            <a:ext cx="8435975" cy="3178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2863" indent="-341313" algn="l" rtl="0" eaLnBrk="0" fontAlgn="base" latinLnBrk="1" hangingPunct="0">
              <a:lnSpc>
                <a:spcPct val="90000"/>
              </a:lnSpc>
              <a:spcBef>
                <a:spcPts val="1000"/>
              </a:spcBef>
              <a:spcAft>
                <a:spcPts val="25"/>
              </a:spcAft>
              <a:buFont typeface="Wingdings" panose="05000000000000000000" pitchFamily="2" charset="2"/>
              <a:buChar char="ü"/>
              <a:defRPr sz="2400" kern="1200" baseline="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1363" indent="-284163" algn="l" rtl="0" eaLnBrk="0" fontAlgn="base" latinLnBrk="1" hangingPunct="0">
              <a:lnSpc>
                <a:spcPct val="150000"/>
              </a:lnSpc>
              <a:spcBef>
                <a:spcPts val="25"/>
              </a:spcBef>
              <a:spcAft>
                <a:spcPct val="0"/>
              </a:spcAft>
              <a:buFont typeface="Arial" panose="020B0604020202020204" pitchFamily="34" charset="0"/>
              <a:buChar char="­"/>
              <a:defRPr sz="1800" kern="1200" baseline="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rtl="0" eaLnBrk="0" fontAlgn="base" latinLnBrk="1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 baseline="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rtl="0" eaLnBrk="0" fontAlgn="base" latinLnBrk="1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 baseline="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rtl="0" eaLnBrk="0" fontAlgn="base" latinLnBrk="1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 baseline="0">
                <a:solidFill>
                  <a:srgbClr val="595959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>
              <a:lnSpc>
                <a:spcPct val="150000"/>
              </a:lnSpc>
            </a:pPr>
            <a:r>
              <a:rPr kumimoji="0" lang="ko-KR" altLang="en-US" b="1" dirty="0"/>
              <a:t>데이터 분석을 통한 쿼크물질상태 연구</a:t>
            </a:r>
          </a:p>
          <a:p>
            <a:pPr marL="360000">
              <a:lnSpc>
                <a:spcPct val="150000"/>
              </a:lnSpc>
            </a:pPr>
            <a:r>
              <a:rPr kumimoji="0" lang="ko-KR" altLang="en-US" b="1" dirty="0"/>
              <a:t>검출기의 유지</a:t>
            </a:r>
            <a:r>
              <a:rPr kumimoji="0" lang="en-US" altLang="ko-KR" b="1" dirty="0"/>
              <a:t>/</a:t>
            </a:r>
            <a:r>
              <a:rPr kumimoji="0" lang="ko-KR" altLang="en-US" b="1" dirty="0"/>
              <a:t>보수</a:t>
            </a:r>
            <a:r>
              <a:rPr kumimoji="0" lang="en-US" altLang="ko-KR" b="1" dirty="0"/>
              <a:t>/</a:t>
            </a:r>
            <a:r>
              <a:rPr kumimoji="0" lang="ko-KR" altLang="en-US" b="1" dirty="0"/>
              <a:t>운영</a:t>
            </a:r>
            <a:r>
              <a:rPr kumimoji="0" lang="en-US" altLang="ko-KR" b="1" dirty="0"/>
              <a:t>/</a:t>
            </a:r>
            <a:r>
              <a:rPr kumimoji="0" lang="ko-KR" altLang="en-US" b="1" dirty="0"/>
              <a:t>테스트를 통한 </a:t>
            </a:r>
            <a:r>
              <a:rPr kumimoji="0" lang="en-US" altLang="ko-KR" b="1" dirty="0"/>
              <a:t>ALICE </a:t>
            </a:r>
            <a:r>
              <a:rPr kumimoji="0" lang="ko-KR" altLang="en-US" b="1" dirty="0"/>
              <a:t>실험 참여</a:t>
            </a:r>
          </a:p>
          <a:p>
            <a:pPr marL="360000">
              <a:lnSpc>
                <a:spcPct val="150000"/>
              </a:lnSpc>
            </a:pPr>
            <a:r>
              <a:rPr kumimoji="0" lang="en-US" altLang="ko-KR" b="1" dirty="0"/>
              <a:t>ALICE </a:t>
            </a:r>
            <a:r>
              <a:rPr kumimoji="0" lang="ko-KR" altLang="en-US" b="1" dirty="0"/>
              <a:t>검출기 업그레이드 연구개발참여를 통한 국제적 기여 및 국내 인프라 구축</a:t>
            </a:r>
            <a:endParaRPr kumimoji="0" lang="en-US" altLang="ko-KR" b="1" dirty="0"/>
          </a:p>
          <a:p>
            <a:pPr marL="18687"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kumimoji="0" lang="en-US" altLang="ko-KR" b="1" dirty="0"/>
              <a:t>	</a:t>
            </a:r>
            <a:r>
              <a:rPr kumimoji="0" lang="en-US" altLang="ko-KR" b="1" dirty="0">
                <a:sym typeface="Wingdings" panose="05000000000000000000" pitchFamily="2" charset="2"/>
              </a:rPr>
              <a:t> </a:t>
            </a:r>
            <a:r>
              <a:rPr kumimoji="0" lang="ko-KR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인력양성</a:t>
            </a:r>
            <a:endParaRPr kumimoji="0" lang="ko-KR" alt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6263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277813"/>
            <a:ext cx="1179810" cy="332399"/>
          </a:xfrm>
        </p:spPr>
        <p:txBody>
          <a:bodyPr/>
          <a:lstStyle/>
          <a:p>
            <a:r>
              <a:rPr lang="ko-KR" altLang="en-US" dirty="0"/>
              <a:t>참여기관</a:t>
            </a:r>
            <a:endParaRPr lang="en-US" dirty="0"/>
          </a:p>
        </p:txBody>
      </p:sp>
      <p:pic>
        <p:nvPicPr>
          <p:cNvPr id="3" name="Picture 2" descr="http://www.image114.co.kr/files/attach/images/11093/789/012/%EB%82%A8%ED%95%9C%EC%A7%80%EB%8F%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07" y="1526993"/>
            <a:ext cx="3419475" cy="52292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3" name="그룹 42"/>
          <p:cNvGrpSpPr/>
          <p:nvPr/>
        </p:nvGrpSpPr>
        <p:grpSpPr>
          <a:xfrm>
            <a:off x="3035889" y="1045585"/>
            <a:ext cx="2177509" cy="1519319"/>
            <a:chOff x="3035889" y="1045585"/>
            <a:chExt cx="2177509" cy="1519319"/>
          </a:xfrm>
        </p:grpSpPr>
        <p:cxnSp>
          <p:nvCxnSpPr>
            <p:cNvPr id="16" name="직선 화살표 연결선 41"/>
            <p:cNvCxnSpPr>
              <a:stCxn id="39" idx="1"/>
            </p:cNvCxnSpPr>
            <p:nvPr/>
          </p:nvCxnSpPr>
          <p:spPr bwMode="auto">
            <a:xfrm flipH="1">
              <a:off x="3035889" y="1512793"/>
              <a:ext cx="1248078" cy="105211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7096" b="94853" l="6250" r="96042"/>
                      </a14:imgEffect>
                    </a14:imgLayer>
                  </a14:imgProps>
                </a:ext>
              </a:extLst>
            </a:blip>
            <a:srcRect l="3155" t="14175" r="3346" b="2883"/>
            <a:stretch/>
          </p:blipFill>
          <p:spPr>
            <a:xfrm>
              <a:off x="4283967" y="1045585"/>
              <a:ext cx="929431" cy="934416"/>
            </a:xfrm>
            <a:prstGeom prst="rect">
              <a:avLst/>
            </a:prstGeom>
          </p:spPr>
        </p:pic>
      </p:grpSp>
      <p:sp>
        <p:nvSpPr>
          <p:cNvPr id="41" name="TextBox 40"/>
          <p:cNvSpPr txBox="1"/>
          <p:nvPr/>
        </p:nvSpPr>
        <p:spPr>
          <a:xfrm>
            <a:off x="6352189" y="2325908"/>
            <a:ext cx="2400233" cy="34163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Participants</a:t>
            </a:r>
            <a:r>
              <a:rPr kumimoji="0" lang="ko-KR" altLang="en-US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en-US" altLang="ko-KR" sz="1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32</a:t>
            </a:r>
            <a:r>
              <a:rPr kumimoji="0" lang="en-US" altLang="ko-KR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marL="285750" indent="-28575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kumimoji="0" lang="en-US" altLang="ko-KR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r>
              <a:rPr kumimoji="0" lang="ko-KR" altLang="en-US" sz="1600" b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개대학</a:t>
            </a:r>
            <a:endParaRPr kumimoji="0" lang="en-US" altLang="ko-KR" sz="1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kumimoji="0" lang="ko-KR" altLang="en-US" sz="1600" b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교수급</a:t>
            </a:r>
            <a:r>
              <a:rPr kumimoji="0" lang="en-US" altLang="ko-KR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:</a:t>
            </a:r>
            <a:r>
              <a:rPr kumimoji="0" lang="ko-KR" altLang="en-US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</a:p>
          <a:p>
            <a:pPr marL="285750" indent="-28575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kumimoji="0" lang="ko-KR" altLang="en-US" sz="1600" b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박사후</a:t>
            </a:r>
            <a:r>
              <a:rPr kumimoji="0" lang="ko-KR" altLang="en-US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연구원 </a:t>
            </a:r>
            <a:r>
              <a:rPr kumimoji="0" lang="en-US" altLang="ko-KR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r>
              <a:rPr kumimoji="0" lang="ko-KR" altLang="en-US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5</a:t>
            </a:r>
          </a:p>
          <a:p>
            <a:pPr marL="285750" indent="-28575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kumimoji="0" lang="ko-KR" altLang="en-US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대학원생 </a:t>
            </a:r>
            <a:r>
              <a:rPr kumimoji="0" lang="en-US" altLang="ko-KR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:</a:t>
            </a:r>
            <a:r>
              <a:rPr kumimoji="0" lang="ko-KR" altLang="en-US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16</a:t>
            </a:r>
          </a:p>
          <a:p>
            <a:pPr marL="285750" indent="-28575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kumimoji="0" lang="ko-KR" altLang="en-US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기타 </a:t>
            </a:r>
            <a:r>
              <a:rPr kumimoji="0" lang="en-US" altLang="ko-KR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16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</a:p>
          <a:p>
            <a:pPr marL="285750" indent="-28575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kumimoji="0" lang="en-US" altLang="ko-KR" sz="1600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**</a:t>
            </a:r>
            <a:r>
              <a:rPr kumimoji="0" lang="ko-KR" altLang="en-US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다른 소스 참여기관</a:t>
            </a:r>
            <a:endParaRPr kumimoji="0" lang="en-US" altLang="ko-KR" sz="1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kumimoji="0" lang="en-US" altLang="ko-KR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KISTI</a:t>
            </a:r>
          </a:p>
        </p:txBody>
      </p:sp>
      <p:grpSp>
        <p:nvGrpSpPr>
          <p:cNvPr id="33" name="그룹 32"/>
          <p:cNvGrpSpPr/>
          <p:nvPr/>
        </p:nvGrpSpPr>
        <p:grpSpPr>
          <a:xfrm>
            <a:off x="515300" y="2112389"/>
            <a:ext cx="2028910" cy="853598"/>
            <a:chOff x="515300" y="2112389"/>
            <a:chExt cx="2028910" cy="853598"/>
          </a:xfrm>
        </p:grpSpPr>
        <p:cxnSp>
          <p:nvCxnSpPr>
            <p:cNvPr id="11" name="직선 화살표 연결선 17"/>
            <p:cNvCxnSpPr>
              <a:stCxn id="28" idx="3"/>
            </p:cNvCxnSpPr>
            <p:nvPr/>
          </p:nvCxnSpPr>
          <p:spPr bwMode="auto">
            <a:xfrm>
              <a:off x="1374009" y="2539188"/>
              <a:ext cx="1170201" cy="179605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28" name="Picture 27" descr="logo_0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300" y="2112389"/>
              <a:ext cx="858709" cy="853598"/>
            </a:xfrm>
            <a:prstGeom prst="rect">
              <a:avLst/>
            </a:prstGeom>
          </p:spPr>
        </p:pic>
      </p:grpSp>
      <p:grpSp>
        <p:nvGrpSpPr>
          <p:cNvPr id="40" name="그룹 39"/>
          <p:cNvGrpSpPr/>
          <p:nvPr/>
        </p:nvGrpSpPr>
        <p:grpSpPr>
          <a:xfrm>
            <a:off x="1827182" y="959405"/>
            <a:ext cx="1037960" cy="1605499"/>
            <a:chOff x="1827182" y="959405"/>
            <a:chExt cx="1037960" cy="1605499"/>
          </a:xfrm>
        </p:grpSpPr>
        <p:cxnSp>
          <p:nvCxnSpPr>
            <p:cNvPr id="23" name="직선 화살표 연결선 33"/>
            <p:cNvCxnSpPr>
              <a:stCxn id="30" idx="2"/>
            </p:cNvCxnSpPr>
            <p:nvPr/>
          </p:nvCxnSpPr>
          <p:spPr bwMode="auto">
            <a:xfrm>
              <a:off x="2266746" y="1838533"/>
              <a:ext cx="598396" cy="72637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30" name="Picture 29" descr="img_symbol6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7182" y="959405"/>
              <a:ext cx="879128" cy="879128"/>
            </a:xfrm>
            <a:prstGeom prst="rect">
              <a:avLst/>
            </a:prstGeom>
          </p:spPr>
        </p:pic>
      </p:grpSp>
      <p:grpSp>
        <p:nvGrpSpPr>
          <p:cNvPr id="47" name="그룹 46"/>
          <p:cNvGrpSpPr/>
          <p:nvPr/>
        </p:nvGrpSpPr>
        <p:grpSpPr>
          <a:xfrm>
            <a:off x="4380880" y="5067107"/>
            <a:ext cx="1643555" cy="916910"/>
            <a:chOff x="4380880" y="5067107"/>
            <a:chExt cx="1643555" cy="916910"/>
          </a:xfrm>
        </p:grpSpPr>
        <p:cxnSp>
          <p:nvCxnSpPr>
            <p:cNvPr id="14" name="직선 화살표 연결선 32"/>
            <p:cNvCxnSpPr>
              <a:stCxn id="38" idx="1"/>
            </p:cNvCxnSpPr>
            <p:nvPr/>
          </p:nvCxnSpPr>
          <p:spPr bwMode="auto">
            <a:xfrm flipH="1" flipV="1">
              <a:off x="4380880" y="5195446"/>
              <a:ext cx="688964" cy="33011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38" name="Picture 37" descr="symbol0401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9844" y="5067107"/>
              <a:ext cx="954591" cy="916910"/>
            </a:xfrm>
            <a:prstGeom prst="rect">
              <a:avLst/>
            </a:prstGeom>
          </p:spPr>
        </p:pic>
      </p:grpSp>
      <p:grpSp>
        <p:nvGrpSpPr>
          <p:cNvPr id="19" name="그룹 18"/>
          <p:cNvGrpSpPr/>
          <p:nvPr/>
        </p:nvGrpSpPr>
        <p:grpSpPr>
          <a:xfrm>
            <a:off x="6843792" y="311110"/>
            <a:ext cx="1427066" cy="1821745"/>
            <a:chOff x="1059223" y="392979"/>
            <a:chExt cx="4389719" cy="5750835"/>
          </a:xfrm>
        </p:grpSpPr>
        <p:pic>
          <p:nvPicPr>
            <p:cNvPr id="20" name="그림 19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462"/>
            <a:stretch/>
          </p:blipFill>
          <p:spPr>
            <a:xfrm>
              <a:off x="1059223" y="392979"/>
              <a:ext cx="4389719" cy="4421618"/>
            </a:xfrm>
            <a:prstGeom prst="rect">
              <a:avLst/>
            </a:prstGeom>
          </p:spPr>
        </p:pic>
        <p:pic>
          <p:nvPicPr>
            <p:cNvPr id="21" name="그림 20"/>
            <p:cNvPicPr>
              <a:picLocks noChangeAspect="1"/>
            </p:cNvPicPr>
            <p:nvPr/>
          </p:nvPicPr>
          <p:blipFill rotWithShape="1">
            <a:blip r:embed="rId9"/>
            <a:srcRect l="12839" t="24317" r="12121" b="37194"/>
            <a:stretch/>
          </p:blipFill>
          <p:spPr>
            <a:xfrm>
              <a:off x="1059223" y="4958825"/>
              <a:ext cx="4387032" cy="1184989"/>
            </a:xfrm>
            <a:prstGeom prst="rect">
              <a:avLst/>
            </a:prstGeom>
          </p:spPr>
        </p:pic>
      </p:grpSp>
      <p:grpSp>
        <p:nvGrpSpPr>
          <p:cNvPr id="31" name="그룹 30"/>
          <p:cNvGrpSpPr/>
          <p:nvPr/>
        </p:nvGrpSpPr>
        <p:grpSpPr>
          <a:xfrm>
            <a:off x="515300" y="3444264"/>
            <a:ext cx="2513650" cy="636606"/>
            <a:chOff x="515300" y="3444264"/>
            <a:chExt cx="2513650" cy="636606"/>
          </a:xfrm>
        </p:grpSpPr>
        <p:pic>
          <p:nvPicPr>
            <p:cNvPr id="22" name="그림 2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15300" y="3444264"/>
              <a:ext cx="1049925" cy="636606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</p:pic>
        <p:cxnSp>
          <p:nvCxnSpPr>
            <p:cNvPr id="25" name="직선 화살표 연결선 41"/>
            <p:cNvCxnSpPr>
              <a:stCxn id="22" idx="3"/>
            </p:cNvCxnSpPr>
            <p:nvPr/>
          </p:nvCxnSpPr>
          <p:spPr bwMode="auto">
            <a:xfrm>
              <a:off x="1565225" y="3762567"/>
              <a:ext cx="1463725" cy="9848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grpSp>
        <p:nvGrpSpPr>
          <p:cNvPr id="45" name="그룹 44"/>
          <p:cNvGrpSpPr/>
          <p:nvPr/>
        </p:nvGrpSpPr>
        <p:grpSpPr>
          <a:xfrm>
            <a:off x="4121743" y="1941848"/>
            <a:ext cx="1608130" cy="848508"/>
            <a:chOff x="4121743" y="1941848"/>
            <a:chExt cx="1608130" cy="848508"/>
          </a:xfrm>
        </p:grpSpPr>
        <p:cxnSp>
          <p:nvCxnSpPr>
            <p:cNvPr id="35" name="직선 화살표 연결선 41"/>
            <p:cNvCxnSpPr>
              <a:stCxn id="4" idx="1"/>
            </p:cNvCxnSpPr>
            <p:nvPr/>
          </p:nvCxnSpPr>
          <p:spPr bwMode="auto">
            <a:xfrm flipH="1">
              <a:off x="4121743" y="2366102"/>
              <a:ext cx="729640" cy="7694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851383" y="1941848"/>
              <a:ext cx="878490" cy="848508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4888824" y="6139684"/>
            <a:ext cx="415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rgbClr val="FF0000"/>
                </a:solidFill>
                <a:latin typeface="+mn-ea"/>
                <a:ea typeface="+mn-ea"/>
              </a:rPr>
              <a:t>ALICE CB - </a:t>
            </a:r>
            <a:r>
              <a:rPr lang="ko-KR" altLang="en-US" sz="2000" b="1" dirty="0">
                <a:solidFill>
                  <a:srgbClr val="FF0000"/>
                </a:solidFill>
                <a:latin typeface="+mn-ea"/>
                <a:ea typeface="+mn-ea"/>
              </a:rPr>
              <a:t>충북대</a:t>
            </a:r>
            <a:r>
              <a:rPr lang="en-US" altLang="ko-KR" sz="2000" b="1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ko-KR" altLang="en-US" sz="2000" b="1" dirty="0">
                <a:solidFill>
                  <a:srgbClr val="FF0000"/>
                </a:solidFill>
                <a:latin typeface="+mn-ea"/>
                <a:ea typeface="+mn-ea"/>
              </a:rPr>
              <a:t>신규</a:t>
            </a:r>
            <a:r>
              <a:rPr lang="en-US" altLang="ko-KR" sz="2000" b="1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ko-KR" altLang="en-US" sz="2000" b="1" dirty="0">
                <a:solidFill>
                  <a:srgbClr val="FF0000"/>
                </a:solidFill>
                <a:latin typeface="+mn-ea"/>
                <a:ea typeface="+mn-ea"/>
              </a:rPr>
              <a:t>가입 승인</a:t>
            </a:r>
          </a:p>
        </p:txBody>
      </p:sp>
      <p:grpSp>
        <p:nvGrpSpPr>
          <p:cNvPr id="27" name="그룹 26"/>
          <p:cNvGrpSpPr/>
          <p:nvPr/>
        </p:nvGrpSpPr>
        <p:grpSpPr>
          <a:xfrm>
            <a:off x="908880" y="4422489"/>
            <a:ext cx="1897589" cy="931945"/>
            <a:chOff x="908880" y="4422489"/>
            <a:chExt cx="1897589" cy="931945"/>
          </a:xfrm>
        </p:grpSpPr>
        <p:cxnSp>
          <p:nvCxnSpPr>
            <p:cNvPr id="13" name="직선 화살표 연결선 23"/>
            <p:cNvCxnSpPr/>
            <p:nvPr/>
          </p:nvCxnSpPr>
          <p:spPr bwMode="auto">
            <a:xfrm flipV="1">
              <a:off x="1840825" y="4561703"/>
              <a:ext cx="965644" cy="32675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1028" name="Picture 4" descr="êµ­ë¬¸ì ì©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880" y="4422489"/>
              <a:ext cx="931945" cy="93194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그룹 17"/>
          <p:cNvGrpSpPr/>
          <p:nvPr/>
        </p:nvGrpSpPr>
        <p:grpSpPr>
          <a:xfrm>
            <a:off x="3433745" y="3099512"/>
            <a:ext cx="2281958" cy="833389"/>
            <a:chOff x="3433745" y="3099512"/>
            <a:chExt cx="2281958" cy="833389"/>
          </a:xfrm>
        </p:grpSpPr>
        <p:cxnSp>
          <p:nvCxnSpPr>
            <p:cNvPr id="24" name="직선 화살표 연결선 41"/>
            <p:cNvCxnSpPr>
              <a:stCxn id="15" idx="1"/>
            </p:cNvCxnSpPr>
            <p:nvPr/>
          </p:nvCxnSpPr>
          <p:spPr bwMode="auto">
            <a:xfrm flipH="1" flipV="1">
              <a:off x="3433745" y="3314684"/>
              <a:ext cx="1455079" cy="201523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15" name="그림 14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8824" y="3099512"/>
              <a:ext cx="826879" cy="8333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33887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uiExpand="1" build="p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55408" y="278233"/>
            <a:ext cx="1293046" cy="332399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dirty="0"/>
              <a:t> Members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5409" y="1340769"/>
            <a:ext cx="5080687" cy="1296144"/>
          </a:xfrm>
        </p:spPr>
        <p:txBody>
          <a:bodyPr/>
          <a:lstStyle/>
          <a:p>
            <a:pPr marL="360000"/>
            <a:r>
              <a:rPr lang="en-US" altLang="ko-K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Steady</a:t>
            </a:r>
            <a:r>
              <a:rPr lang="en-US" altLang="ko-KR" dirty="0"/>
              <a:t> even though</a:t>
            </a:r>
            <a:r>
              <a:rPr lang="ko-KR" altLang="en-US" dirty="0"/>
              <a:t> </a:t>
            </a:r>
            <a:r>
              <a:rPr lang="en-US" altLang="ko-KR" dirty="0"/>
              <a:t>the number of participating institute increasing</a:t>
            </a:r>
          </a:p>
          <a:p>
            <a:pPr marL="360000"/>
            <a:endParaRPr lang="en-US" altLang="ko-KR" dirty="0"/>
          </a:p>
          <a:p>
            <a:pPr marL="360000"/>
            <a:endParaRPr lang="en-US" altLang="ko-KR" dirty="0"/>
          </a:p>
          <a:p>
            <a:pPr marL="360000"/>
            <a:endParaRPr lang="en-US" altLang="ko-KR" dirty="0"/>
          </a:p>
          <a:p>
            <a:pPr marL="360000"/>
            <a:endParaRPr lang="en-US" altLang="ko-KR" dirty="0"/>
          </a:p>
          <a:p>
            <a:pPr marL="360000"/>
            <a:endParaRPr lang="en-US" altLang="ko-KR" dirty="0"/>
          </a:p>
          <a:p>
            <a:pPr marL="360000"/>
            <a:endParaRPr lang="en-US" altLang="ko-KR" dirty="0"/>
          </a:p>
          <a:p>
            <a:pPr marL="360000"/>
            <a:endParaRPr lang="en-US" altLang="ko-KR" dirty="0"/>
          </a:p>
          <a:p>
            <a:pPr marL="360000" lvl="1" indent="0">
              <a:buNone/>
            </a:pP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015498"/>
              </p:ext>
            </p:extLst>
          </p:nvPr>
        </p:nvGraphicFramePr>
        <p:xfrm>
          <a:off x="395536" y="3212976"/>
          <a:ext cx="6696744" cy="3322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6958126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Institute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2016-10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2017-10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2018-10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2019-10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NOW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PNU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9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5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GWNU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3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/>
                        <a:t>Sejong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/>
                        <a:t>Yonsei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9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7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/>
                        <a:t>Inha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12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/>
                        <a:t>Jeonbuk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/>
                        <a:t>Chungbuk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636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Total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32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28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32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32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31</a:t>
                      </a:r>
                      <a:endParaRPr lang="ko-KR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" name="차트 4">
            <a:extLst>
              <a:ext uri="{FF2B5EF4-FFF2-40B4-BE49-F238E27FC236}">
                <a16:creationId xmlns:a16="http://schemas.microsoft.com/office/drawing/2014/main" id="{00000000-0008-0000-0200-00000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3991137"/>
              </p:ext>
            </p:extLst>
          </p:nvPr>
        </p:nvGraphicFramePr>
        <p:xfrm>
          <a:off x="5868144" y="836712"/>
          <a:ext cx="3201541" cy="2914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25757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FC2A41-A6D5-4583-87FF-330399C09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408" y="278233"/>
            <a:ext cx="1224118" cy="332399"/>
          </a:xfrm>
        </p:spPr>
        <p:txBody>
          <a:bodyPr/>
          <a:lstStyle/>
          <a:p>
            <a:r>
              <a:rPr lang="en-US" altLang="ko-KR" dirty="0"/>
              <a:t>Members</a:t>
            </a:r>
            <a:endParaRPr lang="ko-KR" altLang="en-US" dirty="0"/>
          </a:p>
        </p:txBody>
      </p:sp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1D826159-DEED-4215-90C5-03A1733292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5665089"/>
              </p:ext>
            </p:extLst>
          </p:nvPr>
        </p:nvGraphicFramePr>
        <p:xfrm>
          <a:off x="611560" y="2708920"/>
          <a:ext cx="7560843" cy="36107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0750">
                  <a:extLst>
                    <a:ext uri="{9D8B030D-6E8A-4147-A177-3AD203B41FA5}">
                      <a16:colId xmlns:a16="http://schemas.microsoft.com/office/drawing/2014/main" val="1968655266"/>
                    </a:ext>
                  </a:extLst>
                </a:gridCol>
                <a:gridCol w="859450">
                  <a:extLst>
                    <a:ext uri="{9D8B030D-6E8A-4147-A177-3AD203B41FA5}">
                      <a16:colId xmlns:a16="http://schemas.microsoft.com/office/drawing/2014/main" val="263681016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291724511"/>
                    </a:ext>
                  </a:extLst>
                </a:gridCol>
                <a:gridCol w="1101027">
                  <a:extLst>
                    <a:ext uri="{9D8B030D-6E8A-4147-A177-3AD203B41FA5}">
                      <a16:colId xmlns:a16="http://schemas.microsoft.com/office/drawing/2014/main" val="1008967746"/>
                    </a:ext>
                  </a:extLst>
                </a:gridCol>
                <a:gridCol w="644588">
                  <a:extLst>
                    <a:ext uri="{9D8B030D-6E8A-4147-A177-3AD203B41FA5}">
                      <a16:colId xmlns:a16="http://schemas.microsoft.com/office/drawing/2014/main" val="2510114053"/>
                    </a:ext>
                  </a:extLst>
                </a:gridCol>
                <a:gridCol w="644588">
                  <a:extLst>
                    <a:ext uri="{9D8B030D-6E8A-4147-A177-3AD203B41FA5}">
                      <a16:colId xmlns:a16="http://schemas.microsoft.com/office/drawing/2014/main" val="46964852"/>
                    </a:ext>
                  </a:extLst>
                </a:gridCol>
                <a:gridCol w="644588">
                  <a:extLst>
                    <a:ext uri="{9D8B030D-6E8A-4147-A177-3AD203B41FA5}">
                      <a16:colId xmlns:a16="http://schemas.microsoft.com/office/drawing/2014/main" val="4101972871"/>
                    </a:ext>
                  </a:extLst>
                </a:gridCol>
                <a:gridCol w="644588">
                  <a:extLst>
                    <a:ext uri="{9D8B030D-6E8A-4147-A177-3AD203B41FA5}">
                      <a16:colId xmlns:a16="http://schemas.microsoft.com/office/drawing/2014/main" val="679010765"/>
                    </a:ext>
                  </a:extLst>
                </a:gridCol>
                <a:gridCol w="644588">
                  <a:extLst>
                    <a:ext uri="{9D8B030D-6E8A-4147-A177-3AD203B41FA5}">
                      <a16:colId xmlns:a16="http://schemas.microsoft.com/office/drawing/2014/main" val="394498892"/>
                    </a:ext>
                  </a:extLst>
                </a:gridCol>
                <a:gridCol w="644588">
                  <a:extLst>
                    <a:ext uri="{9D8B030D-6E8A-4147-A177-3AD203B41FA5}">
                      <a16:colId xmlns:a16="http://schemas.microsoft.com/office/drawing/2014/main" val="951882005"/>
                    </a:ext>
                  </a:extLst>
                </a:gridCol>
              </a:tblGrid>
              <a:tr h="655169">
                <a:tc>
                  <a:txBody>
                    <a:bodyPr/>
                    <a:lstStyle/>
                    <a:p>
                      <a:pPr algn="ctr" fontAlgn="ctr"/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 dirty="0">
                          <a:effectLst/>
                        </a:rPr>
                        <a:t>합계</a:t>
                      </a:r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 dirty="0">
                          <a:effectLst/>
                        </a:rPr>
                        <a:t>비율</a:t>
                      </a:r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 dirty="0">
                          <a:effectLst/>
                        </a:rPr>
                        <a:t>강릉원주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 dirty="0">
                          <a:effectLst/>
                        </a:rPr>
                        <a:t>부산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 dirty="0">
                          <a:effectLst/>
                        </a:rPr>
                        <a:t>세종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 dirty="0">
                          <a:effectLst/>
                        </a:rPr>
                        <a:t>연세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인하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 dirty="0">
                          <a:effectLst/>
                        </a:rPr>
                        <a:t>전북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 dirty="0">
                          <a:effectLst/>
                        </a:rPr>
                        <a:t>충북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6306097"/>
                  </a:ext>
                </a:extLst>
              </a:tr>
              <a:tr h="42222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>
                          <a:effectLst/>
                        </a:rPr>
                        <a:t>교수</a:t>
                      </a:r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8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26%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2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1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1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2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1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520"/>
                  </a:ext>
                </a:extLst>
              </a:tr>
              <a:tr h="42222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>
                          <a:effectLst/>
                        </a:rPr>
                        <a:t>박사</a:t>
                      </a:r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6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19%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0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3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321546"/>
                  </a:ext>
                </a:extLst>
              </a:tr>
              <a:tr h="42222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>
                          <a:effectLst/>
                        </a:rPr>
                        <a:t>박사과정</a:t>
                      </a:r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7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23%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2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3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7407256"/>
                  </a:ext>
                </a:extLst>
              </a:tr>
              <a:tr h="42222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>
                          <a:effectLst/>
                        </a:rPr>
                        <a:t>석사과정</a:t>
                      </a:r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9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29%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2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4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3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483497"/>
                  </a:ext>
                </a:extLst>
              </a:tr>
              <a:tr h="42222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u="none" strike="noStrike">
                          <a:effectLst/>
                        </a:rPr>
                        <a:t>기타</a:t>
                      </a:r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3%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1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823800"/>
                  </a:ext>
                </a:extLst>
              </a:tr>
              <a:tr h="4222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TOTAL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31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100%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3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5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7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12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2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2065"/>
                  </a:ext>
                </a:extLst>
              </a:tr>
              <a:tr h="42222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%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100%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10%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16%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3%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23%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>
                          <a:effectLst/>
                        </a:rPr>
                        <a:t>39%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6%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</a:rPr>
                        <a:t>3%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193195"/>
                  </a:ext>
                </a:extLst>
              </a:tr>
            </a:tbl>
          </a:graphicData>
        </a:graphic>
      </p:graphicFrame>
      <p:graphicFrame>
        <p:nvGraphicFramePr>
          <p:cNvPr id="7" name="차트 6">
            <a:extLst>
              <a:ext uri="{FF2B5EF4-FFF2-40B4-BE49-F238E27FC236}">
                <a16:creationId xmlns:a16="http://schemas.microsoft.com/office/drawing/2014/main" id="{00000000-0008-0000-02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6281495"/>
              </p:ext>
            </p:extLst>
          </p:nvPr>
        </p:nvGraphicFramePr>
        <p:xfrm>
          <a:off x="6372200" y="188641"/>
          <a:ext cx="2773780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5" name="내용 개체 틀 2">
                <a:extLst>
                  <a:ext uri="{FF2B5EF4-FFF2-40B4-BE49-F238E27FC236}">
                    <a16:creationId xmlns:a16="http://schemas.microsoft.com/office/drawing/2014/main" id="{5567CA92-CEB9-40BB-9E64-65CC81FBABA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55409" y="1340769"/>
                <a:ext cx="5080687" cy="12961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42863" indent="-341313" algn="l" rtl="0" eaLnBrk="0" fontAlgn="base" latinLnBrk="1" hangingPunct="0">
                  <a:lnSpc>
                    <a:spcPct val="90000"/>
                  </a:lnSpc>
                  <a:spcBef>
                    <a:spcPts val="1000"/>
                  </a:spcBef>
                  <a:spcAft>
                    <a:spcPts val="25"/>
                  </a:spcAft>
                  <a:buFont typeface="Wingdings" panose="05000000000000000000" pitchFamily="2" charset="2"/>
                  <a:buChar char="ü"/>
                  <a:defRPr sz="2000" kern="1200" baseline="0">
                    <a:solidFill>
                      <a:srgbClr val="595959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lvl1pPr>
                <a:lvl2pPr marL="741363" indent="-284163" algn="l" rtl="0" eaLnBrk="0" fontAlgn="base" latinLnBrk="1" hangingPunct="0">
                  <a:lnSpc>
                    <a:spcPct val="150000"/>
                  </a:lnSpc>
                  <a:spcBef>
                    <a:spcPts val="25"/>
                  </a:spcBef>
                  <a:spcAft>
                    <a:spcPct val="0"/>
                  </a:spcAft>
                  <a:buFont typeface="Arial" panose="020B0604020202020204" pitchFamily="34" charset="0"/>
                  <a:buChar char="­"/>
                  <a:defRPr sz="1800" kern="1200" baseline="0">
                    <a:solidFill>
                      <a:srgbClr val="595959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lvl2pPr>
                <a:lvl3pPr marL="1143000" indent="-228600" algn="l" rtl="0" eaLnBrk="0" fontAlgn="base" latinLnBrk="1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600" kern="1200" baseline="0">
                    <a:solidFill>
                      <a:srgbClr val="595959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lvl3pPr>
                <a:lvl4pPr marL="1600200" indent="-228600" algn="l" rtl="0" eaLnBrk="0" fontAlgn="base" latinLnBrk="1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600" kern="1200" baseline="0">
                    <a:solidFill>
                      <a:srgbClr val="595959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lvl4pPr>
                <a:lvl5pPr marL="2057400" indent="-228600" algn="l" rtl="0" eaLnBrk="0" fontAlgn="base" latinLnBrk="1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600" kern="1200" baseline="0">
                    <a:solidFill>
                      <a:srgbClr val="595959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0000"/>
                <a:r>
                  <a:rPr kumimoji="0" lang="ko-KR" alt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학생수</a:t>
                </a:r>
                <a:r>
                  <a:rPr kumimoji="0" lang="en-US" altLang="ko-KR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altLang="ko-KR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kumimoji="0" lang="en-US" altLang="ko-KR" dirty="0"/>
                  <a:t> </a:t>
                </a:r>
                <a:r>
                  <a:rPr kumimoji="0" lang="ko-KR" alt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박사급연구원수</a:t>
                </a:r>
                <a:endParaRPr kumimoji="0" lang="en-US" altLang="ko-KR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360000"/>
                <a:endParaRPr kumimoji="0" lang="en-US" altLang="ko-KR" dirty="0"/>
              </a:p>
              <a:p>
                <a:pPr marL="360000"/>
                <a:endParaRPr kumimoji="0" lang="en-US" altLang="ko-KR" dirty="0"/>
              </a:p>
              <a:p>
                <a:pPr marL="360000"/>
                <a:endParaRPr kumimoji="0" lang="en-US" altLang="ko-KR" dirty="0"/>
              </a:p>
              <a:p>
                <a:pPr marL="360000"/>
                <a:endParaRPr kumimoji="0" lang="en-US" altLang="ko-KR" dirty="0"/>
              </a:p>
              <a:p>
                <a:pPr marL="360000"/>
                <a:endParaRPr kumimoji="0" lang="en-US" altLang="ko-KR" dirty="0"/>
              </a:p>
              <a:p>
                <a:pPr marL="360000"/>
                <a:endParaRPr kumimoji="0" lang="en-US" altLang="ko-KR" dirty="0"/>
              </a:p>
              <a:p>
                <a:pPr marL="360000"/>
                <a:endParaRPr kumimoji="0" lang="en-US" altLang="ko-KR" dirty="0"/>
              </a:p>
              <a:p>
                <a:pPr marL="360000" lvl="1" indent="0">
                  <a:buFont typeface="Arial" panose="020B0604020202020204" pitchFamily="34" charset="0"/>
                  <a:buNone/>
                </a:pPr>
                <a:endParaRPr kumimoji="0" lang="ko-KR" altLang="en-US" dirty="0"/>
              </a:p>
            </p:txBody>
          </p:sp>
        </mc:Choice>
        <mc:Fallback>
          <p:sp>
            <p:nvSpPr>
              <p:cNvPr id="5" name="내용 개체 틀 2">
                <a:extLst>
                  <a:ext uri="{FF2B5EF4-FFF2-40B4-BE49-F238E27FC236}">
                    <a16:creationId xmlns:a16="http://schemas.microsoft.com/office/drawing/2014/main" id="{5567CA92-CEB9-40BB-9E64-65CC81FBA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5409" y="1340769"/>
                <a:ext cx="5080687" cy="1296144"/>
              </a:xfrm>
              <a:prstGeom prst="rect">
                <a:avLst/>
              </a:prstGeom>
              <a:blipFill>
                <a:blip r:embed="rId3"/>
                <a:stretch>
                  <a:fillRect l="-719" t="-610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917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55408" y="278233"/>
            <a:ext cx="1293046" cy="332399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dirty="0"/>
              <a:t> Members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5408" y="1340768"/>
            <a:ext cx="8435975" cy="3610719"/>
          </a:xfrm>
        </p:spPr>
        <p:txBody>
          <a:bodyPr/>
          <a:lstStyle/>
          <a:p>
            <a:r>
              <a:rPr lang="ko-KR" altLang="en-US" dirty="0"/>
              <a:t>학생</a:t>
            </a:r>
            <a:r>
              <a:rPr lang="en-US" altLang="ko-KR" dirty="0"/>
              <a:t> </a:t>
            </a:r>
            <a:r>
              <a:rPr lang="ko-KR" altLang="en-US" dirty="0"/>
              <a:t>인력 변화</a:t>
            </a:r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pPr marL="457200" lvl="1" indent="0">
              <a:buNone/>
            </a:pP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140006"/>
              </p:ext>
            </p:extLst>
          </p:nvPr>
        </p:nvGraphicFramePr>
        <p:xfrm>
          <a:off x="827584" y="2276872"/>
          <a:ext cx="6696744" cy="3322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6958126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Institute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2016-10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2017-10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2018-10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2019-10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NOW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PNU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3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GWNU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/>
                        <a:t>Sejong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0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/>
                        <a:t>Yonsei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8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6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/>
                        <a:t>Inha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6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/>
                        <a:t>Jeonbuk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/>
                        <a:t>Chungbuk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0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9636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Total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18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14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16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16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/>
                        <a:t>16</a:t>
                      </a:r>
                      <a:endParaRPr lang="ko-KR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5384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5408" y="278233"/>
            <a:ext cx="2144818" cy="332399"/>
          </a:xfrm>
        </p:spPr>
        <p:txBody>
          <a:bodyPr/>
          <a:lstStyle/>
          <a:p>
            <a:r>
              <a:rPr lang="en-US" altLang="ko-KR" dirty="0"/>
              <a:t>Member Activity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980728"/>
            <a:ext cx="8064896" cy="5688632"/>
          </a:xfrm>
        </p:spPr>
        <p:txBody>
          <a:bodyPr/>
          <a:lstStyle/>
          <a:p>
            <a:pPr marL="360000">
              <a:lnSpc>
                <a:spcPct val="150000"/>
              </a:lnSpc>
            </a:pPr>
            <a:r>
              <a:rPr lang="en-US" altLang="ko-KR" b="1" dirty="0">
                <a:solidFill>
                  <a:schemeClr val="tx1"/>
                </a:solidFill>
              </a:rPr>
              <a:t>New member : </a:t>
            </a:r>
          </a:p>
          <a:p>
            <a:pPr marL="1058500" lvl="1"/>
            <a:r>
              <a:rPr lang="ko-KR" altLang="en-US" b="1" dirty="0" err="1">
                <a:solidFill>
                  <a:schemeClr val="tx1"/>
                </a:solidFill>
              </a:rPr>
              <a:t>노서영</a:t>
            </a:r>
            <a:r>
              <a:rPr lang="en-US" altLang="ko-KR" b="1" dirty="0">
                <a:solidFill>
                  <a:schemeClr val="tx1"/>
                </a:solidFill>
              </a:rPr>
              <a:t>(</a:t>
            </a:r>
            <a:r>
              <a:rPr lang="ko-KR" altLang="en-US" b="1" dirty="0">
                <a:solidFill>
                  <a:schemeClr val="tx1"/>
                </a:solidFill>
              </a:rPr>
              <a:t>충북대</a:t>
            </a:r>
            <a:r>
              <a:rPr lang="en-US" altLang="ko-KR" b="1" dirty="0">
                <a:solidFill>
                  <a:schemeClr val="tx1"/>
                </a:solidFill>
              </a:rPr>
              <a:t>), </a:t>
            </a:r>
            <a:r>
              <a:rPr lang="ko-KR" altLang="en-US" b="1" dirty="0">
                <a:solidFill>
                  <a:schemeClr val="tx1"/>
                </a:solidFill>
              </a:rPr>
              <a:t>임상훈</a:t>
            </a:r>
            <a:r>
              <a:rPr lang="en-US" altLang="ko-KR" b="1" dirty="0">
                <a:solidFill>
                  <a:schemeClr val="tx1"/>
                </a:solidFill>
              </a:rPr>
              <a:t>(</a:t>
            </a:r>
            <a:r>
              <a:rPr lang="ko-KR" altLang="en-US" b="1" dirty="0">
                <a:solidFill>
                  <a:schemeClr val="tx1"/>
                </a:solidFill>
              </a:rPr>
              <a:t>부산대</a:t>
            </a:r>
            <a:r>
              <a:rPr lang="en-US" altLang="ko-KR" b="1" dirty="0">
                <a:solidFill>
                  <a:schemeClr val="tx1"/>
                </a:solidFill>
              </a:rPr>
              <a:t>)</a:t>
            </a:r>
          </a:p>
          <a:p>
            <a:pPr marL="1058500" lvl="1"/>
            <a:r>
              <a:rPr lang="ko-KR" altLang="en-US" b="1" dirty="0" err="1">
                <a:solidFill>
                  <a:schemeClr val="tx1"/>
                </a:solidFill>
              </a:rPr>
              <a:t>복정수</a:t>
            </a:r>
            <a:r>
              <a:rPr lang="en-US" altLang="ko-KR" b="1" dirty="0">
                <a:solidFill>
                  <a:schemeClr val="tx1"/>
                </a:solidFill>
              </a:rPr>
              <a:t>(</a:t>
            </a:r>
            <a:r>
              <a:rPr lang="ko-KR" altLang="en-US" b="1" dirty="0">
                <a:solidFill>
                  <a:schemeClr val="tx1"/>
                </a:solidFill>
              </a:rPr>
              <a:t>인하대</a:t>
            </a:r>
            <a:r>
              <a:rPr lang="en-US" altLang="ko-KR" b="1" dirty="0">
                <a:solidFill>
                  <a:schemeClr val="tx1"/>
                </a:solidFill>
              </a:rPr>
              <a:t>), </a:t>
            </a:r>
            <a:r>
              <a:rPr lang="ko-KR" altLang="en-US" b="1" dirty="0" err="1">
                <a:solidFill>
                  <a:schemeClr val="tx1"/>
                </a:solidFill>
              </a:rPr>
              <a:t>도재현</a:t>
            </a:r>
            <a:r>
              <a:rPr lang="en-US" altLang="ko-KR" b="1" dirty="0">
                <a:solidFill>
                  <a:schemeClr val="tx1"/>
                </a:solidFill>
              </a:rPr>
              <a:t>(</a:t>
            </a:r>
            <a:r>
              <a:rPr lang="ko-KR" altLang="en-US" b="1" dirty="0">
                <a:solidFill>
                  <a:schemeClr val="tx1"/>
                </a:solidFill>
              </a:rPr>
              <a:t>인하대</a:t>
            </a:r>
            <a:r>
              <a:rPr lang="en-US" altLang="ko-KR" b="1" dirty="0">
                <a:solidFill>
                  <a:schemeClr val="tx1"/>
                </a:solidFill>
              </a:rPr>
              <a:t>), </a:t>
            </a:r>
            <a:r>
              <a:rPr lang="ko-KR" altLang="en-US" b="1" dirty="0">
                <a:solidFill>
                  <a:schemeClr val="tx1"/>
                </a:solidFill>
              </a:rPr>
              <a:t>홍건희</a:t>
            </a:r>
            <a:r>
              <a:rPr lang="en-US" altLang="ko-KR" b="1" dirty="0">
                <a:solidFill>
                  <a:schemeClr val="tx1"/>
                </a:solidFill>
              </a:rPr>
              <a:t>(</a:t>
            </a:r>
            <a:r>
              <a:rPr lang="ko-KR" altLang="en-US" b="1" dirty="0">
                <a:solidFill>
                  <a:schemeClr val="tx1"/>
                </a:solidFill>
              </a:rPr>
              <a:t>연세대</a:t>
            </a:r>
            <a:r>
              <a:rPr lang="en-US" altLang="ko-KR" b="1" dirty="0">
                <a:solidFill>
                  <a:schemeClr val="tx1"/>
                </a:solidFill>
              </a:rPr>
              <a:t>) </a:t>
            </a:r>
          </a:p>
          <a:p>
            <a:pPr marL="1058500" lvl="1"/>
            <a:r>
              <a:rPr lang="ko-KR" altLang="en-US" b="1" dirty="0" err="1">
                <a:solidFill>
                  <a:schemeClr val="tx1"/>
                </a:solidFill>
              </a:rPr>
              <a:t>한용훈</a:t>
            </a:r>
            <a:r>
              <a:rPr lang="en-US" altLang="ko-KR" b="1" dirty="0">
                <a:solidFill>
                  <a:schemeClr val="tx1"/>
                </a:solidFill>
              </a:rPr>
              <a:t>(</a:t>
            </a:r>
            <a:r>
              <a:rPr lang="ko-KR" altLang="en-US" b="1" dirty="0">
                <a:solidFill>
                  <a:schemeClr val="tx1"/>
                </a:solidFill>
              </a:rPr>
              <a:t>연세대</a:t>
            </a:r>
            <a:r>
              <a:rPr lang="en-US" altLang="ko-KR" b="1" dirty="0">
                <a:solidFill>
                  <a:schemeClr val="tx1"/>
                </a:solidFill>
              </a:rPr>
              <a:t>), </a:t>
            </a:r>
            <a:r>
              <a:rPr lang="ko-KR" altLang="en-US" b="1" dirty="0">
                <a:solidFill>
                  <a:schemeClr val="tx1"/>
                </a:solidFill>
              </a:rPr>
              <a:t>조재윤</a:t>
            </a:r>
            <a:r>
              <a:rPr lang="en-US" altLang="ko-KR" b="1" dirty="0">
                <a:solidFill>
                  <a:schemeClr val="tx1"/>
                </a:solidFill>
              </a:rPr>
              <a:t>(</a:t>
            </a:r>
            <a:r>
              <a:rPr lang="ko-KR" altLang="en-US" b="1" dirty="0">
                <a:solidFill>
                  <a:schemeClr val="tx1"/>
                </a:solidFill>
              </a:rPr>
              <a:t>인하대</a:t>
            </a:r>
            <a:r>
              <a:rPr lang="en-US" altLang="ko-KR" b="1" dirty="0">
                <a:solidFill>
                  <a:schemeClr val="tx1"/>
                </a:solidFill>
              </a:rPr>
              <a:t>), </a:t>
            </a:r>
            <a:r>
              <a:rPr lang="ko-KR" altLang="en-US" b="1" dirty="0" err="1">
                <a:solidFill>
                  <a:schemeClr val="tx1"/>
                </a:solidFill>
              </a:rPr>
              <a:t>권경현</a:t>
            </a:r>
            <a:r>
              <a:rPr lang="en-US" altLang="ko-KR" b="1" dirty="0">
                <a:solidFill>
                  <a:schemeClr val="tx1"/>
                </a:solidFill>
              </a:rPr>
              <a:t>(</a:t>
            </a:r>
            <a:r>
              <a:rPr lang="ko-KR" altLang="en-US" b="1" dirty="0">
                <a:solidFill>
                  <a:schemeClr val="tx1"/>
                </a:solidFill>
              </a:rPr>
              <a:t>강릉원주대</a:t>
            </a:r>
            <a:r>
              <a:rPr lang="en-US" altLang="ko-KR" b="1" dirty="0">
                <a:solidFill>
                  <a:schemeClr val="tx1"/>
                </a:solidFill>
              </a:rPr>
              <a:t>)</a:t>
            </a:r>
          </a:p>
          <a:p>
            <a:pPr marL="360000">
              <a:lnSpc>
                <a:spcPct val="150000"/>
              </a:lnSpc>
            </a:pPr>
            <a:r>
              <a:rPr lang="en-US" altLang="ko-KR" b="1" dirty="0">
                <a:solidFill>
                  <a:schemeClr val="tx1"/>
                </a:solidFill>
              </a:rPr>
              <a:t>Dr. V. Kucera received a CERN fellow, starting from Jan. 2020.</a:t>
            </a:r>
          </a:p>
          <a:p>
            <a:pPr marL="360000">
              <a:lnSpc>
                <a:spcPct val="150000"/>
              </a:lnSpc>
            </a:pPr>
            <a:r>
              <a:rPr lang="en-US" altLang="ko-KR" b="1" dirty="0">
                <a:solidFill>
                  <a:schemeClr val="tx1"/>
                </a:solidFill>
              </a:rPr>
              <a:t>1 summer student from Korea : </a:t>
            </a:r>
            <a:r>
              <a:rPr lang="ko-KR" altLang="en-US" b="1" dirty="0">
                <a:solidFill>
                  <a:schemeClr val="tx1"/>
                </a:solidFill>
              </a:rPr>
              <a:t>권민재</a:t>
            </a:r>
            <a:r>
              <a:rPr lang="en-US" altLang="ko-KR" b="1" dirty="0">
                <a:solidFill>
                  <a:schemeClr val="tx1"/>
                </a:solidFill>
              </a:rPr>
              <a:t> (</a:t>
            </a:r>
            <a:r>
              <a:rPr lang="ko-KR" altLang="en-US" b="1" dirty="0">
                <a:solidFill>
                  <a:schemeClr val="tx1"/>
                </a:solidFill>
              </a:rPr>
              <a:t>부산대</a:t>
            </a:r>
            <a:r>
              <a:rPr lang="en-US" altLang="ko-KR" b="1" dirty="0">
                <a:solidFill>
                  <a:schemeClr val="tx1"/>
                </a:solidFill>
              </a:rPr>
              <a:t>)</a:t>
            </a:r>
          </a:p>
          <a:p>
            <a:pPr marL="360000">
              <a:lnSpc>
                <a:spcPct val="150000"/>
              </a:lnSpc>
            </a:pPr>
            <a:r>
              <a:rPr lang="en-US" altLang="ko-KR" b="1" dirty="0">
                <a:solidFill>
                  <a:schemeClr val="tx1"/>
                </a:solidFill>
              </a:rPr>
              <a:t>M&amp;O-A for 2020 : 14 (+2)</a:t>
            </a:r>
          </a:p>
          <a:p>
            <a:pPr marL="360000">
              <a:lnSpc>
                <a:spcPct val="150000"/>
              </a:lnSpc>
            </a:pPr>
            <a:r>
              <a:rPr lang="en-US" altLang="ko-KR" b="1" dirty="0">
                <a:solidFill>
                  <a:schemeClr val="tx1"/>
                </a:solidFill>
              </a:rPr>
              <a:t>JH Yoon served as a member of ALICE CB chair search committee until 08/2019 : Silvia </a:t>
            </a:r>
            <a:r>
              <a:rPr lang="en-US" altLang="ko-KR" b="1" dirty="0" err="1">
                <a:solidFill>
                  <a:schemeClr val="tx1"/>
                </a:solidFill>
              </a:rPr>
              <a:t>Masciocchi</a:t>
            </a:r>
            <a:endParaRPr lang="en-US" altLang="ko-KR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913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5408" y="278233"/>
            <a:ext cx="4650056" cy="332399"/>
          </a:xfrm>
        </p:spPr>
        <p:txBody>
          <a:bodyPr/>
          <a:lstStyle/>
          <a:p>
            <a:r>
              <a:rPr lang="en-US" altLang="ko-KR" dirty="0"/>
              <a:t>Produced</a:t>
            </a:r>
            <a:r>
              <a:rPr lang="ko-KR" altLang="en-US" dirty="0"/>
              <a:t> </a:t>
            </a:r>
            <a:r>
              <a:rPr lang="en-US" altLang="ko-KR" dirty="0"/>
              <a:t>man power &amp; Publications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99592" y="1124744"/>
            <a:ext cx="7704856" cy="5194300"/>
          </a:xfrm>
        </p:spPr>
        <p:txBody>
          <a:bodyPr/>
          <a:lstStyle/>
          <a:p>
            <a:r>
              <a:rPr lang="en-US" altLang="ko-KR" b="1" dirty="0">
                <a:solidFill>
                  <a:schemeClr val="tx1"/>
                </a:solidFill>
              </a:rPr>
              <a:t>Ph. D. </a:t>
            </a:r>
          </a:p>
          <a:p>
            <a:pPr lvl="1"/>
            <a:r>
              <a:rPr lang="en-US" altLang="ko-KR" b="1" dirty="0">
                <a:solidFill>
                  <a:schemeClr val="tx1"/>
                </a:solidFill>
              </a:rPr>
              <a:t>2016. 8 : </a:t>
            </a:r>
            <a:r>
              <a:rPr lang="ko-KR" altLang="en-US" b="1" dirty="0">
                <a:solidFill>
                  <a:schemeClr val="tx1"/>
                </a:solidFill>
              </a:rPr>
              <a:t>김민우</a:t>
            </a:r>
            <a:r>
              <a:rPr lang="en-US" altLang="ko-KR" b="1" dirty="0">
                <a:solidFill>
                  <a:schemeClr val="tx1"/>
                </a:solidFill>
              </a:rPr>
              <a:t> (</a:t>
            </a:r>
            <a:r>
              <a:rPr lang="ko-KR" altLang="en-US" b="1" dirty="0">
                <a:solidFill>
                  <a:schemeClr val="tx1"/>
                </a:solidFill>
              </a:rPr>
              <a:t>연세대</a:t>
            </a:r>
            <a:r>
              <a:rPr lang="en-US" altLang="ko-KR" b="1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ko-KR" b="1" dirty="0">
                <a:solidFill>
                  <a:schemeClr val="tx1"/>
                </a:solidFill>
              </a:rPr>
              <a:t>2017. 2 : </a:t>
            </a:r>
            <a:r>
              <a:rPr lang="ko-KR" altLang="en-US" b="1" dirty="0">
                <a:solidFill>
                  <a:schemeClr val="tx1"/>
                </a:solidFill>
              </a:rPr>
              <a:t>송명근 </a:t>
            </a:r>
            <a:r>
              <a:rPr lang="en-US" altLang="ko-KR" b="1" dirty="0">
                <a:solidFill>
                  <a:schemeClr val="tx1"/>
                </a:solidFill>
              </a:rPr>
              <a:t>(</a:t>
            </a:r>
            <a:r>
              <a:rPr lang="ko-KR" altLang="en-US" b="1" dirty="0">
                <a:solidFill>
                  <a:schemeClr val="tx1"/>
                </a:solidFill>
              </a:rPr>
              <a:t>연세대</a:t>
            </a:r>
            <a:r>
              <a:rPr lang="en-US" altLang="ko-KR" b="1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ko-KR" b="1" dirty="0">
                <a:solidFill>
                  <a:schemeClr val="tx1"/>
                </a:solidFill>
              </a:rPr>
              <a:t>2018. 2 : </a:t>
            </a:r>
            <a:r>
              <a:rPr lang="ko-KR" altLang="en-US" b="1" dirty="0">
                <a:solidFill>
                  <a:schemeClr val="tx1"/>
                </a:solidFill>
              </a:rPr>
              <a:t>송지혜</a:t>
            </a:r>
            <a:r>
              <a:rPr lang="en-US" altLang="ko-KR" b="1" dirty="0">
                <a:solidFill>
                  <a:schemeClr val="tx1"/>
                </a:solidFill>
              </a:rPr>
              <a:t>(</a:t>
            </a:r>
            <a:r>
              <a:rPr lang="ko-KR" altLang="en-US" b="1" dirty="0">
                <a:solidFill>
                  <a:schemeClr val="tx1"/>
                </a:solidFill>
              </a:rPr>
              <a:t>부산대</a:t>
            </a:r>
            <a:r>
              <a:rPr lang="en-US" altLang="ko-KR" b="1" dirty="0">
                <a:solidFill>
                  <a:schemeClr val="tx1"/>
                </a:solidFill>
              </a:rPr>
              <a:t>), </a:t>
            </a:r>
            <a:r>
              <a:rPr lang="ko-KR" altLang="en-US" b="1" dirty="0">
                <a:solidFill>
                  <a:schemeClr val="tx1"/>
                </a:solidFill>
              </a:rPr>
              <a:t>김태수</a:t>
            </a:r>
            <a:r>
              <a:rPr lang="en-US" altLang="ko-KR" b="1" dirty="0">
                <a:solidFill>
                  <a:schemeClr val="tx1"/>
                </a:solidFill>
              </a:rPr>
              <a:t>(</a:t>
            </a:r>
            <a:r>
              <a:rPr lang="ko-KR" altLang="en-US" b="1" dirty="0">
                <a:solidFill>
                  <a:schemeClr val="tx1"/>
                </a:solidFill>
              </a:rPr>
              <a:t>연세대</a:t>
            </a:r>
            <a:r>
              <a:rPr lang="en-US" altLang="ko-KR" b="1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ko-KR" b="1" dirty="0">
                <a:solidFill>
                  <a:schemeClr val="tx1"/>
                </a:solidFill>
              </a:rPr>
              <a:t>2019. 8 : </a:t>
            </a:r>
            <a:r>
              <a:rPr lang="ko-KR" altLang="en-US" b="1" dirty="0">
                <a:solidFill>
                  <a:schemeClr val="tx1"/>
                </a:solidFill>
              </a:rPr>
              <a:t>김현중</a:t>
            </a:r>
            <a:r>
              <a:rPr lang="en-US" altLang="ko-KR" b="1" dirty="0">
                <a:solidFill>
                  <a:schemeClr val="tx1"/>
                </a:solidFill>
              </a:rPr>
              <a:t>(</a:t>
            </a:r>
            <a:r>
              <a:rPr lang="ko-KR" altLang="en-US" b="1" dirty="0">
                <a:solidFill>
                  <a:schemeClr val="tx1"/>
                </a:solidFill>
              </a:rPr>
              <a:t>연세대</a:t>
            </a:r>
            <a:r>
              <a:rPr lang="en-US" altLang="ko-KR" b="1" dirty="0">
                <a:solidFill>
                  <a:schemeClr val="tx1"/>
                </a:solidFill>
              </a:rPr>
              <a:t>)</a:t>
            </a:r>
          </a:p>
          <a:p>
            <a:pPr lvl="1"/>
            <a:endParaRPr lang="en-US" altLang="ko-KR" b="1" dirty="0">
              <a:solidFill>
                <a:schemeClr val="tx1"/>
              </a:solidFill>
            </a:endParaRPr>
          </a:p>
          <a:p>
            <a:r>
              <a:rPr lang="en-US" altLang="ko-KR" b="1" dirty="0">
                <a:solidFill>
                  <a:schemeClr val="tx1"/>
                </a:solidFill>
              </a:rPr>
              <a:t>MS</a:t>
            </a:r>
          </a:p>
          <a:p>
            <a:pPr lvl="1"/>
            <a:r>
              <a:rPr lang="en-US" altLang="ko-KR" b="1" dirty="0">
                <a:solidFill>
                  <a:schemeClr val="tx1"/>
                </a:solidFill>
              </a:rPr>
              <a:t>2016. 8 : </a:t>
            </a:r>
            <a:r>
              <a:rPr lang="ko-KR" altLang="en-US" b="1" dirty="0">
                <a:solidFill>
                  <a:schemeClr val="tx1"/>
                </a:solidFill>
              </a:rPr>
              <a:t>김민정 </a:t>
            </a:r>
            <a:r>
              <a:rPr lang="en-US" altLang="ko-KR" b="1" dirty="0">
                <a:solidFill>
                  <a:schemeClr val="tx1"/>
                </a:solidFill>
              </a:rPr>
              <a:t>(</a:t>
            </a:r>
            <a:r>
              <a:rPr lang="ko-KR" altLang="en-US" b="1" dirty="0">
                <a:solidFill>
                  <a:schemeClr val="tx1"/>
                </a:solidFill>
              </a:rPr>
              <a:t>인하대</a:t>
            </a:r>
            <a:r>
              <a:rPr lang="en-US" altLang="ko-KR" b="1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ko-KR" b="1" dirty="0">
                <a:solidFill>
                  <a:schemeClr val="tx1"/>
                </a:solidFill>
              </a:rPr>
              <a:t>2017. 2 : </a:t>
            </a:r>
            <a:r>
              <a:rPr lang="en-US" altLang="ko-KR" b="1" dirty="0" err="1">
                <a:solidFill>
                  <a:schemeClr val="tx1"/>
                </a:solidFill>
              </a:rPr>
              <a:t>Qiulian</a:t>
            </a:r>
            <a:r>
              <a:rPr lang="en-US" altLang="ko-KR" b="1" dirty="0">
                <a:solidFill>
                  <a:schemeClr val="tx1"/>
                </a:solidFill>
              </a:rPr>
              <a:t> Yang, Dan Liu (</a:t>
            </a:r>
            <a:r>
              <a:rPr lang="ko-KR" altLang="en-US" b="1" dirty="0">
                <a:solidFill>
                  <a:schemeClr val="tx1"/>
                </a:solidFill>
              </a:rPr>
              <a:t>연세대</a:t>
            </a:r>
            <a:r>
              <a:rPr lang="en-US" altLang="ko-KR" b="1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ko-KR" b="1" dirty="0">
                <a:solidFill>
                  <a:schemeClr val="tx1"/>
                </a:solidFill>
              </a:rPr>
              <a:t>2018. 2 : </a:t>
            </a:r>
            <a:r>
              <a:rPr lang="ko-KR" altLang="en-US" b="1" dirty="0" err="1">
                <a:solidFill>
                  <a:schemeClr val="tx1"/>
                </a:solidFill>
              </a:rPr>
              <a:t>방혜선</a:t>
            </a:r>
            <a:r>
              <a:rPr lang="en-US" altLang="ko-KR" b="1" dirty="0">
                <a:solidFill>
                  <a:schemeClr val="tx1"/>
                </a:solidFill>
              </a:rPr>
              <a:t>, </a:t>
            </a:r>
            <a:r>
              <a:rPr lang="ko-KR" altLang="en-US" b="1" dirty="0">
                <a:solidFill>
                  <a:schemeClr val="tx1"/>
                </a:solidFill>
              </a:rPr>
              <a:t>권지연</a:t>
            </a:r>
            <a:r>
              <a:rPr lang="en-US" altLang="ko-KR" b="1" dirty="0">
                <a:solidFill>
                  <a:schemeClr val="tx1"/>
                </a:solidFill>
              </a:rPr>
              <a:t>, </a:t>
            </a:r>
            <a:r>
              <a:rPr lang="ko-KR" altLang="en-US" b="1" dirty="0">
                <a:solidFill>
                  <a:schemeClr val="tx1"/>
                </a:solidFill>
              </a:rPr>
              <a:t>허경범</a:t>
            </a:r>
            <a:r>
              <a:rPr lang="en-US" altLang="ko-KR" b="1" dirty="0">
                <a:solidFill>
                  <a:schemeClr val="tx1"/>
                </a:solidFill>
              </a:rPr>
              <a:t>(</a:t>
            </a:r>
            <a:r>
              <a:rPr lang="ko-KR" altLang="en-US" b="1" dirty="0">
                <a:solidFill>
                  <a:schemeClr val="tx1"/>
                </a:solidFill>
              </a:rPr>
              <a:t>인하대</a:t>
            </a:r>
            <a:r>
              <a:rPr lang="en-US" altLang="ko-KR" b="1" dirty="0">
                <a:solidFill>
                  <a:schemeClr val="tx1"/>
                </a:solidFill>
              </a:rPr>
              <a:t>), </a:t>
            </a:r>
            <a:r>
              <a:rPr lang="ko-KR" altLang="en-US" b="1" dirty="0">
                <a:solidFill>
                  <a:schemeClr val="tx1"/>
                </a:solidFill>
              </a:rPr>
              <a:t>정재호</a:t>
            </a:r>
            <a:r>
              <a:rPr lang="en-US" altLang="ko-KR" b="1" dirty="0">
                <a:solidFill>
                  <a:schemeClr val="tx1"/>
                </a:solidFill>
              </a:rPr>
              <a:t>, </a:t>
            </a:r>
            <a:r>
              <a:rPr lang="ko-KR" altLang="en-US" b="1" dirty="0">
                <a:solidFill>
                  <a:schemeClr val="tx1"/>
                </a:solidFill>
              </a:rPr>
              <a:t>김태준</a:t>
            </a:r>
            <a:r>
              <a:rPr lang="en-US" altLang="ko-KR" b="1" dirty="0">
                <a:solidFill>
                  <a:schemeClr val="tx1"/>
                </a:solidFill>
              </a:rPr>
              <a:t> (</a:t>
            </a:r>
            <a:r>
              <a:rPr lang="ko-KR" altLang="en-US" b="1" dirty="0">
                <a:solidFill>
                  <a:schemeClr val="tx1"/>
                </a:solidFill>
              </a:rPr>
              <a:t>연세대</a:t>
            </a:r>
            <a:r>
              <a:rPr lang="en-US" altLang="ko-KR" b="1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altLang="ko-KR" b="1" dirty="0">
                <a:solidFill>
                  <a:schemeClr val="tx1"/>
                </a:solidFill>
              </a:rPr>
              <a:t>2019. 8 : </a:t>
            </a:r>
            <a:r>
              <a:rPr lang="ko-KR" altLang="en-US" b="1" dirty="0">
                <a:solidFill>
                  <a:schemeClr val="tx1"/>
                </a:solidFill>
              </a:rPr>
              <a:t>이상현</a:t>
            </a:r>
            <a:r>
              <a:rPr lang="en-US" altLang="ko-KR" b="1" dirty="0">
                <a:solidFill>
                  <a:schemeClr val="tx1"/>
                </a:solidFill>
              </a:rPr>
              <a:t>(</a:t>
            </a:r>
            <a:r>
              <a:rPr lang="ko-KR" altLang="en-US" b="1" dirty="0">
                <a:solidFill>
                  <a:schemeClr val="tx1"/>
                </a:solidFill>
              </a:rPr>
              <a:t>부산대</a:t>
            </a:r>
            <a:r>
              <a:rPr lang="en-US" altLang="ko-KR" b="1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95349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5408" y="278233"/>
            <a:ext cx="1556645" cy="332399"/>
          </a:xfrm>
        </p:spPr>
        <p:txBody>
          <a:bodyPr/>
          <a:lstStyle/>
          <a:p>
            <a:r>
              <a:rPr lang="en-US" altLang="ko-KR" dirty="0"/>
              <a:t>Publications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250825" y="908720"/>
            <a:ext cx="8641655" cy="57606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2019</a:t>
            </a:r>
            <a:r>
              <a:rPr lang="ko-KR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년 </a:t>
            </a:r>
            <a:r>
              <a:rPr lang="ko-KR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전체</a:t>
            </a:r>
            <a:r>
              <a:rPr lang="en-US" altLang="ko-K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논문 </a:t>
            </a:r>
            <a:r>
              <a:rPr lang="en-US" altLang="ko-K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42</a:t>
            </a:r>
            <a:r>
              <a:rPr lang="ko-KR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편</a:t>
            </a:r>
            <a:r>
              <a:rPr lang="en-US" altLang="ko-K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중 주저자 논문</a:t>
            </a:r>
            <a:r>
              <a:rPr lang="en-US" altLang="ko-KR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</a:t>
            </a:r>
            <a:r>
              <a:rPr lang="ko-KR" alt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편</a:t>
            </a:r>
            <a:endParaRPr lang="en-US" altLang="ko-K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endParaRPr lang="en-US" altLang="ko-KR" sz="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ko-K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ALICE </a:t>
            </a:r>
            <a:r>
              <a: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공동 논문 </a:t>
            </a:r>
            <a:r>
              <a:rPr lang="en-US" altLang="ko-K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36</a:t>
            </a:r>
            <a:r>
              <a: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편 중 주저자 논문 </a:t>
            </a:r>
            <a:r>
              <a:rPr lang="en-US" altLang="ko-K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편</a:t>
            </a:r>
            <a:endParaRPr lang="en-US" altLang="ko-K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57300" lvl="2" indent="-342900">
              <a:buFont typeface="+mj-lt"/>
              <a:buAutoNum type="arabicPeriod"/>
            </a:pPr>
            <a:r>
              <a:rPr lang="en-US" altLang="ko-KR" dirty="0">
                <a:solidFill>
                  <a:schemeClr val="tx1"/>
                </a:solidFill>
              </a:rPr>
              <a:t>“ALICE results on system-size dependence of charged-particle multiplicity density in p–Pb, Pb–Pb and </a:t>
            </a:r>
            <a:r>
              <a:rPr lang="en-US" altLang="ko-KR" dirty="0" err="1">
                <a:solidFill>
                  <a:schemeClr val="tx1"/>
                </a:solidFill>
              </a:rPr>
              <a:t>Xe</a:t>
            </a:r>
            <a:r>
              <a:rPr lang="en-US" altLang="ko-KR" dirty="0">
                <a:solidFill>
                  <a:schemeClr val="tx1"/>
                </a:solidFill>
              </a:rPr>
              <a:t>–</a:t>
            </a:r>
            <a:r>
              <a:rPr lang="en-US" altLang="ko-KR" dirty="0" err="1">
                <a:solidFill>
                  <a:schemeClr val="tx1"/>
                </a:solidFill>
              </a:rPr>
              <a:t>Xe</a:t>
            </a:r>
            <a:r>
              <a:rPr lang="en-US" altLang="ko-KR" dirty="0">
                <a:solidFill>
                  <a:schemeClr val="tx1"/>
                </a:solidFill>
              </a:rPr>
              <a:t> collisions” : NPA 982 (2019) 279, </a:t>
            </a:r>
            <a:r>
              <a:rPr lang="ko-KR" altLang="en-US" dirty="0" err="1">
                <a:solidFill>
                  <a:schemeClr val="tx1"/>
                </a:solidFill>
              </a:rPr>
              <a:t>김범규</a:t>
            </a:r>
            <a:endParaRPr lang="en-US" altLang="ko-KR" dirty="0">
              <a:solidFill>
                <a:schemeClr val="tx1"/>
              </a:solidFill>
            </a:endParaRPr>
          </a:p>
          <a:p>
            <a:pPr marL="1257300" lvl="2" indent="-342900">
              <a:buFont typeface="+mj-lt"/>
              <a:buAutoNum type="arabicPeriod"/>
            </a:pPr>
            <a:r>
              <a:rPr lang="en-US" altLang="ko-KR" dirty="0">
                <a:solidFill>
                  <a:schemeClr val="tx1"/>
                </a:solidFill>
              </a:rPr>
              <a:t>“Centrality and </a:t>
            </a:r>
            <a:r>
              <a:rPr lang="en-US" altLang="ko-KR" dirty="0" err="1">
                <a:solidFill>
                  <a:schemeClr val="tx1"/>
                </a:solidFill>
              </a:rPr>
              <a:t>pseudorapidity</a:t>
            </a:r>
            <a:r>
              <a:rPr lang="en-US" altLang="ko-KR" dirty="0">
                <a:solidFill>
                  <a:schemeClr val="tx1"/>
                </a:solidFill>
              </a:rPr>
              <a:t> dependence of the charged-particle multiplicity density in </a:t>
            </a:r>
            <a:r>
              <a:rPr lang="en-US" altLang="ko-KR" dirty="0" err="1">
                <a:solidFill>
                  <a:schemeClr val="tx1"/>
                </a:solidFill>
              </a:rPr>
              <a:t>Xe-Xe</a:t>
            </a:r>
            <a:r>
              <a:rPr lang="en-US" altLang="ko-KR" dirty="0">
                <a:solidFill>
                  <a:schemeClr val="tx1"/>
                </a:solidFill>
              </a:rPr>
              <a:t> collisions at  √</a:t>
            </a:r>
            <a:r>
              <a:rPr lang="en-US" altLang="ko-KR" dirty="0" err="1">
                <a:solidFill>
                  <a:schemeClr val="tx1"/>
                </a:solidFill>
              </a:rPr>
              <a:t>sNN</a:t>
            </a:r>
            <a:r>
              <a:rPr lang="en-US" altLang="ko-KR" dirty="0">
                <a:solidFill>
                  <a:schemeClr val="tx1"/>
                </a:solidFill>
              </a:rPr>
              <a:t> = 5.44 </a:t>
            </a:r>
            <a:r>
              <a:rPr lang="en-US" altLang="ko-KR" dirty="0" err="1">
                <a:solidFill>
                  <a:schemeClr val="tx1"/>
                </a:solidFill>
              </a:rPr>
              <a:t>TeV</a:t>
            </a:r>
            <a:r>
              <a:rPr lang="en-US" altLang="ko-KR" dirty="0">
                <a:solidFill>
                  <a:schemeClr val="tx1"/>
                </a:solidFill>
              </a:rPr>
              <a:t>” : PLB 790 (2019) 35, </a:t>
            </a:r>
            <a:r>
              <a:rPr lang="ko-KR" altLang="en-US" dirty="0" err="1">
                <a:solidFill>
                  <a:schemeClr val="tx1"/>
                </a:solidFill>
              </a:rPr>
              <a:t>김범규</a:t>
            </a:r>
            <a:endParaRPr lang="en-US" altLang="ko-KR" dirty="0">
              <a:solidFill>
                <a:schemeClr val="tx1"/>
              </a:solidFill>
            </a:endParaRPr>
          </a:p>
          <a:p>
            <a:pPr marL="1257300" lvl="2" indent="-342900">
              <a:buFont typeface="+mj-lt"/>
              <a:buAutoNum type="arabicPeriod"/>
            </a:pPr>
            <a:endParaRPr lang="en-US" altLang="ko-KR" sz="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주저자 논문 </a:t>
            </a:r>
            <a:r>
              <a:rPr lang="en-US" altLang="ko-KR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편  기 투고</a:t>
            </a:r>
            <a:endParaRPr lang="en-US" altLang="ko-K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57300" lvl="2" indent="-342900">
              <a:buFont typeface="+mj-lt"/>
              <a:buAutoNum type="arabicPeriod"/>
            </a:pPr>
            <a:r>
              <a:rPr lang="en-US" altLang="ko-KR" dirty="0">
                <a:solidFill>
                  <a:schemeClr val="tx1"/>
                </a:solidFill>
              </a:rPr>
              <a:t>“Global polarization of Lambda and anti-Lambda hyperons in Pb-Pb collisions at 2.76 and 5.02 </a:t>
            </a:r>
            <a:r>
              <a:rPr lang="en-US" altLang="ko-KR" dirty="0" err="1">
                <a:solidFill>
                  <a:schemeClr val="tx1"/>
                </a:solidFill>
              </a:rPr>
              <a:t>TeV</a:t>
            </a:r>
            <a:r>
              <a:rPr lang="en-US" altLang="ko-KR" dirty="0">
                <a:solidFill>
                  <a:schemeClr val="tx1"/>
                </a:solidFill>
              </a:rPr>
              <a:t>” :  Submitted to PRC (2019), </a:t>
            </a:r>
            <a:r>
              <a:rPr lang="ko-KR" altLang="en-US" dirty="0" err="1">
                <a:solidFill>
                  <a:schemeClr val="tx1"/>
                </a:solidFill>
              </a:rPr>
              <a:t>백용욱</a:t>
            </a:r>
            <a:endParaRPr lang="en-US" altLang="ko-KR" dirty="0">
              <a:solidFill>
                <a:schemeClr val="tx1"/>
              </a:solidFill>
            </a:endParaRPr>
          </a:p>
          <a:p>
            <a:pPr marL="1258887" lvl="2" indent="-457200">
              <a:buFont typeface="+mj-lt"/>
              <a:buAutoNum type="arabicPeriod"/>
            </a:pPr>
            <a:endParaRPr lang="en-US" altLang="ko-KR" sz="800" dirty="0">
              <a:solidFill>
                <a:schemeClr val="tx1"/>
              </a:solidFill>
            </a:endParaRPr>
          </a:p>
          <a:p>
            <a:pPr lvl="1"/>
            <a:r>
              <a:rPr lang="ko-KR" alt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한국 단독 주저자 </a:t>
            </a:r>
            <a:endParaRPr lang="en-US" altLang="ko-KR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16037" lvl="2" indent="-457200">
              <a:lnSpc>
                <a:spcPct val="100000"/>
              </a:lnSpc>
              <a:buFont typeface="+mj-lt"/>
              <a:buAutoNum type="arabicPeriod"/>
            </a:pPr>
            <a:r>
              <a:rPr lang="en-US" altLang="ko-KR" dirty="0">
                <a:solidFill>
                  <a:schemeClr val="tx1"/>
                </a:solidFill>
              </a:rPr>
              <a:t>“Studies of a thermally averaged p-wave Sommerfeld factor” : PLB 795, 469 (2019.06) </a:t>
            </a:r>
            <a:r>
              <a:rPr lang="ko-KR" altLang="en-US" dirty="0">
                <a:solidFill>
                  <a:schemeClr val="tx1"/>
                </a:solidFill>
              </a:rPr>
              <a:t>김세용</a:t>
            </a:r>
            <a:endParaRPr lang="en-US" altLang="ko-KR" dirty="0">
              <a:solidFill>
                <a:schemeClr val="tx1"/>
              </a:solidFill>
            </a:endParaRPr>
          </a:p>
          <a:p>
            <a:pPr marL="1316037" lvl="2" indent="-457200">
              <a:lnSpc>
                <a:spcPct val="100000"/>
              </a:lnSpc>
              <a:buFont typeface="+mj-lt"/>
              <a:buAutoNum type="arabicPeriod"/>
            </a:pPr>
            <a:r>
              <a:rPr lang="en-US" altLang="ko-KR" dirty="0">
                <a:solidFill>
                  <a:schemeClr val="tx1"/>
                </a:solidFill>
              </a:rPr>
              <a:t>“A Dynamic Programmable Network for Large-scale Scientific Data Transfer using </a:t>
            </a:r>
            <a:r>
              <a:rPr lang="en-US" altLang="ko-KR" dirty="0" err="1">
                <a:solidFill>
                  <a:schemeClr val="tx1"/>
                </a:solidFill>
              </a:rPr>
              <a:t>AmoebaNet</a:t>
            </a:r>
            <a:r>
              <a:rPr lang="en-US" altLang="ko-KR" dirty="0">
                <a:solidFill>
                  <a:schemeClr val="tx1"/>
                </a:solidFill>
              </a:rPr>
              <a:t>” : Applied Science Journal vol</a:t>
            </a:r>
            <a:r>
              <a:rPr lang="ko-KR" altLang="en-US" dirty="0">
                <a:solidFill>
                  <a:schemeClr val="tx1"/>
                </a:solidFill>
              </a:rPr>
              <a:t> </a:t>
            </a:r>
            <a:r>
              <a:rPr lang="en-US" altLang="ko-KR" dirty="0">
                <a:solidFill>
                  <a:schemeClr val="tx1"/>
                </a:solidFill>
              </a:rPr>
              <a:t>9, 4541(2019.10) </a:t>
            </a:r>
            <a:r>
              <a:rPr lang="ko-KR" altLang="en-US" dirty="0" err="1">
                <a:solidFill>
                  <a:schemeClr val="tx1"/>
                </a:solidFill>
              </a:rPr>
              <a:t>노서영</a:t>
            </a:r>
            <a:endParaRPr lang="en-US" altLang="ko-K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64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2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800" dirty="0" smtClean="0">
            <a:solidFill>
              <a:srgbClr val="014B7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테마">
  <a:themeElements>
    <a:clrScheme name="회색조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사용자 지정 2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rgbClr val="00518E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테마">
  <a:themeElements>
    <a:clrScheme name="회색조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사용자 지정 2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rgbClr val="00518E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테마">
  <a:themeElements>
    <a:clrScheme name="회색조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사용자 지정 2">
      <a:majorFont>
        <a:latin typeface="Arial"/>
        <a:ea typeface="맑은 고딕"/>
        <a:cs typeface=""/>
      </a:majorFont>
      <a:minorFont>
        <a:latin typeface="Arial"/>
        <a:ea typeface="맑은 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rgbClr val="00518E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8046</TotalTime>
  <Words>1237</Words>
  <Application>Microsoft Office PowerPoint</Application>
  <PresentationFormat>화면 슬라이드 쇼(4:3)</PresentationFormat>
  <Paragraphs>422</Paragraphs>
  <Slides>19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13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19</vt:i4>
      </vt:variant>
    </vt:vector>
  </HeadingPairs>
  <TitlesOfParts>
    <vt:vector size="36" baseType="lpstr">
      <vt:lpstr>Apple SD 산돌고딕 Neo 일반체</vt:lpstr>
      <vt:lpstr>HY강B</vt:lpstr>
      <vt:lpstr>HY얕은샘물M</vt:lpstr>
      <vt:lpstr>굴림</vt:lpstr>
      <vt:lpstr>맑은 고딕</vt:lpstr>
      <vt:lpstr>함초롬돋움</vt:lpstr>
      <vt:lpstr>함초롬바탕</vt:lpstr>
      <vt:lpstr>Arial</vt:lpstr>
      <vt:lpstr>Calibri</vt:lpstr>
      <vt:lpstr>Cambria Math</vt:lpstr>
      <vt:lpstr>Tahoma</vt:lpstr>
      <vt:lpstr>Times New Roman</vt:lpstr>
      <vt:lpstr>Wingdings</vt:lpstr>
      <vt:lpstr>Office 테마</vt:lpstr>
      <vt:lpstr>2_Office 테마</vt:lpstr>
      <vt:lpstr>4_Office 테마</vt:lpstr>
      <vt:lpstr>1_Office 테마</vt:lpstr>
      <vt:lpstr>Review of KoALICE Experiment Group in 2019 &amp; Future plan</vt:lpstr>
      <vt:lpstr>Plan for 5 stage</vt:lpstr>
      <vt:lpstr>참여기관</vt:lpstr>
      <vt:lpstr> Members</vt:lpstr>
      <vt:lpstr>Members</vt:lpstr>
      <vt:lpstr> Members</vt:lpstr>
      <vt:lpstr>Member Activity</vt:lpstr>
      <vt:lpstr>Produced man power &amp; Publications</vt:lpstr>
      <vt:lpstr>Publications</vt:lpstr>
      <vt:lpstr>Publications</vt:lpstr>
      <vt:lpstr>Publications</vt:lpstr>
      <vt:lpstr>Presentation</vt:lpstr>
      <vt:lpstr>성과지표관리</vt:lpstr>
      <vt:lpstr>Paper Expectation in 2020</vt:lpstr>
      <vt:lpstr>LS2 upgrade : ITS Reception Test for ML &amp; OL</vt:lpstr>
      <vt:lpstr>ITS2 Beyond</vt:lpstr>
      <vt:lpstr>Status of Common Fund and cash contribution</vt:lpstr>
      <vt:lpstr>Budget</vt:lpstr>
      <vt:lpstr>KoALICE Curve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Women Physicist in Korea</dc:title>
  <dc:creator>LENOVO USER</dc:creator>
  <cp:lastModifiedBy>YoonJin-Hee</cp:lastModifiedBy>
  <cp:revision>197</cp:revision>
  <dcterms:created xsi:type="dcterms:W3CDTF">2006-08-06T03:08:58Z</dcterms:created>
  <dcterms:modified xsi:type="dcterms:W3CDTF">2020-01-03T12:43:21Z</dcterms:modified>
</cp:coreProperties>
</file>