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8" r:id="rId2"/>
    <p:sldId id="257" r:id="rId3"/>
    <p:sldId id="680" r:id="rId4"/>
    <p:sldId id="755" r:id="rId5"/>
    <p:sldId id="259" r:id="rId6"/>
    <p:sldId id="271" r:id="rId7"/>
    <p:sldId id="670" r:id="rId8"/>
    <p:sldId id="260" r:id="rId9"/>
    <p:sldId id="751" r:id="rId10"/>
    <p:sldId id="269" r:id="rId11"/>
    <p:sldId id="267" r:id="rId12"/>
    <p:sldId id="752" r:id="rId13"/>
    <p:sldId id="262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7" autoAdjust="0"/>
    <p:restoredTop sz="88941" autoAdjust="0"/>
  </p:normalViewPr>
  <p:slideViewPr>
    <p:cSldViewPr>
      <p:cViewPr varScale="1">
        <p:scale>
          <a:sx n="84" d="100"/>
          <a:sy n="84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271D6C-9DB4-4563-A6AE-F6B76DEE8778}" type="datetimeFigureOut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C5B26-25A6-4C24-A3E2-4AE5FF583A5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339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3652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21662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186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735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782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57902-E7C4-4B12-88A3-0CA4BD4C4833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1185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57902-E7C4-4B12-88A3-0CA4BD4C4833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9520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3091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A7ECAF-A49C-4BD9-9651-3034A699229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7472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72BAD7-AC6C-4F40-9E22-D638986A3BC0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663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94755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874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C5B26-25A6-4C24-A3E2-4AE5FF583A5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496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64AF6-F42B-4DC9-983E-C72163051E03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1443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861-D213-437D-85A4-6472A9639D9A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94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416C-FB45-4A29-BC9E-F7E98C98A667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314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5F6A-9DA3-4AF7-901F-0451E4E185BE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513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5E6-1B9F-4BA0-9C26-D946CE0DABC3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0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5C9AD-9057-4BE3-8CB4-FD1E81C10BE1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871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63EED-5650-4F2C-8022-90C118E29B7C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677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12708-6E43-4B91-A6EE-7F5219624BF7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66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F8C7-2EA6-4E99-9C69-23094BF6CC0E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9475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9C76-B9C8-4540-A612-1033967E6FBA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281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80162-7FA2-4D5F-B4DB-56ACC83A4903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31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AE628-AA45-45C9-B9AE-F907C3462811}" type="datetime1">
              <a:rPr lang="ko-KR" altLang="en-US" smtClean="0"/>
              <a:t>2020-01-06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06C0E-77E6-43CF-8155-AA6E95CE33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350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image" Target="../media/image9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910.png"/><Relationship Id="rId10" Type="http://schemas.openxmlformats.org/officeDocument/2006/relationships/image" Target="../media/image4.png"/><Relationship Id="rId9" Type="http://schemas.openxmlformats.org/officeDocument/2006/relationships/hyperlink" Target="https://arxiv.org/abs/1806.0274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59FA20-3759-41F6-86CE-D9BE1291B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2649431"/>
          </a:xfrm>
        </p:spPr>
        <p:txBody>
          <a:bodyPr>
            <a:normAutofit fontScale="90000"/>
          </a:bodyPr>
          <a:lstStyle/>
          <a:p>
            <a:r>
              <a:rPr lang="en-US" altLang="ko-KR" sz="6000" dirty="0"/>
              <a:t>Feasibility study</a:t>
            </a:r>
            <a:br>
              <a:rPr lang="en-US" altLang="ko-KR" dirty="0"/>
            </a:br>
            <a:r>
              <a:rPr lang="en-US" altLang="ko-KR" sz="4000" dirty="0"/>
              <a:t>on Measurements of the</a:t>
            </a:r>
            <a:br>
              <a:rPr lang="en-US" altLang="ko-KR" sz="4000" dirty="0"/>
            </a:br>
            <a:r>
              <a:rPr lang="en-US" altLang="ko-KR" sz="4000" dirty="0"/>
              <a:t>Multi-charmed hadron production</a:t>
            </a:r>
            <a:br>
              <a:rPr lang="en-US" altLang="ko-KR" sz="4000" dirty="0"/>
            </a:br>
            <a:r>
              <a:rPr lang="en-US" altLang="ko-KR" sz="4000" dirty="0"/>
              <a:t>in </a:t>
            </a:r>
            <a:r>
              <a:rPr lang="en-US" altLang="ko-KR" sz="4000" dirty="0" err="1"/>
              <a:t>Pb+Pb</a:t>
            </a:r>
            <a:r>
              <a:rPr lang="en-US" altLang="ko-KR" sz="4000" dirty="0"/>
              <a:t> collisions at the LHC fixed target energy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979E4EE-A854-4595-ADDF-A4361D95D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733256"/>
            <a:ext cx="10948416" cy="432048"/>
          </a:xfrm>
        </p:spPr>
        <p:txBody>
          <a:bodyPr anchor="t">
            <a:normAutofit/>
          </a:bodyPr>
          <a:lstStyle/>
          <a:p>
            <a:r>
              <a:rPr lang="en-US" altLang="ko-KR" dirty="0"/>
              <a:t>Speaker: </a:t>
            </a:r>
            <a:r>
              <a:rPr lang="en-US" altLang="ko-KR" dirty="0" err="1"/>
              <a:t>Jungeol</a:t>
            </a:r>
            <a:r>
              <a:rPr lang="en-US" altLang="ko-KR" dirty="0"/>
              <a:t> Kim </a:t>
            </a:r>
            <a:r>
              <a:rPr lang="en-US" altLang="ko-KR" dirty="0">
                <a:solidFill>
                  <a:schemeClr val="bg1">
                    <a:lumMod val="65000"/>
                  </a:schemeClr>
                </a:solidFill>
              </a:rPr>
              <a:t>(from Yonsei University)</a:t>
            </a:r>
          </a:p>
        </p:txBody>
      </p:sp>
    </p:spTree>
    <p:extLst>
      <p:ext uri="{BB962C8B-B14F-4D97-AF65-F5344CB8AC3E}">
        <p14:creationId xmlns:p14="http://schemas.microsoft.com/office/powerpoint/2010/main" val="1327188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B45B231-65B5-4703-90E8-935E88586496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6</a:t>
            </a:r>
            <a:r>
              <a:rPr lang="en-US" altLang="ko-KR" sz="4000" b="1"/>
              <a:t>. </a:t>
            </a:r>
            <a:r>
              <a:rPr lang="en-US" altLang="ko-KR" sz="4000" b="1" dirty="0"/>
              <a:t>Pattern recognition in the High-multiplicity events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A0E40369-CFB2-4D4A-A6EA-A8C655D29B72}"/>
              </a:ext>
            </a:extLst>
          </p:cNvPr>
          <p:cNvGrpSpPr/>
          <p:nvPr/>
        </p:nvGrpSpPr>
        <p:grpSpPr>
          <a:xfrm>
            <a:off x="911424" y="1839798"/>
            <a:ext cx="4550643" cy="4550349"/>
            <a:chOff x="911424" y="2049298"/>
            <a:chExt cx="4550643" cy="4550349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A6CE2A0F-5B6B-408A-AC2A-2DCFCFB05AA9}"/>
                </a:ext>
              </a:extLst>
            </p:cNvPr>
            <p:cNvGrpSpPr/>
            <p:nvPr/>
          </p:nvGrpSpPr>
          <p:grpSpPr>
            <a:xfrm>
              <a:off x="911424" y="2049298"/>
              <a:ext cx="4550643" cy="4365683"/>
              <a:chOff x="1948650" y="2131979"/>
              <a:chExt cx="4550643" cy="4365683"/>
            </a:xfrm>
          </p:grpSpPr>
          <p:grpSp>
            <p:nvGrpSpPr>
              <p:cNvPr id="24" name="그룹 23">
                <a:extLst>
                  <a:ext uri="{FF2B5EF4-FFF2-40B4-BE49-F238E27FC236}">
                    <a16:creationId xmlns:a16="http://schemas.microsoft.com/office/drawing/2014/main" id="{30BC1633-BC17-4F28-B15D-C94AAB4B4A79}"/>
                  </a:ext>
                </a:extLst>
              </p:cNvPr>
              <p:cNvGrpSpPr/>
              <p:nvPr/>
            </p:nvGrpSpPr>
            <p:grpSpPr>
              <a:xfrm>
                <a:off x="1948650" y="2388980"/>
                <a:ext cx="4550643" cy="4108682"/>
                <a:chOff x="3568650" y="2348880"/>
                <a:chExt cx="4550643" cy="4108682"/>
              </a:xfrm>
            </p:grpSpPr>
            <p:pic>
              <p:nvPicPr>
                <p:cNvPr id="10" name="그림 9">
                  <a:extLst>
                    <a:ext uri="{FF2B5EF4-FFF2-40B4-BE49-F238E27FC236}">
                      <a16:creationId xmlns:a16="http://schemas.microsoft.com/office/drawing/2014/main" id="{F4FF5E9E-4E88-41D8-9E46-7B80FC8CEC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6030"/>
                <a:stretch/>
              </p:blipFill>
              <p:spPr>
                <a:xfrm>
                  <a:off x="3568650" y="2348880"/>
                  <a:ext cx="4550643" cy="4108682"/>
                </a:xfrm>
                <a:prstGeom prst="rect">
                  <a:avLst/>
                </a:prstGeom>
              </p:spPr>
            </p:pic>
            <p:cxnSp>
              <p:nvCxnSpPr>
                <p:cNvPr id="12" name="직선 연결선 11">
                  <a:extLst>
                    <a:ext uri="{FF2B5EF4-FFF2-40B4-BE49-F238E27FC236}">
                      <a16:creationId xmlns:a16="http://schemas.microsoft.com/office/drawing/2014/main" id="{E3282F99-14CC-41B3-BAED-583B0817B6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07768" y="4259540"/>
                  <a:ext cx="3655630" cy="0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직선 연결선 13">
                  <a:extLst>
                    <a:ext uri="{FF2B5EF4-FFF2-40B4-BE49-F238E27FC236}">
                      <a16:creationId xmlns:a16="http://schemas.microsoft.com/office/drawing/2014/main" id="{5CA42B17-00B8-44A9-94C7-B14A403C03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43971" y="2499536"/>
                  <a:ext cx="0" cy="3521752"/>
                </a:xfrm>
                <a:prstGeom prst="line">
                  <a:avLst/>
                </a:prstGeom>
                <a:ln w="19050">
                  <a:solidFill>
                    <a:schemeClr val="accent2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직사각형 22">
                <a:extLst>
                  <a:ext uri="{FF2B5EF4-FFF2-40B4-BE49-F238E27FC236}">
                    <a16:creationId xmlns:a16="http://schemas.microsoft.com/office/drawing/2014/main" id="{DA726785-04BE-444B-9D5C-C32F60530BBD}"/>
                  </a:ext>
                </a:extLst>
              </p:cNvPr>
              <p:cNvSpPr/>
              <p:nvPr/>
            </p:nvSpPr>
            <p:spPr>
              <a:xfrm>
                <a:off x="2082962" y="2131979"/>
                <a:ext cx="396043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b="1" dirty="0"/>
                  <a:t>Fired hits on the first plane of TRAC</a:t>
                </a:r>
                <a:endParaRPr lang="ko-KR" altLang="en-US" b="1" dirty="0"/>
              </a:p>
            </p:txBody>
          </p:sp>
        </p:grp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7F4DDB66-B0CC-4285-B3E6-51D2C56901D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50542" y="6237312"/>
              <a:ext cx="3655630" cy="0"/>
            </a:xfrm>
            <a:prstGeom prst="straightConnector1">
              <a:avLst/>
            </a:prstGeom>
            <a:ln w="19050">
              <a:solidFill>
                <a:schemeClr val="accent3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C61149C-0CAF-465C-A270-88F60222CDC9}"/>
                </a:ext>
              </a:extLst>
            </p:cNvPr>
            <p:cNvSpPr txBox="1"/>
            <p:nvPr/>
          </p:nvSpPr>
          <p:spPr>
            <a:xfrm>
              <a:off x="2297719" y="6230315"/>
              <a:ext cx="1778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>
                  <a:solidFill>
                    <a:schemeClr val="accent3">
                      <a:lumMod val="75000"/>
                    </a:schemeClr>
                  </a:solidFill>
                </a:rPr>
                <a:t>2500 px = 5 mm</a:t>
              </a:r>
              <a:endParaRPr lang="ko-KR" alt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AFE5853B-44B1-4DE2-8941-CD33781F9DDB}"/>
              </a:ext>
            </a:extLst>
          </p:cNvPr>
          <p:cNvSpPr/>
          <p:nvPr/>
        </p:nvSpPr>
        <p:spPr>
          <a:xfrm>
            <a:off x="545628" y="1340768"/>
            <a:ext cx="11094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b="1"/>
              <a:t>using 2.5 TeV, PYTHIA6 MSEL2, non-elastic, </a:t>
            </a:r>
            <a:r>
              <a:rPr lang="en-US" altLang="ko-KR" sz="2000" b="1" dirty="0"/>
              <a:t>400 </a:t>
            </a:r>
            <a:r>
              <a:rPr lang="en-US" altLang="ko-KR" sz="2000" b="1"/>
              <a:t>overlapping p+p events</a:t>
            </a:r>
            <a:endParaRPr lang="ko-KR" altLang="en-US" sz="2000" b="1" dirty="0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0F2404D-EB6F-4790-9C0B-33916781906E}"/>
              </a:ext>
            </a:extLst>
          </p:cNvPr>
          <p:cNvGrpSpPr/>
          <p:nvPr/>
        </p:nvGrpSpPr>
        <p:grpSpPr>
          <a:xfrm>
            <a:off x="5901185" y="2209130"/>
            <a:ext cx="5068844" cy="3531282"/>
            <a:chOff x="6765082" y="2407202"/>
            <a:chExt cx="5068844" cy="3531282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B82C27F5-C28B-4031-88EB-E1D5F0E5C9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3653" y="2407202"/>
              <a:ext cx="5040273" cy="341554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6474204-0251-433F-8A3A-28A1EB01D235}"/>
                </a:ext>
              </a:extLst>
            </p:cNvPr>
            <p:cNvSpPr txBox="1"/>
            <p:nvPr/>
          </p:nvSpPr>
          <p:spPr>
            <a:xfrm>
              <a:off x="10056440" y="5599930"/>
              <a:ext cx="143218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600" b="1" dirty="0"/>
                <a:t>Angle (radian)</a:t>
              </a:r>
              <a:endParaRPr lang="ko-KR" altLang="en-US" sz="1600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853C027-D531-48D1-BE82-A0CA1BB24217}"/>
                    </a:ext>
                  </a:extLst>
                </p:cNvPr>
                <p:cNvSpPr txBox="1"/>
                <p:nvPr/>
              </p:nvSpPr>
              <p:spPr>
                <a:xfrm rot="16200000">
                  <a:off x="6490968" y="2911025"/>
                  <a:ext cx="8867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𝒅𝑵</m:t>
                        </m:r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altLang="ko-KR" sz="1600" b="1" i="1" smtClean="0">
                            <a:latin typeface="Cambria Math" panose="02040503050406030204" pitchFamily="18" charset="0"/>
                          </a:rPr>
                          <m:t>𝜽</m:t>
                        </m:r>
                      </m:oMath>
                    </m:oMathPara>
                  </a14:m>
                  <a:endParaRPr lang="ko-KR" altLang="en-US" sz="1600" b="1" dirty="0"/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0853C027-D531-48D1-BE82-A0CA1BB242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6490968" y="2911025"/>
                  <a:ext cx="886781" cy="338554"/>
                </a:xfrm>
                <a:prstGeom prst="rect">
                  <a:avLst/>
                </a:prstGeom>
                <a:blipFill>
                  <a:blip r:embed="rId5"/>
                  <a:stretch>
                    <a:fillRect r="-1071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슬라이드 번호 개체 틀 29">
            <a:extLst>
              <a:ext uri="{FF2B5EF4-FFF2-40B4-BE49-F238E27FC236}">
                <a16:creationId xmlns:a16="http://schemas.microsoft.com/office/drawing/2014/main" id="{F27FBD6D-4715-4A9E-8D37-55C9468A0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9901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9A58C71A-4415-48C5-A552-06E600BA49A0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/>
              <a:t>6. Pattern recognition in the High-multiplicity events</a:t>
            </a:r>
            <a:endParaRPr lang="en-US" altLang="ko-KR" sz="4000" b="1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48BC672-69B7-4E76-84AF-35BF9C57D93D}"/>
              </a:ext>
            </a:extLst>
          </p:cNvPr>
          <p:cNvGrpSpPr/>
          <p:nvPr/>
        </p:nvGrpSpPr>
        <p:grpSpPr>
          <a:xfrm>
            <a:off x="1398714" y="1556792"/>
            <a:ext cx="9347837" cy="1964652"/>
            <a:chOff x="1398714" y="1556792"/>
            <a:chExt cx="9347837" cy="1964652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C5F2A476-DBAB-44D1-86A4-12B7C7756E8E}"/>
                </a:ext>
              </a:extLst>
            </p:cNvPr>
            <p:cNvSpPr/>
            <p:nvPr/>
          </p:nvSpPr>
          <p:spPr>
            <a:xfrm>
              <a:off x="2079269" y="1754088"/>
              <a:ext cx="975367" cy="11492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/>
                <a:t>TACT</a:t>
              </a:r>
              <a:endParaRPr lang="ko-KR" altLang="en-US" b="1" dirty="0"/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2096EE61-FBC1-4C16-B786-2BC5BFBAC5B4}"/>
                </a:ext>
              </a:extLst>
            </p:cNvPr>
            <p:cNvCxnSpPr>
              <a:cxnSpLocks/>
              <a:stCxn id="14" idx="0"/>
              <a:endCxn id="14" idx="2"/>
            </p:cNvCxnSpPr>
            <p:nvPr/>
          </p:nvCxnSpPr>
          <p:spPr>
            <a:xfrm>
              <a:off x="2566953" y="1754088"/>
              <a:ext cx="0" cy="1149292"/>
            </a:xfrm>
            <a:prstGeom prst="line">
              <a:avLst/>
            </a:prstGeom>
            <a:ln w="28575">
              <a:solidFill>
                <a:schemeClr val="accent2">
                  <a:lumMod val="40000"/>
                  <a:lumOff val="6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68A4D34-A8F6-468B-B400-339DE4C9139E}"/>
                </a:ext>
              </a:extLst>
            </p:cNvPr>
            <p:cNvSpPr txBox="1"/>
            <p:nvPr/>
          </p:nvSpPr>
          <p:spPr>
            <a:xfrm>
              <a:off x="1398714" y="2977788"/>
              <a:ext cx="23364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accent2"/>
                  </a:solidFill>
                </a:rPr>
                <a:t>Nominal Interaction </a:t>
              </a:r>
              <a:r>
                <a:rPr lang="en-US" altLang="ko-KR" sz="1400" b="1">
                  <a:solidFill>
                    <a:schemeClr val="accent2"/>
                  </a:solidFill>
                </a:rPr>
                <a:t>Position </a:t>
              </a:r>
              <a:br>
                <a:rPr lang="en-US" altLang="ko-KR" sz="1400" b="1">
                  <a:solidFill>
                    <a:schemeClr val="accent2"/>
                  </a:solidFill>
                </a:rPr>
              </a:br>
              <a:r>
                <a:rPr lang="en-US" altLang="ko-KR" sz="1400" b="1">
                  <a:solidFill>
                    <a:schemeClr val="accent2"/>
                  </a:solidFill>
                </a:rPr>
                <a:t>= </a:t>
              </a:r>
              <a:r>
                <a:rPr lang="en-US" altLang="ko-KR" sz="1400" b="1" dirty="0">
                  <a:solidFill>
                    <a:schemeClr val="accent2"/>
                  </a:solidFill>
                </a:rPr>
                <a:t>Center of TACT</a:t>
              </a:r>
              <a:endParaRPr lang="ko-KR" alt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A2BBEBB5-22D8-4413-AB1E-E1A0BA3A28DE}"/>
                </a:ext>
              </a:extLst>
            </p:cNvPr>
            <p:cNvSpPr/>
            <p:nvPr/>
          </p:nvSpPr>
          <p:spPr>
            <a:xfrm>
              <a:off x="3791744" y="1556792"/>
              <a:ext cx="6543413" cy="154227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D2239682-720E-4DC3-A1AC-11DEB164F2F0}"/>
                </a:ext>
              </a:extLst>
            </p:cNvPr>
            <p:cNvGrpSpPr/>
            <p:nvPr/>
          </p:nvGrpSpPr>
          <p:grpSpPr>
            <a:xfrm>
              <a:off x="3791744" y="1572371"/>
              <a:ext cx="64293" cy="1509712"/>
              <a:chOff x="3330429" y="4138613"/>
              <a:chExt cx="64293" cy="1509712"/>
            </a:xfrm>
          </p:grpSpPr>
          <p:cxnSp>
            <p:nvCxnSpPr>
              <p:cNvPr id="19" name="직선 연결선 18">
                <a:extLst>
                  <a:ext uri="{FF2B5EF4-FFF2-40B4-BE49-F238E27FC236}">
                    <a16:creationId xmlns:a16="http://schemas.microsoft.com/office/drawing/2014/main" id="{ACE0B39E-E482-44F3-A43A-62690EDD23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직선 연결선 20">
                <a:extLst>
                  <a:ext uri="{FF2B5EF4-FFF2-40B4-BE49-F238E27FC236}">
                    <a16:creationId xmlns:a16="http://schemas.microsoft.com/office/drawing/2014/main" id="{0EDAE6E0-9CA9-4A0A-AE8A-38C957CA3C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6F949DA5-4D7F-4253-B014-DF486ECEBC92}"/>
                </a:ext>
              </a:extLst>
            </p:cNvPr>
            <p:cNvGrpSpPr/>
            <p:nvPr/>
          </p:nvGrpSpPr>
          <p:grpSpPr>
            <a:xfrm>
              <a:off x="7031302" y="1572371"/>
              <a:ext cx="64293" cy="1509712"/>
              <a:chOff x="3330429" y="4138613"/>
              <a:chExt cx="64293" cy="1509712"/>
            </a:xfrm>
          </p:grpSpPr>
          <p:cxnSp>
            <p:nvCxnSpPr>
              <p:cNvPr id="23" name="직선 연결선 22">
                <a:extLst>
                  <a:ext uri="{FF2B5EF4-FFF2-40B4-BE49-F238E27FC236}">
                    <a16:creationId xmlns:a16="http://schemas.microsoft.com/office/drawing/2014/main" id="{7A27F962-F1AE-45A5-B8F4-6567B1C2E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23">
                <a:extLst>
                  <a:ext uri="{FF2B5EF4-FFF2-40B4-BE49-F238E27FC236}">
                    <a16:creationId xmlns:a16="http://schemas.microsoft.com/office/drawing/2014/main" id="{60A8B4FA-D831-463F-8DAB-A6E3B02D2B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BF55AF5-1274-433E-BDA1-46FC103D6EC0}"/>
                    </a:ext>
                  </a:extLst>
                </p:cNvPr>
                <p:cNvSpPr txBox="1"/>
                <p:nvPr/>
              </p:nvSpPr>
              <p:spPr>
                <a:xfrm>
                  <a:off x="6054832" y="1857598"/>
                  <a:ext cx="858313" cy="9233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b="1">
                      <a:solidFill>
                        <a:schemeClr val="accent1"/>
                      </a:solidFill>
                    </a:rPr>
                    <a:t>TRAC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1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en-US" altLang="ko-KR" b="1" dirty="0">
                    <a:solidFill>
                      <a:schemeClr val="accent1"/>
                    </a:solidFill>
                  </a:endParaRPr>
                </a:p>
                <a:p>
                  <a:pPr algn="ctr"/>
                  <a:r>
                    <a:rPr lang="en-US" altLang="ko-KR" b="1">
                      <a:solidFill>
                        <a:schemeClr val="accent1"/>
                      </a:solidFill>
                    </a:rPr>
                    <a:t>3 Tesl</a:t>
                  </a:r>
                  <a:r>
                    <a:rPr lang="en-US" altLang="ko-KR" b="1" dirty="0">
                      <a:solidFill>
                        <a:schemeClr val="accent1"/>
                      </a:solidFill>
                    </a:rPr>
                    <a:t>a</a:t>
                  </a:r>
                  <a:endParaRPr lang="ko-KR" altLang="en-US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8BF55AF5-1274-433E-BDA1-46FC103D6EC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54832" y="1857598"/>
                  <a:ext cx="858313" cy="923330"/>
                </a:xfrm>
                <a:prstGeom prst="rect">
                  <a:avLst/>
                </a:prstGeom>
                <a:blipFill>
                  <a:blip r:embed="rId3"/>
                  <a:stretch>
                    <a:fillRect l="-5674" t="-3974" r="-6383" b="-993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A530ADAC-4118-4110-892E-8DC26D864483}"/>
                </a:ext>
              </a:extLst>
            </p:cNvPr>
            <p:cNvGrpSpPr/>
            <p:nvPr/>
          </p:nvGrpSpPr>
          <p:grpSpPr>
            <a:xfrm>
              <a:off x="4822120" y="1572371"/>
              <a:ext cx="64293" cy="1509712"/>
              <a:chOff x="3330429" y="4138613"/>
              <a:chExt cx="64293" cy="1509712"/>
            </a:xfrm>
          </p:grpSpPr>
          <p:cxnSp>
            <p:nvCxnSpPr>
              <p:cNvPr id="27" name="직선 연결선 26">
                <a:extLst>
                  <a:ext uri="{FF2B5EF4-FFF2-40B4-BE49-F238E27FC236}">
                    <a16:creationId xmlns:a16="http://schemas.microsoft.com/office/drawing/2014/main" id="{EC54A138-A73C-43C8-BDC7-4EAFA7B5FE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>
                <a:extLst>
                  <a:ext uri="{FF2B5EF4-FFF2-40B4-BE49-F238E27FC236}">
                    <a16:creationId xmlns:a16="http://schemas.microsoft.com/office/drawing/2014/main" id="{C1EAB020-6BAE-415C-9611-8A3DC5C58D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그룹 28">
              <a:extLst>
                <a:ext uri="{FF2B5EF4-FFF2-40B4-BE49-F238E27FC236}">
                  <a16:creationId xmlns:a16="http://schemas.microsoft.com/office/drawing/2014/main" id="{BB9383B1-B94A-4C3D-9F47-6686E12C440C}"/>
                </a:ext>
              </a:extLst>
            </p:cNvPr>
            <p:cNvGrpSpPr/>
            <p:nvPr/>
          </p:nvGrpSpPr>
          <p:grpSpPr>
            <a:xfrm>
              <a:off x="5894564" y="1572371"/>
              <a:ext cx="64293" cy="1509712"/>
              <a:chOff x="3330429" y="4138613"/>
              <a:chExt cx="64293" cy="1509712"/>
            </a:xfrm>
          </p:grpSpPr>
          <p:cxnSp>
            <p:nvCxnSpPr>
              <p:cNvPr id="30" name="직선 연결선 29">
                <a:extLst>
                  <a:ext uri="{FF2B5EF4-FFF2-40B4-BE49-F238E27FC236}">
                    <a16:creationId xmlns:a16="http://schemas.microsoft.com/office/drawing/2014/main" id="{6EA78279-7DFB-42BB-9E7A-4051AF2B78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>
                <a:extLst>
                  <a:ext uri="{FF2B5EF4-FFF2-40B4-BE49-F238E27FC236}">
                    <a16:creationId xmlns:a16="http://schemas.microsoft.com/office/drawing/2014/main" id="{3F044422-4737-40C5-AEFC-1D31095B0B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그룹 31">
              <a:extLst>
                <a:ext uri="{FF2B5EF4-FFF2-40B4-BE49-F238E27FC236}">
                  <a16:creationId xmlns:a16="http://schemas.microsoft.com/office/drawing/2014/main" id="{54F5596B-F46B-458B-BEC3-DD6380277BDC}"/>
                </a:ext>
              </a:extLst>
            </p:cNvPr>
            <p:cNvGrpSpPr/>
            <p:nvPr/>
          </p:nvGrpSpPr>
          <p:grpSpPr>
            <a:xfrm>
              <a:off x="8147008" y="1572371"/>
              <a:ext cx="64293" cy="1509712"/>
              <a:chOff x="3330429" y="4138613"/>
              <a:chExt cx="64293" cy="1509712"/>
            </a:xfrm>
          </p:grpSpPr>
          <p:cxnSp>
            <p:nvCxnSpPr>
              <p:cNvPr id="33" name="직선 연결선 32">
                <a:extLst>
                  <a:ext uri="{FF2B5EF4-FFF2-40B4-BE49-F238E27FC236}">
                    <a16:creationId xmlns:a16="http://schemas.microsoft.com/office/drawing/2014/main" id="{C6C574B5-5ABB-4FFF-BD17-79C77D85E0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직선 연결선 33">
                <a:extLst>
                  <a:ext uri="{FF2B5EF4-FFF2-40B4-BE49-F238E27FC236}">
                    <a16:creationId xmlns:a16="http://schemas.microsoft.com/office/drawing/2014/main" id="{A90D118D-26BF-4AA7-9440-5FDD6CB186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15A2463A-367A-4980-BF71-65C7F4E141B8}"/>
                </a:ext>
              </a:extLst>
            </p:cNvPr>
            <p:cNvGrpSpPr/>
            <p:nvPr/>
          </p:nvGrpSpPr>
          <p:grpSpPr>
            <a:xfrm>
              <a:off x="9219452" y="1572371"/>
              <a:ext cx="64293" cy="1509712"/>
              <a:chOff x="3330429" y="4138613"/>
              <a:chExt cx="64293" cy="1509712"/>
            </a:xfrm>
          </p:grpSpPr>
          <p:cxnSp>
            <p:nvCxnSpPr>
              <p:cNvPr id="36" name="직선 연결선 35">
                <a:extLst>
                  <a:ext uri="{FF2B5EF4-FFF2-40B4-BE49-F238E27FC236}">
                    <a16:creationId xmlns:a16="http://schemas.microsoft.com/office/drawing/2014/main" id="{2A7461D6-71C7-4ADF-923E-F10281796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직선 연결선 36">
                <a:extLst>
                  <a:ext uri="{FF2B5EF4-FFF2-40B4-BE49-F238E27FC236}">
                    <a16:creationId xmlns:a16="http://schemas.microsoft.com/office/drawing/2014/main" id="{420C7F4F-4A9F-4C03-BFB9-33B15A29E5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8DEE06E-680D-4F89-A0F0-1BED9D3E0353}"/>
                    </a:ext>
                  </a:extLst>
                </p:cNvPr>
                <p:cNvSpPr txBox="1"/>
                <p:nvPr/>
              </p:nvSpPr>
              <p:spPr>
                <a:xfrm>
                  <a:off x="3060373" y="1997741"/>
                  <a:ext cx="74571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sz="1400" b="1" dirty="0">
                      <a:solidFill>
                        <a:schemeClr val="accent1"/>
                      </a:solidFill>
                    </a:rPr>
                    <a:t>Gap</a:t>
                  </a:r>
                  <a:br>
                    <a:rPr lang="en-US" altLang="ko-KR" sz="1400" b="1" dirty="0">
                      <a:solidFill>
                        <a:schemeClr val="accent1"/>
                      </a:solidFill>
                    </a:rPr>
                  </a:b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altLang="ko-KR" sz="1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1400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𝒄𝒎</m:t>
                        </m:r>
                      </m:oMath>
                    </m:oMathPara>
                  </a14:m>
                  <a:endParaRPr lang="en-US" altLang="ko-KR" sz="1400" b="1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C8DEE06E-680D-4F89-A0F0-1BED9D3E03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0373" y="1997741"/>
                  <a:ext cx="745717" cy="523220"/>
                </a:xfrm>
                <a:prstGeom prst="rect">
                  <a:avLst/>
                </a:prstGeom>
                <a:blipFill>
                  <a:blip r:embed="rId4"/>
                  <a:stretch>
                    <a:fillRect t="-116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9605B602-CFC9-4EE4-97BF-985E7F5E6281}"/>
                </a:ext>
              </a:extLst>
            </p:cNvPr>
            <p:cNvGrpSpPr/>
            <p:nvPr/>
          </p:nvGrpSpPr>
          <p:grpSpPr>
            <a:xfrm>
              <a:off x="10007983" y="1573570"/>
              <a:ext cx="64293" cy="1509712"/>
              <a:chOff x="3330429" y="4138613"/>
              <a:chExt cx="64293" cy="1509712"/>
            </a:xfrm>
          </p:grpSpPr>
          <p:cxnSp>
            <p:nvCxnSpPr>
              <p:cNvPr id="40" name="직선 연결선 39">
                <a:extLst>
                  <a:ext uri="{FF2B5EF4-FFF2-40B4-BE49-F238E27FC236}">
                    <a16:creationId xmlns:a16="http://schemas.microsoft.com/office/drawing/2014/main" id="{7753690F-1708-4EB9-9390-F90F592843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직선 연결선 40">
                <a:extLst>
                  <a:ext uri="{FF2B5EF4-FFF2-40B4-BE49-F238E27FC236}">
                    <a16:creationId xmlns:a16="http://schemas.microsoft.com/office/drawing/2014/main" id="{C34BDC56-7006-46C8-8B5F-58FA860DDD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그룹 41">
              <a:extLst>
                <a:ext uri="{FF2B5EF4-FFF2-40B4-BE49-F238E27FC236}">
                  <a16:creationId xmlns:a16="http://schemas.microsoft.com/office/drawing/2014/main" id="{EF206D59-B4F0-43C9-8D44-F8511365EFC2}"/>
                </a:ext>
              </a:extLst>
            </p:cNvPr>
            <p:cNvGrpSpPr/>
            <p:nvPr/>
          </p:nvGrpSpPr>
          <p:grpSpPr>
            <a:xfrm>
              <a:off x="10136567" y="1573570"/>
              <a:ext cx="64293" cy="1509712"/>
              <a:chOff x="3330429" y="4138613"/>
              <a:chExt cx="64293" cy="1509712"/>
            </a:xfrm>
          </p:grpSpPr>
          <p:cxnSp>
            <p:nvCxnSpPr>
              <p:cNvPr id="43" name="직선 연결선 42">
                <a:extLst>
                  <a:ext uri="{FF2B5EF4-FFF2-40B4-BE49-F238E27FC236}">
                    <a16:creationId xmlns:a16="http://schemas.microsoft.com/office/drawing/2014/main" id="{479F36F2-C82D-45C2-8B14-B126255600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직선 연결선 43">
                <a:extLst>
                  <a:ext uri="{FF2B5EF4-FFF2-40B4-BE49-F238E27FC236}">
                    <a16:creationId xmlns:a16="http://schemas.microsoft.com/office/drawing/2014/main" id="{3A548DB3-3D60-4839-AEC6-6981ADCEE7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5947541C-5FA7-4061-BF8A-0D114B208307}"/>
                </a:ext>
              </a:extLst>
            </p:cNvPr>
            <p:cNvGrpSpPr/>
            <p:nvPr/>
          </p:nvGrpSpPr>
          <p:grpSpPr>
            <a:xfrm>
              <a:off x="10271151" y="1573570"/>
              <a:ext cx="64293" cy="1509712"/>
              <a:chOff x="3330429" y="4138613"/>
              <a:chExt cx="64293" cy="1509712"/>
            </a:xfrm>
          </p:grpSpPr>
          <p:cxnSp>
            <p:nvCxnSpPr>
              <p:cNvPr id="46" name="직선 연결선 45">
                <a:extLst>
                  <a:ext uri="{FF2B5EF4-FFF2-40B4-BE49-F238E27FC236}">
                    <a16:creationId xmlns:a16="http://schemas.microsoft.com/office/drawing/2014/main" id="{4F71734F-A782-496D-8727-B0F8FF08BC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0429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직선 연결선 46">
                <a:extLst>
                  <a:ext uri="{FF2B5EF4-FFF2-40B4-BE49-F238E27FC236}">
                    <a16:creationId xmlns:a16="http://schemas.microsoft.com/office/drawing/2014/main" id="{8F68D80C-A858-40DF-926B-300F0A03FC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94722" y="4138613"/>
                <a:ext cx="0" cy="1509712"/>
              </a:xfrm>
              <a:prstGeom prst="line">
                <a:avLst/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C629364-E1E2-410D-94DD-1ED6B3AAE2F4}"/>
                    </a:ext>
                  </a:extLst>
                </p:cNvPr>
                <p:cNvSpPr txBox="1"/>
                <p:nvPr/>
              </p:nvSpPr>
              <p:spPr>
                <a:xfrm>
                  <a:off x="4458377" y="3152112"/>
                  <a:ext cx="52101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altLang="ko-KR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en-US" altLang="ko-KR" b="1" i="0" dirty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en-US" altLang="ko-KR" b="1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𝐋𝐚𝐲𝐞𝐫𝐬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𝐒𝐭𝐚𝐭𝐢𝐨𝐧</m:t>
                            </m:r>
                          </m:e>
                        </m:d>
                        <m:r>
                          <a:rPr lang="en-US" altLang="ko-KR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ko-KR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ko-KR" b="1" i="0" dirty="0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en-US" altLang="ko-KR" b="1" i="1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𝐋𝐚𝐲𝐞𝐫𝐬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altLang="ko-KR" b="1" i="0" dirty="0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𝐒𝐭𝐚𝐭𝐢𝐨𝐧</m:t>
                            </m:r>
                          </m:e>
                        </m:d>
                      </m:oMath>
                    </m:oMathPara>
                  </a14:m>
                  <a:endParaRPr lang="ko-KR" altLang="en-US" b="1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DC629364-E1E2-410D-94DD-1ED6B3AAE2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58377" y="3152112"/>
                  <a:ext cx="5210144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B6D5B6D-D52E-494F-BECE-C40CB50067D3}"/>
                </a:ext>
              </a:extLst>
            </p:cNvPr>
            <p:cNvSpPr txBox="1"/>
            <p:nvPr/>
          </p:nvSpPr>
          <p:spPr>
            <a:xfrm>
              <a:off x="3858784" y="2791293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#0</a:t>
              </a:r>
              <a:endParaRPr lang="ko-KR" altLang="en-US" sz="1400" b="1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A484E59-00E0-40DC-ACFF-DEE7AC247922}"/>
                </a:ext>
              </a:extLst>
            </p:cNvPr>
            <p:cNvSpPr txBox="1"/>
            <p:nvPr/>
          </p:nvSpPr>
          <p:spPr>
            <a:xfrm>
              <a:off x="4910192" y="2791293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#1</a:t>
              </a:r>
              <a:endParaRPr lang="ko-KR" altLang="en-US" sz="1400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8EDFE24-5ADB-466D-8C73-5F74693DDD1C}"/>
                </a:ext>
              </a:extLst>
            </p:cNvPr>
            <p:cNvSpPr txBox="1"/>
            <p:nvPr/>
          </p:nvSpPr>
          <p:spPr>
            <a:xfrm>
              <a:off x="5965240" y="2791292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#2</a:t>
              </a:r>
              <a:endParaRPr lang="ko-KR" altLang="en-US" sz="1400" b="1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D0AE2EA-EDE8-4D14-98B3-E9675F9C450E}"/>
                </a:ext>
              </a:extLst>
            </p:cNvPr>
            <p:cNvSpPr txBox="1"/>
            <p:nvPr/>
          </p:nvSpPr>
          <p:spPr>
            <a:xfrm>
              <a:off x="7106726" y="2791292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#3</a:t>
              </a:r>
              <a:endParaRPr lang="ko-KR" altLang="en-US" sz="1400" b="1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37A92E1-4EDB-47EB-B129-D8243808EEBA}"/>
                </a:ext>
              </a:extLst>
            </p:cNvPr>
            <p:cNvSpPr txBox="1"/>
            <p:nvPr/>
          </p:nvSpPr>
          <p:spPr>
            <a:xfrm>
              <a:off x="8232334" y="2791291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#4</a:t>
              </a:r>
              <a:endParaRPr lang="ko-KR" altLang="en-US" sz="1400" b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F50E4EA-DC69-416E-8B1A-FAB73275D40D}"/>
                </a:ext>
              </a:extLst>
            </p:cNvPr>
            <p:cNvSpPr txBox="1"/>
            <p:nvPr/>
          </p:nvSpPr>
          <p:spPr>
            <a:xfrm>
              <a:off x="9284480" y="2791291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#5</a:t>
              </a:r>
              <a:endParaRPr lang="ko-KR" altLang="en-US" sz="1400" b="1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062C1C6-F2E2-420B-B7FB-D9524EDDE66C}"/>
                </a:ext>
              </a:extLst>
            </p:cNvPr>
            <p:cNvSpPr txBox="1"/>
            <p:nvPr/>
          </p:nvSpPr>
          <p:spPr>
            <a:xfrm>
              <a:off x="10353494" y="2808069"/>
              <a:ext cx="3930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/>
                <a:t>#6</a:t>
              </a:r>
              <a:endParaRPr lang="ko-KR" altLang="en-US" sz="1400" b="1" dirty="0"/>
            </a:p>
          </p:txBody>
        </p:sp>
      </p:grpSp>
      <p:sp>
        <p:nvSpPr>
          <p:cNvPr id="78" name="슬라이드 번호 개체 틀 75">
            <a:extLst>
              <a:ext uri="{FF2B5EF4-FFF2-40B4-BE49-F238E27FC236}">
                <a16:creationId xmlns:a16="http://schemas.microsoft.com/office/drawing/2014/main" id="{ED52145C-00F0-4078-A31F-B61FA4BB6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69536" y="6537960"/>
            <a:ext cx="2844800" cy="246888"/>
          </a:xfrm>
        </p:spPr>
        <p:txBody>
          <a:bodyPr/>
          <a:lstStyle/>
          <a:p>
            <a:fld id="{13506C0E-77E6-43CF-8155-AA6E95CE3389}" type="slidenum">
              <a:rPr lang="ko-KR" altLang="en-US" smtClean="0"/>
              <a:t>11</a:t>
            </a:fld>
            <a:endParaRPr lang="ko-KR" altLang="en-US"/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51746306-4826-47B4-A559-36100F9DFEC2}"/>
              </a:ext>
            </a:extLst>
          </p:cNvPr>
          <p:cNvCxnSpPr>
            <a:cxnSpLocks/>
            <a:stCxn id="92" idx="2"/>
            <a:endCxn id="95" idx="0"/>
          </p:cNvCxnSpPr>
          <p:nvPr/>
        </p:nvCxnSpPr>
        <p:spPr>
          <a:xfrm>
            <a:off x="10168302" y="3243863"/>
            <a:ext cx="348061" cy="910342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오른쪽 대괄호 91">
            <a:extLst>
              <a:ext uri="{FF2B5EF4-FFF2-40B4-BE49-F238E27FC236}">
                <a16:creationId xmlns:a16="http://schemas.microsoft.com/office/drawing/2014/main" id="{CDF6106A-4E9C-4B0B-9113-1C030836B966}"/>
              </a:ext>
            </a:extLst>
          </p:cNvPr>
          <p:cNvSpPr/>
          <p:nvPr/>
        </p:nvSpPr>
        <p:spPr>
          <a:xfrm rot="5400000">
            <a:off x="10121326" y="2944168"/>
            <a:ext cx="93953" cy="505437"/>
          </a:xfrm>
          <a:prstGeom prst="rightBracket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438992FE-00CF-4B27-B9E7-C7D0EAA367D4}"/>
              </a:ext>
            </a:extLst>
          </p:cNvPr>
          <p:cNvGrpSpPr/>
          <p:nvPr/>
        </p:nvGrpSpPr>
        <p:grpSpPr>
          <a:xfrm>
            <a:off x="8211301" y="4120650"/>
            <a:ext cx="3299157" cy="2620718"/>
            <a:chOff x="8244960" y="3851447"/>
            <a:chExt cx="3299157" cy="26207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F0D9F1B-2CAF-49EB-B910-DC817B5C2A37}"/>
                    </a:ext>
                  </a:extLst>
                </p:cNvPr>
                <p:cNvSpPr txBox="1"/>
                <p:nvPr/>
              </p:nvSpPr>
              <p:spPr>
                <a:xfrm>
                  <a:off x="8244960" y="5825834"/>
                  <a:ext cx="1282723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ko-KR" b="1">
                      <a:solidFill>
                        <a:schemeClr val="accent5"/>
                      </a:solidFill>
                    </a:rPr>
                    <a:t>Sensor Gap</a:t>
                  </a:r>
                  <a:endParaRPr lang="en-US" altLang="ko-KR" b="1" dirty="0">
                    <a:solidFill>
                      <a:schemeClr val="accent5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𝟓𝟎𝟎</m:t>
                        </m:r>
                        <m:r>
                          <a:rPr lang="en-US" altLang="ko-KR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altLang="ko-KR" b="1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ko-KR" altLang="en-US" b="1" dirty="0">
                    <a:solidFill>
                      <a:schemeClr val="accent5"/>
                    </a:solidFill>
                  </a:endParaRP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F0D9F1B-2CAF-49EB-B910-DC817B5C2A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4960" y="5825834"/>
                  <a:ext cx="1282723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4286" t="-5660" r="-3333" b="-566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직선 화살표 연결선 93">
              <a:extLst>
                <a:ext uri="{FF2B5EF4-FFF2-40B4-BE49-F238E27FC236}">
                  <a16:creationId xmlns:a16="http://schemas.microsoft.com/office/drawing/2014/main" id="{86F58D13-8B9B-45EF-BD9B-8F58384A99E9}"/>
                </a:ext>
              </a:extLst>
            </p:cNvPr>
            <p:cNvCxnSpPr>
              <a:cxnSpLocks/>
              <a:stCxn id="79" idx="3"/>
            </p:cNvCxnSpPr>
            <p:nvPr/>
          </p:nvCxnSpPr>
          <p:spPr>
            <a:xfrm flipV="1">
              <a:off x="9527683" y="5928514"/>
              <a:ext cx="452057" cy="220486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CAD53479-390C-4F1A-A16A-5EBFFD0FBC90}"/>
                </a:ext>
              </a:extLst>
            </p:cNvPr>
            <p:cNvGrpSpPr/>
            <p:nvPr/>
          </p:nvGrpSpPr>
          <p:grpSpPr>
            <a:xfrm>
              <a:off x="9555926" y="3851447"/>
              <a:ext cx="1988191" cy="2186464"/>
              <a:chOff x="9538125" y="3971509"/>
              <a:chExt cx="1988191" cy="2186464"/>
            </a:xfrm>
          </p:grpSpPr>
          <p:grpSp>
            <p:nvGrpSpPr>
              <p:cNvPr id="81" name="그룹 80">
                <a:extLst>
                  <a:ext uri="{FF2B5EF4-FFF2-40B4-BE49-F238E27FC236}">
                    <a16:creationId xmlns:a16="http://schemas.microsoft.com/office/drawing/2014/main" id="{8B9B6A2B-924E-43FD-9678-F182CBB9E1AB}"/>
                  </a:ext>
                </a:extLst>
              </p:cNvPr>
              <p:cNvGrpSpPr/>
              <p:nvPr/>
            </p:nvGrpSpPr>
            <p:grpSpPr>
              <a:xfrm>
                <a:off x="10487609" y="4489800"/>
                <a:ext cx="64293" cy="1509712"/>
                <a:chOff x="3330429" y="4138613"/>
                <a:chExt cx="64293" cy="1509712"/>
              </a:xfrm>
            </p:grpSpPr>
            <p:cxnSp>
              <p:nvCxnSpPr>
                <p:cNvPr id="82" name="직선 연결선 81">
                  <a:extLst>
                    <a:ext uri="{FF2B5EF4-FFF2-40B4-BE49-F238E27FC236}">
                      <a16:creationId xmlns:a16="http://schemas.microsoft.com/office/drawing/2014/main" id="{B83E8B93-5A83-4A11-84B7-76378BADC4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0429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직선 연결선 82">
                  <a:extLst>
                    <a:ext uri="{FF2B5EF4-FFF2-40B4-BE49-F238E27FC236}">
                      <a16:creationId xmlns:a16="http://schemas.microsoft.com/office/drawing/2014/main" id="{F2B79A2E-0A5D-42B9-A46C-8948BEBFED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4722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그룹 83">
                <a:extLst>
                  <a:ext uri="{FF2B5EF4-FFF2-40B4-BE49-F238E27FC236}">
                    <a16:creationId xmlns:a16="http://schemas.microsoft.com/office/drawing/2014/main" id="{FD679191-F79C-48BB-A12D-9E9C23F19350}"/>
                  </a:ext>
                </a:extLst>
              </p:cNvPr>
              <p:cNvGrpSpPr/>
              <p:nvPr/>
            </p:nvGrpSpPr>
            <p:grpSpPr>
              <a:xfrm>
                <a:off x="9959004" y="4489800"/>
                <a:ext cx="64293" cy="1509712"/>
                <a:chOff x="3330429" y="4138613"/>
                <a:chExt cx="64293" cy="1509712"/>
              </a:xfrm>
            </p:grpSpPr>
            <p:cxnSp>
              <p:nvCxnSpPr>
                <p:cNvPr id="85" name="직선 연결선 84">
                  <a:extLst>
                    <a:ext uri="{FF2B5EF4-FFF2-40B4-BE49-F238E27FC236}">
                      <a16:creationId xmlns:a16="http://schemas.microsoft.com/office/drawing/2014/main" id="{2E2B8661-E2E5-4978-A761-1CBF9EEE1C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0429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직선 연결선 85">
                  <a:extLst>
                    <a:ext uri="{FF2B5EF4-FFF2-40B4-BE49-F238E27FC236}">
                      <a16:creationId xmlns:a16="http://schemas.microsoft.com/office/drawing/2014/main" id="{9CDB986A-6753-4185-A438-318ED6744B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4722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그룹 86">
                <a:extLst>
                  <a:ext uri="{FF2B5EF4-FFF2-40B4-BE49-F238E27FC236}">
                    <a16:creationId xmlns:a16="http://schemas.microsoft.com/office/drawing/2014/main" id="{E5C0E735-68E9-4E83-829A-BE3A5418B9B8}"/>
                  </a:ext>
                </a:extLst>
              </p:cNvPr>
              <p:cNvGrpSpPr/>
              <p:nvPr/>
            </p:nvGrpSpPr>
            <p:grpSpPr>
              <a:xfrm>
                <a:off x="11017415" y="4489800"/>
                <a:ext cx="64293" cy="1509712"/>
                <a:chOff x="3330429" y="4138613"/>
                <a:chExt cx="64293" cy="1509712"/>
              </a:xfrm>
            </p:grpSpPr>
            <p:cxnSp>
              <p:nvCxnSpPr>
                <p:cNvPr id="88" name="직선 연결선 87">
                  <a:extLst>
                    <a:ext uri="{FF2B5EF4-FFF2-40B4-BE49-F238E27FC236}">
                      <a16:creationId xmlns:a16="http://schemas.microsoft.com/office/drawing/2014/main" id="{552767AA-AC76-4EDE-814F-2FBB72F021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30429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직선 연결선 88">
                  <a:extLst>
                    <a:ext uri="{FF2B5EF4-FFF2-40B4-BE49-F238E27FC236}">
                      <a16:creationId xmlns:a16="http://schemas.microsoft.com/office/drawing/2014/main" id="{003E712F-5AC4-4D31-A25C-416D15F771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4722" y="4138613"/>
                  <a:ext cx="0" cy="1509712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563E0867-C8BF-4BE6-AB6C-686BF7AEDBF5}"/>
                      </a:ext>
                    </a:extLst>
                  </p:cNvPr>
                  <p:cNvSpPr txBox="1"/>
                  <p:nvPr/>
                </p:nvSpPr>
                <p:spPr>
                  <a:xfrm>
                    <a:off x="9802667" y="3971509"/>
                    <a:ext cx="99418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ko-KR" b="1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altLang="ko-KR" b="1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altLang="ko-KR" b="1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en-US" altLang="ko-KR" b="1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b="1" i="1" dirty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𝒄𝒎</m:t>
                          </m:r>
                        </m:oMath>
                      </m:oMathPara>
                    </a14:m>
                    <a:endParaRPr lang="ko-KR" altLang="en-US" b="1" dirty="0">
                      <a:solidFill>
                        <a:schemeClr val="accent5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563E0867-C8BF-4BE6-AB6C-686BF7AEDB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802667" y="3971509"/>
                    <a:ext cx="994183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1" name="직선 화살표 연결선 90">
                <a:extLst>
                  <a:ext uri="{FF2B5EF4-FFF2-40B4-BE49-F238E27FC236}">
                    <a16:creationId xmlns:a16="http://schemas.microsoft.com/office/drawing/2014/main" id="{59921415-1F6D-4170-8774-AC60239FB7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57575" y="4391109"/>
                <a:ext cx="585938" cy="0"/>
              </a:xfrm>
              <a:prstGeom prst="straightConnector1">
                <a:avLst/>
              </a:prstGeom>
              <a:ln w="38100">
                <a:solidFill>
                  <a:schemeClr val="accent5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직사각형 94">
                <a:extLst>
                  <a:ext uri="{FF2B5EF4-FFF2-40B4-BE49-F238E27FC236}">
                    <a16:creationId xmlns:a16="http://schemas.microsoft.com/office/drawing/2014/main" id="{BEE83760-0BC6-4747-8348-1BAADF276ED0}"/>
                  </a:ext>
                </a:extLst>
              </p:cNvPr>
              <p:cNvSpPr/>
              <p:nvPr/>
            </p:nvSpPr>
            <p:spPr>
              <a:xfrm>
                <a:off x="9538125" y="4005064"/>
                <a:ext cx="1988191" cy="2152909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C2B7ABD-BE4D-4B7E-84B3-F8ACF5318B23}"/>
              </a:ext>
            </a:extLst>
          </p:cNvPr>
          <p:cNvSpPr txBox="1"/>
          <p:nvPr/>
        </p:nvSpPr>
        <p:spPr>
          <a:xfrm>
            <a:off x="10262897" y="3342638"/>
            <a:ext cx="1525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>
                <a:solidFill>
                  <a:schemeClr val="accent1"/>
                </a:solidFill>
              </a:rPr>
              <a:t>TRAC Segment</a:t>
            </a:r>
          </a:p>
          <a:p>
            <a:pPr algn="ctr"/>
            <a:r>
              <a:rPr lang="en-US" altLang="ko-KR">
                <a:solidFill>
                  <a:schemeClr val="accent1"/>
                </a:solidFill>
              </a:rPr>
              <a:t>Station</a:t>
            </a:r>
            <a:endParaRPr lang="ko-KR" altLang="en-US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89DAF4-26D0-4B0B-BC15-F3BD380691B2}"/>
              </a:ext>
            </a:extLst>
          </p:cNvPr>
          <p:cNvSpPr txBox="1"/>
          <p:nvPr/>
        </p:nvSpPr>
        <p:spPr>
          <a:xfrm>
            <a:off x="407368" y="3631664"/>
            <a:ext cx="9086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/>
              <a:t>Overall detector is divided into </a:t>
            </a:r>
            <a:r>
              <a:rPr lang="en-US" altLang="ko-KR" sz="2400" b="1"/>
              <a:t>few conceptual parts.</a:t>
            </a:r>
            <a:br>
              <a:rPr lang="en-US" altLang="ko-KR" sz="2400" b="1"/>
            </a:br>
            <a:r>
              <a:rPr lang="en-US" altLang="ko-KR" sz="2400">
                <a:sym typeface="Wingdings" panose="05000000000000000000" pitchFamily="2" charset="2"/>
              </a:rPr>
              <a:t> Step-by-step tracking:</a:t>
            </a:r>
            <a:r>
              <a:rPr lang="en-US" altLang="ko-KR" sz="2400"/>
              <a:t> from #6 to #0 and TACT.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/>
              <a:t>Gap between TRAC and TACT for </a:t>
            </a:r>
            <a:r>
              <a:rPr lang="en-US" altLang="ko-KR" sz="2400" b="1"/>
              <a:t>suppressing lateral track density.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/>
              <a:t>Each sensor gaps at TRAC Segment determined to optimize:</a:t>
            </a:r>
            <a:br>
              <a:rPr lang="en-US" altLang="ko-KR" sz="2400"/>
            </a:br>
            <a:r>
              <a:rPr lang="en-US" altLang="ko-KR" sz="2400"/>
              <a:t>Tracking </a:t>
            </a:r>
            <a:r>
              <a:rPr lang="en-US" altLang="ko-KR" sz="2400" b="1"/>
              <a:t>efficiency/time</a:t>
            </a:r>
            <a:r>
              <a:rPr lang="en-US" altLang="ko-KR" sz="2400"/>
              <a:t> and Track </a:t>
            </a:r>
            <a:r>
              <a:rPr lang="en-US" altLang="ko-KR" sz="2400" b="1"/>
              <a:t>bending measurement.</a:t>
            </a:r>
          </a:p>
        </p:txBody>
      </p:sp>
    </p:spTree>
    <p:extLst>
      <p:ext uri="{BB962C8B-B14F-4D97-AF65-F5344CB8AC3E}">
        <p14:creationId xmlns:p14="http://schemas.microsoft.com/office/powerpoint/2010/main" val="2158080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2E108-0F12-416D-8A7F-50BEA3FC0DA9}"/>
              </a:ext>
            </a:extLst>
          </p:cNvPr>
          <p:cNvSpPr txBox="1"/>
          <p:nvPr/>
        </p:nvSpPr>
        <p:spPr>
          <a:xfrm>
            <a:off x="407368" y="1256566"/>
            <a:ext cx="679995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b="1" dirty="0"/>
              <a:t>Tracking strategy (at TRAC)</a:t>
            </a:r>
          </a:p>
          <a:p>
            <a:endParaRPr lang="en-US" altLang="ko-KR" sz="2400" b="1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sz="2400" dirty="0"/>
              <a:t>Starting from last 6 planes of TRAC,</a:t>
            </a:r>
            <a:br>
              <a:rPr lang="en-US" altLang="ko-KR" sz="2400" dirty="0"/>
            </a:br>
            <a:r>
              <a:rPr lang="en-US" altLang="ko-KR" sz="2400" dirty="0"/>
              <a:t>Find "</a:t>
            </a:r>
            <a:r>
              <a:rPr lang="en-US" altLang="ko-KR" sz="2400" b="1" dirty="0"/>
              <a:t>Track segment</a:t>
            </a:r>
            <a:r>
              <a:rPr lang="en-US" altLang="ko-KR" sz="2400" dirty="0"/>
              <a:t>" </a:t>
            </a:r>
            <a:r>
              <a:rPr lang="en-US" altLang="ko-KR" sz="2000" dirty="0"/>
              <a:t>(composed of 6 hits)</a:t>
            </a:r>
            <a:r>
              <a:rPr lang="en-US" altLang="ko-KR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ko-KR" sz="2400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sz="2400" dirty="0"/>
              <a:t>Using Track segment, Find "</a:t>
            </a:r>
            <a:r>
              <a:rPr lang="en-US" altLang="ko-KR" sz="2400" b="1" dirty="0"/>
              <a:t>Helix seed</a:t>
            </a:r>
            <a:r>
              <a:rPr lang="en-US" altLang="ko-KR" sz="2400" dirty="0"/>
              <a:t>"</a:t>
            </a:r>
            <a:br>
              <a:rPr lang="en-US" altLang="ko-KR" sz="2400" dirty="0"/>
            </a:br>
            <a:r>
              <a:rPr lang="en-US" altLang="ko-KR" sz="2400" dirty="0"/>
              <a:t>(Helix Candidates)</a:t>
            </a:r>
          </a:p>
          <a:p>
            <a:pPr marL="457200" indent="-457200">
              <a:buFont typeface="+mj-lt"/>
              <a:buAutoNum type="arabicPeriod"/>
            </a:pPr>
            <a:endParaRPr lang="en-US" altLang="ko-KR" sz="2400" dirty="0"/>
          </a:p>
          <a:p>
            <a:pPr marL="457200" indent="-457200">
              <a:buFont typeface="+mj-lt"/>
              <a:buAutoNum type="arabicPeriod"/>
            </a:pPr>
            <a:r>
              <a:rPr lang="en-US" altLang="ko-KR" sz="2400" b="1" dirty="0"/>
              <a:t>Project to upstream </a:t>
            </a:r>
            <a:r>
              <a:rPr lang="en-US" altLang="ko-KR" sz="2400" dirty="0"/>
              <a:t>plane and associate rest hits,</a:t>
            </a:r>
            <a:br>
              <a:rPr lang="en-US" altLang="ko-KR" sz="2400" dirty="0"/>
            </a:br>
            <a:r>
              <a:rPr lang="en-US" altLang="ko-KR" sz="2400" dirty="0"/>
              <a:t>Form complete helix for TRAC.</a:t>
            </a:r>
            <a:br>
              <a:rPr lang="en-US" altLang="ko-KR" sz="2400" dirty="0"/>
            </a:br>
            <a:r>
              <a:rPr lang="en-US" altLang="ko-KR" sz="2000" dirty="0"/>
              <a:t>(using Kalman filter)</a:t>
            </a:r>
          </a:p>
          <a:p>
            <a:pPr marL="457200" indent="-457200">
              <a:buFont typeface="+mj-lt"/>
              <a:buAutoNum type="arabicPeriod"/>
            </a:pPr>
            <a:endParaRPr lang="en-US" altLang="ko-K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For high occupancy region, Load </a:t>
            </a:r>
            <a:r>
              <a:rPr lang="en-US" altLang="ko-KR" sz="2400" b="1" dirty="0" err="1"/>
              <a:t>hitmap</a:t>
            </a:r>
            <a:r>
              <a:rPr lang="en-US" altLang="ko-KR" sz="2400" dirty="0"/>
              <a:t> on memory for fast calculation.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5B231-65B5-4703-90E8-935E88586496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6</a:t>
            </a:r>
            <a:r>
              <a:rPr lang="en-US" altLang="ko-KR" sz="4000" b="1"/>
              <a:t>. </a:t>
            </a:r>
            <a:r>
              <a:rPr lang="en-US" altLang="ko-KR" sz="4000" b="1" dirty="0"/>
              <a:t>Pattern recognition in the High-multiplicity events</a:t>
            </a:r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5AF6273-28F9-43A1-A82E-B9076DF0A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12</a:t>
            </a:fld>
            <a:endParaRPr lang="ko-KR" altLang="en-US"/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31A545C1-0979-4348-96BC-4F14BF766A38}"/>
              </a:ext>
            </a:extLst>
          </p:cNvPr>
          <p:cNvGrpSpPr/>
          <p:nvPr/>
        </p:nvGrpSpPr>
        <p:grpSpPr>
          <a:xfrm>
            <a:off x="7248128" y="3972468"/>
            <a:ext cx="4289276" cy="2262609"/>
            <a:chOff x="4223792" y="4074276"/>
            <a:chExt cx="4289276" cy="2262609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0C540223-E8F5-4ECF-9FA9-57FA1CBF7D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351" b="14134"/>
            <a:stretch/>
          </p:blipFill>
          <p:spPr>
            <a:xfrm>
              <a:off x="4223792" y="4074276"/>
              <a:ext cx="4289276" cy="2262609"/>
            </a:xfrm>
            <a:prstGeom prst="rect">
              <a:avLst/>
            </a:prstGeom>
          </p:spPr>
        </p:pic>
        <p:sp>
          <p:nvSpPr>
            <p:cNvPr id="6" name="화살표: 오른쪽 5">
              <a:extLst>
                <a:ext uri="{FF2B5EF4-FFF2-40B4-BE49-F238E27FC236}">
                  <a16:creationId xmlns:a16="http://schemas.microsoft.com/office/drawing/2014/main" id="{CE7EF3B9-B705-4F6A-9E01-0434F1A6AF3C}"/>
                </a:ext>
              </a:extLst>
            </p:cNvPr>
            <p:cNvSpPr/>
            <p:nvPr/>
          </p:nvSpPr>
          <p:spPr>
            <a:xfrm rot="10800000">
              <a:off x="4405898" y="5058474"/>
              <a:ext cx="2376264" cy="269444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BD65541D-DF48-4F10-AA23-64250BF5CA47}"/>
                </a:ext>
              </a:extLst>
            </p:cNvPr>
            <p:cNvSpPr/>
            <p:nvPr/>
          </p:nvSpPr>
          <p:spPr>
            <a:xfrm>
              <a:off x="6960096" y="4221088"/>
              <a:ext cx="1512168" cy="1944216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16D463F8-9FB3-4498-B0AC-239C3B0F6148}"/>
              </a:ext>
            </a:extLst>
          </p:cNvPr>
          <p:cNvGrpSpPr/>
          <p:nvPr/>
        </p:nvGrpSpPr>
        <p:grpSpPr>
          <a:xfrm>
            <a:off x="6600056" y="1256566"/>
            <a:ext cx="4937347" cy="2642496"/>
            <a:chOff x="7104112" y="1256566"/>
            <a:chExt cx="4937347" cy="2642496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D5D4FC5B-4865-4990-A66A-29C2754734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30" b="3753"/>
            <a:stretch/>
          </p:blipFill>
          <p:spPr>
            <a:xfrm>
              <a:off x="8055778" y="1581199"/>
              <a:ext cx="2673976" cy="2317863"/>
            </a:xfrm>
            <a:prstGeom prst="rect">
              <a:avLst/>
            </a:prstGeom>
          </p:spPr>
        </p:pic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2B5B0D76-8592-4219-9B11-9831CF03AD82}"/>
                </a:ext>
              </a:extLst>
            </p:cNvPr>
            <p:cNvCxnSpPr>
              <a:cxnSpLocks/>
            </p:cNvCxnSpPr>
            <p:nvPr/>
          </p:nvCxnSpPr>
          <p:spPr>
            <a:xfrm>
              <a:off x="8328161" y="2104576"/>
              <a:ext cx="2148063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0174CAE5-2AB6-4A7F-8A39-A61B6D84A91A}"/>
                </a:ext>
              </a:extLst>
            </p:cNvPr>
            <p:cNvSpPr/>
            <p:nvPr/>
          </p:nvSpPr>
          <p:spPr>
            <a:xfrm>
              <a:off x="7104112" y="1256566"/>
              <a:ext cx="49373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/>
                <a:t>① </a:t>
              </a:r>
              <a:r>
                <a:rPr lang="en-US" altLang="ko-KR" dirty="0"/>
                <a:t>Divide into sub-detector (</a:t>
              </a:r>
              <a:r>
                <a:rPr lang="en-US" altLang="ko-KR" dirty="0" err="1"/>
                <a:t>hitmap</a:t>
              </a:r>
              <a:r>
                <a:rPr lang="en-US" altLang="ko-KR" dirty="0"/>
                <a:t>) for TRAC plane</a:t>
              </a:r>
              <a:endParaRPr lang="ko-KR" altLang="en-US" dirty="0"/>
            </a:p>
          </p:txBody>
        </p: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E0136E9F-B4E6-4DE7-976A-553CBA582A1D}"/>
                </a:ext>
              </a:extLst>
            </p:cNvPr>
            <p:cNvCxnSpPr>
              <a:cxnSpLocks/>
            </p:cNvCxnSpPr>
            <p:nvPr/>
          </p:nvCxnSpPr>
          <p:spPr>
            <a:xfrm>
              <a:off x="8328161" y="2492896"/>
              <a:ext cx="2148063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8CB5F872-E8D3-47AF-91BD-C776F6A032DB}"/>
                </a:ext>
              </a:extLst>
            </p:cNvPr>
            <p:cNvCxnSpPr>
              <a:cxnSpLocks/>
            </p:cNvCxnSpPr>
            <p:nvPr/>
          </p:nvCxnSpPr>
          <p:spPr>
            <a:xfrm>
              <a:off x="8328248" y="2924944"/>
              <a:ext cx="2148063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278CFAD8-5124-443B-BC3B-66131A5A046F}"/>
                </a:ext>
              </a:extLst>
            </p:cNvPr>
            <p:cNvCxnSpPr>
              <a:cxnSpLocks/>
            </p:cNvCxnSpPr>
            <p:nvPr/>
          </p:nvCxnSpPr>
          <p:spPr>
            <a:xfrm>
              <a:off x="8328161" y="3356992"/>
              <a:ext cx="2148063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A4AC2ACB-728D-45EE-A2DC-A0A0F93255B8}"/>
                </a:ext>
              </a:extLst>
            </p:cNvPr>
            <p:cNvGrpSpPr/>
            <p:nvPr/>
          </p:nvGrpSpPr>
          <p:grpSpPr>
            <a:xfrm rot="5400000">
              <a:off x="8353608" y="2113758"/>
              <a:ext cx="2043774" cy="1217874"/>
              <a:chOff x="8480561" y="2256976"/>
              <a:chExt cx="2148150" cy="1252416"/>
            </a:xfrm>
          </p:grpSpPr>
          <p:cxnSp>
            <p:nvCxnSpPr>
              <p:cNvPr id="22" name="직선 연결선 21">
                <a:extLst>
                  <a:ext uri="{FF2B5EF4-FFF2-40B4-BE49-F238E27FC236}">
                    <a16:creationId xmlns:a16="http://schemas.microsoft.com/office/drawing/2014/main" id="{E97376BC-2E3A-4110-9932-47BB754894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0561" y="2256976"/>
                <a:ext cx="214806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직선 연결선 22">
                <a:extLst>
                  <a:ext uri="{FF2B5EF4-FFF2-40B4-BE49-F238E27FC236}">
                    <a16:creationId xmlns:a16="http://schemas.microsoft.com/office/drawing/2014/main" id="{075C62A0-5E2E-4C06-A16D-13C060D9EE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0561" y="2645296"/>
                <a:ext cx="214806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연결선 23">
                <a:extLst>
                  <a:ext uri="{FF2B5EF4-FFF2-40B4-BE49-F238E27FC236}">
                    <a16:creationId xmlns:a16="http://schemas.microsoft.com/office/drawing/2014/main" id="{E4DA7DA7-80B2-4FAA-A529-A070347363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0648" y="3077344"/>
                <a:ext cx="214806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>
                <a:extLst>
                  <a:ext uri="{FF2B5EF4-FFF2-40B4-BE49-F238E27FC236}">
                    <a16:creationId xmlns:a16="http://schemas.microsoft.com/office/drawing/2014/main" id="{2FEC90B1-C111-469C-B578-440E77F695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80561" y="3509392"/>
                <a:ext cx="214806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2B60052E-072E-4533-992C-7C5C525CA7E1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10225698" y="2740131"/>
            <a:ext cx="1126886" cy="115893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8845F5E-FF0F-4F57-BFD7-91B684FF4A0E}"/>
              </a:ext>
            </a:extLst>
          </p:cNvPr>
          <p:cNvSpPr txBox="1"/>
          <p:nvPr/>
        </p:nvSpPr>
        <p:spPr>
          <a:xfrm>
            <a:off x="10479141" y="2533839"/>
            <a:ext cx="1377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/>
              <a:t>② </a:t>
            </a:r>
            <a:r>
              <a:rPr lang="en-US" altLang="ko-KR" sz="1600"/>
              <a:t>Find </a:t>
            </a:r>
            <a:br>
              <a:rPr lang="en-US" altLang="ko-KR" sz="1600"/>
            </a:br>
            <a:r>
              <a:rPr lang="en-US" altLang="ko-KR" sz="1600"/>
              <a:t>Track Segment</a:t>
            </a:r>
            <a:endParaRPr lang="ko-KR" altLang="en-US" sz="16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1055FBD-769B-4AD7-8820-B97797330ACE}"/>
              </a:ext>
            </a:extLst>
          </p:cNvPr>
          <p:cNvSpPr txBox="1"/>
          <p:nvPr/>
        </p:nvSpPr>
        <p:spPr>
          <a:xfrm>
            <a:off x="10225698" y="4799000"/>
            <a:ext cx="1047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>
                <a:solidFill>
                  <a:schemeClr val="bg1"/>
                </a:solidFill>
              </a:rPr>
              <a:t>③ </a:t>
            </a:r>
            <a:r>
              <a:rPr lang="en-US" altLang="ko-KR" sz="1600">
                <a:solidFill>
                  <a:schemeClr val="bg1"/>
                </a:solidFill>
              </a:rPr>
              <a:t>Find </a:t>
            </a:r>
            <a:br>
              <a:rPr lang="en-US" altLang="ko-KR" sz="1600">
                <a:solidFill>
                  <a:schemeClr val="bg1"/>
                </a:solidFill>
              </a:rPr>
            </a:br>
            <a:r>
              <a:rPr lang="en-US" altLang="ko-KR" sz="1600">
                <a:solidFill>
                  <a:schemeClr val="bg1"/>
                </a:solidFill>
              </a:rPr>
              <a:t>Helix seed</a:t>
            </a:r>
            <a:endParaRPr lang="ko-KR" altLang="en-US" sz="160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74EF14-4882-433F-877A-74F5A4558EA1}"/>
              </a:ext>
            </a:extLst>
          </p:cNvPr>
          <p:cNvSpPr txBox="1"/>
          <p:nvPr/>
        </p:nvSpPr>
        <p:spPr>
          <a:xfrm>
            <a:off x="7248128" y="4293096"/>
            <a:ext cx="27517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600" b="1">
                <a:solidFill>
                  <a:schemeClr val="bg1"/>
                </a:solidFill>
              </a:rPr>
              <a:t>④ </a:t>
            </a:r>
            <a:r>
              <a:rPr lang="en-US" altLang="ko-KR" sz="1600">
                <a:solidFill>
                  <a:schemeClr val="bg1"/>
                </a:solidFill>
              </a:rPr>
              <a:t>Associate hits on rest planes,</a:t>
            </a:r>
            <a:br>
              <a:rPr lang="en-US" altLang="ko-KR" sz="1600">
                <a:solidFill>
                  <a:schemeClr val="bg1"/>
                </a:solidFill>
              </a:rPr>
            </a:br>
            <a:r>
              <a:rPr lang="en-US" altLang="ko-KR" sz="1600">
                <a:solidFill>
                  <a:schemeClr val="bg1"/>
                </a:solidFill>
              </a:rPr>
              <a:t>form Helix</a:t>
            </a:r>
            <a:endParaRPr lang="ko-KR" altLang="en-US" sz="16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AC9872-609C-48E6-A84C-E381380C22F6}"/>
              </a:ext>
            </a:extLst>
          </p:cNvPr>
          <p:cNvSpPr txBox="1"/>
          <p:nvPr/>
        </p:nvSpPr>
        <p:spPr>
          <a:xfrm>
            <a:off x="9036867" y="6291102"/>
            <a:ext cx="711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>
                <a:solidFill>
                  <a:schemeClr val="accent6">
                    <a:lumMod val="75000"/>
                  </a:schemeClr>
                </a:solidFill>
              </a:rPr>
              <a:t>TRAC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668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2E108-0F12-416D-8A7F-50BEA3FC0DA9}"/>
              </a:ext>
            </a:extLst>
          </p:cNvPr>
          <p:cNvSpPr txBox="1"/>
          <p:nvPr/>
        </p:nvSpPr>
        <p:spPr>
          <a:xfrm>
            <a:off x="479376" y="1256566"/>
            <a:ext cx="112332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"Track Segment" reconstruction</a:t>
            </a:r>
          </a:p>
          <a:p>
            <a:endParaRPr lang="en-US" altLang="ko-KR" sz="24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ko-KR" sz="2400" b="1" dirty="0"/>
              <a:t> 99.9%</a:t>
            </a:r>
            <a:r>
              <a:rPr lang="en-US" altLang="ko-KR" sz="2400" dirty="0"/>
              <a:t> reconstruction efficiency, with </a:t>
            </a:r>
            <a:r>
              <a:rPr lang="en-US" altLang="ko-KR" sz="2400" b="1" dirty="0"/>
              <a:t>10% background </a:t>
            </a:r>
            <a:r>
              <a:rPr lang="en-US" altLang="ko-KR" sz="2400" dirty="0"/>
              <a:t>(ghost) segments for A+A event.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ko-KR" sz="2400" dirty="0"/>
              <a:t> Total run-time within 80 seconds.</a:t>
            </a:r>
          </a:p>
          <a:p>
            <a:endParaRPr lang="en-US" altLang="ko-KR" sz="2400" dirty="0"/>
          </a:p>
          <a:p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"Helix</a:t>
            </a:r>
            <a:r>
              <a:rPr lang="ko-KR" altLang="en-US" sz="2400" dirty="0"/>
              <a:t> </a:t>
            </a:r>
            <a:r>
              <a:rPr lang="en-US" altLang="ko-KR" sz="2400" dirty="0"/>
              <a:t>seed"</a:t>
            </a:r>
            <a:r>
              <a:rPr lang="ko-KR" altLang="en-US" sz="2400" dirty="0"/>
              <a:t> </a:t>
            </a:r>
            <a:r>
              <a:rPr lang="en-US" altLang="ko-KR" sz="2400" dirty="0"/>
              <a:t>reconstruction</a:t>
            </a:r>
          </a:p>
          <a:p>
            <a:endParaRPr lang="en-US" altLang="ko-KR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ko-KR" sz="2400" dirty="0">
                <a:sym typeface="Wingdings" panose="05000000000000000000" pitchFamily="2" charset="2"/>
              </a:rPr>
              <a:t> For individual </a:t>
            </a:r>
            <a:r>
              <a:rPr lang="en-US" altLang="ko-KR" sz="2400" dirty="0" err="1">
                <a:sym typeface="Wingdings" panose="05000000000000000000" pitchFamily="2" charset="2"/>
              </a:rPr>
              <a:t>p+p</a:t>
            </a:r>
            <a:r>
              <a:rPr lang="en-US" altLang="ko-KR" sz="2400" dirty="0">
                <a:sym typeface="Wingdings" panose="05000000000000000000" pitchFamily="2" charset="2"/>
              </a:rPr>
              <a:t> events, </a:t>
            </a:r>
            <a:r>
              <a:rPr lang="en-US" altLang="ko-KR" sz="2400" dirty="0"/>
              <a:t>high reconstruction efficiency with 0.5% background.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altLang="ko-KR" sz="2400" dirty="0">
                <a:sym typeface="Wingdings" panose="05000000000000000000" pitchFamily="2" charset="2"/>
              </a:rPr>
              <a:t> Now in progression for optimizing ghost rejection criteria and reconstruction efficiency.</a:t>
            </a:r>
            <a:endParaRPr lang="en-US" altLang="ko-KR" sz="2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133DA6-5E05-4C7E-9324-690E8799D8F3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/>
              <a:t>7. </a:t>
            </a:r>
            <a:r>
              <a:rPr lang="en-US" altLang="ko-KR" sz="4000" b="1" dirty="0"/>
              <a:t>Tracking Efficiency</a:t>
            </a:r>
            <a:endParaRPr lang="en-US" altLang="ko-KR" b="1" dirty="0">
              <a:latin typeface="+mj-lt"/>
            </a:endParaRP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94565745-68D9-4CF8-B0F4-4498062CC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962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79B77BF-FE68-49CF-865D-77BF1E80D46E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8</a:t>
            </a:r>
            <a:r>
              <a:rPr lang="en-US" altLang="ko-KR" sz="4000" b="1"/>
              <a:t>. </a:t>
            </a:r>
            <a:r>
              <a:rPr lang="en-US" altLang="ko-KR" sz="4000" b="1" dirty="0"/>
              <a:t>Summary </a:t>
            </a:r>
            <a:r>
              <a:rPr lang="en-US" altLang="ko-KR" sz="4000" b="1"/>
              <a:t>and Plans</a:t>
            </a:r>
            <a:endParaRPr lang="en-US" altLang="ko-KR" sz="4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A628A72-0021-4D88-8B04-7735B9A3B954}"/>
              </a:ext>
            </a:extLst>
          </p:cNvPr>
          <p:cNvSpPr txBox="1"/>
          <p:nvPr/>
        </p:nvSpPr>
        <p:spPr>
          <a:xfrm>
            <a:off x="479376" y="1256566"/>
            <a:ext cx="112332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We've decided tracking strategy, and currently on the track segment finding and helix-seed finding step with the optimized detector geometry.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Overall tracking seems to be feasible even in the high-multiplicity events.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Now in working for full helix reconstruction in TRAC (including cut optimization).</a:t>
            </a:r>
            <a:br>
              <a:rPr lang="en-US" altLang="ko-KR" sz="2400" dirty="0"/>
            </a:br>
            <a:endParaRPr lang="en-US" altLang="ko-KR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/>
              <a:t>Planned to complete TACT vertex reconstruction and feasibility study for hadronic decay modes of multi-charmed hadron in following 6 months.</a:t>
            </a:r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247C318-8FE9-4F6B-94E4-A5064D2F9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530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2E108-0F12-416D-8A7F-50BEA3FC0DA9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>
                <a:latin typeface="+mj-lt"/>
              </a:rPr>
              <a:t>[Contents]</a:t>
            </a:r>
            <a:endParaRPr lang="en-US" altLang="ko-KR" b="1" dirty="0">
              <a:latin typeface="+mj-lt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BE11ECE-0DA0-4728-9CE8-020B3713A94A}"/>
              </a:ext>
            </a:extLst>
          </p:cNvPr>
          <p:cNvSpPr/>
          <p:nvPr/>
        </p:nvSpPr>
        <p:spPr>
          <a:xfrm>
            <a:off x="407368" y="1256566"/>
            <a:ext cx="113772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Physical Goals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Experimental characteristics for Multi-charmed hadrons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Detector Geometry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Resolution (First Shots)</a:t>
            </a:r>
            <a:endParaRPr lang="en-US" altLang="ko-KR" sz="26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Acceptance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/>
              <a:t>Pattern </a:t>
            </a:r>
            <a:r>
              <a:rPr lang="en-US" altLang="ko-KR" sz="2600" dirty="0"/>
              <a:t>recognition in the High-multiplicity events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 dirty="0"/>
              <a:t>Tracking Efficiency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US" altLang="ko-KR" sz="2600" dirty="0"/>
              <a:t>Summary and Plans</a:t>
            </a:r>
          </a:p>
        </p:txBody>
      </p:sp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EFE00FFC-D438-4839-A972-D77E5B047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689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0023C09-2C87-432A-B1F0-4C6BF041D54F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1. Physical Goals</a:t>
            </a:r>
            <a:endParaRPr lang="en-US" altLang="ko-KR" b="1" dirty="0">
              <a:latin typeface="+mj-lt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5895D239-1A02-4DAE-BD89-0A1BDF219D0D}"/>
              </a:ext>
            </a:extLst>
          </p:cNvPr>
          <p:cNvSpPr/>
          <p:nvPr/>
        </p:nvSpPr>
        <p:spPr>
          <a:xfrm>
            <a:off x="403705" y="1256566"/>
            <a:ext cx="113772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ko-KR" sz="2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800" dirty="0">
                <a:sym typeface="Wingdings" panose="05000000000000000000" pitchFamily="2" charset="2"/>
              </a:rPr>
              <a:t>Charm production predicted by the </a:t>
            </a:r>
            <a:r>
              <a:rPr lang="en-US" altLang="ko-KR" sz="2800" b="1" dirty="0">
                <a:sym typeface="Wingdings" panose="05000000000000000000" pitchFamily="2" charset="2"/>
              </a:rPr>
              <a:t>Perturbative QCD.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800" b="1" dirty="0">
                <a:sym typeface="Wingdings" panose="05000000000000000000" pitchFamily="2" charset="2"/>
              </a:rPr>
              <a:t>Limited measurements</a:t>
            </a:r>
            <a:r>
              <a:rPr lang="en-US" altLang="ko-KR" sz="2800" dirty="0">
                <a:sym typeface="Wingdings" panose="05000000000000000000" pitchFamily="2" charset="2"/>
              </a:rPr>
              <a:t> reported for Multi-charmed hadrons.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8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800" dirty="0">
                <a:sym typeface="Wingdings" panose="05000000000000000000" pitchFamily="2" charset="2"/>
              </a:rPr>
              <a:t>Enhanced production </a:t>
            </a:r>
            <a:r>
              <a:rPr lang="en-US" altLang="ko-KR" sz="2800" b="1" dirty="0">
                <a:sym typeface="Wingdings" panose="05000000000000000000" pitchFamily="2" charset="2"/>
              </a:rPr>
              <a:t>in the heavy ion collisions</a:t>
            </a:r>
            <a:r>
              <a:rPr lang="en-US" altLang="ko-KR" sz="2800" dirty="0">
                <a:sym typeface="Wingdings" panose="05000000000000000000" pitchFamily="2" charset="2"/>
              </a:rPr>
              <a:t> when compared with </a:t>
            </a:r>
            <a:r>
              <a:rPr lang="en-US" altLang="ko-KR" sz="2800" dirty="0" err="1">
                <a:sym typeface="Wingdings" panose="05000000000000000000" pitchFamily="2" charset="2"/>
              </a:rPr>
              <a:t>p+p</a:t>
            </a:r>
            <a:r>
              <a:rPr lang="en-US" altLang="ko-KR" sz="2800" dirty="0">
                <a:sym typeface="Wingdings" panose="05000000000000000000" pitchFamily="2" charset="2"/>
              </a:rPr>
              <a:t> reactions.  No measurements done so far due to </a:t>
            </a:r>
            <a:r>
              <a:rPr lang="en-US" altLang="ko-KR" sz="2800" b="1" dirty="0">
                <a:sym typeface="Wingdings" panose="05000000000000000000" pitchFamily="2" charset="2"/>
              </a:rPr>
              <a:t>the large backgrounds.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800" dirty="0"/>
              <a:t>Possible enhancement mechanisms behind will be of utmost interests.</a:t>
            </a:r>
          </a:p>
        </p:txBody>
      </p:sp>
      <p:sp>
        <p:nvSpPr>
          <p:cNvPr id="34" name="슬라이드 번호 개체 틀 33">
            <a:extLst>
              <a:ext uri="{FF2B5EF4-FFF2-40B4-BE49-F238E27FC236}">
                <a16:creationId xmlns:a16="http://schemas.microsoft.com/office/drawing/2014/main" id="{68F288BA-9345-4850-A02E-132EC88FC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1807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A0023C09-2C87-432A-B1F0-4C6BF041D54F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2. Experimental characteristics </a:t>
            </a:r>
            <a:r>
              <a:rPr lang="en-US" altLang="ko-KR" sz="3200" b="1"/>
              <a:t>for Multi-charmed </a:t>
            </a:r>
            <a:r>
              <a:rPr lang="en-US" altLang="ko-KR" sz="3200" b="1" dirty="0"/>
              <a:t>hadrons</a:t>
            </a:r>
            <a:endParaRPr lang="en-US" altLang="ko-KR" b="1" dirty="0">
              <a:latin typeface="+mj-lt"/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B7CBF690-9F70-4E26-BC0E-68827C5DC8E6}"/>
              </a:ext>
            </a:extLst>
          </p:cNvPr>
          <p:cNvGrpSpPr/>
          <p:nvPr/>
        </p:nvGrpSpPr>
        <p:grpSpPr>
          <a:xfrm>
            <a:off x="8319518" y="1623971"/>
            <a:ext cx="3412922" cy="4158836"/>
            <a:chOff x="8759153" y="2506713"/>
            <a:chExt cx="3412922" cy="4158836"/>
          </a:xfrm>
        </p:grpSpPr>
        <p:grpSp>
          <p:nvGrpSpPr>
            <p:cNvPr id="22" name="그룹 21">
              <a:extLst>
                <a:ext uri="{FF2B5EF4-FFF2-40B4-BE49-F238E27FC236}">
                  <a16:creationId xmlns:a16="http://schemas.microsoft.com/office/drawing/2014/main" id="{246D4D57-0F2E-4DDF-B540-9F4D49F8B65D}"/>
                </a:ext>
              </a:extLst>
            </p:cNvPr>
            <p:cNvGrpSpPr/>
            <p:nvPr/>
          </p:nvGrpSpPr>
          <p:grpSpPr>
            <a:xfrm>
              <a:off x="8890501" y="2920695"/>
              <a:ext cx="3150226" cy="3744854"/>
              <a:chOff x="2663662" y="2319844"/>
              <a:chExt cx="3150226" cy="3744854"/>
            </a:xfrm>
          </p:grpSpPr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C21C2B06-F305-41A5-8BCE-49AADAB18A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49425"/>
              <a:stretch/>
            </p:blipFill>
            <p:spPr>
              <a:xfrm>
                <a:off x="2663662" y="2319844"/>
                <a:ext cx="3150226" cy="3744854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CD5C750-1E90-4584-A967-41CAA1862373}"/>
                  </a:ext>
                </a:extLst>
              </p:cNvPr>
              <p:cNvSpPr txBox="1"/>
              <p:nvPr/>
            </p:nvSpPr>
            <p:spPr>
              <a:xfrm>
                <a:off x="4270819" y="5469301"/>
                <a:ext cx="13901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/>
                  <a:t>XY</a:t>
                </a:r>
                <a:r>
                  <a:rPr lang="en-US" altLang="ko-KR" dirty="0"/>
                  <a:t> Plane </a:t>
                </a:r>
                <a:r>
                  <a:rPr lang="en-US" altLang="ko-KR" dirty="0">
                    <a:solidFill>
                      <a:schemeClr val="bg1">
                        <a:lumMod val="50000"/>
                      </a:schemeClr>
                    </a:solidFill>
                  </a:rPr>
                  <a:t>x20</a:t>
                </a:r>
                <a:endParaRPr lang="ko-KR" alt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TextBox 26">
                    <a:extLst>
                      <a:ext uri="{FF2B5EF4-FFF2-40B4-BE49-F238E27FC236}">
                        <a16:creationId xmlns:a16="http://schemas.microsoft.com/office/drawing/2014/main" id="{04BC2DF8-AA9F-495D-9AD7-571E5A8FBFB3}"/>
                      </a:ext>
                    </a:extLst>
                  </p:cNvPr>
                  <p:cNvSpPr txBox="1"/>
                  <p:nvPr/>
                </p:nvSpPr>
                <p:spPr>
                  <a:xfrm>
                    <a:off x="4529474" y="4179169"/>
                    <a:ext cx="50052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ko-KR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</m:oMath>
                      </m:oMathPara>
                    </a14:m>
                    <a:endParaRPr lang="ko-KR" altLang="en-US" dirty="0"/>
                  </a:p>
                </p:txBody>
              </p:sp>
            </mc:Choice>
            <mc:Fallback xmlns="">
              <p:sp>
                <p:nvSpPr>
                  <p:cNvPr id="4" name="TextBox 3">
                    <a:extLst>
                      <a:ext uri="{FF2B5EF4-FFF2-40B4-BE49-F238E27FC236}">
                        <a16:creationId xmlns:a16="http://schemas.microsoft.com/office/drawing/2014/main" id="{C4A11D5F-A445-41F9-9254-C5D6E055F3E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29474" y="4179169"/>
                    <a:ext cx="500522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9427B7D1-525E-4A41-A3DC-67854F7D3B46}"/>
                      </a:ext>
                    </a:extLst>
                  </p:cNvPr>
                  <p:cNvSpPr txBox="1"/>
                  <p:nvPr/>
                </p:nvSpPr>
                <p:spPr>
                  <a:xfrm>
                    <a:off x="2663662" y="3900389"/>
                    <a:ext cx="96564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altLang="ko-KR" i="1"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en-US" altLang="ko-K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ko-KR" altLang="en-US" dirty="0"/>
                  </a:p>
                </p:txBody>
              </p:sp>
            </mc:Choice>
            <mc:Fallback xmlns=""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9427B7D1-525E-4A41-A3DC-67854F7D3B4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63662" y="3900389"/>
                    <a:ext cx="965649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6667"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8EEDA27E-88B4-4C1F-8AF3-FDC1A66B8B4E}"/>
                      </a:ext>
                    </a:extLst>
                  </p:cNvPr>
                  <p:cNvSpPr txBox="1"/>
                  <p:nvPr/>
                </p:nvSpPr>
                <p:spPr>
                  <a:xfrm>
                    <a:off x="3354079" y="5308284"/>
                    <a:ext cx="62953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US" altLang="ko-KR" b="0" i="0" smtClean="0">
                                  <a:latin typeface="Cambria Math" panose="02040503050406030204" pitchFamily="18" charset="0"/>
                                </a:rPr>
                                <m:t>Ξ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𝑐𝑐</m:t>
                              </m:r>
                            </m:sub>
                            <m:sup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++</m:t>
                              </m:r>
                            </m:sup>
                          </m:sSubSup>
                        </m:oMath>
                      </m:oMathPara>
                    </a14:m>
                    <a:endParaRPr lang="ko-KR" altLang="en-US" dirty="0"/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30513D4A-676C-4310-9CF3-00FECD2163D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54079" y="5308284"/>
                    <a:ext cx="629531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0" name="직선 화살표 연결선 29">
                <a:extLst>
                  <a:ext uri="{FF2B5EF4-FFF2-40B4-BE49-F238E27FC236}">
                    <a16:creationId xmlns:a16="http://schemas.microsoft.com/office/drawing/2014/main" id="{D15E5321-A6EB-45CF-9FAD-23C190087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25250" y="3829717"/>
                <a:ext cx="691138" cy="43482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화살표 연결선 30">
                <a:extLst>
                  <a:ext uri="{FF2B5EF4-FFF2-40B4-BE49-F238E27FC236}">
                    <a16:creationId xmlns:a16="http://schemas.microsoft.com/office/drawing/2014/main" id="{CE0A107E-7B65-40C6-BC09-AE0651EEE0D6}"/>
                  </a:ext>
                </a:extLst>
              </p:cNvPr>
              <p:cNvCxnSpPr>
                <a:cxnSpLocks/>
                <a:endCxn id="28" idx="0"/>
              </p:cNvCxnSpPr>
              <p:nvPr/>
            </p:nvCxnSpPr>
            <p:spPr>
              <a:xfrm flipH="1">
                <a:off x="3146487" y="3339240"/>
                <a:ext cx="778766" cy="56114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17683F-B2B0-43EB-AF96-7271DBE2752B}"/>
                </a:ext>
              </a:extLst>
            </p:cNvPr>
            <p:cNvSpPr txBox="1"/>
            <p:nvPr/>
          </p:nvSpPr>
          <p:spPr>
            <a:xfrm>
              <a:off x="8759153" y="2506713"/>
              <a:ext cx="3412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b="1" dirty="0"/>
                <a:t>Decay vertex demo using PYTHIA</a:t>
              </a:r>
              <a:endParaRPr lang="ko-KR" altLang="en-US" b="1" dirty="0"/>
            </a:p>
          </p:txBody>
        </p:sp>
      </p:grpSp>
      <p:sp>
        <p:nvSpPr>
          <p:cNvPr id="34" name="슬라이드 번호 개체 틀 33">
            <a:extLst>
              <a:ext uri="{FF2B5EF4-FFF2-40B4-BE49-F238E27FC236}">
                <a16:creationId xmlns:a16="http://schemas.microsoft.com/office/drawing/2014/main" id="{68F288BA-9345-4850-A02E-132EC88FC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4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2FA15D-7005-41DE-837F-43E91C136209}"/>
                  </a:ext>
                </a:extLst>
              </p:cNvPr>
              <p:cNvSpPr txBox="1"/>
              <p:nvPr/>
            </p:nvSpPr>
            <p:spPr>
              <a:xfrm>
                <a:off x="450234" y="2974300"/>
                <a:ext cx="790715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altLang="ko-KR" sz="2400"/>
                  <a:t>Long lifetime </a:t>
                </a:r>
                <a:r>
                  <a:rPr lang="en-US" altLang="ko-KR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ko-KR" alt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ko-KR" alt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altLang="ko-KR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≈76.8 </m:t>
                    </m:r>
                    <m:r>
                      <a:rPr lang="en-US" altLang="ko-KR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>
                    <a:solidFill>
                      <a:schemeClr val="bg1">
                        <a:lumMod val="50000"/>
                      </a:schemeClr>
                    </a:solidFill>
                  </a:rPr>
                  <a:t>)* </a:t>
                </a:r>
                <a:br>
                  <a:rPr lang="en-US" altLang="ko-KR" sz="2400">
                    <a:solidFill>
                      <a:schemeClr val="bg1">
                        <a:lumMod val="50000"/>
                      </a:schemeClr>
                    </a:solidFill>
                  </a:rPr>
                </a:br>
                <a:r>
                  <a:rPr lang="en-US" altLang="ko-KR" sz="2400">
                    <a:solidFill>
                      <a:schemeClr val="bg1">
                        <a:lumMod val="50000"/>
                      </a:schemeClr>
                    </a:solidFill>
                  </a:rPr>
                  <a:t>	</a:t>
                </a:r>
                <a:r>
                  <a:rPr lang="en-US" altLang="ko-KR" sz="2400">
                    <a:sym typeface="Wingdings" panose="05000000000000000000" pitchFamily="2" charset="2"/>
                  </a:rPr>
                  <a:t> Measurable decay topology in </a:t>
                </a:r>
                <a:r>
                  <a:rPr lang="en-US" altLang="ko-KR" sz="2400" b="1">
                    <a:sym typeface="Wingdings" panose="05000000000000000000" pitchFamily="2" charset="2"/>
                  </a:rPr>
                  <a:t>100 </a:t>
                </a:r>
                <a:r>
                  <a:rPr lang="el-GR" altLang="ko-KR" sz="2400" b="1">
                    <a:ea typeface="맑은 고딕" panose="020B0503020000020004" pitchFamily="50" charset="-127"/>
                    <a:sym typeface="Wingdings" panose="05000000000000000000" pitchFamily="2" charset="2"/>
                  </a:rPr>
                  <a:t>μ</a:t>
                </a:r>
                <a:r>
                  <a:rPr lang="en-US" altLang="ko-KR" sz="2400" b="1">
                    <a:ea typeface="맑은 고딕" panose="020B0503020000020004" pitchFamily="50" charset="-127"/>
                    <a:sym typeface="Wingdings" panose="05000000000000000000" pitchFamily="2" charset="2"/>
                  </a:rPr>
                  <a:t>m </a:t>
                </a:r>
                <a:r>
                  <a:rPr lang="en-US" altLang="ko-KR" sz="2400" b="1">
                    <a:sym typeface="Wingdings" panose="05000000000000000000" pitchFamily="2" charset="2"/>
                  </a:rPr>
                  <a:t>scale.</a:t>
                </a:r>
                <a:endParaRPr lang="en-US" altLang="ko-KR" sz="2400" b="1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ko-KR" sz="2400"/>
                  <a:t>Massive charm </a:t>
                </a:r>
                <a:br>
                  <a:rPr lang="en-US" altLang="ko-KR" sz="2400"/>
                </a:br>
                <a:r>
                  <a:rPr lang="en-US" altLang="ko-KR" sz="2400"/>
                  <a:t>	</a:t>
                </a:r>
                <a:r>
                  <a:rPr lang="en-US" altLang="ko-KR" sz="2400">
                    <a:sym typeface="Wingdings" panose="05000000000000000000" pitchFamily="2" charset="2"/>
                  </a:rPr>
                  <a:t> </a:t>
                </a:r>
                <a:r>
                  <a:rPr lang="en-US" altLang="ko-KR" sz="2400" b="1" dirty="0">
                    <a:sym typeface="Wingdings" panose="05000000000000000000" pitchFamily="2" charset="2"/>
                  </a:rPr>
                  <a:t>Large decay </a:t>
                </a:r>
                <a:r>
                  <a:rPr lang="en-US" altLang="ko-KR" sz="2400" b="1">
                    <a:sym typeface="Wingdings" panose="05000000000000000000" pitchFamily="2" charset="2"/>
                  </a:rPr>
                  <a:t>kink.</a:t>
                </a:r>
                <a:endParaRPr lang="en-US" altLang="ko-KR" sz="2400" b="1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Large number of </a:t>
                </a:r>
                <a:r>
                  <a:rPr lang="en-US" altLang="ko-KR" sz="2400">
                    <a:sym typeface="Wingdings" panose="05000000000000000000" pitchFamily="2" charset="2"/>
                  </a:rPr>
                  <a:t>prongs </a:t>
                </a:r>
                <a:br>
                  <a:rPr lang="en-US" altLang="ko-KR" sz="2400">
                    <a:sym typeface="Wingdings" panose="05000000000000000000" pitchFamily="2" charset="2"/>
                  </a:rPr>
                </a:br>
                <a:r>
                  <a:rPr lang="en-US" altLang="ko-KR" sz="2400">
                    <a:sym typeface="Wingdings" panose="05000000000000000000" pitchFamily="2" charset="2"/>
                  </a:rPr>
                  <a:t>	 </a:t>
                </a:r>
                <a:r>
                  <a:rPr lang="en-US" altLang="ko-KR" sz="2400" b="1">
                    <a:sym typeface="Wingdings" panose="05000000000000000000" pitchFamily="2" charset="2"/>
                  </a:rPr>
                  <a:t>Broad </a:t>
                </a:r>
                <a:r>
                  <a:rPr lang="en-US" altLang="ko-KR" sz="2400" b="1" dirty="0">
                    <a:sym typeface="Wingdings" panose="05000000000000000000" pitchFamily="2" charset="2"/>
                  </a:rPr>
                  <a:t>acceptance 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required </a:t>
                </a:r>
                <a:r>
                  <a:rPr lang="en-US" altLang="ko-KR" sz="2400">
                    <a:sym typeface="Wingdings" panose="05000000000000000000" pitchFamily="2" charset="2"/>
                  </a:rPr>
                  <a:t>for </a:t>
                </a:r>
                <a:r>
                  <a:rPr lang="en-US" altLang="ko-KR" sz="2400" b="1">
                    <a:sym typeface="Wingdings" panose="05000000000000000000" pitchFamily="2" charset="2"/>
                  </a:rPr>
                  <a:t>sufficient efficiency</a:t>
                </a:r>
                <a:r>
                  <a:rPr lang="en-US" altLang="ko-KR" sz="2400">
                    <a:sym typeface="Wingdings" panose="05000000000000000000" pitchFamily="2" charset="2"/>
                  </a:rPr>
                  <a:t>.</a:t>
                </a:r>
                <a:endParaRPr lang="en-US" altLang="ko-KR" sz="2400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altLang="ko-KR" sz="240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Semi-leptonic decay modes </a:t>
                </a:r>
                <a:br>
                  <a:rPr lang="en-US" altLang="ko-KR" sz="240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</a:br>
                <a:r>
                  <a:rPr lang="en-US" altLang="ko-KR" sz="240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	 </a:t>
                </a:r>
                <a:r>
                  <a:rPr lang="en-US" altLang="ko-KR" sz="2400" dirty="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Requirements for </a:t>
                </a:r>
                <a:r>
                  <a:rPr lang="en-US" altLang="ko-KR" sz="2400" b="1" dirty="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lepton measurements.</a:t>
                </a:r>
                <a:endParaRPr lang="ko-KR" altLang="en-US" sz="24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2FA15D-7005-41DE-837F-43E91C1362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234" y="2974300"/>
                <a:ext cx="7907158" cy="3046988"/>
              </a:xfrm>
              <a:prstGeom prst="rect">
                <a:avLst/>
              </a:prstGeom>
              <a:blipFill>
                <a:blip r:embed="rId8"/>
                <a:stretch>
                  <a:fillRect l="-1002" t="-1600" r="-694" b="-36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0A994089-F736-47D7-A8C2-86010EC2C6B9}"/>
              </a:ext>
            </a:extLst>
          </p:cNvPr>
          <p:cNvSpPr txBox="1"/>
          <p:nvPr/>
        </p:nvSpPr>
        <p:spPr>
          <a:xfrm>
            <a:off x="407368" y="6184727"/>
            <a:ext cx="6091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>
                <a:solidFill>
                  <a:schemeClr val="bg1">
                    <a:lumMod val="50000"/>
                  </a:schemeClr>
                </a:solidFill>
              </a:rPr>
              <a:t>* from LHCb Measurement in 2018, </a:t>
            </a:r>
            <a:r>
              <a:rPr lang="en-US" altLang="ko-KR" sz="1600">
                <a:solidFill>
                  <a:schemeClr val="accent2">
                    <a:lumMod val="60000"/>
                    <a:lumOff val="40000"/>
                  </a:schemeClr>
                </a:solidFill>
                <a:hlinkClick r:id="rId9"/>
              </a:rPr>
              <a:t>https://arxiv.org/abs/1806.02744</a:t>
            </a:r>
            <a:endParaRPr lang="ko-KR" altLang="en-US" sz="16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705AA6A0-0E44-43AD-A6C0-706B4B8C60CF}"/>
              </a:ext>
            </a:extLst>
          </p:cNvPr>
          <p:cNvGrpSpPr/>
          <p:nvPr/>
        </p:nvGrpSpPr>
        <p:grpSpPr>
          <a:xfrm>
            <a:off x="1492102" y="1297836"/>
            <a:ext cx="5117206" cy="1555100"/>
            <a:chOff x="2013046" y="4326238"/>
            <a:chExt cx="5117206" cy="1555100"/>
          </a:xfrm>
        </p:grpSpPr>
        <p:pic>
          <p:nvPicPr>
            <p:cNvPr id="20" name="그림 19">
              <a:extLst>
                <a:ext uri="{FF2B5EF4-FFF2-40B4-BE49-F238E27FC236}">
                  <a16:creationId xmlns:a16="http://schemas.microsoft.com/office/drawing/2014/main" id="{E306793A-5D5D-49D7-BD60-43A5086C6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013046" y="4326238"/>
              <a:ext cx="5117206" cy="125832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0008527-B52E-4821-811C-97EDFA3DFB22}"/>
                </a:ext>
              </a:extLst>
            </p:cNvPr>
            <p:cNvSpPr txBox="1"/>
            <p:nvPr/>
          </p:nvSpPr>
          <p:spPr>
            <a:xfrm>
              <a:off x="3736228" y="5512006"/>
              <a:ext cx="1670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from PDG 2019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81616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72E108-0F12-416D-8A7F-50BEA3FC0DA9}"/>
              </a:ext>
            </a:extLst>
          </p:cNvPr>
          <p:cNvSpPr txBox="1"/>
          <p:nvPr/>
        </p:nvSpPr>
        <p:spPr>
          <a:xfrm>
            <a:off x="403304" y="5649343"/>
            <a:ext cx="11377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/>
              <a:t>All measurement layers are the </a:t>
            </a:r>
            <a:r>
              <a:rPr lang="en-US" altLang="ko-KR" sz="2200" b="1"/>
              <a:t>Silicon MAPS</a:t>
            </a:r>
            <a:r>
              <a:rPr lang="en-US" altLang="ko-KR" sz="220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/>
              <a:t>TRAC: Total 1 meter, 18 Layers (~ 1/100 Radiation length) for decent momentum resolution.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58C71A-4415-48C5-A552-06E600BA49A0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3</a:t>
            </a:r>
            <a:r>
              <a:rPr lang="en-US" altLang="ko-KR" sz="4000" b="1"/>
              <a:t>. </a:t>
            </a:r>
            <a:r>
              <a:rPr lang="en-US" altLang="ko-KR" sz="4000" b="1" dirty="0"/>
              <a:t>Detector Geometry</a:t>
            </a:r>
            <a:endParaRPr lang="en-US" altLang="ko-KR" b="1" dirty="0">
              <a:latin typeface="+mj-lt"/>
            </a:endParaRPr>
          </a:p>
        </p:txBody>
      </p:sp>
      <p:sp>
        <p:nvSpPr>
          <p:cNvPr id="12" name="슬라이드 번호 개체 틀 11">
            <a:extLst>
              <a:ext uri="{FF2B5EF4-FFF2-40B4-BE49-F238E27FC236}">
                <a16:creationId xmlns:a16="http://schemas.microsoft.com/office/drawing/2014/main" id="{1680271F-106B-4DEC-9C9C-57885FCB5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5</a:t>
            </a:fld>
            <a:endParaRPr lang="ko-KR" altLang="en-US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FCF0A7BB-D58B-4EA8-ABD2-6E58B4C66AA9}"/>
              </a:ext>
            </a:extLst>
          </p:cNvPr>
          <p:cNvGrpSpPr/>
          <p:nvPr/>
        </p:nvGrpSpPr>
        <p:grpSpPr>
          <a:xfrm>
            <a:off x="1271464" y="1556792"/>
            <a:ext cx="8370520" cy="3960441"/>
            <a:chOff x="1271464" y="1256566"/>
            <a:chExt cx="8370520" cy="3960441"/>
          </a:xfrm>
        </p:grpSpPr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5357B276-32EE-4C97-9156-4524D3583B80}"/>
                </a:ext>
              </a:extLst>
            </p:cNvPr>
            <p:cNvGrpSpPr/>
            <p:nvPr/>
          </p:nvGrpSpPr>
          <p:grpSpPr>
            <a:xfrm>
              <a:off x="1271464" y="1256566"/>
              <a:ext cx="8370520" cy="3960441"/>
              <a:chOff x="1125905" y="2492896"/>
              <a:chExt cx="8370520" cy="3960441"/>
            </a:xfrm>
          </p:grpSpPr>
          <p:pic>
            <p:nvPicPr>
              <p:cNvPr id="2" name="그림 1">
                <a:extLst>
                  <a:ext uri="{FF2B5EF4-FFF2-40B4-BE49-F238E27FC236}">
                    <a16:creationId xmlns:a16="http://schemas.microsoft.com/office/drawing/2014/main" id="{7E96BEBE-5461-4F8D-B9E4-95AFB1F8AB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3352" b="4455"/>
              <a:stretch/>
            </p:blipFill>
            <p:spPr>
              <a:xfrm>
                <a:off x="2695575" y="2492896"/>
                <a:ext cx="6800850" cy="3960441"/>
              </a:xfrm>
              <a:prstGeom prst="rect">
                <a:avLst/>
              </a:prstGeom>
            </p:spPr>
          </p:pic>
          <p:cxnSp>
            <p:nvCxnSpPr>
              <p:cNvPr id="5" name="직선 화살표 연결선 4">
                <a:extLst>
                  <a:ext uri="{FF2B5EF4-FFF2-40B4-BE49-F238E27FC236}">
                    <a16:creationId xmlns:a16="http://schemas.microsoft.com/office/drawing/2014/main" id="{BADD45D9-2AD0-40CF-B6B0-C678B0FBB20D}"/>
                  </a:ext>
                </a:extLst>
              </p:cNvPr>
              <p:cNvCxnSpPr/>
              <p:nvPr/>
            </p:nvCxnSpPr>
            <p:spPr>
              <a:xfrm>
                <a:off x="1127448" y="4473116"/>
                <a:ext cx="1440160" cy="0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A086ED6-AC17-4EE0-8FF2-9626BF674569}"/>
                  </a:ext>
                </a:extLst>
              </p:cNvPr>
              <p:cNvSpPr txBox="1"/>
              <p:nvPr/>
            </p:nvSpPr>
            <p:spPr>
              <a:xfrm>
                <a:off x="1125905" y="4072340"/>
                <a:ext cx="1143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>
                    <a:solidFill>
                      <a:schemeClr val="accent2"/>
                    </a:solidFill>
                  </a:rPr>
                  <a:t>Beam Axis</a:t>
                </a:r>
                <a:endParaRPr lang="ko-KR" altLang="en-US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AE98E3F0-623A-455E-AA30-17A3466D041B}"/>
                  </a:ext>
                </a:extLst>
              </p:cNvPr>
              <p:cNvSpPr/>
              <p:nvPr/>
            </p:nvSpPr>
            <p:spPr>
              <a:xfrm>
                <a:off x="2855640" y="3933056"/>
                <a:ext cx="648072" cy="108012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2CB4CB-89CB-4681-8AE7-E05DFFA5DB15}"/>
                  </a:ext>
                </a:extLst>
              </p:cNvPr>
              <p:cNvSpPr txBox="1"/>
              <p:nvPr/>
            </p:nvSpPr>
            <p:spPr>
              <a:xfrm>
                <a:off x="2851995" y="3490641"/>
                <a:ext cx="6517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</a:rPr>
                  <a:t>TACT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59DFB6-9A00-476F-ADEB-0ABA9435F23E}"/>
                  </a:ext>
                </a:extLst>
              </p:cNvPr>
              <p:cNvSpPr txBox="1"/>
              <p:nvPr/>
            </p:nvSpPr>
            <p:spPr>
              <a:xfrm>
                <a:off x="4790334" y="3394063"/>
                <a:ext cx="6707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</a:rPr>
                  <a:t>TRAC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5A5FF64-1F98-49E8-B45E-792FDD338CD2}"/>
                  </a:ext>
                </a:extLst>
              </p:cNvPr>
              <p:cNvSpPr txBox="1"/>
              <p:nvPr/>
            </p:nvSpPr>
            <p:spPr>
              <a:xfrm>
                <a:off x="7591301" y="3121309"/>
                <a:ext cx="5918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</a:rPr>
                  <a:t>TRID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2F934BE-A10A-4FA7-8AF6-78514BD891A0}"/>
                  </a:ext>
                </a:extLst>
              </p:cNvPr>
              <p:cNvSpPr txBox="1"/>
              <p:nvPr/>
            </p:nvSpPr>
            <p:spPr>
              <a:xfrm>
                <a:off x="8197863" y="2679842"/>
                <a:ext cx="6928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dirty="0">
                    <a:solidFill>
                      <a:schemeClr val="bg1"/>
                    </a:solidFill>
                  </a:rPr>
                  <a:t>MUID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3" name="직선 화살표 연결선 12">
                <a:extLst>
                  <a:ext uri="{FF2B5EF4-FFF2-40B4-BE49-F238E27FC236}">
                    <a16:creationId xmlns:a16="http://schemas.microsoft.com/office/drawing/2014/main" id="{BA95D67D-5C27-4182-BA53-77EF57AC74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2304" y="2989930"/>
                <a:ext cx="404786" cy="17773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D5773B1-D2E9-4500-AA8F-4757644AB484}"/>
                </a:ext>
              </a:extLst>
            </p:cNvPr>
            <p:cNvSpPr txBox="1"/>
            <p:nvPr/>
          </p:nvSpPr>
          <p:spPr>
            <a:xfrm>
              <a:off x="2841134" y="4309066"/>
              <a:ext cx="1072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</a:rPr>
                <a:t>Vertexing</a:t>
              </a:r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BDD5AC2-777D-4BB0-A51A-106324F757C8}"/>
                </a:ext>
              </a:extLst>
            </p:cNvPr>
            <p:cNvSpPr txBox="1"/>
            <p:nvPr/>
          </p:nvSpPr>
          <p:spPr>
            <a:xfrm>
              <a:off x="4041767" y="4170566"/>
              <a:ext cx="244990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</a:rPr>
                <a:t>Momentum Spectrometer</a:t>
              </a:r>
              <a:br>
                <a:rPr lang="en-US" altLang="ko-KR">
                  <a:solidFill>
                    <a:schemeClr val="bg1"/>
                  </a:solidFill>
                </a:rPr>
              </a:br>
              <a:r>
                <a:rPr lang="en-US" altLang="ko-KR">
                  <a:solidFill>
                    <a:schemeClr val="bg1"/>
                  </a:solidFill>
                </a:rPr>
                <a:t>with B field (3 Tesla)</a:t>
              </a:r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344822-E867-43E1-8FB0-05E73F32091C}"/>
                </a:ext>
              </a:extLst>
            </p:cNvPr>
            <p:cNvSpPr txBox="1"/>
            <p:nvPr/>
          </p:nvSpPr>
          <p:spPr>
            <a:xfrm>
              <a:off x="7248128" y="4309066"/>
              <a:ext cx="20393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</a:rPr>
                <a:t>Lepton Identification</a:t>
              </a:r>
              <a:endParaRPr lang="ko-KR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876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표 21">
                <a:extLst>
                  <a:ext uri="{FF2B5EF4-FFF2-40B4-BE49-F238E27FC236}">
                    <a16:creationId xmlns:a16="http://schemas.microsoft.com/office/drawing/2014/main" id="{2A1B5A97-6BD4-41FB-AFB3-CEA0C4316F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9775348"/>
                  </p:ext>
                </p:extLst>
              </p:nvPr>
            </p:nvGraphicFramePr>
            <p:xfrm>
              <a:off x="7022602" y="3326220"/>
              <a:ext cx="449014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12838">
                      <a:extLst>
                        <a:ext uri="{9D8B030D-6E8A-4147-A177-3AD203B41FA5}">
                          <a16:colId xmlns:a16="http://schemas.microsoft.com/office/drawing/2014/main" val="662998353"/>
                        </a:ext>
                      </a:extLst>
                    </a:gridCol>
                    <a:gridCol w="1138651">
                      <a:extLst>
                        <a:ext uri="{9D8B030D-6E8A-4147-A177-3AD203B41FA5}">
                          <a16:colId xmlns:a16="http://schemas.microsoft.com/office/drawing/2014/main" val="891966975"/>
                        </a:ext>
                      </a:extLst>
                    </a:gridCol>
                    <a:gridCol w="1138651">
                      <a:extLst>
                        <a:ext uri="{9D8B030D-6E8A-4147-A177-3AD203B41FA5}">
                          <a16:colId xmlns:a16="http://schemas.microsoft.com/office/drawing/2014/main" val="34669199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Decay Mode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n-Prongs</a:t>
                          </a:r>
                          <a:r>
                            <a:rPr lang="en-US" altLang="ko-KR" sz="1400" b="1" dirty="0"/>
                            <a:t>*</a:t>
                          </a:r>
                          <a:endParaRPr lang="ko-KR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Fraction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56274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ko-KR" sz="1400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+(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something</m:t>
                                </m:r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4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13.9 %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91543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altLang="ko-KR" sz="1400" b="0" i="0" smtClean="0"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</m:e>
                                  <m:sup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+(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something</m:t>
                                </m:r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6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13.0 %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69406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 xmlns:m="http://schemas.openxmlformats.org/officeDocument/2006/math">
                              <m:r>
                                <a:rPr lang="en-US" altLang="ko-K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altLang="ko-KR" sz="1400" b="0" i="0" smtClean="0">
                                  <a:latin typeface="Cambria Math" panose="02040503050406030204" pitchFamily="18" charset="0"/>
                                </a:rPr>
                                <m:t>+(</m:t>
                              </m:r>
                              <m:r>
                                <m:rPr>
                                  <m:sty m:val="p"/>
                                </m:rPr>
                                <a:rPr lang="en-US" altLang="ko-KR" sz="1400" b="0" i="0" smtClean="0">
                                  <a:latin typeface="Cambria Math" panose="02040503050406030204" pitchFamily="18" charset="0"/>
                                </a:rPr>
                                <m:t>something</m:t>
                              </m:r>
                              <m:r>
                                <a:rPr lang="en-US" altLang="ko-KR" sz="14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r>
                            <a:rPr lang="ko-KR" altLang="en-US" sz="1400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6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41.3 %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23293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+(</m:t>
                                </m:r>
                                <m:r>
                                  <m:rPr>
                                    <m:sty m:val="p"/>
                                  </m:rP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something</m:t>
                                </m:r>
                                <m:r>
                                  <a:rPr lang="en-US" altLang="ko-KR" sz="1400" b="0" i="0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8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23.2 %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6046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표 21">
                <a:extLst>
                  <a:ext uri="{FF2B5EF4-FFF2-40B4-BE49-F238E27FC236}">
                    <a16:creationId xmlns:a16="http://schemas.microsoft.com/office/drawing/2014/main" id="{2A1B5A97-6BD4-41FB-AFB3-CEA0C4316F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99775348"/>
                  </p:ext>
                </p:extLst>
              </p:nvPr>
            </p:nvGraphicFramePr>
            <p:xfrm>
              <a:off x="7022602" y="3326220"/>
              <a:ext cx="449014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12838">
                      <a:extLst>
                        <a:ext uri="{9D8B030D-6E8A-4147-A177-3AD203B41FA5}">
                          <a16:colId xmlns:a16="http://schemas.microsoft.com/office/drawing/2014/main" val="662998353"/>
                        </a:ext>
                      </a:extLst>
                    </a:gridCol>
                    <a:gridCol w="1138651">
                      <a:extLst>
                        <a:ext uri="{9D8B030D-6E8A-4147-A177-3AD203B41FA5}">
                          <a16:colId xmlns:a16="http://schemas.microsoft.com/office/drawing/2014/main" val="891966975"/>
                        </a:ext>
                      </a:extLst>
                    </a:gridCol>
                    <a:gridCol w="1138651">
                      <a:extLst>
                        <a:ext uri="{9D8B030D-6E8A-4147-A177-3AD203B41FA5}">
                          <a16:colId xmlns:a16="http://schemas.microsoft.com/office/drawing/2014/main" val="34669199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Decay Mode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n-Prongs</a:t>
                          </a:r>
                          <a:r>
                            <a:rPr lang="en-US" altLang="ko-KR" sz="1400" b="1" dirty="0"/>
                            <a:t>*</a:t>
                          </a:r>
                          <a:endParaRPr lang="ko-KR" altLang="en-US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Fraction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856274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>
                          <a:blip r:embed="rId3"/>
                          <a:stretch>
                            <a:fillRect l="-551" t="-101639" r="-104132" b="-3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4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13.9 %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9915438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>
                          <a:blip r:embed="rId3"/>
                          <a:stretch>
                            <a:fillRect l="-551" t="-201639" r="-104132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6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13.0 %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694069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>
                          <a:blip r:embed="rId3"/>
                          <a:stretch>
                            <a:fillRect l="-551" t="-301639" r="-104132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6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41.3 %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23293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>
                          <a:blip r:embed="rId3"/>
                          <a:stretch>
                            <a:fillRect l="-551" t="-401639" r="-104132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8</a:t>
                          </a:r>
                          <a:endParaRPr lang="ko-KR" altLang="en-US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sz="1400" dirty="0"/>
                            <a:t>23.2 %</a:t>
                          </a:r>
                          <a:endParaRPr lang="ko-KR" altLang="en-US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0604621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2" name="그룹 11">
            <a:extLst>
              <a:ext uri="{FF2B5EF4-FFF2-40B4-BE49-F238E27FC236}">
                <a16:creationId xmlns:a16="http://schemas.microsoft.com/office/drawing/2014/main" id="{CADA08AE-C7D3-4006-A18B-ED2B3DBA72D5}"/>
              </a:ext>
            </a:extLst>
          </p:cNvPr>
          <p:cNvGrpSpPr/>
          <p:nvPr/>
        </p:nvGrpSpPr>
        <p:grpSpPr>
          <a:xfrm>
            <a:off x="371856" y="1325563"/>
            <a:ext cx="6650746" cy="4385043"/>
            <a:chOff x="758730" y="1325563"/>
            <a:chExt cx="6650746" cy="4385043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94B53ABC-E289-49AA-A9B3-73D178477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730" y="1325563"/>
              <a:ext cx="6650746" cy="438504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957637-A750-4EBD-9118-6E914FB9823A}"/>
                </a:ext>
              </a:extLst>
            </p:cNvPr>
            <p:cNvSpPr txBox="1"/>
            <p:nvPr/>
          </p:nvSpPr>
          <p:spPr>
            <a:xfrm>
              <a:off x="5894336" y="5402829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/>
                <a:t>Mass (GeV)</a:t>
              </a:r>
              <a:endParaRPr lang="ko-KR" altLang="en-US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65671D6F-97EB-4020-88D2-7A57136B1E84}"/>
                  </a:ext>
                </a:extLst>
              </p:cNvPr>
              <p:cNvSpPr/>
              <p:nvPr/>
            </p:nvSpPr>
            <p:spPr>
              <a:xfrm>
                <a:off x="838200" y="5807005"/>
                <a:ext cx="105156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dirty="0"/>
                  <a:t>Mass reconstruction (First Shot) from </a:t>
                </a:r>
                <a:r>
                  <a:rPr lang="en-US" altLang="ko-KR" b="1" dirty="0"/>
                  <a:t>4 dominant decay modes</a:t>
                </a:r>
                <a:r>
                  <a:rPr lang="en-US" altLang="ko-KR" dirty="0"/>
                  <a:t>: (Some baryon) + (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ko-KR" dirty="0"/>
                  <a:t> tracks)</a:t>
                </a:r>
                <a:br>
                  <a:rPr lang="en-US" altLang="ko-KR" dirty="0"/>
                </a:br>
                <a:r>
                  <a:rPr lang="en-US" altLang="ko-KR" dirty="0"/>
                  <a:t>for successfully reconstructed events only</a:t>
                </a:r>
              </a:p>
            </p:txBody>
          </p:sp>
        </mc:Choice>
        <mc:Fallback xmlns="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65671D6F-97EB-4020-88D2-7A57136B1E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5807005"/>
                <a:ext cx="10515600" cy="646331"/>
              </a:xfrm>
              <a:prstGeom prst="rect">
                <a:avLst/>
              </a:prstGeom>
              <a:blipFill>
                <a:blip r:embed="rId5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B8A2B5-9011-4944-B990-791AEDD5A455}"/>
                  </a:ext>
                </a:extLst>
              </p:cNvPr>
              <p:cNvSpPr txBox="1"/>
              <p:nvPr/>
            </p:nvSpPr>
            <p:spPr>
              <a:xfrm>
                <a:off x="7509289" y="1640719"/>
                <a:ext cx="16745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ko-KR" b="0" i="0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𝑐𝑐</m:t>
                          </m:r>
                        </m:sub>
                        <m:sup>
                          <m:r>
                            <a:rPr lang="en-US" altLang="ko-KR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++</m:t>
                          </m:r>
                        </m:sup>
                      </m:sSubSup>
                      <m:d>
                        <m:dPr>
                          <m:ctrlPr>
                            <a:rPr lang="en-US" altLang="ko-KR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b="0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𝑃𝑌𝑇𝐻𝐼𝐴</m:t>
                          </m:r>
                        </m:e>
                      </m:d>
                    </m:oMath>
                  </m:oMathPara>
                </a14:m>
                <a:endParaRPr lang="en-US" altLang="ko-KR" dirty="0">
                  <a:solidFill>
                    <a:schemeClr val="bg1">
                      <a:lumMod val="65000"/>
                    </a:schemeClr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=3.598 </m:t>
                      </m:r>
                      <m:r>
                        <a:rPr lang="en-US" altLang="ko-KR" i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mbria Math" panose="02040503050406030204" pitchFamily="18" charset="0"/>
                        </a:rPr>
                        <m:t>𝐺𝑒𝑉</m:t>
                      </m:r>
                    </m:oMath>
                  </m:oMathPara>
                </a14:m>
                <a:endParaRPr lang="ko-KR" altLang="en-US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B8A2B5-9011-4944-B990-791AEDD5A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9289" y="1640719"/>
                <a:ext cx="1674561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6D66900A-CE62-4BFE-8421-82C744714109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6711696" y="1963885"/>
            <a:ext cx="797593" cy="44098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8649900-9801-49F8-A217-B775FD026EB1}"/>
              </a:ext>
            </a:extLst>
          </p:cNvPr>
          <p:cNvSpPr txBox="1"/>
          <p:nvPr/>
        </p:nvSpPr>
        <p:spPr>
          <a:xfrm>
            <a:off x="7224805" y="2923335"/>
            <a:ext cx="4085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/>
              <a:t>Fully Charged &amp; Hadronic Mode at TRAC</a:t>
            </a:r>
            <a:endParaRPr lang="ko-KR" alt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8EEDE9-F139-43E7-86FC-382D47374EB6}"/>
              </a:ext>
            </a:extLst>
          </p:cNvPr>
          <p:cNvSpPr txBox="1"/>
          <p:nvPr/>
        </p:nvSpPr>
        <p:spPr>
          <a:xfrm>
            <a:off x="7022602" y="5180420"/>
            <a:ext cx="277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bg1">
                    <a:lumMod val="65000"/>
                  </a:schemeClr>
                </a:solidFill>
              </a:rPr>
              <a:t>*</a:t>
            </a:r>
            <a:r>
              <a:rPr lang="en-US" altLang="ko-KR" sz="1400" dirty="0">
                <a:solidFill>
                  <a:schemeClr val="bg1">
                    <a:lumMod val="65000"/>
                  </a:schemeClr>
                </a:solidFill>
              </a:rPr>
              <a:t> : # of Charged Tracks at TRAC</a:t>
            </a:r>
            <a:endParaRPr lang="ko-KR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1BB5903-FEA3-4F8F-96EC-BC39BF43AA14}"/>
              </a:ext>
            </a:extLst>
          </p:cNvPr>
          <p:cNvSpPr/>
          <p:nvPr/>
        </p:nvSpPr>
        <p:spPr>
          <a:xfrm>
            <a:off x="4440025" y="3318235"/>
            <a:ext cx="2271671" cy="23039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21F736-0FC7-4FA9-A986-C31435E19D73}"/>
                  </a:ext>
                </a:extLst>
              </p:cNvPr>
              <p:cNvSpPr txBox="1"/>
              <p:nvPr/>
            </p:nvSpPr>
            <p:spPr>
              <a:xfrm>
                <a:off x="407368" y="548680"/>
                <a:ext cx="1137726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4000" b="1"/>
                  <a:t>4. </a:t>
                </a:r>
                <a:r>
                  <a:rPr lang="en-US" altLang="ko-KR" sz="4000" b="1" dirty="0"/>
                  <a:t>Resolution:</a:t>
                </a:r>
                <a:r>
                  <a:rPr lang="en-US" altLang="ko-KR" sz="3600" b="1" dirty="0"/>
                  <a:t> </a:t>
                </a:r>
                <a:r>
                  <a:rPr lang="en-US" altLang="ko-KR" sz="3200" b="1" dirty="0">
                    <a:latin typeface="+mj-lt"/>
                  </a:rPr>
                  <a:t>Invariant Mass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altLang="ko-KR" sz="3200" b="1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ko-KR" sz="3200" b="1" i="0" dirty="0" smtClean="0"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lang="ko-KR" altLang="el-GR" sz="3200" b="1" i="1" dirty="0"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l-GR" altLang="ko-KR" sz="3200" b="1" i="1" dirty="0" smtClean="0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r>
                  <a:rPr lang="en-US" altLang="ko-KR" sz="3200" b="1" dirty="0">
                    <a:latin typeface="+mj-lt"/>
                  </a:rPr>
                  <a:t> (Fully Charged Modes) </a:t>
                </a:r>
                <a:endParaRPr lang="en-US" altLang="ko-KR" sz="3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321F736-0FC7-4FA9-A986-C31435E19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548680"/>
                <a:ext cx="11377264" cy="707886"/>
              </a:xfrm>
              <a:prstGeom prst="rect">
                <a:avLst/>
              </a:prstGeom>
              <a:blipFill>
                <a:blip r:embed="rId7"/>
                <a:stretch>
                  <a:fillRect l="-1929" t="-15517" b="-3620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737862A-7F2F-4476-B674-768DDEC6A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6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E10254-6A69-43C3-B8E1-F807AB67528A}"/>
                  </a:ext>
                </a:extLst>
              </p:cNvPr>
              <p:cNvSpPr txBox="1"/>
              <p:nvPr/>
            </p:nvSpPr>
            <p:spPr>
              <a:xfrm>
                <a:off x="4440025" y="3576374"/>
                <a:ext cx="22957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𝒎𝒂𝒔𝒔</m:t>
                          </m:r>
                        </m:sub>
                      </m:sSub>
                      <m:r>
                        <a:rPr lang="en-US" altLang="ko-KR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altLang="ko-KR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ko-KR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𝟔𝟕𝟒</m:t>
                      </m:r>
                      <m:r>
                        <a:rPr lang="en-US" altLang="ko-KR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b="1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ko-KR" altLang="en-US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1E10254-6A69-43C3-B8E1-F807AB675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0025" y="3576374"/>
                <a:ext cx="229575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501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슬라이드 번호 개체 틀 7">
            <a:extLst>
              <a:ext uri="{FF2B5EF4-FFF2-40B4-BE49-F238E27FC236}">
                <a16:creationId xmlns:a16="http://schemas.microsoft.com/office/drawing/2014/main" id="{A0919660-388C-4AA3-B100-4D80EF61C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7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46EC21-BD87-4504-9D95-51802BB2D875}"/>
                  </a:ext>
                </a:extLst>
              </p:cNvPr>
              <p:cNvSpPr txBox="1"/>
              <p:nvPr/>
            </p:nvSpPr>
            <p:spPr>
              <a:xfrm>
                <a:off x="1159424" y="4393132"/>
                <a:ext cx="10625208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lvl="0" indent="-285750" defTabSz="914400" latinLnBrk="1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altLang="ko-KR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2 </m:t>
                    </m:r>
                    <m:r>
                      <a:rPr lang="en-US" altLang="ko-KR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altLang="ko-KR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</m:t>
                    </m:r>
                  </m:oMath>
                </a14:m>
                <a:r>
                  <a:rPr lang="en-US" altLang="ko-KR" sz="2000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altLang="ko-KR" sz="2000">
                    <a:solidFill>
                      <a:schemeClr val="tx1"/>
                    </a:solidFill>
                    <a:sym typeface="Wingdings" panose="05000000000000000000" pitchFamily="2" charset="2"/>
                  </a:rPr>
                  <a:t>Pixel Size, </a:t>
                </a:r>
                <a14:m>
                  <m:oMath xmlns:m="http://schemas.openxmlformats.org/officeDocument/2006/math">
                    <m:r>
                      <a:rPr lang="en-US" altLang="ko-KR" sz="2000" b="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0.5</m:t>
                    </m:r>
                    <m:r>
                      <a:rPr lang="en-US" altLang="ko-KR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altLang="ko-KR" sz="2000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𝑚𝑚</m:t>
                    </m:r>
                  </m:oMath>
                </a14:m>
                <a:r>
                  <a:rPr lang="en-US" altLang="ko-KR" sz="2000" dirty="0">
                    <a:sym typeface="Wingdings" panose="05000000000000000000" pitchFamily="2" charset="2"/>
                  </a:rPr>
                  <a:t> </a:t>
                </a:r>
                <a:r>
                  <a:rPr lang="en-US" altLang="ko-KR" sz="2000">
                    <a:sym typeface="Wingdings" panose="05000000000000000000" pitchFamily="2" charset="2"/>
                  </a:rPr>
                  <a:t>Detector Layer Gap for </a:t>
                </a:r>
                <a:r>
                  <a:rPr lang="en-US" altLang="ko-KR" sz="2000" dirty="0">
                    <a:sym typeface="Wingdings" panose="05000000000000000000" pitchFamily="2" charset="2"/>
                  </a:rPr>
                  <a:t>TACT</a:t>
                </a:r>
              </a:p>
              <a:p>
                <a:pPr marL="285750" lvl="0" indent="-285750" defTabSz="914400" latinLnBrk="1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altLang="ko-KR" sz="2000" dirty="0" err="1">
                    <a:sym typeface="Wingdings" panose="05000000000000000000" pitchFamily="2" charset="2"/>
                  </a:rPr>
                  <a:t>Geant</a:t>
                </a:r>
                <a:r>
                  <a:rPr lang="en-US" altLang="ko-KR" sz="2000" dirty="0">
                    <a:sym typeface="Wingdings" panose="05000000000000000000" pitchFamily="2" charset="2"/>
                  </a:rPr>
                  <a:t> 4 Simulation + Reconstruction by Kalman, Distribution generated for all signal events</a:t>
                </a:r>
                <a:br>
                  <a:rPr lang="en-US" altLang="ko-KR" sz="2000" dirty="0">
                    <a:sym typeface="Wingdings" panose="05000000000000000000" pitchFamily="2" charset="2"/>
                  </a:rPr>
                </a:br>
                <a:r>
                  <a:rPr lang="en-US" altLang="ko-KR" sz="2000" dirty="0">
                    <a:sym typeface="Wingdings" panose="05000000000000000000" pitchFamily="2" charset="2"/>
                  </a:rPr>
                  <a:t>(including events with reconstruction failure)</a:t>
                </a:r>
              </a:p>
              <a:p>
                <a:pPr marL="285750" lvl="0" indent="-285750" defTabSz="914400" latinLnBrk="1">
                  <a:lnSpc>
                    <a:spcPct val="15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US" altLang="ko-KR" sz="2000" dirty="0">
                    <a:sym typeface="Wingdings" panose="05000000000000000000" pitchFamily="2" charset="2"/>
                  </a:rPr>
                  <a:t>Actual resolution depends on many parameters, such as decay angle, daughter momentum, …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46EC21-BD87-4504-9D95-51802BB2D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424" y="4393132"/>
                <a:ext cx="10625208" cy="1938992"/>
              </a:xfrm>
              <a:prstGeom prst="rect">
                <a:avLst/>
              </a:prstGeom>
              <a:blipFill>
                <a:blip r:embed="rId3"/>
                <a:stretch>
                  <a:fillRect l="-516" b="-220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그룹 17">
            <a:extLst>
              <a:ext uri="{FF2B5EF4-FFF2-40B4-BE49-F238E27FC236}">
                <a16:creationId xmlns:a16="http://schemas.microsoft.com/office/drawing/2014/main" id="{FF908EC8-29D6-46DA-9053-86FAEA9ADCDB}"/>
              </a:ext>
            </a:extLst>
          </p:cNvPr>
          <p:cNvGrpSpPr/>
          <p:nvPr/>
        </p:nvGrpSpPr>
        <p:grpSpPr>
          <a:xfrm>
            <a:off x="1159424" y="1347532"/>
            <a:ext cx="4444409" cy="2952155"/>
            <a:chOff x="1877893" y="2293369"/>
            <a:chExt cx="3634517" cy="2638354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63C9D86F-089F-4961-8813-9861F3272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893" y="2293369"/>
              <a:ext cx="3634517" cy="263835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9EBCD51-A79E-4213-9708-D210ACE836B4}"/>
                </a:ext>
              </a:extLst>
            </p:cNvPr>
            <p:cNvSpPr txBox="1"/>
            <p:nvPr/>
          </p:nvSpPr>
          <p:spPr>
            <a:xfrm>
              <a:off x="4270159" y="2577983"/>
              <a:ext cx="8197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Lateral</a:t>
              </a:r>
              <a:endParaRPr lang="ko-KR" altLang="en-US" dirty="0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6AD2EC1F-C6A7-4856-B6B2-F53B9517A302}"/>
              </a:ext>
            </a:extLst>
          </p:cNvPr>
          <p:cNvGrpSpPr/>
          <p:nvPr/>
        </p:nvGrpSpPr>
        <p:grpSpPr>
          <a:xfrm>
            <a:off x="5638804" y="1346409"/>
            <a:ext cx="4446100" cy="2953278"/>
            <a:chOff x="6921951" y="2293369"/>
            <a:chExt cx="3634519" cy="2638354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A5597F1A-ABF9-4426-A169-17233E59E2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1951" y="2293369"/>
              <a:ext cx="3634519" cy="263835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228E3C-8EFE-4D3E-AD3C-A849C2E424C1}"/>
                </a:ext>
              </a:extLst>
            </p:cNvPr>
            <p:cNvSpPr txBox="1"/>
            <p:nvPr/>
          </p:nvSpPr>
          <p:spPr>
            <a:xfrm>
              <a:off x="8835809" y="2577984"/>
              <a:ext cx="134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Longitudinal</a:t>
              </a:r>
              <a:endParaRPr lang="ko-KR" altLang="en-US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60EBA65-5AAA-42A7-9929-187A78879512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4</a:t>
            </a:r>
            <a:r>
              <a:rPr lang="en-US" altLang="ko-KR" sz="4000" b="1"/>
              <a:t>. </a:t>
            </a:r>
            <a:r>
              <a:rPr lang="en-US" altLang="ko-KR" sz="4000" b="1" dirty="0"/>
              <a:t>Resolution:</a:t>
            </a:r>
            <a:r>
              <a:rPr lang="en-US" altLang="ko-KR" sz="3600" b="1" dirty="0"/>
              <a:t> </a:t>
            </a:r>
            <a:r>
              <a:rPr lang="en-US" altLang="ko-KR" sz="3200" b="1" dirty="0">
                <a:latin typeface="+mj-lt"/>
              </a:rPr>
              <a:t>Vertex Reconstruction at TACT (First Shot)</a:t>
            </a:r>
            <a:endParaRPr lang="en-US" altLang="ko-KR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223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>
            <a:extLst>
              <a:ext uri="{FF2B5EF4-FFF2-40B4-BE49-F238E27FC236}">
                <a16:creationId xmlns:a16="http://schemas.microsoft.com/office/drawing/2014/main" id="{2A9B59D2-14AC-4226-B431-6A22B2A2C707}"/>
              </a:ext>
            </a:extLst>
          </p:cNvPr>
          <p:cNvGrpSpPr/>
          <p:nvPr/>
        </p:nvGrpSpPr>
        <p:grpSpPr>
          <a:xfrm>
            <a:off x="6004655" y="4183268"/>
            <a:ext cx="5806381" cy="2601580"/>
            <a:chOff x="5519936" y="3933056"/>
            <a:chExt cx="5806381" cy="260158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4E4B04E7-7FC5-4DC4-99ED-C29E178B6A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177" t="31848" r="44942" b="32950"/>
            <a:stretch/>
          </p:blipFill>
          <p:spPr>
            <a:xfrm>
              <a:off x="5519936" y="3933056"/>
              <a:ext cx="4888795" cy="2095198"/>
            </a:xfrm>
            <a:prstGeom prst="rect">
              <a:avLst/>
            </a:prstGeom>
          </p:spPr>
        </p:pic>
        <p:cxnSp>
          <p:nvCxnSpPr>
            <p:cNvPr id="6" name="직선 화살표 연결선 5">
              <a:extLst>
                <a:ext uri="{FF2B5EF4-FFF2-40B4-BE49-F238E27FC236}">
                  <a16:creationId xmlns:a16="http://schemas.microsoft.com/office/drawing/2014/main" id="{1B4D4586-9F3F-423B-998E-7FF5800D586E}"/>
                </a:ext>
              </a:extLst>
            </p:cNvPr>
            <p:cNvCxnSpPr>
              <a:cxnSpLocks/>
            </p:cNvCxnSpPr>
            <p:nvPr/>
          </p:nvCxnSpPr>
          <p:spPr>
            <a:xfrm>
              <a:off x="5735960" y="6165304"/>
              <a:ext cx="4600763" cy="1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E76793A-3BAF-4A10-89BF-FF997D998FAB}"/>
                </a:ext>
              </a:extLst>
            </p:cNvPr>
            <p:cNvSpPr txBox="1"/>
            <p:nvPr/>
          </p:nvSpPr>
          <p:spPr>
            <a:xfrm>
              <a:off x="7556882" y="6165304"/>
              <a:ext cx="9589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chemeClr val="accent2"/>
                  </a:solidFill>
                </a:rPr>
                <a:t>135 cm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8" name="직선 화살표 연결선 7">
              <a:extLst>
                <a:ext uri="{FF2B5EF4-FFF2-40B4-BE49-F238E27FC236}">
                  <a16:creationId xmlns:a16="http://schemas.microsoft.com/office/drawing/2014/main" id="{FDECC528-2F21-40E2-BF85-1CCFC68003CB}"/>
                </a:ext>
              </a:extLst>
            </p:cNvPr>
            <p:cNvCxnSpPr>
              <a:cxnSpLocks/>
            </p:cNvCxnSpPr>
            <p:nvPr/>
          </p:nvCxnSpPr>
          <p:spPr>
            <a:xfrm>
              <a:off x="10552749" y="4121340"/>
              <a:ext cx="13298" cy="1728192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826406-B998-4A2A-ABFB-900F2763E7C3}"/>
                </a:ext>
              </a:extLst>
            </p:cNvPr>
            <p:cNvSpPr txBox="1"/>
            <p:nvPr/>
          </p:nvSpPr>
          <p:spPr>
            <a:xfrm>
              <a:off x="10566047" y="4841420"/>
              <a:ext cx="7602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>
                  <a:solidFill>
                    <a:schemeClr val="accent2"/>
                  </a:solidFill>
                </a:rPr>
                <a:t>45 cm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572E108-0F12-416D-8A7F-50BEA3FC0DA9}"/>
                  </a:ext>
                </a:extLst>
              </p:cNvPr>
              <p:cNvSpPr txBox="1"/>
              <p:nvPr/>
            </p:nvSpPr>
            <p:spPr>
              <a:xfrm>
                <a:off x="551384" y="1256566"/>
                <a:ext cx="11161240" cy="44627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ko-KR" sz="2000" dirty="0"/>
              </a:p>
              <a:p>
                <a:r>
                  <a:rPr lang="en-US" altLang="ko-KR" sz="2000" dirty="0"/>
                  <a:t>Geometry optimization needed for </a:t>
                </a:r>
                <a:r>
                  <a:rPr lang="en-US" altLang="ko-KR" sz="2000" b="1" dirty="0"/>
                  <a:t>many (4+) prongs vertex reconstruction </a:t>
                </a:r>
                <a:r>
                  <a:rPr lang="en-US" altLang="ko-KR" sz="2000" dirty="0"/>
                  <a:t>with efficiency considered.</a:t>
                </a:r>
              </a:p>
              <a:p>
                <a:endParaRPr lang="en-US" altLang="ko-KR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400" b="1" dirty="0"/>
                  <a:t>TACT:</a:t>
                </a:r>
                <a:r>
                  <a:rPr lang="en-US" altLang="ko-KR" sz="2400" dirty="0"/>
                  <a:t>	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Almost 4</a:t>
                </a:r>
                <a:r>
                  <a:rPr lang="el-GR" altLang="ko-KR" sz="2400" dirty="0">
                    <a:ea typeface="맑은 고딕" panose="020B0503020000020004" pitchFamily="50" charset="-127"/>
                    <a:sym typeface="Wingdings" panose="05000000000000000000" pitchFamily="2" charset="2"/>
                  </a:rPr>
                  <a:t>π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 acceptance </a:t>
                </a:r>
                <a:r>
                  <a:rPr lang="en-US" altLang="ko-KR" sz="2400" dirty="0">
                    <a:solidFill>
                      <a:schemeClr val="bg1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(Fixed target)</a:t>
                </a:r>
                <a:br>
                  <a:rPr lang="en-US" altLang="ko-KR" sz="2400" dirty="0">
                    <a:sym typeface="Wingdings" panose="05000000000000000000" pitchFamily="2" charset="2"/>
                  </a:rPr>
                </a:br>
                <a:r>
                  <a:rPr lang="en-US" altLang="ko-KR" sz="2400" dirty="0">
                    <a:sym typeface="Wingdings" panose="05000000000000000000" pitchFamily="2" charset="2"/>
                  </a:rPr>
                  <a:t>		MAPS sandwich structure  High </a:t>
                </a:r>
                <a:r>
                  <a:rPr lang="en-US" altLang="ko-KR" dirty="0">
                    <a:sym typeface="Wingdings" panose="05000000000000000000" pitchFamily="2" charset="2"/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𝟎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𝟔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𝝁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𝒎</m:t>
                    </m:r>
                  </m:oMath>
                </a14:m>
                <a:r>
                  <a:rPr lang="en-US" altLang="ko-KR" b="1" dirty="0"/>
                  <a:t> </a:t>
                </a:r>
                <a:r>
                  <a:rPr lang="en-US" altLang="ko-KR" dirty="0"/>
                  <a:t>for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altLang="ko-K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altLang="ko-K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𝜇</m:t>
                    </m:r>
                    <m:r>
                      <a:rPr lang="en-US" altLang="ko-KR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𝑚</m:t>
                    </m:r>
                  </m:oMath>
                </a14:m>
                <a:r>
                  <a:rPr lang="en-US" altLang="ko-KR" dirty="0"/>
                  <a:t> pixel) </a:t>
                </a:r>
                <a:r>
                  <a:rPr lang="en-US" altLang="ko-KR" sz="2400" dirty="0"/>
                  <a:t>spatial resolution.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altLang="ko-KR" sz="2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ko-KR" sz="2400" b="1" dirty="0"/>
                  <a:t>TRAC:</a:t>
                </a:r>
                <a:r>
                  <a:rPr lang="en-US" altLang="ko-KR" sz="2400" dirty="0"/>
                  <a:t>	Large leverage arm </a:t>
                </a:r>
                <a:r>
                  <a:rPr lang="en-US" altLang="ko-KR" sz="2400" dirty="0">
                    <a:solidFill>
                      <a:schemeClr val="bg1">
                        <a:lumMod val="50000"/>
                      </a:schemeClr>
                    </a:solidFill>
                  </a:rPr>
                  <a:t>(~1 meter)</a:t>
                </a:r>
                <a:br>
                  <a:rPr lang="en-US" altLang="ko-KR" sz="2400" dirty="0"/>
                </a:br>
                <a:r>
                  <a:rPr lang="en-US" altLang="ko-KR" sz="2400" dirty="0"/>
                  <a:t>		3 Tesla Magnetic field in chamber 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 High momentum resolution</a:t>
                </a:r>
                <a:endParaRPr lang="en-US" altLang="ko-KR" sz="2400" dirty="0"/>
              </a:p>
              <a:p>
                <a:endParaRPr lang="en-US" altLang="ko-KR" sz="2400" dirty="0"/>
              </a:p>
              <a:p>
                <a:endParaRPr lang="en-US" altLang="ko-KR" sz="2000" dirty="0"/>
              </a:p>
              <a:p>
                <a:r>
                  <a:rPr lang="en-US" altLang="ko-KR" sz="2000" dirty="0">
                    <a:sym typeface="Wingdings" panose="05000000000000000000" pitchFamily="2" charset="2"/>
                  </a:rPr>
                  <a:t> </a:t>
                </a:r>
                <a:r>
                  <a:rPr lang="en-US" altLang="ko-KR" sz="2000" dirty="0"/>
                  <a:t>for TRAC:	</a:t>
                </a:r>
                <a:r>
                  <a:rPr lang="en-US" altLang="ko-KR" sz="2000" dirty="0" err="1">
                    <a:sym typeface="Wingdings" panose="05000000000000000000" pitchFamily="2" charset="2"/>
                  </a:rPr>
                  <a:t>Pseudorapidity</a:t>
                </a:r>
                <a:r>
                  <a:rPr lang="en-US" altLang="ko-KR" sz="2000" dirty="0">
                    <a:sym typeface="Wingdings" panose="05000000000000000000" pitchFamily="2" charset="2"/>
                  </a:rPr>
                  <a:t> 	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𝜂</m:t>
                    </m:r>
                    <m:r>
                      <a:rPr lang="en-US" altLang="ko-KR" sz="2000" i="1" dirty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&gt;2.5</m:t>
                    </m:r>
                  </m:oMath>
                </a14:m>
                <a:r>
                  <a:rPr lang="en-US" altLang="ko-KR" sz="2000" dirty="0"/>
                  <a:t>, </a:t>
                </a:r>
                <a:br>
                  <a:rPr lang="en-US" altLang="ko-KR" sz="2000" dirty="0"/>
                </a:br>
                <a:r>
                  <a:rPr lang="en-US" altLang="ko-KR" sz="2000" dirty="0"/>
                  <a:t>		Momentum 	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&gt;2 </m:t>
                    </m:r>
                    <m:r>
                      <a:rPr lang="en-US" altLang="ko-KR" sz="2000" i="1" dirty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br>
                  <a:rPr lang="en-US" altLang="ko-KR" sz="2000" dirty="0"/>
                </a:br>
                <a:r>
                  <a:rPr lang="en-US" altLang="ko-KR" sz="2000" dirty="0"/>
                  <a:t>		could be accepted.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572E108-0F12-416D-8A7F-50BEA3FC0D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1256566"/>
                <a:ext cx="11161240" cy="4462760"/>
              </a:xfrm>
              <a:prstGeom prst="rect">
                <a:avLst/>
              </a:prstGeom>
              <a:blipFill>
                <a:blip r:embed="rId4"/>
                <a:stretch>
                  <a:fillRect l="-710" b="-150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5E648F3-EE85-4BA6-BC5D-21850C57D441}"/>
              </a:ext>
            </a:extLst>
          </p:cNvPr>
          <p:cNvSpPr txBox="1"/>
          <p:nvPr/>
        </p:nvSpPr>
        <p:spPr>
          <a:xfrm>
            <a:off x="407368" y="548680"/>
            <a:ext cx="11377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dirty="0"/>
              <a:t>5</a:t>
            </a:r>
            <a:r>
              <a:rPr lang="en-US" altLang="ko-KR" sz="4000" b="1"/>
              <a:t>. </a:t>
            </a:r>
            <a:r>
              <a:rPr lang="en-US" altLang="ko-KR" sz="4000" b="1" dirty="0"/>
              <a:t>Acceptance</a:t>
            </a:r>
            <a:endParaRPr lang="en-US" altLang="ko-KR" b="1" dirty="0">
              <a:latin typeface="+mj-lt"/>
            </a:endParaRPr>
          </a:p>
        </p:txBody>
      </p:sp>
      <p:sp>
        <p:nvSpPr>
          <p:cNvPr id="17" name="슬라이드 번호 개체 틀 16">
            <a:extLst>
              <a:ext uri="{FF2B5EF4-FFF2-40B4-BE49-F238E27FC236}">
                <a16:creationId xmlns:a16="http://schemas.microsoft.com/office/drawing/2014/main" id="{3866C299-5261-4FD6-B929-95640CAA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3554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>
            <a:extLst>
              <a:ext uri="{FF2B5EF4-FFF2-40B4-BE49-F238E27FC236}">
                <a16:creationId xmlns:a16="http://schemas.microsoft.com/office/drawing/2014/main" id="{AFE2F3D2-8ADE-494D-902C-C1E2BDCA6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04557"/>
            <a:ext cx="10515600" cy="732155"/>
          </a:xfrm>
        </p:spPr>
        <p:txBody>
          <a:bodyPr>
            <a:noAutofit/>
          </a:bodyPr>
          <a:lstStyle/>
          <a:p>
            <a:r>
              <a:rPr lang="en-US" altLang="ko-KR" sz="3600" b="1" dirty="0"/>
              <a:t>Special condition formed in heavy-ion reactions</a:t>
            </a:r>
            <a:endParaRPr lang="ko-KR" altLang="en-US" sz="3600" b="1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CF07796C-B5F4-48FC-AC93-6518A2B427A7}"/>
              </a:ext>
            </a:extLst>
          </p:cNvPr>
          <p:cNvGrpSpPr/>
          <p:nvPr/>
        </p:nvGrpSpPr>
        <p:grpSpPr>
          <a:xfrm>
            <a:off x="401052" y="5733256"/>
            <a:ext cx="11548997" cy="369332"/>
            <a:chOff x="321500" y="6317133"/>
            <a:chExt cx="11548997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A5BC46-3ED8-4CCD-99FD-F23F1A0F65EC}"/>
                    </a:ext>
                  </a:extLst>
                </p:cNvPr>
                <p:cNvSpPr txBox="1"/>
                <p:nvPr/>
              </p:nvSpPr>
              <p:spPr>
                <a:xfrm>
                  <a:off x="321500" y="6317133"/>
                  <a:ext cx="115489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b="1" dirty="0"/>
                    <a:t> Pixel Classification		Occupied by hit (background) 		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ko-KR" b="1" dirty="0"/>
                        <m:t>Occupied</m:t>
                      </m:r>
                      <m:r>
                        <m:rPr>
                          <m:nor/>
                        </m:rPr>
                        <a:rPr lang="en-US" altLang="ko-KR" b="1" dirty="0"/>
                        <m:t> </m:t>
                      </m:r>
                      <m:r>
                        <m:rPr>
                          <m:nor/>
                        </m:rPr>
                        <a:rPr lang="en-US" altLang="ko-KR" b="1" dirty="0"/>
                        <m:t>by</m:t>
                      </m:r>
                      <m:r>
                        <m:rPr>
                          <m:nor/>
                        </m:rPr>
                        <a:rPr lang="en-US" altLang="ko-KR" b="1" dirty="0"/>
                        <m:t> </m:t>
                      </m:r>
                      <m:r>
                        <m:rPr>
                          <m:nor/>
                        </m:rPr>
                        <a:rPr lang="en-US" altLang="ko-KR" b="1" i="0" dirty="0" smtClean="0"/>
                        <m:t>hit</m:t>
                      </m:r>
                      <m:r>
                        <m:rPr>
                          <m:nor/>
                        </m:rPr>
                        <a:rPr lang="en-US" altLang="ko-KR" b="1" i="0" dirty="0" smtClean="0"/>
                        <m:t> (</m:t>
                      </m:r>
                      <m:r>
                        <m:rPr>
                          <m:nor/>
                        </m:rPr>
                        <a:rPr lang="en-US" altLang="ko-KR" b="1" i="0" dirty="0" smtClean="0"/>
                        <m:t>signal</m:t>
                      </m:r>
                      <m:r>
                        <m:rPr>
                          <m:nor/>
                        </m:rPr>
                        <a:rPr lang="en-US" altLang="ko-KR" b="1" i="0" dirty="0" smtClean="0"/>
                        <m:t>)</m:t>
                      </m:r>
                    </m:oMath>
                  </a14:m>
                  <a:endParaRPr lang="en-US" altLang="ko-KR" b="1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A5BC46-3ED8-4CCD-99FD-F23F1A0F65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500" y="6317133"/>
                  <a:ext cx="11548997" cy="369332"/>
                </a:xfrm>
                <a:prstGeom prst="rect">
                  <a:avLst/>
                </a:prstGeom>
                <a:blipFill>
                  <a:blip r:embed="rId5"/>
                  <a:stretch>
                    <a:fillRect t="-10000" b="-2666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ADACEDA8-C2A0-4114-AFC3-09F46BD1F5EE}"/>
                </a:ext>
              </a:extLst>
            </p:cNvPr>
            <p:cNvSpPr/>
            <p:nvPr/>
          </p:nvSpPr>
          <p:spPr>
            <a:xfrm>
              <a:off x="3587729" y="6405190"/>
              <a:ext cx="461375" cy="1753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9DAD6384-2441-493A-959C-F090E42D085A}"/>
                </a:ext>
              </a:extLst>
            </p:cNvPr>
            <p:cNvSpPr/>
            <p:nvPr/>
          </p:nvSpPr>
          <p:spPr>
            <a:xfrm>
              <a:off x="8142897" y="6405191"/>
              <a:ext cx="461375" cy="17536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pic>
        <p:nvPicPr>
          <p:cNvPr id="6" name="8prongs_2212">
            <a:hlinkClick r:id="" action="ppaction://media"/>
            <a:extLst>
              <a:ext uri="{FF2B5EF4-FFF2-40B4-BE49-F238E27FC236}">
                <a16:creationId xmlns:a16="http://schemas.microsoft.com/office/drawing/2014/main" id="{C7C4682D-83AA-457B-8465-3DA6C544DA4B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41032" y="969164"/>
            <a:ext cx="7968352" cy="4482097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8B09E2-B382-419F-A5B0-75C5A0737D39}"/>
              </a:ext>
            </a:extLst>
          </p:cNvPr>
          <p:cNvSpPr txBox="1"/>
          <p:nvPr/>
        </p:nvSpPr>
        <p:spPr>
          <a:xfrm>
            <a:off x="584229" y="6135687"/>
            <a:ext cx="11182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>
                <a:sym typeface="Wingdings" panose="05000000000000000000" pitchFamily="2" charset="2"/>
              </a:rPr>
              <a:t>High Occupancy around the Beam axis + Huge background prongs</a:t>
            </a:r>
            <a:endParaRPr lang="en-US" altLang="ko-KR" sz="2000" dirty="0">
              <a:sym typeface="Wingdings" panose="05000000000000000000" pitchFamily="2" charset="2"/>
            </a:endParaRPr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3096800-3739-4D8C-B4F9-DC3DA2542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6C0E-77E6-43CF-8155-AA6E95CE338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434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1849</TotalTime>
  <Words>1006</Words>
  <Application>Microsoft Office PowerPoint</Application>
  <PresentationFormat>와이드스크린</PresentationFormat>
  <Paragraphs>179</Paragraphs>
  <Slides>14</Slides>
  <Notes>13</Notes>
  <HiddenSlides>0</HiddenSlides>
  <MMClips>1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2" baseType="lpstr">
      <vt:lpstr>맑은 고딕</vt:lpstr>
      <vt:lpstr>Arial</vt:lpstr>
      <vt:lpstr>Calibri</vt:lpstr>
      <vt:lpstr>Cambria Math</vt:lpstr>
      <vt:lpstr>Tw Cen MT</vt:lpstr>
      <vt:lpstr>Wingdings</vt:lpstr>
      <vt:lpstr>Wingdings 3</vt:lpstr>
      <vt:lpstr>New_Simple01</vt:lpstr>
      <vt:lpstr>Feasibility study on Measurements of the Multi-charmed hadron production in Pb+Pb collisions at the LHC fixed target energy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Special condition formed in heavy-ion reactions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 준걸</dc:creator>
  <cp:lastModifiedBy>김 준걸</cp:lastModifiedBy>
  <cp:revision>147</cp:revision>
  <dcterms:created xsi:type="dcterms:W3CDTF">2020-01-02T05:46:57Z</dcterms:created>
  <dcterms:modified xsi:type="dcterms:W3CDTF">2020-01-06T04:03:15Z</dcterms:modified>
</cp:coreProperties>
</file>