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71" r:id="rId13"/>
    <p:sldId id="270" r:id="rId14"/>
    <p:sldId id="278" r:id="rId15"/>
    <p:sldId id="273" r:id="rId16"/>
    <p:sldId id="274" r:id="rId17"/>
    <p:sldId id="276" r:id="rId18"/>
    <p:sldId id="275" r:id="rId19"/>
    <p:sldId id="277" r:id="rId20"/>
    <p:sldId id="272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D9964-4E27-4DAA-B013-DD01B4071B08}" type="datetimeFigureOut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C431D-CC98-40F0-B1D4-3C27206569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791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1</a:t>
            </a:r>
            <a:r>
              <a:rPr lang="ko-KR" altLang="en-US" dirty="0" smtClean="0"/>
              <a:t>번이 </a:t>
            </a:r>
            <a:r>
              <a:rPr lang="en-US" altLang="ko-KR" dirty="0" smtClean="0"/>
              <a:t>ANODE 2</a:t>
            </a:r>
            <a:r>
              <a:rPr lang="ko-KR" altLang="en-US" dirty="0" smtClean="0"/>
              <a:t>번이 </a:t>
            </a:r>
            <a:r>
              <a:rPr lang="en-US" altLang="ko-KR" dirty="0" smtClean="0"/>
              <a:t>CATHODE strip line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C431D-CC98-40F0-B1D4-3C27206569B5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2730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CC9F-9CA7-4F07-8CD2-6C7708F31F35}" type="datetimeFigureOut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0D418-ED14-4FF9-8918-436A01A4D4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472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CC9F-9CA7-4F07-8CD2-6C7708F31F35}" type="datetimeFigureOut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0D418-ED14-4FF9-8918-436A01A4D4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5780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CC9F-9CA7-4F07-8CD2-6C7708F31F35}" type="datetimeFigureOut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0D418-ED14-4FF9-8918-436A01A4D4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8985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CC9F-9CA7-4F07-8CD2-6C7708F31F35}" type="datetimeFigureOut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0D418-ED14-4FF9-8918-436A01A4D4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4789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CC9F-9CA7-4F07-8CD2-6C7708F31F35}" type="datetimeFigureOut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0D418-ED14-4FF9-8918-436A01A4D4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071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CC9F-9CA7-4F07-8CD2-6C7708F31F35}" type="datetimeFigureOut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0D418-ED14-4FF9-8918-436A01A4D4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5225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CC9F-9CA7-4F07-8CD2-6C7708F31F35}" type="datetimeFigureOut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0D418-ED14-4FF9-8918-436A01A4D4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4225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CC9F-9CA7-4F07-8CD2-6C7708F31F35}" type="datetimeFigureOut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0D418-ED14-4FF9-8918-436A01A4D4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347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CC9F-9CA7-4F07-8CD2-6C7708F31F35}" type="datetimeFigureOut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0D418-ED14-4FF9-8918-436A01A4D4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647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CC9F-9CA7-4F07-8CD2-6C7708F31F35}" type="datetimeFigureOut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0D418-ED14-4FF9-8918-436A01A4D4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8178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5CC9F-9CA7-4F07-8CD2-6C7708F31F35}" type="datetimeFigureOut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0D418-ED14-4FF9-8918-436A01A4D4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5845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5CC9F-9CA7-4F07-8CD2-6C7708F31F35}" type="datetimeFigureOut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0D418-ED14-4FF9-8918-436A01A4D4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6698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제목 1"/>
              <p:cNvSpPr>
                <a:spLocks noGrp="1"/>
              </p:cNvSpPr>
              <p:nvPr>
                <p:ph type="ctrTitle"/>
              </p:nvPr>
            </p:nvSpPr>
            <p:spPr>
              <a:xfrm>
                <a:off x="683568" y="2132856"/>
                <a:ext cx="7772400" cy="1470025"/>
              </a:xfrm>
            </p:spPr>
            <p:txBody>
              <a:bodyPr>
                <a:normAutofit/>
              </a:bodyPr>
              <a:lstStyle/>
              <a:p>
                <a:r>
                  <a:rPr lang="en-US" altLang="ko-KR" dirty="0" smtClean="0"/>
                  <a:t>Properties of new type MRPC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ko-KR" altLang="en-US" dirty="0" smtClean="0"/>
                  <a:t> </a:t>
                </a:r>
                <a:r>
                  <a:rPr lang="en-US" altLang="ko-KR" dirty="0" smtClean="0"/>
                  <a:t>100%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2" name="제목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683568" y="2132856"/>
                <a:ext cx="7772400" cy="1470025"/>
              </a:xfrm>
              <a:blipFill rotWithShape="1">
                <a:blip r:embed="rId2"/>
                <a:stretch>
                  <a:fillRect l="-2667" t="-7054" r="-5176" b="-1867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ko-KR" sz="2000" b="1" dirty="0" smtClean="0">
                <a:solidFill>
                  <a:schemeClr val="tx1"/>
                </a:solidFill>
              </a:rPr>
              <a:t>2020 </a:t>
            </a:r>
            <a:r>
              <a:rPr lang="en-US" altLang="ko-KR" sz="2000" b="1" dirty="0" err="1" smtClean="0">
                <a:solidFill>
                  <a:schemeClr val="tx1"/>
                </a:solidFill>
              </a:rPr>
              <a:t>KoALICE</a:t>
            </a:r>
            <a:r>
              <a:rPr lang="en-US" altLang="ko-KR" sz="2000" b="1" dirty="0" smtClean="0">
                <a:solidFill>
                  <a:schemeClr val="tx1"/>
                </a:solidFill>
              </a:rPr>
              <a:t> </a:t>
            </a:r>
            <a:r>
              <a:rPr lang="en-US" altLang="ko-KR" sz="2000" b="1" dirty="0" err="1" smtClean="0">
                <a:solidFill>
                  <a:schemeClr val="tx1"/>
                </a:solidFill>
              </a:rPr>
              <a:t>WorkShop</a:t>
            </a:r>
            <a:endParaRPr lang="en-US" altLang="ko-KR" sz="2000" b="1" dirty="0" smtClean="0">
              <a:solidFill>
                <a:schemeClr val="tx1"/>
              </a:solidFill>
            </a:endParaRPr>
          </a:p>
          <a:p>
            <a:r>
              <a:rPr lang="en-US" altLang="ko-KR" sz="2000" b="1" dirty="0" smtClean="0">
                <a:solidFill>
                  <a:schemeClr val="tx1"/>
                </a:solidFill>
              </a:rPr>
              <a:t>GWNU</a:t>
            </a:r>
            <a:endParaRPr lang="en-US" altLang="ko-KR" sz="2000" b="1" dirty="0">
              <a:solidFill>
                <a:schemeClr val="tx1"/>
              </a:solidFill>
            </a:endParaRPr>
          </a:p>
          <a:p>
            <a:r>
              <a:rPr lang="en-US" altLang="ko-KR" b="1" dirty="0" err="1" smtClean="0">
                <a:solidFill>
                  <a:schemeClr val="tx1"/>
                </a:solidFill>
              </a:rPr>
              <a:t>Kyounghyoun</a:t>
            </a:r>
            <a:r>
              <a:rPr lang="en-US" altLang="ko-KR" b="1" dirty="0" smtClean="0">
                <a:solidFill>
                  <a:schemeClr val="tx1"/>
                </a:solidFill>
              </a:rPr>
              <a:t> Kwon</a:t>
            </a:r>
          </a:p>
        </p:txBody>
      </p:sp>
    </p:spTree>
    <p:extLst>
      <p:ext uri="{BB962C8B-B14F-4D97-AF65-F5344CB8AC3E}">
        <p14:creationId xmlns:p14="http://schemas.microsoft.com/office/powerpoint/2010/main" val="32891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 model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69" name="_x212113536" descr="EMB00001d841b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215" y="1844824"/>
            <a:ext cx="638322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71" name="_x211324896" descr="EMB00001d841b4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27" y="1412776"/>
            <a:ext cx="7555452" cy="448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73" name="_x212113776" descr="EMB00001d841b4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49" y="1469182"/>
            <a:ext cx="821960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44204" y="5626164"/>
            <a:ext cx="51927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C000"/>
                </a:solidFill>
              </a:rPr>
              <a:t>Orange</a:t>
            </a:r>
            <a:r>
              <a:rPr lang="en-US" altLang="ko-KR" dirty="0"/>
              <a:t> </a:t>
            </a:r>
            <a:r>
              <a:rPr lang="en-US" altLang="ko-KR" dirty="0" smtClean="0"/>
              <a:t>color = gas tube inside of the chamber</a:t>
            </a:r>
          </a:p>
          <a:p>
            <a:r>
              <a:rPr lang="en-US" altLang="ko-KR" dirty="0" smtClean="0"/>
              <a:t>-&gt; flush the gas into the chamber</a:t>
            </a:r>
          </a:p>
          <a:p>
            <a:r>
              <a:rPr lang="en-US" altLang="ko-KR" dirty="0"/>
              <a:t>The length of the gas tube </a:t>
            </a:r>
            <a:r>
              <a:rPr lang="en-US" altLang="ko-KR" dirty="0" smtClean="0"/>
              <a:t>was varied</a:t>
            </a:r>
          </a:p>
          <a:p>
            <a:r>
              <a:rPr lang="en-US" altLang="ko-KR" dirty="0" smtClean="0"/>
              <a:t>-&gt; gas flush into the chamber </a:t>
            </a:r>
            <a:r>
              <a:rPr lang="en-US" altLang="ko-KR" dirty="0"/>
              <a:t>e</a:t>
            </a:r>
            <a:r>
              <a:rPr lang="en-US" altLang="ko-KR" dirty="0" smtClean="0"/>
              <a:t>venly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45970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Trigger Setting</a:t>
            </a:r>
            <a:endParaRPr lang="ko-KR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142235024" descr="DRW000017ac05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92896"/>
            <a:ext cx="2811463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_x203870424" descr="DRW000017ac05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702446"/>
            <a:ext cx="3741738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9" name="_x142232224" descr="EMB000017ac05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630" y="1726927"/>
            <a:ext cx="5400675" cy="347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" name="_x254427448" descr="EMB00000f1c57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798" y="1584738"/>
            <a:ext cx="6205498" cy="3759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03249" y="5804814"/>
            <a:ext cx="6996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Trigger signal = (PM1 &amp; PM2) &amp; (Si-PM + 40ns) -&gt; Oscilloscope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1848" y="5435482"/>
            <a:ext cx="3060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Noise shielding with Al foil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40910" y="5435482"/>
            <a:ext cx="372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a figure </a:t>
            </a:r>
            <a:r>
              <a:rPr lang="en-US" altLang="ko-KR" dirty="0" smtClean="0"/>
              <a:t>of </a:t>
            </a:r>
            <a:r>
              <a:rPr lang="en-US" altLang="ko-KR" dirty="0" err="1" smtClean="0"/>
              <a:t>meausrement</a:t>
            </a:r>
            <a:r>
              <a:rPr lang="en-US" altLang="ko-KR" dirty="0" smtClean="0"/>
              <a:t> perform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28894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Differential signal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(sample)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605280" y="1330244"/>
            <a:ext cx="3986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F1 = C3 – C4 : (+ signal) – (- signal)</a:t>
            </a:r>
            <a:endParaRPr lang="ko-KR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9" name="그룹 8"/>
          <p:cNvGrpSpPr/>
          <p:nvPr/>
        </p:nvGrpSpPr>
        <p:grpSpPr>
          <a:xfrm>
            <a:off x="319506" y="1885826"/>
            <a:ext cx="4232344" cy="3600143"/>
            <a:chOff x="319506" y="1885826"/>
            <a:chExt cx="4232344" cy="3600143"/>
          </a:xfrm>
        </p:grpSpPr>
        <p:pic>
          <p:nvPicPr>
            <p:cNvPr id="6" name="_x43007800" descr="EMB00000f1c564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506" y="1885826"/>
              <a:ext cx="4232344" cy="31898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903046" y="5116637"/>
              <a:ext cx="30652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50</a:t>
              </a:r>
              <a:r>
                <a:rPr lang="el-GR" altLang="ko-KR" dirty="0" smtClean="0"/>
                <a:t>Ω</a:t>
              </a:r>
              <a:r>
                <a:rPr lang="en-US" altLang="ko-KR" dirty="0" smtClean="0"/>
                <a:t> Coupling in 10ns scale</a:t>
              </a:r>
              <a:endParaRPr lang="ko-KR" altLang="en-US" dirty="0"/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4558476" y="1844824"/>
            <a:ext cx="4341151" cy="3641145"/>
            <a:chOff x="4558476" y="1844824"/>
            <a:chExt cx="4341151" cy="3641145"/>
          </a:xfrm>
        </p:grpSpPr>
        <p:pic>
          <p:nvPicPr>
            <p:cNvPr id="3075" name="_x43658376" descr="EMB00000f1c565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8476" y="1844824"/>
              <a:ext cx="4341151" cy="3271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5090621" y="5116637"/>
              <a:ext cx="3276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1M</a:t>
              </a:r>
              <a:r>
                <a:rPr lang="el-GR" altLang="ko-KR" dirty="0" smtClean="0"/>
                <a:t>Ω</a:t>
              </a:r>
              <a:r>
                <a:rPr lang="en-US" altLang="ko-KR" dirty="0" smtClean="0"/>
                <a:t> Coupling in 100ns scale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7266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Parameter Setting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altLang="ko-KR" b="0" dirty="0" smtClean="0"/>
                  <a:t>P1 = Area of F1 -&gt;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𝑃</m:t>
                    </m:r>
                    <m:r>
                      <a:rPr lang="en-US" altLang="ko-KR" b="0" i="1" smtClean="0">
                        <a:latin typeface="Cambria Math"/>
                      </a:rPr>
                      <m:t>1 ≥0 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𝑝𝑉𝑠</m:t>
                    </m:r>
                  </m:oMath>
                </a14:m>
                <a:endParaRPr lang="en-US" altLang="ko-KR" dirty="0" smtClean="0"/>
              </a:p>
              <a:p>
                <a:endParaRPr lang="en-US" altLang="ko-KR" dirty="0" smtClean="0"/>
              </a:p>
              <a:p>
                <a:r>
                  <a:rPr lang="en-US" altLang="ko-KR" dirty="0" smtClean="0"/>
                  <a:t>P3 = time value of Maximum voltage of C3 ,P4 = time value of Maximum voltage of F1 -&gt;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R" b="0" i="0" smtClean="0">
                        <a:latin typeface="Cambria Math"/>
                      </a:rPr>
                      <m:t>P</m:t>
                    </m:r>
                    <m:r>
                      <a:rPr lang="en-US" altLang="ko-KR" b="0" i="0" smtClean="0">
                        <a:latin typeface="Cambria Math"/>
                      </a:rPr>
                      <m:t>3 −5</m:t>
                    </m:r>
                    <m:r>
                      <m:rPr>
                        <m:sty m:val="p"/>
                      </m:rPr>
                      <a:rPr lang="en-US" altLang="ko-KR" b="0" i="0" smtClean="0">
                        <a:latin typeface="Cambria Math"/>
                      </a:rPr>
                      <m:t>ns</m:t>
                    </m:r>
                    <m:r>
                      <a:rPr lang="en-US" altLang="ko-KR" b="0" i="0" smtClean="0">
                        <a:latin typeface="Cambria Math"/>
                      </a:rPr>
                      <m:t> 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ko-KR" b="0" i="1" smtClean="0">
                        <a:latin typeface="Cambria Math"/>
                      </a:rPr>
                      <m:t>𝑃</m:t>
                    </m:r>
                    <m:r>
                      <a:rPr lang="en-US" altLang="ko-KR" b="0" i="1" smtClean="0">
                        <a:latin typeface="Cambria Math"/>
                      </a:rPr>
                      <m:t>4 ≤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𝑃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3+5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𝑛𝑠</m:t>
                    </m:r>
                  </m:oMath>
                </a14:m>
                <a:endParaRPr lang="en-US" altLang="ko-KR" dirty="0" smtClean="0"/>
              </a:p>
              <a:p>
                <a:endParaRPr lang="en-US" altLang="ko-KR" dirty="0" smtClean="0"/>
              </a:p>
              <a:p>
                <a:r>
                  <a:rPr lang="en-US" altLang="ko-KR" dirty="0" smtClean="0"/>
                  <a:t>P5 = peak to peak of F1 -&gt;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𝑃</m:t>
                    </m:r>
                    <m:r>
                      <a:rPr lang="en-US" altLang="ko-KR" b="0" i="1" smtClean="0">
                        <a:latin typeface="Cambria Math"/>
                      </a:rPr>
                      <m:t>5 ≥100</m:t>
                    </m:r>
                    <m:r>
                      <a:rPr lang="ko-KR" altLang="en-US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𝑉</m:t>
                    </m:r>
                  </m:oMath>
                </a14:m>
                <a:endParaRPr lang="en-US" altLang="ko-KR" b="0" dirty="0" smtClean="0">
                  <a:ea typeface="Cambria Math"/>
                </a:endParaRPr>
              </a:p>
              <a:p>
                <a:endParaRPr lang="en-US" altLang="ko-KR" b="0" dirty="0" smtClean="0">
                  <a:ea typeface="Cambria Math"/>
                </a:endParaRPr>
              </a:p>
              <a:p>
                <a:r>
                  <a:rPr lang="en-US" altLang="ko-KR" dirty="0" smtClean="0"/>
                  <a:t>Save area of F1 in Histogram</a:t>
                </a:r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2695" r="-2222" b="-13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실행 단추: 앞으로 또는 다음 4">
            <a:hlinkClick r:id="rId3" action="ppaction://hlinksldjump" highlightClick="1"/>
          </p:cNvPr>
          <p:cNvSpPr/>
          <p:nvPr/>
        </p:nvSpPr>
        <p:spPr>
          <a:xfrm>
            <a:off x="7668344" y="5589240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734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_x44413504" descr="DRW00000f1c563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208911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27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_x42696328" descr="DRW00000f1c56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86" y="587874"/>
            <a:ext cx="8258028" cy="562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80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Gas shielding</a:t>
            </a:r>
          </a:p>
          <a:p>
            <a:pPr marL="0" indent="0">
              <a:buNone/>
            </a:pP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Dark Current compare</a:t>
            </a:r>
          </a:p>
          <a:p>
            <a:pPr marL="0" indent="0">
              <a:buNone/>
            </a:pPr>
            <a:endParaRPr lang="en-US" altLang="ko-KR" dirty="0"/>
          </a:p>
          <a:p>
            <a:r>
              <a:rPr lang="en-US" altLang="ko-KR" dirty="0" smtClean="0"/>
              <a:t>Efficiency</a:t>
            </a:r>
          </a:p>
          <a:p>
            <a:pPr marL="0" indent="0">
              <a:buNone/>
            </a:pP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With Dark Current</a:t>
            </a:r>
          </a:p>
        </p:txBody>
      </p:sp>
    </p:spTree>
    <p:extLst>
      <p:ext uri="{BB962C8B-B14F-4D97-AF65-F5344CB8AC3E}">
        <p14:creationId xmlns:p14="http://schemas.microsoft.com/office/powerpoint/2010/main" val="124658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Gas shielding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33661"/>
            <a:ext cx="7480796" cy="5388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15854" y="1916832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Blue and Green plots are performed as same condition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5429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" name="_x43660056" descr="EMB00000f1c56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02" y="692696"/>
            <a:ext cx="8364996" cy="55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56176" y="2276872"/>
            <a:ext cx="1449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No Plateau?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156176" y="2646204"/>
                <a:ext cx="12682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dirty="0" smtClean="0"/>
                  <a:t>-&gt; No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𝑆</m:t>
                    </m:r>
                    <m:sSub>
                      <m:sSubPr>
                        <m:ctrlPr>
                          <a:rPr lang="en-US" altLang="ko-KR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646204"/>
                <a:ext cx="1268296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4327" t="-8197" b="-2459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752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Future Plans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altLang="ko-KR" dirty="0" smtClean="0"/>
                  <a:t>Trigger Setting</a:t>
                </a:r>
              </a:p>
              <a:p>
                <a:pPr marL="0" indent="0">
                  <a:buNone/>
                </a:pPr>
                <a:r>
                  <a:rPr lang="en-US" altLang="ko-KR" dirty="0" smtClean="0">
                    <a:solidFill>
                      <a:schemeClr val="bg1">
                        <a:lumMod val="50000"/>
                      </a:schemeClr>
                    </a:solidFill>
                  </a:rPr>
                  <a:t>With more than two different MRPC</a:t>
                </a:r>
              </a:p>
              <a:p>
                <a:pPr marL="0" indent="0">
                  <a:buNone/>
                </a:pPr>
                <a:endParaRPr lang="en-US" altLang="ko-KR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r>
                  <a:rPr lang="en-US" altLang="ko-KR" dirty="0" smtClean="0"/>
                  <a:t>Performance </a:t>
                </a:r>
                <a:r>
                  <a:rPr lang="en-US" altLang="ko-KR" dirty="0"/>
                  <a:t>test with </a:t>
                </a:r>
                <a:r>
                  <a:rPr lang="en-US" altLang="ko-KR" dirty="0" smtClean="0"/>
                  <a:t>NINO-ASIC	using Standard Gas-mixture(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ko-KR" dirty="0" smtClean="0"/>
                  <a:t> 98%,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/>
                          </a:rPr>
                          <m:t>𝑆𝐹</m:t>
                        </m:r>
                      </m:e>
                      <m:sub>
                        <m:r>
                          <a:rPr lang="en-US" altLang="ko-KR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en-US" altLang="ko-KR" b="0" i="1" smtClean="0">
                        <a:latin typeface="Cambria Math"/>
                      </a:rPr>
                      <m:t> 2%</m:t>
                    </m:r>
                  </m:oMath>
                </a14:m>
                <a:r>
                  <a:rPr lang="en-US" altLang="ko-KR" dirty="0" smtClean="0"/>
                  <a:t>)</a:t>
                </a:r>
                <a:endParaRPr lang="en-US" altLang="ko-KR" dirty="0"/>
              </a:p>
              <a:p>
                <a:pPr marL="0" indent="0">
                  <a:buNone/>
                </a:pPr>
                <a:r>
                  <a:rPr lang="en-US" altLang="ko-KR" dirty="0" smtClean="0">
                    <a:solidFill>
                      <a:schemeClr val="bg1">
                        <a:lumMod val="50000"/>
                      </a:schemeClr>
                    </a:solidFill>
                  </a:rPr>
                  <a:t>Time and position resolution</a:t>
                </a:r>
              </a:p>
              <a:p>
                <a:pPr marL="0" indent="0">
                  <a:buNone/>
                </a:pPr>
                <a:r>
                  <a:rPr lang="en-US" altLang="ko-KR" smtClean="0">
                    <a:solidFill>
                      <a:schemeClr val="bg1">
                        <a:lumMod val="50000"/>
                      </a:schemeClr>
                    </a:solidFill>
                  </a:rPr>
                  <a:t>Efficiency</a:t>
                </a:r>
              </a:p>
              <a:p>
                <a:pPr marL="0" indent="0">
                  <a:buNone/>
                </a:pPr>
                <a:endParaRPr lang="en-US" altLang="ko-KR" dirty="0" smtClean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r>
                  <a:rPr lang="en-US" altLang="ko-KR" dirty="0" smtClean="0"/>
                  <a:t>Ecological Gas-mixture test</a:t>
                </a:r>
              </a:p>
              <a:p>
                <a:pPr marL="0" indent="0">
                  <a:buNone/>
                </a:pPr>
                <a:endParaRPr lang="en-US" altLang="ko-KR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04" t="-2695" b="-21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119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Chamber Building</a:t>
            </a:r>
          </a:p>
          <a:p>
            <a:pPr marL="0" indent="0">
              <a:buNone/>
            </a:pP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(double stack total 8 gaps with PCB)</a:t>
            </a:r>
          </a:p>
          <a:p>
            <a:pPr marL="0" indent="0">
              <a:buNone/>
            </a:pPr>
            <a:endParaRPr lang="en-US" altLang="ko-KR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altLang="ko-KR" dirty="0" smtClean="0"/>
              <a:t>How to measure without NINO</a:t>
            </a:r>
          </a:p>
          <a:p>
            <a:pPr marL="0" indent="0">
              <a:buNone/>
            </a:pP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(perform with Oscilloscope)</a:t>
            </a:r>
          </a:p>
          <a:p>
            <a:pPr marL="0" indent="0">
              <a:buNone/>
            </a:pPr>
            <a:endParaRPr lang="en-US" altLang="ko-KR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altLang="ko-KR" dirty="0" smtClean="0"/>
              <a:t>Result</a:t>
            </a:r>
          </a:p>
          <a:p>
            <a:pPr marL="0" indent="0">
              <a:buNone/>
            </a:pPr>
            <a:r>
              <a:rPr lang="en-US" altLang="ko-KR" dirty="0">
                <a:solidFill>
                  <a:schemeClr val="bg1">
                    <a:lumMod val="50000"/>
                  </a:schemeClr>
                </a:solidFill>
              </a:rPr>
              <a:t>(Gas shielding, 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Efficiency)</a:t>
            </a:r>
          </a:p>
        </p:txBody>
      </p:sp>
    </p:spTree>
    <p:extLst>
      <p:ext uri="{BB962C8B-B14F-4D97-AF65-F5344CB8AC3E}">
        <p14:creationId xmlns:p14="http://schemas.microsoft.com/office/powerpoint/2010/main" val="278744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endParaRPr lang="en-US" altLang="ko-KR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altLang="ko-KR" i="1" dirty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latin typeface="Cambria Math"/>
                        </a:rPr>
                        <m:t>𝑉</m:t>
                      </m:r>
                      <m:r>
                        <a:rPr lang="en-US" altLang="ko-KR" b="0" i="1" smtClean="0">
                          <a:latin typeface="Cambria Math"/>
                        </a:rPr>
                        <m:t>=</m:t>
                      </m:r>
                      <m:r>
                        <a:rPr lang="en-US" altLang="ko-KR" b="0" i="1" smtClean="0">
                          <a:latin typeface="Cambria Math"/>
                        </a:rPr>
                        <m:t>𝐼𝑅</m:t>
                      </m:r>
                      <m:r>
                        <a:rPr lang="en-US" altLang="ko-KR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altLang="ko-K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altLang="ko-KR" b="0" i="1" smtClean="0">
                              <a:latin typeface="Cambria Math"/>
                              <a:ea typeface="Cambria Math"/>
                            </a:rPr>
                            <m:t>𝑄</m:t>
                          </m:r>
                        </m:num>
                        <m:den>
                          <m:r>
                            <a:rPr lang="en-US" altLang="ko-KR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altLang="ko-KR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en-US" altLang="ko-KR" b="0" i="1" smtClean="0">
                          <a:latin typeface="Cambria Math"/>
                        </a:rPr>
                        <m:t>𝑅</m:t>
                      </m:r>
                      <m:r>
                        <a:rPr lang="en-US" altLang="ko-KR" b="0" i="1" smtClean="0">
                          <a:latin typeface="Cambria Math"/>
                        </a:rPr>
                        <m:t> → ∆</m:t>
                      </m:r>
                      <m:r>
                        <a:rPr lang="en-US" altLang="ko-KR" b="0" i="1" smtClean="0">
                          <a:latin typeface="Cambria Math"/>
                          <a:ea typeface="Cambria Math"/>
                        </a:rPr>
                        <m:t>𝑄</m:t>
                      </m:r>
                      <m:r>
                        <a:rPr lang="en-US" altLang="ko-KR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ko-KR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</m:num>
                        <m:den>
                          <m:r>
                            <a:rPr lang="en-US" altLang="ko-KR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</m:den>
                      </m:f>
                      <m:r>
                        <a:rPr lang="en-US" altLang="ko-KR" b="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altLang="ko-KR" b="0" i="1" smtClean="0">
                          <a:latin typeface="Cambria Math"/>
                          <a:ea typeface="Cambria Math"/>
                        </a:rPr>
                        <m:t>𝑡</m:t>
                      </m:r>
                    </m:oMath>
                  </m:oMathPara>
                </a14:m>
                <a:endParaRPr lang="en-US" altLang="ko-KR" dirty="0" smtClean="0"/>
              </a:p>
              <a:p>
                <a:pPr marL="0" indent="0">
                  <a:buNone/>
                </a:pPr>
                <a:endParaRPr lang="en-US" altLang="ko-K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ko-KR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altLang="ko-KR" i="1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altLang="ko-KR" b="0" i="1" smtClean="0">
                          <a:latin typeface="Cambria Math"/>
                        </a:rPr>
                        <m:t>100</m:t>
                      </m:r>
                      <m:r>
                        <a:rPr lang="ko-KR" altLang="en-US" b="0" i="1" smtClean="0">
                          <a:latin typeface="Cambria Math"/>
                        </a:rPr>
                        <m:t>𝜇</m:t>
                      </m:r>
                      <m:r>
                        <a:rPr lang="en-US" altLang="ko-KR" b="0" i="1" smtClean="0">
                          <a:latin typeface="Cambria Math"/>
                        </a:rPr>
                        <m:t>𝑉</m:t>
                      </m:r>
                      <m:r>
                        <a:rPr lang="en-US" altLang="ko-KR" b="0" i="1" smtClean="0">
                          <a:latin typeface="Cambria Math"/>
                        </a:rPr>
                        <m:t> ×30</m:t>
                      </m:r>
                      <m:r>
                        <a:rPr lang="en-US" altLang="ko-KR" b="0" i="1" smtClean="0">
                          <a:latin typeface="Cambria Math"/>
                          <a:ea typeface="Cambria Math"/>
                        </a:rPr>
                        <m:t>𝑛𝑠</m:t>
                      </m:r>
                      <m:r>
                        <a:rPr lang="en-US" altLang="ko-KR" b="0" i="1" smtClean="0">
                          <a:latin typeface="Cambria Math"/>
                          <a:ea typeface="Cambria Math"/>
                        </a:rPr>
                        <m:t>÷50 </m:t>
                      </m:r>
                      <m:r>
                        <a:rPr lang="en-US" altLang="ko-KR" b="0" i="1" smtClean="0">
                          <a:latin typeface="Cambria Math"/>
                          <a:ea typeface="Cambria Math"/>
                        </a:rPr>
                        <m:t>𝑂h𝑚</m:t>
                      </m:r>
                      <m:r>
                        <a:rPr lang="en-US" altLang="ko-KR" b="0" i="1" smtClean="0">
                          <a:latin typeface="Cambria Math"/>
                          <a:ea typeface="Cambria Math"/>
                        </a:rPr>
                        <m:t>=30</m:t>
                      </m:r>
                      <m:r>
                        <a:rPr lang="en-US" altLang="ko-KR" b="0" i="1" smtClean="0">
                          <a:latin typeface="Cambria Math"/>
                          <a:ea typeface="Cambria Math"/>
                        </a:rPr>
                        <m:t>𝑓𝐶</m:t>
                      </m:r>
                      <m:r>
                        <a:rPr lang="en-US" altLang="ko-KR" b="0" i="1" smtClean="0">
                          <a:latin typeface="Cambria Math"/>
                          <a:ea typeface="Cambria Math"/>
                        </a:rPr>
                        <m:t> </m:t>
                      </m:r>
                    </m:oMath>
                  </m:oMathPara>
                </a14:m>
                <a:endParaRPr lang="en-US" altLang="ko-KR" dirty="0" smtClean="0"/>
              </a:p>
              <a:p>
                <a:pPr marL="0" indent="0">
                  <a:buNone/>
                </a:pPr>
                <a:endParaRPr lang="en-US" altLang="ko-KR" dirty="0" smtClean="0"/>
              </a:p>
              <a:p>
                <a:pPr marL="0" indent="0">
                  <a:buNone/>
                </a:pPr>
                <a:r>
                  <a:rPr lang="en-US" altLang="ko-KR" dirty="0" smtClean="0"/>
                  <a:t>						Ideal case</a:t>
                </a:r>
                <a:endParaRPr lang="en-US" altLang="ko-KR" dirty="0"/>
              </a:p>
              <a:p>
                <a:pPr marL="0" indent="0">
                  <a:buNone/>
                </a:pPr>
                <a:endParaRPr lang="en-US" altLang="ko-KR" dirty="0"/>
              </a:p>
              <a:p>
                <a:pPr marL="0" indent="0" algn="ctr">
                  <a:buNone/>
                </a:pPr>
                <a:r>
                  <a:rPr lang="en-US" altLang="ko-KR" dirty="0" smtClean="0"/>
                  <a:t>NINO threshold :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/>
                      </a:rPr>
                      <m:t>10</m:t>
                    </m:r>
                    <m:r>
                      <a:rPr lang="en-US" altLang="ko-KR" b="0" i="1" smtClean="0">
                        <a:latin typeface="Cambria Math"/>
                      </a:rPr>
                      <m:t>𝑓𝐶</m:t>
                    </m:r>
                    <m:r>
                      <a:rPr lang="en-US" altLang="ko-KR" b="0" i="1" smtClean="0">
                        <a:latin typeface="Cambria Math"/>
                      </a:rPr>
                      <m:t> ~ 100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𝑓𝐶</m:t>
                    </m:r>
                  </m:oMath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  <a:blipFill rotWithShape="1">
                <a:blip r:embed="rId2"/>
                <a:stretch>
                  <a:fillRect b="-85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실행 단추: 뒤로 또는 이전 3">
            <a:hlinkClick r:id="rId3" action="ppaction://hlinksldjump" highlightClick="1"/>
          </p:cNvPr>
          <p:cNvSpPr/>
          <p:nvPr/>
        </p:nvSpPr>
        <p:spPr>
          <a:xfrm>
            <a:off x="683568" y="620688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2609077" y="4149080"/>
            <a:ext cx="3888432" cy="1152128"/>
            <a:chOff x="664861" y="4149080"/>
            <a:chExt cx="3888432" cy="1152128"/>
          </a:xfrm>
        </p:grpSpPr>
        <p:grpSp>
          <p:nvGrpSpPr>
            <p:cNvPr id="13" name="그룹 12"/>
            <p:cNvGrpSpPr/>
            <p:nvPr/>
          </p:nvGrpSpPr>
          <p:grpSpPr>
            <a:xfrm>
              <a:off x="1403648" y="4149080"/>
              <a:ext cx="2357557" cy="1152128"/>
              <a:chOff x="1403648" y="4149080"/>
              <a:chExt cx="2357557" cy="1152128"/>
            </a:xfrm>
          </p:grpSpPr>
          <p:cxnSp>
            <p:nvCxnSpPr>
              <p:cNvPr id="7" name="직선 화살표 연결선 6"/>
              <p:cNvCxnSpPr/>
              <p:nvPr/>
            </p:nvCxnSpPr>
            <p:spPr>
              <a:xfrm flipV="1">
                <a:off x="1403648" y="4149080"/>
                <a:ext cx="1206984" cy="115212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직선 화살표 연결선 8"/>
              <p:cNvCxnSpPr/>
              <p:nvPr/>
            </p:nvCxnSpPr>
            <p:spPr>
              <a:xfrm>
                <a:off x="2609077" y="4149080"/>
                <a:ext cx="1152128" cy="115212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직선 연결선 10"/>
            <p:cNvCxnSpPr/>
            <p:nvPr/>
          </p:nvCxnSpPr>
          <p:spPr>
            <a:xfrm>
              <a:off x="664861" y="5301208"/>
              <a:ext cx="38884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9768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Material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Glass(400um)</a:t>
            </a:r>
          </a:p>
          <a:p>
            <a:r>
              <a:rPr lang="en-US" altLang="ko-KR" dirty="0" smtClean="0"/>
              <a:t>PCB(1.6mm, 0.8mm)</a:t>
            </a:r>
          </a:p>
          <a:p>
            <a:r>
              <a:rPr lang="en-US" altLang="ko-KR" dirty="0" smtClean="0"/>
              <a:t>Mylar(175um</a:t>
            </a:r>
            <a:r>
              <a:rPr lang="en-US" altLang="ko-KR" dirty="0" smtClean="0"/>
              <a:t>) for insulation</a:t>
            </a:r>
          </a:p>
          <a:p>
            <a:r>
              <a:rPr lang="en-US" altLang="ko-KR" dirty="0" smtClean="0"/>
              <a:t>Fishing line(250um) with screw</a:t>
            </a:r>
          </a:p>
          <a:p>
            <a:r>
              <a:rPr lang="en-US" altLang="ko-KR" dirty="0" err="1" smtClean="0"/>
              <a:t>Kepton</a:t>
            </a:r>
            <a:r>
              <a:rPr lang="en-US" altLang="ko-KR" dirty="0" smtClean="0"/>
              <a:t> tape for insulation</a:t>
            </a:r>
          </a:p>
          <a:p>
            <a:r>
              <a:rPr lang="en-US" altLang="ko-KR" dirty="0" smtClean="0"/>
              <a:t>Gas Tube to make flush gas evenly into the chamber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43145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Glass(Resistive Plate)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211324096" descr="DRW00001d841a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12" y="1484784"/>
            <a:ext cx="6984776" cy="2533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_x208683264" descr="EMB00001d841af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737" y="1451634"/>
            <a:ext cx="5400675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50918" y="4028010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400um Glass and Glass knife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949615" y="4939439"/>
                <a:ext cx="524476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dirty="0" smtClean="0"/>
                  <a:t>Resistance of Outer Glass </a:t>
                </a:r>
                <a14:m>
                  <m:oMath xmlns:m="http://schemas.openxmlformats.org/officeDocument/2006/math">
                    <m:r>
                      <a:rPr lang="en-US" altLang="ko-KR" b="0" i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1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𝑀</m:t>
                    </m:r>
                    <m:r>
                      <m:rPr>
                        <m:sty m:val="p"/>
                      </m:rPr>
                      <a:rPr lang="el-GR" altLang="ko-KR" b="0" i="1" smtClean="0">
                        <a:latin typeface="Cambria Math"/>
                        <a:ea typeface="Cambria Math"/>
                      </a:rPr>
                      <m:t>Ω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/∎ ~ 100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𝑀</m:t>
                    </m:r>
                    <m:r>
                      <m:rPr>
                        <m:sty m:val="p"/>
                      </m:rPr>
                      <a:rPr lang="el-GR" altLang="ko-KR" b="0" i="1" smtClean="0">
                        <a:latin typeface="Cambria Math"/>
                        <a:ea typeface="Cambria Math"/>
                      </a:rPr>
                      <m:t>Ω</m:t>
                    </m:r>
                    <m:r>
                      <a:rPr lang="en-US" altLang="ko-KR" b="0" i="1" smtClean="0">
                        <a:latin typeface="Cambria Math"/>
                        <a:ea typeface="Cambria Math"/>
                      </a:rPr>
                      <m:t>/∎</m:t>
                    </m:r>
                  </m:oMath>
                </a14:m>
                <a:endParaRPr lang="en-US" altLang="ko-KR" dirty="0" smtClean="0"/>
              </a:p>
              <a:p>
                <a:endParaRPr lang="en-US" altLang="ko-KR" dirty="0"/>
              </a:p>
              <a:p>
                <a:r>
                  <a:rPr lang="en-US" altLang="ko-KR" dirty="0" smtClean="0"/>
                  <a:t>-&gt; for High Voltage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9615" y="4939439"/>
                <a:ext cx="5244769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1047" t="-3289" b="-92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748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Strip type Readout PCB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55" name="_x211927432" descr="DRW00001d841b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636" y="3075923"/>
            <a:ext cx="6176736" cy="260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1556792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Three kinds of PCB</a:t>
            </a:r>
          </a:p>
          <a:p>
            <a:pPr marL="342900" indent="-342900">
              <a:buAutoNum type="arabicPeriod"/>
            </a:pPr>
            <a:r>
              <a:rPr lang="en-US" altLang="ko-KR" dirty="0" smtClean="0"/>
              <a:t>ANODE(contain NINO connector part)</a:t>
            </a:r>
          </a:p>
          <a:p>
            <a:pPr marL="342900" indent="-342900">
              <a:buAutoNum type="arabicPeriod"/>
            </a:pPr>
            <a:r>
              <a:rPr lang="en-US" altLang="ko-KR" dirty="0" smtClean="0"/>
              <a:t>CATHODE(different strip line)</a:t>
            </a:r>
          </a:p>
          <a:p>
            <a:pPr marL="342900" indent="-342900">
              <a:buAutoNum type="arabicPeriod"/>
            </a:pPr>
            <a:r>
              <a:rPr lang="en-US" altLang="ko-KR" dirty="0" smtClean="0"/>
              <a:t>EMPTY(same as CATHODE but not-printed only  drill)</a:t>
            </a:r>
            <a:endParaRPr lang="ko-KR" altLang="en-US" dirty="0"/>
          </a:p>
        </p:txBody>
      </p:sp>
      <p:pic>
        <p:nvPicPr>
          <p:cNvPr id="2053" name="_x211925352" descr="DRW00001d841b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326" y="3050321"/>
            <a:ext cx="7035347" cy="257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148064" y="587727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Open masked area↑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2081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Strip line</a:t>
            </a:r>
            <a:endParaRPr lang="ko-KR" altLang="en-US" dirty="0"/>
          </a:p>
        </p:txBody>
      </p:sp>
      <p:pic>
        <p:nvPicPr>
          <p:cNvPr id="3076" name="Picture 4" descr="C:\Users\경현\Desktop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6172"/>
            <a:ext cx="5620386" cy="4391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경현\Desktop\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60481"/>
            <a:ext cx="6859123" cy="4363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75248" y="5824428"/>
            <a:ext cx="5161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Strip line of Cathode is shifted</a:t>
            </a:r>
            <a:endParaRPr lang="ko-KR" alt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3212976"/>
            <a:ext cx="4320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ANODE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437212" y="3365376"/>
            <a:ext cx="4320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CATHODE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7621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3744416" cy="1143000"/>
          </a:xfrm>
        </p:spPr>
        <p:txBody>
          <a:bodyPr/>
          <a:lstStyle/>
          <a:p>
            <a:r>
              <a:rPr lang="en-US" altLang="ko-KR" dirty="0" smtClean="0"/>
              <a:t>Building</a:t>
            </a: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097" name="_x212113616" descr="EMB00001d841b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50293" y="2057641"/>
            <a:ext cx="5400675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101" name="Picture 5" descr="F:\자료실\강릉원주대 물리학과\대학원 자료실_석사과정\논문자료\Chamber building\picture\20190817_1918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511" y="1844824"/>
            <a:ext cx="6400978" cy="360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F:\자료실\강릉원주대 물리학과\대학원 자료실_석사과정\논문자료\Chamber building\picture\20190817_1918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69810" y="1891218"/>
            <a:ext cx="5808135" cy="326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F:\자료실\강릉원주대 물리학과\대학원 자료실_석사과정\논문자료\Chamber building\picture\20190817_20144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90" y="1399963"/>
            <a:ext cx="7554820" cy="424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그룹 5"/>
          <p:cNvGrpSpPr/>
          <p:nvPr/>
        </p:nvGrpSpPr>
        <p:grpSpPr>
          <a:xfrm>
            <a:off x="431539" y="2150878"/>
            <a:ext cx="8280921" cy="2747755"/>
            <a:chOff x="539551" y="2121405"/>
            <a:chExt cx="9542609" cy="2747755"/>
          </a:xfrm>
        </p:grpSpPr>
        <p:pic>
          <p:nvPicPr>
            <p:cNvPr id="4104" name="Picture 8" descr="F:\자료실\강릉원주대 물리학과\대학원 자료실_석사과정\논문자료\Chamber building\picture\20190817_191831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1" y="2121405"/>
              <a:ext cx="4884897" cy="2747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5" name="Picture 9" descr="F:\자료실\강릉원주대 물리학과\대학원 자료실_석사과정\논문자료\Chamber building\picture\20190817_191835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8905" y="2121405"/>
              <a:ext cx="4643255" cy="2611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2155012" y="6460421"/>
            <a:ext cx="4833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Put </a:t>
            </a:r>
            <a:r>
              <a:rPr lang="en-US" altLang="ko-KR" dirty="0" err="1" smtClean="0"/>
              <a:t>mylar</a:t>
            </a:r>
            <a:r>
              <a:rPr lang="en-US" altLang="ko-KR" dirty="0" smtClean="0"/>
              <a:t> </a:t>
            </a:r>
            <a:r>
              <a:rPr lang="en-US" altLang="ko-KR" dirty="0" smtClean="0"/>
              <a:t>on the PCB and insert the screw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899065" y="5464883"/>
            <a:ext cx="5337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Put the Outer Glass and to Connect  painted surface with the HV 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72200" y="242088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Hang the fishing line on the screw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15616" y="5229200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Tape the Starting and End point of the fishing line keep tension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37000" y="5834215"/>
            <a:ext cx="6873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Attach the </a:t>
            </a:r>
            <a:r>
              <a:rPr lang="en-US" altLang="ko-KR" dirty="0" smtClean="0"/>
              <a:t>Mylar </a:t>
            </a:r>
            <a:r>
              <a:rPr lang="en-US" altLang="ko-KR" dirty="0"/>
              <a:t>to both ends of the glass with a yellow </a:t>
            </a:r>
            <a:r>
              <a:rPr lang="en-US" altLang="ko-KR" dirty="0" smtClean="0"/>
              <a:t>tape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4848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 build="allAtOnce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자료실\강릉원주대 물리학과\대학원 자료실_석사과정\논문자료\Chamber building\picture\20190819_1435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70496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75812" y="579260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 smtClean="0"/>
              <a:t>Completed </a:t>
            </a:r>
            <a:r>
              <a:rPr lang="en-US" altLang="ko-KR" sz="3600" dirty="0" smtClean="0"/>
              <a:t>Gap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07830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2565783" y="1412776"/>
            <a:ext cx="4352750" cy="4878934"/>
            <a:chOff x="2411760" y="371352"/>
            <a:chExt cx="4352750" cy="4878934"/>
          </a:xfrm>
        </p:grpSpPr>
        <p:pic>
          <p:nvPicPr>
            <p:cNvPr id="6146" name="Picture 2" descr="F:\자료실\강릉원주대 물리학과\대학원 자료실_석사과정\논문자료\Chamber building\picture\20190822_100905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371352"/>
              <a:ext cx="4352750" cy="2448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47" name="Picture 3" descr="F:\자료실\강릉원주대 물리학과\대학원 자료실_석사과정\논문자료\Chamber building\picture\20190822_100909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2801864"/>
              <a:ext cx="4352750" cy="2448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1177762" y="623737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Gas tube connected with Gas connector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9060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1532</TotalTime>
  <Words>464</Words>
  <Application>Microsoft Office PowerPoint</Application>
  <PresentationFormat>화면 슬라이드 쇼(4:3)</PresentationFormat>
  <Paragraphs>94</Paragraphs>
  <Slides>20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Office 테마</vt:lpstr>
      <vt:lpstr>Properties of new type MRPC with C_2 F_4 H_2 100%</vt:lpstr>
      <vt:lpstr>Contents</vt:lpstr>
      <vt:lpstr>Material</vt:lpstr>
      <vt:lpstr>Glass(Resistive Plate)</vt:lpstr>
      <vt:lpstr>Strip type Readout PCB</vt:lpstr>
      <vt:lpstr>Strip line</vt:lpstr>
      <vt:lpstr>Building</vt:lpstr>
      <vt:lpstr>PowerPoint 프레젠테이션</vt:lpstr>
      <vt:lpstr>PowerPoint 프레젠테이션</vt:lpstr>
      <vt:lpstr>3D model</vt:lpstr>
      <vt:lpstr>Trigger Setting</vt:lpstr>
      <vt:lpstr>Differential signal(sample)</vt:lpstr>
      <vt:lpstr>Parameter Setting</vt:lpstr>
      <vt:lpstr>PowerPoint 프레젠테이션</vt:lpstr>
      <vt:lpstr>PowerPoint 프레젠테이션</vt:lpstr>
      <vt:lpstr>Result</vt:lpstr>
      <vt:lpstr>Gas shielding</vt:lpstr>
      <vt:lpstr>PowerPoint 프레젠테이션</vt:lpstr>
      <vt:lpstr>Future Plans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Properties of MRPC</dc:title>
  <dc:creator>권경현</dc:creator>
  <cp:lastModifiedBy>권경현</cp:lastModifiedBy>
  <cp:revision>152</cp:revision>
  <dcterms:created xsi:type="dcterms:W3CDTF">2019-11-29T03:24:04Z</dcterms:created>
  <dcterms:modified xsi:type="dcterms:W3CDTF">2020-01-06T01:19:09Z</dcterms:modified>
</cp:coreProperties>
</file>