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5" r:id="rId3"/>
    <p:sldId id="271" r:id="rId4"/>
    <p:sldId id="272" r:id="rId5"/>
    <p:sldId id="270" r:id="rId6"/>
    <p:sldId id="273" r:id="rId7"/>
    <p:sldId id="274" r:id="rId8"/>
    <p:sldId id="268" r:id="rId9"/>
    <p:sldId id="275" r:id="rId10"/>
    <p:sldId id="269" r:id="rId11"/>
    <p:sldId id="276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8"/>
    <p:restoredTop sz="86667"/>
  </p:normalViewPr>
  <p:slideViewPr>
    <p:cSldViewPr snapToGrid="0" snapToObjects="1">
      <p:cViewPr varScale="1">
        <p:scale>
          <a:sx n="128" d="100"/>
          <a:sy n="128" d="100"/>
        </p:scale>
        <p:origin x="184" y="4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/>
              <a:t>Submissions vs Orals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Tracks!$C$1</c:f>
              <c:strCache>
                <c:ptCount val="1"/>
                <c:pt idx="0">
                  <c:v>Submitted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Tracks!$A$2:$A$15</c:f>
              <c:strCache>
                <c:ptCount val="14"/>
                <c:pt idx="0">
                  <c:v>Device Control and Integrating Diverse Systems</c:v>
                </c:pt>
                <c:pt idx="1">
                  <c:v>Software Technology Evolution</c:v>
                </c:pt>
                <c:pt idx="2">
                  <c:v>Control System Upgrades</c:v>
                </c:pt>
                <c:pt idx="3">
                  <c:v>User Interfaces, User Perspective, and User Experience(UX)</c:v>
                </c:pt>
                <c:pt idx="4">
                  <c:v>Control System Infrastructure</c:v>
                </c:pt>
                <c:pt idx="5">
                  <c:v>Experiment Control</c:v>
                </c:pt>
                <c:pt idx="6">
                  <c:v>Project Status Reports</c:v>
                </c:pt>
                <c:pt idx="7">
                  <c:v>Functional Safety Systems for Machine Protection, Personnel Safety</c:v>
                </c:pt>
                <c:pt idx="8">
                  <c:v>Data Management</c:v>
                </c:pt>
                <c:pt idx="9">
                  <c:v>Timing and Synchronization</c:v>
                </c:pt>
                <c:pt idx="10">
                  <c:v>Hardware Technology</c:v>
                </c:pt>
                <c:pt idx="11">
                  <c:v>Data Analytics</c:v>
                </c:pt>
                <c:pt idx="12">
                  <c:v>Systems Engineering, Collaborations, Project Management</c:v>
                </c:pt>
                <c:pt idx="13">
                  <c:v>Feedback Control and Process Tuning</c:v>
                </c:pt>
              </c:strCache>
            </c:strRef>
          </c:cat>
          <c:val>
            <c:numRef>
              <c:f>Tracks!$C$2:$C$15</c:f>
              <c:numCache>
                <c:formatCode>General</c:formatCode>
                <c:ptCount val="14"/>
                <c:pt idx="0">
                  <c:v>71</c:v>
                </c:pt>
                <c:pt idx="1">
                  <c:v>53</c:v>
                </c:pt>
                <c:pt idx="2">
                  <c:v>35</c:v>
                </c:pt>
                <c:pt idx="3">
                  <c:v>35</c:v>
                </c:pt>
                <c:pt idx="4">
                  <c:v>33</c:v>
                </c:pt>
                <c:pt idx="5">
                  <c:v>29</c:v>
                </c:pt>
                <c:pt idx="6">
                  <c:v>28</c:v>
                </c:pt>
                <c:pt idx="7">
                  <c:v>26</c:v>
                </c:pt>
                <c:pt idx="8">
                  <c:v>23</c:v>
                </c:pt>
                <c:pt idx="9">
                  <c:v>18</c:v>
                </c:pt>
                <c:pt idx="10">
                  <c:v>17</c:v>
                </c:pt>
                <c:pt idx="11">
                  <c:v>16</c:v>
                </c:pt>
                <c:pt idx="12">
                  <c:v>16</c:v>
                </c:pt>
                <c:pt idx="1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A9-3A4D-96C0-2E714A0638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1684223"/>
        <c:axId val="171674495"/>
      </c:barChart>
      <c:barChart>
        <c:barDir val="col"/>
        <c:grouping val="clustered"/>
        <c:varyColors val="0"/>
        <c:ser>
          <c:idx val="0"/>
          <c:order val="0"/>
          <c:tx>
            <c:strRef>
              <c:f>Tracks!$B$1</c:f>
              <c:strCache>
                <c:ptCount val="1"/>
                <c:pt idx="0">
                  <c:v>Orals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Tracks!$A$2:$A$15</c:f>
              <c:strCache>
                <c:ptCount val="14"/>
                <c:pt idx="0">
                  <c:v>Device Control and Integrating Diverse Systems</c:v>
                </c:pt>
                <c:pt idx="1">
                  <c:v>Software Technology Evolution</c:v>
                </c:pt>
                <c:pt idx="2">
                  <c:v>Control System Upgrades</c:v>
                </c:pt>
                <c:pt idx="3">
                  <c:v>User Interfaces, User Perspective, and User Experience(UX)</c:v>
                </c:pt>
                <c:pt idx="4">
                  <c:v>Control System Infrastructure</c:v>
                </c:pt>
                <c:pt idx="5">
                  <c:v>Experiment Control</c:v>
                </c:pt>
                <c:pt idx="6">
                  <c:v>Project Status Reports</c:v>
                </c:pt>
                <c:pt idx="7">
                  <c:v>Functional Safety Systems for Machine Protection, Personnel Safety</c:v>
                </c:pt>
                <c:pt idx="8">
                  <c:v>Data Management</c:v>
                </c:pt>
                <c:pt idx="9">
                  <c:v>Timing and Synchronization</c:v>
                </c:pt>
                <c:pt idx="10">
                  <c:v>Hardware Technology</c:v>
                </c:pt>
                <c:pt idx="11">
                  <c:v>Data Analytics</c:v>
                </c:pt>
                <c:pt idx="12">
                  <c:v>Systems Engineering, Collaborations, Project Management</c:v>
                </c:pt>
                <c:pt idx="13">
                  <c:v>Feedback Control and Process Tuning</c:v>
                </c:pt>
              </c:strCache>
            </c:strRef>
          </c:cat>
          <c:val>
            <c:numRef>
              <c:f>Tracks!$B$2:$B$15</c:f>
              <c:numCache>
                <c:formatCode>General</c:formatCode>
                <c:ptCount val="14"/>
                <c:pt idx="0">
                  <c:v>12</c:v>
                </c:pt>
                <c:pt idx="1">
                  <c:v>13</c:v>
                </c:pt>
                <c:pt idx="2">
                  <c:v>9</c:v>
                </c:pt>
                <c:pt idx="3">
                  <c:v>17</c:v>
                </c:pt>
                <c:pt idx="4">
                  <c:v>10</c:v>
                </c:pt>
                <c:pt idx="5">
                  <c:v>13</c:v>
                </c:pt>
                <c:pt idx="6">
                  <c:v>10</c:v>
                </c:pt>
                <c:pt idx="7">
                  <c:v>8</c:v>
                </c:pt>
                <c:pt idx="8">
                  <c:v>7</c:v>
                </c:pt>
                <c:pt idx="9">
                  <c:v>6</c:v>
                </c:pt>
                <c:pt idx="10">
                  <c:v>6</c:v>
                </c:pt>
                <c:pt idx="11">
                  <c:v>7</c:v>
                </c:pt>
                <c:pt idx="12">
                  <c:v>5</c:v>
                </c:pt>
                <c:pt idx="1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A9-3A4D-96C0-2E714A0638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4465071"/>
        <c:axId val="174478911"/>
      </c:barChart>
      <c:catAx>
        <c:axId val="1716842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1674495"/>
        <c:crosses val="autoZero"/>
        <c:auto val="1"/>
        <c:lblAlgn val="ctr"/>
        <c:lblOffset val="100"/>
        <c:noMultiLvlLbl val="0"/>
      </c:catAx>
      <c:valAx>
        <c:axId val="171674495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  <a:prstDash val="dash"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1684223"/>
        <c:crosses val="autoZero"/>
        <c:crossBetween val="between"/>
      </c:valAx>
      <c:valAx>
        <c:axId val="174478911"/>
        <c:scaling>
          <c:orientation val="minMax"/>
          <c:max val="80"/>
        </c:scaling>
        <c:delete val="1"/>
        <c:axPos val="r"/>
        <c:numFmt formatCode="General" sourceLinked="1"/>
        <c:majorTickMark val="none"/>
        <c:minorTickMark val="none"/>
        <c:tickLblPos val="nextTo"/>
        <c:crossAx val="34465071"/>
        <c:crosses val="max"/>
        <c:crossBetween val="between"/>
      </c:valAx>
      <c:catAx>
        <c:axId val="344650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7447891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289711572525176E-2"/>
          <c:y val="3.8523849113146172E-2"/>
          <c:w val="0.89539771764604792"/>
          <c:h val="0.46330960381611097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'Tracks (2)'!$C$1</c:f>
              <c:strCache>
                <c:ptCount val="1"/>
                <c:pt idx="0">
                  <c:v>Proposals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cat>
            <c:strRef>
              <c:f>'Tracks (2)'!$A$2:$A$15</c:f>
              <c:strCache>
                <c:ptCount val="14"/>
                <c:pt idx="0">
                  <c:v>Device Control and Integrating Diverse Systems</c:v>
                </c:pt>
                <c:pt idx="1">
                  <c:v>Software Technology Evolution</c:v>
                </c:pt>
                <c:pt idx="2">
                  <c:v>Control System Upgrades</c:v>
                </c:pt>
                <c:pt idx="3">
                  <c:v>User Interfaces, User Perspective, and User Experience(UX)</c:v>
                </c:pt>
                <c:pt idx="4">
                  <c:v>Control System Infrastructure</c:v>
                </c:pt>
                <c:pt idx="5">
                  <c:v>Experiment Control</c:v>
                </c:pt>
                <c:pt idx="6">
                  <c:v>Project Status Reports</c:v>
                </c:pt>
                <c:pt idx="7">
                  <c:v>Functional Safety Systems for Machine Protection, Personnel Safety</c:v>
                </c:pt>
                <c:pt idx="8">
                  <c:v>Data Management</c:v>
                </c:pt>
                <c:pt idx="9">
                  <c:v>Timing and Synchronization</c:v>
                </c:pt>
                <c:pt idx="10">
                  <c:v>Hardware Technology</c:v>
                </c:pt>
                <c:pt idx="11">
                  <c:v>Data Analytics</c:v>
                </c:pt>
                <c:pt idx="12">
                  <c:v>Systems Engineering, Collaborations, Project Management</c:v>
                </c:pt>
                <c:pt idx="13">
                  <c:v>Feedback Control and Process Tuning</c:v>
                </c:pt>
              </c:strCache>
            </c:strRef>
          </c:cat>
          <c:val>
            <c:numRef>
              <c:f>'Tracks (2)'!$C$2:$C$15</c:f>
              <c:numCache>
                <c:formatCode>General</c:formatCode>
                <c:ptCount val="14"/>
                <c:pt idx="0">
                  <c:v>20</c:v>
                </c:pt>
                <c:pt idx="1">
                  <c:v>17</c:v>
                </c:pt>
                <c:pt idx="2">
                  <c:v>19</c:v>
                </c:pt>
                <c:pt idx="3">
                  <c:v>15</c:v>
                </c:pt>
                <c:pt idx="4">
                  <c:v>15</c:v>
                </c:pt>
                <c:pt idx="5">
                  <c:v>20</c:v>
                </c:pt>
                <c:pt idx="6">
                  <c:v>20</c:v>
                </c:pt>
                <c:pt idx="7">
                  <c:v>7</c:v>
                </c:pt>
                <c:pt idx="8">
                  <c:v>6</c:v>
                </c:pt>
                <c:pt idx="9">
                  <c:v>6</c:v>
                </c:pt>
                <c:pt idx="10">
                  <c:v>6</c:v>
                </c:pt>
                <c:pt idx="11">
                  <c:v>7</c:v>
                </c:pt>
                <c:pt idx="12">
                  <c:v>11</c:v>
                </c:pt>
                <c:pt idx="1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B4-A844-BD9F-D327D67DB2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1684223"/>
        <c:axId val="171674495"/>
      </c:barChart>
      <c:barChart>
        <c:barDir val="col"/>
        <c:grouping val="clustered"/>
        <c:varyColors val="0"/>
        <c:ser>
          <c:idx val="0"/>
          <c:order val="0"/>
          <c:tx>
            <c:strRef>
              <c:f>'Tracks (2)'!$B$1</c:f>
              <c:strCache>
                <c:ptCount val="1"/>
                <c:pt idx="0">
                  <c:v>Assigned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'Tracks (2)'!$A$2:$A$15</c:f>
              <c:strCache>
                <c:ptCount val="14"/>
                <c:pt idx="0">
                  <c:v>Device Control and Integrating Diverse Systems</c:v>
                </c:pt>
                <c:pt idx="1">
                  <c:v>Software Technology Evolution</c:v>
                </c:pt>
                <c:pt idx="2">
                  <c:v>Control System Upgrades</c:v>
                </c:pt>
                <c:pt idx="3">
                  <c:v>User Interfaces, User Perspective, and User Experience(UX)</c:v>
                </c:pt>
                <c:pt idx="4">
                  <c:v>Control System Infrastructure</c:v>
                </c:pt>
                <c:pt idx="5">
                  <c:v>Experiment Control</c:v>
                </c:pt>
                <c:pt idx="6">
                  <c:v>Project Status Reports</c:v>
                </c:pt>
                <c:pt idx="7">
                  <c:v>Functional Safety Systems for Machine Protection, Personnel Safety</c:v>
                </c:pt>
                <c:pt idx="8">
                  <c:v>Data Management</c:v>
                </c:pt>
                <c:pt idx="9">
                  <c:v>Timing and Synchronization</c:v>
                </c:pt>
                <c:pt idx="10">
                  <c:v>Hardware Technology</c:v>
                </c:pt>
                <c:pt idx="11">
                  <c:v>Data Analytics</c:v>
                </c:pt>
                <c:pt idx="12">
                  <c:v>Systems Engineering, Collaborations, Project Management</c:v>
                </c:pt>
                <c:pt idx="13">
                  <c:v>Feedback Control and Process Tuning</c:v>
                </c:pt>
              </c:strCache>
            </c:strRef>
          </c:cat>
          <c:val>
            <c:numRef>
              <c:f>'Tracks (2)'!$B$2:$B$15</c:f>
              <c:numCache>
                <c:formatCode>General</c:formatCode>
                <c:ptCount val="14"/>
                <c:pt idx="0">
                  <c:v>12</c:v>
                </c:pt>
                <c:pt idx="1">
                  <c:v>13</c:v>
                </c:pt>
                <c:pt idx="2">
                  <c:v>9</c:v>
                </c:pt>
                <c:pt idx="3">
                  <c:v>17</c:v>
                </c:pt>
                <c:pt idx="4">
                  <c:v>10</c:v>
                </c:pt>
                <c:pt idx="5">
                  <c:v>13</c:v>
                </c:pt>
                <c:pt idx="6">
                  <c:v>10</c:v>
                </c:pt>
                <c:pt idx="7">
                  <c:v>8</c:v>
                </c:pt>
                <c:pt idx="8">
                  <c:v>7</c:v>
                </c:pt>
                <c:pt idx="9">
                  <c:v>6</c:v>
                </c:pt>
                <c:pt idx="10">
                  <c:v>6</c:v>
                </c:pt>
                <c:pt idx="11">
                  <c:v>7</c:v>
                </c:pt>
                <c:pt idx="12">
                  <c:v>5</c:v>
                </c:pt>
                <c:pt idx="1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B4-A844-BD9F-D327D67DB2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4465071"/>
        <c:axId val="174478911"/>
      </c:barChart>
      <c:catAx>
        <c:axId val="1716842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1674495"/>
        <c:crosses val="autoZero"/>
        <c:auto val="1"/>
        <c:lblAlgn val="ctr"/>
        <c:lblOffset val="100"/>
        <c:noMultiLvlLbl val="0"/>
      </c:catAx>
      <c:valAx>
        <c:axId val="171674495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1684223"/>
        <c:crosses val="autoZero"/>
        <c:crossBetween val="between"/>
      </c:valAx>
      <c:valAx>
        <c:axId val="174478911"/>
        <c:scaling>
          <c:orientation val="minMax"/>
          <c:max val="80"/>
        </c:scaling>
        <c:delete val="1"/>
        <c:axPos val="r"/>
        <c:numFmt formatCode="General" sourceLinked="1"/>
        <c:majorTickMark val="none"/>
        <c:minorTickMark val="none"/>
        <c:tickLblPos val="nextTo"/>
        <c:crossAx val="34465071"/>
        <c:crosses val="max"/>
        <c:crossBetween val="between"/>
      </c:valAx>
      <c:catAx>
        <c:axId val="344650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7447891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8524961675682641"/>
          <c:y val="4.6861054825511041E-2"/>
          <c:w val="0.34427457802717526"/>
          <c:h val="6.32293639077415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country</a:t>
            </a:r>
          </a:p>
        </c:rich>
      </c:tx>
      <c:layout>
        <c:manualLayout>
          <c:xMode val="edge"/>
          <c:yMode val="edge"/>
          <c:x val="3.0681702732906633E-2"/>
          <c:y val="3.42857142857142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3.1329678144673571E-2"/>
          <c:y val="0.1902989126359205"/>
          <c:w val="0.5885458846751136"/>
          <c:h val="0.79065346831646044"/>
        </c:manualLayout>
      </c:layout>
      <c:pieChart>
        <c:varyColors val="1"/>
        <c:ser>
          <c:idx val="0"/>
          <c:order val="0"/>
          <c:tx>
            <c:strRef>
              <c:f>Country!$E$1</c:f>
              <c:strCache>
                <c:ptCount val="1"/>
                <c:pt idx="0">
                  <c:v>Oral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60F7-2049-886B-A39112933C0A}"/>
              </c:ext>
            </c:extLst>
          </c:dPt>
          <c:dPt>
            <c:idx val="1"/>
            <c:bubble3D val="0"/>
            <c:explosion val="1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noFill/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60F7-2049-886B-A39112933C0A}"/>
              </c:ext>
            </c:extLst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noFill/>
              </a:ln>
              <a:effectLst>
                <a:innerShdw blurRad="114300">
                  <a:schemeClr val="accent3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60F7-2049-886B-A39112933C0A}"/>
              </c:ext>
            </c:extLst>
          </c:dPt>
          <c:dPt>
            <c:idx val="3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noFill/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60F7-2049-886B-A39112933C0A}"/>
              </c:ext>
            </c:extLst>
          </c:dPt>
          <c:dPt>
            <c:idx val="4"/>
            <c:bubble3D val="0"/>
            <c:spPr>
              <a:pattFill prst="ltUpDiag">
                <a:fgClr>
                  <a:schemeClr val="accent5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9050">
                <a:noFill/>
              </a:ln>
              <a:effectLst>
                <a:innerShdw blurRad="114300">
                  <a:schemeClr val="accent5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9-60F7-2049-886B-A39112933C0A}"/>
              </c:ext>
            </c:extLst>
          </c:dPt>
          <c:dPt>
            <c:idx val="5"/>
            <c:bubble3D val="0"/>
            <c:spPr>
              <a:pattFill prst="ltUpDiag">
                <a:fgClr>
                  <a:schemeClr val="accent6"/>
                </a:fgClr>
                <a:bgClr>
                  <a:schemeClr val="accent6">
                    <a:lumMod val="20000"/>
                    <a:lumOff val="80000"/>
                  </a:schemeClr>
                </a:bgClr>
              </a:pattFill>
              <a:ln w="19050">
                <a:noFill/>
              </a:ln>
              <a:effectLst>
                <a:innerShdw blurRad="114300">
                  <a:schemeClr val="accent6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B-60F7-2049-886B-A39112933C0A}"/>
              </c:ext>
            </c:extLst>
          </c:dPt>
          <c:dPt>
            <c:idx val="6"/>
            <c:bubble3D val="0"/>
            <c:spPr>
              <a:pattFill prst="ltUpDiag">
                <a:fgClr>
                  <a:schemeClr val="accent1">
                    <a:lumMod val="60000"/>
                  </a:schemeClr>
                </a:fgClr>
                <a:bgClr>
                  <a:schemeClr val="accent1">
                    <a:lumMod val="60000"/>
                    <a:lumMod val="20000"/>
                    <a:lumOff val="80000"/>
                  </a:schemeClr>
                </a:bgClr>
              </a:pattFill>
              <a:ln w="19050">
                <a:noFill/>
              </a:ln>
              <a:effectLst>
                <a:innerShdw blurRad="114300">
                  <a:schemeClr val="accent1">
                    <a:lumMod val="60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D-60F7-2049-886B-A39112933C0A}"/>
              </c:ext>
            </c:extLst>
          </c:dPt>
          <c:dPt>
            <c:idx val="7"/>
            <c:bubble3D val="0"/>
            <c:spPr>
              <a:pattFill prst="ltUpDiag">
                <a:fgClr>
                  <a:schemeClr val="accent2">
                    <a:lumMod val="60000"/>
                  </a:schemeClr>
                </a:fgClr>
                <a:bgClr>
                  <a:schemeClr val="accent2">
                    <a:lumMod val="60000"/>
                    <a:lumMod val="20000"/>
                    <a:lumOff val="80000"/>
                  </a:schemeClr>
                </a:bgClr>
              </a:pattFill>
              <a:ln w="19050">
                <a:noFill/>
              </a:ln>
              <a:effectLst>
                <a:innerShdw blurRad="114300">
                  <a:schemeClr val="accent2">
                    <a:lumMod val="60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F-60F7-2049-886B-A39112933C0A}"/>
              </c:ext>
            </c:extLst>
          </c:dPt>
          <c:dPt>
            <c:idx val="8"/>
            <c:bubble3D val="0"/>
            <c:spPr>
              <a:pattFill prst="ltUpDiag">
                <a:fgClr>
                  <a:schemeClr val="accent3">
                    <a:lumMod val="60000"/>
                  </a:schemeClr>
                </a:fgClr>
                <a:bgClr>
                  <a:schemeClr val="accent3">
                    <a:lumMod val="60000"/>
                    <a:lumMod val="20000"/>
                    <a:lumOff val="80000"/>
                  </a:schemeClr>
                </a:bgClr>
              </a:pattFill>
              <a:ln w="19050">
                <a:noFill/>
              </a:ln>
              <a:effectLst>
                <a:innerShdw blurRad="114300">
                  <a:schemeClr val="accent3">
                    <a:lumMod val="60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11-60F7-2049-886B-A39112933C0A}"/>
              </c:ext>
            </c:extLst>
          </c:dPt>
          <c:dPt>
            <c:idx val="9"/>
            <c:bubble3D val="0"/>
            <c:spPr>
              <a:pattFill prst="ltUpDiag">
                <a:fgClr>
                  <a:schemeClr val="accent4">
                    <a:lumMod val="60000"/>
                  </a:schemeClr>
                </a:fgClr>
                <a:bgClr>
                  <a:schemeClr val="accent4">
                    <a:lumMod val="60000"/>
                    <a:lumMod val="20000"/>
                    <a:lumOff val="80000"/>
                  </a:schemeClr>
                </a:bgClr>
              </a:pattFill>
              <a:ln w="19050">
                <a:noFill/>
              </a:ln>
              <a:effectLst>
                <a:innerShdw blurRad="114300">
                  <a:schemeClr val="accent4">
                    <a:lumMod val="60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13-60F7-2049-886B-A39112933C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Country!$B$2:$B$11</c:f>
              <c:strCache>
                <c:ptCount val="10"/>
                <c:pt idx="0">
                  <c:v>United States of America</c:v>
                </c:pt>
                <c:pt idx="1">
                  <c:v>Switzerland</c:v>
                </c:pt>
                <c:pt idx="2">
                  <c:v>Germany</c:v>
                </c:pt>
                <c:pt idx="3">
                  <c:v>France</c:v>
                </c:pt>
                <c:pt idx="4">
                  <c:v>Italy</c:v>
                </c:pt>
                <c:pt idx="5">
                  <c:v>United Kingdom</c:v>
                </c:pt>
                <c:pt idx="6">
                  <c:v>People's Republic of China</c:v>
                </c:pt>
                <c:pt idx="7">
                  <c:v>Japan</c:v>
                </c:pt>
                <c:pt idx="8">
                  <c:v>Sweden</c:v>
                </c:pt>
                <c:pt idx="9">
                  <c:v>Poland</c:v>
                </c:pt>
              </c:strCache>
            </c:strRef>
          </c:cat>
          <c:val>
            <c:numRef>
              <c:f>Country!$E$2:$E$11</c:f>
              <c:numCache>
                <c:formatCode>General</c:formatCode>
                <c:ptCount val="10"/>
                <c:pt idx="0">
                  <c:v>35</c:v>
                </c:pt>
                <c:pt idx="1">
                  <c:v>17</c:v>
                </c:pt>
                <c:pt idx="2">
                  <c:v>15</c:v>
                </c:pt>
                <c:pt idx="3">
                  <c:v>15</c:v>
                </c:pt>
                <c:pt idx="4">
                  <c:v>6</c:v>
                </c:pt>
                <c:pt idx="5">
                  <c:v>9</c:v>
                </c:pt>
                <c:pt idx="6">
                  <c:v>3</c:v>
                </c:pt>
                <c:pt idx="7">
                  <c:v>8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60F7-2049-886B-A39112933C0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296838384616501"/>
          <c:y val="3.7923959505061854E-2"/>
          <c:w val="0.36732837415556097"/>
          <c:h val="0.925708286464192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Orals / Super-region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SuperRegion!$E$1</c:f>
              <c:strCache>
                <c:ptCount val="1"/>
                <c:pt idx="0">
                  <c:v>Orals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867-9049-A1ED-6794736D0C6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867-9049-A1ED-6794736D0C6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867-9049-A1ED-6794736D0C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SuperRegion!$B$2:$B$4</c:f>
              <c:strCache>
                <c:ptCount val="3"/>
                <c:pt idx="0">
                  <c:v>Europe</c:v>
                </c:pt>
                <c:pt idx="1">
                  <c:v>Americas</c:v>
                </c:pt>
                <c:pt idx="2">
                  <c:v>Asia</c:v>
                </c:pt>
              </c:strCache>
            </c:strRef>
          </c:cat>
          <c:val>
            <c:numRef>
              <c:f>SuperRegion!$E$2:$E$4</c:f>
              <c:numCache>
                <c:formatCode>General</c:formatCode>
                <c:ptCount val="3"/>
                <c:pt idx="0">
                  <c:v>64</c:v>
                </c:pt>
                <c:pt idx="1">
                  <c:v>35</c:v>
                </c:pt>
                <c:pt idx="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867-9049-A1ED-6794736D0C6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CERN!$H$1</c:f>
              <c:strCache>
                <c:ptCount val="1"/>
                <c:pt idx="0">
                  <c:v>Department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E933-844D-85BD-F0CDD0C74BF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E933-844D-85BD-F0CDD0C74BF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E933-844D-85BD-F0CDD0C74BF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E933-844D-85BD-F0CDD0C74B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CERN!$G$2:$G$5</c:f>
              <c:strCache>
                <c:ptCount val="4"/>
                <c:pt idx="0">
                  <c:v>BE</c:v>
                </c:pt>
                <c:pt idx="1">
                  <c:v>EP</c:v>
                </c:pt>
                <c:pt idx="2">
                  <c:v>TE</c:v>
                </c:pt>
                <c:pt idx="3">
                  <c:v>EN</c:v>
                </c:pt>
              </c:strCache>
            </c:strRef>
          </c:cat>
          <c:val>
            <c:numRef>
              <c:f>CERN!$H$2:$H$5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33-844D-85BD-F0CDD0C74BF8}"/>
            </c:ext>
          </c:extLst>
        </c:ser>
        <c:dLbls>
          <c:dLblPos val="ctr"/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Group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CERN!$B$1</c:f>
              <c:strCache>
                <c:ptCount val="1"/>
                <c:pt idx="0">
                  <c:v>Group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CERN!$A$2:$A$11</c:f>
              <c:strCache>
                <c:ptCount val="10"/>
                <c:pt idx="0">
                  <c:v>BE-CO</c:v>
                </c:pt>
                <c:pt idx="1">
                  <c:v>BE-ICS</c:v>
                </c:pt>
                <c:pt idx="2">
                  <c:v>BE-BI</c:v>
                </c:pt>
                <c:pt idx="3">
                  <c:v>BE-OP</c:v>
                </c:pt>
                <c:pt idx="4">
                  <c:v>EN-EL</c:v>
                </c:pt>
                <c:pt idx="5">
                  <c:v>EP-ADE</c:v>
                </c:pt>
                <c:pt idx="6">
                  <c:v>EP-AID</c:v>
                </c:pt>
                <c:pt idx="7">
                  <c:v>EP-DT</c:v>
                </c:pt>
                <c:pt idx="8">
                  <c:v>EP-UAI</c:v>
                </c:pt>
                <c:pt idx="9">
                  <c:v>TE-CRG</c:v>
                </c:pt>
              </c:strCache>
            </c:strRef>
          </c:cat>
          <c:val>
            <c:numRef>
              <c:f>CERN!$B$2:$B$11</c:f>
              <c:numCache>
                <c:formatCode>General</c:formatCode>
                <c:ptCount val="10"/>
                <c:pt idx="0">
                  <c:v>4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E9-EC40-980D-25B2929640C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13472335"/>
        <c:axId val="2143458976"/>
      </c:barChart>
      <c:catAx>
        <c:axId val="1134723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143458976"/>
        <c:crosses val="autoZero"/>
        <c:auto val="1"/>
        <c:lblAlgn val="ctr"/>
        <c:lblOffset val="100"/>
        <c:noMultiLvlLbl val="0"/>
      </c:catAx>
      <c:valAx>
        <c:axId val="2143458976"/>
        <c:scaling>
          <c:orientation val="minMax"/>
          <c:max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3472335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[CERN_contributions.xlsx]Type!PivotTable1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CERN</a:t>
            </a:r>
            <a:r>
              <a:rPr lang="en-US" baseline="0" dirty="0"/>
              <a:t> contributions (55 attendees)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Type!$B$3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Type!$A$4:$A$18</c:f>
              <c:strCache>
                <c:ptCount val="14"/>
                <c:pt idx="0">
                  <c:v>Device Control and Integrating Diverse Systems</c:v>
                </c:pt>
                <c:pt idx="1">
                  <c:v>Control System Upgrades</c:v>
                </c:pt>
                <c:pt idx="2">
                  <c:v>Software Technology Evolution</c:v>
                </c:pt>
                <c:pt idx="3">
                  <c:v>User Interfaces, User Perspective, and User Experience(UX)</c:v>
                </c:pt>
                <c:pt idx="4">
                  <c:v>Control System Infrastructure</c:v>
                </c:pt>
                <c:pt idx="5">
                  <c:v>Data Management</c:v>
                </c:pt>
                <c:pt idx="6">
                  <c:v>Data Analytics</c:v>
                </c:pt>
                <c:pt idx="7">
                  <c:v>Functional Safety Systems for Machine Protection, Personnel Safety</c:v>
                </c:pt>
                <c:pt idx="8">
                  <c:v>Feedback Control and Process Tuning</c:v>
                </c:pt>
                <c:pt idx="9">
                  <c:v>Systems Engineering, Collaborations, Project Management</c:v>
                </c:pt>
                <c:pt idx="10">
                  <c:v>Hardware Technology</c:v>
                </c:pt>
                <c:pt idx="11">
                  <c:v>Timing and Synchronization</c:v>
                </c:pt>
                <c:pt idx="12">
                  <c:v>Experiment Control</c:v>
                </c:pt>
                <c:pt idx="13">
                  <c:v>Project Status Reports</c:v>
                </c:pt>
              </c:strCache>
            </c:strRef>
          </c:cat>
          <c:val>
            <c:numRef>
              <c:f>Type!$B$4:$B$18</c:f>
              <c:numCache>
                <c:formatCode>General</c:formatCode>
                <c:ptCount val="14"/>
                <c:pt idx="0">
                  <c:v>13</c:v>
                </c:pt>
                <c:pt idx="1">
                  <c:v>10</c:v>
                </c:pt>
                <c:pt idx="2">
                  <c:v>10</c:v>
                </c:pt>
                <c:pt idx="3">
                  <c:v>5</c:v>
                </c:pt>
                <c:pt idx="4">
                  <c:v>5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3</c:v>
                </c:pt>
                <c:pt idx="9">
                  <c:v>3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5F-2F4A-A23B-2E527CA5AB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1081135"/>
        <c:axId val="221097791"/>
      </c:barChart>
      <c:catAx>
        <c:axId val="2210811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21097791"/>
        <c:crosses val="autoZero"/>
        <c:auto val="1"/>
        <c:lblAlgn val="ctr"/>
        <c:lblOffset val="100"/>
        <c:noMultiLvlLbl val="0"/>
      </c:catAx>
      <c:valAx>
        <c:axId val="2210977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210811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tx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9162F-7302-3F46-9486-6A0AF216741E}" type="datetimeFigureOut">
              <a:rPr lang="en-US" smtClean="0"/>
              <a:t>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1B4CB-CE35-4D40-B517-F57ED695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7406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70712-8281-5447-BFE6-071768DF46C5}" type="datetimeFigureOut">
              <a:rPr lang="en-US" smtClean="0"/>
              <a:t>2/28/20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CD55D-2E94-574A-A1C3-077ADD658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399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D55D-2E94-574A-A1C3-077ADD6589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57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r>
              <a:rPr lang="en-US" sz="2000">
                <a:solidFill>
                  <a:srgbClr val="FFFFFF"/>
                </a:solidFill>
              </a:rPr>
              <a:t>31/Oct/2019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en-US">
                <a:solidFill>
                  <a:schemeClr val="tx2"/>
                </a:solidFill>
              </a:rPr>
              <a:t>E. Blanco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4495" y="3028950"/>
            <a:ext cx="1391088" cy="13887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/>
              <a:t>31/Oct/2019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E. Blanco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4686302"/>
            <a:ext cx="2209800" cy="273844"/>
          </a:xfrm>
        </p:spPr>
        <p:txBody>
          <a:bodyPr/>
          <a:lstStyle/>
          <a:p>
            <a:pPr eaLnBrk="1" latinLnBrk="0" hangingPunct="1"/>
            <a:r>
              <a:rPr lang="en-US"/>
              <a:t>31/Oct/2019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4686156"/>
            <a:ext cx="5573483" cy="273844"/>
          </a:xfrm>
        </p:spPr>
        <p:txBody>
          <a:bodyPr/>
          <a:lstStyle/>
          <a:p>
            <a:r>
              <a:rPr kumimoji="0" lang="en-US"/>
              <a:t>E. Blanco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KITlogo_4c_fruti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6" y="255985"/>
            <a:ext cx="10842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392113" y="898922"/>
            <a:ext cx="8356600" cy="367069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790575" indent="-314325">
              <a:buFontTx/>
              <a:buBlip>
                <a:blip r:embed="rId3"/>
              </a:buBlip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Text</a:t>
            </a:r>
          </a:p>
          <a:p>
            <a:pPr lvl="2"/>
            <a:r>
              <a:rPr lang="de-DE" dirty="0"/>
              <a:t>Text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6" y="250032"/>
            <a:ext cx="6911975" cy="42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215458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167" y="171450"/>
            <a:ext cx="7855881" cy="378883"/>
          </a:xfrm>
        </p:spPr>
        <p:txBody>
          <a:bodyPr>
            <a:noAutofit/>
          </a:bodyPr>
          <a:lstStyle>
            <a:lvl1pPr>
              <a:defRPr sz="32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47000" y="646457"/>
            <a:ext cx="1396999" cy="273844"/>
          </a:xfrm>
        </p:spPr>
        <p:txBody>
          <a:bodyPr/>
          <a:lstStyle>
            <a:lvl1pPr algn="r">
              <a:defRPr sz="1100"/>
            </a:lvl1pPr>
          </a:lstStyle>
          <a:p>
            <a:r>
              <a:rPr lang="en-US"/>
              <a:t>31/Oct/2019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8683" y="644195"/>
            <a:ext cx="5158317" cy="273844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E. Blanco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933001"/>
            <a:ext cx="533400" cy="18335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75167" y="1200149"/>
            <a:ext cx="8741833" cy="3869267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787" y="150284"/>
            <a:ext cx="689064" cy="6879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/>
              <a:t>31/Oct/2019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/>
              <a:t>E. Blanco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r>
              <a:rPr lang="en-US"/>
              <a:t>31/Oct/2019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0" lang="en-US"/>
              <a:t>E. Blanco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4787"/>
            <a:ext cx="8153400" cy="65246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r>
              <a:rPr lang="en-US"/>
              <a:t>31/Oct/2019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0" lang="en-US"/>
              <a:t>E. Blanco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/>
              <a:t>31/Oct/2019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E. Blanco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/>
              <a:t>31/Oct/2019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E. Blanco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4787"/>
            <a:ext cx="8077200" cy="65246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/>
              <a:t>31/Oct/2019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E. Blanco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pPr eaLnBrk="1" latinLnBrk="0" hangingPunct="1"/>
            <a:r>
              <a:rPr lang="en-US"/>
              <a:t>31/Oct/2019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r>
              <a:rPr kumimoji="0" lang="en-US"/>
              <a:t>E. Blanco</a:t>
            </a:r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r>
              <a:rPr lang="en-US" sz="1400">
                <a:solidFill>
                  <a:schemeClr val="tx2"/>
                </a:solidFill>
              </a:rPr>
              <a:t>31/Oct/2019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en-US" sz="1400">
                <a:solidFill>
                  <a:schemeClr val="tx2"/>
                </a:solidFill>
              </a:rPr>
              <a:t>E. Blanco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US" dirty="0">
                <a:latin typeface="Geneva"/>
                <a:cs typeface="Geneva"/>
              </a:rPr>
            </a:br>
            <a:r>
              <a:rPr lang="en-US" dirty="0">
                <a:latin typeface="Geneva"/>
                <a:cs typeface="Geneva"/>
              </a:rPr>
              <a:t>CO3 - ICALEPCS 19</a:t>
            </a:r>
            <a:br>
              <a:rPr lang="en-US" sz="2700" dirty="0">
                <a:latin typeface="Geneva"/>
                <a:cs typeface="Geneva"/>
              </a:rPr>
            </a:br>
            <a:r>
              <a:rPr lang="en-US" sz="1800" dirty="0">
                <a:latin typeface="Geneva"/>
                <a:cs typeface="Geneva"/>
              </a:rPr>
              <a:t>CO3 meeting 2019-OCTOBER</a:t>
            </a:r>
            <a:br>
              <a:rPr lang="en-US" sz="1800" dirty="0">
                <a:latin typeface="Geneva"/>
                <a:cs typeface="Geneva"/>
              </a:rPr>
            </a:br>
            <a:r>
              <a:rPr lang="en-US" sz="1800" dirty="0">
                <a:latin typeface="Geneva"/>
                <a:cs typeface="Geneva"/>
              </a:rPr>
              <a:t>E. Blanco</a:t>
            </a:r>
            <a:endParaRPr lang="en-US" sz="2700" dirty="0">
              <a:latin typeface="Geneva"/>
              <a:cs typeface="Genev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eneva"/>
                <a:cs typeface="Geneva"/>
              </a:rPr>
              <a:t>Post-conference initial feedback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eaLnBrk="1" latinLnBrk="0" hangingPunct="1"/>
            <a:r>
              <a:rPr lang="en-US" sz="1600">
                <a:solidFill>
                  <a:srgbClr val="FFFFFF"/>
                </a:solidFill>
                <a:latin typeface="Geneva"/>
                <a:cs typeface="Geneva"/>
              </a:rPr>
              <a:t>31/Oct/2019</a:t>
            </a:r>
            <a:endParaRPr lang="en-US" sz="1600" dirty="0">
              <a:solidFill>
                <a:srgbClr val="FFFFFF"/>
              </a:solidFill>
              <a:latin typeface="Geneva"/>
              <a:cs typeface="Genev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r>
              <a:rPr kumimoji="0" lang="en-US">
                <a:solidFill>
                  <a:schemeClr val="tx2"/>
                </a:solidFill>
                <a:latin typeface="Geneva"/>
                <a:cs typeface="Geneva"/>
              </a:rPr>
              <a:t>E. Blanco</a:t>
            </a:r>
            <a:endParaRPr kumimoji="0" lang="en-US" dirty="0">
              <a:solidFill>
                <a:schemeClr val="tx2"/>
              </a:solidFill>
              <a:latin typeface="Geneva"/>
              <a:cs typeface="Genev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 eaLnBrk="1" latinLnBrk="0" hangingPunct="1"/>
            <a:fld id="{F0C94032-CD4C-4C25-B0C2-CEC720522D92}" type="slidenum">
              <a:rPr kumimoji="0" lang="en-US" smtClean="0">
                <a:latin typeface="Geneva"/>
                <a:cs typeface="Geneva"/>
              </a:rPr>
              <a:pPr eaLnBrk="1" latinLnBrk="0" hangingPunct="1"/>
              <a:t>1</a:t>
            </a:fld>
            <a:endParaRPr kumimoji="0" lang="en-US" dirty="0">
              <a:solidFill>
                <a:schemeClr val="tx2"/>
              </a:solidFill>
              <a:latin typeface="Geneva"/>
              <a:cs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975160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281E4-EE6A-B847-B957-9964394F0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Post-conference general feedback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E325E1-8059-D340-BE91-1B416FF0A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31/Oct/2019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8A5277-02EF-8245-B8EB-225CDC238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Blanco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1EEBDF-38D7-FE4F-AA27-B28B5879B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10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7A5EB4-2790-D342-9961-A06B7983099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1800" dirty="0"/>
          </a:p>
          <a:p>
            <a:r>
              <a:rPr lang="en-US" sz="1800" dirty="0"/>
              <a:t>It went well</a:t>
            </a:r>
          </a:p>
          <a:p>
            <a:pPr lvl="1"/>
            <a:r>
              <a:rPr lang="en-US" sz="1400" dirty="0"/>
              <a:t>Workshops are really appreciated. Foster communication and discussion further in the conference</a:t>
            </a:r>
          </a:p>
          <a:p>
            <a:pPr lvl="1"/>
            <a:r>
              <a:rPr lang="en-US" sz="1400" dirty="0"/>
              <a:t>Good timing among parallel tracks. Allowed switching</a:t>
            </a:r>
          </a:p>
          <a:p>
            <a:r>
              <a:rPr lang="en-US" sz="1800" dirty="0"/>
              <a:t>It went not so well..</a:t>
            </a:r>
          </a:p>
          <a:p>
            <a:pPr lvl="1"/>
            <a:r>
              <a:rPr lang="en-US" sz="1400" dirty="0"/>
              <a:t>Bi-theme: EPICS, TANGO </a:t>
            </a:r>
          </a:p>
          <a:p>
            <a:pPr lvl="1"/>
            <a:r>
              <a:rPr lang="en-US" sz="1400" dirty="0"/>
              <a:t>Parallel tracks are always difficult to handle: e.g. data analytics &amp; Functional safety</a:t>
            </a:r>
          </a:p>
          <a:p>
            <a:pPr lvl="1"/>
            <a:r>
              <a:rPr lang="en-US" sz="1400" dirty="0"/>
              <a:t>Speaker’s corner isolation to avoid</a:t>
            </a:r>
          </a:p>
          <a:p>
            <a:pPr lvl="1"/>
            <a:r>
              <a:rPr lang="en-US" sz="1400" dirty="0"/>
              <a:t>Centralized place to have all workshops info</a:t>
            </a:r>
          </a:p>
          <a:p>
            <a:pPr lvl="1"/>
            <a:endParaRPr lang="en-US" sz="14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3400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A236E9A-125F-D244-9398-F9953C485C8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Stronger convergence of IT and OT </a:t>
            </a:r>
          </a:p>
          <a:p>
            <a:r>
              <a:rPr lang="en-US" sz="1400" dirty="0"/>
              <a:t>Increasing use of device model frameworks (code generation)</a:t>
            </a:r>
          </a:p>
          <a:p>
            <a:r>
              <a:rPr lang="en-US" sz="1400" dirty="0"/>
              <a:t>Importance of:</a:t>
            </a:r>
          </a:p>
          <a:p>
            <a:pPr lvl="1"/>
            <a:r>
              <a:rPr lang="en-US" sz="1400" dirty="0"/>
              <a:t>Testing and verification</a:t>
            </a:r>
          </a:p>
          <a:p>
            <a:pPr lvl="1"/>
            <a:r>
              <a:rPr lang="en-US" sz="1400" dirty="0"/>
              <a:t>Management of the deployed applications </a:t>
            </a:r>
          </a:p>
          <a:p>
            <a:pPr lvl="1"/>
            <a:r>
              <a:rPr lang="en-US" sz="1400" b="1" dirty="0"/>
              <a:t>Obsolescence</a:t>
            </a:r>
            <a:r>
              <a:rPr lang="en-US" sz="1400" dirty="0"/>
              <a:t> management</a:t>
            </a:r>
          </a:p>
          <a:p>
            <a:r>
              <a:rPr lang="en-US" sz="1400" dirty="0"/>
              <a:t>Facilitated collaboration possibilities </a:t>
            </a:r>
          </a:p>
          <a:p>
            <a:pPr lvl="1"/>
            <a:r>
              <a:rPr lang="en-US" sz="1400" dirty="0"/>
              <a:t>Formal verification, </a:t>
            </a:r>
            <a:r>
              <a:rPr lang="en-US" sz="1400" i="1" dirty="0" err="1"/>
              <a:t>Twincat</a:t>
            </a:r>
            <a:r>
              <a:rPr lang="en-US" sz="1400" i="1" dirty="0"/>
              <a:t>-based</a:t>
            </a:r>
            <a:r>
              <a:rPr lang="en-US" sz="1400" dirty="0"/>
              <a:t> frameworks, obsolescence…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AA792B-CD7C-A043-A7C3-47A777399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Workshop: PLC based control </a:t>
            </a:r>
            <a:r>
              <a:rPr lang="en-GB" dirty="0" err="1"/>
              <a:t>sytems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AEAC18-BB00-AB49-82F3-3622B3979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31/Oct/2019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3BA439-8355-F140-A4B0-CCE20A7A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Blanco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B94745-125F-F441-8D71-9F892D263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11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EDF1EDBE-7A9A-C84D-8B7D-AF9C024734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065" y="3420774"/>
            <a:ext cx="3325992" cy="1648642"/>
          </a:xfrm>
          <a:prstGeom prst="rect">
            <a:avLst/>
          </a:prstGeom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B382EA3A-E33B-0F4F-8A25-486BBAB89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779" y="1197887"/>
            <a:ext cx="1908221" cy="1431166"/>
          </a:xfrm>
          <a:prstGeom prst="rect">
            <a:avLst/>
          </a:prstGeom>
        </p:spPr>
      </p:pic>
      <p:pic>
        <p:nvPicPr>
          <p:cNvPr id="13" name="Picture 12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7F0A1EC8-3CFB-2B47-B80C-579C969838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22" y="3736051"/>
            <a:ext cx="3537121" cy="133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948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stats vs. CERN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31/Oct/2019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Blanco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Initially ~453 contributions</a:t>
            </a:r>
          </a:p>
          <a:p>
            <a:pPr lvl="1"/>
            <a:r>
              <a:rPr lang="en-US" sz="1600" dirty="0"/>
              <a:t>114 Orals (14 CERN)</a:t>
            </a:r>
          </a:p>
          <a:p>
            <a:pPr lvl="1"/>
            <a:r>
              <a:rPr lang="en-US" sz="1600" dirty="0"/>
              <a:t> 37 Mini-orals + Poster (4 CERN)</a:t>
            </a:r>
          </a:p>
          <a:p>
            <a:pPr lvl="1"/>
            <a:r>
              <a:rPr lang="en-US" sz="1600" dirty="0"/>
              <a:t>267 Posters (50 CERN)</a:t>
            </a:r>
          </a:p>
          <a:p>
            <a:pPr lvl="1"/>
            <a:r>
              <a:rPr lang="en-US" sz="1600" dirty="0"/>
              <a:t>17 Speakers’ Corner (1 CERN)</a:t>
            </a:r>
          </a:p>
          <a:p>
            <a:pPr lvl="1"/>
            <a:endParaRPr lang="en-US" sz="1600" dirty="0"/>
          </a:p>
          <a:p>
            <a:r>
              <a:rPr lang="en-US" sz="2000" dirty="0"/>
              <a:t>421 Final contributions</a:t>
            </a:r>
          </a:p>
          <a:p>
            <a:pPr lvl="1"/>
            <a:r>
              <a:rPr lang="en-US" sz="1600" dirty="0"/>
              <a:t>355 valid contributions</a:t>
            </a:r>
          </a:p>
          <a:p>
            <a:pPr lvl="1"/>
            <a:endParaRPr lang="en-US" sz="1600" dirty="0"/>
          </a:p>
          <a:p>
            <a:r>
              <a:rPr lang="en-US" sz="2000" dirty="0"/>
              <a:t>Large dependency on CERN </a:t>
            </a:r>
          </a:p>
        </p:txBody>
      </p:sp>
      <p:pic>
        <p:nvPicPr>
          <p:cNvPr id="8" name="Picture 7" descr="A picture containing room, drawing&#10;&#10;Description automatically generated">
            <a:extLst>
              <a:ext uri="{FF2B5EF4-FFF2-40B4-BE49-F238E27FC236}">
                <a16:creationId xmlns:a16="http://schemas.microsoft.com/office/drawing/2014/main" id="{1F84144B-BD47-9E4A-81D0-E70764BBEC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119" y="3070059"/>
            <a:ext cx="4835642" cy="1685627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59EECF7C-AF2D-7144-BDDC-52CD0A1D1A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228" y="1255094"/>
            <a:ext cx="5355771" cy="148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35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83EF1-4AE0-5B49-B54D-620889E8F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Submissions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8EB774-B6F8-EE4C-A426-3A472B2DB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31/Oct/2019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462E15-3650-7B4B-BD7D-CC8860B0E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Blanco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CC3F45-9F37-CB4F-8643-5C6678B87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0A05AB5-3A9E-BF4F-A048-93471796F12E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Main tracks:</a:t>
            </a:r>
            <a:br>
              <a:rPr lang="en-US" sz="1600" dirty="0"/>
            </a:br>
            <a:r>
              <a:rPr lang="en-US" sz="1600" dirty="0"/>
              <a:t>- Device Control and Integrating…</a:t>
            </a:r>
          </a:p>
          <a:p>
            <a:pPr marL="0" indent="0">
              <a:buNone/>
            </a:pPr>
            <a:r>
              <a:rPr lang="en-US" sz="1600" dirty="0"/>
              <a:t>- Software Technology Evolution</a:t>
            </a:r>
          </a:p>
          <a:p>
            <a:pPr marL="0" indent="0">
              <a:buNone/>
            </a:pPr>
            <a:r>
              <a:rPr lang="en-US" sz="1600" dirty="0"/>
              <a:t>- Control Systems Upgrades</a:t>
            </a:r>
          </a:p>
          <a:p>
            <a:pPr marL="0" indent="0">
              <a:buNone/>
            </a:pPr>
            <a:r>
              <a:rPr lang="en-US" sz="1600" dirty="0"/>
              <a:t>- User Interfaces, UX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Reasonable number of oral requests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158CF2E-20E1-4C41-942B-A61532E4CC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2220356"/>
              </p:ext>
            </p:extLst>
          </p:nvPr>
        </p:nvGraphicFramePr>
        <p:xfrm>
          <a:off x="3429000" y="1371601"/>
          <a:ext cx="5440680" cy="3447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6256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F224E-2E62-5141-8B20-FC73E3540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Orals assignments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4DEBDC-207A-9E43-A337-DA8D98F4C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31/Oct/2019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0ED4D9-AE16-7C4C-8186-0BE1AE7E6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Blanco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F8CFA2-CCC9-594C-B747-FF283AF2F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C8DCBD-77B4-964E-82F6-75EB4330CFA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75167" y="1200149"/>
            <a:ext cx="3807629" cy="386926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Total of 114 orals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There are tracks which “auto-assign” orals.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There are tracks which contributes not evenly to the total orals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A742F7-8D2F-CA4F-97EB-89422EC22A29}"/>
              </a:ext>
            </a:extLst>
          </p:cNvPr>
          <p:cNvSpPr txBox="1"/>
          <p:nvPr/>
        </p:nvSpPr>
        <p:spPr>
          <a:xfrm>
            <a:off x="118872" y="31729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42CEBE3-6B4F-B146-894D-61B9583CC5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108926"/>
              </p:ext>
            </p:extLst>
          </p:nvPr>
        </p:nvGraphicFramePr>
        <p:xfrm>
          <a:off x="4082796" y="1273301"/>
          <a:ext cx="4934204" cy="3796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7717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3991C-F72D-5442-A73E-B7876071C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stats on orals / region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C91338-D879-DF41-A063-8B5105E2E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31/Oct/2019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9EF392-9675-5F42-AF98-2003260C2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Blanco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552992-5812-3A40-A45B-12A4EE8F5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5</a:t>
            </a:fld>
            <a:endParaRPr kumimoji="0" lang="en-US" dirty="0">
              <a:solidFill>
                <a:srgbClr val="FFFFFF"/>
              </a:solidFill>
            </a:endParaRP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2A0E89C-7F52-FD49-B760-BEA0808FE5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5632314"/>
              </p:ext>
            </p:extLst>
          </p:nvPr>
        </p:nvGraphicFramePr>
        <p:xfrm>
          <a:off x="93435" y="1285875"/>
          <a:ext cx="4478565" cy="333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B0A8C2C-8088-C846-BAB7-5008D7D5AE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2481359"/>
              </p:ext>
            </p:extLst>
          </p:nvPr>
        </p:nvGraphicFramePr>
        <p:xfrm>
          <a:off x="4691743" y="1285875"/>
          <a:ext cx="4358821" cy="333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2351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0D78D-F211-E346-AE67-71543DE21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D3148A-2054-D043-9056-27A058E68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31/Oct/2019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35E4DC-105A-9744-88BD-5BB38A388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Blanco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81C65E-C401-9D42-A9BD-5EA6E9595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6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EFDA28-C60E-CE49-89A6-F48F0ADEDA9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61 contributions: 13 orals (2 invited)</a:t>
            </a:r>
          </a:p>
          <a:p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FC03CAF-2F38-2246-8FC8-4EC3A3A085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5355459"/>
              </p:ext>
            </p:extLst>
          </p:nvPr>
        </p:nvGraphicFramePr>
        <p:xfrm>
          <a:off x="266107" y="1998009"/>
          <a:ext cx="398316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115AD40-8982-5E48-ACDD-2368C36119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3493203"/>
              </p:ext>
            </p:extLst>
          </p:nvPr>
        </p:nvGraphicFramePr>
        <p:xfrm>
          <a:off x="4249271" y="197669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41649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CCBA6-795A-5F45-9D5E-64C9B79E6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FDDB8B-1142-5D42-BC0C-7ADAB89B9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31/Oct/2019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D26E18-4E89-2344-AF3C-D888DE8C0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Blanco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EEA170-1C4C-4A40-ADC7-52BAAA201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7</a:t>
            </a:fld>
            <a:endParaRPr kumimoji="0" lang="en-US" dirty="0">
              <a:solidFill>
                <a:srgbClr val="FFFFFF"/>
              </a:solidFill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7C6537E-23F2-6041-AD56-4290A84E9A0F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85408172"/>
              </p:ext>
            </p:extLst>
          </p:nvPr>
        </p:nvGraphicFramePr>
        <p:xfrm>
          <a:off x="274638" y="1200150"/>
          <a:ext cx="8742362" cy="3868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06446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orals, mini-orals, speakers’ corner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31/Oct/2019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Blanco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8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13" name="Picture 1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859308C3-D015-2C47-897B-CED8C3FFF4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00"/>
          <a:stretch/>
        </p:blipFill>
        <p:spPr>
          <a:xfrm>
            <a:off x="188975" y="1348465"/>
            <a:ext cx="8766049" cy="349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029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281E4-EE6A-B847-B957-9964394F0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Post-conference general feedback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E325E1-8059-D340-BE91-1B416FF0A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31/Oct/2019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8A5277-02EF-8245-B8EB-225CDC238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Blanco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1EEBDF-38D7-FE4F-AA27-B28B5879B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9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7A5EB4-2790-D342-9961-A06B7983099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1800" dirty="0"/>
          </a:p>
          <a:p>
            <a:r>
              <a:rPr lang="en-US" sz="1800" dirty="0"/>
              <a:t>Products/Technologies</a:t>
            </a:r>
          </a:p>
          <a:p>
            <a:pPr lvl="1"/>
            <a:r>
              <a:rPr lang="en-US" sz="1400" dirty="0"/>
              <a:t>Excitement on Machine learning (mixing feedback control systems and machine learning)</a:t>
            </a:r>
          </a:p>
          <a:p>
            <a:pPr lvl="1"/>
            <a:r>
              <a:rPr lang="en-US" sz="1400" dirty="0"/>
              <a:t>Increase use of DEVICE models and generators for PLC development (see </a:t>
            </a:r>
            <a:r>
              <a:rPr lang="en-US" sz="1400" dirty="0" err="1"/>
              <a:t>EuXFEL</a:t>
            </a:r>
            <a:r>
              <a:rPr lang="en-US" sz="1400" dirty="0"/>
              <a:t>)</a:t>
            </a:r>
          </a:p>
          <a:p>
            <a:pPr lvl="1"/>
            <a:r>
              <a:rPr lang="en-US" sz="1400" dirty="0"/>
              <a:t>Spare/asset handling for PLCs</a:t>
            </a:r>
          </a:p>
          <a:p>
            <a:r>
              <a:rPr lang="en-US" sz="1800" dirty="0"/>
              <a:t>Architectures</a:t>
            </a:r>
          </a:p>
          <a:p>
            <a:pPr lvl="1"/>
            <a:r>
              <a:rPr lang="en-US" sz="1400" dirty="0"/>
              <a:t>Safety systems: FPGAs developments for safety systems (interlocks). e.g. SLAC, ATLAS </a:t>
            </a:r>
            <a:r>
              <a:rPr lang="en-US" sz="1400" dirty="0" err="1"/>
              <a:t>Itk</a:t>
            </a:r>
            <a:r>
              <a:rPr lang="en-US" sz="1400" dirty="0"/>
              <a:t>…</a:t>
            </a:r>
          </a:p>
          <a:p>
            <a:r>
              <a:rPr lang="en-US" sz="1800" dirty="0"/>
              <a:t>Collaborations contacts</a:t>
            </a:r>
          </a:p>
          <a:p>
            <a:pPr lvl="1"/>
            <a:r>
              <a:rPr lang="en-US" sz="1400" dirty="0"/>
              <a:t>Formal verification and PLCverif: ESO, ESA, CEA </a:t>
            </a:r>
            <a:r>
              <a:rPr lang="en-US" sz="1400" dirty="0" err="1"/>
              <a:t>Sacley</a:t>
            </a:r>
            <a:r>
              <a:rPr lang="en-US" sz="1400" dirty="0"/>
              <a:t>, Bordeaux, ELI…</a:t>
            </a:r>
          </a:p>
          <a:p>
            <a:pPr marL="365760" lvl="1" indent="0">
              <a:buNone/>
            </a:pPr>
            <a:endParaRPr lang="en-US" sz="1400" dirty="0"/>
          </a:p>
          <a:p>
            <a:pPr lvl="1"/>
            <a:endParaRPr lang="en-US" sz="14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282191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3951</TotalTime>
  <Words>450</Words>
  <Application>Microsoft Macintosh PowerPoint</Application>
  <PresentationFormat>On-screen Show (16:9)</PresentationFormat>
  <Paragraphs>104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Geneva</vt:lpstr>
      <vt:lpstr>Tw Cen MT</vt:lpstr>
      <vt:lpstr>Wingdings</vt:lpstr>
      <vt:lpstr>Wingdings 2</vt:lpstr>
      <vt:lpstr>Median</vt:lpstr>
      <vt:lpstr> CO3 - ICALEPCS 19 CO3 meeting 2019-OCTOBER E. Blanco</vt:lpstr>
      <vt:lpstr>Some stats vs. CERN</vt:lpstr>
      <vt:lpstr>Submissions</vt:lpstr>
      <vt:lpstr>Orals assignments</vt:lpstr>
      <vt:lpstr>Some stats on orals / region</vt:lpstr>
      <vt:lpstr>CERN</vt:lpstr>
      <vt:lpstr>CERN</vt:lpstr>
      <vt:lpstr>CERN orals, mini-orals, speakers’ corner</vt:lpstr>
      <vt:lpstr>Post-conference general feedback</vt:lpstr>
      <vt:lpstr>Post-conference general feedback</vt:lpstr>
      <vt:lpstr>Workshop: PLC based control sytems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FAIR project (B180)</dc:title>
  <dc:creator>Enrique Blanco</dc:creator>
  <cp:lastModifiedBy>Enrique Blanco Vinuela</cp:lastModifiedBy>
  <cp:revision>67</cp:revision>
  <dcterms:created xsi:type="dcterms:W3CDTF">2016-11-07T14:48:40Z</dcterms:created>
  <dcterms:modified xsi:type="dcterms:W3CDTF">2020-02-28T10:35:35Z</dcterms:modified>
</cp:coreProperties>
</file>