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1"/>
  </p:notesMasterIdLst>
  <p:sldIdLst>
    <p:sldId id="256" r:id="rId2"/>
    <p:sldId id="357" r:id="rId3"/>
    <p:sldId id="362" r:id="rId4"/>
    <p:sldId id="368" r:id="rId5"/>
    <p:sldId id="363" r:id="rId6"/>
    <p:sldId id="259" r:id="rId7"/>
    <p:sldId id="373" r:id="rId8"/>
    <p:sldId id="349" r:id="rId9"/>
    <p:sldId id="370" r:id="rId10"/>
    <p:sldId id="348" r:id="rId11"/>
    <p:sldId id="269" r:id="rId12"/>
    <p:sldId id="270" r:id="rId13"/>
    <p:sldId id="356" r:id="rId14"/>
    <p:sldId id="366" r:id="rId15"/>
    <p:sldId id="367" r:id="rId16"/>
    <p:sldId id="321" r:id="rId17"/>
    <p:sldId id="322" r:id="rId18"/>
    <p:sldId id="324" r:id="rId19"/>
    <p:sldId id="325" r:id="rId20"/>
    <p:sldId id="326" r:id="rId21"/>
    <p:sldId id="331" r:id="rId22"/>
    <p:sldId id="334" r:id="rId23"/>
    <p:sldId id="335" r:id="rId24"/>
    <p:sldId id="369" r:id="rId25"/>
    <p:sldId id="376" r:id="rId26"/>
    <p:sldId id="375" r:id="rId27"/>
    <p:sldId id="377" r:id="rId28"/>
    <p:sldId id="372" r:id="rId29"/>
    <p:sldId id="371" r:id="rId3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595"/>
    <a:srgbClr val="4D1434"/>
    <a:srgbClr val="9031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presentazioni%20e%20seminari\io\stabilita%20cristalli\presentazione_dati_stabili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test%20beam\certificati%20cristalli\stabilita_holder_lhc2018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test%20beam\certificati%20cristalli\stabilita_holder_lhc2018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test%20beam\certificati%20cristalli\stabilita_holder_lhc2018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test%20beam\certificati%20cristalli\stabilita_holder_lhc2018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test%20beam\certificati%20cristalli\stabilita_holder_lhc2018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test%20beam\certificati%20cristalli\stabilita_holder_lhc2018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presentazioni%20e%20seminari\io\stabilita%20cristalli\presentazione_dati_stabili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presentazioni%20e%20seminari\io\stabilita%20cristalli\presentazione_dati_stabili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presentazioni%20e%20seminari\io\stabilita%20cristalli\presentazione_dati_stabili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presentazioni%20e%20seminari\io\stabilita%20cristalli\presentazione_dati_stabili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test%20beam\certificati%20cristalli\stabilita_holder_lhc2018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test%20beam\certificati%20cristalli\stabilita_holder_lhc2018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test%20beam\certificati%20cristalli\stabilita_holder_lhc2018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zzolari.DESKTOP-OV9J3L9\Documents\Lavoro\test%20beam\certificati%20cristalli\stabilita_holder_lhc2018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2200" b="1" dirty="0"/>
              <a:t>Crystal</a:t>
            </a:r>
            <a:r>
              <a:rPr lang="it-IT" sz="2200" b="1" baseline="0" dirty="0"/>
              <a:t> #</a:t>
            </a:r>
            <a:r>
              <a:rPr lang="it-IT" sz="2200" b="1" baseline="0" dirty="0" smtClean="0"/>
              <a:t>1</a:t>
            </a:r>
            <a:endParaRPr lang="it-IT" sz="12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fixedVal"/>
            <c:noEndCap val="0"/>
            <c:val val="3"/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Foglio2!$AO$1:$AO$19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9">
                  <c:v>9</c:v>
                </c:pt>
                <c:pt idx="12">
                  <c:v>12</c:v>
                </c:pt>
                <c:pt idx="14">
                  <c:v>14</c:v>
                </c:pt>
                <c:pt idx="18">
                  <c:v>18</c:v>
                </c:pt>
              </c:numCache>
            </c:numRef>
          </c:xVal>
          <c:yVal>
            <c:numRef>
              <c:f>Foglio2!$AP$1:$AP$19</c:f>
              <c:numCache>
                <c:formatCode>General</c:formatCode>
                <c:ptCount val="19"/>
                <c:pt idx="0">
                  <c:v>58</c:v>
                </c:pt>
                <c:pt idx="1">
                  <c:v>56</c:v>
                </c:pt>
                <c:pt idx="2">
                  <c:v>58</c:v>
                </c:pt>
                <c:pt idx="3">
                  <c:v>59</c:v>
                </c:pt>
                <c:pt idx="4">
                  <c:v>57</c:v>
                </c:pt>
                <c:pt idx="5">
                  <c:v>58</c:v>
                </c:pt>
                <c:pt idx="6">
                  <c:v>59</c:v>
                </c:pt>
                <c:pt idx="9">
                  <c:v>56</c:v>
                </c:pt>
                <c:pt idx="12">
                  <c:v>59</c:v>
                </c:pt>
                <c:pt idx="14">
                  <c:v>58</c:v>
                </c:pt>
                <c:pt idx="18">
                  <c:v>60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BFF-46D1-907D-F8DDC72098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3801744"/>
        <c:axId val="613787184"/>
      </c:scatterChart>
      <c:valAx>
        <c:axId val="613801744"/>
        <c:scaling>
          <c:orientation val="minMax"/>
          <c:max val="19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/>
                  <a:t>Number of thermal</a:t>
                </a:r>
                <a:r>
                  <a:rPr lang="it-IT" sz="1400" b="1" baseline="0"/>
                  <a:t> cycles</a:t>
                </a:r>
                <a:endParaRPr lang="it-IT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13787184"/>
        <c:crosses val="autoZero"/>
        <c:crossBetween val="midCat"/>
        <c:majorUnit val="2"/>
      </c:valAx>
      <c:valAx>
        <c:axId val="613787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/>
                  <a:t>Deflection angle</a:t>
                </a:r>
                <a:r>
                  <a:rPr lang="it-IT" sz="1400" b="1" baseline="0"/>
                  <a:t> (urad)</a:t>
                </a:r>
                <a:endParaRPr lang="it-IT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13801744"/>
        <c:crosses val="autoZero"/>
        <c:crossBetween val="midCat"/>
        <c:majorUnit val="3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1"/>
              <a:t>Crystal</a:t>
            </a:r>
            <a:r>
              <a:rPr lang="it-IT" sz="1800" b="1" baseline="0"/>
              <a:t> STF 121</a:t>
            </a:r>
            <a:endParaRPr lang="it-IT" sz="1800" b="1"/>
          </a:p>
        </c:rich>
      </c:tx>
      <c:layout>
        <c:manualLayout>
          <c:xMode val="edge"/>
          <c:yMode val="edge"/>
          <c:x val="0.29182044552123293"/>
          <c:y val="3.06513409961685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numRef>
              <c:f>[2]Sheet1!$I$2:$I$10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numCache>
            </c:numRef>
          </c:cat>
          <c:val>
            <c:numRef>
              <c:f>[2]Sheet1!$J$2:$J$10</c:f>
              <c:numCache>
                <c:formatCode>General</c:formatCode>
                <c:ptCount val="9"/>
                <c:pt idx="0">
                  <c:v>50</c:v>
                </c:pt>
                <c:pt idx="1">
                  <c:v>49</c:v>
                </c:pt>
                <c:pt idx="2">
                  <c:v>50</c:v>
                </c:pt>
                <c:pt idx="3">
                  <c:v>47</c:v>
                </c:pt>
                <c:pt idx="4">
                  <c:v>47</c:v>
                </c:pt>
                <c:pt idx="5">
                  <c:v>46</c:v>
                </c:pt>
                <c:pt idx="6">
                  <c:v>48</c:v>
                </c:pt>
                <c:pt idx="7">
                  <c:v>48</c:v>
                </c:pt>
                <c:pt idx="8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0C-486B-805D-39F1B84BDA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53693888"/>
        <c:axId val="1753694304"/>
      </c:barChart>
      <c:scatterChart>
        <c:scatterStyle val="lineMarker"/>
        <c:varyColors val="0"/>
        <c:ser>
          <c:idx val="1"/>
          <c:order val="1"/>
          <c:tx>
            <c:strRef>
              <c:f>'angolo deflessione'!$Q$3:$Q$11</c:f>
              <c:strCach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0000"/>
              </a:solidFill>
              <a:ln w="25400">
                <a:noFill/>
              </a:ln>
              <a:effectLst/>
            </c:spPr>
          </c:marker>
          <c:dPt>
            <c:idx val="7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760C-486B-805D-39F1B84BDA58}"/>
              </c:ext>
            </c:extLst>
          </c:dPt>
          <c:dPt>
            <c:idx val="8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760C-486B-805D-39F1B84BDA58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'angolo deflessione'!$T$3:$T$11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plus>
            <c:minus>
              <c:numRef>
                <c:f>'angolo deflessione'!$T$3:$T$11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'angolo deflessione'!$S$3:$S$11</c:f>
              <c:numCache>
                <c:formatCode>General</c:formatCode>
                <c:ptCount val="9"/>
                <c:pt idx="0">
                  <c:v>50</c:v>
                </c:pt>
                <c:pt idx="1">
                  <c:v>49</c:v>
                </c:pt>
                <c:pt idx="2">
                  <c:v>50</c:v>
                </c:pt>
                <c:pt idx="3">
                  <c:v>47</c:v>
                </c:pt>
                <c:pt idx="4">
                  <c:v>47</c:v>
                </c:pt>
                <c:pt idx="5">
                  <c:v>46</c:v>
                </c:pt>
                <c:pt idx="6">
                  <c:v>48</c:v>
                </c:pt>
                <c:pt idx="7">
                  <c:v>48</c:v>
                </c:pt>
                <c:pt idx="8">
                  <c:v>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60C-486B-805D-39F1B84BDA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693888"/>
        <c:axId val="1753694304"/>
      </c:scatterChart>
      <c:catAx>
        <c:axId val="1753693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Number of thermal</a:t>
                </a:r>
                <a:r>
                  <a:rPr lang="it-IT" sz="1600" b="1" baseline="0"/>
                  <a:t> cycles</a:t>
                </a:r>
                <a:endParaRPr lang="it-IT" sz="16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4304"/>
        <c:crosses val="autoZero"/>
        <c:auto val="1"/>
        <c:lblAlgn val="ctr"/>
        <c:lblOffset val="100"/>
        <c:noMultiLvlLbl val="0"/>
      </c:catAx>
      <c:valAx>
        <c:axId val="1753694304"/>
        <c:scaling>
          <c:orientation val="minMax"/>
          <c:max val="55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Deflection angle (urad)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5055555555555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1"/>
              <a:t>Crystal</a:t>
            </a:r>
            <a:r>
              <a:rPr lang="it-IT" sz="1800" b="1" baseline="0"/>
              <a:t> STF 122</a:t>
            </a:r>
            <a:endParaRPr lang="it-IT" sz="1800" b="1"/>
          </a:p>
        </c:rich>
      </c:tx>
      <c:layout>
        <c:manualLayout>
          <c:xMode val="edge"/>
          <c:yMode val="edge"/>
          <c:x val="0.29182044552123293"/>
          <c:y val="3.06513409961685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numRef>
              <c:f>[2]Sheet1!$I$2:$I$10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numCache>
            </c:numRef>
          </c:cat>
          <c:val>
            <c:numRef>
              <c:f>[2]Sheet1!$J$2:$J$10</c:f>
              <c:numCache>
                <c:formatCode>General</c:formatCode>
                <c:ptCount val="9"/>
                <c:pt idx="0">
                  <c:v>50</c:v>
                </c:pt>
                <c:pt idx="1">
                  <c:v>49</c:v>
                </c:pt>
                <c:pt idx="2">
                  <c:v>50</c:v>
                </c:pt>
                <c:pt idx="3">
                  <c:v>47</c:v>
                </c:pt>
                <c:pt idx="4">
                  <c:v>47</c:v>
                </c:pt>
                <c:pt idx="5">
                  <c:v>46</c:v>
                </c:pt>
                <c:pt idx="6">
                  <c:v>48</c:v>
                </c:pt>
                <c:pt idx="7">
                  <c:v>48</c:v>
                </c:pt>
                <c:pt idx="8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2D-45E0-A001-3A81BB2007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53693888"/>
        <c:axId val="1753694304"/>
      </c:barChart>
      <c:scatterChart>
        <c:scatterStyle val="lineMarker"/>
        <c:varyColors val="0"/>
        <c:ser>
          <c:idx val="1"/>
          <c:order val="1"/>
          <c:tx>
            <c:strRef>
              <c:f>'angolo deflessione'!$U$3:$U$11</c:f>
              <c:strCach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0000"/>
              </a:solidFill>
              <a:ln w="25400">
                <a:noFill/>
              </a:ln>
              <a:effectLst/>
            </c:spPr>
          </c:marker>
          <c:dPt>
            <c:idx val="7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642D-45E0-A001-3A81BB200747}"/>
              </c:ext>
            </c:extLst>
          </c:dPt>
          <c:dPt>
            <c:idx val="8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642D-45E0-A001-3A81BB200747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'angolo deflessione'!$X$3:$X$11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plus>
            <c:minus>
              <c:numRef>
                <c:f>'angolo deflessione'!$X$3:$X$11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'angolo deflessione'!$W$3:$W$11</c:f>
              <c:numCache>
                <c:formatCode>General</c:formatCode>
                <c:ptCount val="9"/>
                <c:pt idx="0">
                  <c:v>53</c:v>
                </c:pt>
                <c:pt idx="1">
                  <c:v>49</c:v>
                </c:pt>
                <c:pt idx="2">
                  <c:v>48</c:v>
                </c:pt>
                <c:pt idx="3">
                  <c:v>53</c:v>
                </c:pt>
                <c:pt idx="4">
                  <c:v>52</c:v>
                </c:pt>
                <c:pt idx="5">
                  <c:v>49</c:v>
                </c:pt>
                <c:pt idx="6">
                  <c:v>49</c:v>
                </c:pt>
                <c:pt idx="7">
                  <c:v>46</c:v>
                </c:pt>
                <c:pt idx="8">
                  <c:v>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42D-45E0-A001-3A81BB2007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693888"/>
        <c:axId val="1753694304"/>
      </c:scatterChart>
      <c:catAx>
        <c:axId val="1753693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Number of thermal</a:t>
                </a:r>
                <a:r>
                  <a:rPr lang="it-IT" sz="1600" b="1" baseline="0"/>
                  <a:t> cycles</a:t>
                </a:r>
                <a:endParaRPr lang="it-IT" sz="16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4304"/>
        <c:crosses val="autoZero"/>
        <c:auto val="1"/>
        <c:lblAlgn val="ctr"/>
        <c:lblOffset val="100"/>
        <c:noMultiLvlLbl val="0"/>
      </c:catAx>
      <c:valAx>
        <c:axId val="1753694304"/>
        <c:scaling>
          <c:orientation val="minMax"/>
          <c:max val="58"/>
          <c:min val="4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Deflection angle (urad)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5055555555555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1"/>
              <a:t>Crystal</a:t>
            </a:r>
            <a:r>
              <a:rPr lang="it-IT" sz="1800" b="1" baseline="0"/>
              <a:t> STF 123</a:t>
            </a:r>
            <a:endParaRPr lang="it-IT" sz="1800" b="1"/>
          </a:p>
        </c:rich>
      </c:tx>
      <c:layout>
        <c:manualLayout>
          <c:xMode val="edge"/>
          <c:yMode val="edge"/>
          <c:x val="0.29182044552123293"/>
          <c:y val="3.06513409961685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numRef>
              <c:f>[2]Sheet1!$I$2:$I$10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numCache>
            </c:numRef>
          </c:cat>
          <c:val>
            <c:numRef>
              <c:f>[2]Sheet1!$J$2:$J$10</c:f>
              <c:numCache>
                <c:formatCode>General</c:formatCode>
                <c:ptCount val="9"/>
                <c:pt idx="0">
                  <c:v>50</c:v>
                </c:pt>
                <c:pt idx="1">
                  <c:v>49</c:v>
                </c:pt>
                <c:pt idx="2">
                  <c:v>50</c:v>
                </c:pt>
                <c:pt idx="3">
                  <c:v>47</c:v>
                </c:pt>
                <c:pt idx="4">
                  <c:v>47</c:v>
                </c:pt>
                <c:pt idx="5">
                  <c:v>46</c:v>
                </c:pt>
                <c:pt idx="6">
                  <c:v>48</c:v>
                </c:pt>
                <c:pt idx="7">
                  <c:v>48</c:v>
                </c:pt>
                <c:pt idx="8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29-4B2E-963D-FDAA85492B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53693888"/>
        <c:axId val="1753694304"/>
      </c:barChart>
      <c:scatterChart>
        <c:scatterStyle val="lineMarker"/>
        <c:varyColors val="0"/>
        <c:ser>
          <c:idx val="1"/>
          <c:order val="1"/>
          <c:tx>
            <c:strRef>
              <c:f>'angolo deflessione'!$Y$3:$Y$11</c:f>
              <c:strCach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0000"/>
              </a:solidFill>
              <a:ln w="25400">
                <a:noFill/>
              </a:ln>
              <a:effectLst/>
            </c:spPr>
          </c:marker>
          <c:dPt>
            <c:idx val="7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ED29-4B2E-963D-FDAA85492B8D}"/>
              </c:ext>
            </c:extLst>
          </c:dPt>
          <c:dPt>
            <c:idx val="8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ED29-4B2E-963D-FDAA85492B8D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'angolo deflessione'!$AB$3:$AB$11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plus>
            <c:minus>
              <c:numRef>
                <c:f>'angolo deflessione'!$AB$3:$AB$11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'angolo deflessione'!$AA$3:$AA$11</c:f>
              <c:numCache>
                <c:formatCode>General</c:formatCode>
                <c:ptCount val="9"/>
                <c:pt idx="0">
                  <c:v>54</c:v>
                </c:pt>
                <c:pt idx="1">
                  <c:v>51</c:v>
                </c:pt>
                <c:pt idx="2">
                  <c:v>52</c:v>
                </c:pt>
                <c:pt idx="3">
                  <c:v>51</c:v>
                </c:pt>
                <c:pt idx="4">
                  <c:v>54</c:v>
                </c:pt>
                <c:pt idx="5">
                  <c:v>53</c:v>
                </c:pt>
                <c:pt idx="6">
                  <c:v>52</c:v>
                </c:pt>
                <c:pt idx="7">
                  <c:v>52</c:v>
                </c:pt>
                <c:pt idx="8">
                  <c:v>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D29-4B2E-963D-FDAA85492B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693888"/>
        <c:axId val="1753694304"/>
      </c:scatterChart>
      <c:catAx>
        <c:axId val="1753693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Number of thermal</a:t>
                </a:r>
                <a:r>
                  <a:rPr lang="it-IT" sz="1600" b="1" baseline="0"/>
                  <a:t> cycles</a:t>
                </a:r>
                <a:endParaRPr lang="it-IT" sz="16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4304"/>
        <c:crosses val="autoZero"/>
        <c:auto val="1"/>
        <c:lblAlgn val="ctr"/>
        <c:lblOffset val="100"/>
        <c:noMultiLvlLbl val="0"/>
      </c:catAx>
      <c:valAx>
        <c:axId val="1753694304"/>
        <c:scaling>
          <c:orientation val="minMax"/>
          <c:min val="4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Deflection angle (urad)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5055555555555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1"/>
              <a:t>Crystal</a:t>
            </a:r>
            <a:r>
              <a:rPr lang="it-IT" sz="1800" b="1" baseline="0"/>
              <a:t> STF 124</a:t>
            </a:r>
            <a:endParaRPr lang="it-IT" sz="1800" b="1"/>
          </a:p>
        </c:rich>
      </c:tx>
      <c:layout>
        <c:manualLayout>
          <c:xMode val="edge"/>
          <c:yMode val="edge"/>
          <c:x val="0.29182044552123293"/>
          <c:y val="3.06513409961685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numRef>
              <c:f>'angolo deflessione'!$AC$3:$AC$12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8</c:v>
                </c:pt>
              </c:numCache>
            </c:numRef>
          </c:cat>
          <c:val>
            <c:numRef>
              <c:f>'angolo deflessione'!$AD$3:$AD$12</c:f>
              <c:numCache>
                <c:formatCode>General</c:formatCode>
                <c:ptCount val="10"/>
                <c:pt idx="0">
                  <c:v>50</c:v>
                </c:pt>
                <c:pt idx="1">
                  <c:v>48</c:v>
                </c:pt>
                <c:pt idx="2">
                  <c:v>48</c:v>
                </c:pt>
                <c:pt idx="3">
                  <c:v>49</c:v>
                </c:pt>
                <c:pt idx="4">
                  <c:v>50</c:v>
                </c:pt>
                <c:pt idx="5">
                  <c:v>50</c:v>
                </c:pt>
                <c:pt idx="6">
                  <c:v>50</c:v>
                </c:pt>
                <c:pt idx="7">
                  <c:v>50</c:v>
                </c:pt>
                <c:pt idx="8">
                  <c:v>49</c:v>
                </c:pt>
                <c:pt idx="9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DC-4ED3-B3CE-FFF971AD1A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53693888"/>
        <c:axId val="1753694304"/>
      </c:barChart>
      <c:scatterChart>
        <c:scatterStyle val="lineMarker"/>
        <c:varyColors val="0"/>
        <c:ser>
          <c:idx val="1"/>
          <c:order val="1"/>
          <c:tx>
            <c:strRef>
              <c:f>'angolo deflessione'!$AC$3:$AC$12</c:f>
              <c:strCach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0000"/>
              </a:solidFill>
              <a:ln w="25400">
                <a:noFill/>
              </a:ln>
              <a:effectLst/>
            </c:spPr>
          </c:marker>
          <c:dPt>
            <c:idx val="9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94DC-4ED3-B3CE-FFF971AD1AA7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'angolo deflessione'!$AF$3:$AF$12</c:f>
                <c:numCache>
                  <c:formatCode>General</c:formatCode>
                  <c:ptCount val="10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3</c:v>
                  </c:pt>
                  <c:pt idx="8">
                    <c:v>3</c:v>
                  </c:pt>
                  <c:pt idx="9">
                    <c:v>1</c:v>
                  </c:pt>
                </c:numCache>
              </c:numRef>
            </c:plus>
            <c:minus>
              <c:numRef>
                <c:f>'angolo deflessione'!$AF$3:$AF$12</c:f>
                <c:numCache>
                  <c:formatCode>General</c:formatCode>
                  <c:ptCount val="10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3</c:v>
                  </c:pt>
                  <c:pt idx="8">
                    <c:v>3</c:v>
                  </c:pt>
                  <c:pt idx="9">
                    <c:v>1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'angolo deflessione'!$AE$3:$AE$12</c:f>
              <c:numCache>
                <c:formatCode>General</c:formatCode>
                <c:ptCount val="10"/>
                <c:pt idx="0">
                  <c:v>50</c:v>
                </c:pt>
                <c:pt idx="1">
                  <c:v>48</c:v>
                </c:pt>
                <c:pt idx="2">
                  <c:v>48</c:v>
                </c:pt>
                <c:pt idx="3">
                  <c:v>49</c:v>
                </c:pt>
                <c:pt idx="4">
                  <c:v>50</c:v>
                </c:pt>
                <c:pt idx="5">
                  <c:v>50</c:v>
                </c:pt>
                <c:pt idx="6">
                  <c:v>50</c:v>
                </c:pt>
                <c:pt idx="7">
                  <c:v>50</c:v>
                </c:pt>
                <c:pt idx="8">
                  <c:v>49</c:v>
                </c:pt>
                <c:pt idx="9">
                  <c:v>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4DC-4ED3-B3CE-FFF971AD1A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693888"/>
        <c:axId val="1753694304"/>
      </c:scatterChart>
      <c:catAx>
        <c:axId val="1753693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Number of thermal</a:t>
                </a:r>
                <a:r>
                  <a:rPr lang="it-IT" sz="1600" b="1" baseline="0"/>
                  <a:t> cycles</a:t>
                </a:r>
                <a:endParaRPr lang="it-IT" sz="16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4304"/>
        <c:crosses val="autoZero"/>
        <c:auto val="1"/>
        <c:lblAlgn val="ctr"/>
        <c:lblOffset val="100"/>
        <c:noMultiLvlLbl val="0"/>
      </c:catAx>
      <c:valAx>
        <c:axId val="1753694304"/>
        <c:scaling>
          <c:orientation val="minMax"/>
          <c:max val="55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Deflection angle (urad)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5055555555555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1"/>
              <a:t>Crystal</a:t>
            </a:r>
            <a:r>
              <a:rPr lang="it-IT" sz="1800" b="1" baseline="0"/>
              <a:t> STF 125</a:t>
            </a:r>
            <a:endParaRPr lang="it-IT" sz="1800" b="1"/>
          </a:p>
        </c:rich>
      </c:tx>
      <c:layout>
        <c:manualLayout>
          <c:xMode val="edge"/>
          <c:yMode val="edge"/>
          <c:x val="0.29182044552123293"/>
          <c:y val="3.06513409961685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numRef>
              <c:f>'angolo deflessione'!$AG$3:$AG$12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8</c:v>
                </c:pt>
              </c:numCache>
            </c:numRef>
          </c:cat>
          <c:val>
            <c:numRef>
              <c:f>'angolo deflessione'!$AH$3:$AH$12</c:f>
              <c:numCache>
                <c:formatCode>General</c:formatCode>
                <c:ptCount val="10"/>
                <c:pt idx="0">
                  <c:v>50</c:v>
                </c:pt>
                <c:pt idx="1">
                  <c:v>52</c:v>
                </c:pt>
                <c:pt idx="2">
                  <c:v>50</c:v>
                </c:pt>
                <c:pt idx="3">
                  <c:v>49</c:v>
                </c:pt>
                <c:pt idx="4">
                  <c:v>51</c:v>
                </c:pt>
                <c:pt idx="5">
                  <c:v>53</c:v>
                </c:pt>
                <c:pt idx="6">
                  <c:v>52</c:v>
                </c:pt>
                <c:pt idx="7">
                  <c:v>52</c:v>
                </c:pt>
                <c:pt idx="8">
                  <c:v>51</c:v>
                </c:pt>
                <c:pt idx="9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16-4973-958F-AD975544AF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53693888"/>
        <c:axId val="1753694304"/>
      </c:barChart>
      <c:scatterChart>
        <c:scatterStyle val="lineMarker"/>
        <c:varyColors val="0"/>
        <c:ser>
          <c:idx val="1"/>
          <c:order val="1"/>
          <c:tx>
            <c:strRef>
              <c:f>'angolo deflessione'!$AG$3:$AG$12</c:f>
              <c:strCach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8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0000"/>
              </a:solidFill>
              <a:ln w="25400">
                <a:noFill/>
              </a:ln>
              <a:effectLst/>
            </c:spPr>
          </c:marker>
          <c:dPt>
            <c:idx val="9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A616-4973-958F-AD975544AFA7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'angolo deflessione'!$AJ$3:$AJ$12</c:f>
                <c:numCache>
                  <c:formatCode>General</c:formatCode>
                  <c:ptCount val="10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3</c:v>
                  </c:pt>
                  <c:pt idx="8">
                    <c:v>3</c:v>
                  </c:pt>
                  <c:pt idx="9">
                    <c:v>1</c:v>
                  </c:pt>
                </c:numCache>
              </c:numRef>
            </c:plus>
            <c:minus>
              <c:numRef>
                <c:f>'angolo deflessione'!$AJ$3:$AJ$12</c:f>
                <c:numCache>
                  <c:formatCode>General</c:formatCode>
                  <c:ptCount val="10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3</c:v>
                  </c:pt>
                  <c:pt idx="8">
                    <c:v>3</c:v>
                  </c:pt>
                  <c:pt idx="9">
                    <c:v>1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'angolo deflessione'!$AI$3:$AI$12</c:f>
              <c:numCache>
                <c:formatCode>General</c:formatCode>
                <c:ptCount val="10"/>
                <c:pt idx="0">
                  <c:v>50</c:v>
                </c:pt>
                <c:pt idx="1">
                  <c:v>52</c:v>
                </c:pt>
                <c:pt idx="2">
                  <c:v>50</c:v>
                </c:pt>
                <c:pt idx="3">
                  <c:v>49</c:v>
                </c:pt>
                <c:pt idx="4">
                  <c:v>51</c:v>
                </c:pt>
                <c:pt idx="5">
                  <c:v>53</c:v>
                </c:pt>
                <c:pt idx="6">
                  <c:v>52</c:v>
                </c:pt>
                <c:pt idx="7">
                  <c:v>52</c:v>
                </c:pt>
                <c:pt idx="8">
                  <c:v>51</c:v>
                </c:pt>
                <c:pt idx="9">
                  <c:v>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616-4973-958F-AD975544AF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693888"/>
        <c:axId val="1753694304"/>
      </c:scatterChart>
      <c:catAx>
        <c:axId val="1753693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Number of thermal</a:t>
                </a:r>
                <a:r>
                  <a:rPr lang="it-IT" sz="1600" b="1" baseline="0"/>
                  <a:t> cycles</a:t>
                </a:r>
                <a:endParaRPr lang="it-IT" sz="16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4304"/>
        <c:crosses val="autoZero"/>
        <c:auto val="1"/>
        <c:lblAlgn val="ctr"/>
        <c:lblOffset val="100"/>
        <c:noMultiLvlLbl val="0"/>
      </c:catAx>
      <c:valAx>
        <c:axId val="1753694304"/>
        <c:scaling>
          <c:orientation val="minMax"/>
          <c:max val="60"/>
          <c:min val="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Deflection angle (urad)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5055555555555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1"/>
              <a:t>Crystal</a:t>
            </a:r>
            <a:r>
              <a:rPr lang="it-IT" sz="1800" b="1" baseline="0"/>
              <a:t> STF 126</a:t>
            </a:r>
            <a:endParaRPr lang="it-IT" sz="1800" b="1"/>
          </a:p>
        </c:rich>
      </c:tx>
      <c:layout>
        <c:manualLayout>
          <c:xMode val="edge"/>
          <c:yMode val="edge"/>
          <c:x val="0.29182044552123293"/>
          <c:y val="3.06513409961685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numRef>
              <c:f>'angolo deflessione'!$AK$3:$AK$10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</c:numCache>
            </c:numRef>
          </c:cat>
          <c:val>
            <c:numRef>
              <c:f>'angolo deflessione'!$AL$3:$AL$10</c:f>
              <c:numCache>
                <c:formatCode>General</c:formatCode>
                <c:ptCount val="8"/>
                <c:pt idx="0">
                  <c:v>51</c:v>
                </c:pt>
                <c:pt idx="1">
                  <c:v>51</c:v>
                </c:pt>
                <c:pt idx="2">
                  <c:v>50</c:v>
                </c:pt>
                <c:pt idx="3">
                  <c:v>48</c:v>
                </c:pt>
                <c:pt idx="4">
                  <c:v>50</c:v>
                </c:pt>
                <c:pt idx="5">
                  <c:v>52</c:v>
                </c:pt>
                <c:pt idx="6">
                  <c:v>51</c:v>
                </c:pt>
                <c:pt idx="7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87-4CD4-A3D7-98BC44591C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53693888"/>
        <c:axId val="1753694304"/>
      </c:barChart>
      <c:scatterChart>
        <c:scatterStyle val="lineMarker"/>
        <c:varyColors val="0"/>
        <c:ser>
          <c:idx val="1"/>
          <c:order val="1"/>
          <c:tx>
            <c:strRef>
              <c:f>'angolo deflessione'!$AK$3:$AK$11</c:f>
              <c:strCach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0000"/>
              </a:solidFill>
              <a:ln w="25400">
                <a:noFill/>
              </a:ln>
              <a:effectLst/>
            </c:spPr>
          </c:marker>
          <c:dPt>
            <c:idx val="7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7D87-4CD4-A3D7-98BC44591C19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'angolo deflessione'!$AN$3:$AN$11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</c:numCache>
              </c:numRef>
            </c:plus>
            <c:minus>
              <c:numRef>
                <c:f>'angolo deflessione'!$AN$3:$AN$11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'angolo deflessione'!$AM$3:$AM$11</c:f>
              <c:numCache>
                <c:formatCode>General</c:formatCode>
                <c:ptCount val="9"/>
                <c:pt idx="0">
                  <c:v>51</c:v>
                </c:pt>
                <c:pt idx="1">
                  <c:v>51</c:v>
                </c:pt>
                <c:pt idx="2">
                  <c:v>50</c:v>
                </c:pt>
                <c:pt idx="3">
                  <c:v>48</c:v>
                </c:pt>
                <c:pt idx="4">
                  <c:v>50</c:v>
                </c:pt>
                <c:pt idx="5">
                  <c:v>52</c:v>
                </c:pt>
                <c:pt idx="6">
                  <c:v>51</c:v>
                </c:pt>
                <c:pt idx="7">
                  <c:v>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D87-4CD4-A3D7-98BC44591C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693888"/>
        <c:axId val="1753694304"/>
      </c:scatterChart>
      <c:catAx>
        <c:axId val="1753693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Number of thermal</a:t>
                </a:r>
                <a:r>
                  <a:rPr lang="it-IT" sz="1600" b="1" baseline="0"/>
                  <a:t> cycles</a:t>
                </a:r>
                <a:endParaRPr lang="it-IT" sz="16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4304"/>
        <c:crosses val="autoZero"/>
        <c:auto val="1"/>
        <c:lblAlgn val="ctr"/>
        <c:lblOffset val="100"/>
        <c:noMultiLvlLbl val="0"/>
      </c:catAx>
      <c:valAx>
        <c:axId val="1753694304"/>
        <c:scaling>
          <c:orientation val="minMax"/>
          <c:max val="58"/>
          <c:min val="4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Deflection angle (urad)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5055555555555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it-IT" sz="2200" b="1" dirty="0"/>
              <a:t>Crystal</a:t>
            </a:r>
            <a:r>
              <a:rPr lang="it-IT" sz="2200" b="1" baseline="0" dirty="0"/>
              <a:t> #</a:t>
            </a:r>
            <a:r>
              <a:rPr lang="it-IT" sz="2200" b="1" baseline="0" dirty="0" smtClean="0"/>
              <a:t>2</a:t>
            </a:r>
            <a:endParaRPr lang="it-IT" sz="1200" dirty="0" smtClean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fixedVal"/>
            <c:noEndCap val="0"/>
            <c:val val="3"/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Foglio2!$AM$1:$AM$19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9">
                  <c:v>9</c:v>
                </c:pt>
                <c:pt idx="12">
                  <c:v>12</c:v>
                </c:pt>
                <c:pt idx="14">
                  <c:v>14</c:v>
                </c:pt>
                <c:pt idx="18">
                  <c:v>18</c:v>
                </c:pt>
              </c:numCache>
            </c:numRef>
          </c:xVal>
          <c:yVal>
            <c:numRef>
              <c:f>Foglio2!$AN$1:$AN$19</c:f>
              <c:numCache>
                <c:formatCode>General</c:formatCode>
                <c:ptCount val="19"/>
                <c:pt idx="0">
                  <c:v>37</c:v>
                </c:pt>
                <c:pt idx="1">
                  <c:v>35</c:v>
                </c:pt>
                <c:pt idx="2">
                  <c:v>36</c:v>
                </c:pt>
                <c:pt idx="3">
                  <c:v>36</c:v>
                </c:pt>
                <c:pt idx="4">
                  <c:v>38</c:v>
                </c:pt>
                <c:pt idx="5">
                  <c:v>38</c:v>
                </c:pt>
                <c:pt idx="6">
                  <c:v>37</c:v>
                </c:pt>
                <c:pt idx="9">
                  <c:v>36</c:v>
                </c:pt>
                <c:pt idx="12">
                  <c:v>37</c:v>
                </c:pt>
                <c:pt idx="14">
                  <c:v>35</c:v>
                </c:pt>
                <c:pt idx="18">
                  <c:v>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B57-49CF-AA59-1FB2A63A8C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3801744"/>
        <c:axId val="613787184"/>
      </c:scatterChart>
      <c:valAx>
        <c:axId val="613801744"/>
        <c:scaling>
          <c:orientation val="minMax"/>
          <c:max val="19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/>
                  <a:t>Number of thermal</a:t>
                </a:r>
                <a:r>
                  <a:rPr lang="it-IT" sz="1400" b="1" baseline="0"/>
                  <a:t> cycles</a:t>
                </a:r>
                <a:endParaRPr lang="it-IT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13787184"/>
        <c:crosses val="autoZero"/>
        <c:crossBetween val="midCat"/>
        <c:majorUnit val="2"/>
      </c:valAx>
      <c:valAx>
        <c:axId val="613787184"/>
        <c:scaling>
          <c:orientation val="minMax"/>
          <c:max val="42"/>
          <c:min val="2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/>
                  <a:t>Deflection angle</a:t>
                </a:r>
                <a:r>
                  <a:rPr lang="it-IT" sz="1400" b="1" baseline="0"/>
                  <a:t> (urad)</a:t>
                </a:r>
                <a:endParaRPr lang="it-IT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13801744"/>
        <c:crosses val="autoZero"/>
        <c:crossBetween val="midCat"/>
        <c:majorUnit val="3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it-IT" sz="2200" b="1" dirty="0"/>
              <a:t>Crystal</a:t>
            </a:r>
            <a:r>
              <a:rPr lang="it-IT" sz="2200" b="1" baseline="0" dirty="0"/>
              <a:t> #</a:t>
            </a:r>
            <a:r>
              <a:rPr lang="it-IT" sz="2200" b="1" baseline="0" dirty="0" smtClean="0"/>
              <a:t>3</a:t>
            </a:r>
            <a:endParaRPr lang="it-IT" sz="1200" dirty="0" smtClean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fixedVal"/>
            <c:noEndCap val="0"/>
            <c:val val="3"/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Foglio2!$AK$1:$AK$19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9">
                  <c:v>9</c:v>
                </c:pt>
                <c:pt idx="12">
                  <c:v>12</c:v>
                </c:pt>
                <c:pt idx="14">
                  <c:v>14</c:v>
                </c:pt>
                <c:pt idx="18">
                  <c:v>18</c:v>
                </c:pt>
              </c:numCache>
            </c:numRef>
          </c:xVal>
          <c:yVal>
            <c:numRef>
              <c:f>Foglio2!$AL$1:$AL$19</c:f>
              <c:numCache>
                <c:formatCode>General</c:formatCode>
                <c:ptCount val="19"/>
                <c:pt idx="0">
                  <c:v>47</c:v>
                </c:pt>
                <c:pt idx="1">
                  <c:v>48</c:v>
                </c:pt>
                <c:pt idx="2">
                  <c:v>45</c:v>
                </c:pt>
                <c:pt idx="3">
                  <c:v>46</c:v>
                </c:pt>
                <c:pt idx="4">
                  <c:v>47</c:v>
                </c:pt>
                <c:pt idx="5">
                  <c:v>47</c:v>
                </c:pt>
                <c:pt idx="6">
                  <c:v>48</c:v>
                </c:pt>
                <c:pt idx="9">
                  <c:v>47</c:v>
                </c:pt>
                <c:pt idx="12">
                  <c:v>46</c:v>
                </c:pt>
                <c:pt idx="14">
                  <c:v>47</c:v>
                </c:pt>
                <c:pt idx="18">
                  <c:v>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9A9-44A1-BC41-6F57B7C5AD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3801744"/>
        <c:axId val="613787184"/>
      </c:scatterChart>
      <c:valAx>
        <c:axId val="613801744"/>
        <c:scaling>
          <c:orientation val="minMax"/>
          <c:max val="19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/>
                  <a:t>Number of thermal</a:t>
                </a:r>
                <a:r>
                  <a:rPr lang="it-IT" sz="1400" b="1" baseline="0"/>
                  <a:t> cycles</a:t>
                </a:r>
                <a:endParaRPr lang="it-IT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13787184"/>
        <c:crosses val="autoZero"/>
        <c:crossBetween val="midCat"/>
        <c:majorUnit val="2"/>
      </c:valAx>
      <c:valAx>
        <c:axId val="613787184"/>
        <c:scaling>
          <c:orientation val="minMax"/>
          <c:max val="52"/>
          <c:min val="3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 dirty="0"/>
                  <a:t>Deflection angle</a:t>
                </a:r>
                <a:r>
                  <a:rPr lang="it-IT" sz="1400" b="1" baseline="0" dirty="0"/>
                  <a:t> (urad)</a:t>
                </a:r>
                <a:endParaRPr lang="it-IT" sz="1400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13801744"/>
        <c:crosses val="autoZero"/>
        <c:crossBetween val="midCat"/>
        <c:majorUnit val="3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it-IT" sz="2200" b="1" dirty="0"/>
              <a:t>Crystal</a:t>
            </a:r>
            <a:r>
              <a:rPr lang="it-IT" sz="2200" b="1" baseline="0" dirty="0"/>
              <a:t> #</a:t>
            </a:r>
            <a:r>
              <a:rPr lang="it-IT" sz="2200" b="1" baseline="0" dirty="0" smtClean="0"/>
              <a:t>4</a:t>
            </a:r>
            <a:br>
              <a:rPr lang="it-IT" sz="2200" b="1" baseline="0" dirty="0" smtClean="0"/>
            </a:br>
            <a:endParaRPr lang="it-IT" sz="1200" dirty="0" smtClean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fixedVal"/>
            <c:noEndCap val="0"/>
            <c:val val="3"/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Foglio2!$AI$1:$AI$19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9">
                  <c:v>9</c:v>
                </c:pt>
                <c:pt idx="12">
                  <c:v>12</c:v>
                </c:pt>
              </c:numCache>
            </c:numRef>
          </c:xVal>
          <c:yVal>
            <c:numRef>
              <c:f>Foglio2!$AJ$1:$AJ$19</c:f>
              <c:numCache>
                <c:formatCode>General</c:formatCode>
                <c:ptCount val="19"/>
                <c:pt idx="0">
                  <c:v>46</c:v>
                </c:pt>
                <c:pt idx="1">
                  <c:v>45</c:v>
                </c:pt>
                <c:pt idx="2">
                  <c:v>46</c:v>
                </c:pt>
                <c:pt idx="3">
                  <c:v>46</c:v>
                </c:pt>
                <c:pt idx="4">
                  <c:v>45</c:v>
                </c:pt>
                <c:pt idx="5">
                  <c:v>47</c:v>
                </c:pt>
                <c:pt idx="6">
                  <c:v>46</c:v>
                </c:pt>
                <c:pt idx="9">
                  <c:v>46</c:v>
                </c:pt>
                <c:pt idx="12">
                  <c:v>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F16-4C9B-8772-84FD9A79FA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3801744"/>
        <c:axId val="613787184"/>
      </c:scatterChart>
      <c:valAx>
        <c:axId val="613801744"/>
        <c:scaling>
          <c:orientation val="minMax"/>
          <c:max val="13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/>
                  <a:t>Number of thermal</a:t>
                </a:r>
                <a:r>
                  <a:rPr lang="it-IT" sz="1400" b="1" baseline="0"/>
                  <a:t> cycles</a:t>
                </a:r>
                <a:endParaRPr lang="it-IT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13787184"/>
        <c:crosses val="autoZero"/>
        <c:crossBetween val="midCat"/>
        <c:majorUnit val="2"/>
      </c:valAx>
      <c:valAx>
        <c:axId val="613787184"/>
        <c:scaling>
          <c:orientation val="minMax"/>
          <c:max val="52"/>
          <c:min val="3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 dirty="0"/>
                  <a:t>Deflection angle</a:t>
                </a:r>
                <a:r>
                  <a:rPr lang="it-IT" sz="1400" b="1" baseline="0" dirty="0"/>
                  <a:t> (urad)</a:t>
                </a:r>
                <a:endParaRPr lang="it-IT" sz="1400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13801744"/>
        <c:crosses val="autoZero"/>
        <c:crossBetween val="midCat"/>
        <c:majorUnit val="3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2200" b="1" dirty="0"/>
              <a:t>Crystal</a:t>
            </a:r>
            <a:r>
              <a:rPr lang="it-IT" sz="2200" b="1" baseline="0" dirty="0"/>
              <a:t> #</a:t>
            </a:r>
            <a:r>
              <a:rPr lang="it-IT" sz="2200" b="1" baseline="0" dirty="0" smtClean="0"/>
              <a:t>1</a:t>
            </a:r>
            <a:endParaRPr lang="it-IT" sz="12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fixedVal"/>
            <c:noEndCap val="0"/>
            <c:val val="3"/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Foglio2!$AO$1:$AO$19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9">
                  <c:v>9</c:v>
                </c:pt>
                <c:pt idx="12">
                  <c:v>12</c:v>
                </c:pt>
                <c:pt idx="14">
                  <c:v>14</c:v>
                </c:pt>
                <c:pt idx="18">
                  <c:v>18</c:v>
                </c:pt>
              </c:numCache>
            </c:numRef>
          </c:xVal>
          <c:yVal>
            <c:numRef>
              <c:f>Foglio2!$AP$1:$AP$19</c:f>
              <c:numCache>
                <c:formatCode>General</c:formatCode>
                <c:ptCount val="19"/>
                <c:pt idx="0">
                  <c:v>58</c:v>
                </c:pt>
                <c:pt idx="1">
                  <c:v>56</c:v>
                </c:pt>
                <c:pt idx="2">
                  <c:v>58</c:v>
                </c:pt>
                <c:pt idx="3">
                  <c:v>59</c:v>
                </c:pt>
                <c:pt idx="4">
                  <c:v>57</c:v>
                </c:pt>
                <c:pt idx="5">
                  <c:v>58</c:v>
                </c:pt>
                <c:pt idx="6">
                  <c:v>59</c:v>
                </c:pt>
                <c:pt idx="9">
                  <c:v>56</c:v>
                </c:pt>
                <c:pt idx="12">
                  <c:v>59</c:v>
                </c:pt>
                <c:pt idx="14">
                  <c:v>58</c:v>
                </c:pt>
                <c:pt idx="18">
                  <c:v>60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1D9-4C72-8907-36AFF7C8B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3801744"/>
        <c:axId val="613787184"/>
      </c:scatterChart>
      <c:valAx>
        <c:axId val="613801744"/>
        <c:scaling>
          <c:orientation val="minMax"/>
          <c:max val="19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/>
                  <a:t>Number of thermal</a:t>
                </a:r>
                <a:r>
                  <a:rPr lang="it-IT" sz="1400" b="1" baseline="0"/>
                  <a:t> cycles</a:t>
                </a:r>
                <a:endParaRPr lang="it-IT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13787184"/>
        <c:crosses val="autoZero"/>
        <c:crossBetween val="midCat"/>
        <c:majorUnit val="2"/>
      </c:valAx>
      <c:valAx>
        <c:axId val="613787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 b="1"/>
                  <a:t>Deflection angle</a:t>
                </a:r>
                <a:r>
                  <a:rPr lang="it-IT" sz="1400" b="1" baseline="0"/>
                  <a:t> (urad)</a:t>
                </a:r>
                <a:endParaRPr lang="it-IT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13801744"/>
        <c:crosses val="autoZero"/>
        <c:crossBetween val="midCat"/>
        <c:majorUnit val="3"/>
      </c:valAx>
      <c:spPr>
        <a:noFill/>
        <a:ln>
          <a:solidFill>
            <a:schemeClr val="bg1">
              <a:lumMod val="85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1"/>
              <a:t>Crystal</a:t>
            </a:r>
            <a:r>
              <a:rPr lang="it-IT" sz="1800" b="1" baseline="0"/>
              <a:t> STF 117</a:t>
            </a:r>
            <a:endParaRPr lang="it-IT" sz="18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numRef>
              <c:f>'angolo deflessione'!$A$3:$A$11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numCache>
            </c:numRef>
          </c:cat>
          <c:val>
            <c:numRef>
              <c:f>'angolo deflessione'!$B$3:$B$11</c:f>
              <c:numCache>
                <c:formatCode>General</c:formatCode>
                <c:ptCount val="9"/>
                <c:pt idx="0">
                  <c:v>54</c:v>
                </c:pt>
                <c:pt idx="1">
                  <c:v>55</c:v>
                </c:pt>
                <c:pt idx="2">
                  <c:v>52</c:v>
                </c:pt>
                <c:pt idx="3">
                  <c:v>53</c:v>
                </c:pt>
                <c:pt idx="4">
                  <c:v>54</c:v>
                </c:pt>
                <c:pt idx="5">
                  <c:v>53</c:v>
                </c:pt>
                <c:pt idx="6">
                  <c:v>53</c:v>
                </c:pt>
                <c:pt idx="7">
                  <c:v>50</c:v>
                </c:pt>
                <c:pt idx="8">
                  <c:v>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7B-47B6-B4B3-20EAE02F14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53693888"/>
        <c:axId val="1753694304"/>
      </c:barChart>
      <c:scatterChart>
        <c:scatterStyle val="lineMarker"/>
        <c:varyColors val="0"/>
        <c:ser>
          <c:idx val="1"/>
          <c:order val="1"/>
          <c:tx>
            <c:strRef>
              <c:f>'angolo deflessione'!$A$3:$A$11</c:f>
              <c:strCach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0000"/>
              </a:solidFill>
              <a:ln w="25400">
                <a:noFill/>
              </a:ln>
              <a:effectLst/>
            </c:spPr>
          </c:marker>
          <c:dPt>
            <c:idx val="6"/>
            <c:marker>
              <c:symbol val="circle"/>
              <c:size val="9"/>
              <c:spPr>
                <a:solidFill>
                  <a:srgbClr val="FF000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867B-47B6-B4B3-20EAE02F1478}"/>
              </c:ext>
            </c:extLst>
          </c:dPt>
          <c:dPt>
            <c:idx val="7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867B-47B6-B4B3-20EAE02F1478}"/>
              </c:ext>
            </c:extLst>
          </c:dPt>
          <c:dPt>
            <c:idx val="8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867B-47B6-B4B3-20EAE02F1478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'angolo deflessione'!$D$3:$D$11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plus>
            <c:minus>
              <c:numRef>
                <c:f>'angolo deflessione'!$D$3:$D$11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'angolo deflessione'!$C$3:$C$11</c:f>
              <c:numCache>
                <c:formatCode>General</c:formatCode>
                <c:ptCount val="9"/>
                <c:pt idx="0">
                  <c:v>54</c:v>
                </c:pt>
                <c:pt idx="1">
                  <c:v>55</c:v>
                </c:pt>
                <c:pt idx="2">
                  <c:v>52</c:v>
                </c:pt>
                <c:pt idx="3">
                  <c:v>53</c:v>
                </c:pt>
                <c:pt idx="4">
                  <c:v>54</c:v>
                </c:pt>
                <c:pt idx="5">
                  <c:v>53</c:v>
                </c:pt>
                <c:pt idx="6">
                  <c:v>53</c:v>
                </c:pt>
                <c:pt idx="7">
                  <c:v>50</c:v>
                </c:pt>
                <c:pt idx="8">
                  <c:v>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67B-47B6-B4B3-20EAE02F14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693888"/>
        <c:axId val="1753694304"/>
      </c:scatterChart>
      <c:catAx>
        <c:axId val="1753693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Number of thermal</a:t>
                </a:r>
                <a:r>
                  <a:rPr lang="it-IT" sz="1600" b="1" baseline="0"/>
                  <a:t> cycles</a:t>
                </a:r>
                <a:endParaRPr lang="it-IT" sz="16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4304"/>
        <c:crosses val="autoZero"/>
        <c:auto val="1"/>
        <c:lblAlgn val="ctr"/>
        <c:lblOffset val="100"/>
        <c:noMultiLvlLbl val="0"/>
      </c:catAx>
      <c:valAx>
        <c:axId val="1753694304"/>
        <c:scaling>
          <c:orientation val="minMax"/>
          <c:max val="60"/>
          <c:min val="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Deflection angle (urad)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5055555555555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1"/>
              <a:t>Crystal</a:t>
            </a:r>
            <a:r>
              <a:rPr lang="it-IT" sz="1800" b="1" baseline="0"/>
              <a:t> STF 118</a:t>
            </a:r>
            <a:endParaRPr lang="it-IT" sz="18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numRef>
              <c:f>'angolo deflessione'!$E$3:$E$11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numCache>
            </c:numRef>
          </c:cat>
          <c:val>
            <c:numRef>
              <c:f>'angolo deflessione'!$F$3:$F$11</c:f>
              <c:numCache>
                <c:formatCode>General</c:formatCode>
                <c:ptCount val="9"/>
                <c:pt idx="0">
                  <c:v>50</c:v>
                </c:pt>
                <c:pt idx="1">
                  <c:v>54</c:v>
                </c:pt>
                <c:pt idx="2">
                  <c:v>50</c:v>
                </c:pt>
                <c:pt idx="3">
                  <c:v>53</c:v>
                </c:pt>
                <c:pt idx="4">
                  <c:v>52</c:v>
                </c:pt>
                <c:pt idx="5">
                  <c:v>54</c:v>
                </c:pt>
                <c:pt idx="6">
                  <c:v>51</c:v>
                </c:pt>
                <c:pt idx="7">
                  <c:v>53</c:v>
                </c:pt>
                <c:pt idx="8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01-4130-A9B2-4170E7E571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53693888"/>
        <c:axId val="1753694304"/>
      </c:barChart>
      <c:scatterChart>
        <c:scatterStyle val="lineMarker"/>
        <c:varyColors val="0"/>
        <c:ser>
          <c:idx val="1"/>
          <c:order val="1"/>
          <c:tx>
            <c:strRef>
              <c:f>'angolo deflessione'!$E$3:$E$11</c:f>
              <c:strCach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0000"/>
              </a:solidFill>
              <a:ln w="25400">
                <a:noFill/>
              </a:ln>
              <a:effectLst/>
            </c:spPr>
          </c:marker>
          <c:dPt>
            <c:idx val="7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DF01-4130-A9B2-4170E7E57169}"/>
              </c:ext>
            </c:extLst>
          </c:dPt>
          <c:dPt>
            <c:idx val="8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DF01-4130-A9B2-4170E7E57169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'angolo deflessione'!$H$3:$H$11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plus>
            <c:minus>
              <c:numRef>
                <c:f>'angolo deflessione'!$H$3:$H$11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'angolo deflessione'!$G$3:$G$11</c:f>
              <c:numCache>
                <c:formatCode>General</c:formatCode>
                <c:ptCount val="9"/>
                <c:pt idx="0">
                  <c:v>50</c:v>
                </c:pt>
                <c:pt idx="1">
                  <c:v>54</c:v>
                </c:pt>
                <c:pt idx="2">
                  <c:v>50</c:v>
                </c:pt>
                <c:pt idx="3">
                  <c:v>53</c:v>
                </c:pt>
                <c:pt idx="4">
                  <c:v>52</c:v>
                </c:pt>
                <c:pt idx="5">
                  <c:v>54</c:v>
                </c:pt>
                <c:pt idx="6">
                  <c:v>51</c:v>
                </c:pt>
                <c:pt idx="7">
                  <c:v>53</c:v>
                </c:pt>
                <c:pt idx="8">
                  <c:v>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F01-4130-A9B2-4170E7E571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693888"/>
        <c:axId val="1753694304"/>
      </c:scatterChart>
      <c:catAx>
        <c:axId val="1753693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Number of thermal</a:t>
                </a:r>
                <a:r>
                  <a:rPr lang="it-IT" sz="1600" b="1" baseline="0"/>
                  <a:t> cycles</a:t>
                </a:r>
                <a:endParaRPr lang="it-IT" sz="16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4304"/>
        <c:crosses val="autoZero"/>
        <c:auto val="1"/>
        <c:lblAlgn val="ctr"/>
        <c:lblOffset val="100"/>
        <c:noMultiLvlLbl val="0"/>
      </c:catAx>
      <c:valAx>
        <c:axId val="1753694304"/>
        <c:scaling>
          <c:orientation val="minMax"/>
          <c:max val="60"/>
          <c:min val="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Deflection angle (urad)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5055555555555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1"/>
              <a:t>Crystal</a:t>
            </a:r>
            <a:r>
              <a:rPr lang="it-IT" sz="1800" b="1" baseline="0"/>
              <a:t> STF 119</a:t>
            </a:r>
            <a:endParaRPr lang="it-IT" sz="18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numRef>
              <c:f>[2]Sheet1!$I$2:$I$10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numCache>
            </c:numRef>
          </c:cat>
          <c:val>
            <c:numRef>
              <c:f>[2]Sheet1!$J$2:$J$10</c:f>
              <c:numCache>
                <c:formatCode>General</c:formatCode>
                <c:ptCount val="9"/>
                <c:pt idx="0">
                  <c:v>50</c:v>
                </c:pt>
                <c:pt idx="1">
                  <c:v>49</c:v>
                </c:pt>
                <c:pt idx="2">
                  <c:v>50</c:v>
                </c:pt>
                <c:pt idx="3">
                  <c:v>47</c:v>
                </c:pt>
                <c:pt idx="4">
                  <c:v>47</c:v>
                </c:pt>
                <c:pt idx="5">
                  <c:v>46</c:v>
                </c:pt>
                <c:pt idx="6">
                  <c:v>48</c:v>
                </c:pt>
                <c:pt idx="7">
                  <c:v>48</c:v>
                </c:pt>
                <c:pt idx="8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DB-45D9-9260-B190F1C27B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53693888"/>
        <c:axId val="1753694304"/>
      </c:barChart>
      <c:scatterChart>
        <c:scatterStyle val="lineMarker"/>
        <c:varyColors val="0"/>
        <c:ser>
          <c:idx val="1"/>
          <c:order val="1"/>
          <c:tx>
            <c:strRef>
              <c:f>'angolo deflessione'!$I$3:$I$11</c:f>
              <c:strCach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  <c:pt idx="8">
                  <c:v>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0000"/>
              </a:solidFill>
              <a:ln w="25400">
                <a:noFill/>
              </a:ln>
              <a:effectLst/>
            </c:spPr>
          </c:marker>
          <c:dPt>
            <c:idx val="7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B8DB-45D9-9260-B190F1C27B58}"/>
              </c:ext>
            </c:extLst>
          </c:dPt>
          <c:dPt>
            <c:idx val="8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B8DB-45D9-9260-B190F1C27B58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'angolo deflessione'!$L$3:$L$11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plus>
            <c:minus>
              <c:numRef>
                <c:f>'angolo deflessione'!$L$3:$L$11</c:f>
                <c:numCache>
                  <c:formatCode>General</c:formatCode>
                  <c:ptCount val="9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  <c:pt idx="8">
                    <c:v>1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'angolo deflessione'!$K$3:$K$11</c:f>
              <c:numCache>
                <c:formatCode>General</c:formatCode>
                <c:ptCount val="9"/>
                <c:pt idx="0">
                  <c:v>54</c:v>
                </c:pt>
                <c:pt idx="1">
                  <c:v>55</c:v>
                </c:pt>
                <c:pt idx="2">
                  <c:v>52</c:v>
                </c:pt>
                <c:pt idx="3">
                  <c:v>53</c:v>
                </c:pt>
                <c:pt idx="4">
                  <c:v>54</c:v>
                </c:pt>
                <c:pt idx="5">
                  <c:v>53</c:v>
                </c:pt>
                <c:pt idx="6">
                  <c:v>53</c:v>
                </c:pt>
                <c:pt idx="7">
                  <c:v>53</c:v>
                </c:pt>
                <c:pt idx="8">
                  <c:v>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8DB-45D9-9260-B190F1C27B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693888"/>
        <c:axId val="1753694304"/>
      </c:scatterChart>
      <c:catAx>
        <c:axId val="1753693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Number of thermal</a:t>
                </a:r>
                <a:r>
                  <a:rPr lang="it-IT" sz="1600" b="1" baseline="0"/>
                  <a:t> cycles</a:t>
                </a:r>
                <a:endParaRPr lang="it-IT" sz="16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4304"/>
        <c:crosses val="autoZero"/>
        <c:auto val="1"/>
        <c:lblAlgn val="ctr"/>
        <c:lblOffset val="100"/>
        <c:noMultiLvlLbl val="0"/>
      </c:catAx>
      <c:valAx>
        <c:axId val="1753694304"/>
        <c:scaling>
          <c:orientation val="minMax"/>
          <c:max val="60"/>
          <c:min val="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Deflection angle (urad)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5055555555555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b="1"/>
              <a:t>Crystal</a:t>
            </a:r>
            <a:r>
              <a:rPr lang="it-IT" sz="1800" b="1" baseline="0"/>
              <a:t> STF 120</a:t>
            </a:r>
            <a:endParaRPr lang="it-IT" sz="18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numRef>
              <c:f>'angolo deflessione'!$M$3:$M$10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</c:numCache>
            </c:numRef>
          </c:cat>
          <c:val>
            <c:numRef>
              <c:f>'angolo deflessione'!$N$3:$N$10</c:f>
              <c:numCache>
                <c:formatCode>General</c:formatCode>
                <c:ptCount val="8"/>
                <c:pt idx="0">
                  <c:v>53</c:v>
                </c:pt>
                <c:pt idx="1">
                  <c:v>55</c:v>
                </c:pt>
                <c:pt idx="2">
                  <c:v>53</c:v>
                </c:pt>
                <c:pt idx="3">
                  <c:v>53</c:v>
                </c:pt>
                <c:pt idx="4">
                  <c:v>53</c:v>
                </c:pt>
                <c:pt idx="5">
                  <c:v>55</c:v>
                </c:pt>
                <c:pt idx="6">
                  <c:v>56</c:v>
                </c:pt>
                <c:pt idx="7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F3-4363-B765-B3D054EE07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753693888"/>
        <c:axId val="1753694304"/>
      </c:barChart>
      <c:scatterChart>
        <c:scatterStyle val="lineMarker"/>
        <c:varyColors val="0"/>
        <c:ser>
          <c:idx val="1"/>
          <c:order val="1"/>
          <c:tx>
            <c:strRef>
              <c:f>'angolo deflessione'!$M$3:$M$11</c:f>
              <c:strCach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6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9"/>
            <c:spPr>
              <a:solidFill>
                <a:srgbClr val="FF0000"/>
              </a:solidFill>
              <a:ln w="25400">
                <a:noFill/>
              </a:ln>
              <a:effectLst/>
            </c:spPr>
          </c:marker>
          <c:dPt>
            <c:idx val="7"/>
            <c:marker>
              <c:symbol val="circle"/>
              <c:size val="9"/>
              <c:spPr>
                <a:solidFill>
                  <a:srgbClr val="00B050"/>
                </a:solidFill>
                <a:ln w="25400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D1F3-4363-B765-B3D054EE076F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'angolo deflessione'!$P$3:$P$10</c:f>
                <c:numCache>
                  <c:formatCode>General</c:formatCode>
                  <c:ptCount val="8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</c:numCache>
              </c:numRef>
            </c:plus>
            <c:minus>
              <c:numRef>
                <c:f>'angolo deflessione'!$P$3:$P$10</c:f>
                <c:numCache>
                  <c:formatCode>General</c:formatCode>
                  <c:ptCount val="8"/>
                  <c:pt idx="0">
                    <c:v>3</c:v>
                  </c:pt>
                  <c:pt idx="1">
                    <c:v>3</c:v>
                  </c:pt>
                  <c:pt idx="2">
                    <c:v>3</c:v>
                  </c:pt>
                  <c:pt idx="3">
                    <c:v>3</c:v>
                  </c:pt>
                  <c:pt idx="4">
                    <c:v>3</c:v>
                  </c:pt>
                  <c:pt idx="5">
                    <c:v>3</c:v>
                  </c:pt>
                  <c:pt idx="6">
                    <c:v>3</c:v>
                  </c:pt>
                  <c:pt idx="7">
                    <c:v>1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'angolo deflessione'!$O$3:$O$11</c:f>
              <c:numCache>
                <c:formatCode>General</c:formatCode>
                <c:ptCount val="9"/>
                <c:pt idx="0">
                  <c:v>53</c:v>
                </c:pt>
                <c:pt idx="1">
                  <c:v>55</c:v>
                </c:pt>
                <c:pt idx="2">
                  <c:v>53</c:v>
                </c:pt>
                <c:pt idx="3">
                  <c:v>53</c:v>
                </c:pt>
                <c:pt idx="4">
                  <c:v>53</c:v>
                </c:pt>
                <c:pt idx="5">
                  <c:v>55</c:v>
                </c:pt>
                <c:pt idx="6">
                  <c:v>56</c:v>
                </c:pt>
                <c:pt idx="7">
                  <c:v>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1F3-4363-B765-B3D054EE07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693888"/>
        <c:axId val="1753694304"/>
      </c:scatterChart>
      <c:catAx>
        <c:axId val="1753693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Number of thermal</a:t>
                </a:r>
                <a:r>
                  <a:rPr lang="it-IT" sz="1600" b="1" baseline="0"/>
                  <a:t> cycles</a:t>
                </a:r>
                <a:endParaRPr lang="it-IT" sz="16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4304"/>
        <c:crosses val="autoZero"/>
        <c:auto val="1"/>
        <c:lblAlgn val="ctr"/>
        <c:lblOffset val="100"/>
        <c:noMultiLvlLbl val="0"/>
      </c:catAx>
      <c:valAx>
        <c:axId val="1753694304"/>
        <c:scaling>
          <c:orientation val="minMax"/>
          <c:min val="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600" b="1"/>
                  <a:t>Deflection angle (urad)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50555555555555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5369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E1BA2-A407-4093-BB31-FF75D9F3FF84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DCB4D-49DD-45B7-900B-A8AB5173D6F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554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hangingPunct="0">
              <a:spcBef>
                <a:spcPct val="0"/>
              </a:spcBef>
            </a:pPr>
            <a:fld id="{29B04791-EF35-4AFB-A41F-42D00D3CFAB6}" type="slidenum">
              <a:rPr lang="en-US" altLang="it-IT" smtClean="0">
                <a:latin typeface="Helvetica" panose="020B0604020202020204" pitchFamily="34" charset="0"/>
                <a:ea typeface="MS PGothic" panose="020B0600070205080204" pitchFamily="34" charset="-128"/>
              </a:rPr>
              <a:pPr eaLnBrk="0" hangingPunct="0">
                <a:spcBef>
                  <a:spcPct val="0"/>
                </a:spcBef>
              </a:pPr>
              <a:t>9</a:t>
            </a:fld>
            <a:endParaRPr lang="en-US" altLang="it-IT" dirty="0" smtClean="0"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 smtClean="0"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172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hangingPunct="0">
              <a:spcBef>
                <a:spcPct val="0"/>
              </a:spcBef>
            </a:pPr>
            <a:fld id="{57C136BD-CA83-43CA-B416-BF919DAB63F9}" type="slidenum">
              <a:rPr lang="en-GB" altLang="it-IT" smtClean="0">
                <a:latin typeface="Helvetica" panose="020B0604020202020204" pitchFamily="34" charset="0"/>
                <a:ea typeface="MS PGothic" panose="020B0600070205080204" pitchFamily="34" charset="-128"/>
              </a:rPr>
              <a:pPr eaLnBrk="0" hangingPunct="0">
                <a:spcBef>
                  <a:spcPct val="0"/>
                </a:spcBef>
              </a:pPr>
              <a:t>14</a:t>
            </a:fld>
            <a:endParaRPr lang="en-GB" altLang="it-IT" dirty="0" smtClean="0"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539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hangingPunct="0">
              <a:spcBef>
                <a:spcPct val="0"/>
              </a:spcBef>
            </a:pPr>
            <a:fld id="{F645D810-66F4-427A-BF2B-2735E0B20FF3}" type="slidenum">
              <a:rPr lang="en-US" altLang="it-IT" smtClean="0">
                <a:latin typeface="Helvetica" panose="020B0604020202020204" pitchFamily="34" charset="0"/>
              </a:rPr>
              <a:pPr eaLnBrk="0" hangingPunct="0">
                <a:spcBef>
                  <a:spcPct val="0"/>
                </a:spcBef>
              </a:pPr>
              <a:t>15</a:t>
            </a:fld>
            <a:endParaRPr lang="en-US" altLang="it-IT" dirty="0" smtClean="0">
              <a:latin typeface="Helvetica" panose="020B0604020202020204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altLang="it-IT" smtClean="0"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818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265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936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9734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471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118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9177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533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716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0407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3954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3300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1888B28-758B-496D-B72A-34B70C31A1BC}" type="datetimeFigureOut">
              <a:rPr lang="it-IT" smtClean="0"/>
              <a:t>10/03/2020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8AE42B1-0ECA-48F4-8DAC-70F153710474}" type="slidenum">
              <a:rPr lang="it-IT" smtClean="0"/>
              <a:t>‹#›</a:t>
            </a:fld>
            <a:endParaRPr lang="it-IT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9785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4450" y="974254"/>
            <a:ext cx="11230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200" dirty="0">
                <a:solidFill>
                  <a:srgbClr val="4D1434"/>
                </a:solidFill>
                <a:latin typeface="Verdana" panose="020B0604030504040204" pitchFamily="34" charset="0"/>
              </a:rPr>
              <a:t>Silicon crystals for steering of high-intensity particle beams at ultra-high energy accelerators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14113" y="5613569"/>
            <a:ext cx="33012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2200" dirty="0" smtClean="0">
                <a:solidFill>
                  <a:schemeClr val="bg1"/>
                </a:solidFill>
              </a:rPr>
              <a:t>A. Mazzolari, M. </a:t>
            </a:r>
            <a:r>
              <a:rPr lang="it-IT" sz="2200" dirty="0" err="1" smtClean="0">
                <a:solidFill>
                  <a:schemeClr val="bg1"/>
                </a:solidFill>
              </a:rPr>
              <a:t>Romagnoni</a:t>
            </a:r>
            <a:endParaRPr lang="it-IT" sz="2200" dirty="0" smtClean="0">
              <a:solidFill>
                <a:schemeClr val="bg1"/>
              </a:solidFill>
            </a:endParaRPr>
          </a:p>
          <a:p>
            <a:pPr algn="r"/>
            <a:r>
              <a:rPr lang="it-IT" sz="2200" dirty="0" smtClean="0">
                <a:solidFill>
                  <a:schemeClr val="bg1"/>
                </a:solidFill>
              </a:rPr>
              <a:t>10/03/2020</a:t>
            </a:r>
            <a:endParaRPr lang="it-IT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42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652" y="1790548"/>
            <a:ext cx="1131078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3888" indent="-623888"/>
            <a:r>
              <a:rPr lang="it-IT" sz="2200" dirty="0" smtClean="0">
                <a:solidFill>
                  <a:srgbClr val="903163"/>
                </a:solidFill>
              </a:rPr>
              <a:t>2006</a:t>
            </a:r>
            <a:r>
              <a:rPr lang="it-IT" sz="2200" dirty="0" smtClean="0"/>
              <a:t> First holders version (in collaboration with IHEP), made of Al7075</a:t>
            </a:r>
          </a:p>
          <a:p>
            <a:pPr marL="623888" indent="-623888"/>
            <a:endParaRPr lang="it-IT" sz="2200" dirty="0" smtClean="0"/>
          </a:p>
          <a:p>
            <a:pPr marL="623888" indent="-623888"/>
            <a:r>
              <a:rPr lang="it-IT" sz="2200" dirty="0" smtClean="0">
                <a:solidFill>
                  <a:srgbClr val="903163"/>
                </a:solidFill>
              </a:rPr>
              <a:t>2007</a:t>
            </a:r>
            <a:r>
              <a:rPr lang="it-IT" sz="2200" dirty="0" smtClean="0"/>
              <a:t> FEM-assisted optimization of holder geometry</a:t>
            </a:r>
          </a:p>
          <a:p>
            <a:pPr marL="623888" indent="-623888"/>
            <a:endParaRPr lang="it-IT" sz="2200" dirty="0" smtClean="0"/>
          </a:p>
          <a:p>
            <a:r>
              <a:rPr lang="it-IT" sz="2200" dirty="0" smtClean="0">
                <a:solidFill>
                  <a:srgbClr val="903163"/>
                </a:solidFill>
              </a:rPr>
              <a:t>2008</a:t>
            </a:r>
            <a:r>
              <a:rPr lang="it-IT" sz="2200" dirty="0" smtClean="0"/>
              <a:t> First prototypes of pre-shaped holders (aluminum)</a:t>
            </a:r>
          </a:p>
          <a:p>
            <a:endParaRPr lang="it-IT" sz="2200" dirty="0" smtClean="0"/>
          </a:p>
          <a:p>
            <a:r>
              <a:rPr lang="it-IT" sz="2200" dirty="0" smtClean="0">
                <a:solidFill>
                  <a:srgbClr val="903163"/>
                </a:solidFill>
              </a:rPr>
              <a:t>2013</a:t>
            </a:r>
            <a:r>
              <a:rPr lang="it-IT" sz="2200" dirty="0" smtClean="0"/>
              <a:t> Request for holders with the following specs:</a:t>
            </a:r>
          </a:p>
          <a:p>
            <a:r>
              <a:rPr lang="it-IT" sz="2200" dirty="0"/>
              <a:t>	</a:t>
            </a:r>
            <a:r>
              <a:rPr lang="it-IT" sz="2200" dirty="0" smtClean="0"/>
              <a:t>weight&lt;90 g</a:t>
            </a:r>
          </a:p>
          <a:p>
            <a:r>
              <a:rPr lang="it-IT" sz="2200" dirty="0"/>
              <a:t>	</a:t>
            </a:r>
            <a:r>
              <a:rPr lang="it-IT" sz="2200" dirty="0" smtClean="0"/>
              <a:t>UHV compatible (bakeable)</a:t>
            </a:r>
          </a:p>
          <a:p>
            <a:r>
              <a:rPr lang="it-IT" sz="2200" dirty="0"/>
              <a:t>	</a:t>
            </a:r>
            <a:r>
              <a:rPr lang="it-IT" sz="2200" dirty="0" smtClean="0"/>
              <a:t>electron cloud compatible</a:t>
            </a:r>
          </a:p>
          <a:p>
            <a:r>
              <a:rPr lang="it-IT" sz="2200" dirty="0" smtClean="0">
                <a:solidFill>
                  <a:srgbClr val="903163"/>
                </a:solidFill>
              </a:rPr>
              <a:t>2014</a:t>
            </a:r>
            <a:r>
              <a:rPr lang="it-IT" sz="2200" dirty="0" smtClean="0"/>
              <a:t> First generation of titanium grade 5 holders</a:t>
            </a:r>
            <a:r>
              <a:rPr lang="it-IT" sz="2200" dirty="0" smtClean="0">
                <a:sym typeface="Wingdings" panose="05000000000000000000" pitchFamily="2" charset="2"/>
              </a:rPr>
              <a:t>not compatible with bake-out</a:t>
            </a:r>
          </a:p>
          <a:p>
            <a:endParaRPr lang="it-IT" sz="2200" dirty="0" smtClean="0">
              <a:sym typeface="Wingdings" panose="05000000000000000000" pitchFamily="2" charset="2"/>
            </a:endParaRPr>
          </a:p>
          <a:p>
            <a:r>
              <a:rPr lang="it-IT" sz="2200" dirty="0" smtClean="0">
                <a:solidFill>
                  <a:srgbClr val="903163"/>
                </a:solidFill>
                <a:sym typeface="Wingdings" panose="05000000000000000000" pitchFamily="2" charset="2"/>
              </a:rPr>
              <a:t>2018</a:t>
            </a:r>
            <a:r>
              <a:rPr lang="it-IT" sz="2200" dirty="0" smtClean="0">
                <a:sym typeface="Wingdings" panose="05000000000000000000" pitchFamily="2" charset="2"/>
              </a:rPr>
              <a:t> Pre-shaped titanium grade 5 holders now fits LHC requirements</a:t>
            </a:r>
            <a:endParaRPr lang="it-IT" sz="22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4637171" y="4361580"/>
            <a:ext cx="1640007" cy="737118"/>
            <a:chOff x="4450702" y="4021494"/>
            <a:chExt cx="1640007" cy="737118"/>
          </a:xfrm>
        </p:grpSpPr>
        <p:sp>
          <p:nvSpPr>
            <p:cNvPr id="3" name="Right Brace 2"/>
            <p:cNvSpPr/>
            <p:nvPr/>
          </p:nvSpPr>
          <p:spPr>
            <a:xfrm>
              <a:off x="4450702" y="4021494"/>
              <a:ext cx="139959" cy="737118"/>
            </a:xfrm>
            <a:prstGeom prst="rightBrac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V="1">
              <a:off x="4590661" y="4385388"/>
              <a:ext cx="503853" cy="466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5029200" y="4200722"/>
              <a:ext cx="1061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Titanium.</a:t>
              </a:r>
              <a:endParaRPr lang="it-IT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510441" y="4402308"/>
            <a:ext cx="5267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About 90 commercial alloys, most common is «titanium grade 5» (90% Ti 6% Al 4% V )</a:t>
            </a:r>
            <a:endParaRPr lang="it-IT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391652" y="556547"/>
            <a:ext cx="11029950" cy="50642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 smtClean="0">
                <a:solidFill>
                  <a:srgbClr val="903163"/>
                </a:solidFill>
              </a:rPr>
              <a:t>Brief recap about holders manufacturing</a:t>
            </a:r>
            <a:endParaRPr lang="it-IT" dirty="0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14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Crystals for the LHC</a:t>
            </a:r>
            <a:endParaRPr lang="it-IT" dirty="0"/>
          </a:p>
        </p:txBody>
      </p:sp>
      <p:sp>
        <p:nvSpPr>
          <p:cNvPr id="3" name="Rectangle 2"/>
          <p:cNvSpPr/>
          <p:nvPr/>
        </p:nvSpPr>
        <p:spPr>
          <a:xfrm>
            <a:off x="575894" y="2029005"/>
            <a:ext cx="5213287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Thickness along the beam: 4.0±0.1 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mm</a:t>
            </a:r>
            <a:endParaRPr lang="it-IT" sz="2200" dirty="0">
              <a:solidFill>
                <a:schemeClr val="bg2">
                  <a:lumMod val="25000"/>
                </a:schemeClr>
              </a:solidFill>
            </a:endParaRP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Height &lt; 55 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mm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. </a:t>
            </a:r>
            <a:endParaRPr lang="it-IT" sz="2200" dirty="0">
              <a:solidFill>
                <a:schemeClr val="bg2">
                  <a:lumMod val="25000"/>
                </a:schemeClr>
              </a:solidFill>
            </a:endParaRP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Weight &lt; 150 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g</a:t>
            </a:r>
            <a:endParaRPr lang="it-IT" sz="2200" dirty="0">
              <a:solidFill>
                <a:schemeClr val="bg2">
                  <a:lumMod val="25000"/>
                </a:schemeClr>
              </a:solidFill>
            </a:endParaRP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Channeling plane: 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(110)</a:t>
            </a:r>
            <a:endParaRPr lang="it-IT" sz="2200" dirty="0">
              <a:solidFill>
                <a:schemeClr val="bg2">
                  <a:lumMod val="25000"/>
                </a:schemeClr>
              </a:solidFill>
            </a:endParaRP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Channeling axis: 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&lt;111&gt; 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or &lt;11</a:t>
            </a:r>
            <a:r>
              <a:rPr lang="it-IT" sz="2200" dirty="0" smtClean="0">
                <a:solidFill>
                  <a:schemeClr val="bg2">
                    <a:lumMod val="25000"/>
                  </a:schemeClr>
                </a:solidFill>
              </a:rPr>
              <a:t>0&gt;</a:t>
            </a:r>
          </a:p>
          <a:p>
            <a:pPr marL="6350" indent="-6350" algn="just">
              <a:lnSpc>
                <a:spcPct val="115000"/>
              </a:lnSpc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Miscut for axial channeling: 0±18 mrad</a:t>
            </a:r>
            <a:endParaRPr lang="it-IT" sz="2200" dirty="0">
              <a:solidFill>
                <a:schemeClr val="bg2">
                  <a:lumMod val="25000"/>
                </a:schemeClr>
              </a:solidFill>
            </a:endParaRP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rgbClr val="FF0000"/>
                </a:solidFill>
              </a:rPr>
              <a:t>Miscut for planar channeling: </a:t>
            </a:r>
            <a:r>
              <a:rPr lang="en-US" sz="2200" dirty="0">
                <a:solidFill>
                  <a:srgbClr val="FF0000"/>
                </a:solidFill>
              </a:rPr>
              <a:t>&lt; 10 μrad. </a:t>
            </a: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rgbClr val="FF0000"/>
                </a:solidFill>
              </a:rPr>
              <a:t>Torsion: </a:t>
            </a:r>
            <a:r>
              <a:rPr lang="en-US" sz="2200" dirty="0">
                <a:solidFill>
                  <a:srgbClr val="FF0000"/>
                </a:solidFill>
              </a:rPr>
              <a:t>&lt; 1 μrad/mm</a:t>
            </a:r>
            <a:endParaRPr lang="it-IT" sz="2200" dirty="0">
              <a:solidFill>
                <a:srgbClr val="FF0000"/>
              </a:solidFill>
            </a:endParaRP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rgbClr val="FF0000"/>
                </a:solidFill>
              </a:rPr>
              <a:t>Bending angle: 47.5-52.5 μrad</a:t>
            </a:r>
            <a:endParaRPr lang="en-US" sz="2200" dirty="0">
              <a:solidFill>
                <a:srgbClr val="FF0000"/>
              </a:solidFill>
            </a:endParaRP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rgbClr val="FF0000"/>
                </a:solidFill>
              </a:rPr>
              <a:t>Dislocation density &lt; </a:t>
            </a:r>
            <a:r>
              <a:rPr lang="en-US" sz="2200" dirty="0">
                <a:solidFill>
                  <a:srgbClr val="FF0000"/>
                </a:solidFill>
              </a:rPr>
              <a:t>1 </a:t>
            </a:r>
            <a:r>
              <a:rPr lang="en-US" sz="2200" dirty="0" smtClean="0">
                <a:solidFill>
                  <a:srgbClr val="FF0000"/>
                </a:solidFill>
              </a:rPr>
              <a:t>cm</a:t>
            </a:r>
            <a:r>
              <a:rPr lang="en-US" sz="2200" baseline="30000" dirty="0" smtClean="0">
                <a:solidFill>
                  <a:srgbClr val="FF0000"/>
                </a:solidFill>
              </a:rPr>
              <a:t>2</a:t>
            </a:r>
            <a:r>
              <a:rPr lang="en-US" sz="2200" dirty="0"/>
              <a:t> </a:t>
            </a:r>
            <a:endParaRPr lang="it-IT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6170687" y="2029005"/>
            <a:ext cx="5565628" cy="5023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Bake out</a:t>
            </a:r>
            <a:endParaRPr lang="it-IT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• Bake out temperature= 250°C</a:t>
            </a:r>
            <a:endParaRPr lang="it-IT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• heating ramp= 50°C/h</a:t>
            </a:r>
            <a:endParaRPr lang="it-IT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6350" indent="18034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• Bake out time =48h00</a:t>
            </a:r>
            <a:endParaRPr lang="it-IT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6350" indent="18034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• Number of thermal cycles: 3 </a:t>
            </a:r>
            <a:r>
              <a:rPr lang="it-IT" sz="2200" dirty="0" smtClean="0">
                <a:solidFill>
                  <a:schemeClr val="bg2">
                    <a:lumMod val="25000"/>
                  </a:schemeClr>
                </a:solidFill>
              </a:rPr>
              <a:t>at least</a:t>
            </a: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• 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Maximum allowed 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total outgassing 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</a:rPr>
              <a:t>after each bake out: 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1*10</a:t>
            </a:r>
            <a:r>
              <a:rPr lang="en-US" sz="2200" baseline="30000" dirty="0" smtClean="0">
                <a:solidFill>
                  <a:schemeClr val="bg2">
                    <a:lumMod val="25000"/>
                  </a:schemeClr>
                </a:solidFill>
              </a:rPr>
              <a:t>-7</a:t>
            </a:r>
            <a:r>
              <a:rPr lang="en-US" sz="2200" dirty="0" smtClean="0">
                <a:solidFill>
                  <a:schemeClr val="bg2">
                    <a:lumMod val="25000"/>
                  </a:schemeClr>
                </a:solidFill>
              </a:rPr>
              <a:t> mbar·l·s</a:t>
            </a:r>
            <a:r>
              <a:rPr lang="en-US" sz="2200" baseline="30000" dirty="0" smtClean="0">
                <a:solidFill>
                  <a:schemeClr val="bg2">
                    <a:lumMod val="25000"/>
                  </a:schemeClr>
                </a:solidFill>
              </a:rPr>
              <a:t>-1</a:t>
            </a: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endParaRPr lang="en-US" sz="2200" baseline="30000" dirty="0"/>
          </a:p>
          <a:p>
            <a:pPr marL="6350" indent="-6350" algn="just">
              <a:lnSpc>
                <a:spcPct val="115000"/>
              </a:lnSpc>
            </a:pPr>
            <a:r>
              <a:rPr lang="en-US" sz="2200" dirty="0">
                <a:solidFill>
                  <a:srgbClr val="FF0000"/>
                </a:solidFill>
              </a:rPr>
              <a:t>The compliance of the mechanical properties of the crystal assemblies to the specifications of Table 1, in particular the bending angle, must be assessed after at least 3 thermal cycles</a:t>
            </a:r>
            <a:r>
              <a:rPr lang="en-US" sz="2200" dirty="0" smtClean="0">
                <a:solidFill>
                  <a:srgbClr val="FF0000"/>
                </a:solidFill>
              </a:rPr>
              <a:t>.</a:t>
            </a:r>
            <a:endParaRPr lang="it-IT" sz="2200" baseline="30000" dirty="0" smtClean="0">
              <a:solidFill>
                <a:srgbClr val="FF0000"/>
              </a:solidFill>
            </a:endParaRPr>
          </a:p>
          <a:p>
            <a:pPr marL="6350" indent="-6350" algn="just">
              <a:lnSpc>
                <a:spcPct val="115000"/>
              </a:lnSpc>
              <a:spcAft>
                <a:spcPts val="0"/>
              </a:spcAft>
            </a:pPr>
            <a:r>
              <a:rPr lang="en-US" sz="2200" dirty="0" smtClean="0"/>
              <a:t> </a:t>
            </a:r>
            <a:endParaRPr lang="it-IT" sz="2200" dirty="0" smtClean="0"/>
          </a:p>
        </p:txBody>
      </p:sp>
    </p:spTree>
    <p:extLst>
      <p:ext uri="{BB962C8B-B14F-4D97-AF65-F5344CB8AC3E}">
        <p14:creationId xmlns:p14="http://schemas.microsoft.com/office/powerpoint/2010/main" val="214348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Challenging aspects</a:t>
            </a:r>
            <a:endParaRPr lang="it-IT" dirty="0"/>
          </a:p>
        </p:txBody>
      </p:sp>
      <p:sp>
        <p:nvSpPr>
          <p:cNvPr id="3" name="Rectangle 2"/>
          <p:cNvSpPr/>
          <p:nvPr/>
        </p:nvSpPr>
        <p:spPr>
          <a:xfrm>
            <a:off x="575894" y="2459867"/>
            <a:ext cx="11029616" cy="3882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Planar miscut: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&lt; 10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μrad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 MRF finishing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Torsion: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&lt; 1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μrad/mm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ultra precise machining and assembly.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it-IT" sz="2400" dirty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Bending angle: 47.5-52.5 μrad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 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ultra precise machining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and assembly.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n-US" sz="2400" dirty="0">
              <a:solidFill>
                <a:schemeClr val="bg2">
                  <a:lumMod val="25000"/>
                </a:schemeClr>
              </a:solidFill>
              <a:sym typeface="Wingdings" panose="05000000000000000000" pitchFamily="2" charset="2"/>
            </a:endParaRPr>
          </a:p>
          <a:p>
            <a:pPr marL="342900" indent="-342900">
              <a:lnSpc>
                <a:spcPct val="115000"/>
              </a:lnSpc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Dislocation density &lt; 1 cm</a:t>
            </a:r>
            <a:r>
              <a:rPr lang="en-US" sz="2400" baseline="30000" dirty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 standard for microelectronics is 1 order of magnitude higher purchase of large quantity of silicon wafers and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selection of the best ones.</a:t>
            </a:r>
            <a:endParaRPr lang="it-IT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26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98913" y="2459037"/>
            <a:ext cx="4903787" cy="36782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 rot="5400000">
            <a:off x="-130175" y="2517774"/>
            <a:ext cx="4572000" cy="3429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Line Callout 1 10"/>
          <p:cNvSpPr/>
          <p:nvPr/>
        </p:nvSpPr>
        <p:spPr bwMode="auto">
          <a:xfrm>
            <a:off x="3265488" y="5756273"/>
            <a:ext cx="1466850" cy="495300"/>
          </a:xfrm>
          <a:prstGeom prst="borderCallout1">
            <a:avLst>
              <a:gd name="adj1" fmla="val 18750"/>
              <a:gd name="adj2" fmla="val -8333"/>
              <a:gd name="adj3" fmla="val -170297"/>
              <a:gd name="adj4" fmla="val -69017"/>
            </a:avLst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/>
              <a:t>150mm MRF Wheel w/ ribbon of MR fluid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4808538" y="5375274"/>
            <a:ext cx="738187" cy="533400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auto">
          <a:xfrm flipH="1" flipV="1">
            <a:off x="2201863" y="4867274"/>
            <a:ext cx="938212" cy="960438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Line Callout 1 15"/>
          <p:cNvSpPr/>
          <p:nvPr/>
        </p:nvSpPr>
        <p:spPr bwMode="auto">
          <a:xfrm>
            <a:off x="3417888" y="2784474"/>
            <a:ext cx="1466850" cy="495300"/>
          </a:xfrm>
          <a:prstGeom prst="borderCallout1">
            <a:avLst>
              <a:gd name="adj1" fmla="val 18750"/>
              <a:gd name="adj2" fmla="val -8333"/>
              <a:gd name="adj3" fmla="val 51241"/>
              <a:gd name="adj4" fmla="val -48603"/>
            </a:avLst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/>
              <a:t>6” vacuum wafer chuck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4960938" y="3241674"/>
            <a:ext cx="509587" cy="685800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H="1">
            <a:off x="2640013" y="2890837"/>
            <a:ext cx="696912" cy="198437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Line Callout 1 20"/>
          <p:cNvSpPr/>
          <p:nvPr/>
        </p:nvSpPr>
        <p:spPr bwMode="auto">
          <a:xfrm>
            <a:off x="3306763" y="4232274"/>
            <a:ext cx="1466850" cy="495300"/>
          </a:xfrm>
          <a:prstGeom prst="borderCallout1">
            <a:avLst>
              <a:gd name="adj1" fmla="val 18750"/>
              <a:gd name="adj2" fmla="val -8333"/>
              <a:gd name="adj3" fmla="val -155192"/>
              <a:gd name="adj4" fmla="val -74120"/>
            </a:avLst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/>
              <a:t>4” Si Wafer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 flipV="1">
            <a:off x="4857750" y="4384674"/>
            <a:ext cx="1527175" cy="95250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 flipH="1" flipV="1">
            <a:off x="960438" y="4081462"/>
            <a:ext cx="1022350" cy="928687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Line Callout 1 25"/>
          <p:cNvSpPr/>
          <p:nvPr/>
        </p:nvSpPr>
        <p:spPr bwMode="auto">
          <a:xfrm>
            <a:off x="365125" y="4051299"/>
            <a:ext cx="1116013" cy="495300"/>
          </a:xfrm>
          <a:prstGeom prst="borderCallout1">
            <a:avLst>
              <a:gd name="adj1" fmla="val -13138"/>
              <a:gd name="adj2" fmla="val 35303"/>
              <a:gd name="adj3" fmla="val -190437"/>
              <a:gd name="adj4" fmla="val 46719"/>
            </a:avLst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/>
              <a:t>5-axis CNC machine moves wafer</a:t>
            </a:r>
          </a:p>
        </p:txBody>
      </p:sp>
      <p:cxnSp>
        <p:nvCxnSpPr>
          <p:cNvPr id="27" name="Straight Connector 26"/>
          <p:cNvCxnSpPr/>
          <p:nvPr/>
        </p:nvCxnSpPr>
        <p:spPr bwMode="auto">
          <a:xfrm flipV="1">
            <a:off x="742951" y="3089274"/>
            <a:ext cx="158750" cy="912813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65125" y="-227013"/>
            <a:ext cx="11029950" cy="1497013"/>
          </a:xfrm>
        </p:spPr>
        <p:txBody>
          <a:bodyPr/>
          <a:lstStyle/>
          <a:p>
            <a:r>
              <a:rPr lang="it-IT" dirty="0" smtClean="0">
                <a:solidFill>
                  <a:srgbClr val="903163"/>
                </a:solidFill>
              </a:rPr>
              <a:t>MRF finishing</a:t>
            </a:r>
            <a:endParaRPr lang="it-IT" dirty="0">
              <a:solidFill>
                <a:srgbClr val="90316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02701" y="2017584"/>
            <a:ext cx="32893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chemeClr val="bg2">
                    <a:lumMod val="25000"/>
                  </a:schemeClr>
                </a:solidFill>
              </a:rPr>
              <a:t>Technique developed for astronomy applications (glasses and ceramics, i.e. amorphous materials)</a:t>
            </a:r>
          </a:p>
          <a:p>
            <a:endParaRPr lang="it-IT" sz="2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it-IT" sz="2200" dirty="0" smtClean="0">
                <a:solidFill>
                  <a:schemeClr val="bg2">
                    <a:lumMod val="25000"/>
                  </a:schemeClr>
                </a:solidFill>
              </a:rPr>
              <a:t>After a 2 years R&amp;D the tecnique was adapted to operate on crystalline materials.</a:t>
            </a:r>
            <a:endParaRPr lang="it-IT" sz="2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32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841500"/>
            <a:ext cx="9144000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3732" name="Group 1"/>
          <p:cNvGrpSpPr>
            <a:grpSpLocks/>
          </p:cNvGrpSpPr>
          <p:nvPr/>
        </p:nvGrpSpPr>
        <p:grpSpPr bwMode="auto">
          <a:xfrm>
            <a:off x="2083297" y="4456113"/>
            <a:ext cx="7796069" cy="842958"/>
            <a:chOff x="641603" y="4986510"/>
            <a:chExt cx="7796055" cy="843076"/>
          </a:xfrm>
        </p:grpSpPr>
        <p:sp>
          <p:nvSpPr>
            <p:cNvPr id="73734" name="TextBox 4"/>
            <p:cNvSpPr txBox="1">
              <a:spLocks noChangeArrowheads="1"/>
            </p:cNvSpPr>
            <p:nvPr/>
          </p:nvSpPr>
          <p:spPr bwMode="auto">
            <a:xfrm>
              <a:off x="641603" y="4998472"/>
              <a:ext cx="1747591" cy="83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>
                  <a:solidFill>
                    <a:schemeClr val="tx2"/>
                  </a:solidFill>
                  <a:latin typeface="Gill Sans MT" panose="020B0502020104020203" pitchFamily="34" charset="0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600">
                  <a:solidFill>
                    <a:schemeClr val="tx2"/>
                  </a:solidFill>
                  <a:latin typeface="Gill Sans MT" panose="020B0502020104020203" pitchFamily="34" charset="0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400">
                  <a:solidFill>
                    <a:schemeClr val="tx2"/>
                  </a:solidFill>
                  <a:latin typeface="Gill Sans MT" panose="020B0502020104020203" pitchFamily="34" charset="0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sz="1600" b="1" dirty="0" smtClean="0">
                  <a:solidFill>
                    <a:schemeClr val="bg2">
                      <a:lumMod val="25000"/>
                    </a:schemeClr>
                  </a:solidFill>
                  <a:latin typeface="Helvetica" panose="020B0604020202020204" pitchFamily="34" charset="0"/>
                </a:rPr>
                <a:t>Starting surface</a:t>
              </a:r>
              <a:endParaRPr lang="it-IT" altLang="it-IT" sz="1600" b="1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</a:endParaRPr>
            </a:p>
            <a:p>
              <a:pPr algn="ct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sz="1600" b="1" dirty="0">
                  <a:solidFill>
                    <a:schemeClr val="bg2">
                      <a:lumMod val="25000"/>
                    </a:schemeClr>
                  </a:solidFill>
                  <a:latin typeface="Helvetica" panose="020B0604020202020204" pitchFamily="34" charset="0"/>
                </a:rPr>
                <a:t>PV 2.18 </a:t>
              </a:r>
              <a:r>
                <a:rPr lang="it-IT" altLang="it-IT" sz="1600" b="1" dirty="0" err="1">
                  <a:solidFill>
                    <a:schemeClr val="bg2">
                      <a:lumMod val="25000"/>
                    </a:schemeClr>
                  </a:solidFill>
                  <a:latin typeface="Helvetica" panose="020B0604020202020204" pitchFamily="34" charset="0"/>
                </a:rPr>
                <a:t>um</a:t>
              </a:r>
              <a:endParaRPr lang="it-IT" altLang="it-IT" sz="1600" b="1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</a:endParaRPr>
            </a:p>
            <a:p>
              <a:pPr algn="ct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sz="1600" b="1" dirty="0">
                  <a:solidFill>
                    <a:schemeClr val="bg2">
                      <a:lumMod val="25000"/>
                    </a:schemeClr>
                  </a:solidFill>
                  <a:latin typeface="Helvetica" panose="020B0604020202020204" pitchFamily="34" charset="0"/>
                </a:rPr>
                <a:t>RMS 0.39 </a:t>
              </a:r>
              <a:r>
                <a:rPr lang="it-IT" altLang="it-IT" sz="1600" b="1" dirty="0" err="1">
                  <a:solidFill>
                    <a:schemeClr val="bg2">
                      <a:lumMod val="25000"/>
                    </a:schemeClr>
                  </a:solidFill>
                  <a:latin typeface="Helvetica" panose="020B0604020202020204" pitchFamily="34" charset="0"/>
                </a:rPr>
                <a:t>um</a:t>
              </a:r>
              <a:endParaRPr lang="it-IT" altLang="it-IT" sz="1600" b="1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73735" name="TextBox 7"/>
            <p:cNvSpPr txBox="1">
              <a:spLocks noChangeArrowheads="1"/>
            </p:cNvSpPr>
            <p:nvPr/>
          </p:nvSpPr>
          <p:spPr bwMode="auto">
            <a:xfrm>
              <a:off x="3149997" y="4998473"/>
              <a:ext cx="2880913" cy="83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>
                  <a:solidFill>
                    <a:schemeClr val="tx2"/>
                  </a:solidFill>
                  <a:latin typeface="Gill Sans MT" panose="020B0502020104020203" pitchFamily="34" charset="0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600">
                  <a:solidFill>
                    <a:schemeClr val="tx2"/>
                  </a:solidFill>
                  <a:latin typeface="Gill Sans MT" panose="020B0502020104020203" pitchFamily="34" charset="0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400">
                  <a:solidFill>
                    <a:schemeClr val="tx2"/>
                  </a:solidFill>
                  <a:latin typeface="Gill Sans MT" panose="020B0502020104020203" pitchFamily="34" charset="0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sz="1600" b="1" dirty="0" smtClean="0">
                  <a:solidFill>
                    <a:schemeClr val="bg2">
                      <a:lumMod val="25000"/>
                    </a:schemeClr>
                  </a:solidFill>
                  <a:latin typeface="Helvetica" panose="020B0604020202020204" pitchFamily="34" charset="0"/>
                </a:rPr>
                <a:t>Surface after first treatment</a:t>
              </a:r>
              <a:endParaRPr lang="it-IT" altLang="it-IT" sz="1600" b="1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</a:endParaRPr>
            </a:p>
            <a:p>
              <a:pPr algn="ct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sz="1600" b="1" dirty="0">
                  <a:solidFill>
                    <a:schemeClr val="bg2">
                      <a:lumMod val="25000"/>
                    </a:schemeClr>
                  </a:solidFill>
                  <a:latin typeface="Helvetica" panose="020B0604020202020204" pitchFamily="34" charset="0"/>
                </a:rPr>
                <a:t>PV 0.615 </a:t>
              </a:r>
              <a:r>
                <a:rPr lang="it-IT" altLang="it-IT" sz="1600" b="1" dirty="0" err="1">
                  <a:solidFill>
                    <a:schemeClr val="bg2">
                      <a:lumMod val="25000"/>
                    </a:schemeClr>
                  </a:solidFill>
                  <a:latin typeface="Helvetica" panose="020B0604020202020204" pitchFamily="34" charset="0"/>
                </a:rPr>
                <a:t>um</a:t>
              </a:r>
              <a:endParaRPr lang="it-IT" altLang="it-IT" sz="1600" b="1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</a:endParaRPr>
            </a:p>
            <a:p>
              <a:pPr algn="ct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sz="1600" b="1" dirty="0">
                  <a:solidFill>
                    <a:schemeClr val="bg2">
                      <a:lumMod val="25000"/>
                    </a:schemeClr>
                  </a:solidFill>
                  <a:latin typeface="Helvetica" panose="020B0604020202020204" pitchFamily="34" charset="0"/>
                </a:rPr>
                <a:t>RMS 0.14 </a:t>
              </a:r>
              <a:r>
                <a:rPr lang="it-IT" altLang="it-IT" sz="1600" b="1" dirty="0" err="1">
                  <a:solidFill>
                    <a:schemeClr val="bg2">
                      <a:lumMod val="25000"/>
                    </a:schemeClr>
                  </a:solidFill>
                  <a:latin typeface="Helvetica" panose="020B0604020202020204" pitchFamily="34" charset="0"/>
                </a:rPr>
                <a:t>um</a:t>
              </a:r>
              <a:endParaRPr lang="it-IT" altLang="it-IT" sz="1600" b="1" dirty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73736" name="TextBox 8"/>
            <p:cNvSpPr txBox="1">
              <a:spLocks noChangeArrowheads="1"/>
            </p:cNvSpPr>
            <p:nvPr/>
          </p:nvSpPr>
          <p:spPr bwMode="auto">
            <a:xfrm>
              <a:off x="6975402" y="4986510"/>
              <a:ext cx="1462256" cy="83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>
                  <a:solidFill>
                    <a:schemeClr val="tx2"/>
                  </a:solidFill>
                  <a:latin typeface="Gill Sans MT" panose="020B0502020104020203" pitchFamily="34" charset="0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600">
                  <a:solidFill>
                    <a:schemeClr val="tx2"/>
                  </a:solidFill>
                  <a:latin typeface="Gill Sans MT" panose="020B0502020104020203" pitchFamily="34" charset="0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400">
                  <a:solidFill>
                    <a:schemeClr val="tx2"/>
                  </a:solidFill>
                  <a:latin typeface="Gill Sans MT" panose="020B0502020104020203" pitchFamily="34" charset="0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sz="1600" b="1" dirty="0" smtClean="0">
                  <a:solidFill>
                    <a:srgbClr val="FF0000"/>
                  </a:solidFill>
                  <a:latin typeface="Helvetica" panose="020B0604020202020204" pitchFamily="34" charset="0"/>
                </a:rPr>
                <a:t>Final surface</a:t>
              </a:r>
              <a:endParaRPr lang="it-IT" altLang="it-IT" sz="1600" b="1" dirty="0">
                <a:solidFill>
                  <a:srgbClr val="FF0000"/>
                </a:solidFill>
                <a:latin typeface="Helvetica" panose="020B0604020202020204" pitchFamily="34" charset="0"/>
              </a:endParaRPr>
            </a:p>
            <a:p>
              <a:pPr algn="ct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sz="1600" b="1" dirty="0">
                  <a:solidFill>
                    <a:srgbClr val="FF0000"/>
                  </a:solidFill>
                  <a:latin typeface="Helvetica" panose="020B0604020202020204" pitchFamily="34" charset="0"/>
                </a:rPr>
                <a:t>PV 0.177 </a:t>
              </a:r>
              <a:r>
                <a:rPr lang="it-IT" altLang="it-IT" sz="1600" b="1" dirty="0" err="1">
                  <a:solidFill>
                    <a:srgbClr val="FF0000"/>
                  </a:solidFill>
                  <a:latin typeface="Helvetica" panose="020B0604020202020204" pitchFamily="34" charset="0"/>
                </a:rPr>
                <a:t>um</a:t>
              </a:r>
              <a:endParaRPr lang="it-IT" altLang="it-IT" sz="1600" b="1" dirty="0">
                <a:solidFill>
                  <a:srgbClr val="FF0000"/>
                </a:solidFill>
                <a:latin typeface="Helvetica" panose="020B0604020202020204" pitchFamily="34" charset="0"/>
              </a:endParaRPr>
            </a:p>
            <a:p>
              <a:pPr algn="ct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sz="1600" b="1" dirty="0">
                  <a:solidFill>
                    <a:srgbClr val="FF0000"/>
                  </a:solidFill>
                  <a:latin typeface="Helvetica" panose="020B0604020202020204" pitchFamily="34" charset="0"/>
                </a:rPr>
                <a:t>RMS 0.01 </a:t>
              </a:r>
              <a:r>
                <a:rPr lang="it-IT" altLang="it-IT" sz="1600" b="1" dirty="0" err="1">
                  <a:solidFill>
                    <a:srgbClr val="FF0000"/>
                  </a:solidFill>
                  <a:latin typeface="Helvetica" panose="020B0604020202020204" pitchFamily="34" charset="0"/>
                </a:rPr>
                <a:t>um</a:t>
              </a:r>
              <a:endParaRPr lang="it-IT" altLang="it-IT" sz="1600" b="1" dirty="0">
                <a:solidFill>
                  <a:srgbClr val="FF0000"/>
                </a:solidFill>
                <a:latin typeface="Helvetica" panose="020B0604020202020204" pitchFamily="34" charset="0"/>
              </a:endParaRPr>
            </a:p>
          </p:txBody>
        </p:sp>
      </p:grpSp>
      <p:sp>
        <p:nvSpPr>
          <p:cNvPr id="73733" name="TextBox 5"/>
          <p:cNvSpPr txBox="1">
            <a:spLocks noChangeArrowheads="1"/>
          </p:cNvSpPr>
          <p:nvPr/>
        </p:nvSpPr>
        <p:spPr bwMode="auto">
          <a:xfrm>
            <a:off x="581192" y="5287963"/>
            <a:ext cx="1102961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>
                <a:solidFill>
                  <a:schemeClr val="tx2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>
                <a:solidFill>
                  <a:schemeClr val="tx2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it-IT" altLang="it-IT" sz="2200" dirty="0" smtClean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</a:rPr>
              <a:t>MRF is a deterministic polishing process</a:t>
            </a:r>
          </a:p>
          <a:p>
            <a:pPr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it-IT" altLang="it-IT" sz="2200" dirty="0" smtClean="0">
                <a:solidFill>
                  <a:schemeClr val="bg2">
                    <a:lumMod val="25000"/>
                  </a:schemeClr>
                </a:solidFill>
                <a:latin typeface="Helvetica" panose="020B0604020202020204" pitchFamily="34" charset="0"/>
              </a:rPr>
              <a:t>Does not induce any lattice damage</a:t>
            </a:r>
            <a:endParaRPr lang="it-IT" altLang="it-IT" sz="2200" dirty="0" smtClean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it-IT" altLang="it-IT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Miscut &lt; 1 urad</a:t>
            </a:r>
            <a:endParaRPr lang="it-IT" altLang="it-IT" sz="2200" dirty="0">
              <a:solidFill>
                <a:srgbClr val="FF0000"/>
              </a:solidFill>
              <a:latin typeface="Helvetica" panose="020B0604020202020204" pitchFamily="34" charset="0"/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365125" y="-227013"/>
            <a:ext cx="11029950" cy="14970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 smtClean="0">
                <a:solidFill>
                  <a:srgbClr val="903163"/>
                </a:solidFill>
              </a:rPr>
              <a:t>MRF finishing</a:t>
            </a:r>
            <a:endParaRPr lang="it-IT" dirty="0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1" name="Gruppo 1"/>
          <p:cNvGrpSpPr>
            <a:grpSpLocks/>
          </p:cNvGrpSpPr>
          <p:nvPr/>
        </p:nvGrpSpPr>
        <p:grpSpPr bwMode="auto">
          <a:xfrm>
            <a:off x="439738" y="1854200"/>
            <a:ext cx="6698487" cy="5003800"/>
            <a:chOff x="1403350" y="1619250"/>
            <a:chExt cx="7081534" cy="5238750"/>
          </a:xfrm>
        </p:grpSpPr>
        <p:pic>
          <p:nvPicPr>
            <p:cNvPr id="68613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350" y="1619250"/>
              <a:ext cx="6985001" cy="523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614" name="TextBox 4"/>
            <p:cNvSpPr txBox="1">
              <a:spLocks noChangeArrowheads="1"/>
            </p:cNvSpPr>
            <p:nvPr/>
          </p:nvSpPr>
          <p:spPr bwMode="auto">
            <a:xfrm>
              <a:off x="6811907" y="1710896"/>
              <a:ext cx="1672977" cy="386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>
                  <a:solidFill>
                    <a:schemeClr val="tx2"/>
                  </a:solidFill>
                  <a:latin typeface="Gill Sans MT" panose="020B0502020104020203" pitchFamily="34" charset="0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600">
                  <a:solidFill>
                    <a:schemeClr val="tx2"/>
                  </a:solidFill>
                  <a:latin typeface="Gill Sans MT" panose="020B0502020104020203" pitchFamily="34" charset="0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400">
                  <a:solidFill>
                    <a:schemeClr val="tx2"/>
                  </a:solidFill>
                  <a:latin typeface="Gill Sans MT" panose="020B0502020104020203" pitchFamily="34" charset="0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9pPr>
            </a:lstStyle>
            <a:p>
              <a:pPr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b="1" dirty="0" smtClean="0">
                  <a:solidFill>
                    <a:schemeClr val="tx1"/>
                  </a:solidFill>
                  <a:latin typeface="Helvetica" panose="020B0604020202020204" pitchFamily="34" charset="0"/>
                </a:rPr>
                <a:t>X-ray source</a:t>
              </a:r>
              <a:endParaRPr lang="it-IT" altLang="it-IT" b="1" dirty="0">
                <a:solidFill>
                  <a:schemeClr val="tx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8615" name="TextBox 6"/>
            <p:cNvSpPr txBox="1">
              <a:spLocks noChangeArrowheads="1"/>
            </p:cNvSpPr>
            <p:nvPr/>
          </p:nvSpPr>
          <p:spPr bwMode="auto">
            <a:xfrm>
              <a:off x="3203575" y="6392863"/>
              <a:ext cx="1184913" cy="386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>
                  <a:solidFill>
                    <a:schemeClr val="tx2"/>
                  </a:solidFill>
                  <a:latin typeface="Gill Sans MT" panose="020B0502020104020203" pitchFamily="34" charset="0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600">
                  <a:solidFill>
                    <a:schemeClr val="tx2"/>
                  </a:solidFill>
                  <a:latin typeface="Gill Sans MT" panose="020B0502020104020203" pitchFamily="34" charset="0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400">
                  <a:solidFill>
                    <a:schemeClr val="tx2"/>
                  </a:solidFill>
                  <a:latin typeface="Gill Sans MT" panose="020B0502020104020203" pitchFamily="34" charset="0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9pPr>
            </a:lstStyle>
            <a:p>
              <a:pPr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b="1" dirty="0" smtClean="0">
                  <a:solidFill>
                    <a:schemeClr val="tx1"/>
                  </a:solidFill>
                  <a:latin typeface="Helvetica" panose="020B0604020202020204" pitchFamily="34" charset="0"/>
                </a:rPr>
                <a:t>Detector</a:t>
              </a:r>
              <a:endParaRPr lang="it-IT" altLang="it-IT" b="1" dirty="0">
                <a:solidFill>
                  <a:schemeClr val="tx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8616" name="TextBox 7"/>
            <p:cNvSpPr txBox="1">
              <a:spLocks noChangeArrowheads="1"/>
            </p:cNvSpPr>
            <p:nvPr/>
          </p:nvSpPr>
          <p:spPr bwMode="auto">
            <a:xfrm>
              <a:off x="2567685" y="3755283"/>
              <a:ext cx="1352685" cy="483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>
                  <a:solidFill>
                    <a:schemeClr val="tx2"/>
                  </a:solidFill>
                  <a:latin typeface="Gill Sans MT" panose="020B0502020104020203" pitchFamily="34" charset="0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600">
                  <a:solidFill>
                    <a:schemeClr val="tx2"/>
                  </a:solidFill>
                  <a:latin typeface="Gill Sans MT" panose="020B0502020104020203" pitchFamily="34" charset="0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400">
                  <a:solidFill>
                    <a:schemeClr val="tx2"/>
                  </a:solidFill>
                  <a:latin typeface="Gill Sans MT" panose="020B0502020104020203" pitchFamily="34" charset="0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9pPr>
            </a:lstStyle>
            <a:p>
              <a:pPr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sz="2400" b="1" dirty="0" smtClean="0">
                  <a:solidFill>
                    <a:schemeClr val="tx1"/>
                  </a:solidFill>
                  <a:latin typeface="Helvetica" panose="020B0604020202020204" pitchFamily="34" charset="0"/>
                </a:rPr>
                <a:t>Sample</a:t>
              </a:r>
              <a:endParaRPr lang="it-IT" altLang="it-IT" sz="2400" b="1" dirty="0">
                <a:solidFill>
                  <a:schemeClr val="tx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8617" name="TextBox 8"/>
            <p:cNvSpPr txBox="1">
              <a:spLocks noChangeArrowheads="1"/>
            </p:cNvSpPr>
            <p:nvPr/>
          </p:nvSpPr>
          <p:spPr bwMode="auto">
            <a:xfrm>
              <a:off x="3081337" y="1778000"/>
              <a:ext cx="1917010" cy="386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>
                  <a:solidFill>
                    <a:schemeClr val="tx2"/>
                  </a:solidFill>
                  <a:latin typeface="Gill Sans MT" panose="020B0502020104020203" pitchFamily="34" charset="0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600">
                  <a:solidFill>
                    <a:schemeClr val="tx2"/>
                  </a:solidFill>
                  <a:latin typeface="Gill Sans MT" panose="020B0502020104020203" pitchFamily="34" charset="0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400">
                  <a:solidFill>
                    <a:schemeClr val="tx2"/>
                  </a:solidFill>
                  <a:latin typeface="Gill Sans MT" panose="020B0502020104020203" pitchFamily="34" charset="0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9pPr>
            </a:lstStyle>
            <a:p>
              <a:pPr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b="1" dirty="0" smtClean="0">
                  <a:solidFill>
                    <a:schemeClr val="tx1"/>
                  </a:solidFill>
                  <a:latin typeface="Helvetica" panose="020B0604020202020204" pitchFamily="34" charset="0"/>
                </a:rPr>
                <a:t>Autocollimator</a:t>
              </a:r>
              <a:endParaRPr lang="it-IT" altLang="it-IT" b="1" dirty="0">
                <a:solidFill>
                  <a:schemeClr val="tx1"/>
                </a:solidFill>
                <a:latin typeface="Helvetica" panose="020B0604020202020204" pitchFamily="34" charset="0"/>
              </a:endParaRPr>
            </a:p>
          </p:txBody>
        </p:sp>
        <p:cxnSp>
          <p:nvCxnSpPr>
            <p:cNvPr id="68618" name="Straight Arrow Connector 10"/>
            <p:cNvCxnSpPr>
              <a:cxnSpLocks noChangeShapeType="1"/>
            </p:cNvCxnSpPr>
            <p:nvPr/>
          </p:nvCxnSpPr>
          <p:spPr bwMode="auto">
            <a:xfrm flipH="1" flipV="1">
              <a:off x="2916238" y="5949950"/>
              <a:ext cx="836612" cy="442913"/>
            </a:xfrm>
            <a:prstGeom prst="straightConnector1">
              <a:avLst/>
            </a:prstGeom>
            <a:noFill/>
            <a:ln w="50800" algn="ctr">
              <a:solidFill>
                <a:srgbClr val="C70E17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19" name="Straight Arrow Connector 13"/>
            <p:cNvCxnSpPr>
              <a:cxnSpLocks noChangeShapeType="1"/>
              <a:endCxn id="68617" idx="2"/>
            </p:cNvCxnSpPr>
            <p:nvPr/>
          </p:nvCxnSpPr>
          <p:spPr bwMode="auto">
            <a:xfrm flipH="1" flipV="1">
              <a:off x="4107629" y="2164673"/>
              <a:ext cx="1575621" cy="1675491"/>
            </a:xfrm>
            <a:prstGeom prst="straightConnector1">
              <a:avLst/>
            </a:prstGeom>
            <a:noFill/>
            <a:ln w="50800" algn="ctr">
              <a:solidFill>
                <a:srgbClr val="C70E17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20" name="Straight Arrow Connector 15"/>
            <p:cNvCxnSpPr>
              <a:cxnSpLocks noChangeShapeType="1"/>
              <a:stCxn id="68616" idx="3"/>
            </p:cNvCxnSpPr>
            <p:nvPr/>
          </p:nvCxnSpPr>
          <p:spPr bwMode="auto">
            <a:xfrm flipV="1">
              <a:off x="3915347" y="3840166"/>
              <a:ext cx="367341" cy="155443"/>
            </a:xfrm>
            <a:prstGeom prst="straightConnector1">
              <a:avLst/>
            </a:prstGeom>
            <a:noFill/>
            <a:ln w="50800" algn="ctr">
              <a:solidFill>
                <a:srgbClr val="C70E17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21" name="Straight Arrow Connector 17"/>
            <p:cNvCxnSpPr>
              <a:cxnSpLocks noChangeShapeType="1"/>
            </p:cNvCxnSpPr>
            <p:nvPr/>
          </p:nvCxnSpPr>
          <p:spPr bwMode="auto">
            <a:xfrm flipH="1">
              <a:off x="7524750" y="2081213"/>
              <a:ext cx="287338" cy="555625"/>
            </a:xfrm>
            <a:prstGeom prst="straightConnector1">
              <a:avLst/>
            </a:prstGeom>
            <a:noFill/>
            <a:ln w="50800" algn="ctr">
              <a:solidFill>
                <a:srgbClr val="C70E17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8622" name="TextBox 21"/>
            <p:cNvSpPr txBox="1">
              <a:spLocks noChangeArrowheads="1"/>
            </p:cNvSpPr>
            <p:nvPr/>
          </p:nvSpPr>
          <p:spPr bwMode="auto">
            <a:xfrm>
              <a:off x="7074643" y="4183199"/>
              <a:ext cx="900214" cy="386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>
                  <a:solidFill>
                    <a:schemeClr val="tx2"/>
                  </a:solidFill>
                  <a:latin typeface="Gill Sans MT" panose="020B0502020104020203" pitchFamily="34" charset="0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600">
                  <a:solidFill>
                    <a:schemeClr val="tx2"/>
                  </a:solidFill>
                  <a:latin typeface="Gill Sans MT" panose="020B0502020104020203" pitchFamily="34" charset="0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400">
                  <a:solidFill>
                    <a:schemeClr val="tx2"/>
                  </a:solidFill>
                  <a:latin typeface="Gill Sans MT" panose="020B0502020104020203" pitchFamily="34" charset="0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9pPr>
            </a:lstStyle>
            <a:p>
              <a:pPr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b="1">
                  <a:solidFill>
                    <a:schemeClr val="tx1"/>
                  </a:solidFill>
                  <a:latin typeface="Helvetica" panose="020B0604020202020204" pitchFamily="34" charset="0"/>
                </a:rPr>
                <a:t>Mirror</a:t>
              </a:r>
            </a:p>
          </p:txBody>
        </p:sp>
        <p:cxnSp>
          <p:nvCxnSpPr>
            <p:cNvPr id="68623" name="Straight Arrow Connector 22"/>
            <p:cNvCxnSpPr>
              <a:cxnSpLocks noChangeShapeType="1"/>
            </p:cNvCxnSpPr>
            <p:nvPr/>
          </p:nvCxnSpPr>
          <p:spPr bwMode="auto">
            <a:xfrm flipH="1" flipV="1">
              <a:off x="7512050" y="3606800"/>
              <a:ext cx="12700" cy="631825"/>
            </a:xfrm>
            <a:prstGeom prst="straightConnector1">
              <a:avLst/>
            </a:prstGeom>
            <a:noFill/>
            <a:ln w="50800" algn="ctr">
              <a:solidFill>
                <a:srgbClr val="C70E17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24" name="Straight Arrow Connector 26"/>
            <p:cNvCxnSpPr>
              <a:cxnSpLocks noChangeShapeType="1"/>
            </p:cNvCxnSpPr>
            <p:nvPr/>
          </p:nvCxnSpPr>
          <p:spPr bwMode="auto">
            <a:xfrm>
              <a:off x="6305550" y="2852738"/>
              <a:ext cx="390525" cy="409575"/>
            </a:xfrm>
            <a:prstGeom prst="straightConnector1">
              <a:avLst/>
            </a:prstGeom>
            <a:noFill/>
            <a:ln w="50800" algn="ctr">
              <a:solidFill>
                <a:srgbClr val="C70E17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8625" name="TextBox 29"/>
            <p:cNvSpPr txBox="1">
              <a:spLocks noChangeArrowheads="1"/>
            </p:cNvSpPr>
            <p:nvPr/>
          </p:nvSpPr>
          <p:spPr bwMode="auto">
            <a:xfrm>
              <a:off x="4417270" y="2456317"/>
              <a:ext cx="3557588" cy="386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>
                  <a:solidFill>
                    <a:schemeClr val="tx2"/>
                  </a:solidFill>
                  <a:latin typeface="Gill Sans MT" panose="020B0502020104020203" pitchFamily="34" charset="0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600">
                  <a:solidFill>
                    <a:schemeClr val="tx2"/>
                  </a:solidFill>
                  <a:latin typeface="Gill Sans MT" panose="020B0502020104020203" pitchFamily="34" charset="0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400">
                  <a:solidFill>
                    <a:schemeClr val="tx2"/>
                  </a:solidFill>
                  <a:latin typeface="Gill Sans MT" panose="020B0502020104020203" pitchFamily="34" charset="0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accent2"/>
                </a:buClr>
                <a:buSzPct val="92000"/>
                <a:buFont typeface="Wingdings 2" panose="05020102010507070707" pitchFamily="18" charset="2"/>
                <a:buChar char=""/>
                <a:defRPr sz="1200">
                  <a:solidFill>
                    <a:schemeClr val="tx2"/>
                  </a:solidFill>
                  <a:latin typeface="Gill Sans MT" panose="020B0502020104020203" pitchFamily="34" charset="0"/>
                </a:defRPr>
              </a:lvl9pPr>
            </a:lstStyle>
            <a:p>
              <a:pPr algn="ct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it-IT" altLang="it-IT" b="1" dirty="0" smtClean="0">
                  <a:solidFill>
                    <a:schemeClr val="tx1"/>
                  </a:solidFill>
                  <a:latin typeface="Helvetica" panose="020B0604020202020204" pitchFamily="34" charset="0"/>
                </a:rPr>
                <a:t>Monochromator</a:t>
              </a:r>
              <a:endParaRPr lang="it-IT" altLang="it-IT" b="1" dirty="0">
                <a:solidFill>
                  <a:schemeClr val="tx1"/>
                </a:solidFill>
                <a:latin typeface="Helvetica" panose="020B0604020202020204" pitchFamily="34" charset="0"/>
              </a:endParaRPr>
            </a:p>
          </p:txBody>
        </p:sp>
      </p:grpSp>
      <p:sp>
        <p:nvSpPr>
          <p:cNvPr id="68612" name="TextBox 1"/>
          <p:cNvSpPr txBox="1">
            <a:spLocks noChangeArrowheads="1"/>
          </p:cNvSpPr>
          <p:nvPr/>
        </p:nvSpPr>
        <p:spPr bwMode="auto">
          <a:xfrm>
            <a:off x="7064375" y="2060575"/>
            <a:ext cx="466248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it-IT" altLang="it-IT" sz="2200" dirty="0">
                <a:solidFill>
                  <a:schemeClr val="bg2">
                    <a:lumMod val="25000"/>
                  </a:schemeClr>
                </a:solidFill>
                <a:latin typeface="Gill Sans MT (Body)"/>
              </a:rPr>
              <a:t>High resolution x-ray </a:t>
            </a:r>
            <a:r>
              <a:rPr lang="it-IT" altLang="it-IT" sz="2200" dirty="0" smtClean="0">
                <a:solidFill>
                  <a:schemeClr val="bg2">
                    <a:lumMod val="25000"/>
                  </a:schemeClr>
                </a:solidFill>
                <a:latin typeface="Gill Sans MT (Body)"/>
              </a:rPr>
              <a:t>diffractometer (PANALYTICAL)</a:t>
            </a:r>
            <a:endParaRPr lang="it-IT" altLang="it-IT" sz="2200" dirty="0">
              <a:solidFill>
                <a:schemeClr val="bg2">
                  <a:lumMod val="25000"/>
                </a:schemeClr>
              </a:solidFill>
              <a:latin typeface="Gill Sans MT (Body)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altLang="it-IT" sz="2200" dirty="0" smtClean="0">
              <a:solidFill>
                <a:schemeClr val="bg2">
                  <a:lumMod val="25000"/>
                </a:schemeClr>
              </a:solidFill>
              <a:latin typeface="Gill Sans MT (Body)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altLang="it-IT" sz="2200" dirty="0">
              <a:solidFill>
                <a:schemeClr val="bg2">
                  <a:lumMod val="25000"/>
                </a:schemeClr>
              </a:solidFill>
              <a:latin typeface="Gill Sans MT (Body)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2200" dirty="0" smtClean="0">
                <a:solidFill>
                  <a:schemeClr val="bg2">
                    <a:lumMod val="25000"/>
                  </a:schemeClr>
                </a:solidFill>
                <a:latin typeface="Gill Sans MT (Body)"/>
              </a:rPr>
              <a:t>Miscut: angle between optical surface and atomic planes</a:t>
            </a:r>
          </a:p>
          <a:p>
            <a:pPr>
              <a:buFont typeface="Arial" panose="020B0604020202020204" pitchFamily="34" charset="0"/>
              <a:buChar char="•"/>
            </a:pPr>
            <a:endParaRPr lang="it-IT" altLang="it-IT" sz="2200" dirty="0" smtClean="0">
              <a:solidFill>
                <a:schemeClr val="bg2">
                  <a:lumMod val="25000"/>
                </a:schemeClr>
              </a:solidFill>
              <a:latin typeface="Gill Sans MT (Body)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altLang="it-IT" sz="2200" dirty="0" smtClean="0">
              <a:solidFill>
                <a:schemeClr val="bg2">
                  <a:lumMod val="25000"/>
                </a:schemeClr>
              </a:solidFill>
              <a:latin typeface="Gill Sans MT (Body)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altLang="it-IT" sz="2200" dirty="0" smtClean="0">
                <a:solidFill>
                  <a:schemeClr val="bg2">
                    <a:lumMod val="25000"/>
                  </a:schemeClr>
                </a:solidFill>
                <a:latin typeface="Gill Sans MT (Body)"/>
              </a:rPr>
              <a:t>Requested miscut &lt; 10 </a:t>
            </a:r>
            <a:r>
              <a:rPr lang="el-GR" altLang="it-IT" sz="2200" dirty="0" smtClean="0">
                <a:solidFill>
                  <a:schemeClr val="bg2">
                    <a:lumMod val="25000"/>
                  </a:schemeClr>
                </a:solidFill>
              </a:rPr>
              <a:t>μ</a:t>
            </a:r>
            <a:r>
              <a:rPr lang="it-IT" altLang="it-IT" sz="2200" dirty="0" smtClean="0">
                <a:solidFill>
                  <a:schemeClr val="bg2">
                    <a:lumMod val="25000"/>
                  </a:schemeClr>
                </a:solidFill>
              </a:rPr>
              <a:t>ad.</a:t>
            </a:r>
            <a:endParaRPr lang="it-IT" altLang="it-IT" sz="2200" dirty="0" smtClean="0">
              <a:solidFill>
                <a:schemeClr val="bg2">
                  <a:lumMod val="25000"/>
                </a:schemeClr>
              </a:solidFill>
              <a:latin typeface="Gill Sans MT (Body)"/>
            </a:endParaRPr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365125" y="-227013"/>
            <a:ext cx="11029950" cy="14970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 smtClean="0">
                <a:solidFill>
                  <a:srgbClr val="903163"/>
                </a:solidFill>
              </a:rPr>
              <a:t>MISCUT REDUCTION</a:t>
            </a:r>
            <a:endParaRPr lang="it-IT" dirty="0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04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Recently developed crystals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69048" y="1715956"/>
            <a:ext cx="11029615" cy="4183811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Developed </a:t>
            </a:r>
            <a:r>
              <a:rPr lang="it-IT" sz="2400" dirty="0" smtClean="0"/>
              <a:t>«pre-shaped</a:t>
            </a:r>
            <a:r>
              <a:rPr lang="it-IT" sz="2400" dirty="0"/>
              <a:t>» holders </a:t>
            </a:r>
            <a:r>
              <a:rPr lang="it-IT" sz="2400" dirty="0" smtClean="0"/>
              <a:t>made of titanium grade 2 and grade 5.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it-IT" sz="2400" dirty="0" smtClean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it-IT" sz="2400" dirty="0" smtClean="0"/>
              <a:t>High-resolution </a:t>
            </a:r>
            <a:r>
              <a:rPr lang="it-IT" sz="2400" dirty="0"/>
              <a:t>x-ray </a:t>
            </a:r>
            <a:r>
              <a:rPr lang="it-IT" sz="2400" dirty="0" smtClean="0"/>
              <a:t>diffraction</a:t>
            </a:r>
            <a:r>
              <a:rPr lang="it-IT" sz="2400" dirty="0"/>
              <a:t> </a:t>
            </a:r>
            <a:r>
              <a:rPr lang="it-IT" sz="2400" dirty="0" smtClean="0"/>
              <a:t>characterizations: analysis of correlation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it-IT" sz="2400" dirty="0" smtClean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it-IT" sz="2400" dirty="0" smtClean="0"/>
              <a:t>Investigated thermal stability of holders+crystal</a:t>
            </a:r>
            <a:br>
              <a:rPr lang="it-IT" sz="2400" dirty="0" smtClean="0"/>
            </a:br>
            <a:r>
              <a:rPr lang="it-IT" sz="2400" dirty="0" smtClean="0"/>
              <a:t>assembly.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it-IT" sz="2400" dirty="0" smtClean="0"/>
              <a:t>Crystals for the LHC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786" y="3601472"/>
            <a:ext cx="4494007" cy="325652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117319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24" t="12636" r="37779" b="14510"/>
          <a:stretch/>
        </p:blipFill>
        <p:spPr>
          <a:xfrm>
            <a:off x="9149976" y="3547717"/>
            <a:ext cx="2569883" cy="323557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Pre-shaped</a:t>
            </a:r>
            <a:r>
              <a:rPr lang="it-IT" dirty="0" smtClean="0"/>
              <a:t> </a:t>
            </a:r>
            <a:r>
              <a:rPr lang="it-IT" dirty="0" err="1" smtClean="0"/>
              <a:t>holders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182889" y="1773764"/>
            <a:ext cx="8388696" cy="3805705"/>
          </a:xfrm>
        </p:spPr>
        <p:txBody>
          <a:bodyPr>
            <a:normAutofit fontScale="92500" lnSpcReduction="10000"/>
          </a:bodyPr>
          <a:lstStyle/>
          <a:p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Ultra-high precision machining</a:t>
            </a:r>
            <a:r>
              <a:rPr lang="it-IT" sz="19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provides</a:t>
            </a:r>
            <a:r>
              <a:rPr lang="it-IT" sz="19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holders with crystal-supporting surfaces inclined at</a:t>
            </a:r>
            <a:r>
              <a:rPr lang="it-IT" sz="19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a proper angle to impart to the crystal the </a:t>
            </a:r>
            <a:r>
              <a:rPr lang="it-IT" sz="1900" dirty="0"/>
              <a:t>desired </a:t>
            </a:r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deformation. </a:t>
            </a:r>
          </a:p>
          <a:p>
            <a:pPr lvl="1"/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At first step, the holders are manufactured with approaches typical of conventional</a:t>
            </a:r>
            <a:r>
              <a:rPr lang="it-IT" sz="18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precision mechanics.</a:t>
            </a:r>
          </a:p>
          <a:p>
            <a:pPr lvl="1"/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selected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holders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are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treated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with super-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finishing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techniques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to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adjust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surface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inclinations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Approach already developed for crystals installed in the SPS </a:t>
            </a:r>
            <a:b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and for studies of multiple-volume reflections</a:t>
            </a:r>
            <a:r>
              <a:rPr lang="it-IT" sz="19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  <a:sym typeface="Symbol" panose="05050102010706020507" pitchFamily="18" charset="2"/>
              </a:rPr>
              <a:t></a:t>
            </a:r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2010÷2015)</a:t>
            </a:r>
          </a:p>
          <a:p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Design </a:t>
            </a:r>
            <a:r>
              <a:rPr lang="it-IT" sz="1900" dirty="0" err="1" smtClean="0">
                <a:solidFill>
                  <a:schemeClr val="bg2">
                    <a:lumMod val="25000"/>
                  </a:schemeClr>
                </a:solidFill>
              </a:rPr>
              <a:t>is</a:t>
            </a:r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900" dirty="0" err="1" smtClean="0">
                <a:solidFill>
                  <a:schemeClr val="bg2">
                    <a:lumMod val="25000"/>
                  </a:schemeClr>
                </a:solidFill>
              </a:rPr>
              <a:t>now</a:t>
            </a:r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900" dirty="0" err="1" smtClean="0">
                <a:solidFill>
                  <a:schemeClr val="bg2">
                    <a:lumMod val="25000"/>
                  </a:schemeClr>
                </a:solidFill>
              </a:rPr>
              <a:t>revisited</a:t>
            </a:r>
            <a:r>
              <a:rPr lang="it-IT" sz="1900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  <a:endParaRPr lang="it-IT" sz="1900" dirty="0">
              <a:solidFill>
                <a:schemeClr val="bg2">
                  <a:lumMod val="25000"/>
                </a:schemeClr>
              </a:solidFill>
            </a:endParaRPr>
          </a:p>
          <a:p>
            <a:pPr lvl="1"/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holders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made of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titanium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grade 2 and grade 5</a:t>
            </a:r>
            <a:b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previous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version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was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made of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aluminium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).</a:t>
            </a:r>
          </a:p>
          <a:p>
            <a:pPr lvl="1"/>
            <a:r>
              <a:rPr lang="it-IT" sz="1800" dirty="0" err="1">
                <a:solidFill>
                  <a:schemeClr val="bg2">
                    <a:lumMod val="25000"/>
                  </a:schemeClr>
                </a:solidFill>
              </a:rPr>
              <a:t>r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emoved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torsion-adjustment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bg2">
                    <a:lumMod val="25000"/>
                  </a:schemeClr>
                </a:solidFill>
              </a:rPr>
              <a:t>mechanism</a:t>
            </a:r>
            <a:r>
              <a:rPr lang="it-IT" sz="18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it-IT" sz="1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189" t="24052" r="30719" b="18257"/>
          <a:stretch/>
        </p:blipFill>
        <p:spPr>
          <a:xfrm>
            <a:off x="434050" y="1866371"/>
            <a:ext cx="2771608" cy="284907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CasellaDiTesto 5"/>
          <p:cNvSpPr txBox="1"/>
          <p:nvPr/>
        </p:nvSpPr>
        <p:spPr>
          <a:xfrm>
            <a:off x="5696711" y="5582964"/>
            <a:ext cx="3657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</a:t>
            </a:r>
            <a:r>
              <a:rPr lang="it-IT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pre-shaped</a:t>
            </a:r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holder</a:t>
            </a:r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for LHC. Holder is made of titanium. </a:t>
            </a:r>
            <a:b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Flexure for torsion adjustment have been removed.</a:t>
            </a:r>
            <a:endParaRPr lang="it-IT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80263" y="4722436"/>
            <a:ext cx="32113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2">
                    <a:lumMod val="25000"/>
                  </a:schemeClr>
                </a:solidFill>
              </a:rPr>
              <a:t>A pre-shaped holder manufactured in 2011 for UA9. Holder was made from aluminium and torsion correction mechanism still used.</a:t>
            </a:r>
          </a:p>
          <a:p>
            <a:pPr algn="just"/>
            <a:r>
              <a:rPr lang="it-IT" dirty="0" smtClean="0">
                <a:solidFill>
                  <a:schemeClr val="bg2">
                    <a:lumMod val="25000"/>
                  </a:schemeClr>
                </a:solidFill>
              </a:rPr>
              <a:t>Base for development of current holders.</a:t>
            </a:r>
            <a:endParaRPr lang="it-IT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747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94916"/>
              </p:ext>
            </p:extLst>
          </p:nvPr>
        </p:nvGraphicFramePr>
        <p:xfrm>
          <a:off x="455790" y="543021"/>
          <a:ext cx="5090994" cy="6338520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666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2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0742">
                  <a:extLst>
                    <a:ext uri="{9D8B030D-6E8A-4147-A177-3AD203B41FA5}">
                      <a16:colId xmlns:a16="http://schemas.microsoft.com/office/drawing/2014/main" val="2692207424"/>
                    </a:ext>
                  </a:extLst>
                </a:gridCol>
              </a:tblGrid>
              <a:tr h="17305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 smtClean="0">
                          <a:effectLst/>
                        </a:rPr>
                        <a:t>Crystal</a:t>
                      </a:r>
                      <a:endParaRPr lang="it-IT" sz="1100" b="1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dirty="0" smtClean="0">
                          <a:effectLst/>
                        </a:rPr>
                        <a:t>Deflection angle (µrad)</a:t>
                      </a:r>
                      <a:endParaRPr lang="en-US" sz="1100" b="1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4400" marB="1440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397428"/>
                  </a:ext>
                </a:extLst>
              </a:tr>
              <a:tr h="323490">
                <a:tc vMerge="1">
                  <a:txBody>
                    <a:bodyPr/>
                    <a:lstStyle/>
                    <a:p>
                      <a:pPr algn="ctr" fontAlgn="b"/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4400" marB="1440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dirty="0" smtClean="0">
                          <a:effectLst/>
                        </a:rPr>
                        <a:t>High resolution x-ray diffraction</a:t>
                      </a:r>
                      <a:endParaRPr lang="en-US" sz="1100" b="1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dirty="0" smtClean="0">
                          <a:effectLst/>
                        </a:rPr>
                        <a:t>Channeling</a:t>
                      </a:r>
                      <a:endParaRPr lang="en-US" sz="1100" b="1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dirty="0" smtClean="0">
                          <a:effectLst/>
                        </a:rPr>
                        <a:t>Consistency</a:t>
                      </a:r>
                      <a:endParaRPr lang="en-US" sz="1100" b="1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STF47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33±2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35±2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STF48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144±2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142±2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STF49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247±3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246±2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STF50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142±5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143±2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950863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STF51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33±2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33±2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STF70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56±2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55±2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248238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STF71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60±5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62±2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081329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STF99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119±3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120±2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826834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STF100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67±6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63±2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STF101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170±6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165±2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407422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STF102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45±3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42±2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4036092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STF103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52±5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54±2</a:t>
                      </a:r>
                      <a:endParaRPr lang="it-IT" sz="11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Gill Sans MT (Body)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it-IT" sz="11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Gill Sans MT (Body)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749413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STF104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95±5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91±3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965251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STF105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49±3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50±2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993153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STF106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42±2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42±2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4732103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STF107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56±2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56±2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2212448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STF110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52±3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54±2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6054462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STF110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56±10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62±2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1679655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STF112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 smtClean="0">
                          <a:effectLst/>
                        </a:rPr>
                        <a:t>64±3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63±2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7427296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STF113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46±3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45±1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578332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STF114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52±3</a:t>
                      </a:r>
                      <a:endParaRPr lang="it-IT" sz="1100" b="0" i="0" u="none" strike="noStrike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52±1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702094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STF117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53±3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50±1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56995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STF118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52±3</a:t>
                      </a:r>
                      <a:endParaRPr lang="it-IT" sz="1100" b="0" i="0" u="none" strike="noStrike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53±1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4661293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STF119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54±3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52±1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6475569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STF120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54±3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52±1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911242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STF121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48±3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48±1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923704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STF122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50±3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46±1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1461875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SFT123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52±3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52±1</a:t>
                      </a:r>
                      <a:endParaRPr lang="it-IT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</a:endParaRPr>
                    </a:p>
                  </a:txBody>
                  <a:tcPr marL="9525" marR="9525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it-IT" sz="11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Gill Sans MT (Body)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3562239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PL08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dirty="0" smtClean="0"/>
                        <a:t>715</a:t>
                      </a:r>
                      <a:r>
                        <a:rPr lang="en-US" sz="1100" u="none" strike="noStrike" noProof="0" dirty="0" smtClean="0"/>
                        <a:t>±30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100" dirty="0" smtClean="0"/>
                        <a:t>706 </a:t>
                      </a:r>
                      <a:r>
                        <a:rPr lang="sk-SK" sz="1100" u="none" strike="noStrike" noProof="0" dirty="0" smtClean="0"/>
                        <a:t>± 2</a:t>
                      </a:r>
                      <a:endParaRPr lang="en-US" sz="1100" b="0" i="0" u="none" strike="noStrike" noProof="0" dirty="0" smtClean="0">
                        <a:solidFill>
                          <a:schemeClr val="tx1"/>
                        </a:solidFill>
                        <a:latin typeface="Gill Sans MT (Body)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770299"/>
                  </a:ext>
                </a:extLst>
              </a:tr>
              <a:tr h="17305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smtClean="0">
                          <a:effectLst/>
                        </a:rPr>
                        <a:t>PL09</a:t>
                      </a:r>
                      <a:endParaRPr lang="it-IT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noProof="0" dirty="0" smtClean="0"/>
                        <a:t>1040±50 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dirty="0" smtClean="0"/>
                        <a:t>1067 </a:t>
                      </a:r>
                      <a:r>
                        <a:rPr lang="sk-SK" sz="1100" u="none" strike="noStrike" noProof="0" dirty="0" smtClean="0"/>
                        <a:t>± 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YES</a:t>
                      </a:r>
                      <a:endParaRPr lang="en-US" sz="1100" b="0" i="0" u="none" strike="noStrike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Gill Sans MT (Body)"/>
                        <a:cs typeface="Arial" panose="020B0604020202020204" pitchFamily="34" charset="0"/>
                      </a:endParaRPr>
                    </a:p>
                  </a:txBody>
                  <a:tcPr marL="36000" marR="36000" marT="10800" marB="144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786232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073" y="543020"/>
            <a:ext cx="5940564" cy="445542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Segnaposto contenuto 2"/>
          <p:cNvSpPr txBox="1">
            <a:spLocks/>
          </p:cNvSpPr>
          <p:nvPr/>
        </p:nvSpPr>
        <p:spPr>
          <a:xfrm>
            <a:off x="6091964" y="5073602"/>
            <a:ext cx="5528782" cy="1807939"/>
          </a:xfrm>
          <a:prstGeom prst="rect">
            <a:avLst/>
          </a:prstGeom>
        </p:spPr>
        <p:txBody>
          <a:bodyPr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 panose="05020102010507070707" pitchFamily="18" charset="2"/>
              <a:buNone/>
            </a:pPr>
            <a:r>
              <a:rPr lang="it-IT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Determinantion of crystal bending angle with high-resolution x-ray diffraction and channeling of high-energy particles are in good agreement.</a:t>
            </a:r>
          </a:p>
        </p:txBody>
      </p:sp>
    </p:spTree>
    <p:extLst>
      <p:ext uri="{BB962C8B-B14F-4D97-AF65-F5344CB8AC3E}">
        <p14:creationId xmlns:p14="http://schemas.microsoft.com/office/powerpoint/2010/main" val="595611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Holders</a:t>
            </a:r>
            <a:r>
              <a:rPr lang="it-IT" dirty="0" smtClean="0"/>
              <a:t> Thermal </a:t>
            </a:r>
            <a:r>
              <a:rPr lang="it-IT" dirty="0" err="1" smtClean="0"/>
              <a:t>stability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800" dirty="0" smtClean="0"/>
              <a:t>Crystal bending angle is measured through high-resolution x-ray diffraction before and after thermal cycles for 41 holder+crystals assemblies.</a:t>
            </a:r>
          </a:p>
        </p:txBody>
      </p:sp>
    </p:spTree>
    <p:extLst>
      <p:ext uri="{BB962C8B-B14F-4D97-AF65-F5344CB8AC3E}">
        <p14:creationId xmlns:p14="http://schemas.microsoft.com/office/powerpoint/2010/main" val="1094708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Verdana" panose="020B0604030504040204" pitchFamily="34" charset="0"/>
              </a:rPr>
              <a:t>Crystals technology at </a:t>
            </a:r>
            <a:r>
              <a:rPr lang="it-IT" dirty="0" smtClean="0">
                <a:latin typeface="Verdana" panose="020B0604030504040204" pitchFamily="34" charset="0"/>
              </a:rPr>
              <a:t>INFN</a:t>
            </a:r>
            <a:endParaRPr lang="it-IT" dirty="0"/>
          </a:p>
        </p:txBody>
      </p:sp>
      <p:pic>
        <p:nvPicPr>
          <p:cNvPr id="4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69" y="3706763"/>
            <a:ext cx="1068388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Users\Laura\Desktop\papers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413" y="3895479"/>
            <a:ext cx="1774825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:\Users\daphne\Downloads\mami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498" y="3867101"/>
            <a:ext cx="941388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5636" y="3793084"/>
            <a:ext cx="942975" cy="89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Risultati immagini per infn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321" y="1831515"/>
            <a:ext cx="2102177" cy="116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>
            <a:stCxn id="1026" idx="2"/>
          </p:cNvCxnSpPr>
          <p:nvPr/>
        </p:nvCxnSpPr>
        <p:spPr>
          <a:xfrm flipH="1">
            <a:off x="2069560" y="2998223"/>
            <a:ext cx="3850850" cy="7369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026" idx="2"/>
          </p:cNvCxnSpPr>
          <p:nvPr/>
        </p:nvCxnSpPr>
        <p:spPr>
          <a:xfrm flipH="1">
            <a:off x="4463968" y="2998223"/>
            <a:ext cx="1456442" cy="8232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26" idx="2"/>
            <a:endCxn id="6" idx="0"/>
          </p:cNvCxnSpPr>
          <p:nvPr/>
        </p:nvCxnSpPr>
        <p:spPr>
          <a:xfrm>
            <a:off x="5920410" y="2998223"/>
            <a:ext cx="1521782" cy="8688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26" idx="2"/>
          </p:cNvCxnSpPr>
          <p:nvPr/>
        </p:nvCxnSpPr>
        <p:spPr>
          <a:xfrm>
            <a:off x="5920410" y="2998223"/>
            <a:ext cx="3992889" cy="8232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81192" y="4879104"/>
            <a:ext cx="28009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Collimation</a:t>
            </a:r>
          </a:p>
          <a:p>
            <a:r>
              <a:rPr lang="it-IT" dirty="0" smtClean="0"/>
              <a:t>Beam steering</a:t>
            </a:r>
          </a:p>
          <a:p>
            <a:r>
              <a:rPr lang="it-IT" dirty="0" smtClean="0"/>
              <a:t>Innovative radiation sources</a:t>
            </a:r>
          </a:p>
          <a:p>
            <a:r>
              <a:rPr lang="it-IT" dirty="0" smtClean="0"/>
              <a:t>Pair production studies</a:t>
            </a:r>
          </a:p>
          <a:p>
            <a:r>
              <a:rPr lang="it-IT" dirty="0" smtClean="0"/>
              <a:t>Innovative detectors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77046" y="4861004"/>
            <a:ext cx="2800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Beam </a:t>
            </a:r>
            <a:r>
              <a:rPr lang="it-IT" dirty="0"/>
              <a:t>steering</a:t>
            </a:r>
          </a:p>
          <a:p>
            <a:r>
              <a:rPr lang="it-IT" dirty="0"/>
              <a:t>Innovative radiation sources</a:t>
            </a:r>
          </a:p>
          <a:p>
            <a:r>
              <a:rPr lang="it-IT" dirty="0"/>
              <a:t>Pair production </a:t>
            </a:r>
            <a:r>
              <a:rPr lang="it-IT" dirty="0" smtClean="0"/>
              <a:t>studies</a:t>
            </a:r>
            <a:endParaRPr lang="it-IT" dirty="0"/>
          </a:p>
        </p:txBody>
      </p:sp>
      <p:sp>
        <p:nvSpPr>
          <p:cNvPr id="24" name="TextBox 23"/>
          <p:cNvSpPr txBox="1"/>
          <p:nvPr/>
        </p:nvSpPr>
        <p:spPr>
          <a:xfrm>
            <a:off x="6723140" y="4879104"/>
            <a:ext cx="2800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Beam </a:t>
            </a:r>
            <a:r>
              <a:rPr lang="it-IT" dirty="0"/>
              <a:t>steering</a:t>
            </a:r>
          </a:p>
          <a:p>
            <a:r>
              <a:rPr lang="it-IT" dirty="0"/>
              <a:t>Innovative radiation sources</a:t>
            </a:r>
          </a:p>
          <a:p>
            <a:r>
              <a:rPr lang="it-IT" dirty="0"/>
              <a:t>Pair production </a:t>
            </a:r>
            <a:r>
              <a:rPr lang="it-IT" dirty="0" smtClean="0"/>
              <a:t>studies</a:t>
            </a:r>
            <a:endParaRPr lang="it-IT" dirty="0"/>
          </a:p>
        </p:txBody>
      </p:sp>
      <p:sp>
        <p:nvSpPr>
          <p:cNvPr id="25" name="TextBox 24"/>
          <p:cNvSpPr txBox="1"/>
          <p:nvPr/>
        </p:nvSpPr>
        <p:spPr>
          <a:xfrm>
            <a:off x="9913299" y="4861004"/>
            <a:ext cx="1283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CRYSBEAM</a:t>
            </a:r>
          </a:p>
          <a:p>
            <a:r>
              <a:rPr lang="it-IT" dirty="0" smtClean="0"/>
              <a:t>SELDOM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45388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a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589583"/>
              </p:ext>
            </p:extLst>
          </p:nvPr>
        </p:nvGraphicFramePr>
        <p:xfrm>
          <a:off x="665600" y="478800"/>
          <a:ext cx="5313600" cy="318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1594111"/>
              </p:ext>
            </p:extLst>
          </p:nvPr>
        </p:nvGraphicFramePr>
        <p:xfrm>
          <a:off x="6026553" y="478800"/>
          <a:ext cx="5313600" cy="318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7398253"/>
              </p:ext>
            </p:extLst>
          </p:nvPr>
        </p:nvGraphicFramePr>
        <p:xfrm>
          <a:off x="665600" y="3668400"/>
          <a:ext cx="5313600" cy="318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8936749"/>
              </p:ext>
            </p:extLst>
          </p:nvPr>
        </p:nvGraphicFramePr>
        <p:xfrm>
          <a:off x="6026553" y="3668400"/>
          <a:ext cx="5313600" cy="318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159391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Holder stability vs bake-out: conclusions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81193" y="1923068"/>
            <a:ext cx="6941398" cy="4722829"/>
          </a:xfrm>
        </p:spPr>
        <p:txBody>
          <a:bodyPr>
            <a:normAutofit/>
          </a:bodyPr>
          <a:lstStyle/>
          <a:p>
            <a:r>
              <a:rPr lang="it-IT" sz="2200" dirty="0" smtClean="0"/>
              <a:t>Manufactured 41 holders (31 titanium grade 2+10 titanium grade 5).</a:t>
            </a:r>
          </a:p>
          <a:p>
            <a:endParaRPr lang="it-IT" sz="2200" dirty="0" smtClean="0"/>
          </a:p>
          <a:p>
            <a:r>
              <a:rPr lang="it-IT" sz="2200" dirty="0" smtClean="0"/>
              <a:t>41 holders subjected to bake-out thermal cycles. Performed a total of 243 thermal cycles.</a:t>
            </a:r>
            <a:endParaRPr lang="it-IT" sz="2200" dirty="0" smtClean="0">
              <a:solidFill>
                <a:schemeClr val="tx1"/>
              </a:solidFill>
            </a:endParaRPr>
          </a:p>
          <a:p>
            <a:endParaRPr lang="it-IT" sz="2200" dirty="0">
              <a:solidFill>
                <a:schemeClr val="tx1"/>
              </a:solidFill>
            </a:endParaRPr>
          </a:p>
          <a:p>
            <a:r>
              <a:rPr lang="it-IT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 all the cases crystal bending angle is </a:t>
            </a:r>
            <a:r>
              <a:rPr lang="it-IT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stable.</a:t>
            </a:r>
            <a:endParaRPr lang="it-IT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it-IT" sz="2200" dirty="0" smtClean="0"/>
          </a:p>
          <a:p>
            <a:pPr marL="0" indent="0" algn="just">
              <a:buNone/>
            </a:pPr>
            <a:r>
              <a:rPr lang="it-IT" sz="2200" dirty="0" smtClean="0">
                <a:solidFill>
                  <a:srgbClr val="FF0000"/>
                </a:solidFill>
              </a:rPr>
              <a:t>Newly developed holders (both titanium grade 5 and titanium grade 2) are thermally stable with respect to bake-out cycles.</a:t>
            </a:r>
            <a:endParaRPr lang="it-IT" sz="2200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0185389"/>
              </p:ext>
            </p:extLst>
          </p:nvPr>
        </p:nvGraphicFramePr>
        <p:xfrm>
          <a:off x="6473276" y="2418811"/>
          <a:ext cx="5313600" cy="318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6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CRYSTALS FOR THE LHC</a:t>
            </a:r>
            <a:endParaRPr lang="it-IT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7423246"/>
              </p:ext>
            </p:extLst>
          </p:nvPr>
        </p:nvGraphicFramePr>
        <p:xfrm>
          <a:off x="376189" y="1946874"/>
          <a:ext cx="50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9733856"/>
              </p:ext>
            </p:extLst>
          </p:nvPr>
        </p:nvGraphicFramePr>
        <p:xfrm>
          <a:off x="6570814" y="1946874"/>
          <a:ext cx="50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5368584"/>
              </p:ext>
            </p:extLst>
          </p:nvPr>
        </p:nvGraphicFramePr>
        <p:xfrm>
          <a:off x="376188" y="4204152"/>
          <a:ext cx="50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965216"/>
              </p:ext>
            </p:extLst>
          </p:nvPr>
        </p:nvGraphicFramePr>
        <p:xfrm>
          <a:off x="6570154" y="4204153"/>
          <a:ext cx="5040653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1135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CRYSTALS FOR THE LHC</a:t>
            </a:r>
            <a:endParaRPr lang="it-IT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6998574"/>
              </p:ext>
            </p:extLst>
          </p:nvPr>
        </p:nvGraphicFramePr>
        <p:xfrm>
          <a:off x="418733" y="1946874"/>
          <a:ext cx="5039995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9679735"/>
              </p:ext>
            </p:extLst>
          </p:nvPr>
        </p:nvGraphicFramePr>
        <p:xfrm>
          <a:off x="6570807" y="1946874"/>
          <a:ext cx="50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4036033"/>
              </p:ext>
            </p:extLst>
          </p:nvPr>
        </p:nvGraphicFramePr>
        <p:xfrm>
          <a:off x="418728" y="4282098"/>
          <a:ext cx="50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6617302"/>
              </p:ext>
            </p:extLst>
          </p:nvPr>
        </p:nvGraphicFramePr>
        <p:xfrm>
          <a:off x="6570807" y="4282098"/>
          <a:ext cx="50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0203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CRYSTALS FOR THE LHC</a:t>
            </a:r>
            <a:endParaRPr lang="it-IT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8001924"/>
              </p:ext>
            </p:extLst>
          </p:nvPr>
        </p:nvGraphicFramePr>
        <p:xfrm>
          <a:off x="418728" y="1919027"/>
          <a:ext cx="50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9035915"/>
              </p:ext>
            </p:extLst>
          </p:nvPr>
        </p:nvGraphicFramePr>
        <p:xfrm>
          <a:off x="418728" y="4305145"/>
          <a:ext cx="504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11" t="10566" r="8364" b="32075"/>
          <a:stretch/>
        </p:blipFill>
        <p:spPr>
          <a:xfrm>
            <a:off x="6833285" y="4923113"/>
            <a:ext cx="3954637" cy="1934887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315586"/>
              </p:ext>
            </p:extLst>
          </p:nvPr>
        </p:nvGraphicFramePr>
        <p:xfrm>
          <a:off x="6326894" y="1808009"/>
          <a:ext cx="4837435" cy="3129038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1223084">
                  <a:extLst>
                    <a:ext uri="{9D8B030D-6E8A-4147-A177-3AD203B41FA5}">
                      <a16:colId xmlns:a16="http://schemas.microsoft.com/office/drawing/2014/main" val="218634727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591869760"/>
                    </a:ext>
                  </a:extLst>
                </a:gridCol>
                <a:gridCol w="815546">
                  <a:extLst>
                    <a:ext uri="{9D8B030D-6E8A-4147-A177-3AD203B41FA5}">
                      <a16:colId xmlns:a16="http://schemas.microsoft.com/office/drawing/2014/main" val="4049418008"/>
                    </a:ext>
                  </a:extLst>
                </a:gridCol>
                <a:gridCol w="1427205">
                  <a:extLst>
                    <a:ext uri="{9D8B030D-6E8A-4147-A177-3AD203B41FA5}">
                      <a16:colId xmlns:a16="http://schemas.microsoft.com/office/drawing/2014/main" val="3141795332"/>
                    </a:ext>
                  </a:extLst>
                </a:gridCol>
              </a:tblGrid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Crystal code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Bending angle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Miscut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Bakeable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extLst>
                  <a:ext uri="{0D108BD9-81ED-4DB2-BD59-A6C34878D82A}">
                    <a16:rowId xmlns:a16="http://schemas.microsoft.com/office/drawing/2014/main" val="1921320446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STF117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51±1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6±1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YES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extLst>
                  <a:ext uri="{0D108BD9-81ED-4DB2-BD59-A6C34878D82A}">
                    <a16:rowId xmlns:a16="http://schemas.microsoft.com/office/drawing/2014/main" val="1310973802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STF118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53±1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6±1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YES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extLst>
                  <a:ext uri="{0D108BD9-81ED-4DB2-BD59-A6C34878D82A}">
                    <a16:rowId xmlns:a16="http://schemas.microsoft.com/office/drawing/2014/main" val="2371779164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STF119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53±1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6±1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YES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extLst>
                  <a:ext uri="{0D108BD9-81ED-4DB2-BD59-A6C34878D82A}">
                    <a16:rowId xmlns:a16="http://schemas.microsoft.com/office/drawing/2014/main" val="136459910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STF120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52±1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6±1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YES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extLst>
                  <a:ext uri="{0D108BD9-81ED-4DB2-BD59-A6C34878D82A}">
                    <a16:rowId xmlns:a16="http://schemas.microsoft.com/office/drawing/2014/main" val="3944645144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STF121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47±1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6±1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YES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extLst>
                  <a:ext uri="{0D108BD9-81ED-4DB2-BD59-A6C34878D82A}">
                    <a16:rowId xmlns:a16="http://schemas.microsoft.com/office/drawing/2014/main" val="3171774648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STF122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46±1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6±1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YES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extLst>
                  <a:ext uri="{0D108BD9-81ED-4DB2-BD59-A6C34878D82A}">
                    <a16:rowId xmlns:a16="http://schemas.microsoft.com/office/drawing/2014/main" val="573535286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STF123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51±1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6±1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YES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extLst>
                  <a:ext uri="{0D108BD9-81ED-4DB2-BD59-A6C34878D82A}">
                    <a16:rowId xmlns:a16="http://schemas.microsoft.com/office/drawing/2014/main" val="3923233855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STF124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49±1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6±1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YES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extLst>
                  <a:ext uri="{0D108BD9-81ED-4DB2-BD59-A6C34878D82A}">
                    <a16:rowId xmlns:a16="http://schemas.microsoft.com/office/drawing/2014/main" val="3817976820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STF125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50±1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6±1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YES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extLst>
                  <a:ext uri="{0D108BD9-81ED-4DB2-BD59-A6C34878D82A}">
                    <a16:rowId xmlns:a16="http://schemas.microsoft.com/office/drawing/2014/main" val="4148092620"/>
                  </a:ext>
                </a:extLst>
              </a:tr>
              <a:tr h="284385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STF126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50±1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6±1</a:t>
                      </a:r>
                    </a:p>
                  </a:txBody>
                  <a:tcPr marL="71096" marR="71096" marT="35549" marB="355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YES</a:t>
                      </a:r>
                      <a:endParaRPr lang="it-IT" sz="1400" dirty="0"/>
                    </a:p>
                  </a:txBody>
                  <a:tcPr marL="71096" marR="71096" marT="35549" marB="35549"/>
                </a:tc>
                <a:extLst>
                  <a:ext uri="{0D108BD9-81ED-4DB2-BD59-A6C34878D82A}">
                    <a16:rowId xmlns:a16="http://schemas.microsoft.com/office/drawing/2014/main" val="2669587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355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5450" y="704850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CRYSBEAM EU project</a:t>
            </a:r>
            <a:endParaRPr lang="en-US" dirty="0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563" y="2006600"/>
            <a:ext cx="863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425450" y="1854200"/>
            <a:ext cx="10885488" cy="4708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Motivation</a:t>
            </a:r>
            <a:r>
              <a:rPr lang="it-IT" sz="2000" dirty="0">
                <a:latin typeface="+mj-lt"/>
              </a:rPr>
              <a:t>: </a:t>
            </a:r>
            <a:r>
              <a:rPr lang="it-IT" sz="2000" dirty="0" err="1">
                <a:latin typeface="+mj-lt"/>
              </a:rPr>
              <a:t>extraction</a:t>
            </a:r>
            <a:r>
              <a:rPr lang="it-IT" sz="2000" dirty="0">
                <a:latin typeface="+mj-lt"/>
              </a:rPr>
              <a:t> of the LHC </a:t>
            </a:r>
            <a:r>
              <a:rPr lang="it-IT" sz="2000" dirty="0" err="1">
                <a:latin typeface="+mj-lt"/>
              </a:rPr>
              <a:t>circulating</a:t>
            </a:r>
            <a:r>
              <a:rPr lang="it-IT" sz="2000" dirty="0">
                <a:latin typeface="+mj-lt"/>
              </a:rPr>
              <a:t> </a:t>
            </a:r>
            <a:r>
              <a:rPr lang="it-IT" sz="2000" dirty="0" err="1">
                <a:latin typeface="+mj-lt"/>
              </a:rPr>
              <a:t>beam</a:t>
            </a:r>
            <a:r>
              <a:rPr lang="it-IT" sz="2000" dirty="0">
                <a:latin typeface="+mj-lt"/>
              </a:rPr>
              <a:t>, </a:t>
            </a:r>
            <a:r>
              <a:rPr lang="it-IT" sz="2000" dirty="0" err="1">
                <a:latin typeface="+mj-lt"/>
              </a:rPr>
              <a:t>delivering</a:t>
            </a:r>
            <a:r>
              <a:rPr lang="it-IT" sz="2000" dirty="0">
                <a:latin typeface="+mj-lt"/>
              </a:rPr>
              <a:t> </a:t>
            </a:r>
            <a:r>
              <a:rPr lang="it-IT" sz="2000" dirty="0" err="1">
                <a:latin typeface="+mj-lt"/>
              </a:rPr>
              <a:t>extracted</a:t>
            </a:r>
            <a:r>
              <a:rPr lang="it-IT" sz="2000" dirty="0">
                <a:latin typeface="+mj-lt"/>
              </a:rPr>
              <a:t> </a:t>
            </a:r>
            <a:r>
              <a:rPr lang="it-IT" sz="2000" dirty="0" err="1">
                <a:latin typeface="+mj-lt"/>
              </a:rPr>
              <a:t>particle</a:t>
            </a:r>
            <a:r>
              <a:rPr lang="it-IT" sz="2000" dirty="0">
                <a:latin typeface="+mj-lt"/>
              </a:rPr>
              <a:t> </a:t>
            </a:r>
            <a:r>
              <a:rPr lang="it-IT" sz="2000" dirty="0" err="1">
                <a:latin typeface="+mj-lt"/>
              </a:rPr>
              <a:t>beams</a:t>
            </a:r>
            <a:r>
              <a:rPr lang="it-IT" sz="2000" dirty="0">
                <a:latin typeface="+mj-lt"/>
              </a:rPr>
              <a:t> to </a:t>
            </a:r>
            <a:r>
              <a:rPr lang="it-IT" sz="2000" dirty="0" err="1">
                <a:latin typeface="+mj-lt"/>
              </a:rPr>
              <a:t>users</a:t>
            </a:r>
            <a:endParaRPr lang="it-IT" sz="20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r>
              <a:rPr lang="en-US" sz="2000" dirty="0">
                <a:latin typeface="+mj-lt"/>
              </a:rPr>
              <a:t>Need of a crystal bent at ~1 </a:t>
            </a:r>
            <a:r>
              <a:rPr lang="en-US" sz="2000" dirty="0" err="1">
                <a:latin typeface="+mj-lt"/>
              </a:rPr>
              <a:t>mrad</a:t>
            </a:r>
            <a:r>
              <a:rPr lang="en-US" sz="2000" dirty="0">
                <a:latin typeface="+mj-lt"/>
              </a:rPr>
              <a:t>, bending radius ~80 m</a:t>
            </a:r>
          </a:p>
        </p:txBody>
      </p:sp>
      <p:pic>
        <p:nvPicPr>
          <p:cNvPr id="43013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0" t="18265" r="3902" b="8585"/>
          <a:stretch>
            <a:fillRect/>
          </a:stretch>
        </p:blipFill>
        <p:spPr bwMode="auto">
          <a:xfrm>
            <a:off x="1069975" y="2654300"/>
            <a:ext cx="34956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Segnaposto contenuto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1" t="7483" r="7581"/>
          <a:stretch>
            <a:fillRect/>
          </a:stretch>
        </p:blipFill>
        <p:spPr bwMode="auto">
          <a:xfrm>
            <a:off x="5589588" y="2341563"/>
            <a:ext cx="4857750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CasellaDiTesto 24"/>
          <p:cNvSpPr txBox="1">
            <a:spLocks noChangeArrowheads="1"/>
          </p:cNvSpPr>
          <p:nvPr/>
        </p:nvSpPr>
        <p:spPr bwMode="auto">
          <a:xfrm>
            <a:off x="6845300" y="5624513"/>
            <a:ext cx="33416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it-IT" b="1">
                <a:ea typeface="MS PGothic" panose="020B0600070205080204" pitchFamily="34" charset="-128"/>
              </a:rPr>
              <a:t>Deflection ~0.3 mrad</a:t>
            </a:r>
          </a:p>
        </p:txBody>
      </p:sp>
    </p:spTree>
    <p:extLst>
      <p:ext uri="{BB962C8B-B14F-4D97-AF65-F5344CB8AC3E}">
        <p14:creationId xmlns:p14="http://schemas.microsoft.com/office/powerpoint/2010/main" val="179304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SELDOM </a:t>
            </a:r>
            <a:r>
              <a:rPr lang="en-US" dirty="0"/>
              <a:t>EU project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417" y="1807052"/>
            <a:ext cx="7361383" cy="4964743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1998245"/>
            <a:ext cx="942975" cy="89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73673" y="2262841"/>
            <a:ext cx="157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P.I. Nicola Neri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11754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39738" y="530225"/>
            <a:ext cx="11029950" cy="987425"/>
          </a:xfrm>
        </p:spPr>
        <p:txBody>
          <a:bodyPr/>
          <a:lstStyle/>
          <a:p>
            <a:pPr>
              <a:defRPr/>
            </a:pPr>
            <a:r>
              <a:rPr lang="en-US" altLang="it-IT" dirty="0" smtClean="0"/>
              <a:t>Germanium crystals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>
          <a:xfrm>
            <a:off x="439738" y="5708650"/>
            <a:ext cx="5086350" cy="536575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it-IT" sz="2800" smtClean="0">
                <a:solidFill>
                  <a:schemeClr val="tx1"/>
                </a:solidFill>
              </a:rPr>
              <a:t>We own the technology to machine also germanium crystals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it-IT" sz="2800" smtClean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it-IT" sz="2800" smtClean="0">
                <a:solidFill>
                  <a:schemeClr val="tx1"/>
                </a:solidFill>
              </a:rPr>
              <a:t>Mechanical machining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altLang="it-IT" sz="2800" smtClean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it-IT" sz="2800" smtClean="0">
                <a:solidFill>
                  <a:schemeClr val="tx1"/>
                </a:solidFill>
              </a:rPr>
              <a:t>Chemical etching for lattice damage removal</a:t>
            </a:r>
          </a:p>
        </p:txBody>
      </p:sp>
      <p:pic>
        <p:nvPicPr>
          <p:cNvPr id="44036" name="Content Placeholder 11" descr="scan_cont.png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12" b="-21812"/>
          <a:stretch>
            <a:fillRect/>
          </a:stretch>
        </p:blipFill>
        <p:spPr>
          <a:xfrm>
            <a:off x="5124450" y="1376363"/>
            <a:ext cx="6697663" cy="6073775"/>
          </a:xfrm>
        </p:spPr>
      </p:pic>
    </p:spTree>
    <p:extLst>
      <p:ext uri="{BB962C8B-B14F-4D97-AF65-F5344CB8AC3E}">
        <p14:creationId xmlns:p14="http://schemas.microsoft.com/office/powerpoint/2010/main" val="112196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Most </a:t>
            </a:r>
            <a:r>
              <a:rPr lang="it-IT" dirty="0" err="1" smtClean="0"/>
              <a:t>recent</a:t>
            </a:r>
            <a:r>
              <a:rPr lang="it-IT" dirty="0" smtClean="0"/>
              <a:t> </a:t>
            </a:r>
            <a:r>
              <a:rPr lang="it-IT" dirty="0" err="1" smtClean="0"/>
              <a:t>developmentS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908647"/>
            <a:ext cx="11029615" cy="4714574"/>
          </a:xfrm>
        </p:spPr>
        <p:txBody>
          <a:bodyPr>
            <a:noAutofit/>
          </a:bodyPr>
          <a:lstStyle/>
          <a:p>
            <a:r>
              <a:rPr lang="it-IT" sz="2600" dirty="0" smtClean="0"/>
              <a:t>Crystals with miscut less than 1 urad</a:t>
            </a:r>
          </a:p>
          <a:p>
            <a:r>
              <a:rPr lang="it-IT" sz="2600" dirty="0"/>
              <a:t>Assessed </a:t>
            </a:r>
            <a:r>
              <a:rPr lang="it-IT" sz="2600" dirty="0" smtClean="0"/>
              <a:t>a correlation between x-ray and particle measurements</a:t>
            </a:r>
          </a:p>
          <a:p>
            <a:r>
              <a:rPr lang="it-IT" sz="2600" dirty="0" err="1" smtClean="0"/>
              <a:t>Thanks</a:t>
            </a:r>
            <a:r>
              <a:rPr lang="it-IT" sz="2600" dirty="0" smtClean="0"/>
              <a:t> </a:t>
            </a:r>
            <a:r>
              <a:rPr lang="it-IT" sz="2600" dirty="0"/>
              <a:t>to the experience already gained in development of holders for the </a:t>
            </a:r>
            <a:r>
              <a:rPr lang="it-IT" sz="2600" dirty="0" smtClean="0"/>
              <a:t>SPS, pre-shaped holders made of titanium (grade 2/grade 5) are now available </a:t>
            </a:r>
          </a:p>
          <a:p>
            <a:r>
              <a:rPr lang="it-IT" sz="2600" dirty="0" smtClean="0"/>
              <a:t>Holders/crystals assembly are now bakeable to 250 °C</a:t>
            </a:r>
          </a:p>
          <a:p>
            <a:r>
              <a:rPr lang="it-IT" sz="2600" dirty="0" smtClean="0"/>
              <a:t>Tight requirement on bending angle can be routinely satisfied</a:t>
            </a:r>
          </a:p>
          <a:p>
            <a:r>
              <a:rPr lang="it-IT" sz="2600" dirty="0" smtClean="0"/>
              <a:t>Recent progresses on torsion reduction</a:t>
            </a:r>
            <a:endParaRPr lang="it-IT" sz="2600" dirty="0"/>
          </a:p>
        </p:txBody>
      </p:sp>
    </p:spTree>
    <p:extLst>
      <p:ext uri="{BB962C8B-B14F-4D97-AF65-F5344CB8AC3E}">
        <p14:creationId xmlns:p14="http://schemas.microsoft.com/office/powerpoint/2010/main" val="5017705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COnclusions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214126"/>
          </a:xfrm>
        </p:spPr>
        <p:txBody>
          <a:bodyPr>
            <a:normAutofit fontScale="92500" lnSpcReduction="10000"/>
          </a:bodyPr>
          <a:lstStyle/>
          <a:p>
            <a:r>
              <a:rPr lang="it-IT" sz="2800" dirty="0" smtClean="0"/>
              <a:t>INFN owns </a:t>
            </a:r>
            <a:r>
              <a:rPr lang="it-IT" sz="2800" dirty="0"/>
              <a:t>the expertise, </a:t>
            </a:r>
            <a:r>
              <a:rPr lang="it-IT" sz="2800" dirty="0" smtClean="0"/>
              <a:t>technical resourses, manpower to perform channeling experiments at any wordwide facility.</a:t>
            </a:r>
          </a:p>
          <a:p>
            <a:r>
              <a:rPr lang="it-IT" sz="2800" dirty="0" smtClean="0"/>
              <a:t>Established a protocol for manufacturing of crystals free from crystalline defects.</a:t>
            </a:r>
          </a:p>
          <a:p>
            <a:r>
              <a:rPr lang="it-IT" sz="2800" dirty="0" smtClean="0"/>
              <a:t>Possibility to deliver crystals with miscut lower than 1 urad.</a:t>
            </a:r>
          </a:p>
          <a:p>
            <a:r>
              <a:rPr lang="it-IT" sz="2800" dirty="0" err="1" smtClean="0"/>
              <a:t>Developed</a:t>
            </a:r>
            <a:r>
              <a:rPr lang="it-IT" sz="2800" dirty="0" smtClean="0"/>
              <a:t> </a:t>
            </a:r>
            <a:r>
              <a:rPr lang="it-IT" sz="2800" dirty="0" smtClean="0"/>
              <a:t>a protocol to manufacture crystals matching requirements for installation in the LHC</a:t>
            </a:r>
            <a:r>
              <a:rPr lang="it-IT" sz="2800" dirty="0" smtClean="0"/>
              <a:t>.</a:t>
            </a:r>
          </a:p>
          <a:p>
            <a:r>
              <a:rPr lang="it-IT" sz="2800" dirty="0" err="1" smtClean="0"/>
              <a:t>Possibility</a:t>
            </a:r>
            <a:r>
              <a:rPr lang="it-IT" sz="2800" dirty="0" smtClean="0"/>
              <a:t> to </a:t>
            </a:r>
            <a:r>
              <a:rPr lang="it-IT" sz="2800" dirty="0" err="1" smtClean="0"/>
              <a:t>realize</a:t>
            </a:r>
            <a:r>
              <a:rPr lang="it-IT" sz="2800" dirty="0" smtClean="0"/>
              <a:t> </a:t>
            </a:r>
            <a:r>
              <a:rPr lang="it-IT" sz="2800" dirty="0" err="1" smtClean="0"/>
              <a:t>germanium</a:t>
            </a:r>
            <a:r>
              <a:rPr lang="it-IT" sz="2800" dirty="0" smtClean="0"/>
              <a:t> </a:t>
            </a:r>
            <a:r>
              <a:rPr lang="it-IT" sz="2800" dirty="0" err="1" smtClean="0"/>
              <a:t>crystals</a:t>
            </a:r>
            <a:endParaRPr lang="it-IT" sz="2800" dirty="0" smtClean="0"/>
          </a:p>
          <a:p>
            <a:r>
              <a:rPr lang="it-IT" sz="2800" dirty="0" err="1" smtClean="0"/>
              <a:t>Possibility</a:t>
            </a:r>
            <a:r>
              <a:rPr lang="it-IT" sz="2800" dirty="0" smtClean="0"/>
              <a:t> to </a:t>
            </a:r>
            <a:r>
              <a:rPr lang="it-IT" sz="2800" dirty="0" err="1" smtClean="0"/>
              <a:t>realize</a:t>
            </a:r>
            <a:r>
              <a:rPr lang="it-IT" sz="2800" dirty="0" smtClean="0"/>
              <a:t> cm-</a:t>
            </a:r>
            <a:r>
              <a:rPr lang="it-IT" sz="2800" dirty="0" err="1" smtClean="0"/>
              <a:t>thick</a:t>
            </a:r>
            <a:r>
              <a:rPr lang="it-IT" sz="2800" dirty="0" smtClean="0"/>
              <a:t> </a:t>
            </a:r>
            <a:r>
              <a:rPr lang="it-IT" sz="2800" dirty="0" err="1" smtClean="0"/>
              <a:t>uniformly</a:t>
            </a:r>
            <a:r>
              <a:rPr lang="it-IT" sz="2800" dirty="0" smtClean="0"/>
              <a:t> </a:t>
            </a:r>
            <a:r>
              <a:rPr lang="it-IT" sz="2800" dirty="0" err="1" smtClean="0"/>
              <a:t>bent</a:t>
            </a:r>
            <a:r>
              <a:rPr lang="it-IT" sz="2800" dirty="0" smtClean="0"/>
              <a:t> </a:t>
            </a:r>
            <a:r>
              <a:rPr lang="it-IT" sz="2800" dirty="0" err="1" smtClean="0"/>
              <a:t>crystals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432122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INFN Competencies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2600" dirty="0"/>
              <a:t>I</a:t>
            </a:r>
            <a:r>
              <a:rPr lang="it-IT" sz="2600" dirty="0" smtClean="0"/>
              <a:t>NFN has competencies related to </a:t>
            </a:r>
          </a:p>
          <a:p>
            <a:pPr lvl="1"/>
            <a:r>
              <a:rPr lang="it-IT" sz="2400" dirty="0" smtClean="0"/>
              <a:t>Development of innovative ideas and research activities</a:t>
            </a:r>
            <a:br>
              <a:rPr lang="it-IT" sz="2400" dirty="0" smtClean="0"/>
            </a:br>
            <a:r>
              <a:rPr lang="it-IT" sz="2400" dirty="0" smtClean="0"/>
              <a:t>(connected to channeling and related effects)</a:t>
            </a:r>
          </a:p>
          <a:p>
            <a:pPr lvl="1"/>
            <a:r>
              <a:rPr lang="it-IT" sz="2400" dirty="0" smtClean="0"/>
              <a:t>Crystals manufacturing and characterization</a:t>
            </a:r>
          </a:p>
          <a:p>
            <a:pPr lvl="1"/>
            <a:r>
              <a:rPr lang="it-IT" sz="2400" dirty="0" smtClean="0"/>
              <a:t>Holders </a:t>
            </a:r>
            <a:r>
              <a:rPr lang="it-IT" sz="2400" dirty="0"/>
              <a:t>manufacturing and characterization</a:t>
            </a:r>
            <a:endParaRPr lang="it-IT" sz="2400" dirty="0" smtClean="0"/>
          </a:p>
          <a:p>
            <a:pPr lvl="1"/>
            <a:r>
              <a:rPr lang="it-IT" sz="2400" dirty="0" smtClean="0"/>
              <a:t>Goniometry</a:t>
            </a:r>
          </a:p>
          <a:p>
            <a:pPr lvl="1"/>
            <a:r>
              <a:rPr lang="it-IT" sz="2400" dirty="0" smtClean="0"/>
              <a:t>Trackers and detectors</a:t>
            </a:r>
          </a:p>
          <a:p>
            <a:pPr lvl="1"/>
            <a:r>
              <a:rPr lang="it-IT" sz="2400" dirty="0" smtClean="0"/>
              <a:t>Data analysis</a:t>
            </a:r>
          </a:p>
          <a:p>
            <a:pPr lvl="1"/>
            <a:r>
              <a:rPr lang="it-IT" sz="2400" dirty="0" smtClean="0"/>
              <a:t>Design of setups for channeling experiments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680054" y="2834593"/>
            <a:ext cx="461380" cy="2828304"/>
            <a:chOff x="6833616" y="2615053"/>
            <a:chExt cx="461380" cy="2809188"/>
          </a:xfrm>
        </p:grpSpPr>
        <p:sp>
          <p:nvSpPr>
            <p:cNvPr id="5" name="Right Brace 4"/>
            <p:cNvSpPr/>
            <p:nvPr/>
          </p:nvSpPr>
          <p:spPr>
            <a:xfrm>
              <a:off x="6833616" y="2615053"/>
              <a:ext cx="111624" cy="2809188"/>
            </a:xfrm>
            <a:prstGeom prst="rightBrac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6945240" y="4019648"/>
              <a:ext cx="349756" cy="559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8141434" y="3094583"/>
            <a:ext cx="34693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dirty="0" smtClean="0">
                <a:solidFill>
                  <a:schemeClr val="bg2">
                    <a:lumMod val="25000"/>
                  </a:schemeClr>
                </a:solidFill>
              </a:rPr>
              <a:t>INFN is a scientific agency  encompassing a full set of competencies related to studies of coherent effects between charged particle beams and crystals.</a:t>
            </a:r>
            <a:endParaRPr lang="it-IT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225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INFN infrastructure</a:t>
            </a:r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7174" y="1845440"/>
            <a:ext cx="3657084" cy="24336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718" y="4072469"/>
            <a:ext cx="3824266" cy="25447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1192" y="1925152"/>
            <a:ext cx="7959487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Laboratory fully equipped for silicon micro and nanomachining</a:t>
            </a:r>
          </a:p>
          <a:p>
            <a:r>
              <a:rPr lang="it-IT" sz="2400" dirty="0" smtClean="0"/>
              <a:t>ISO4 certified clean room (130 m</a:t>
            </a:r>
            <a:r>
              <a:rPr lang="it-IT" sz="2400" baseline="30000" dirty="0" smtClean="0"/>
              <a:t>2</a:t>
            </a:r>
            <a:r>
              <a:rPr lang="it-IT" sz="2400" dirty="0" smtClean="0"/>
              <a:t>)</a:t>
            </a:r>
          </a:p>
          <a:p>
            <a:endParaRPr lang="it-IT" dirty="0" smtClean="0"/>
          </a:p>
          <a:p>
            <a:r>
              <a:rPr lang="it-IT" sz="2400" dirty="0" smtClean="0"/>
              <a:t>High-resolution x-ray diffraction</a:t>
            </a:r>
          </a:p>
          <a:p>
            <a:r>
              <a:rPr lang="it-IT" sz="2400" dirty="0" smtClean="0"/>
              <a:t>Dicing and polishing equipment</a:t>
            </a:r>
          </a:p>
          <a:p>
            <a:r>
              <a:rPr lang="it-IT" sz="2400" dirty="0" smtClean="0"/>
              <a:t>White light and Fizeau inteferferometers</a:t>
            </a:r>
          </a:p>
          <a:p>
            <a:endParaRPr lang="it-IT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813" y="4613546"/>
            <a:ext cx="3372746" cy="224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65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206" y="4102414"/>
            <a:ext cx="3690474" cy="2456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INFN infrastructure</a:t>
            </a:r>
            <a:endParaRPr lang="it-IT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301" y="1940942"/>
            <a:ext cx="3072621" cy="4617613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452" y="4102414"/>
            <a:ext cx="3690849" cy="24561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1192" y="2112215"/>
            <a:ext cx="795948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Laboratory fully equipped for silicon micro and nanomachining</a:t>
            </a:r>
          </a:p>
          <a:p>
            <a:endParaRPr lang="it-IT" sz="2400" dirty="0" smtClean="0"/>
          </a:p>
          <a:p>
            <a:r>
              <a:rPr lang="it-IT" sz="2400" dirty="0" smtClean="0"/>
              <a:t>Fotolitography</a:t>
            </a:r>
          </a:p>
          <a:p>
            <a:r>
              <a:rPr lang="it-IT" sz="2400" dirty="0" smtClean="0"/>
              <a:t>Equipment for silicon chemical etching</a:t>
            </a:r>
          </a:p>
          <a:p>
            <a:r>
              <a:rPr lang="it-IT" sz="2400" dirty="0" smtClean="0"/>
              <a:t>Nanoimpringing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603942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3" descr="strip-andrea-giap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717" y="2031764"/>
            <a:ext cx="3237722" cy="3828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34"/>
          <p:cNvSpPr txBox="1">
            <a:spLocks noChangeArrowheads="1"/>
          </p:cNvSpPr>
          <p:nvPr/>
        </p:nvSpPr>
        <p:spPr bwMode="auto">
          <a:xfrm>
            <a:off x="6350321" y="2611804"/>
            <a:ext cx="720080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Helvetica" charset="0"/>
                <a:cs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Helvetica" charset="0"/>
                <a:cs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Helvetica" charset="0"/>
                <a:cs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Helvetica" charset="0"/>
                <a:cs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Helvetic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" charset="0"/>
                <a:cs typeface="Arial" charset="0"/>
              </a:defRPr>
            </a:lvl9pPr>
          </a:lstStyle>
          <a:p>
            <a:r>
              <a:rPr lang="it-IT" sz="1200" dirty="0"/>
              <a:t>4 mm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2138941" y="6059591"/>
            <a:ext cx="87849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dirty="0" smtClean="0">
                <a:latin typeface="+mj-lt"/>
              </a:rPr>
              <a:t>A primary bending is mechanically imposed along the 50 mm size. </a:t>
            </a:r>
          </a:p>
          <a:p>
            <a:pPr algn="ctr"/>
            <a:r>
              <a:rPr lang="it-IT" sz="2200" dirty="0" smtClean="0">
                <a:latin typeface="+mj-lt"/>
              </a:rPr>
              <a:t>As a result, «anticlastic bending» manifests along the 4 mm size.</a:t>
            </a:r>
            <a:endParaRPr lang="it-IT" sz="2200" dirty="0">
              <a:latin typeface="+mj-lt"/>
            </a:endParaRPr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dirty="0" smtClean="0"/>
              <a:t>Strip crystals for the LHC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399" y="2509811"/>
            <a:ext cx="4797052" cy="30001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00" t="21053" r="23353" b="30555"/>
          <a:stretch/>
        </p:blipFill>
        <p:spPr>
          <a:xfrm rot="5400000">
            <a:off x="406453" y="2381920"/>
            <a:ext cx="3478159" cy="31286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016203" y="3825200"/>
            <a:ext cx="4154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50</a:t>
            </a:r>
            <a:endParaRPr lang="it-IT" dirty="0"/>
          </a:p>
        </p:txBody>
      </p:sp>
      <p:sp>
        <p:nvSpPr>
          <p:cNvPr id="14" name="TextBox 13"/>
          <p:cNvSpPr txBox="1"/>
          <p:nvPr/>
        </p:nvSpPr>
        <p:spPr>
          <a:xfrm rot="3166723">
            <a:off x="4460869" y="2893644"/>
            <a:ext cx="262397" cy="359517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bIns="36000" rtlCol="0">
            <a:spAutoFit/>
          </a:bodyPr>
          <a:lstStyle/>
          <a:p>
            <a:r>
              <a:rPr lang="it-IT" dirty="0" smtClean="0"/>
              <a:t>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990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Choice of crystalline planes</a:t>
            </a:r>
            <a:endParaRPr lang="it-IT" dirty="0"/>
          </a:p>
        </p:txBody>
      </p:sp>
      <p:grpSp>
        <p:nvGrpSpPr>
          <p:cNvPr id="6" name="Group 5"/>
          <p:cNvGrpSpPr/>
          <p:nvPr/>
        </p:nvGrpSpPr>
        <p:grpSpPr>
          <a:xfrm>
            <a:off x="575894" y="2025651"/>
            <a:ext cx="7722820" cy="3511550"/>
            <a:chOff x="958850" y="2266950"/>
            <a:chExt cx="8476948" cy="38544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l="19137" t="42785" r="40282" b="23108"/>
            <a:stretch/>
          </p:blipFill>
          <p:spPr>
            <a:xfrm>
              <a:off x="1130299" y="2266950"/>
              <a:ext cx="8305499" cy="37084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958850" y="5524500"/>
              <a:ext cx="482600" cy="546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197324" y="5575300"/>
              <a:ext cx="482600" cy="546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879600" y="2110430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(110)</a:t>
            </a:r>
            <a:endParaRPr lang="it-IT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90702" y="2120899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(111)</a:t>
            </a:r>
            <a:endParaRPr lang="it-IT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719641" y="2341262"/>
            <a:ext cx="3858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smtClean="0"/>
              <a:t>Comparable depth of potential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smtClean="0"/>
              <a:t>(110) Planes offers lower nuclear interaction rate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13870" y="5750318"/>
            <a:ext cx="5262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See also W. Scandale et al., </a:t>
            </a:r>
            <a:r>
              <a:rPr lang="fr-FR" dirty="0">
                <a:solidFill>
                  <a:srgbClr val="FF0000"/>
                </a:solidFill>
              </a:rPr>
              <a:t>Eur. Phys. J. C (2018) 78:505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083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125" y="2356939"/>
            <a:ext cx="113107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3888" indent="-623888"/>
            <a:r>
              <a:rPr lang="it-IT" sz="2200" dirty="0" smtClean="0">
                <a:solidFill>
                  <a:srgbClr val="903163"/>
                </a:solidFill>
              </a:rPr>
              <a:t>2006</a:t>
            </a:r>
            <a:r>
              <a:rPr lang="it-IT" sz="2200" dirty="0" smtClean="0"/>
              <a:t> Manufacturing based on mechanical dicing followed by chemical etching</a:t>
            </a:r>
          </a:p>
          <a:p>
            <a:pPr marL="623888" indent="-623888"/>
            <a:endParaRPr lang="it-IT" sz="2200" dirty="0" smtClean="0"/>
          </a:p>
          <a:p>
            <a:pPr marL="623888" indent="-623888"/>
            <a:r>
              <a:rPr lang="it-IT" sz="2200" dirty="0" smtClean="0">
                <a:solidFill>
                  <a:srgbClr val="903163"/>
                </a:solidFill>
              </a:rPr>
              <a:t>2007 </a:t>
            </a:r>
            <a:r>
              <a:rPr lang="it-IT" sz="2200" dirty="0" smtClean="0"/>
              <a:t>Manufacturing based on purely chemical methods</a:t>
            </a:r>
          </a:p>
          <a:p>
            <a:pPr marL="623888" indent="-623888"/>
            <a:endParaRPr lang="it-IT" sz="2200" dirty="0"/>
          </a:p>
          <a:p>
            <a:pPr marL="623888" indent="-623888"/>
            <a:r>
              <a:rPr lang="it-IT" sz="2200" dirty="0" smtClean="0">
                <a:solidFill>
                  <a:schemeClr val="accent2"/>
                </a:solidFill>
              </a:rPr>
              <a:t>2014 </a:t>
            </a:r>
            <a:r>
              <a:rPr lang="it-IT" sz="2200" dirty="0" smtClean="0"/>
              <a:t>Manufacturing of </a:t>
            </a:r>
            <a:r>
              <a:rPr lang="it-IT" sz="2200" dirty="0"/>
              <a:t>low-miscut crystals (&lt;</a:t>
            </a:r>
            <a:r>
              <a:rPr lang="it-IT" sz="2200" dirty="0" smtClean="0"/>
              <a:t>10 </a:t>
            </a:r>
            <a:r>
              <a:rPr lang="it-IT" sz="2200" dirty="0"/>
              <a:t>urad</a:t>
            </a:r>
            <a:r>
              <a:rPr lang="it-IT" sz="2200" dirty="0" smtClean="0"/>
              <a:t>)</a:t>
            </a:r>
          </a:p>
          <a:p>
            <a:pPr marL="623888" indent="-623888"/>
            <a:endParaRPr lang="it-IT" sz="2200" dirty="0" smtClean="0">
              <a:sym typeface="Wingdings" panose="05000000000000000000" pitchFamily="2" charset="2"/>
            </a:endParaRPr>
          </a:p>
          <a:p>
            <a:pPr marL="623888" indent="-623888"/>
            <a:r>
              <a:rPr lang="it-IT" sz="2200" dirty="0" smtClean="0">
                <a:solidFill>
                  <a:srgbClr val="903163"/>
                </a:solidFill>
                <a:sym typeface="Wingdings" panose="05000000000000000000" pitchFamily="2" charset="2"/>
              </a:rPr>
              <a:t>2018</a:t>
            </a:r>
            <a:r>
              <a:rPr lang="it-IT" sz="2200" dirty="0" smtClean="0">
                <a:sym typeface="Wingdings" panose="05000000000000000000" pitchFamily="2" charset="2"/>
              </a:rPr>
              <a:t> </a:t>
            </a:r>
            <a:r>
              <a:rPr lang="it-IT" sz="2200" dirty="0" smtClean="0"/>
              <a:t>Manufacturing based </a:t>
            </a:r>
            <a:r>
              <a:rPr lang="it-IT" sz="2200" dirty="0"/>
              <a:t>on mechanical dicing followed by chemical </a:t>
            </a:r>
            <a:r>
              <a:rPr lang="it-IT" sz="2200" dirty="0" smtClean="0"/>
              <a:t>etching and polishing of surface entry face</a:t>
            </a:r>
            <a:r>
              <a:rPr lang="it-IT" sz="2200" dirty="0"/>
              <a:t/>
            </a:r>
            <a:br>
              <a:rPr lang="it-IT" sz="2200" dirty="0"/>
            </a:br>
            <a:r>
              <a:rPr lang="it-IT" sz="2200" dirty="0"/>
              <a:t>Manufacturing of </a:t>
            </a:r>
            <a:r>
              <a:rPr lang="it-IT" sz="2200" dirty="0" smtClean="0"/>
              <a:t>ultra low-miscut crystals (&lt;1 urad)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365125" y="-227013"/>
            <a:ext cx="11029950" cy="14970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>
                <a:solidFill>
                  <a:srgbClr val="903163"/>
                </a:solidFill>
              </a:rPr>
              <a:t>Brief recap about </a:t>
            </a:r>
            <a:r>
              <a:rPr lang="it-IT" dirty="0" smtClean="0">
                <a:solidFill>
                  <a:srgbClr val="903163"/>
                </a:solidFill>
              </a:rPr>
              <a:t>crystals </a:t>
            </a:r>
            <a:r>
              <a:rPr lang="it-IT" dirty="0">
                <a:solidFill>
                  <a:srgbClr val="903163"/>
                </a:solidFill>
              </a:rPr>
              <a:t>manufacturing</a:t>
            </a:r>
          </a:p>
        </p:txBody>
      </p:sp>
    </p:spTree>
    <p:extLst>
      <p:ext uri="{BB962C8B-B14F-4D97-AF65-F5344CB8AC3E}">
        <p14:creationId xmlns:p14="http://schemas.microsoft.com/office/powerpoint/2010/main" val="128916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 txBox="1">
            <a:spLocks noChangeArrowheads="1"/>
          </p:cNvSpPr>
          <p:nvPr/>
        </p:nvSpPr>
        <p:spPr bwMode="auto">
          <a:xfrm>
            <a:off x="2678113" y="457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>
                <a:solidFill>
                  <a:schemeClr val="tx2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>
                <a:solidFill>
                  <a:schemeClr val="tx2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it-IT" altLang="it-IT" sz="4400">
              <a:solidFill>
                <a:srgbClr val="131966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46088" y="323850"/>
            <a:ext cx="11029950" cy="11890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Gill Sans MT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Gill Sans MT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Gill Sans MT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Gill Sans MT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hangingPunct="1">
              <a:defRPr/>
            </a:pPr>
            <a:r>
              <a:rPr lang="en-US" altLang="it-IT" dirty="0" smtClean="0"/>
              <a:t>Crystal manufacturing – AFM  and HRTEM – </a:t>
            </a:r>
          </a:p>
        </p:txBody>
      </p:sp>
      <p:sp>
        <p:nvSpPr>
          <p:cNvPr id="38916" name="CasellaDiTesto 4"/>
          <p:cNvSpPr txBox="1">
            <a:spLocks noChangeArrowheads="1"/>
          </p:cNvSpPr>
          <p:nvPr/>
        </p:nvSpPr>
        <p:spPr bwMode="auto">
          <a:xfrm>
            <a:off x="1981200" y="2263775"/>
            <a:ext cx="350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>
                <a:solidFill>
                  <a:schemeClr val="tx2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>
                <a:solidFill>
                  <a:schemeClr val="tx2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it-IT" sz="2400" b="1" dirty="0">
                <a:solidFill>
                  <a:schemeClr val="tx1"/>
                </a:solidFill>
                <a:latin typeface="Helvetica" panose="020B0604020202020204" pitchFamily="34" charset="0"/>
              </a:rPr>
              <a:t>Lateral surface (AFM)</a:t>
            </a:r>
            <a:endParaRPr lang="en-US" altLang="it-IT" sz="2000" b="1" dirty="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pic>
        <p:nvPicPr>
          <p:cNvPr id="38917" name="Immagine 14" descr="SI2001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644775"/>
            <a:ext cx="4267200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CasellaDiTesto 9"/>
          <p:cNvSpPr txBox="1">
            <a:spLocks noChangeArrowheads="1"/>
          </p:cNvSpPr>
          <p:nvPr/>
        </p:nvSpPr>
        <p:spPr bwMode="auto">
          <a:xfrm>
            <a:off x="6248400" y="6172200"/>
            <a:ext cx="3962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>
                <a:solidFill>
                  <a:schemeClr val="tx2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>
                <a:solidFill>
                  <a:schemeClr val="tx2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it-IT" altLang="it-IT" sz="2000">
                <a:solidFill>
                  <a:srgbClr val="151C66"/>
                </a:solidFill>
                <a:latin typeface="Helvetica" panose="020B0604020202020204" pitchFamily="34" charset="0"/>
              </a:rPr>
              <a:t>Sub-nm roughness was achieved</a:t>
            </a:r>
          </a:p>
        </p:txBody>
      </p:sp>
      <p:pic>
        <p:nvPicPr>
          <p:cNvPr id="38919" name="Picture 10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900488"/>
            <a:ext cx="6172200" cy="295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CasellaDiTesto 4"/>
          <p:cNvSpPr txBox="1">
            <a:spLocks noChangeArrowheads="1"/>
          </p:cNvSpPr>
          <p:nvPr/>
        </p:nvSpPr>
        <p:spPr bwMode="auto">
          <a:xfrm>
            <a:off x="5904976" y="2318585"/>
            <a:ext cx="47752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>
                <a:solidFill>
                  <a:schemeClr val="tx2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>
                <a:solidFill>
                  <a:schemeClr val="tx2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it-IT" sz="2400" b="1" dirty="0">
                <a:solidFill>
                  <a:schemeClr val="tx1"/>
                </a:solidFill>
                <a:latin typeface="Helvetica" panose="020B0604020202020204" pitchFamily="34" charset="0"/>
              </a:rPr>
              <a:t>Entry surface (High Resolution transmission electron microscopy). </a:t>
            </a:r>
          </a:p>
          <a:p>
            <a:pPr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it-IT" sz="2400" b="1" dirty="0">
                <a:solidFill>
                  <a:srgbClr val="FF0000"/>
                </a:solidFill>
                <a:latin typeface="Helvetica" panose="020B0604020202020204" pitchFamily="34" charset="0"/>
              </a:rPr>
              <a:t>Zero nm amorphous layer</a:t>
            </a:r>
            <a:endParaRPr lang="en-US" altLang="it-IT" sz="2000" b="1" dirty="0">
              <a:solidFill>
                <a:srgbClr val="FF0000"/>
              </a:solidFill>
              <a:latin typeface="Helvetica" panose="020B0604020202020204" pitchFamily="34" charset="0"/>
            </a:endParaRPr>
          </a:p>
        </p:txBody>
      </p:sp>
      <p:sp>
        <p:nvSpPr>
          <p:cNvPr id="38921" name="Text Box 1049"/>
          <p:cNvSpPr txBox="1">
            <a:spLocks noChangeArrowheads="1"/>
          </p:cNvSpPr>
          <p:nvPr/>
        </p:nvSpPr>
        <p:spPr bwMode="auto">
          <a:xfrm>
            <a:off x="1600200" y="1809603"/>
            <a:ext cx="901541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>
                <a:solidFill>
                  <a:schemeClr val="tx2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>
                <a:solidFill>
                  <a:schemeClr val="tx2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it-IT" sz="2200" b="1" dirty="0">
                <a:solidFill>
                  <a:schemeClr val="tx1"/>
                </a:solidFill>
                <a:latin typeface="Helvetica" panose="020B0604020202020204" pitchFamily="34" charset="0"/>
              </a:rPr>
              <a:t>High-quality surfaces achieved via anisotropic chemical etching</a:t>
            </a:r>
          </a:p>
        </p:txBody>
      </p:sp>
      <p:sp>
        <p:nvSpPr>
          <p:cNvPr id="38922" name="CasellaDiTesto 9"/>
          <p:cNvSpPr txBox="1">
            <a:spLocks noChangeArrowheads="1"/>
          </p:cNvSpPr>
          <p:nvPr/>
        </p:nvSpPr>
        <p:spPr bwMode="auto">
          <a:xfrm>
            <a:off x="1524000" y="5791200"/>
            <a:ext cx="2743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>
                <a:solidFill>
                  <a:schemeClr val="tx2"/>
                </a:solidFill>
                <a:latin typeface="Gill Sans MT" panose="020B0502020104020203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>
                <a:solidFill>
                  <a:schemeClr val="tx2"/>
                </a:solidFill>
                <a:latin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>
                <a:solidFill>
                  <a:schemeClr val="tx2"/>
                </a:solidFill>
                <a:latin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>
                <a:solidFill>
                  <a:schemeClr val="tx2"/>
                </a:solidFill>
                <a:latin typeface="Gill Sans MT" panose="020B0502020104020203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it-IT" altLang="it-IT" sz="2000" b="1">
                <a:solidFill>
                  <a:srgbClr val="FF0000"/>
                </a:solidFill>
                <a:latin typeface="Helvetica" panose="020B0604020202020204" pitchFamily="34" charset="0"/>
              </a:rPr>
              <a:t>Sub-nm roughness achieved (0.2 nm)</a:t>
            </a:r>
          </a:p>
        </p:txBody>
      </p:sp>
    </p:spTree>
    <p:extLst>
      <p:ext uri="{BB962C8B-B14F-4D97-AF65-F5344CB8AC3E}">
        <p14:creationId xmlns:p14="http://schemas.microsoft.com/office/powerpoint/2010/main" val="164584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6238</TotalTime>
  <Words>1483</Words>
  <Application>Microsoft Office PowerPoint</Application>
  <PresentationFormat>Widescreen</PresentationFormat>
  <Paragraphs>436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MS PGothic</vt:lpstr>
      <vt:lpstr>Arial</vt:lpstr>
      <vt:lpstr>Calibri</vt:lpstr>
      <vt:lpstr>Gill Sans MT</vt:lpstr>
      <vt:lpstr>Gill Sans MT (Body)</vt:lpstr>
      <vt:lpstr>Helvetica</vt:lpstr>
      <vt:lpstr>Symbol</vt:lpstr>
      <vt:lpstr>Verdana</vt:lpstr>
      <vt:lpstr>Wingdings</vt:lpstr>
      <vt:lpstr>Wingdings 2</vt:lpstr>
      <vt:lpstr>Dividend</vt:lpstr>
      <vt:lpstr>PowerPoint Presentation</vt:lpstr>
      <vt:lpstr>Crystals technology at INFN</vt:lpstr>
      <vt:lpstr>INFN Competencies</vt:lpstr>
      <vt:lpstr>INFN infrastructure</vt:lpstr>
      <vt:lpstr>INFN infrastructure</vt:lpstr>
      <vt:lpstr>Strip crystals for the LHC</vt:lpstr>
      <vt:lpstr>Choice of crystalline planes</vt:lpstr>
      <vt:lpstr>PowerPoint Presentation</vt:lpstr>
      <vt:lpstr>PowerPoint Presentation</vt:lpstr>
      <vt:lpstr>PowerPoint Presentation</vt:lpstr>
      <vt:lpstr>Crystals for the LHC</vt:lpstr>
      <vt:lpstr>Challenging aspects</vt:lpstr>
      <vt:lpstr>MRF finishing</vt:lpstr>
      <vt:lpstr>PowerPoint Presentation</vt:lpstr>
      <vt:lpstr>PowerPoint Presentation</vt:lpstr>
      <vt:lpstr>Recently developed crystals</vt:lpstr>
      <vt:lpstr>Pre-shaped holders</vt:lpstr>
      <vt:lpstr>PowerPoint Presentation</vt:lpstr>
      <vt:lpstr>Holders Thermal stability</vt:lpstr>
      <vt:lpstr>PowerPoint Presentation</vt:lpstr>
      <vt:lpstr>Holder stability vs bake-out: conclusions</vt:lpstr>
      <vt:lpstr>CRYSTALS FOR THE LHC</vt:lpstr>
      <vt:lpstr>CRYSTALS FOR THE LHC</vt:lpstr>
      <vt:lpstr>CRYSTALS FOR THE LHC</vt:lpstr>
      <vt:lpstr>CRYSBEAM EU project</vt:lpstr>
      <vt:lpstr>SELDOM EU project</vt:lpstr>
      <vt:lpstr>Germanium crystals</vt:lpstr>
      <vt:lpstr>Most recent developmentS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Mazzolari</cp:lastModifiedBy>
  <cp:revision>325</cp:revision>
  <dcterms:created xsi:type="dcterms:W3CDTF">2018-02-08T12:19:37Z</dcterms:created>
  <dcterms:modified xsi:type="dcterms:W3CDTF">2020-03-10T14:35:28Z</dcterms:modified>
</cp:coreProperties>
</file>