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64" r:id="rId5"/>
    <p:sldId id="267" r:id="rId6"/>
    <p:sldId id="263" r:id="rId7"/>
    <p:sldId id="269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DBB27-C861-42FE-A6E0-264E13681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5593A5-9CD3-4BAB-8531-B583A1D67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F6346-B62B-4350-8F55-B3596B88C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159DB-D94A-4043-B384-780700A8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D2D9D-2461-40E7-A4DB-D791B5350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08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DE328-3148-4AFE-A3DC-3F1C0A5B4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49FB0C-5F4B-4949-BD7C-0AAF2DF2A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99CAE-2566-4182-8CF9-1691639E4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19CFC-BCF4-4786-A5C5-5C8E9C123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BF18E-759C-4BC5-8C0C-CC265DAAC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99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F3BC72-9DDA-4CBB-BCEF-8A822D51BC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5609FC-D766-4B66-B051-C45803648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1F08E-F0A8-47C7-8503-6E885D129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97ACD-DCC6-4108-96E9-A5D558026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A6670-5DBD-4579-90F6-7722247D4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8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AB6C-91EB-4707-AFDA-37B61447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E48FF-0B18-4AA7-A724-DE11A8BE6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B2F16-B6C1-44E3-A748-07ED07661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DEA9-A7DB-4455-8D9C-7B591C17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BD576-5E0F-423D-81F2-3B665724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63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BE0E-9DE8-49B3-8CB5-40A2DC54F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AC803-69E4-4FAD-BC1F-F2AA47FBB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2D4A4-7D83-4DD5-91D5-8518F90EF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DADDC-1CF4-44F6-BBA1-8968042F6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1A585-F171-49F0-8344-89F05E27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5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EF744-7BD3-4962-BCA9-AE48E530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1BF52-BF25-48F4-88A9-4D1EF2B81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8D7A1-12FE-491F-B3A5-BF3918698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6F75A-44D1-4667-B974-BE92B1BF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02D3B-2B1B-44DB-BE0D-538048FD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60532-E5A3-4BD1-BF28-95DAB51C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4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0AE4D-7484-4D82-96AD-9E003C6B6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9B6E3-357B-49EC-9823-19D337C80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E89DCD-E74F-4A7B-A558-9FE90F889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A9C30A-0CAB-41C1-919A-4E0B85472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A429CE-9AD5-4804-8053-A3D303A1E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BA7636-DC83-41E4-936F-C61867DA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3D0F99-ED89-4E9D-8FCF-D9890D2B1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EAB32E-5604-40BB-A983-EE96710C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95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AF579-8FD3-4BC4-AE39-0E8E37E7D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3D83CE-9CAB-4195-81FE-7E9BB64B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30FCA-AFD4-4048-A81B-F1B1A07EB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EB9FC-119A-46D9-8292-9A47267D6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66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ABB8F0-A12F-4098-9397-B386EA145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86816F-56F1-4C27-90FD-0E6E7F3D7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80459-FF90-4F7D-A0EC-59C517E05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3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28FE4-92F9-489F-B747-A3C38DD73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812BF-8FD1-489F-B819-277FC0C16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107E2-139F-4FBD-B2AA-9B6E2BD10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DDEC93-9429-4D5E-86D9-081E6208F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A32BF-EE13-4470-8980-EC3D48B2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F29E4-9E0D-4D17-A2A7-F2C12A68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66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3F171-4855-4CBC-9B61-F7D9CBF3A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AF39E6-700B-4955-AB1A-B64DF1CE7C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454D52-2F71-43B3-8B8E-AA129BA07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603FC-DD69-4996-9616-6756BD91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DF9E9-B0A8-48F7-A16E-EFD56AFBD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B0652-E3E1-49EB-A840-9DA6E69DB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8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25E82C-7E34-4AE9-959E-B037AA23B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8B083-BF6B-46C7-A54B-8EF585811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3F734-C014-448D-BE51-9CB8CE69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53914-CF1D-4F51-B63A-612A6EAFB801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56014-2274-477D-8F1D-C0D6E74C8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AFCF-39BB-418A-921E-A77F08039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B84F-E177-4D8F-908A-FDF73B543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51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hyperlink" Target="https://indico.cern.ch/event/867535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0528-69FD-4CB2-AED0-6B57DD3F64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4344" y="-490492"/>
            <a:ext cx="6884627" cy="2387600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00CC"/>
                </a:solidFill>
              </a:rPr>
              <a:t>ACN2020 - </a:t>
            </a:r>
            <a:r>
              <a:rPr lang="en-GB" sz="4400" b="1" dirty="0">
                <a:solidFill>
                  <a:srgbClr val="0000CC"/>
                </a:solidFill>
              </a:rPr>
              <a:t>Applications of Crystals and Nanotubes</a:t>
            </a:r>
            <a:br>
              <a:rPr lang="en-GB" sz="4400" b="1" dirty="0">
                <a:solidFill>
                  <a:srgbClr val="0000CC"/>
                </a:solidFill>
              </a:rPr>
            </a:br>
            <a:r>
              <a:rPr lang="en-GB" sz="4400" b="1" dirty="0">
                <a:solidFill>
                  <a:srgbClr val="0000CC"/>
                </a:solidFill>
              </a:rPr>
              <a:t>- CLOSING WORDS</a:t>
            </a:r>
            <a:endParaRPr lang="en-GB" sz="4800" b="1" dirty="0">
              <a:solidFill>
                <a:srgbClr val="0000CC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3B0955-C218-4326-9AA2-104A9CC4E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09732"/>
            <a:ext cx="9144000" cy="1655762"/>
          </a:xfrm>
        </p:spPr>
        <p:txBody>
          <a:bodyPr>
            <a:noAutofit/>
          </a:bodyPr>
          <a:lstStyle/>
          <a:p>
            <a:r>
              <a:rPr lang="en-US" sz="3000" dirty="0"/>
              <a:t>ARIES WP6 Workshop</a:t>
            </a:r>
          </a:p>
          <a:p>
            <a:endParaRPr lang="en-US" sz="3000" dirty="0"/>
          </a:p>
          <a:p>
            <a:r>
              <a:rPr lang="en-GB" sz="3000" dirty="0"/>
              <a:t>EPFL, Lausanne, 10-11 March 2020</a:t>
            </a:r>
          </a:p>
          <a:p>
            <a:r>
              <a:rPr lang="en-GB" sz="3000" dirty="0"/>
              <a:t>Tatiana Pieloni, Marco Zanetti, </a:t>
            </a:r>
          </a:p>
          <a:p>
            <a:r>
              <a:rPr lang="en-GB" sz="3000" dirty="0"/>
              <a:t>Frank Zimmermann</a:t>
            </a:r>
            <a:endParaRPr lang="en-US" sz="3000" dirty="0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9A46408F-1D93-4C4D-8CA8-E9D3B13FE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9" y="5338612"/>
            <a:ext cx="3445288" cy="14910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EEA8E6-0251-4308-A0D7-9D253932D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56" y="4984779"/>
            <a:ext cx="2820833" cy="21085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10963-5E8E-4BE9-A746-151304876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6528" y="5184912"/>
            <a:ext cx="1688738" cy="1798476"/>
          </a:xfrm>
          <a:prstGeom prst="rect">
            <a:avLst/>
          </a:prstGeom>
        </p:spPr>
      </p:pic>
      <p:pic>
        <p:nvPicPr>
          <p:cNvPr id="9" name="Picture 8" descr="Image result for bunch of nanotubes">
            <a:extLst>
              <a:ext uri="{FF2B5EF4-FFF2-40B4-BE49-F238E27FC236}">
                <a16:creationId xmlns:a16="http://schemas.microsoft.com/office/drawing/2014/main" id="{78F2499C-34E4-46B3-A517-17A17871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8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0000"/>
                    </a14:imgEffect>
                    <a14:imgEffect>
                      <a14:brightnessContrast bright="20000"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290"/>
            <a:ext cx="2735526" cy="1887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FE8E4F-5998-4BDB-889F-27030490CE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8971" y="0"/>
            <a:ext cx="2735526" cy="20075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CB37A9-50A3-4061-947C-87EC02B14C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45134" y="2137015"/>
            <a:ext cx="2230221" cy="2103890"/>
          </a:xfrm>
          <a:prstGeom prst="rect">
            <a:avLst/>
          </a:prstGeom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4257F01-8E3E-48CB-A510-590F5563BB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529" y="2879424"/>
            <a:ext cx="2622998" cy="1148832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7527CE-7B00-4E4E-A727-2227659C5C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065" y="5612662"/>
            <a:ext cx="3476625" cy="942975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8528B23-1C81-47F4-8658-7F43ACA3C34E}"/>
              </a:ext>
            </a:extLst>
          </p:cNvPr>
          <p:cNvSpPr/>
          <p:nvPr/>
        </p:nvSpPr>
        <p:spPr>
          <a:xfrm>
            <a:off x="4286868" y="2668281"/>
            <a:ext cx="3683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11"/>
              </a:rPr>
              <a:t>https://indico.cern.ch/event/867535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2207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42865C-7EF2-4C6A-BE1D-1184AE6D5909}"/>
              </a:ext>
            </a:extLst>
          </p:cNvPr>
          <p:cNvSpPr txBox="1"/>
          <p:nvPr/>
        </p:nvSpPr>
        <p:spPr>
          <a:xfrm>
            <a:off x="2082862" y="1857055"/>
            <a:ext cx="84481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>
                <a:solidFill>
                  <a:schemeClr val="bg1"/>
                </a:solidFill>
              </a:rPr>
              <a:t> thank you for participating –</a:t>
            </a:r>
          </a:p>
          <a:p>
            <a:r>
              <a:rPr lang="en-US" sz="4800" i="1" dirty="0">
                <a:solidFill>
                  <a:schemeClr val="bg1"/>
                </a:solidFill>
              </a:rPr>
              <a:t>either in person or remotely!</a:t>
            </a:r>
          </a:p>
          <a:p>
            <a:endParaRPr lang="en-US" sz="4800" i="1" dirty="0">
              <a:solidFill>
                <a:schemeClr val="bg1"/>
              </a:solidFill>
            </a:endParaRPr>
          </a:p>
          <a:p>
            <a:r>
              <a:rPr lang="en-US" sz="4800" i="1" dirty="0">
                <a:solidFill>
                  <a:schemeClr val="bg1"/>
                </a:solidFill>
              </a:rPr>
              <a:t>	thanks to EPFL &amp; UNIL for 			their hospitality  </a:t>
            </a:r>
            <a:endParaRPr lang="en-GB" sz="4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8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B80CF-120B-49DE-B4CE-6E9E526D0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079" y="18255"/>
            <a:ext cx="10515600" cy="1325563"/>
          </a:xfrm>
        </p:spPr>
        <p:txBody>
          <a:bodyPr/>
          <a:lstStyle/>
          <a:p>
            <a:r>
              <a:rPr lang="en-US" dirty="0"/>
              <a:t>workshop statistics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640E9-D3BA-4963-9597-A2CFB3AAE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20" y="134381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b="1" dirty="0"/>
              <a:t>10 Live attendees:</a:t>
            </a:r>
            <a:r>
              <a:rPr lang="en-US" sz="2400" dirty="0"/>
              <a:t> Tatiana Pieloni (EPFL), Andrey Solov’yov (MBN), Rasmus Ischebeck (PSI), Frank Zimmermann (CERN), Francesco Velotti (CERN), Aakash Sahai (UC Denver), </a:t>
            </a:r>
            <a:r>
              <a:rPr lang="en-US" sz="2400" dirty="0" err="1"/>
              <a:t>Youngmin</a:t>
            </a:r>
            <a:r>
              <a:rPr lang="en-US" sz="2400" dirty="0"/>
              <a:t> Shin (formerly FNAL/NIU), Fred Blanc (EPFL), Mike Seidel (EPFL &amp; PSI), Aravinda Perera (U Liverpool)</a:t>
            </a:r>
            <a:endParaRPr lang="en-GB" sz="2400" dirty="0"/>
          </a:p>
          <a:p>
            <a:pPr>
              <a:lnSpc>
                <a:spcPct val="120000"/>
              </a:lnSpc>
            </a:pPr>
            <a:r>
              <a:rPr lang="en-US" sz="2400" b="1" dirty="0"/>
              <a:t>17 Remote attendees:</a:t>
            </a:r>
            <a:r>
              <a:rPr lang="en-US" sz="2400" dirty="0"/>
              <a:t> Walter Scandale (IN2P3, INFN, CERN), Laura </a:t>
            </a:r>
            <a:r>
              <a:rPr lang="en-US" sz="2400" dirty="0" err="1"/>
              <a:t>Bandiera</a:t>
            </a:r>
            <a:r>
              <a:rPr lang="en-US" sz="2400" dirty="0"/>
              <a:t> (INFN Ferrara), Stefano Redaelli (CERN), Qing Qin (IHEP), Roberto Rossi (CERN), Marco Zanetti (INFN Padova), Nadia Pastrone (INFN Torino), Sultan Dabagov (INFN Frascati), Alexandre Bonatto (U Manchester), Alex </a:t>
            </a:r>
            <a:r>
              <a:rPr lang="en-US" sz="2400" dirty="0" err="1"/>
              <a:t>Fomin</a:t>
            </a:r>
            <a:r>
              <a:rPr lang="en-US" sz="2400" dirty="0"/>
              <a:t> (KIPT &amp; CERN), Andrea </a:t>
            </a:r>
            <a:r>
              <a:rPr lang="en-US" sz="2400" dirty="0" err="1"/>
              <a:t>Mazzolari</a:t>
            </a:r>
            <a:r>
              <a:rPr lang="en-US" sz="2400" dirty="0"/>
              <a:t> (INFN Ferrara), </a:t>
            </a:r>
            <a:r>
              <a:rPr lang="en-US" sz="2400" dirty="0" err="1"/>
              <a:t>Marilena</a:t>
            </a:r>
            <a:r>
              <a:rPr lang="en-US" sz="2400" dirty="0"/>
              <a:t> </a:t>
            </a:r>
            <a:r>
              <a:rPr lang="en-US" sz="2400" dirty="0" err="1"/>
              <a:t>Tomut</a:t>
            </a:r>
            <a:r>
              <a:rPr lang="en-US" sz="2400" dirty="0"/>
              <a:t> (U Siegen), Iryna Chaikovska (</a:t>
            </a:r>
            <a:r>
              <a:rPr lang="en-US" sz="2400" dirty="0" err="1"/>
              <a:t>IJCLab</a:t>
            </a:r>
            <a:r>
              <a:rPr lang="en-US" sz="2400" dirty="0"/>
              <a:t>), Emilio Nanni (SLAC &amp; MIT), Javier </a:t>
            </a:r>
            <a:r>
              <a:rPr lang="en-US" sz="2400" dirty="0" err="1"/>
              <a:t>Resta</a:t>
            </a:r>
            <a:r>
              <a:rPr lang="en-US" sz="2400" dirty="0"/>
              <a:t> Lopez (U. Liverpool), Daniele </a:t>
            </a:r>
            <a:r>
              <a:rPr lang="en-US" sz="2400" dirty="0" err="1"/>
              <a:t>Mirarchi</a:t>
            </a:r>
            <a:r>
              <a:rPr lang="en-US" sz="2400" dirty="0"/>
              <a:t> (CERN), Lenny Rivkin (EPFL &amp; PSI)</a:t>
            </a:r>
            <a:endParaRPr lang="en-GB" sz="2400" dirty="0"/>
          </a:p>
          <a:p>
            <a:pPr>
              <a:lnSpc>
                <a:spcPct val="120000"/>
              </a:lnSpc>
            </a:pPr>
            <a:r>
              <a:rPr lang="en-US" sz="2400" b="1" dirty="0"/>
              <a:t>1 posters:</a:t>
            </a:r>
            <a:r>
              <a:rPr lang="en-US" sz="2400" dirty="0"/>
              <a:t> Aravinda Perera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4819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14E8FBCB-2FE6-47C7-9226-222B436E5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49" y="381000"/>
            <a:ext cx="8128000" cy="6096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DEC6F3-82ED-4E79-A7F3-BE875BEF8427}"/>
              </a:ext>
            </a:extLst>
          </p:cNvPr>
          <p:cNvSpPr txBox="1"/>
          <p:nvPr/>
        </p:nvSpPr>
        <p:spPr>
          <a:xfrm>
            <a:off x="8710813" y="4168676"/>
            <a:ext cx="30235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CC"/>
                </a:solidFill>
              </a:rPr>
              <a:t>remote </a:t>
            </a:r>
          </a:p>
          <a:p>
            <a:r>
              <a:rPr lang="en-US" sz="3600" dirty="0">
                <a:solidFill>
                  <a:srgbClr val="0000CC"/>
                </a:solidFill>
              </a:rPr>
              <a:t>participants:</a:t>
            </a:r>
          </a:p>
          <a:p>
            <a:r>
              <a:rPr lang="en-US" sz="3600" dirty="0">
                <a:solidFill>
                  <a:srgbClr val="0000CC"/>
                </a:solidFill>
              </a:rPr>
              <a:t>please send us </a:t>
            </a:r>
          </a:p>
          <a:p>
            <a:r>
              <a:rPr lang="en-US" sz="3600" dirty="0">
                <a:solidFill>
                  <a:srgbClr val="0000CC"/>
                </a:solidFill>
              </a:rPr>
              <a:t>your photo !</a:t>
            </a:r>
            <a:endParaRPr lang="en-GB" sz="3600" dirty="0">
              <a:solidFill>
                <a:srgbClr val="0000CC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321825F-7A7F-4DDC-9B35-4A0761ED19F3}"/>
              </a:ext>
            </a:extLst>
          </p:cNvPr>
          <p:cNvCxnSpPr/>
          <p:nvPr/>
        </p:nvCxnSpPr>
        <p:spPr>
          <a:xfrm>
            <a:off x="3824299" y="5432748"/>
            <a:ext cx="903889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F6441B8-1EA5-410D-8BDE-AD2F0389B7ED}"/>
              </a:ext>
            </a:extLst>
          </p:cNvPr>
          <p:cNvCxnSpPr/>
          <p:nvPr/>
        </p:nvCxnSpPr>
        <p:spPr>
          <a:xfrm>
            <a:off x="5433360" y="5432748"/>
            <a:ext cx="903889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8E7FAA6-9ADC-41D8-AA07-B20FB2B755AC}"/>
              </a:ext>
            </a:extLst>
          </p:cNvPr>
          <p:cNvCxnSpPr/>
          <p:nvPr/>
        </p:nvCxnSpPr>
        <p:spPr>
          <a:xfrm>
            <a:off x="1649781" y="5751725"/>
            <a:ext cx="903889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E452706-ED1E-45CA-B975-43B8D45B741A}"/>
              </a:ext>
            </a:extLst>
          </p:cNvPr>
          <p:cNvSpPr txBox="1"/>
          <p:nvPr/>
        </p:nvSpPr>
        <p:spPr>
          <a:xfrm>
            <a:off x="2547698" y="5751725"/>
            <a:ext cx="2885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safety distances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24BFCB-0196-4F5B-99CC-035D9608A2D2}"/>
              </a:ext>
            </a:extLst>
          </p:cNvPr>
          <p:cNvSpPr txBox="1"/>
          <p:nvPr/>
        </p:nvSpPr>
        <p:spPr>
          <a:xfrm>
            <a:off x="8702581" y="200246"/>
            <a:ext cx="306558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in addition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hand disinfectant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 the meeting rom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(thanks Rasmus!)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plus 1 or 2 empty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seats between </a:t>
            </a:r>
          </a:p>
          <a:p>
            <a:r>
              <a:rPr lang="en-GB" sz="2800" dirty="0">
                <a:solidFill>
                  <a:srgbClr val="FF0000"/>
                </a:solidFill>
              </a:rPr>
              <a:t>participants</a:t>
            </a:r>
          </a:p>
        </p:txBody>
      </p:sp>
    </p:spTree>
    <p:extLst>
      <p:ext uri="{BB962C8B-B14F-4D97-AF65-F5344CB8AC3E}">
        <p14:creationId xmlns:p14="http://schemas.microsoft.com/office/powerpoint/2010/main" val="207712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C19AAF-4580-4F0C-977C-59DAF24A2D3E}"/>
              </a:ext>
            </a:extLst>
          </p:cNvPr>
          <p:cNvSpPr txBox="1"/>
          <p:nvPr/>
        </p:nvSpPr>
        <p:spPr>
          <a:xfrm flipH="1">
            <a:off x="1760168" y="2028616"/>
            <a:ext cx="820514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all speakers: </a:t>
            </a:r>
          </a:p>
          <a:p>
            <a:pPr algn="ctr"/>
            <a:r>
              <a:rPr lang="en-US" sz="4400" dirty="0"/>
              <a:t>please upload or send your presentations !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0449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C4F86D-B1C1-4EDB-AF67-5BA46241948B}"/>
              </a:ext>
            </a:extLst>
          </p:cNvPr>
          <p:cNvSpPr/>
          <p:nvPr/>
        </p:nvSpPr>
        <p:spPr>
          <a:xfrm>
            <a:off x="669774" y="567726"/>
            <a:ext cx="974366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3200" b="1" dirty="0">
                <a:latin typeface="Calibri" panose="020F0502020204030204" pitchFamily="34" charset="0"/>
                <a:ea typeface="Calibri" panose="020F0502020204030204" pitchFamily="34" charset="0"/>
              </a:rPr>
              <a:t>ARIES workshop summary report </a:t>
            </a:r>
          </a:p>
          <a:p>
            <a:pPr>
              <a:spcAft>
                <a:spcPts val="0"/>
              </a:spcAft>
            </a:pPr>
            <a:endParaRPr lang="en-GB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</a:rPr>
              <a:t>invitation of individual contributions from speakers (and others) containing e.g.</a:t>
            </a:r>
          </a:p>
          <a:p>
            <a:pPr>
              <a:spcAft>
                <a:spcPts val="0"/>
              </a:spcAft>
            </a:pPr>
            <a:endParaRPr lang="en-GB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1. Key result(s) achieved</a:t>
            </a:r>
          </a:p>
          <a:p>
            <a:pPr>
              <a:spcAft>
                <a:spcPts val="0"/>
              </a:spcAft>
            </a:pPr>
            <a:r>
              <a:rPr lang="en-GB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2. Next steps and outlook</a:t>
            </a:r>
          </a:p>
          <a:p>
            <a:pPr>
              <a:spcAft>
                <a:spcPts val="0"/>
              </a:spcAft>
            </a:pPr>
            <a:r>
              <a:rPr lang="en-GB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3. One or two highlight pictures</a:t>
            </a:r>
          </a:p>
          <a:p>
            <a:pPr>
              <a:spcAft>
                <a:spcPts val="0"/>
              </a:spcAft>
            </a:pPr>
            <a:r>
              <a:rPr lang="en-GB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4. Any particular take-home messages</a:t>
            </a:r>
          </a:p>
          <a:p>
            <a:pPr>
              <a:spcAft>
                <a:spcPts val="0"/>
              </a:spcAft>
            </a:pPr>
            <a:r>
              <a:rPr lang="en-GB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5. List of relevant references</a:t>
            </a:r>
          </a:p>
          <a:p>
            <a:pPr>
              <a:spcAft>
                <a:spcPts val="0"/>
              </a:spcAft>
            </a:pP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</a:rPr>
              <a:t>deadline for contributions: </a:t>
            </a: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Sunday 22 March</a:t>
            </a:r>
          </a:p>
        </p:txBody>
      </p:sp>
    </p:spTree>
    <p:extLst>
      <p:ext uri="{BB962C8B-B14F-4D97-AF65-F5344CB8AC3E}">
        <p14:creationId xmlns:p14="http://schemas.microsoft.com/office/powerpoint/2010/main" val="110603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121FD4-D42C-47A7-B04F-FB82486E13B6}"/>
              </a:ext>
            </a:extLst>
          </p:cNvPr>
          <p:cNvSpPr txBox="1"/>
          <p:nvPr/>
        </p:nvSpPr>
        <p:spPr>
          <a:xfrm flipH="1">
            <a:off x="1708410" y="1493779"/>
            <a:ext cx="820514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ACN(C)2020</a:t>
            </a:r>
          </a:p>
          <a:p>
            <a:pPr algn="ctr"/>
            <a:r>
              <a:rPr lang="en-US" dirty="0"/>
              <a:t> </a:t>
            </a:r>
          </a:p>
          <a:p>
            <a:pPr marL="571500" indent="-571500" algn="ctr">
              <a:buFontTx/>
              <a:buChar char="-"/>
            </a:pPr>
            <a:r>
              <a:rPr lang="en-US" sz="4400" dirty="0"/>
              <a:t>a pioneering workshop:</a:t>
            </a:r>
          </a:p>
          <a:p>
            <a:pPr marL="571500" indent="-571500" algn="ctr">
              <a:buFontTx/>
              <a:buChar char="-"/>
            </a:pPr>
            <a:endParaRPr lang="en-US" sz="4400" dirty="0"/>
          </a:p>
          <a:p>
            <a:pPr marL="1028700" lvl="1" indent="-571500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0000CC"/>
                </a:solidFill>
              </a:rPr>
              <a:t>hybrid live &amp; remote</a:t>
            </a:r>
          </a:p>
          <a:p>
            <a:pPr marL="1028700" lvl="1" indent="-571500">
              <a:buFont typeface="Wingdings" panose="05000000000000000000" pitchFamily="2" charset="2"/>
              <a:buChar char="§"/>
            </a:pPr>
            <a:r>
              <a:rPr lang="en-US" sz="4400" dirty="0">
                <a:solidFill>
                  <a:srgbClr val="0000CC"/>
                </a:solidFill>
              </a:rPr>
              <a:t>safest workshop ever</a:t>
            </a:r>
          </a:p>
        </p:txBody>
      </p:sp>
    </p:spTree>
    <p:extLst>
      <p:ext uri="{BB962C8B-B14F-4D97-AF65-F5344CB8AC3E}">
        <p14:creationId xmlns:p14="http://schemas.microsoft.com/office/powerpoint/2010/main" val="3316826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an, orange, sitting, playing&#10;&#10;Description automatically generated">
            <a:extLst>
              <a:ext uri="{FF2B5EF4-FFF2-40B4-BE49-F238E27FC236}">
                <a16:creationId xmlns:a16="http://schemas.microsoft.com/office/drawing/2014/main" id="{DA523D79-8E3F-4BCC-B321-CF0918F17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188" y="1207016"/>
            <a:ext cx="8793623" cy="56509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B1CD71-165E-4CD6-B0A8-205431A060F7}"/>
              </a:ext>
            </a:extLst>
          </p:cNvPr>
          <p:cNvSpPr txBox="1"/>
          <p:nvPr/>
        </p:nvSpPr>
        <p:spPr>
          <a:xfrm>
            <a:off x="2364471" y="420918"/>
            <a:ext cx="8023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>
                <a:solidFill>
                  <a:srgbClr val="0000CC"/>
                </a:solidFill>
              </a:rPr>
              <a:t>we are starting planning for ACN(C)2022 </a:t>
            </a:r>
            <a:endParaRPr lang="en-GB" sz="3600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0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42865C-7EF2-4C6A-BE1D-1184AE6D5909}"/>
              </a:ext>
            </a:extLst>
          </p:cNvPr>
          <p:cNvSpPr txBox="1"/>
          <p:nvPr/>
        </p:nvSpPr>
        <p:spPr>
          <a:xfrm>
            <a:off x="1912741" y="2420581"/>
            <a:ext cx="9230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4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4800" i="1" dirty="0">
                <a:solidFill>
                  <a:prstClr val="white"/>
                </a:solidFill>
              </a:rPr>
              <a:t>safe travel, or stay at, home </a:t>
            </a:r>
          </a:p>
          <a:p>
            <a:pPr lvl="0"/>
            <a:r>
              <a:rPr lang="en-GB" sz="4800" i="1" dirty="0">
                <a:solidFill>
                  <a:prstClr val="white"/>
                </a:solidFill>
              </a:rPr>
              <a:t> 	and remain healthy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4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373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355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ACN2020 - Applications of Crystals and Nanotubes - CLOSING WORDS</vt:lpstr>
      <vt:lpstr>PowerPoint Presentation</vt:lpstr>
      <vt:lpstr>workshop statistics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ACN2020 - Applications of Crystals and Nanotubes for Acceleration &amp; Manipulation</dc:title>
  <dc:creator>Frank Zimmermann</dc:creator>
  <cp:lastModifiedBy>Frank Zimmermann</cp:lastModifiedBy>
  <cp:revision>24</cp:revision>
  <dcterms:created xsi:type="dcterms:W3CDTF">2020-03-05T19:00:01Z</dcterms:created>
  <dcterms:modified xsi:type="dcterms:W3CDTF">2020-03-11T10:56:45Z</dcterms:modified>
</cp:coreProperties>
</file>