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49" r:id="rId2"/>
    <p:sldMasterId id="2147483654" r:id="rId3"/>
    <p:sldMasterId id="2147483651" r:id="rId4"/>
  </p:sldMasterIdLst>
  <p:notesMasterIdLst>
    <p:notesMasterId r:id="rId13"/>
  </p:notesMasterIdLst>
  <p:handoutMasterIdLst>
    <p:handoutMasterId r:id="rId14"/>
  </p:handoutMasterIdLst>
  <p:sldIdLst>
    <p:sldId id="300" r:id="rId5"/>
    <p:sldId id="371" r:id="rId6"/>
    <p:sldId id="405" r:id="rId7"/>
    <p:sldId id="354" r:id="rId8"/>
    <p:sldId id="339" r:id="rId9"/>
    <p:sldId id="393" r:id="rId10"/>
    <p:sldId id="394" r:id="rId11"/>
    <p:sldId id="404" r:id="rId12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  <a:srgbClr val="FFFF99"/>
    <a:srgbClr val="C0C0C0"/>
    <a:srgbClr val="003366"/>
    <a:srgbClr val="CC6600"/>
    <a:srgbClr val="CC33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87500" autoAdjust="0"/>
  </p:normalViewPr>
  <p:slideViewPr>
    <p:cSldViewPr>
      <p:cViewPr>
        <p:scale>
          <a:sx n="100" d="100"/>
          <a:sy n="100" d="100"/>
        </p:scale>
        <p:origin x="-92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9EE57-895C-B645-AE5A-3F8E964DCFAA}" type="datetimeFigureOut">
              <a:rPr lang="en-US" smtClean="0"/>
              <a:t>20/01/20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EA2C0-366E-0D40-B122-5703B4B8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658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1"/>
            <a:r>
              <a:rPr lang="it-IT" altLang="it-IT" noProof="0" smtClean="0"/>
              <a:t>Secondo livello</a:t>
            </a:r>
          </a:p>
          <a:p>
            <a:pPr lvl="2"/>
            <a:r>
              <a:rPr lang="it-IT" altLang="it-IT" noProof="0" smtClean="0"/>
              <a:t>Terzo livello</a:t>
            </a:r>
          </a:p>
          <a:p>
            <a:pPr lvl="3"/>
            <a:r>
              <a:rPr lang="it-IT" altLang="it-IT" noProof="0" smtClean="0"/>
              <a:t>Quarto livello</a:t>
            </a:r>
          </a:p>
          <a:p>
            <a:pPr lvl="4"/>
            <a:r>
              <a:rPr lang="it-IT" altLang="it-IT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C4E20D79-62F6-8442-9A4F-89C283E64485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2499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3798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20" Type="http://schemas.openxmlformats.org/officeDocument/2006/relationships/image" Target="../media/image22.jpeg"/><Relationship Id="rId21" Type="http://schemas.openxmlformats.org/officeDocument/2006/relationships/image" Target="../media/image23.png"/><Relationship Id="rId22" Type="http://schemas.openxmlformats.org/officeDocument/2006/relationships/image" Target="../media/image24.png"/><Relationship Id="rId23" Type="http://schemas.openxmlformats.org/officeDocument/2006/relationships/image" Target="../media/image25.jpeg"/><Relationship Id="rId24" Type="http://schemas.openxmlformats.org/officeDocument/2006/relationships/image" Target="../media/image26.jpeg"/><Relationship Id="rId25" Type="http://schemas.openxmlformats.org/officeDocument/2006/relationships/image" Target="../media/image27.png"/><Relationship Id="rId26" Type="http://schemas.openxmlformats.org/officeDocument/2006/relationships/image" Target="../media/image28.png"/><Relationship Id="rId10" Type="http://schemas.openxmlformats.org/officeDocument/2006/relationships/image" Target="../media/image12.jpeg"/><Relationship Id="rId11" Type="http://schemas.openxmlformats.org/officeDocument/2006/relationships/image" Target="../media/image13.png"/><Relationship Id="rId12" Type="http://schemas.openxmlformats.org/officeDocument/2006/relationships/image" Target="../media/image14.jpeg"/><Relationship Id="rId13" Type="http://schemas.openxmlformats.org/officeDocument/2006/relationships/image" Target="../media/image15.jpe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95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398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790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1857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5"/>
            <a:ext cx="9144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0752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144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1631" tIns="69549" rIns="81631" bIns="4081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07484" eaLnBrk="1">
              <a:lnSpc>
                <a:spcPct val="93000"/>
              </a:lnSpc>
              <a:buSzPct val="100000"/>
              <a:defRPr/>
            </a:pPr>
            <a:r>
              <a:rPr lang="it-IT" sz="5400" dirty="0" err="1">
                <a:solidFill>
                  <a:srgbClr val="C00000"/>
                </a:solidFill>
              </a:rPr>
              <a:t>Thank</a:t>
            </a:r>
            <a:r>
              <a:rPr lang="it-IT" sz="5400" dirty="0">
                <a:solidFill>
                  <a:srgbClr val="C00000"/>
                </a:solidFill>
              </a:rPr>
              <a:t> </a:t>
            </a:r>
            <a:r>
              <a:rPr lang="it-IT" sz="5400" dirty="0" err="1">
                <a:solidFill>
                  <a:srgbClr val="C00000"/>
                </a:solidFill>
              </a:rPr>
              <a:t>you</a:t>
            </a:r>
            <a:r>
              <a:rPr lang="it-IT" sz="5400" dirty="0">
                <a:solidFill>
                  <a:srgbClr val="C00000"/>
                </a:solidFill>
              </a:rPr>
              <a:t>!</a:t>
            </a:r>
          </a:p>
          <a:p>
            <a:pPr algn="ctr" defTabSz="407484" eaLnBrk="1">
              <a:lnSpc>
                <a:spcPct val="93000"/>
              </a:lnSpc>
              <a:buSzPct val="100000"/>
              <a:defRPr/>
            </a:pPr>
            <a:endParaRPr lang="it-IT" sz="30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8640" y="5715769"/>
            <a:ext cx="9144000" cy="42231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2945" tIns="41473" rIns="82945" bIns="41473" rtlCol="0" anchor="ctr" anchorCtr="1">
            <a:spAutoFit/>
          </a:bodyPr>
          <a:lstStyle/>
          <a:p>
            <a:r>
              <a:rPr lang="en-US" sz="11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012813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371442" y="1491389"/>
            <a:ext cx="6466432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1" tIns="51264" rIns="81631" bIns="4081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08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kumimoji="0" lang="en-GB" altLang="it-IT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6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6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2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440958" y="1798950"/>
            <a:ext cx="6312445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7339254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9669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0396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76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235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374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1436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5717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9951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8437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03100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38121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96582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562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3942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17158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48371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1926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5439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2207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1064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80117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270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53664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2891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11172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23364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40524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896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1355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8446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34659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84286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31147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59726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17195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53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187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20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27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41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62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29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it-IT" altLang="it-IT" smtClean="0">
              <a:ea typeface="+mn-ea"/>
            </a:endParaRPr>
          </a:p>
        </p:txBody>
      </p:sp>
      <p:sp>
        <p:nvSpPr>
          <p:cNvPr id="76808" name="Rectangle 8"/>
          <p:cNvSpPr>
            <a:spLocks noChangeArrowheads="1"/>
          </p:cNvSpPr>
          <p:nvPr userDrawn="1"/>
        </p:nvSpPr>
        <p:spPr bwMode="auto">
          <a:xfrm>
            <a:off x="8759825" y="6542088"/>
            <a:ext cx="387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fld id="{1CD69D22-2A10-1340-9EA5-A324F727477D}" type="slidenum"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pPr/>
              <a:t>‹#›</a:t>
            </a:fld>
            <a:endParaRPr lang="it-IT" sz="1200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pic>
        <p:nvPicPr>
          <p:cNvPr id="1028" name="Picture 7" descr="Compact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0" name="Picture 1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39688"/>
            <a:ext cx="865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904875" y="104775"/>
            <a:ext cx="1187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200" smtClean="0">
                <a:latin typeface="Calibri" pitchFamily="34" charset="0"/>
                <a:ea typeface="+mn-ea"/>
              </a:rPr>
              <a:t>Funded by the</a:t>
            </a:r>
          </a:p>
          <a:p>
            <a:pPr eaLnBrk="1" hangingPunct="1">
              <a:defRPr/>
            </a:pPr>
            <a:r>
              <a:rPr lang="it-IT" altLang="it-IT" sz="1200" smtClean="0">
                <a:latin typeface="Calibri" pitchFamily="34" charset="0"/>
                <a:ea typeface="+mn-ea"/>
              </a:rPr>
              <a:t>European Union</a:t>
            </a:r>
            <a:endParaRPr lang="en-US" altLang="it-IT" sz="1200" smtClean="0">
              <a:latin typeface="Calibri" pitchFamily="34" charset="0"/>
              <a:ea typeface="+mn-ea"/>
            </a:endParaRPr>
          </a:p>
        </p:txBody>
      </p:sp>
      <p:sp>
        <p:nvSpPr>
          <p:cNvPr id="76814" name="Rectangle 14"/>
          <p:cNvSpPr>
            <a:spLocks noChangeArrowheads="1"/>
          </p:cNvSpPr>
          <p:nvPr userDrawn="1"/>
        </p:nvSpPr>
        <p:spPr bwMode="auto">
          <a:xfrm>
            <a:off x="2136775" y="6532563"/>
            <a:ext cx="47434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200" b="1">
                <a:solidFill>
                  <a:schemeClr val="accent2"/>
                </a:solidFill>
                <a:latin typeface="Calibri" charset="0"/>
              </a:rPr>
              <a:t>First XLS Annual Meeting, ALBA Barcelona 10</a:t>
            </a:r>
            <a:r>
              <a:rPr lang="it-IT" sz="1200" b="1" baseline="30000">
                <a:solidFill>
                  <a:schemeClr val="accent2"/>
                </a:solidFill>
                <a:latin typeface="Calibri" charset="0"/>
                <a:cs typeface="Arial Unicode MS" charset="0"/>
              </a:rPr>
              <a:t>th</a:t>
            </a:r>
            <a:r>
              <a:rPr lang="it-IT" sz="1200" b="1">
                <a:solidFill>
                  <a:schemeClr val="accent2"/>
                </a:solidFill>
                <a:latin typeface="Calibri" charset="0"/>
              </a:rPr>
              <a:t> and 12</a:t>
            </a:r>
            <a:r>
              <a:rPr lang="it-IT" sz="1200" b="1" baseline="30000">
                <a:solidFill>
                  <a:schemeClr val="accent2"/>
                </a:solidFill>
                <a:latin typeface="Calibri" charset="0"/>
                <a:cs typeface="Arial Unicode MS" charset="0"/>
              </a:rPr>
              <a:t>th</a:t>
            </a:r>
            <a:r>
              <a:rPr lang="it-IT" sz="1200" b="1">
                <a:solidFill>
                  <a:schemeClr val="accent2"/>
                </a:solidFill>
                <a:latin typeface="Calibri" charset="0"/>
              </a:rPr>
              <a:t> December 2018</a:t>
            </a:r>
            <a:r>
              <a:rPr 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</a:t>
            </a:r>
          </a:p>
        </p:txBody>
      </p:sp>
      <p:sp>
        <p:nvSpPr>
          <p:cNvPr id="2" name="Rectangle 14"/>
          <p:cNvSpPr>
            <a:spLocks noChangeArrowheads="1"/>
          </p:cNvSpPr>
          <p:nvPr userDrawn="1"/>
        </p:nvSpPr>
        <p:spPr bwMode="auto">
          <a:xfrm>
            <a:off x="7102475" y="6537325"/>
            <a:ext cx="17383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sz="1200" b="1" i="1">
                <a:solidFill>
                  <a:schemeClr val="accent2"/>
                </a:solidFill>
                <a:latin typeface="Calibri" charset="0"/>
              </a:rPr>
              <a:t>G. D’Auria &amp; R. Rochow</a:t>
            </a:r>
          </a:p>
        </p:txBody>
      </p:sp>
      <p:pic>
        <p:nvPicPr>
          <p:cNvPr id="1034" name="Picture 30" descr="https://vuo.elettra.eu/vuo/cgi-bin/download-tm4.py?frm_user_id=8707&amp;frm_iddocumenttype=14&amp;frm_iddocument=392600&amp;frm_hash=e7546499729021446c70a2613a49799cf98408ef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88113"/>
            <a:ext cx="728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700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8704263" y="6538913"/>
            <a:ext cx="439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fld id="{69B61663-02B6-2745-B700-0D25290150FD}" type="slidenum">
              <a:rPr lang="en-US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ＭＳ Ｐゴシック" charset="0"/>
              </a:rPr>
              <a:pPr algn="ctr" eaLnBrk="0" hangingPunct="0"/>
              <a:t>‹#›</a:t>
            </a:fld>
            <a:endParaRPr lang="en-US" sz="1200" b="1" i="1">
              <a:solidFill>
                <a:schemeClr val="accent2"/>
              </a:solidFill>
              <a:latin typeface="Calibri" charset="0"/>
              <a:cs typeface="ＭＳ Ｐゴシック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0" y="6453188"/>
            <a:ext cx="9144000" cy="53975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000000">
                <a:alpha val="8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defRPr/>
            </a:pPr>
            <a:endParaRPr lang="it-IT" b="1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7" descr="Compac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7947025" y="6530975"/>
            <a:ext cx="8397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sz="1200" b="1" i="1">
                <a:solidFill>
                  <a:schemeClr val="accent2"/>
                </a:solidFill>
                <a:latin typeface="Calibri" charset="0"/>
              </a:rPr>
              <a:t>G. D’Auria</a:t>
            </a:r>
          </a:p>
        </p:txBody>
      </p:sp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446088" y="6556375"/>
            <a:ext cx="95408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GB" altLang="it-IT" sz="900" b="1" i="1" smtClean="0">
                <a:solidFill>
                  <a:srgbClr val="222268"/>
                </a:solidFill>
                <a:ea typeface="+mn-ea"/>
              </a:rPr>
              <a:t>Funded by the</a:t>
            </a:r>
            <a:endParaRPr lang="it-IT" altLang="it-IT" sz="900" b="1" i="1" smtClean="0">
              <a:solidFill>
                <a:srgbClr val="222268"/>
              </a:solidFill>
              <a:ea typeface="+mn-ea"/>
            </a:endParaRPr>
          </a:p>
          <a:p>
            <a:pPr eaLnBrk="1" hangingPunct="1">
              <a:lnSpc>
                <a:spcPct val="75000"/>
              </a:lnSpc>
              <a:defRPr/>
            </a:pPr>
            <a:r>
              <a:rPr lang="en-GB" altLang="it-IT" sz="900" b="1" i="1" smtClean="0">
                <a:solidFill>
                  <a:srgbClr val="222268"/>
                </a:solidFill>
                <a:ea typeface="+mn-ea"/>
              </a:rPr>
              <a:t>European Union</a:t>
            </a:r>
          </a:p>
        </p:txBody>
      </p:sp>
      <p:sp>
        <p:nvSpPr>
          <p:cNvPr id="1031" name="Rectangle 24"/>
          <p:cNvSpPr>
            <a:spLocks noChangeArrowheads="1"/>
          </p:cNvSpPr>
          <p:nvPr userDrawn="1"/>
        </p:nvSpPr>
        <p:spPr bwMode="auto">
          <a:xfrm>
            <a:off x="1363663" y="6543675"/>
            <a:ext cx="512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 b="1" i="1" smtClean="0">
                <a:solidFill>
                  <a:srgbClr val="CC3300"/>
                </a:solidFill>
                <a:latin typeface="Calibri" pitchFamily="34" charset="0"/>
                <a:ea typeface="+mn-ea"/>
              </a:rPr>
              <a:t>XLS</a:t>
            </a:r>
          </a:p>
        </p:txBody>
      </p:sp>
      <p:sp>
        <p:nvSpPr>
          <p:cNvPr id="59401" name="Rectangle 9"/>
          <p:cNvSpPr>
            <a:spLocks noChangeArrowheads="1"/>
          </p:cNvSpPr>
          <p:nvPr userDrawn="1"/>
        </p:nvSpPr>
        <p:spPr bwMode="auto">
          <a:xfrm>
            <a:off x="2997200" y="6535738"/>
            <a:ext cx="36845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XLS Users Meeting, CERN 27</a:t>
            </a:r>
            <a:r>
              <a:rPr lang="it-IT" sz="1200" b="1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Arial Unicode MS" charset="0"/>
              </a:rPr>
              <a:t>th</a:t>
            </a:r>
            <a:r>
              <a:rPr 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and 28</a:t>
            </a:r>
            <a:r>
              <a:rPr lang="it-IT" sz="1200" b="1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Arial Unicode MS" charset="0"/>
              </a:rPr>
              <a:t>th</a:t>
            </a:r>
            <a:r>
              <a:rPr 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November 2018 </a:t>
            </a:r>
          </a:p>
        </p:txBody>
      </p:sp>
      <p:sp>
        <p:nvSpPr>
          <p:cNvPr id="2057" name="Line 10"/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58" name="Group 11"/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2059" name="Picture 12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060" name="Text Box 13"/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European Union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Compac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Line 3"/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076" name="Group 4"/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3082" name="Picture 5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083" name="Text Box 6"/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European Union</a:t>
              </a:r>
            </a:p>
          </p:txBody>
        </p:sp>
      </p:grpSp>
      <p:sp>
        <p:nvSpPr>
          <p:cNvPr id="3077" name="Rectangle 7"/>
          <p:cNvSpPr>
            <a:spLocks noChangeArrowheads="1"/>
          </p:cNvSpPr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it-IT" altLang="it-IT" smtClean="0">
              <a:ea typeface="+mn-ea"/>
            </a:endParaRPr>
          </a:p>
        </p:txBody>
      </p:sp>
      <p:sp>
        <p:nvSpPr>
          <p:cNvPr id="3078" name="Rectangle 8"/>
          <p:cNvSpPr>
            <a:spLocks noChangeArrowheads="1"/>
          </p:cNvSpPr>
          <p:nvPr userDrawn="1"/>
        </p:nvSpPr>
        <p:spPr bwMode="auto">
          <a:xfrm>
            <a:off x="4102100" y="6426200"/>
            <a:ext cx="76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smtClean="0">
                <a:solidFill>
                  <a:srgbClr val="CC3300"/>
                </a:solidFill>
                <a:ea typeface="+mn-ea"/>
              </a:rPr>
              <a:t>XLS</a:t>
            </a:r>
          </a:p>
        </p:txBody>
      </p:sp>
      <p:sp>
        <p:nvSpPr>
          <p:cNvPr id="81929" name="Rectangle 9"/>
          <p:cNvSpPr>
            <a:spLocks noChangeArrowheads="1"/>
          </p:cNvSpPr>
          <p:nvPr userDrawn="1"/>
        </p:nvSpPr>
        <p:spPr bwMode="auto">
          <a:xfrm>
            <a:off x="8658225" y="6542088"/>
            <a:ext cx="395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fld id="{063CB571-22E5-C249-81A9-D14A23C99718}" type="slidenum"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</a:rPr>
              <a:pPr/>
              <a:t>‹#›</a:t>
            </a:fld>
            <a:endParaRPr lang="it-IT" sz="120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080" name="Text Box 10"/>
          <p:cNvSpPr txBox="1">
            <a:spLocks noChangeArrowheads="1"/>
          </p:cNvSpPr>
          <p:nvPr userDrawn="1"/>
        </p:nvSpPr>
        <p:spPr bwMode="auto">
          <a:xfrm>
            <a:off x="31750" y="6505575"/>
            <a:ext cx="2197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 smtClean="0">
                <a:ea typeface="+mn-ea"/>
              </a:rPr>
              <a:t>CompactLight@elettra.eu</a:t>
            </a:r>
          </a:p>
        </p:txBody>
      </p:sp>
      <p:sp>
        <p:nvSpPr>
          <p:cNvPr id="3081" name="Text Box 11"/>
          <p:cNvSpPr txBox="1">
            <a:spLocks noChangeArrowheads="1"/>
          </p:cNvSpPr>
          <p:nvPr userDrawn="1"/>
        </p:nvSpPr>
        <p:spPr bwMode="auto">
          <a:xfrm>
            <a:off x="6740525" y="6519863"/>
            <a:ext cx="195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 smtClean="0">
                <a:ea typeface="+mn-ea"/>
              </a:rPr>
              <a:t>www.CompactLight.eu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Compac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Line 9"/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100" name="Group 10"/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4103" name="Picture 11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104" name="Text Box 12"/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European Union</a:t>
              </a:r>
            </a:p>
          </p:txBody>
        </p:sp>
      </p:grpSp>
      <p:pic>
        <p:nvPicPr>
          <p:cNvPr id="4101" name="Picture 1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"/>
            <a:ext cx="8901113" cy="62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102" name="Picture 15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iccs.gr/en/?noredirect=en_U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20199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</a:t>
            </a:r>
            <a:r>
              <a:rPr lang="it-IT" sz="1400" dirty="0" smtClean="0"/>
              <a:t>IASA-NTUA</a:t>
            </a:r>
            <a:endParaRPr lang="it-IT" sz="1400" dirty="0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1</a:t>
            </a:r>
            <a:endParaRPr lang="it-IT" sz="1400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0" y="1556792"/>
            <a:ext cx="9155708" cy="129614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1800" dirty="0" smtClean="0">
                <a:latin typeface="Verdana" charset="0"/>
              </a:rPr>
              <a:t>a</a:t>
            </a:r>
            <a:r>
              <a:rPr lang="en-GB" sz="1800" dirty="0" smtClean="0">
                <a:latin typeface="Verdana" charset="0"/>
              </a:rPr>
              <a:t>) Institute of Accelerating Systems &amp; Applications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1800" dirty="0" smtClean="0">
                <a:latin typeface="Verdana" charset="0"/>
              </a:rPr>
              <a:t>b) National Technical University of </a:t>
            </a:r>
            <a:r>
              <a:rPr lang="en-GB" sz="1800" dirty="0" smtClean="0">
                <a:latin typeface="Verdana" charset="0"/>
              </a:rPr>
              <a:t>Athens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1800" dirty="0" smtClean="0">
                <a:latin typeface="Verdana" charset="0"/>
              </a:rPr>
              <a:t>c) Athens University of Economics &amp; Business</a:t>
            </a:r>
            <a:endParaRPr lang="en-GB" sz="1800" dirty="0" smtClean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1800" dirty="0" smtClean="0">
                <a:latin typeface="Verdana" charset="0"/>
              </a:rPr>
              <a:t>d) </a:t>
            </a:r>
            <a:r>
              <a:rPr lang="en-GB" sz="1800" dirty="0" smtClean="0">
                <a:latin typeface="Verdana" charset="0"/>
              </a:rPr>
              <a:t>European Spallation Source</a:t>
            </a:r>
            <a:endParaRPr lang="en-GB" sz="1800" dirty="0">
              <a:latin typeface="Verdana" charset="0"/>
            </a:endParaRPr>
          </a:p>
        </p:txBody>
      </p:sp>
      <p:pic>
        <p:nvPicPr>
          <p:cNvPr id="14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564" y="2996952"/>
            <a:ext cx="757808" cy="757808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" name="Picture 14" descr="IASA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996952"/>
            <a:ext cx="4680520" cy="818316"/>
          </a:xfrm>
          <a:prstGeom prst="rect">
            <a:avLst/>
          </a:prstGeom>
        </p:spPr>
      </p:pic>
      <p:pic>
        <p:nvPicPr>
          <p:cNvPr id="16" name="Picture 15" descr="Screen Shot 2018-12-10 at 15.43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249" y="2996952"/>
            <a:ext cx="1233583" cy="7745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23728" y="18864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Athens </a:t>
            </a:r>
            <a:r>
              <a:rPr lang="en-US" b="1" dirty="0" smtClean="0"/>
              <a:t>Meeting </a:t>
            </a:r>
            <a:r>
              <a:rPr lang="en-US" b="1" dirty="0" smtClean="0"/>
              <a:t>21-24 January 2020</a:t>
            </a:r>
            <a:endParaRPr lang="en-US" b="1" dirty="0"/>
          </a:p>
        </p:txBody>
      </p:sp>
      <p:pic>
        <p:nvPicPr>
          <p:cNvPr id="17" name="Picture 16" descr="Athens Meeting 2020_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933056"/>
            <a:ext cx="6270409" cy="2520280"/>
          </a:xfrm>
          <a:prstGeom prst="rect">
            <a:avLst/>
          </a:prstGeom>
        </p:spPr>
      </p:pic>
      <p:pic>
        <p:nvPicPr>
          <p:cNvPr id="4" name="Picture 3" descr="AUE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96952"/>
            <a:ext cx="2073829" cy="8640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764704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3366FF"/>
                </a:solidFill>
              </a:rPr>
              <a:t>Welcome to Greece!, Welcome to Athens!!</a:t>
            </a:r>
            <a:endParaRPr lang="en-US" sz="2400" b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2</a:t>
            </a:r>
            <a:endParaRPr lang="it-IT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051720" y="188640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Verdana" charset="0"/>
              </a:rPr>
              <a:t>National Technical University of Athens</a:t>
            </a:r>
            <a:endParaRPr lang="en-US" sz="1600" b="1" dirty="0"/>
          </a:p>
        </p:txBody>
      </p:sp>
      <p:pic>
        <p:nvPicPr>
          <p:cNvPr id="4" name="Picture 3" descr="1170x460-crop-100-1_avero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3595077"/>
          </a:xfrm>
          <a:prstGeom prst="rect">
            <a:avLst/>
          </a:prstGeom>
        </p:spPr>
      </p:pic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20199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</a:t>
            </a:r>
            <a:r>
              <a:rPr lang="it-IT" sz="1400" dirty="0" smtClean="0"/>
              <a:t>IASA-NTUA</a:t>
            </a:r>
            <a:endParaRPr lang="it-IT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4293096"/>
            <a:ext cx="87849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1837, foundation year, NTUA is the oldest Technical University </a:t>
            </a:r>
          </a:p>
          <a:p>
            <a:endParaRPr lang="en-US" sz="1200" dirty="0"/>
          </a:p>
          <a:p>
            <a:r>
              <a:rPr lang="en-US" b="1" dirty="0"/>
              <a:t>9</a:t>
            </a:r>
            <a:r>
              <a:rPr lang="en-US" dirty="0"/>
              <a:t> Faculties, </a:t>
            </a:r>
            <a:r>
              <a:rPr lang="en-US" b="1" dirty="0"/>
              <a:t>512</a:t>
            </a:r>
            <a:r>
              <a:rPr lang="en-US" dirty="0"/>
              <a:t> faculty members, </a:t>
            </a:r>
            <a:r>
              <a:rPr lang="en-US" b="1" dirty="0"/>
              <a:t>4.100</a:t>
            </a:r>
            <a:r>
              <a:rPr lang="en-US" dirty="0"/>
              <a:t> external collaborators, </a:t>
            </a:r>
            <a:r>
              <a:rPr lang="en-US" b="1" dirty="0"/>
              <a:t>24.000</a:t>
            </a:r>
            <a:r>
              <a:rPr lang="en-US" dirty="0"/>
              <a:t> students, </a:t>
            </a:r>
            <a:r>
              <a:rPr lang="en-US" b="1" dirty="0"/>
              <a:t>300,00</a:t>
            </a:r>
            <a:r>
              <a:rPr lang="en-US" dirty="0"/>
              <a:t>0 sq.m. of installations.</a:t>
            </a:r>
          </a:p>
          <a:p>
            <a:endParaRPr lang="en-US" sz="1200" dirty="0"/>
          </a:p>
          <a:p>
            <a:r>
              <a:rPr lang="en-US" dirty="0"/>
              <a:t>Over time, the baccalaureate grades required for admission in all of NTUA schools remain constantly the </a:t>
            </a:r>
            <a:r>
              <a:rPr lang="en-US" b="1" dirty="0"/>
              <a:t>highest rank </a:t>
            </a:r>
            <a:r>
              <a:rPr lang="en-US" dirty="0"/>
              <a:t>between all Greek academic institutions by specialty.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11760" y="6481896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https://www.ntua.gr/en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741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20199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</a:t>
            </a:r>
            <a:r>
              <a:rPr lang="it-IT" sz="1400" dirty="0" smtClean="0"/>
              <a:t>IASA-NTUA</a:t>
            </a:r>
            <a:endParaRPr lang="it-IT" sz="1400" dirty="0"/>
          </a:p>
        </p:txBody>
      </p:sp>
      <p:pic>
        <p:nvPicPr>
          <p:cNvPr id="2" name="Picture 1" descr="Screen Shot 2020-01-20 at 22.47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699" y="1124744"/>
            <a:ext cx="4214485" cy="4248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052736"/>
            <a:ext cx="48965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NTUA has chosen its emblem the “PROMETHEUS PYRFOROS”, who brought the fire from the gods to the mankind</a:t>
            </a:r>
          </a:p>
          <a:p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NTUA never loses sight of the real human needs and dimensions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NTUA develops the broader personal and social qualities of its academic and research staff and its students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880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/>
              <a:t>3</a:t>
            </a:r>
          </a:p>
        </p:txBody>
      </p:sp>
      <p:pic>
        <p:nvPicPr>
          <p:cNvPr id="2" name="Picture 1" descr="Screen Shot 2020-01-20 at 22.29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0"/>
            <a:ext cx="84882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22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1268760"/>
            <a:ext cx="8784976" cy="3888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  <a:p>
            <a:r>
              <a:rPr lang="en-US" dirty="0" smtClean="0"/>
              <a:t>According </a:t>
            </a:r>
            <a:r>
              <a:rPr lang="en-US" dirty="0"/>
              <a:t>to </a:t>
            </a:r>
            <a:r>
              <a:rPr lang="en-US" b="1" dirty="0"/>
              <a:t>QS World Universities Ranking 2016</a:t>
            </a:r>
            <a:r>
              <a:rPr lang="en-US" dirty="0"/>
              <a:t>, NTUA is the leading academic institution in Greece and the only one in the </a:t>
            </a:r>
            <a:r>
              <a:rPr lang="en-US" b="1" dirty="0"/>
              <a:t>top 400 </a:t>
            </a:r>
            <a:r>
              <a:rPr lang="en-US" dirty="0"/>
              <a:t>institutions </a:t>
            </a:r>
            <a:r>
              <a:rPr lang="en-US" dirty="0" smtClean="0"/>
              <a:t>worldwide.</a:t>
            </a:r>
          </a:p>
          <a:p>
            <a:endParaRPr lang="en-US" sz="1200" dirty="0"/>
          </a:p>
          <a:p>
            <a:r>
              <a:rPr lang="en-US" dirty="0" smtClean="0"/>
              <a:t>The </a:t>
            </a:r>
            <a:r>
              <a:rPr lang="en-US" dirty="0"/>
              <a:t>School of </a:t>
            </a:r>
            <a:r>
              <a:rPr lang="en-US" b="1" dirty="0"/>
              <a:t>Civil Engineering</a:t>
            </a:r>
            <a:r>
              <a:rPr lang="en-US" dirty="0"/>
              <a:t> is in the </a:t>
            </a:r>
            <a:r>
              <a:rPr lang="en-US" b="1" dirty="0"/>
              <a:t>33rd</a:t>
            </a:r>
            <a:r>
              <a:rPr lang="en-US" dirty="0"/>
              <a:t> position of the </a:t>
            </a:r>
            <a:r>
              <a:rPr lang="en-US" b="1" dirty="0"/>
              <a:t>world’s</a:t>
            </a:r>
            <a:r>
              <a:rPr lang="en-US" dirty="0"/>
              <a:t> best schools by specialty. </a:t>
            </a:r>
            <a:endParaRPr lang="en-US" dirty="0" smtClean="0"/>
          </a:p>
          <a:p>
            <a:endParaRPr lang="en-US" sz="1200" dirty="0"/>
          </a:p>
          <a:p>
            <a:r>
              <a:rPr lang="en-US" dirty="0" smtClean="0"/>
              <a:t>NTUA </a:t>
            </a:r>
            <a:r>
              <a:rPr lang="en-US" dirty="0"/>
              <a:t>is in </a:t>
            </a:r>
            <a:r>
              <a:rPr lang="en-US" b="1" dirty="0"/>
              <a:t>67th place</a:t>
            </a:r>
            <a:r>
              <a:rPr lang="en-US" dirty="0"/>
              <a:t> worldwide among </a:t>
            </a:r>
            <a:r>
              <a:rPr lang="en-US" b="1" dirty="0"/>
              <a:t>technological universities</a:t>
            </a:r>
            <a:r>
              <a:rPr lang="en-US" dirty="0"/>
              <a:t>.</a:t>
            </a:r>
          </a:p>
          <a:p>
            <a:endParaRPr lang="en-US" sz="1200" dirty="0" smtClean="0"/>
          </a:p>
          <a:p>
            <a:r>
              <a:rPr lang="en-US" dirty="0" smtClean="0"/>
              <a:t>At </a:t>
            </a:r>
            <a:r>
              <a:rPr lang="en-US" dirty="0"/>
              <a:t>NTUA operate </a:t>
            </a:r>
            <a:r>
              <a:rPr lang="en-US" b="1" dirty="0"/>
              <a:t>194</a:t>
            </a:r>
            <a:r>
              <a:rPr lang="en-US" dirty="0"/>
              <a:t> laboratories, </a:t>
            </a:r>
            <a:r>
              <a:rPr lang="en-US" b="1" dirty="0"/>
              <a:t>140</a:t>
            </a:r>
            <a:r>
              <a:rPr lang="en-US" dirty="0"/>
              <a:t> of which are certified. In 2015, they were ongoing </a:t>
            </a:r>
            <a:r>
              <a:rPr lang="en-US" b="1" dirty="0"/>
              <a:t>1423</a:t>
            </a:r>
            <a:r>
              <a:rPr lang="en-US" dirty="0"/>
              <a:t> national and European research projects.</a:t>
            </a:r>
          </a:p>
          <a:p>
            <a:endParaRPr lang="en-US" sz="1200" dirty="0" smtClean="0"/>
          </a:p>
          <a:p>
            <a:r>
              <a:rPr lang="en-US" dirty="0" smtClean="0"/>
              <a:t>NTUA </a:t>
            </a:r>
            <a:r>
              <a:rPr lang="en-US" dirty="0"/>
              <a:t>Faculty members publish annually more than </a:t>
            </a:r>
            <a:r>
              <a:rPr lang="en-US" b="1" dirty="0"/>
              <a:t>3.000 scientific papers </a:t>
            </a:r>
            <a:r>
              <a:rPr lang="en-US" dirty="0"/>
              <a:t>(in journals, conference proceedings, chapters in volumes etc.) which earn more than </a:t>
            </a:r>
            <a:r>
              <a:rPr lang="en-US" b="1" dirty="0"/>
              <a:t>20.000</a:t>
            </a:r>
            <a:r>
              <a:rPr lang="en-US" dirty="0"/>
              <a:t> citations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20199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</a:t>
            </a:r>
            <a:r>
              <a:rPr lang="it-IT" sz="1400" dirty="0" smtClean="0"/>
              <a:t>IASA-NTUA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90417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20199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</a:t>
            </a:r>
            <a:r>
              <a:rPr lang="it-IT" sz="1400" dirty="0" smtClean="0"/>
              <a:t>IASA-NTUA</a:t>
            </a:r>
            <a:endParaRPr lang="it-IT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620688"/>
            <a:ext cx="9036496" cy="675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NTUA supports two Institutes:</a:t>
            </a:r>
          </a:p>
          <a:p>
            <a:endParaRPr lang="en-US" sz="1100" dirty="0"/>
          </a:p>
          <a:p>
            <a:r>
              <a:rPr lang="en-US" b="1" dirty="0"/>
              <a:t>The Institute of Communication and Computer Systems (ICCS)</a:t>
            </a:r>
            <a:r>
              <a:rPr lang="en-US" dirty="0"/>
              <a:t> of the School of Electrical and Computer Engineering (ECE) of the National Technical University of Athens (NTUA) </a:t>
            </a:r>
            <a:r>
              <a:rPr lang="en-US" dirty="0" smtClean="0"/>
              <a:t>founded </a:t>
            </a:r>
            <a:r>
              <a:rPr lang="en-US" dirty="0"/>
              <a:t>in </a:t>
            </a:r>
            <a:r>
              <a:rPr lang="en-US" dirty="0" smtClean="0"/>
              <a:t>1992</a:t>
            </a:r>
          </a:p>
          <a:p>
            <a:pPr algn="r"/>
            <a:r>
              <a:rPr lang="en-US" dirty="0">
                <a:hlinkClick r:id="rId3"/>
              </a:rPr>
              <a:t>https://www.iccs.gr/en/?noredirect=</a:t>
            </a:r>
            <a:r>
              <a:rPr lang="en-US" dirty="0" smtClean="0">
                <a:hlinkClick r:id="rId3"/>
              </a:rPr>
              <a:t>en_US</a:t>
            </a:r>
            <a:endParaRPr lang="en-US" dirty="0" smtClean="0"/>
          </a:p>
          <a:p>
            <a:endParaRPr lang="en-US" dirty="0" smtClean="0"/>
          </a:p>
          <a:p>
            <a:endParaRPr lang="en-US" sz="1100" dirty="0"/>
          </a:p>
          <a:p>
            <a:r>
              <a:rPr lang="en-US" dirty="0" smtClean="0"/>
              <a:t> </a:t>
            </a:r>
            <a:r>
              <a:rPr lang="en-US" b="1" dirty="0"/>
              <a:t>The Institute of </a:t>
            </a:r>
            <a:r>
              <a:rPr lang="en-US" b="1" dirty="0" smtClean="0"/>
              <a:t>Accelerating Systems &amp; Applications (IASA)</a:t>
            </a:r>
            <a:r>
              <a:rPr lang="en-US" dirty="0" smtClean="0"/>
              <a:t> of </a:t>
            </a:r>
            <a:r>
              <a:rPr lang="en-US" dirty="0"/>
              <a:t>the National Technical University of Athens (NTUA) </a:t>
            </a:r>
            <a:r>
              <a:rPr lang="en-US" dirty="0" smtClean="0"/>
              <a:t>and National &amp; University of Athens (NKUA), affiliated by the schools and departments:</a:t>
            </a:r>
          </a:p>
          <a:p>
            <a:endParaRPr lang="en-US" sz="11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Electrical </a:t>
            </a:r>
            <a:r>
              <a:rPr lang="en-US" dirty="0"/>
              <a:t>and Computer Engineering, Chemical Engineering and </a:t>
            </a:r>
            <a:r>
              <a:rPr lang="en-US" dirty="0" smtClean="0"/>
              <a:t>Applied Mathematical &amp; Physical Sciences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Medicine, Physics, </a:t>
            </a:r>
            <a:r>
              <a:rPr lang="en-US" dirty="0" smtClean="0"/>
              <a:t>Informatics</a:t>
            </a:r>
          </a:p>
          <a:p>
            <a:pPr lvl="1" algn="r"/>
            <a:r>
              <a:rPr lang="en-US" dirty="0" smtClean="0">
                <a:solidFill>
                  <a:srgbClr val="3366FF"/>
                </a:solidFill>
              </a:rPr>
              <a:t>https:/www.iasa.gr/</a:t>
            </a:r>
          </a:p>
          <a:p>
            <a:r>
              <a:rPr lang="en-US" dirty="0" smtClean="0"/>
              <a:t>IASA </a:t>
            </a:r>
            <a:r>
              <a:rPr lang="en-US" dirty="0"/>
              <a:t>is currently engaged in Research projects in the following areas:</a:t>
            </a:r>
          </a:p>
          <a:p>
            <a:pPr marL="2571750" lvl="5" indent="-285750">
              <a:buFont typeface="Arial"/>
              <a:buChar char="•"/>
            </a:pPr>
            <a:r>
              <a:rPr lang="en-US" sz="1400" dirty="0"/>
              <a:t>Nuclear and Particle physics</a:t>
            </a:r>
          </a:p>
          <a:p>
            <a:pPr marL="2571750" lvl="5" indent="-285750">
              <a:buFont typeface="Arial"/>
              <a:buChar char="•"/>
            </a:pPr>
            <a:r>
              <a:rPr lang="en-US" sz="1400" dirty="0"/>
              <a:t>Nuclear medicine and imaging</a:t>
            </a:r>
          </a:p>
          <a:p>
            <a:pPr marL="2571750" lvl="5" indent="-285750">
              <a:buFont typeface="Arial"/>
              <a:buChar char="•"/>
            </a:pPr>
            <a:r>
              <a:rPr lang="en-US" sz="1400" dirty="0"/>
              <a:t>Accelerator Science &amp; Engineering</a:t>
            </a:r>
          </a:p>
          <a:p>
            <a:pPr marL="2571750" lvl="5" indent="-285750">
              <a:buFont typeface="Arial"/>
              <a:buChar char="•"/>
            </a:pPr>
            <a:r>
              <a:rPr lang="en-US" sz="1400" dirty="0"/>
              <a:t>Automated Control</a:t>
            </a:r>
          </a:p>
          <a:p>
            <a:pPr marL="2571750" lvl="5" indent="-285750">
              <a:buFont typeface="Arial"/>
              <a:buChar char="•"/>
            </a:pPr>
            <a:r>
              <a:rPr lang="en-US" sz="1400" dirty="0"/>
              <a:t>Scientific Computing</a:t>
            </a:r>
          </a:p>
          <a:p>
            <a:pPr marL="2571750" lvl="5" indent="-285750">
              <a:buFont typeface="Arial"/>
              <a:buChar char="•"/>
            </a:pPr>
            <a:r>
              <a:rPr lang="en-US" sz="1400" dirty="0"/>
              <a:t>Environmental Physics</a:t>
            </a:r>
          </a:p>
          <a:p>
            <a:pPr marL="2571750" lvl="5" indent="-285750">
              <a:buFont typeface="Arial"/>
              <a:buChar char="•"/>
            </a:pPr>
            <a:r>
              <a:rPr lang="en-US" sz="1400" dirty="0"/>
              <a:t>Microwave Engineering</a:t>
            </a:r>
          </a:p>
          <a:p>
            <a:pPr marL="2571750" lvl="5" indent="-285750">
              <a:buFont typeface="Arial"/>
              <a:buChar char="•"/>
            </a:pPr>
            <a:r>
              <a:rPr lang="en-US" sz="1400" dirty="0"/>
              <a:t>Telecommunications</a:t>
            </a:r>
          </a:p>
          <a:p>
            <a:pPr lvl="1" algn="just"/>
            <a:endParaRPr lang="en-US" dirty="0" smtClean="0"/>
          </a:p>
          <a:p>
            <a:pPr lvl="1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21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20199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</a:t>
            </a:r>
            <a:r>
              <a:rPr lang="it-IT" sz="1400" dirty="0" smtClean="0"/>
              <a:t>IASA-NTUA</a:t>
            </a:r>
            <a:endParaRPr lang="it-IT" sz="1400" dirty="0"/>
          </a:p>
        </p:txBody>
      </p:sp>
      <p:pic>
        <p:nvPicPr>
          <p:cNvPr id="2" name="Picture 1" descr="After-4--crop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5"/>
            <a:ext cx="7632848" cy="3000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365104"/>
            <a:ext cx="7992888" cy="52322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Thank you and enjoy your stay in Athens!!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079521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105746"/>
      </p:ext>
    </p:extLst>
  </p:cSld>
  <p:clrMapOvr>
    <a:masterClrMapping/>
  </p:clrMapOvr>
  <p:transition xmlns:p14="http://schemas.microsoft.com/office/powerpoint/2010/main" spd="med">
    <p:fade/>
  </p:transition>
</p:sld>
</file>

<file path=ppt/theme/theme1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ruttura predefinita">
  <a:themeElements>
    <a:clrScheme name="1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truttura predefinita">
  <a:themeElements>
    <a:clrScheme name="2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Struttura predefinita">
  <a:themeElements>
    <a:clrScheme name="3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16560</TotalTime>
  <Words>359</Words>
  <Application>Microsoft Macintosh PowerPoint</Application>
  <PresentationFormat>On-screen Show (4:3)</PresentationFormat>
  <Paragraphs>68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Personalizza struttura</vt:lpstr>
      <vt:lpstr>1_Struttura predefinita</vt:lpstr>
      <vt:lpstr>2_Struttura predefinita</vt:lpstr>
      <vt:lpstr>3_Struttura predefinita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EvangelosCERN evan</cp:lastModifiedBy>
  <cp:revision>444</cp:revision>
  <cp:lastPrinted>2018-12-11T11:54:43Z</cp:lastPrinted>
  <dcterms:created xsi:type="dcterms:W3CDTF">2017-02-25T14:17:39Z</dcterms:created>
  <dcterms:modified xsi:type="dcterms:W3CDTF">2020-01-20T22:24:29Z</dcterms:modified>
</cp:coreProperties>
</file>