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4"/>
    <p:sldMasterId id="2147484296" r:id="rId5"/>
  </p:sldMasterIdLst>
  <p:notesMasterIdLst>
    <p:notesMasterId r:id="rId33"/>
  </p:notesMasterIdLst>
  <p:handoutMasterIdLst>
    <p:handoutMasterId r:id="rId34"/>
  </p:handoutMasterIdLst>
  <p:sldIdLst>
    <p:sldId id="332" r:id="rId6"/>
    <p:sldId id="264" r:id="rId7"/>
    <p:sldId id="344" r:id="rId8"/>
    <p:sldId id="345" r:id="rId9"/>
    <p:sldId id="346" r:id="rId10"/>
    <p:sldId id="347" r:id="rId11"/>
    <p:sldId id="348" r:id="rId12"/>
    <p:sldId id="349" r:id="rId13"/>
    <p:sldId id="351" r:id="rId14"/>
    <p:sldId id="350" r:id="rId15"/>
    <p:sldId id="342" r:id="rId16"/>
    <p:sldId id="343" r:id="rId17"/>
    <p:sldId id="354" r:id="rId18"/>
    <p:sldId id="339" r:id="rId19"/>
    <p:sldId id="358" r:id="rId20"/>
    <p:sldId id="353" r:id="rId21"/>
    <p:sldId id="337" r:id="rId22"/>
    <p:sldId id="280" r:id="rId23"/>
    <p:sldId id="267" r:id="rId24"/>
    <p:sldId id="269" r:id="rId25"/>
    <p:sldId id="284" r:id="rId26"/>
    <p:sldId id="285" r:id="rId27"/>
    <p:sldId id="281" r:id="rId28"/>
    <p:sldId id="283" r:id="rId29"/>
    <p:sldId id="355" r:id="rId30"/>
    <p:sldId id="356" r:id="rId31"/>
    <p:sldId id="357" r:id="rId32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67EA"/>
    <a:srgbClr val="FFFFCC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541" autoAdjust="0"/>
  </p:normalViewPr>
  <p:slideViewPr>
    <p:cSldViewPr>
      <p:cViewPr varScale="1">
        <p:scale>
          <a:sx n="54" d="100"/>
          <a:sy n="54" d="100"/>
        </p:scale>
        <p:origin x="1412" y="48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19/01/2020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r>
              <a:rPr lang="it-IT"/>
              <a:t>hggfhfg</a:t>
            </a:r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6896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11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9207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C2E812-A04F-48EE-91E6-A88D9E3F6D6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74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1884671"/>
            <a:ext cx="869453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5059035"/>
            <a:ext cx="869453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2500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2012414"/>
            <a:ext cx="4284266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2012414"/>
            <a:ext cx="4284266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60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402484"/>
            <a:ext cx="8694539" cy="1461188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1853171"/>
            <a:ext cx="4264576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2761381"/>
            <a:ext cx="4264576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1853171"/>
            <a:ext cx="4285579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2761381"/>
            <a:ext cx="4285579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0931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7205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359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1088455"/>
            <a:ext cx="5103316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808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503978"/>
            <a:ext cx="3251264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1088455"/>
            <a:ext cx="5103316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2267902"/>
            <a:ext cx="3251264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340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874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402483"/>
            <a:ext cx="2173635" cy="640647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402483"/>
            <a:ext cx="6394896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550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82019-4DD2-47CB-BD6E-9678EAB2901D}" type="datetime1">
              <a:rPr lang="it-IT" smtClean="0"/>
              <a:t>19/01/2020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marco.diomede@lnf.infn.it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2665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237197"/>
            <a:ext cx="856853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3970580"/>
            <a:ext cx="7560469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4099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284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/>
        </p:nvPicPr>
        <p:blipFill rotWithShape="1">
          <a:blip r:embed="rId10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  <p:sldLayoutId id="2147484295" r:id="rId7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402484"/>
            <a:ext cx="869453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2012414"/>
            <a:ext cx="869453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7006700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03EFC-5B44-4DD1-85D1-0875EE244F50}" type="datetimeFigureOut">
              <a:rPr lang="it-IT" smtClean="0"/>
              <a:t>19/01/2020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7006700"/>
            <a:ext cx="340221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7006700"/>
            <a:ext cx="22681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15C9F-7E59-4C8A-BCF9-D4800CA0937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173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3.JP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7.png"/><Relationship Id="rId5" Type="http://schemas.openxmlformats.org/officeDocument/2006/relationships/image" Target="../media/image65.png"/><Relationship Id="rId4" Type="http://schemas.openxmlformats.org/officeDocument/2006/relationships/image" Target="../media/image6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9.png"/><Relationship Id="rId4" Type="http://schemas.openxmlformats.org/officeDocument/2006/relationships/image" Target="../media/image6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0.png"/><Relationship Id="rId4" Type="http://schemas.openxmlformats.org/officeDocument/2006/relationships/image" Target="../media/image64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2.png"/><Relationship Id="rId4" Type="http://schemas.openxmlformats.org/officeDocument/2006/relationships/image" Target="../media/image6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3.png"/><Relationship Id="rId4" Type="http://schemas.openxmlformats.org/officeDocument/2006/relationships/image" Target="../media/image6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4.png"/><Relationship Id="rId4" Type="http://schemas.openxmlformats.org/officeDocument/2006/relationships/image" Target="../media/image64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pn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0" y="2931740"/>
            <a:ext cx="6480175" cy="488057"/>
          </a:xfrm>
        </p:spPr>
        <p:txBody>
          <a:bodyPr/>
          <a:lstStyle/>
          <a:p>
            <a:r>
              <a:rPr lang="de-DE" dirty="0"/>
              <a:t>Second </a:t>
            </a:r>
            <a:r>
              <a:rPr lang="de-DE" dirty="0" err="1"/>
              <a:t>CompactLight</a:t>
            </a:r>
            <a:r>
              <a:rPr lang="de-DE" dirty="0"/>
              <a:t> Annual Meeting,</a:t>
            </a:r>
          </a:p>
          <a:p>
            <a:r>
              <a:rPr lang="de-DE" dirty="0"/>
              <a:t>Athens 21-24/01/2020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132" y="1835620"/>
            <a:ext cx="9067675" cy="720081"/>
          </a:xfrm>
        </p:spPr>
        <p:txBody>
          <a:bodyPr/>
          <a:lstStyle/>
          <a:p>
            <a:r>
              <a:rPr lang="en-GB" dirty="0"/>
              <a:t>WP4 C-band injector rf system design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440023" y="4355901"/>
            <a:ext cx="7200577" cy="431501"/>
          </a:xfrm>
        </p:spPr>
        <p:txBody>
          <a:bodyPr/>
          <a:lstStyle/>
          <a:p>
            <a:pPr algn="ctr"/>
            <a:r>
              <a:rPr lang="de-DE" dirty="0"/>
              <a:t>M. Diomede (INFN-LNF)</a:t>
            </a:r>
          </a:p>
          <a:p>
            <a:pPr algn="ctr"/>
            <a:r>
              <a:rPr lang="it-IT" dirty="0"/>
              <a:t>on </a:t>
            </a:r>
            <a:r>
              <a:rPr lang="it-IT" dirty="0" err="1"/>
              <a:t>behalf</a:t>
            </a:r>
            <a:r>
              <a:rPr lang="it-IT" dirty="0"/>
              <a:t> of the WP3 C-band </a:t>
            </a:r>
            <a:r>
              <a:rPr lang="it-IT" dirty="0" err="1"/>
              <a:t>injector</a:t>
            </a:r>
            <a:r>
              <a:rPr lang="it-IT" dirty="0"/>
              <a:t> </a:t>
            </a:r>
            <a:r>
              <a:rPr lang="it-IT" dirty="0" err="1"/>
              <a:t>working</a:t>
            </a:r>
            <a:r>
              <a:rPr lang="it-IT" dirty="0"/>
              <a:t> team*</a:t>
            </a:r>
          </a:p>
          <a:p>
            <a:pPr algn="ctr"/>
            <a:endParaRPr lang="de-DE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BF24502-9327-41A0-9516-5C4D5AD7B002}"/>
              </a:ext>
            </a:extLst>
          </p:cNvPr>
          <p:cNvSpPr txBox="1"/>
          <p:nvPr/>
        </p:nvSpPr>
        <p:spPr>
          <a:xfrm>
            <a:off x="0" y="6372125"/>
            <a:ext cx="100806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i="1" dirty="0">
                <a:solidFill>
                  <a:schemeClr val="tx1"/>
                </a:solidFill>
              </a:rPr>
              <a:t>* D. Alesini, A. </a:t>
            </a:r>
            <a:r>
              <a:rPr lang="it-IT" sz="1600" b="1" i="1" dirty="0" err="1">
                <a:solidFill>
                  <a:schemeClr val="tx1"/>
                </a:solidFill>
              </a:rPr>
              <a:t>Vannozzi</a:t>
            </a:r>
            <a:r>
              <a:rPr lang="it-IT" sz="1600" b="1" i="1" dirty="0">
                <a:solidFill>
                  <a:schemeClr val="tx1"/>
                </a:solidFill>
              </a:rPr>
              <a:t>, G. Muti, F. Cardelli, E. </a:t>
            </a:r>
            <a:r>
              <a:rPr lang="it-IT" sz="1600" b="1" i="1" dirty="0" err="1">
                <a:solidFill>
                  <a:schemeClr val="tx1"/>
                </a:solidFill>
              </a:rPr>
              <a:t>Gazis</a:t>
            </a:r>
            <a:r>
              <a:rPr lang="it-IT" sz="1600" b="1" i="1" dirty="0">
                <a:solidFill>
                  <a:schemeClr val="tx1"/>
                </a:solidFill>
              </a:rPr>
              <a:t>, E. </a:t>
            </a:r>
            <a:r>
              <a:rPr lang="it-IT" sz="1600" b="1" i="1" dirty="0" err="1">
                <a:solidFill>
                  <a:schemeClr val="tx1"/>
                </a:solidFill>
              </a:rPr>
              <a:t>Trachanas</a:t>
            </a:r>
            <a:r>
              <a:rPr lang="it-IT" sz="1600" b="1" i="1" dirty="0">
                <a:solidFill>
                  <a:schemeClr val="tx1"/>
                </a:solidFill>
              </a:rPr>
              <a:t>, M. Croia, A. Gallo, M. Diomede, M. Ferrario, C. Vaccarezza, A. </a:t>
            </a:r>
            <a:r>
              <a:rPr lang="it-IT" sz="1600" b="1" i="1" dirty="0" err="1">
                <a:solidFill>
                  <a:schemeClr val="tx1"/>
                </a:solidFill>
              </a:rPr>
              <a:t>Giribono</a:t>
            </a:r>
            <a:r>
              <a:rPr lang="it-IT" sz="1600" b="1" i="1" dirty="0">
                <a:solidFill>
                  <a:schemeClr val="tx1"/>
                </a:solidFill>
              </a:rPr>
              <a:t>, L. </a:t>
            </a:r>
            <a:r>
              <a:rPr lang="it-IT" sz="1600" b="1" i="1" dirty="0" err="1">
                <a:solidFill>
                  <a:schemeClr val="tx1"/>
                </a:solidFill>
              </a:rPr>
              <a:t>Ficcadenti</a:t>
            </a:r>
            <a:r>
              <a:rPr lang="it-IT" sz="1600" b="1" i="1" dirty="0">
                <a:solidFill>
                  <a:schemeClr val="tx1"/>
                </a:solidFill>
              </a:rPr>
              <a:t>, J. Scifo, L. Pellegrino, B. Spataro.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30772" y="159225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2 m long sections (PSI-LIKE)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892ADA7-68BE-4849-BB9C-A2C4E788F816}"/>
              </a:ext>
            </a:extLst>
          </p:cNvPr>
          <p:cNvSpPr/>
          <p:nvPr/>
        </p:nvSpPr>
        <p:spPr>
          <a:xfrm>
            <a:off x="2046587" y="1208342"/>
            <a:ext cx="157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(@200 MV/m)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C1E83AA-BF44-46E9-8095-E486475556F8}"/>
              </a:ext>
            </a:extLst>
          </p:cNvPr>
          <p:cNvSpPr/>
          <p:nvPr/>
        </p:nvSpPr>
        <p:spPr>
          <a:xfrm>
            <a:off x="2715760" y="845403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(@240 MV/m)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7E6934E-D14E-4144-90FB-2E09D051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10</a:t>
            </a:fld>
            <a:endParaRPr lang="it-IT"/>
          </a:p>
        </p:txBody>
      </p:sp>
      <p:graphicFrame>
        <p:nvGraphicFramePr>
          <p:cNvPr id="17" name="Tabella 16">
            <a:extLst>
              <a:ext uri="{FF2B5EF4-FFF2-40B4-BE49-F238E27FC236}">
                <a16:creationId xmlns:a16="http://schemas.microsoft.com/office/drawing/2014/main" id="{DF071262-9217-48AF-B04E-F4727FA663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986269"/>
              </p:ext>
            </p:extLst>
          </p:nvPr>
        </p:nvGraphicFramePr>
        <p:xfrm>
          <a:off x="287788" y="1183957"/>
          <a:ext cx="423053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1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RF </a:t>
                      </a:r>
                      <a:r>
                        <a:rPr lang="it-IT" sz="1600" dirty="0" err="1"/>
                        <a:t>system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Operating </a:t>
                      </a:r>
                      <a:r>
                        <a:rPr lang="it-IT" sz="1600" dirty="0" err="1"/>
                        <a:t>frequency</a:t>
                      </a:r>
                      <a:r>
                        <a:rPr lang="it-IT" sz="1600" dirty="0"/>
                        <a:t> [GHz]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5.712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Klystro</a:t>
                      </a:r>
                      <a:r>
                        <a:rPr lang="it-IT" sz="1600" baseline="0" dirty="0"/>
                        <a:t>n </a:t>
                      </a:r>
                      <a:r>
                        <a:rPr lang="it-IT" sz="1600" baseline="0" dirty="0" err="1"/>
                        <a:t>pulse</a:t>
                      </a:r>
                      <a:r>
                        <a:rPr lang="it-IT" sz="1600" baseline="0" dirty="0"/>
                        <a:t> </a:t>
                      </a:r>
                      <a:r>
                        <a:rPr lang="it-IT" sz="1600" baseline="0" dirty="0" err="1"/>
                        <a:t>length</a:t>
                      </a:r>
                      <a:r>
                        <a:rPr lang="it-IT" sz="1600" baseline="0" dirty="0"/>
                        <a:t> [</a:t>
                      </a:r>
                      <a:r>
                        <a:rPr lang="it-IT" sz="1600" baseline="0" dirty="0" err="1"/>
                        <a:t>us</a:t>
                      </a:r>
                      <a:r>
                        <a:rPr lang="it-IT" sz="1600" baseline="0" dirty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Klystron </a:t>
                      </a:r>
                      <a:r>
                        <a:rPr lang="it-IT" sz="1600" dirty="0" err="1"/>
                        <a:t>peak</a:t>
                      </a:r>
                      <a:r>
                        <a:rPr lang="it-IT" sz="1600" dirty="0"/>
                        <a:t> power (Net) [MW]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50 (40)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Pulse rate [</a:t>
                      </a:r>
                      <a:r>
                        <a:rPr lang="en-GB" sz="1600" dirty="0" err="1"/>
                        <a:t>pps</a:t>
                      </a:r>
                      <a:r>
                        <a:rPr lang="en-GB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627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Q0</a:t>
                      </a:r>
                      <a:r>
                        <a:rPr lang="it-IT" sz="1600" baseline="0" dirty="0"/>
                        <a:t> of BOC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216000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Qe</a:t>
                      </a:r>
                      <a:r>
                        <a:rPr lang="it-IT" sz="1600" dirty="0"/>
                        <a:t> of BOC (</a:t>
                      </a:r>
                      <a:r>
                        <a:rPr lang="it-IT" sz="1600" dirty="0" err="1"/>
                        <a:t>optimized</a:t>
                      </a:r>
                      <a:r>
                        <a:rPr lang="it-IT" sz="1600" dirty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24700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" name="Tabella 17">
            <a:extLst>
              <a:ext uri="{FF2B5EF4-FFF2-40B4-BE49-F238E27FC236}">
                <a16:creationId xmlns:a16="http://schemas.microsoft.com/office/drawing/2014/main" id="{D1F1E22E-24B3-4283-A800-0BE02A3A7B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513118"/>
              </p:ext>
            </p:extLst>
          </p:nvPr>
        </p:nvGraphicFramePr>
        <p:xfrm>
          <a:off x="4824288" y="971525"/>
          <a:ext cx="5211875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3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4677">
                  <a:extLst>
                    <a:ext uri="{9D8B030D-6E8A-4147-A177-3AD203B41FA5}">
                      <a16:colId xmlns:a16="http://schemas.microsoft.com/office/drawing/2014/main" val="3573941731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dirty="0" err="1"/>
                        <a:t>Acc</a:t>
                      </a:r>
                      <a:r>
                        <a:rPr lang="it-IT" sz="1600" dirty="0"/>
                        <a:t>. </a:t>
                      </a:r>
                      <a:r>
                        <a:rPr lang="it-IT" sz="1600" dirty="0" err="1"/>
                        <a:t>Structure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Phase</a:t>
                      </a:r>
                      <a:r>
                        <a:rPr lang="it-IT" sz="1600" baseline="0" dirty="0"/>
                        <a:t> </a:t>
                      </a:r>
                      <a:r>
                        <a:rPr lang="it-IT" sz="1600" baseline="0" dirty="0" err="1"/>
                        <a:t>advance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2pi/3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Cell </a:t>
                      </a:r>
                      <a:r>
                        <a:rPr lang="it-IT" sz="1600" dirty="0" err="1"/>
                        <a:t>length</a:t>
                      </a:r>
                      <a:r>
                        <a:rPr lang="it-IT" sz="1600" dirty="0"/>
                        <a:t> [mm]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17.495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Number</a:t>
                      </a:r>
                      <a:r>
                        <a:rPr lang="it-IT" sz="1600" dirty="0"/>
                        <a:t> of </a:t>
                      </a:r>
                      <a:r>
                        <a:rPr lang="it-IT" sz="1600" dirty="0" err="1"/>
                        <a:t>cells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114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Total </a:t>
                      </a:r>
                      <a:r>
                        <a:rPr lang="it-IT" sz="1600" dirty="0" err="1"/>
                        <a:t>length</a:t>
                      </a:r>
                      <a:r>
                        <a:rPr lang="it-IT" sz="1600" dirty="0"/>
                        <a:t> [m]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1.9945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Average</a:t>
                      </a:r>
                      <a:r>
                        <a:rPr lang="it-IT" sz="1600" dirty="0"/>
                        <a:t> iris </a:t>
                      </a:r>
                      <a:r>
                        <a:rPr lang="it-IT" sz="1600" dirty="0" err="1"/>
                        <a:t>radius</a:t>
                      </a:r>
                      <a:r>
                        <a:rPr lang="it-IT" sz="1600" dirty="0"/>
                        <a:t> [mm]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6.6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Tapering angle [</a:t>
                      </a:r>
                      <a:r>
                        <a:rPr lang="en-GB" sz="1600" dirty="0" err="1"/>
                        <a:t>deg</a:t>
                      </a:r>
                      <a:r>
                        <a:rPr lang="en-GB" sz="1600" dirty="0"/>
                        <a:t>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024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Iris </a:t>
                      </a:r>
                      <a:r>
                        <a:rPr lang="it-IT" sz="1600" dirty="0" err="1"/>
                        <a:t>radius</a:t>
                      </a:r>
                      <a:r>
                        <a:rPr lang="it-IT" sz="1600" baseline="0" dirty="0"/>
                        <a:t> (first - last) [mm]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6.945 – 6.255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Shunt imp. [</a:t>
                      </a:r>
                      <a:r>
                        <a:rPr lang="en-GB" sz="1600" dirty="0" err="1"/>
                        <a:t>MOhm</a:t>
                      </a:r>
                      <a:r>
                        <a:rPr lang="en-GB" sz="1600" dirty="0"/>
                        <a:t>/m]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78.5-85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276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Q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10209-10170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676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Group velocity/c [%]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2-1.4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553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err="1"/>
                        <a:t>Filling</a:t>
                      </a:r>
                      <a:r>
                        <a:rPr lang="it-IT" sz="1600" dirty="0"/>
                        <a:t> time [ns]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403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987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Repetition rate [Hz]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634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BOC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Bypassed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765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err="1"/>
                        <a:t>Kly</a:t>
                      </a:r>
                      <a:r>
                        <a:rPr lang="en-GB" sz="1600" dirty="0"/>
                        <a:t>. Pow./struct.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859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Avg. acc. gradient [MV/m]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224939"/>
                  </a:ext>
                </a:extLst>
              </a:tr>
            </a:tbl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4B026F9-FACB-4569-8E5F-5739D8B04D74}"/>
              </a:ext>
            </a:extLst>
          </p:cNvPr>
          <p:cNvSpPr txBox="1"/>
          <p:nvPr/>
        </p:nvSpPr>
        <p:spPr>
          <a:xfrm>
            <a:off x="88829" y="5580037"/>
            <a:ext cx="48074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tx1"/>
                </a:solidFill>
              </a:rPr>
              <a:t>100 Hz</a:t>
            </a:r>
            <a:r>
              <a:rPr lang="it-IT" sz="1600" dirty="0">
                <a:solidFill>
                  <a:schemeClr val="tx1"/>
                </a:solidFill>
              </a:rPr>
              <a:t>: </a:t>
            </a:r>
            <a:r>
              <a:rPr lang="it-IT" sz="1600" dirty="0">
                <a:solidFill>
                  <a:srgbClr val="FF0000"/>
                </a:solidFill>
              </a:rPr>
              <a:t>40 MV/m w/ 1 klystron for 3 </a:t>
            </a:r>
            <a:r>
              <a:rPr lang="it-IT" sz="1600" dirty="0" err="1">
                <a:solidFill>
                  <a:srgbClr val="FF0000"/>
                </a:solidFill>
              </a:rPr>
              <a:t>structures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>
                <a:solidFill>
                  <a:schemeClr val="tx1"/>
                </a:solidFill>
              </a:rPr>
              <a:t>(</a:t>
            </a:r>
            <a:r>
              <a:rPr lang="it-IT" sz="1600" dirty="0" err="1">
                <a:solidFill>
                  <a:schemeClr val="tx1"/>
                </a:solidFill>
              </a:rPr>
              <a:t>considered</a:t>
            </a:r>
            <a:r>
              <a:rPr lang="it-IT" sz="1600" dirty="0">
                <a:solidFill>
                  <a:schemeClr val="tx1"/>
                </a:solidFill>
              </a:rPr>
              <a:t> 20 MW per </a:t>
            </a:r>
            <a:r>
              <a:rPr lang="it-IT" sz="1600" dirty="0" err="1">
                <a:solidFill>
                  <a:schemeClr val="tx1"/>
                </a:solidFill>
              </a:rPr>
              <a:t>structure</a:t>
            </a:r>
            <a:r>
              <a:rPr lang="it-IT" sz="1600" dirty="0">
                <a:solidFill>
                  <a:schemeClr val="tx1"/>
                </a:solidFill>
              </a:rPr>
              <a:t>).</a:t>
            </a:r>
          </a:p>
          <a:p>
            <a:r>
              <a:rPr lang="it-IT" sz="1600" b="1" dirty="0">
                <a:solidFill>
                  <a:schemeClr val="tx1"/>
                </a:solidFill>
              </a:rPr>
              <a:t>1 kHz</a:t>
            </a:r>
            <a:r>
              <a:rPr lang="it-IT" sz="1600" dirty="0">
                <a:solidFill>
                  <a:schemeClr val="tx1"/>
                </a:solidFill>
              </a:rPr>
              <a:t>: </a:t>
            </a:r>
            <a:r>
              <a:rPr lang="it-IT" sz="1600" dirty="0">
                <a:solidFill>
                  <a:srgbClr val="FF0000"/>
                </a:solidFill>
              </a:rPr>
              <a:t>&lt;20 MV/m w/ 1 klystron for 1 </a:t>
            </a:r>
            <a:r>
              <a:rPr lang="it-IT" sz="1600" dirty="0" err="1">
                <a:solidFill>
                  <a:srgbClr val="FF0000"/>
                </a:solidFill>
              </a:rPr>
              <a:t>structure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>
                <a:solidFill>
                  <a:schemeClr val="tx1"/>
                </a:solidFill>
              </a:rPr>
              <a:t>(BD check </a:t>
            </a:r>
            <a:r>
              <a:rPr lang="it-IT" sz="1600" dirty="0" err="1">
                <a:solidFill>
                  <a:schemeClr val="tx1"/>
                </a:solidFill>
              </a:rPr>
              <a:t>is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required</a:t>
            </a:r>
            <a:r>
              <a:rPr lang="it-IT" sz="1600" dirty="0">
                <a:solidFill>
                  <a:schemeClr val="tx1"/>
                </a:solidFill>
              </a:rPr>
              <a:t>).</a:t>
            </a:r>
          </a:p>
          <a:p>
            <a:r>
              <a:rPr lang="it-IT" sz="1600" b="1" dirty="0">
                <a:solidFill>
                  <a:schemeClr val="tx1"/>
                </a:solidFill>
              </a:rPr>
              <a:t>PRELIMINARY BETTER RESULTS W/ SHORTER STRUCTURES.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59EA67AF-2667-4565-A14C-0BFB58888F8F}"/>
              </a:ext>
            </a:extLst>
          </p:cNvPr>
          <p:cNvSpPr/>
          <p:nvPr/>
        </p:nvSpPr>
        <p:spPr>
          <a:xfrm>
            <a:off x="287788" y="1553412"/>
            <a:ext cx="4230530" cy="15011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solidFill>
                <a:schemeClr val="tx1"/>
              </a:solidFill>
            </a:endParaRPr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07813764-AC20-4696-9DF3-7C8D4EF8E0B8}"/>
              </a:ext>
            </a:extLst>
          </p:cNvPr>
          <p:cNvCxnSpPr>
            <a:cxnSpLocks/>
          </p:cNvCxnSpPr>
          <p:nvPr/>
        </p:nvCxnSpPr>
        <p:spPr>
          <a:xfrm flipV="1">
            <a:off x="1333636" y="1082806"/>
            <a:ext cx="0" cy="47060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0BE8FE6-7F3B-4AE5-B4E4-C72659A99CAC}"/>
              </a:ext>
            </a:extLst>
          </p:cNvPr>
          <p:cNvSpPr txBox="1"/>
          <p:nvPr/>
        </p:nvSpPr>
        <p:spPr>
          <a:xfrm>
            <a:off x="975784" y="762836"/>
            <a:ext cx="1378904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</a:rPr>
              <a:t>Canon E37212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171B65C5-56F1-4C62-A7EA-25A420554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8" y="3781947"/>
            <a:ext cx="2575347" cy="1870098"/>
          </a:xfrm>
          <a:prstGeom prst="rect">
            <a:avLst/>
          </a:prstGeom>
        </p:spPr>
      </p:pic>
      <p:pic>
        <p:nvPicPr>
          <p:cNvPr id="24" name="Immagine 23" descr="Immagine che contiene mappa, screenshot&#10;&#10;Descrizione generata automaticamente">
            <a:extLst>
              <a:ext uri="{FF2B5EF4-FFF2-40B4-BE49-F238E27FC236}">
                <a16:creationId xmlns:a16="http://schemas.microsoft.com/office/drawing/2014/main" id="{E50BB527-1499-4072-9FC7-8E39B65F4A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2"/>
          <a:stretch/>
        </p:blipFill>
        <p:spPr>
          <a:xfrm>
            <a:off x="2392957" y="3781947"/>
            <a:ext cx="2431331" cy="1870098"/>
          </a:xfrm>
          <a:prstGeom prst="rect">
            <a:avLst/>
          </a:prstGeom>
        </p:spPr>
      </p:pic>
      <p:sp>
        <p:nvSpPr>
          <p:cNvPr id="14" name="Rettangolo 19">
            <a:extLst>
              <a:ext uri="{FF2B5EF4-FFF2-40B4-BE49-F238E27FC236}">
                <a16:creationId xmlns:a16="http://schemas.microsoft.com/office/drawing/2014/main" id="{1C0B15ED-CA73-4CD0-A9AE-E4C777226504}"/>
              </a:ext>
            </a:extLst>
          </p:cNvPr>
          <p:cNvSpPr/>
          <p:nvPr/>
        </p:nvSpPr>
        <p:spPr>
          <a:xfrm>
            <a:off x="4825461" y="6516141"/>
            <a:ext cx="5210702" cy="387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159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0" y="2931740"/>
            <a:ext cx="6480175" cy="488057"/>
          </a:xfrm>
        </p:spPr>
        <p:txBody>
          <a:bodyPr/>
          <a:lstStyle/>
          <a:p>
            <a:r>
              <a:rPr lang="en-GB" dirty="0"/>
              <a:t>Second </a:t>
            </a:r>
            <a:r>
              <a:rPr lang="en-GB" dirty="0" err="1"/>
              <a:t>CompactLight</a:t>
            </a:r>
            <a:r>
              <a:rPr lang="en-GB" dirty="0"/>
              <a:t> Annual Meeting,</a:t>
            </a:r>
          </a:p>
          <a:p>
            <a:r>
              <a:rPr lang="en-GB" dirty="0"/>
              <a:t>Athens 21-24/01/2020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132" y="1835620"/>
            <a:ext cx="9067675" cy="720081"/>
          </a:xfrm>
        </p:spPr>
        <p:txBody>
          <a:bodyPr/>
          <a:lstStyle/>
          <a:p>
            <a:r>
              <a:rPr lang="en-GB" dirty="0"/>
              <a:t>WP4 Task 1: Layout and optimization of the </a:t>
            </a:r>
            <a:r>
              <a:rPr lang="en-GB" dirty="0" err="1"/>
              <a:t>linac</a:t>
            </a:r>
            <a:r>
              <a:rPr lang="en-GB" dirty="0"/>
              <a:t> rf system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622708" y="4283893"/>
            <a:ext cx="6696521" cy="431501"/>
          </a:xfrm>
        </p:spPr>
        <p:txBody>
          <a:bodyPr/>
          <a:lstStyle/>
          <a:p>
            <a:pPr algn="ctr"/>
            <a:r>
              <a:rPr lang="de-DE" dirty="0"/>
              <a:t>M. Diomede (INFN-LNF)</a:t>
            </a:r>
          </a:p>
          <a:p>
            <a:pPr algn="ctr"/>
            <a:r>
              <a:rPr lang="it-IT" dirty="0"/>
              <a:t>On </a:t>
            </a:r>
            <a:r>
              <a:rPr lang="it-IT" dirty="0" err="1"/>
              <a:t>behalf</a:t>
            </a:r>
            <a:r>
              <a:rPr lang="it-IT" dirty="0"/>
              <a:t> of the XLS WP4 Study group @ LNF</a:t>
            </a:r>
          </a:p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637801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A983D5A-72F1-4D1F-BB9D-7788F52A3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12</a:t>
            </a:fld>
            <a:endParaRPr lang="it-IT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ED381D8F-03F7-4595-A9FA-E2D97E1341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" t="2738" r="1719" b="5506"/>
          <a:stretch/>
        </p:blipFill>
        <p:spPr bwMode="auto">
          <a:xfrm>
            <a:off x="3221907" y="1464090"/>
            <a:ext cx="6796445" cy="490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id="{BDC6B3E0-0D78-48DD-8C71-884DCC3F5A39}"/>
              </a:ext>
            </a:extLst>
          </p:cNvPr>
          <p:cNvSpPr txBox="1"/>
          <p:nvPr/>
        </p:nvSpPr>
        <p:spPr>
          <a:xfrm>
            <a:off x="287784" y="1162012"/>
            <a:ext cx="3445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1"/>
                </a:solidFill>
                <a:latin typeface="+mn-lt"/>
              </a:rPr>
              <a:t>Baseline (</a:t>
            </a:r>
            <a:r>
              <a:rPr lang="en-GB" sz="1600" b="1" dirty="0">
                <a:solidFill>
                  <a:srgbClr val="FF0000"/>
                </a:solidFill>
                <a:latin typeface="+mn-lt"/>
              </a:rPr>
              <a:t>1 RF source</a:t>
            </a:r>
            <a:r>
              <a:rPr lang="en-GB" sz="1600" b="1" dirty="0">
                <a:solidFill>
                  <a:schemeClr val="tx1"/>
                </a:solidFill>
                <a:latin typeface="+mn-lt"/>
              </a:rPr>
              <a:t>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Twin bunches (2-colors)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RF in </a:t>
            </a:r>
            <a:r>
              <a:rPr lang="en-GB" sz="1600" dirty="0">
                <a:solidFill>
                  <a:srgbClr val="FF0000"/>
                </a:solidFill>
                <a:latin typeface="+mn-lt"/>
              </a:rPr>
              <a:t>dual mode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SXR @250Hz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HXR @100Hz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Variable pol.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13A57A8B-AB72-4185-83B8-39816C27DF86}"/>
              </a:ext>
            </a:extLst>
          </p:cNvPr>
          <p:cNvSpPr txBox="1"/>
          <p:nvPr/>
        </p:nvSpPr>
        <p:spPr>
          <a:xfrm>
            <a:off x="155041" y="2995111"/>
            <a:ext cx="3445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1"/>
                </a:solidFill>
                <a:latin typeface="+mn-lt"/>
              </a:rPr>
              <a:t>Upgrade-1 (</a:t>
            </a:r>
            <a:r>
              <a:rPr lang="en-GB" sz="1600" b="1" dirty="0">
                <a:solidFill>
                  <a:srgbClr val="FF0000"/>
                </a:solidFill>
                <a:latin typeface="+mn-lt"/>
              </a:rPr>
              <a:t>2 RF sources</a:t>
            </a:r>
            <a:r>
              <a:rPr lang="en-GB" sz="1600" b="1" dirty="0">
                <a:solidFill>
                  <a:schemeClr val="tx1"/>
                </a:solidFill>
                <a:latin typeface="+mn-lt"/>
              </a:rPr>
              <a:t>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RF in </a:t>
            </a:r>
            <a:r>
              <a:rPr lang="en-GB" sz="1600" dirty="0">
                <a:solidFill>
                  <a:srgbClr val="FF0000"/>
                </a:solidFill>
                <a:latin typeface="+mn-lt"/>
              </a:rPr>
              <a:t>dual source (combined)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SXR @1kHz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SXR &amp; HXR NOT in parallel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8BC929EE-C236-448F-B0D1-384DCC343A38}"/>
              </a:ext>
            </a:extLst>
          </p:cNvPr>
          <p:cNvSpPr txBox="1"/>
          <p:nvPr/>
        </p:nvSpPr>
        <p:spPr>
          <a:xfrm>
            <a:off x="143445" y="4581989"/>
            <a:ext cx="3445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1"/>
                </a:solidFill>
                <a:latin typeface="+mn-lt"/>
              </a:rPr>
              <a:t>Upgrade-2 (</a:t>
            </a:r>
            <a:r>
              <a:rPr lang="en-GB" sz="1600" b="1" dirty="0">
                <a:solidFill>
                  <a:srgbClr val="FF0000"/>
                </a:solidFill>
                <a:latin typeface="+mn-lt"/>
              </a:rPr>
              <a:t>2 RF sources</a:t>
            </a:r>
            <a:r>
              <a:rPr lang="en-GB" sz="1600" b="1" dirty="0">
                <a:solidFill>
                  <a:schemeClr val="tx1"/>
                </a:solidFill>
                <a:latin typeface="+mn-lt"/>
              </a:rPr>
              <a:t>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RF in </a:t>
            </a:r>
            <a:r>
              <a:rPr lang="en-GB" sz="1600" dirty="0">
                <a:solidFill>
                  <a:srgbClr val="FF0000"/>
                </a:solidFill>
                <a:latin typeface="+mn-lt"/>
              </a:rPr>
              <a:t>dual </a:t>
            </a:r>
            <a:r>
              <a:rPr lang="en-GB" sz="1600" dirty="0" err="1">
                <a:solidFill>
                  <a:srgbClr val="FF0000"/>
                </a:solidFill>
                <a:latin typeface="+mn-lt"/>
              </a:rPr>
              <a:t>linac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100 Hz kicker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SXR &amp; HXR @100Hz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Seeding (self-, external)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D131258-D4C6-4265-B854-F8EC26FCB5A1}"/>
              </a:ext>
            </a:extLst>
          </p:cNvPr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cap="all" dirty="0">
                <a:solidFill>
                  <a:srgbClr val="C00000"/>
                </a:solidFill>
              </a:rPr>
              <a:t>Layouts</a:t>
            </a:r>
          </a:p>
        </p:txBody>
      </p:sp>
    </p:spTree>
    <p:extLst>
      <p:ext uri="{BB962C8B-B14F-4D97-AF65-F5344CB8AC3E}">
        <p14:creationId xmlns:p14="http://schemas.microsoft.com/office/powerpoint/2010/main" val="4007776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25DA07B-4027-4691-B817-B1B8CAFE4F4E}"/>
              </a:ext>
            </a:extLst>
          </p:cNvPr>
          <p:cNvGraphicFramePr>
            <a:graphicFrameLocks noGrp="1"/>
          </p:cNvGraphicFramePr>
          <p:nvPr/>
        </p:nvGraphicFramePr>
        <p:xfrm>
          <a:off x="107814" y="1134786"/>
          <a:ext cx="4189587" cy="6389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6287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1143300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</a:tblGrid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Value</a:t>
                      </a: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Frequency [GHz]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11.9942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1460260814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Phase</a:t>
                      </a:r>
                      <a:r>
                        <a:rPr lang="en-GB" sz="17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advance per cell [rad]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/3</a:t>
                      </a:r>
                      <a:endParaRPr lang="en-GB" sz="1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3302357635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Shunt impedance R [MΩ/m]</a:t>
                      </a: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chemeClr val="tx1"/>
                          </a:solidFill>
                          <a:latin typeface="+mn-lt"/>
                        </a:rPr>
                        <a:t>90-131</a:t>
                      </a:r>
                      <a:endParaRPr lang="en-GB" sz="1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Effective shunt Imp. R</a:t>
                      </a:r>
                      <a:r>
                        <a:rPr lang="en-GB" sz="17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</a:t>
                      </a:r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/m]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387</a:t>
                      </a:r>
                      <a:endParaRPr lang="en-GB" sz="1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3572495138"/>
                  </a:ext>
                </a:extLst>
              </a:tr>
              <a:tr h="3565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700" dirty="0">
                          <a:effectLst/>
                        </a:rPr>
                        <a:t>Group </a:t>
                      </a:r>
                      <a:r>
                        <a:rPr lang="it-IT" sz="1700" dirty="0" err="1">
                          <a:effectLst/>
                        </a:rPr>
                        <a:t>velocity</a:t>
                      </a:r>
                      <a:r>
                        <a:rPr lang="it-IT" sz="1700" dirty="0">
                          <a:effectLst/>
                        </a:rPr>
                        <a:t> </a:t>
                      </a:r>
                      <a:r>
                        <a:rPr lang="it-IT" sz="1700" dirty="0" err="1">
                          <a:effectLst/>
                        </a:rPr>
                        <a:t>v</a:t>
                      </a:r>
                      <a:r>
                        <a:rPr lang="it-IT" sz="1700" baseline="-25000" dirty="0" err="1">
                          <a:effectLst/>
                        </a:rPr>
                        <a:t>g</a:t>
                      </a:r>
                      <a:r>
                        <a:rPr lang="it-IT" sz="1700" dirty="0">
                          <a:effectLst/>
                        </a:rPr>
                        <a:t> [%]</a:t>
                      </a:r>
                      <a:endParaRPr lang="en-GB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700" dirty="0">
                          <a:effectLst/>
                        </a:rPr>
                        <a:t>4.7-1.0</a:t>
                      </a:r>
                      <a:endParaRPr lang="en-GB" sz="1700" dirty="0"/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2139227371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</a:t>
                      </a:r>
                      <a:r>
                        <a:rPr lang="en-GB" sz="17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out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/P</a:t>
                      </a:r>
                      <a:r>
                        <a:rPr lang="en-GB" sz="17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</a:t>
                      </a: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0.215</a:t>
                      </a:r>
                      <a:endParaRPr lang="en-GB" sz="1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3106664968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Filling time [ns]</a:t>
                      </a: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144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747520483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cells per structure</a:t>
                      </a: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108</a:t>
                      </a: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1842588337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Unloaded SLED Q-factor Q</a:t>
                      </a:r>
                      <a:r>
                        <a:rPr lang="en-GB" sz="17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180000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259465670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External SLED Q-factor Q</a:t>
                      </a:r>
                      <a:r>
                        <a:rPr lang="en-GB" sz="17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23000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3206828526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 structures per module N</a:t>
                      </a:r>
                      <a:r>
                        <a:rPr lang="en-GB" sz="17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2293221572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 active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7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</a:t>
                      </a:r>
                      <a:r>
                        <a:rPr lang="en-GB" sz="17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</a:t>
                      </a: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[m] 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4068729575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iris radius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&lt;a&gt;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3.5</a:t>
                      </a: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2332658371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Iris </a:t>
                      </a:r>
                      <a:r>
                        <a:rPr lang="it-IT" sz="17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radius</a:t>
                      </a: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input-output</a:t>
                      </a:r>
                      <a:r>
                        <a:rPr lang="it-IT" sz="17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[mm]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4.3-2.7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3585270845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Structure </a:t>
                      </a:r>
                      <a:r>
                        <a:rPr lang="en-US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</a:t>
                      </a:r>
                      <a:r>
                        <a:rPr lang="en-GB" sz="17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[m] 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3669787274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Accelerating</a:t>
                      </a:r>
                      <a:r>
                        <a:rPr lang="en-GB" sz="17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cell length [mm]</a:t>
                      </a:r>
                      <a:endParaRPr lang="en-GB" sz="17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>
                          <a:solidFill>
                            <a:schemeClr val="tx1"/>
                          </a:solidFill>
                          <a:latin typeface="+mn-lt"/>
                        </a:rPr>
                        <a:t>8.332</a:t>
                      </a:r>
                      <a:endParaRPr lang="en-GB" sz="1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/>
                </a:tc>
                <a:extLst>
                  <a:ext uri="{0D108BD9-81ED-4DB2-BD59-A6C34878D82A}">
                    <a16:rowId xmlns:a16="http://schemas.microsoft.com/office/drawing/2014/main" val="1896572418"/>
                  </a:ext>
                </a:extLst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cap="all" dirty="0">
                <a:solidFill>
                  <a:srgbClr val="C00000"/>
                </a:solidFill>
              </a:rPr>
              <a:t>ACCELERATING STRUCTURE AND MODULE: PARAMETERS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4395686" y="1568279"/>
          <a:ext cx="5578923" cy="4831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8173">
                  <a:extLst>
                    <a:ext uri="{9D8B030D-6E8A-4147-A177-3AD203B41FA5}">
                      <a16:colId xmlns:a16="http://schemas.microsoft.com/office/drawing/2014/main" val="140008637"/>
                    </a:ext>
                  </a:extLst>
                </a:gridCol>
                <a:gridCol w="621182">
                  <a:extLst>
                    <a:ext uri="{9D8B030D-6E8A-4147-A177-3AD203B41FA5}">
                      <a16:colId xmlns:a16="http://schemas.microsoft.com/office/drawing/2014/main" val="792312617"/>
                    </a:ext>
                  </a:extLst>
                </a:gridCol>
                <a:gridCol w="701225">
                  <a:extLst>
                    <a:ext uri="{9D8B030D-6E8A-4147-A177-3AD203B41FA5}">
                      <a16:colId xmlns:a16="http://schemas.microsoft.com/office/drawing/2014/main" val="4152625784"/>
                    </a:ext>
                  </a:extLst>
                </a:gridCol>
                <a:gridCol w="658343">
                  <a:extLst>
                    <a:ext uri="{9D8B030D-6E8A-4147-A177-3AD203B41FA5}">
                      <a16:colId xmlns:a16="http://schemas.microsoft.com/office/drawing/2014/main" val="2666094774"/>
                    </a:ext>
                  </a:extLst>
                </a:gridCol>
              </a:tblGrid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7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Rep. rate [Hz]</a:t>
                      </a:r>
                      <a:endParaRPr lang="en-GB" sz="17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mpd="sng">
                      <a:noFill/>
                    </a:lnL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50178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7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85364" marR="85364" marT="42683" marB="42683">
                    <a:lnL w="12700" cmpd="sng">
                      <a:noFill/>
                    </a:lnL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</a:p>
                  </a:txBody>
                  <a:tcPr marL="85364" marR="85364" marT="42683" marB="42683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85364" marR="85364" marT="42683" marB="42683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685499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gradient &lt;G&gt; [MV/m]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T w="12700" cmpd="sng">
                      <a:noFill/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144339"/>
                  </a:ext>
                </a:extLst>
              </a:tr>
              <a:tr h="640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GB" sz="17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klystron available output power [MW]</a:t>
                      </a: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50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439927"/>
                  </a:ext>
                </a:extLst>
              </a:tr>
              <a:tr h="640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Required input power per module P</a:t>
                      </a:r>
                      <a:r>
                        <a:rPr lang="en-GB" sz="17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[MW]</a:t>
                      </a: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39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42.5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8.5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154535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 </a:t>
                      </a:r>
                      <a:r>
                        <a:rPr lang="en-GB" sz="1700" b="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pulse</a:t>
                      </a: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[µs]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0.15</a:t>
                      </a: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034899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SLED</a:t>
                      </a: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</a:t>
                      </a: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OFF</a:t>
                      </a: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</a:t>
                      </a: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730450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Av. diss. power per structure</a:t>
                      </a:r>
                      <a:r>
                        <a:rPr lang="en-GB" sz="17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[kW]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0.31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6990127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Peak input power per struct</a:t>
                      </a:r>
                      <a:r>
                        <a:rPr lang="en-GB" sz="1700" b="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ure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[MW]</a:t>
                      </a: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68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10.6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14.8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746753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Av. Input power per structure [MW]</a:t>
                      </a: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44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10.6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1"/>
                          </a:solidFill>
                          <a:latin typeface="+mn-lt"/>
                        </a:rPr>
                        <a:t>9.6</a:t>
                      </a:r>
                      <a:endParaRPr lang="en-GB" sz="1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0018093"/>
                  </a:ext>
                </a:extLst>
              </a:tr>
              <a:tr h="350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 </a:t>
                      </a:r>
                      <a:r>
                        <a:rPr lang="it-IT" sz="17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</a:t>
                      </a: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gain 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[MeV] 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234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GB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671262"/>
                  </a:ext>
                </a:extLst>
              </a:tr>
            </a:tbl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A983D5A-72F1-4D1F-BB9D-7788F52A3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13</a:t>
            </a:fld>
            <a:endParaRPr lang="it-IT"/>
          </a:p>
        </p:txBody>
      </p:sp>
      <p:sp>
        <p:nvSpPr>
          <p:cNvPr id="6" name="Rettangolo 19">
            <a:extLst>
              <a:ext uri="{FF2B5EF4-FFF2-40B4-BE49-F238E27FC236}">
                <a16:creationId xmlns:a16="http://schemas.microsoft.com/office/drawing/2014/main" id="{1462A5E3-BC0F-4657-B7CA-0FD7F8445B32}"/>
              </a:ext>
            </a:extLst>
          </p:cNvPr>
          <p:cNvSpPr/>
          <p:nvPr/>
        </p:nvSpPr>
        <p:spPr>
          <a:xfrm>
            <a:off x="7992640" y="1907629"/>
            <a:ext cx="198210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solidFill>
                <a:schemeClr val="tx1"/>
              </a:solidFill>
            </a:endParaRPr>
          </a:p>
        </p:txBody>
      </p:sp>
      <p:sp>
        <p:nvSpPr>
          <p:cNvPr id="8" name="Rettangolo 19">
            <a:extLst>
              <a:ext uri="{FF2B5EF4-FFF2-40B4-BE49-F238E27FC236}">
                <a16:creationId xmlns:a16="http://schemas.microsoft.com/office/drawing/2014/main" id="{C917F118-3CF6-4BD0-878A-326A85E24245}"/>
              </a:ext>
            </a:extLst>
          </p:cNvPr>
          <p:cNvSpPr/>
          <p:nvPr/>
        </p:nvSpPr>
        <p:spPr>
          <a:xfrm>
            <a:off x="7987900" y="4643933"/>
            <a:ext cx="198210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018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14</a:t>
            </a:fld>
            <a:endParaRPr lang="it-IT" alt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Thermal analysis with CST of the average cell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6EA98FA-2E88-409C-9761-42F251CEB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24" y="2267669"/>
            <a:ext cx="2776191" cy="218571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BF2DFC2-AD01-47B0-A898-F1DD3C4D7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026" y="2267669"/>
            <a:ext cx="2728572" cy="2171429"/>
          </a:xfrm>
          <a:prstGeom prst="rect">
            <a:avLst/>
          </a:prstGeom>
        </p:spPr>
      </p:pic>
      <p:pic>
        <p:nvPicPr>
          <p:cNvPr id="9" name="Immagine 8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2A727F0B-1AD9-4561-8938-8F1BB15FC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6609" y="2267669"/>
            <a:ext cx="2719048" cy="214761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5A1C8BC-18F4-490B-A13E-71A55A4E1F8D}"/>
              </a:ext>
            </a:extLst>
          </p:cNvPr>
          <p:cNvSpPr txBox="1"/>
          <p:nvPr/>
        </p:nvSpPr>
        <p:spPr>
          <a:xfrm>
            <a:off x="1198165" y="4571924"/>
            <a:ext cx="1675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100 Hz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4 </a:t>
            </a:r>
            <a:r>
              <a:rPr lang="it-IT" dirty="0" err="1">
                <a:solidFill>
                  <a:schemeClr val="tx1"/>
                </a:solidFill>
              </a:rPr>
              <a:t>channels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0A1216E-E599-4E68-91CB-3A33365BA71C}"/>
              </a:ext>
            </a:extLst>
          </p:cNvPr>
          <p:cNvSpPr txBox="1"/>
          <p:nvPr/>
        </p:nvSpPr>
        <p:spPr>
          <a:xfrm>
            <a:off x="4202578" y="4548374"/>
            <a:ext cx="1675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 kHz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4 </a:t>
            </a:r>
            <a:r>
              <a:rPr lang="it-IT" dirty="0" err="1">
                <a:solidFill>
                  <a:schemeClr val="tx1"/>
                </a:solidFill>
              </a:rPr>
              <a:t>channels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A3C5A0D-8359-4B6F-84FA-D1982A7DCA6A}"/>
              </a:ext>
            </a:extLst>
          </p:cNvPr>
          <p:cNvSpPr txBox="1"/>
          <p:nvPr/>
        </p:nvSpPr>
        <p:spPr>
          <a:xfrm>
            <a:off x="7148063" y="4571924"/>
            <a:ext cx="1675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1 kHz</a:t>
            </a:r>
          </a:p>
          <a:p>
            <a:pPr algn="ctr"/>
            <a:r>
              <a:rPr lang="it-IT" dirty="0">
                <a:solidFill>
                  <a:schemeClr val="tx1"/>
                </a:solidFill>
              </a:rPr>
              <a:t>8 </a:t>
            </a:r>
            <a:r>
              <a:rPr lang="it-IT" dirty="0" err="1">
                <a:solidFill>
                  <a:schemeClr val="tx1"/>
                </a:solidFill>
              </a:rPr>
              <a:t>channels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529D079-5A79-41A2-94EE-B6DC0B513D93}"/>
              </a:ext>
            </a:extLst>
          </p:cNvPr>
          <p:cNvSpPr txBox="1"/>
          <p:nvPr/>
        </p:nvSpPr>
        <p:spPr>
          <a:xfrm>
            <a:off x="3094906" y="6648484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chemeClr val="tx1"/>
                </a:solidFill>
              </a:rPr>
              <a:t>Collaboration with L. </a:t>
            </a:r>
            <a:r>
              <a:rPr lang="it-IT" sz="1800" dirty="0" err="1">
                <a:solidFill>
                  <a:schemeClr val="tx1"/>
                </a:solidFill>
              </a:rPr>
              <a:t>Faillace</a:t>
            </a:r>
            <a:r>
              <a:rPr lang="it-IT" sz="1800" dirty="0">
                <a:solidFill>
                  <a:schemeClr val="tx1"/>
                </a:solidFill>
              </a:rPr>
              <a:t> (INFN)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159FB1F-6AB2-4B36-A9DA-9E981774CB99}"/>
              </a:ext>
            </a:extLst>
          </p:cNvPr>
          <p:cNvSpPr txBox="1"/>
          <p:nvPr/>
        </p:nvSpPr>
        <p:spPr>
          <a:xfrm>
            <a:off x="3148699" y="5783095"/>
            <a:ext cx="3868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Water temperature: 30°C</a:t>
            </a:r>
          </a:p>
        </p:txBody>
      </p:sp>
      <p:sp>
        <p:nvSpPr>
          <p:cNvPr id="16" name="CasellaDiTesto 9">
            <a:extLst>
              <a:ext uri="{FF2B5EF4-FFF2-40B4-BE49-F238E27FC236}">
                <a16:creationId xmlns:a16="http://schemas.microsoft.com/office/drawing/2014/main" id="{93EAA09A-EDAE-4CB3-BF86-5640202FA1BB}"/>
              </a:ext>
            </a:extLst>
          </p:cNvPr>
          <p:cNvSpPr txBox="1"/>
          <p:nvPr/>
        </p:nvSpPr>
        <p:spPr>
          <a:xfrm>
            <a:off x="1151880" y="1759453"/>
            <a:ext cx="166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1"/>
                </a:solidFill>
              </a:rPr>
              <a:t>Pdiss</a:t>
            </a:r>
            <a:r>
              <a:rPr lang="it-IT" dirty="0">
                <a:solidFill>
                  <a:schemeClr val="tx1"/>
                </a:solidFill>
              </a:rPr>
              <a:t>=9 W</a:t>
            </a:r>
          </a:p>
        </p:txBody>
      </p:sp>
      <p:sp>
        <p:nvSpPr>
          <p:cNvPr id="17" name="CasellaDiTesto 9">
            <a:extLst>
              <a:ext uri="{FF2B5EF4-FFF2-40B4-BE49-F238E27FC236}">
                <a16:creationId xmlns:a16="http://schemas.microsoft.com/office/drawing/2014/main" id="{8329AFDE-38C1-46A4-A95B-36372A926CF2}"/>
              </a:ext>
            </a:extLst>
          </p:cNvPr>
          <p:cNvSpPr txBox="1"/>
          <p:nvPr/>
        </p:nvSpPr>
        <p:spPr>
          <a:xfrm>
            <a:off x="4122429" y="1759453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1"/>
                </a:solidFill>
              </a:rPr>
              <a:t>Pdiss</a:t>
            </a:r>
            <a:r>
              <a:rPr lang="it-IT" dirty="0">
                <a:solidFill>
                  <a:schemeClr val="tx1"/>
                </a:solidFill>
              </a:rPr>
              <a:t>=19 W</a:t>
            </a:r>
          </a:p>
        </p:txBody>
      </p:sp>
      <p:sp>
        <p:nvSpPr>
          <p:cNvPr id="18" name="CasellaDiTesto 9">
            <a:extLst>
              <a:ext uri="{FF2B5EF4-FFF2-40B4-BE49-F238E27FC236}">
                <a16:creationId xmlns:a16="http://schemas.microsoft.com/office/drawing/2014/main" id="{56C5F2E1-BE03-46CA-9709-CA05CEB6E448}"/>
              </a:ext>
            </a:extLst>
          </p:cNvPr>
          <p:cNvSpPr txBox="1"/>
          <p:nvPr/>
        </p:nvSpPr>
        <p:spPr>
          <a:xfrm>
            <a:off x="7092986" y="1759452"/>
            <a:ext cx="183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1"/>
                </a:solidFill>
              </a:rPr>
              <a:t>Pdiss</a:t>
            </a:r>
            <a:r>
              <a:rPr lang="it-IT" dirty="0">
                <a:solidFill>
                  <a:schemeClr val="tx1"/>
                </a:solidFill>
              </a:rPr>
              <a:t>=19 W</a:t>
            </a:r>
          </a:p>
        </p:txBody>
      </p:sp>
    </p:spTree>
    <p:extLst>
      <p:ext uri="{BB962C8B-B14F-4D97-AF65-F5344CB8AC3E}">
        <p14:creationId xmlns:p14="http://schemas.microsoft.com/office/powerpoint/2010/main" val="2143509322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15</a:t>
            </a:fld>
            <a:endParaRPr lang="it-IT" alt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Short range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wakefield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with ECHO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EuPRAXIA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case)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640511C0-48A3-4D38-9F18-B9AA671FC4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087" y="4340985"/>
            <a:ext cx="3565865" cy="2589367"/>
          </a:xfrm>
          <a:prstGeom prst="rect">
            <a:avLst/>
          </a:prstGeom>
        </p:spPr>
      </p:pic>
      <p:pic>
        <p:nvPicPr>
          <p:cNvPr id="21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07F2E456-A7F6-4C19-8863-FB1F8505D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451" y="4358822"/>
            <a:ext cx="3565865" cy="2589367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30E726E-98D5-4399-B3C1-B9E757B30172}"/>
              </a:ext>
            </a:extLst>
          </p:cNvPr>
          <p:cNvSpPr txBox="1"/>
          <p:nvPr/>
        </p:nvSpPr>
        <p:spPr>
          <a:xfrm>
            <a:off x="123168" y="5404835"/>
            <a:ext cx="221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Wake </a:t>
            </a:r>
            <a:r>
              <a:rPr lang="it-IT" dirty="0" err="1">
                <a:solidFill>
                  <a:schemeClr val="tx1"/>
                </a:solidFill>
              </a:rPr>
              <a:t>potential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10" name="Immagine 8">
            <a:extLst>
              <a:ext uri="{FF2B5EF4-FFF2-40B4-BE49-F238E27FC236}">
                <a16:creationId xmlns:a16="http://schemas.microsoft.com/office/drawing/2014/main" id="{4F5AAA8F-B499-4BC4-A35B-951C23A664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856" t="53675" r="25713" b="25999"/>
          <a:stretch/>
        </p:blipFill>
        <p:spPr>
          <a:xfrm>
            <a:off x="794661" y="1672599"/>
            <a:ext cx="8491301" cy="232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498949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16</a:t>
            </a:fld>
            <a:endParaRPr lang="it-IT" alt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Short range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wakefield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with ECHO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EuPRAXIA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case)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44A618B-FA08-49C6-ADE9-50D13A7098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99" t="58000" r="40714" b="36285"/>
          <a:stretch/>
        </p:blipFill>
        <p:spPr>
          <a:xfrm>
            <a:off x="3203834" y="1920998"/>
            <a:ext cx="6218250" cy="91451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9302440-0083-4DD7-A837-DF5640197F09}"/>
              </a:ext>
            </a:extLst>
          </p:cNvPr>
          <p:cNvSpPr txBox="1"/>
          <p:nvPr/>
        </p:nvSpPr>
        <p:spPr>
          <a:xfrm>
            <a:off x="1137243" y="2147424"/>
            <a:ext cx="2066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1"/>
                </a:solidFill>
              </a:rPr>
              <a:t>Fitted</a:t>
            </a:r>
            <a:r>
              <a:rPr lang="it-IT" dirty="0">
                <a:solidFill>
                  <a:schemeClr val="tx1"/>
                </a:solidFill>
              </a:rPr>
              <a:t> formula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61AEFCA-B506-47DF-9195-99B572F0B192}"/>
              </a:ext>
            </a:extLst>
          </p:cNvPr>
          <p:cNvSpPr txBox="1"/>
          <p:nvPr/>
        </p:nvSpPr>
        <p:spPr>
          <a:xfrm>
            <a:off x="3762155" y="3179672"/>
            <a:ext cx="2542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a=3.5mm</a:t>
            </a:r>
          </a:p>
          <a:p>
            <a:r>
              <a:rPr lang="it-IT" dirty="0">
                <a:solidFill>
                  <a:schemeClr val="tx1"/>
                </a:solidFill>
              </a:rPr>
              <a:t>A=1.48</a:t>
            </a:r>
          </a:p>
          <a:p>
            <a:r>
              <a:rPr lang="it-IT" dirty="0">
                <a:solidFill>
                  <a:schemeClr val="tx1"/>
                </a:solidFill>
              </a:rPr>
              <a:t>s</a:t>
            </a:r>
            <a:r>
              <a:rPr lang="it-IT" baseline="-25000" dirty="0">
                <a:solidFill>
                  <a:schemeClr val="tx1"/>
                </a:solidFill>
              </a:rPr>
              <a:t>2</a:t>
            </a:r>
            <a:r>
              <a:rPr lang="it-IT" dirty="0">
                <a:solidFill>
                  <a:schemeClr val="tx1"/>
                </a:solidFill>
              </a:rPr>
              <a:t> =9.948 × 10</a:t>
            </a:r>
            <a:r>
              <a:rPr lang="it-IT" baseline="30000" dirty="0">
                <a:solidFill>
                  <a:schemeClr val="tx1"/>
                </a:solidFill>
              </a:rPr>
              <a:t>−5</a:t>
            </a:r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AC2BC4F1-25CD-4353-914F-CB226DDD2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087" y="4418551"/>
            <a:ext cx="3565865" cy="2589367"/>
          </a:xfrm>
          <a:prstGeom prst="rect">
            <a:avLst/>
          </a:prstGeom>
        </p:spPr>
      </p:pic>
      <p:pic>
        <p:nvPicPr>
          <p:cNvPr id="11" name="Picture 13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013B7BE5-2B28-44FE-95C9-CC08E49BF8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451" y="4436388"/>
            <a:ext cx="3565865" cy="2589367"/>
          </a:xfrm>
          <a:prstGeom prst="rect">
            <a:avLst/>
          </a:prstGeom>
        </p:spPr>
      </p:pic>
      <p:sp>
        <p:nvSpPr>
          <p:cNvPr id="12" name="CasellaDiTesto 22">
            <a:extLst>
              <a:ext uri="{FF2B5EF4-FFF2-40B4-BE49-F238E27FC236}">
                <a16:creationId xmlns:a16="http://schemas.microsoft.com/office/drawing/2014/main" id="{354AC2B4-B511-44BD-97D9-BE36459995D5}"/>
              </a:ext>
            </a:extLst>
          </p:cNvPr>
          <p:cNvSpPr txBox="1"/>
          <p:nvPr/>
        </p:nvSpPr>
        <p:spPr>
          <a:xfrm>
            <a:off x="123168" y="5482401"/>
            <a:ext cx="2124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Wake </a:t>
            </a:r>
            <a:r>
              <a:rPr lang="it-IT" dirty="0" err="1">
                <a:solidFill>
                  <a:schemeClr val="tx1"/>
                </a:solidFill>
              </a:rPr>
              <a:t>function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36298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10810" y="41635"/>
            <a:ext cx="8168978" cy="702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3968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HIGH REPETITION RATE OPERATION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29" y="869881"/>
            <a:ext cx="6515310" cy="3976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98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The high </a:t>
            </a:r>
            <a:r>
              <a:rPr lang="it-IT" sz="1984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repetition</a:t>
            </a:r>
            <a:r>
              <a:rPr lang="it-IT" sz="198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rate </a:t>
            </a:r>
            <a:r>
              <a:rPr lang="it-IT" sz="1984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operation</a:t>
            </a:r>
            <a:r>
              <a:rPr lang="it-IT" sz="198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984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is</a:t>
            </a:r>
            <a:r>
              <a:rPr lang="it-IT" sz="198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984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limited</a:t>
            </a:r>
            <a:r>
              <a:rPr lang="it-IT" sz="198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by </a:t>
            </a:r>
            <a:r>
              <a:rPr lang="it-IT" sz="1984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two</a:t>
            </a:r>
            <a:r>
              <a:rPr lang="it-IT" sz="198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984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effects</a:t>
            </a:r>
            <a:r>
              <a:rPr lang="it-IT" sz="1984" dirty="0">
                <a:solidFill>
                  <a:prstClr val="black"/>
                </a:solidFill>
                <a:latin typeface="Calibri" panose="020F0502020204030204"/>
                <a:ea typeface="+mn-ea"/>
              </a:rPr>
              <a:t>: 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999101" y="1382977"/>
            <a:ext cx="4080994" cy="56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The </a:t>
            </a:r>
            <a:r>
              <a:rPr lang="it-IT" sz="1543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average</a:t>
            </a:r>
            <a:r>
              <a:rPr lang="it-IT" sz="1543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dissipate </a:t>
            </a:r>
            <a:r>
              <a:rPr lang="it-IT" sz="1543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power</a:t>
            </a:r>
            <a:r>
              <a:rPr lang="it-IT" sz="1543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in the </a:t>
            </a:r>
            <a:r>
              <a:rPr lang="it-IT" sz="1543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structure</a:t>
            </a:r>
            <a:r>
              <a:rPr lang="it-IT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: </a:t>
            </a:r>
            <a:r>
              <a:rPr lang="it-IT" sz="1543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is</a:t>
            </a:r>
            <a:r>
              <a:rPr lang="it-IT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543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someting</a:t>
            </a:r>
            <a:r>
              <a:rPr lang="it-IT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1543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manageable</a:t>
            </a:r>
            <a:r>
              <a:rPr lang="it-IT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.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1" y="29933"/>
            <a:ext cx="1166931" cy="733971"/>
          </a:xfrm>
          <a:prstGeom prst="rect">
            <a:avLst/>
          </a:prstGeom>
        </p:spPr>
      </p:pic>
      <p:cxnSp>
        <p:nvCxnSpPr>
          <p:cNvPr id="10" name="Connettore 2 9"/>
          <p:cNvCxnSpPr>
            <a:stCxn id="3" idx="2"/>
          </p:cNvCxnSpPr>
          <p:nvPr/>
        </p:nvCxnSpPr>
        <p:spPr>
          <a:xfrm>
            <a:off x="3258184" y="1267554"/>
            <a:ext cx="2740918" cy="550721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3" idx="2"/>
          </p:cNvCxnSpPr>
          <p:nvPr/>
        </p:nvCxnSpPr>
        <p:spPr>
          <a:xfrm flipH="1">
            <a:off x="2589594" y="1267554"/>
            <a:ext cx="668590" cy="44202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magin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35" y="3038230"/>
            <a:ext cx="3026715" cy="1338344"/>
          </a:xfrm>
          <a:prstGeom prst="rect">
            <a:avLst/>
          </a:prstGeom>
        </p:spPr>
      </p:pic>
      <p:sp>
        <p:nvSpPr>
          <p:cNvPr id="18" name="Ovale 17"/>
          <p:cNvSpPr/>
          <p:nvPr/>
        </p:nvSpPr>
        <p:spPr>
          <a:xfrm>
            <a:off x="2708879" y="3510245"/>
            <a:ext cx="625914" cy="47219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984">
              <a:solidFill>
                <a:prstClr val="white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tangolo 13"/>
              <p:cNvSpPr/>
              <p:nvPr/>
            </p:nvSpPr>
            <p:spPr>
              <a:xfrm>
                <a:off x="69702" y="1749016"/>
                <a:ext cx="4604309" cy="1042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defTabSz="1007943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The </a:t>
                </a:r>
                <a:r>
                  <a:rPr lang="en-GB" sz="1543" b="1" dirty="0">
                    <a:solidFill>
                      <a:srgbClr val="FF0000"/>
                    </a:solidFill>
                    <a:latin typeface="Calibri" panose="020F0502020204030204"/>
                    <a:ea typeface="+mn-ea"/>
                  </a:rPr>
                  <a:t>main limitation </a:t>
                </a:r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for the rep rate increasing comes from the </a:t>
                </a:r>
                <a:r>
                  <a:rPr lang="en-GB" sz="1543" b="1" i="1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power released </a:t>
                </a:r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on the </a:t>
                </a:r>
                <a:r>
                  <a:rPr lang="en-GB" sz="1543" b="1" i="1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tube collector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54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it-IT" sz="154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it-IT" sz="154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𝑐𝑜𝑙𝑙</m:t>
                        </m:r>
                      </m:sub>
                    </m:sSub>
                  </m:oMath>
                </a14:m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 which can </a:t>
                </a:r>
                <a:r>
                  <a:rPr lang="en-GB" sz="1543" b="1" i="1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not exceed </a:t>
                </a:r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a </a:t>
                </a:r>
                <a:r>
                  <a:rPr lang="en-GB" sz="1543" b="1" i="1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limit value </a:t>
                </a:r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corresponding to the </a:t>
                </a:r>
                <a:r>
                  <a:rPr lang="en-GB" sz="1543" b="1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nominal working point </a:t>
                </a:r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(with some margin).</a:t>
                </a:r>
              </a:p>
            </p:txBody>
          </p:sp>
        </mc:Choice>
        <mc:Fallback xmlns="">
          <p:sp>
            <p:nvSpPr>
              <p:cNvPr id="14" name="Rettango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2" y="1749016"/>
                <a:ext cx="4604309" cy="1042080"/>
              </a:xfrm>
              <a:prstGeom prst="rect">
                <a:avLst/>
              </a:prstGeom>
              <a:blipFill>
                <a:blip r:embed="rId4"/>
                <a:stretch>
                  <a:fillRect l="-529" t="-1170" r="-529" b="-64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ggetto 19">
                <a:extLst>
                  <a:ext uri="{FF2B5EF4-FFF2-40B4-BE49-F238E27FC236}">
                    <a16:creationId xmlns:a16="http://schemas.microsoft.com/office/drawing/2014/main" id="{84DADF76-61CE-49D9-9CAD-D056644C3F03}"/>
                  </a:ext>
                </a:extLst>
              </p:cNvPr>
              <p:cNvSpPr txBox="1"/>
              <p:nvPr/>
            </p:nvSpPr>
            <p:spPr>
              <a:xfrm>
                <a:off x="165949" y="4352997"/>
                <a:ext cx="3701684" cy="708719"/>
              </a:xfrm>
              <a:prstGeom prst="rect">
                <a:avLst/>
              </a:prstGeom>
            </p:spPr>
            <p:txBody>
              <a:bodyPr>
                <a:normAutofit fontScale="92500"/>
              </a:bodyPr>
              <a:lstStyle/>
              <a:p>
                <a:pPr defTabSz="1007943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𝑃</m:t>
                          </m:r>
                        </m:e>
                        <m:sub>
                          <m: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𝑐𝑜𝑙𝑙</m:t>
                          </m:r>
                        </m:sub>
                      </m:sSub>
                      <m:r>
                        <a:rPr lang="en-GB" sz="1984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+mn-ea"/>
                        </a:rPr>
                        <m:t>≃​​</m:t>
                      </m:r>
                      <m:f>
                        <m:fPr>
                          <m:ctrlP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98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GB" sz="198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98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  <m:t>𝑅</m:t>
                              </m:r>
                              <m:sSub>
                                <m:sSubPr>
                                  <m:ctrlPr>
                                    <a:rPr lang="en-GB" sz="1984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</a:rPr>
                                  </m:ctrlPr>
                                </m:sSubPr>
                                <m:e>
                                  <m:r>
                                    <a:rPr lang="en-GB" sz="1984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GB" sz="1984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</a:rPr>
                                    <m:t>𝑠𝑎𝑡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𝜂</m:t>
                          </m:r>
                        </m:den>
                      </m:f>
                      <m:d>
                        <m:dPr>
                          <m:ctrlP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98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GB" sz="198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sz="198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  <m:t>𝑝𝑢𝑙𝑠𝑒</m:t>
                              </m:r>
                            </m:sub>
                          </m:sSub>
                          <m: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98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</m:ctrlPr>
                            </m:sSubPr>
                            <m:e>
                              <m:r>
                                <a:rPr lang="en-GB" sz="198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sz="1984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+mn-ea"/>
                                </a:rPr>
                                <m:t>𝑡𝑟𝑎𝑛𝑠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</m:ctrlPr>
                        </m:sSubPr>
                        <m:e>
                          <m: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𝑓</m:t>
                          </m:r>
                        </m:e>
                        <m:sub>
                          <m:r>
                            <a:rPr lang="en-GB" sz="1984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+mn-ea"/>
                            </a:rPr>
                            <m:t>𝑟𝑒𝑝</m:t>
                          </m:r>
                        </m:sub>
                      </m:sSub>
                    </m:oMath>
                  </m:oMathPara>
                </a14:m>
                <a:endParaRPr lang="en-GB" sz="1984" dirty="0">
                  <a:solidFill>
                    <a:prstClr val="black"/>
                  </a:solidFill>
                  <a:latin typeface="Calibri" panose="020F0502020204030204"/>
                  <a:ea typeface="+mn-ea"/>
                </a:endParaRPr>
              </a:p>
            </p:txBody>
          </p:sp>
        </mc:Choice>
        <mc:Fallback xmlns="">
          <p:sp>
            <p:nvSpPr>
              <p:cNvPr id="20" name="Oggetto 19">
                <a:extLst>
                  <a:ext uri="{FF2B5EF4-FFF2-40B4-BE49-F238E27FC236}">
                    <a16:creationId xmlns:a16="http://schemas.microsoft.com/office/drawing/2014/main" id="{84DADF76-61CE-49D9-9CAD-D056644C3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949" y="4352997"/>
                <a:ext cx="3701684" cy="7087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ttangolo 14"/>
          <p:cNvSpPr/>
          <p:nvPr/>
        </p:nvSpPr>
        <p:spPr>
          <a:xfrm>
            <a:off x="60484" y="5158284"/>
            <a:ext cx="3378956" cy="1042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The klystron operational </a:t>
            </a:r>
            <a:r>
              <a:rPr lang="en-GB" sz="1543" b="1" i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rep rate </a:t>
            </a:r>
            <a:r>
              <a:rPr lang="en-GB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can be </a:t>
            </a:r>
            <a:r>
              <a:rPr lang="en-GB" sz="1543" b="1" i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increased</a:t>
            </a:r>
            <a:r>
              <a:rPr lang="en-GB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 at expenses of the </a:t>
            </a:r>
            <a:r>
              <a:rPr lang="en-GB" sz="1543" b="1" i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saturated RF power</a:t>
            </a:r>
            <a:r>
              <a:rPr lang="en-GB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 (by decreasing the tube HV) and/or the </a:t>
            </a:r>
            <a:r>
              <a:rPr lang="en-GB" sz="1543" b="1" i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pulse duration</a:t>
            </a:r>
            <a:endParaRPr lang="it-IT" sz="1543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cxnSp>
        <p:nvCxnSpPr>
          <p:cNvPr id="22" name="Connettore 2 21"/>
          <p:cNvCxnSpPr/>
          <p:nvPr/>
        </p:nvCxnSpPr>
        <p:spPr>
          <a:xfrm flipV="1">
            <a:off x="850375" y="4747135"/>
            <a:ext cx="291399" cy="484214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magine 3">
            <a:extLst>
              <a:ext uri="{FF2B5EF4-FFF2-40B4-BE49-F238E27FC236}">
                <a16:creationId xmlns:a16="http://schemas.microsoft.com/office/drawing/2014/main" id="{FBA9C7FC-D872-45C2-9325-22EF4E1CF1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525" y="4080590"/>
            <a:ext cx="4937660" cy="3419274"/>
          </a:xfrm>
          <a:prstGeom prst="rect">
            <a:avLst/>
          </a:prstGeom>
        </p:spPr>
      </p:pic>
      <p:sp>
        <p:nvSpPr>
          <p:cNvPr id="30" name="CasellaDiTesto 5">
            <a:extLst>
              <a:ext uri="{FF2B5EF4-FFF2-40B4-BE49-F238E27FC236}">
                <a16:creationId xmlns:a16="http://schemas.microsoft.com/office/drawing/2014/main" id="{30FD4E5B-98C6-4479-8394-FBA00A1909E5}"/>
              </a:ext>
            </a:extLst>
          </p:cNvPr>
          <p:cNvSpPr txBox="1"/>
          <p:nvPr/>
        </p:nvSpPr>
        <p:spPr>
          <a:xfrm>
            <a:off x="5613957" y="3835367"/>
            <a:ext cx="3257495" cy="32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43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Klystron efficiency vs. power derating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8">
                <a:extLst>
                  <a:ext uri="{FF2B5EF4-FFF2-40B4-BE49-F238E27FC236}">
                    <a16:creationId xmlns:a16="http://schemas.microsoft.com/office/drawing/2014/main" id="{240C3AE5-D626-4908-8C75-ACA833F9EB4B}"/>
                  </a:ext>
                </a:extLst>
              </p:cNvPr>
              <p:cNvSpPr txBox="1"/>
              <p:nvPr/>
            </p:nvSpPr>
            <p:spPr>
              <a:xfrm>
                <a:off x="60484" y="6278330"/>
                <a:ext cx="3378956" cy="10640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defTabSz="1007943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The amount of rep rate increase obtainable by </a:t>
                </a:r>
                <a:r>
                  <a:rPr lang="en-GB" sz="1543" b="1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reducing the HV</a:t>
                </a:r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 and the RF saturation power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4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</m:ctrlPr>
                      </m:sSubPr>
                      <m:e>
                        <m:r>
                          <a:rPr lang="it-IT" sz="1543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it-IT" sz="154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it-IT" sz="154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  <m:t>𝑅𝐹</m:t>
                            </m:r>
                          </m:e>
                          <m:sub>
                            <m:r>
                              <a:rPr lang="it-IT" sz="1543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</a:rPr>
                              <m:t>𝑠𝑎𝑡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 is limited by the </a:t>
                </a:r>
                <a:r>
                  <a:rPr lang="en-GB" sz="1543" b="1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tube efficiency decrease</a:t>
                </a:r>
                <a:r>
                  <a:rPr lang="en-GB" sz="1543" dirty="0">
                    <a:solidFill>
                      <a:prstClr val="black"/>
                    </a:solidFill>
                    <a:latin typeface="Calibri" panose="020F0502020204030204"/>
                    <a:ea typeface="+mn-ea"/>
                  </a:rPr>
                  <a:t>.</a:t>
                </a:r>
              </a:p>
            </p:txBody>
          </p:sp>
        </mc:Choice>
        <mc:Fallback xmlns="">
          <p:sp>
            <p:nvSpPr>
              <p:cNvPr id="32" name="TextBox 8">
                <a:extLst>
                  <a:ext uri="{FF2B5EF4-FFF2-40B4-BE49-F238E27FC236}">
                    <a16:creationId xmlns:a16="http://schemas.microsoft.com/office/drawing/2014/main" id="{240C3AE5-D626-4908-8C75-ACA833F9E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4" y="6278330"/>
                <a:ext cx="3378956" cy="1064074"/>
              </a:xfrm>
              <a:prstGeom prst="rect">
                <a:avLst/>
              </a:prstGeom>
              <a:blipFill>
                <a:blip r:embed="rId7"/>
                <a:stretch>
                  <a:fillRect l="-903" t="-1149" r="-722" b="-63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Connettore 2 33"/>
          <p:cNvCxnSpPr>
            <a:stCxn id="38" idx="1"/>
          </p:cNvCxnSpPr>
          <p:nvPr/>
        </p:nvCxnSpPr>
        <p:spPr>
          <a:xfrm flipH="1">
            <a:off x="2013016" y="2944609"/>
            <a:ext cx="3617428" cy="1750641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ttangolo 37"/>
          <p:cNvSpPr/>
          <p:nvPr/>
        </p:nvSpPr>
        <p:spPr>
          <a:xfrm>
            <a:off x="5630444" y="2423569"/>
            <a:ext cx="4160292" cy="1042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The amount of rep rate increase obtained by </a:t>
            </a:r>
            <a:r>
              <a:rPr lang="en-GB" sz="1543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reducing the pulse duration </a:t>
            </a:r>
            <a:r>
              <a:rPr lang="en-GB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depends very much on the actual value of the </a:t>
            </a:r>
            <a:r>
              <a:rPr lang="en-GB" sz="1543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dead time </a:t>
            </a:r>
            <a:r>
              <a:rPr lang="en-GB" sz="1543" b="1" i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τ</a:t>
            </a:r>
            <a:r>
              <a:rPr lang="en-GB" sz="1543" b="1" i="1" baseline="-25000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trans</a:t>
            </a:r>
            <a:r>
              <a:rPr lang="en-GB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, which is a </a:t>
            </a:r>
            <a:r>
              <a:rPr lang="en-GB" sz="1543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characteristics of the modulator</a:t>
            </a:r>
            <a:r>
              <a:rPr lang="en-GB" sz="1543" dirty="0">
                <a:solidFill>
                  <a:prstClr val="black"/>
                </a:solidFill>
                <a:latin typeface="Calibri" panose="020F0502020204030204"/>
                <a:ea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943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 animBg="1"/>
      <p:bldP spid="14" grpId="0"/>
      <p:bldP spid="20" grpId="0"/>
      <p:bldP spid="15" grpId="0"/>
      <p:bldP spid="30" grpId="0"/>
      <p:bldP spid="32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2433874" y="2827624"/>
            <a:ext cx="1541203" cy="363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984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091317" y="4292849"/>
            <a:ext cx="1118729" cy="363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984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8835560" y="4271134"/>
            <a:ext cx="1118729" cy="363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984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Freccia a destra 38"/>
          <p:cNvSpPr/>
          <p:nvPr/>
        </p:nvSpPr>
        <p:spPr>
          <a:xfrm>
            <a:off x="4414042" y="2984674"/>
            <a:ext cx="1102453" cy="16488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984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216662" y="6258979"/>
            <a:ext cx="9437875" cy="1178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7979" indent="-377979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Accelerating gradient and </a:t>
            </a:r>
            <a:r>
              <a:rPr lang="en-GB" sz="1764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Linac</a:t>
            </a: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energy reduced by a factor </a:t>
            </a: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  <a:sym typeface="Symbol" panose="05050102010706020507" pitchFamily="18" charset="2"/>
              </a:rPr>
              <a:t></a:t>
            </a: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2 @ 250 Hz rep rate</a:t>
            </a:r>
            <a:r>
              <a:rPr lang="en-GB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;</a:t>
            </a:r>
          </a:p>
          <a:p>
            <a:pPr marL="377979" indent="-377979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The SLED has to be bypassed</a:t>
            </a:r>
            <a:r>
              <a:rPr lang="en-GB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;</a:t>
            </a:r>
          </a:p>
          <a:p>
            <a:pPr marL="377979" indent="-377979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Klystron operated always at its nominal working point (good!);</a:t>
            </a:r>
          </a:p>
          <a:p>
            <a:pPr marL="377979" indent="-377979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Max rep rate very much dependent on modulator rise/fall times </a:t>
            </a:r>
            <a:r>
              <a:rPr lang="el-GR" sz="1764" b="1" i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τ</a:t>
            </a:r>
            <a:r>
              <a:rPr lang="en-GB" sz="1764" b="1" i="1" baseline="-25000" dirty="0">
                <a:solidFill>
                  <a:prstClr val="black"/>
                </a:solidFill>
                <a:latin typeface="Calibri" panose="020F0502020204030204"/>
                <a:ea typeface="+mn-ea"/>
              </a:rPr>
              <a:t>trans</a:t>
            </a:r>
          </a:p>
        </p:txBody>
      </p:sp>
      <p:sp>
        <p:nvSpPr>
          <p:cNvPr id="141" name="Rettangolo 140"/>
          <p:cNvSpPr/>
          <p:nvPr/>
        </p:nvSpPr>
        <p:spPr>
          <a:xfrm>
            <a:off x="1449354" y="-1517"/>
            <a:ext cx="7259452" cy="1516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HIGH REP. RATE 1</a:t>
            </a:r>
            <a:r>
              <a:rPr lang="it-IT" sz="3086" b="1" baseline="30000" dirty="0">
                <a:solidFill>
                  <a:prstClr val="black"/>
                </a:solidFill>
                <a:latin typeface="Calibri" panose="020F0502020204030204"/>
                <a:ea typeface="+mn-ea"/>
              </a:rPr>
              <a:t>st</a:t>
            </a: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SCENARIO: </a:t>
            </a:r>
            <a:r>
              <a:rPr lang="it-IT" sz="3086" b="1" cap="all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pulse</a:t>
            </a: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3086" b="1" cap="all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shortening</a:t>
            </a: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with high </a:t>
            </a:r>
            <a:r>
              <a:rPr lang="it-IT" sz="3086" b="1" cap="all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peak</a:t>
            </a: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</a:t>
            </a:r>
            <a:r>
              <a:rPr lang="it-IT" sz="3086" b="1" cap="all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power</a:t>
            </a: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klystrons</a:t>
            </a:r>
          </a:p>
        </p:txBody>
      </p:sp>
      <p:pic>
        <p:nvPicPr>
          <p:cNvPr id="142" name="Immagine 1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1" y="29933"/>
            <a:ext cx="1166931" cy="733971"/>
          </a:xfrm>
          <a:prstGeom prst="rect">
            <a:avLst/>
          </a:prstGeom>
        </p:spPr>
      </p:pic>
      <p:pic>
        <p:nvPicPr>
          <p:cNvPr id="144" name="Immagine 14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8482744" y="-1"/>
            <a:ext cx="1597351" cy="98123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B82DA55-0847-46D2-9009-AA3D87D0C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824" y="1831996"/>
            <a:ext cx="3645724" cy="389568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267BE0D3-D6E1-4DCB-9BCE-D4AB9C66FF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0352" y="1691605"/>
            <a:ext cx="4298053" cy="4005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871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cap="all" dirty="0">
                <a:solidFill>
                  <a:srgbClr val="C00000"/>
                </a:solidFill>
              </a:rPr>
              <a:t>A C-BAND INJECTOR LAYOUT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F470F5A-C1AB-44EC-86A3-39AF89E1AF47}"/>
              </a:ext>
            </a:extLst>
          </p:cNvPr>
          <p:cNvSpPr txBox="1"/>
          <p:nvPr/>
        </p:nvSpPr>
        <p:spPr>
          <a:xfrm>
            <a:off x="398459" y="1139979"/>
            <a:ext cx="3068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Considered layout (not in scale)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0C1D202C-CA80-413B-9216-40BA0D59E0BC}"/>
              </a:ext>
            </a:extLst>
          </p:cNvPr>
          <p:cNvSpPr/>
          <p:nvPr/>
        </p:nvSpPr>
        <p:spPr>
          <a:xfrm>
            <a:off x="549432" y="3415084"/>
            <a:ext cx="492454" cy="62865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A0877561-BE6B-4D5C-9C31-19AB937ADB82}"/>
              </a:ext>
            </a:extLst>
          </p:cNvPr>
          <p:cNvCxnSpPr>
            <a:cxnSpLocks/>
            <a:stCxn id="39" idx="0"/>
            <a:endCxn id="8" idx="2"/>
          </p:cNvCxnSpPr>
          <p:nvPr/>
        </p:nvCxnSpPr>
        <p:spPr>
          <a:xfrm flipH="1" flipV="1">
            <a:off x="795659" y="4043734"/>
            <a:ext cx="968032" cy="9660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00DC81E-B832-4D35-9E4A-2B7A074E179B}"/>
              </a:ext>
            </a:extLst>
          </p:cNvPr>
          <p:cNvSpPr txBox="1"/>
          <p:nvPr/>
        </p:nvSpPr>
        <p:spPr>
          <a:xfrm>
            <a:off x="1049557" y="5137187"/>
            <a:ext cx="14376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tx1"/>
                </a:solidFill>
              </a:rPr>
              <a:t>1.6 cell RF gun operating at 200-240 MV/m cathode peak field </a:t>
            </a: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3ABA53B0-C3F7-43C6-848D-68F79E5146B5}"/>
              </a:ext>
            </a:extLst>
          </p:cNvPr>
          <p:cNvCxnSpPr/>
          <p:nvPr/>
        </p:nvCxnSpPr>
        <p:spPr>
          <a:xfrm flipH="1">
            <a:off x="3576334" y="2739361"/>
            <a:ext cx="1844044" cy="443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F570E3AA-7103-444B-AE7E-2E543EBB0B39}"/>
              </a:ext>
            </a:extLst>
          </p:cNvPr>
          <p:cNvCxnSpPr>
            <a:cxnSpLocks/>
          </p:cNvCxnSpPr>
          <p:nvPr/>
        </p:nvCxnSpPr>
        <p:spPr>
          <a:xfrm>
            <a:off x="5413088" y="2732034"/>
            <a:ext cx="1733845" cy="4460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06537C8-765B-4D92-8743-E75A2CEF1289}"/>
              </a:ext>
            </a:extLst>
          </p:cNvPr>
          <p:cNvSpPr txBox="1"/>
          <p:nvPr/>
        </p:nvSpPr>
        <p:spPr>
          <a:xfrm>
            <a:off x="4212092" y="1719108"/>
            <a:ext cx="4968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tx1"/>
                </a:solidFill>
              </a:rPr>
              <a:t>3 C-band TW structures, 2 with solenoids around, operating at 40 MV/m average accelerating gradient (as example, PSI-like structures)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AD2B713-A92A-464B-8B30-5F941137B4F6}"/>
              </a:ext>
            </a:extLst>
          </p:cNvPr>
          <p:cNvSpPr txBox="1"/>
          <p:nvPr/>
        </p:nvSpPr>
        <p:spPr>
          <a:xfrm>
            <a:off x="7311443" y="4425466"/>
            <a:ext cx="2020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tx1"/>
                </a:solidFill>
              </a:rPr>
              <a:t>X-band accelerating module</a:t>
            </a: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AFA167C1-BF29-4435-B134-3665F6D2B243}"/>
              </a:ext>
            </a:extLst>
          </p:cNvPr>
          <p:cNvCxnSpPr>
            <a:stCxn id="18" idx="0"/>
            <a:endCxn id="20" idx="2"/>
          </p:cNvCxnSpPr>
          <p:nvPr/>
        </p:nvCxnSpPr>
        <p:spPr>
          <a:xfrm flipV="1">
            <a:off x="8321738" y="3930974"/>
            <a:ext cx="499756" cy="4944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>
            <a:extLst>
              <a:ext uri="{FF2B5EF4-FFF2-40B4-BE49-F238E27FC236}">
                <a16:creationId xmlns:a16="http://schemas.microsoft.com/office/drawing/2014/main" id="{B4196585-F726-4B94-A9F9-4B21CA9C4279}"/>
              </a:ext>
            </a:extLst>
          </p:cNvPr>
          <p:cNvSpPr/>
          <p:nvPr/>
        </p:nvSpPr>
        <p:spPr>
          <a:xfrm>
            <a:off x="7916619" y="3455492"/>
            <a:ext cx="1809750" cy="4754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31E85961-CAF5-4B54-BFFD-D00C83DB08D3}"/>
              </a:ext>
            </a:extLst>
          </p:cNvPr>
          <p:cNvSpPr/>
          <p:nvPr/>
        </p:nvSpPr>
        <p:spPr>
          <a:xfrm>
            <a:off x="1174886" y="3321506"/>
            <a:ext cx="291878" cy="82156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48" name="Gruppo 47">
            <a:extLst>
              <a:ext uri="{FF2B5EF4-FFF2-40B4-BE49-F238E27FC236}">
                <a16:creationId xmlns:a16="http://schemas.microsoft.com/office/drawing/2014/main" id="{C3E8C303-64EB-4A9A-8113-B17600745D63}"/>
              </a:ext>
            </a:extLst>
          </p:cNvPr>
          <p:cNvGrpSpPr/>
          <p:nvPr/>
        </p:nvGrpSpPr>
        <p:grpSpPr>
          <a:xfrm>
            <a:off x="2087984" y="3318625"/>
            <a:ext cx="1886297" cy="1254020"/>
            <a:chOff x="2448926" y="3318625"/>
            <a:chExt cx="1886297" cy="125402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1015DC48-A267-497B-B5C4-471A89D53CC2}"/>
                </a:ext>
              </a:extLst>
            </p:cNvPr>
            <p:cNvSpPr/>
            <p:nvPr/>
          </p:nvSpPr>
          <p:spPr>
            <a:xfrm>
              <a:off x="2487199" y="3491668"/>
              <a:ext cx="1809750" cy="47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3C80B6B2-439D-46C0-8B16-0F5254856993}"/>
                </a:ext>
              </a:extLst>
            </p:cNvPr>
            <p:cNvCxnSpPr/>
            <p:nvPr/>
          </p:nvCxnSpPr>
          <p:spPr>
            <a:xfrm>
              <a:off x="2448926" y="4220145"/>
              <a:ext cx="188629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F4923FAE-F272-413E-9298-17DDDF572118}"/>
                </a:ext>
              </a:extLst>
            </p:cNvPr>
            <p:cNvSpPr txBox="1"/>
            <p:nvPr/>
          </p:nvSpPr>
          <p:spPr>
            <a:xfrm>
              <a:off x="3122609" y="4234091"/>
              <a:ext cx="5277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</a:rPr>
                <a:t>2 m</a:t>
              </a:r>
            </a:p>
          </p:txBody>
        </p:sp>
        <p:sp>
          <p:nvSpPr>
            <p:cNvPr id="24" name="Rettangolo 23">
              <a:extLst>
                <a:ext uri="{FF2B5EF4-FFF2-40B4-BE49-F238E27FC236}">
                  <a16:creationId xmlns:a16="http://schemas.microsoft.com/office/drawing/2014/main" id="{4EEEB107-D6D4-46AA-9E5F-1664730CB0CC}"/>
                </a:ext>
              </a:extLst>
            </p:cNvPr>
            <p:cNvSpPr/>
            <p:nvPr/>
          </p:nvSpPr>
          <p:spPr>
            <a:xfrm>
              <a:off x="2568360" y="3326315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F82E3CC5-97BC-4135-9910-22297BAC14F2}"/>
                </a:ext>
              </a:extLst>
            </p:cNvPr>
            <p:cNvSpPr/>
            <p:nvPr/>
          </p:nvSpPr>
          <p:spPr>
            <a:xfrm>
              <a:off x="3006367" y="3318625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24A129EA-7FF5-4298-8334-7FBFEFEFBFE6}"/>
                </a:ext>
              </a:extLst>
            </p:cNvPr>
            <p:cNvSpPr/>
            <p:nvPr/>
          </p:nvSpPr>
          <p:spPr>
            <a:xfrm>
              <a:off x="3487513" y="3318625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7" name="Rettangolo 26">
              <a:extLst>
                <a:ext uri="{FF2B5EF4-FFF2-40B4-BE49-F238E27FC236}">
                  <a16:creationId xmlns:a16="http://schemas.microsoft.com/office/drawing/2014/main" id="{0D8F2CAC-86B6-47A2-931F-2496846BAAED}"/>
                </a:ext>
              </a:extLst>
            </p:cNvPr>
            <p:cNvSpPr/>
            <p:nvPr/>
          </p:nvSpPr>
          <p:spPr>
            <a:xfrm>
              <a:off x="3920214" y="3326315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" name="Rettangolo 12">
            <a:extLst>
              <a:ext uri="{FF2B5EF4-FFF2-40B4-BE49-F238E27FC236}">
                <a16:creationId xmlns:a16="http://schemas.microsoft.com/office/drawing/2014/main" id="{1DDB06B7-6B99-4EB9-936E-F5470A40A1B9}"/>
              </a:ext>
            </a:extLst>
          </p:cNvPr>
          <p:cNvSpPr/>
          <p:nvPr/>
        </p:nvSpPr>
        <p:spPr>
          <a:xfrm>
            <a:off x="5999908" y="3472308"/>
            <a:ext cx="1809750" cy="475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6A5CD51F-6B58-4C3F-875F-062BEDFDCB82}"/>
              </a:ext>
            </a:extLst>
          </p:cNvPr>
          <p:cNvCxnSpPr>
            <a:stCxn id="40" idx="4"/>
            <a:endCxn id="23" idx="0"/>
          </p:cNvCxnSpPr>
          <p:nvPr/>
        </p:nvCxnSpPr>
        <p:spPr>
          <a:xfrm>
            <a:off x="1196130" y="2732897"/>
            <a:ext cx="124695" cy="5886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BCFE3CE0-F750-4612-AC2D-BBE885CFCAB5}"/>
              </a:ext>
            </a:extLst>
          </p:cNvPr>
          <p:cNvSpPr txBox="1"/>
          <p:nvPr/>
        </p:nvSpPr>
        <p:spPr>
          <a:xfrm>
            <a:off x="429308" y="2194357"/>
            <a:ext cx="139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chemeClr val="tx1"/>
                </a:solidFill>
              </a:rPr>
              <a:t>Gun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solenoid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BE64F2D-3CE8-448E-A9A2-B131F8801CB4}"/>
              </a:ext>
            </a:extLst>
          </p:cNvPr>
          <p:cNvSpPr txBox="1"/>
          <p:nvPr/>
        </p:nvSpPr>
        <p:spPr>
          <a:xfrm>
            <a:off x="2097617" y="1997750"/>
            <a:ext cx="1535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tx1"/>
                </a:solidFill>
              </a:rPr>
              <a:t>TW </a:t>
            </a:r>
            <a:r>
              <a:rPr lang="it-IT" sz="1600" dirty="0" err="1">
                <a:solidFill>
                  <a:schemeClr val="tx1"/>
                </a:solidFill>
              </a:rPr>
              <a:t>structures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solenoids</a:t>
            </a:r>
            <a:endParaRPr lang="it-IT" sz="1600" dirty="0">
              <a:solidFill>
                <a:schemeClr val="tx1"/>
              </a:solidFill>
            </a:endParaRPr>
          </a:p>
        </p:txBody>
      </p: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A83FD8CF-0F71-4041-B8A5-E7CA09D4EEFD}"/>
              </a:ext>
            </a:extLst>
          </p:cNvPr>
          <p:cNvCxnSpPr>
            <a:stCxn id="41" idx="4"/>
            <a:endCxn id="25" idx="0"/>
          </p:cNvCxnSpPr>
          <p:nvPr/>
        </p:nvCxnSpPr>
        <p:spPr>
          <a:xfrm flipH="1">
            <a:off x="2791364" y="2773444"/>
            <a:ext cx="22800" cy="54518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tangolo 35">
            <a:extLst>
              <a:ext uri="{FF2B5EF4-FFF2-40B4-BE49-F238E27FC236}">
                <a16:creationId xmlns:a16="http://schemas.microsoft.com/office/drawing/2014/main" id="{3FE6DC6D-8A4E-417C-BE4A-CC5D7724D501}"/>
              </a:ext>
            </a:extLst>
          </p:cNvPr>
          <p:cNvSpPr/>
          <p:nvPr/>
        </p:nvSpPr>
        <p:spPr>
          <a:xfrm>
            <a:off x="1839504" y="3491668"/>
            <a:ext cx="164655" cy="4754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1F1B5A9E-035B-4127-9C04-AB38721435A6}"/>
              </a:ext>
            </a:extLst>
          </p:cNvPr>
          <p:cNvSpPr txBox="1"/>
          <p:nvPr/>
        </p:nvSpPr>
        <p:spPr>
          <a:xfrm>
            <a:off x="3643284" y="5729446"/>
            <a:ext cx="1710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tx1"/>
                </a:solidFill>
              </a:rPr>
              <a:t>Linearizer (</a:t>
            </a:r>
            <a:r>
              <a:rPr lang="en-US" sz="1600" dirty="0" err="1">
                <a:solidFill>
                  <a:schemeClr val="tx1"/>
                </a:solidFill>
              </a:rPr>
              <a:t>X,Ka</a:t>
            </a:r>
            <a:r>
              <a:rPr lang="en-US" sz="1600" dirty="0">
                <a:solidFill>
                  <a:schemeClr val="tx1"/>
                </a:solidFill>
              </a:rPr>
              <a:t>?)</a:t>
            </a:r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0700D357-213C-42DD-BA5C-925EA86A8617}"/>
              </a:ext>
            </a:extLst>
          </p:cNvPr>
          <p:cNvCxnSpPr>
            <a:endCxn id="36" idx="2"/>
          </p:cNvCxnSpPr>
          <p:nvPr/>
        </p:nvCxnSpPr>
        <p:spPr>
          <a:xfrm flipH="1" flipV="1">
            <a:off x="1921832" y="3967150"/>
            <a:ext cx="2129881" cy="17622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e 38">
            <a:extLst>
              <a:ext uri="{FF2B5EF4-FFF2-40B4-BE49-F238E27FC236}">
                <a16:creationId xmlns:a16="http://schemas.microsoft.com/office/drawing/2014/main" id="{76E85FD5-8CD6-4ACB-8B99-1C64FBD9C2B1}"/>
              </a:ext>
            </a:extLst>
          </p:cNvPr>
          <p:cNvSpPr/>
          <p:nvPr/>
        </p:nvSpPr>
        <p:spPr>
          <a:xfrm>
            <a:off x="795658" y="5009762"/>
            <a:ext cx="1936065" cy="186640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40" name="Ovale 39">
            <a:extLst>
              <a:ext uri="{FF2B5EF4-FFF2-40B4-BE49-F238E27FC236}">
                <a16:creationId xmlns:a16="http://schemas.microsoft.com/office/drawing/2014/main" id="{EFF8035F-7B24-4AF4-8589-131F8D375C08}"/>
              </a:ext>
            </a:extLst>
          </p:cNvPr>
          <p:cNvSpPr/>
          <p:nvPr/>
        </p:nvSpPr>
        <p:spPr>
          <a:xfrm>
            <a:off x="440581" y="2016669"/>
            <a:ext cx="1511097" cy="7162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41" name="Ovale 40">
            <a:extLst>
              <a:ext uri="{FF2B5EF4-FFF2-40B4-BE49-F238E27FC236}">
                <a16:creationId xmlns:a16="http://schemas.microsoft.com/office/drawing/2014/main" id="{12657323-6988-485B-87D4-F892382FA72D}"/>
              </a:ext>
            </a:extLst>
          </p:cNvPr>
          <p:cNvSpPr/>
          <p:nvPr/>
        </p:nvSpPr>
        <p:spPr>
          <a:xfrm>
            <a:off x="1986261" y="1849132"/>
            <a:ext cx="1655805" cy="92431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>
              <a:solidFill>
                <a:schemeClr val="tx1"/>
              </a:solidFill>
            </a:endParaRPr>
          </a:p>
        </p:txBody>
      </p:sp>
      <p:sp>
        <p:nvSpPr>
          <p:cNvPr id="42" name="Segnaposto numero diapositiva 41">
            <a:extLst>
              <a:ext uri="{FF2B5EF4-FFF2-40B4-BE49-F238E27FC236}">
                <a16:creationId xmlns:a16="http://schemas.microsoft.com/office/drawing/2014/main" id="{27578ECF-474F-4B01-9A2B-FD8D3F970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2</a:t>
            </a:fld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C1D2E259-ECD1-4165-BF7B-F6A06E6A6E77}"/>
              </a:ext>
            </a:extLst>
          </p:cNvPr>
          <p:cNvGrpSpPr/>
          <p:nvPr/>
        </p:nvGrpSpPr>
        <p:grpSpPr>
          <a:xfrm>
            <a:off x="4068060" y="3310935"/>
            <a:ext cx="1809750" cy="829255"/>
            <a:chOff x="4978259" y="3462578"/>
            <a:chExt cx="1809750" cy="829255"/>
          </a:xfrm>
        </p:grpSpPr>
        <p:sp>
          <p:nvSpPr>
            <p:cNvPr id="43" name="Rettangolo 42">
              <a:extLst>
                <a:ext uri="{FF2B5EF4-FFF2-40B4-BE49-F238E27FC236}">
                  <a16:creationId xmlns:a16="http://schemas.microsoft.com/office/drawing/2014/main" id="{80B0ED16-5E93-4856-B871-BD063A654D0F}"/>
                </a:ext>
              </a:extLst>
            </p:cNvPr>
            <p:cNvSpPr/>
            <p:nvPr/>
          </p:nvSpPr>
          <p:spPr>
            <a:xfrm>
              <a:off x="4978259" y="3644068"/>
              <a:ext cx="1809750" cy="4754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4" name="Rettangolo 43">
              <a:extLst>
                <a:ext uri="{FF2B5EF4-FFF2-40B4-BE49-F238E27FC236}">
                  <a16:creationId xmlns:a16="http://schemas.microsoft.com/office/drawing/2014/main" id="{2EB0F5B6-E2D3-4B60-A791-3B6D86084D96}"/>
                </a:ext>
              </a:extLst>
            </p:cNvPr>
            <p:cNvSpPr/>
            <p:nvPr/>
          </p:nvSpPr>
          <p:spPr>
            <a:xfrm>
              <a:off x="5060192" y="3470268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5" name="Rettangolo 44">
              <a:extLst>
                <a:ext uri="{FF2B5EF4-FFF2-40B4-BE49-F238E27FC236}">
                  <a16:creationId xmlns:a16="http://schemas.microsoft.com/office/drawing/2014/main" id="{AF45CBF6-ADA8-45B6-9589-CC9E98DC10F9}"/>
                </a:ext>
              </a:extLst>
            </p:cNvPr>
            <p:cNvSpPr/>
            <p:nvPr/>
          </p:nvSpPr>
          <p:spPr>
            <a:xfrm>
              <a:off x="5498199" y="3462578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6" name="Rettangolo 45">
              <a:extLst>
                <a:ext uri="{FF2B5EF4-FFF2-40B4-BE49-F238E27FC236}">
                  <a16:creationId xmlns:a16="http://schemas.microsoft.com/office/drawing/2014/main" id="{5B279719-BBA2-4F43-9760-0329B7341547}"/>
                </a:ext>
              </a:extLst>
            </p:cNvPr>
            <p:cNvSpPr/>
            <p:nvPr/>
          </p:nvSpPr>
          <p:spPr>
            <a:xfrm>
              <a:off x="5979345" y="3462578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47" name="Rettangolo 46">
              <a:extLst>
                <a:ext uri="{FF2B5EF4-FFF2-40B4-BE49-F238E27FC236}">
                  <a16:creationId xmlns:a16="http://schemas.microsoft.com/office/drawing/2014/main" id="{08E1F3D4-5B84-414C-A5FB-6B42B4B2AEF8}"/>
                </a:ext>
              </a:extLst>
            </p:cNvPr>
            <p:cNvSpPr/>
            <p:nvPr/>
          </p:nvSpPr>
          <p:spPr>
            <a:xfrm>
              <a:off x="6412046" y="3470268"/>
              <a:ext cx="291878" cy="821565"/>
            </a:xfrm>
            <a:prstGeom prst="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3151330A-9426-4D9D-BA77-229CCAFC98F7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1041886" y="3693233"/>
            <a:ext cx="8899815" cy="36176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EC659038-440C-4E0F-B49B-3E497740571F}"/>
              </a:ext>
            </a:extLst>
          </p:cNvPr>
          <p:cNvCxnSpPr>
            <a:cxnSpLocks/>
          </p:cNvCxnSpPr>
          <p:nvPr/>
        </p:nvCxnSpPr>
        <p:spPr>
          <a:xfrm flipH="1">
            <a:off x="5289131" y="2732034"/>
            <a:ext cx="153826" cy="4460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665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2943470" y="4559603"/>
            <a:ext cx="1118729" cy="363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984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529" y="6283758"/>
            <a:ext cx="10121543" cy="635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7979" indent="-377979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 kHz rep rate capability, with </a:t>
            </a:r>
            <a:r>
              <a:rPr lang="en-GB" sz="1764" b="1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linac</a:t>
            </a: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 energy up to ≈ 47% of the max value</a:t>
            </a:r>
            <a:r>
              <a:rPr lang="en-GB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;</a:t>
            </a:r>
          </a:p>
          <a:p>
            <a:pPr marL="377979" indent="-377979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R&amp;D activity in progress @CANON and CPI</a:t>
            </a:r>
            <a:r>
              <a:rPr lang="en-GB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 on high rep. rate klystrons towards </a:t>
            </a: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10 MW, 1.5 µs, 1 kHz</a:t>
            </a:r>
            <a:endParaRPr lang="en-GB" sz="1764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12" y="2238597"/>
            <a:ext cx="3246357" cy="277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31696" y="5063785"/>
            <a:ext cx="3549046" cy="56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43" b="1" i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10 MW, 1.5 µs, 1 kHz, operation probably possible in the near future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69113" y="1453402"/>
            <a:ext cx="3088484" cy="6353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Reference RF source CANON Commercially available</a:t>
            </a:r>
          </a:p>
        </p:txBody>
      </p:sp>
      <p:sp>
        <p:nvSpPr>
          <p:cNvPr id="66" name="Rettangolo 65"/>
          <p:cNvSpPr/>
          <p:nvPr/>
        </p:nvSpPr>
        <p:spPr>
          <a:xfrm>
            <a:off x="1449355" y="-1517"/>
            <a:ext cx="6958436" cy="1042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HIGH REP. RATE 2</a:t>
            </a:r>
            <a:r>
              <a:rPr lang="it-IT" sz="3086" b="1" baseline="30000" dirty="0">
                <a:solidFill>
                  <a:prstClr val="black"/>
                </a:solidFill>
                <a:latin typeface="Calibri" panose="020F0502020204030204"/>
                <a:ea typeface="+mn-ea"/>
              </a:rPr>
              <a:t>nd</a:t>
            </a: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SCENARIO:</a:t>
            </a:r>
          </a:p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LOW POWER HIGH REP. RATE KLYSTRONS</a:t>
            </a:r>
          </a:p>
        </p:txBody>
      </p:sp>
      <p:pic>
        <p:nvPicPr>
          <p:cNvPr id="67" name="Immagin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1" y="29933"/>
            <a:ext cx="1166931" cy="733971"/>
          </a:xfrm>
          <a:prstGeom prst="rect">
            <a:avLst/>
          </a:prstGeom>
        </p:spPr>
      </p:pic>
      <p:pic>
        <p:nvPicPr>
          <p:cNvPr id="68" name="Immagine 6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8482744" y="-1"/>
            <a:ext cx="1597351" cy="98123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F0D9CC6-26C7-4C56-8683-3CAFAA0871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4968" y="2097195"/>
            <a:ext cx="4157832" cy="336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69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2943470" y="4559603"/>
            <a:ext cx="1118729" cy="363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984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529" y="6283757"/>
            <a:ext cx="10121543" cy="635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7979" indent="-377979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Switching or combining 2 sources would preserve </a:t>
            </a: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high gradient at low rep rate</a:t>
            </a:r>
            <a:r>
              <a:rPr lang="en-GB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;</a:t>
            </a:r>
          </a:p>
          <a:p>
            <a:pPr marL="377979" indent="-377979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If source combination is possible, </a:t>
            </a: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gradients &gt; 30 MV/m available at rep rates ≤ 250 Hz</a:t>
            </a:r>
            <a:r>
              <a:rPr lang="en-GB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;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12" y="2238597"/>
            <a:ext cx="3246357" cy="277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31696" y="5063785"/>
            <a:ext cx="3549046" cy="56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543" b="1" i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10 MW, 1.5 µs, 1 kHz, operation probably possible in the near future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26985" y="1874443"/>
            <a:ext cx="2835713" cy="3638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764" b="1" dirty="0">
                <a:solidFill>
                  <a:prstClr val="black"/>
                </a:solidFill>
                <a:latin typeface="Calibri" panose="020F0502020204030204"/>
                <a:ea typeface="+mn-ea"/>
              </a:rPr>
              <a:t>Reference RF source CANON</a:t>
            </a:r>
          </a:p>
        </p:txBody>
      </p:sp>
      <p:sp>
        <p:nvSpPr>
          <p:cNvPr id="66" name="Rettangolo 65"/>
          <p:cNvSpPr/>
          <p:nvPr/>
        </p:nvSpPr>
        <p:spPr>
          <a:xfrm>
            <a:off x="1449355" y="-1517"/>
            <a:ext cx="6958436" cy="1516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HIGH REP. RATE 3</a:t>
            </a:r>
            <a:r>
              <a:rPr lang="it-IT" sz="3086" b="1" baseline="30000" dirty="0">
                <a:solidFill>
                  <a:prstClr val="black"/>
                </a:solidFill>
                <a:latin typeface="Calibri" panose="020F0502020204030204"/>
                <a:ea typeface="+mn-ea"/>
              </a:rPr>
              <a:t>rd</a:t>
            </a: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SCENARIO:</a:t>
            </a:r>
          </a:p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3086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COMBINATION OF HIGH REP. RATE AND LOW REP. RATE KLYSTRONS </a:t>
            </a:r>
          </a:p>
        </p:txBody>
      </p:sp>
      <p:pic>
        <p:nvPicPr>
          <p:cNvPr id="67" name="Immagine 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1" y="29933"/>
            <a:ext cx="1166931" cy="733971"/>
          </a:xfrm>
          <a:prstGeom prst="rect">
            <a:avLst/>
          </a:prstGeom>
        </p:spPr>
      </p:pic>
      <p:pic>
        <p:nvPicPr>
          <p:cNvPr id="53" name="Immagine 5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8482744" y="-1"/>
            <a:ext cx="1597351" cy="98123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1BE0A86-4D4E-44B3-8E0A-A49CE90D31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0272" y="1825899"/>
            <a:ext cx="4797968" cy="390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180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963049" y="-46553"/>
            <a:ext cx="4879055" cy="63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3527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1</a:t>
            </a:r>
            <a:r>
              <a:rPr lang="it-IT" sz="3527" b="1" baseline="30000" dirty="0">
                <a:solidFill>
                  <a:prstClr val="black"/>
                </a:solidFill>
                <a:latin typeface="Calibri" panose="020F0502020204030204"/>
                <a:ea typeface="+mn-ea"/>
              </a:rPr>
              <a:t>st</a:t>
            </a:r>
            <a:r>
              <a:rPr lang="it-IT" sz="3527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OPTION: DUAL MODE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1" y="29933"/>
            <a:ext cx="1166931" cy="733971"/>
          </a:xfrm>
          <a:prstGeom prst="rect">
            <a:avLst/>
          </a:prstGeom>
        </p:spPr>
      </p:pic>
      <p:graphicFrame>
        <p:nvGraphicFramePr>
          <p:cNvPr id="82" name="Table 1">
            <a:extLst>
              <a:ext uri="{FF2B5EF4-FFF2-40B4-BE49-F238E27FC236}">
                <a16:creationId xmlns:a16="http://schemas.microsoft.com/office/drawing/2014/main" id="{425DA07B-4027-4691-B817-B1B8CAFE4F4E}"/>
              </a:ext>
            </a:extLst>
          </p:cNvPr>
          <p:cNvGraphicFramePr>
            <a:graphicFrameLocks noGrp="1"/>
          </p:cNvGraphicFramePr>
          <p:nvPr/>
        </p:nvGraphicFramePr>
        <p:xfrm>
          <a:off x="3601763" y="4187352"/>
          <a:ext cx="6405698" cy="3059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6445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1242365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  <a:gridCol w="1312687">
                  <a:extLst>
                    <a:ext uri="{9D8B030D-6E8A-4147-A177-3AD203B41FA5}">
                      <a16:colId xmlns:a16="http://schemas.microsoft.com/office/drawing/2014/main" val="2486426606"/>
                    </a:ext>
                  </a:extLst>
                </a:gridCol>
                <a:gridCol w="1224201">
                  <a:extLst>
                    <a:ext uri="{9D8B030D-6E8A-4147-A177-3AD203B41FA5}">
                      <a16:colId xmlns:a16="http://schemas.microsoft.com/office/drawing/2014/main" val="922707745"/>
                    </a:ext>
                  </a:extLst>
                </a:gridCol>
              </a:tblGrid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5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LINAC 1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LINAC 2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structures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32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92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modules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665663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klystrons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8 (CPI)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15 (CPI)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80064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Linac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active length [m]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54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83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Rep. rate [Hz]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100 (250)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5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[MV/m]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65 (32)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94558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 gain per module [MeV]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234</a:t>
                      </a:r>
                      <a:r>
                        <a:rPr lang="en-GB" sz="15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(115)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714341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Max. Energy gain [MeV]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1872 (921)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3510 (1728)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5382</a:t>
                      </a:r>
                      <a:r>
                        <a:rPr lang="en-GB" sz="15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(2649)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500165"/>
                  </a:ext>
                </a:extLst>
              </a:tr>
            </a:tbl>
          </a:graphicData>
        </a:graphic>
      </p:graphicFrame>
      <p:sp>
        <p:nvSpPr>
          <p:cNvPr id="33" name="Rettangolo 32"/>
          <p:cNvSpPr/>
          <p:nvPr/>
        </p:nvSpPr>
        <p:spPr>
          <a:xfrm>
            <a:off x="63781" y="912138"/>
            <a:ext cx="4688674" cy="172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Single </a:t>
            </a:r>
            <a:r>
              <a:rPr lang="en-US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rf</a:t>
            </a: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 source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single </a:t>
            </a:r>
            <a:r>
              <a:rPr lang="en-US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linac</a:t>
            </a: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 run in two operating modes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Cheapest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Limited increase in repetition rate (SLED by-passed)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Linac</a:t>
            </a: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 optics needs to operate at two gradient</a:t>
            </a:r>
            <a:endParaRPr lang="en-GB" sz="1764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01" y="1213228"/>
            <a:ext cx="5332836" cy="157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" name="Immagine 16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8482744" y="-1"/>
            <a:ext cx="1597351" cy="98123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221CA9CC-209B-4F85-B64A-64BB8E980F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808" y="2845164"/>
            <a:ext cx="3999323" cy="44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4258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648071" y="-10395"/>
            <a:ext cx="7551312" cy="63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3527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2</a:t>
            </a:r>
            <a:r>
              <a:rPr lang="it-IT" sz="3527" b="1" baseline="30000" dirty="0">
                <a:solidFill>
                  <a:prstClr val="black"/>
                </a:solidFill>
                <a:latin typeface="Calibri" panose="020F0502020204030204"/>
                <a:ea typeface="+mn-ea"/>
              </a:rPr>
              <a:t>nd</a:t>
            </a:r>
            <a:r>
              <a:rPr lang="it-IT" sz="3527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OPTION: DUAL LINAC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1" y="29933"/>
            <a:ext cx="1166931" cy="733971"/>
          </a:xfrm>
          <a:prstGeom prst="rect">
            <a:avLst/>
          </a:prstGeom>
        </p:spPr>
      </p:pic>
      <p:graphicFrame>
        <p:nvGraphicFramePr>
          <p:cNvPr id="82" name="Table 1">
            <a:extLst>
              <a:ext uri="{FF2B5EF4-FFF2-40B4-BE49-F238E27FC236}">
                <a16:creationId xmlns:a16="http://schemas.microsoft.com/office/drawing/2014/main" id="{425DA07B-4027-4691-B817-B1B8CAFE4F4E}"/>
              </a:ext>
            </a:extLst>
          </p:cNvPr>
          <p:cNvGraphicFramePr>
            <a:graphicFrameLocks noGrp="1"/>
          </p:cNvGraphicFramePr>
          <p:nvPr/>
        </p:nvGraphicFramePr>
        <p:xfrm>
          <a:off x="4885344" y="3234923"/>
          <a:ext cx="5169078" cy="3059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1235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952473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  <a:gridCol w="875838">
                  <a:extLst>
                    <a:ext uri="{9D8B030D-6E8A-4147-A177-3AD203B41FA5}">
                      <a16:colId xmlns:a16="http://schemas.microsoft.com/office/drawing/2014/main" val="2114065331"/>
                    </a:ext>
                  </a:extLst>
                </a:gridCol>
                <a:gridCol w="709532">
                  <a:extLst>
                    <a:ext uri="{9D8B030D-6E8A-4147-A177-3AD203B41FA5}">
                      <a16:colId xmlns:a16="http://schemas.microsoft.com/office/drawing/2014/main" val="922707745"/>
                    </a:ext>
                  </a:extLst>
                </a:gridCol>
              </a:tblGrid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5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LINAC 1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LINAC 2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structures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68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128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modules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GB" sz="1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665663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klystrons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  <a:r>
                        <a:rPr lang="it-IT" sz="1500" b="1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(HRR)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15 (CPI)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32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80064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Linac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active length [m]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61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54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137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5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[MV/m]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30.4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65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Rep. rate [Hz]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1000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94558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 gain per module [MeV]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109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234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714341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Max. Energy gain [MeV]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1853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3510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rgbClr val="FF0000"/>
                          </a:solidFill>
                          <a:latin typeface="+mn-lt"/>
                        </a:rPr>
                        <a:t>5363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500165"/>
                  </a:ext>
                </a:extLst>
              </a:tr>
            </a:tbl>
          </a:graphicData>
        </a:graphic>
      </p:graphicFrame>
      <p:sp>
        <p:nvSpPr>
          <p:cNvPr id="75" name="Rettangolo 74"/>
          <p:cNvSpPr/>
          <p:nvPr/>
        </p:nvSpPr>
        <p:spPr>
          <a:xfrm>
            <a:off x="63781" y="939409"/>
            <a:ext cx="4614305" cy="1721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two distinct </a:t>
            </a:r>
            <a:r>
              <a:rPr lang="en-US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linacs</a:t>
            </a: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 with different </a:t>
            </a:r>
            <a:r>
              <a:rPr lang="en-US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rf</a:t>
            </a: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 sources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SXR@ 1 kHz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HXR@ 100 Hz 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SXR@ 900 Hz and HXR@ 100 Hz </a:t>
            </a:r>
            <a:r>
              <a:rPr lang="it-IT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running</a:t>
            </a:r>
            <a:r>
              <a:rPr lang="it-IT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 in </a:t>
            </a:r>
            <a:r>
              <a:rPr lang="it-IT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parallel</a:t>
            </a:r>
            <a:endParaRPr lang="it-IT" sz="1764" dirty="0">
              <a:solidFill>
                <a:prstClr val="black"/>
              </a:solidFill>
              <a:latin typeface="Calibri" panose="020F0502020204030204"/>
              <a:ea typeface="+mn-ea"/>
            </a:endParaRP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764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01" y="1213228"/>
            <a:ext cx="5332836" cy="157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Immagine 8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8482744" y="-1"/>
            <a:ext cx="1597351" cy="98123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68CA805-744C-404B-8E76-2427C27D13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776" y="2790631"/>
            <a:ext cx="4932091" cy="428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4997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80183" y="0"/>
            <a:ext cx="7234860" cy="635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07943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3527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3</a:t>
            </a:r>
            <a:r>
              <a:rPr lang="it-IT" sz="3527" b="1" baseline="30000" dirty="0">
                <a:solidFill>
                  <a:prstClr val="black"/>
                </a:solidFill>
                <a:latin typeface="Calibri" panose="020F0502020204030204"/>
                <a:ea typeface="+mn-ea"/>
              </a:rPr>
              <a:t>rd</a:t>
            </a:r>
            <a:r>
              <a:rPr lang="it-IT" sz="3527" b="1" cap="all" dirty="0">
                <a:solidFill>
                  <a:prstClr val="black"/>
                </a:solidFill>
                <a:latin typeface="Calibri" panose="020F0502020204030204"/>
                <a:ea typeface="+mn-ea"/>
              </a:rPr>
              <a:t> OPTION: DUAL SOURCE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1" y="29933"/>
            <a:ext cx="1166931" cy="733971"/>
          </a:xfrm>
          <a:prstGeom prst="rect">
            <a:avLst/>
          </a:prstGeom>
        </p:spPr>
      </p:pic>
      <p:graphicFrame>
        <p:nvGraphicFramePr>
          <p:cNvPr id="82" name="Table 1">
            <a:extLst>
              <a:ext uri="{FF2B5EF4-FFF2-40B4-BE49-F238E27FC236}">
                <a16:creationId xmlns:a16="http://schemas.microsoft.com/office/drawing/2014/main" id="{425DA07B-4027-4691-B817-B1B8CAFE4F4E}"/>
              </a:ext>
            </a:extLst>
          </p:cNvPr>
          <p:cNvGraphicFramePr>
            <a:graphicFrameLocks noGrp="1"/>
          </p:cNvGraphicFramePr>
          <p:nvPr/>
        </p:nvGraphicFramePr>
        <p:xfrm>
          <a:off x="4091486" y="4025025"/>
          <a:ext cx="5919437" cy="3059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0331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3189106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</a:tblGrid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5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LINAC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structures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92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modules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endParaRPr lang="en-GB" sz="1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665663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klystrons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 (HRR) + 23 (CPI)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380064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Linac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active length [m]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83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150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 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struct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[MV/m]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30.4 (@1 kHz),</a:t>
                      </a:r>
                      <a:r>
                        <a:rPr lang="it-IT" sz="15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65 (@ 100 Hz)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Rep. rate [Hz]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100-1000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794558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 gain per module [MeV]</a:t>
                      </a: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109 (@1 kHz),</a:t>
                      </a:r>
                      <a:r>
                        <a:rPr lang="it-IT" sz="15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234</a:t>
                      </a:r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 (@ 100 Hz)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714341"/>
                  </a:ext>
                </a:extLst>
              </a:tr>
              <a:tr h="33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Max. Energy gain [MeV]</a:t>
                      </a:r>
                      <a:endParaRPr lang="en-GB" sz="15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2507 (@1 kHz),</a:t>
                      </a:r>
                      <a:r>
                        <a:rPr lang="it-IT" sz="1500" b="1" baseline="0" dirty="0">
                          <a:solidFill>
                            <a:schemeClr val="tx1"/>
                          </a:solidFill>
                          <a:latin typeface="+mn-lt"/>
                        </a:rPr>
                        <a:t> 5382</a:t>
                      </a:r>
                      <a:r>
                        <a:rPr lang="it-IT" sz="1500" b="1" dirty="0">
                          <a:solidFill>
                            <a:schemeClr val="tx1"/>
                          </a:solidFill>
                          <a:latin typeface="+mn-lt"/>
                        </a:rPr>
                        <a:t> (@ 100 Hz)</a:t>
                      </a:r>
                      <a:endParaRPr lang="en-GB" sz="15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5364" marR="85364" marT="42683" marB="426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500165"/>
                  </a:ext>
                </a:extLst>
              </a:tr>
            </a:tbl>
          </a:graphicData>
        </a:graphic>
      </p:graphicFrame>
      <p:sp>
        <p:nvSpPr>
          <p:cNvPr id="48" name="Rettangolo 47"/>
          <p:cNvSpPr/>
          <p:nvPr/>
        </p:nvSpPr>
        <p:spPr>
          <a:xfrm>
            <a:off x="63781" y="939409"/>
            <a:ext cx="4614305" cy="1178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Single </a:t>
            </a:r>
            <a:r>
              <a:rPr lang="en-US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linac</a:t>
            </a:r>
            <a:r>
              <a:rPr lang="en-US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 with two sources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SXR@ 1 kHz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HXR@ 100 Hz </a:t>
            </a:r>
          </a:p>
          <a:p>
            <a:pPr marL="314982" indent="-314982" defTabSz="1007943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SXR and HXR CANNOT </a:t>
            </a:r>
            <a:r>
              <a:rPr lang="it-IT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run</a:t>
            </a:r>
            <a:r>
              <a:rPr lang="it-IT" sz="1764" dirty="0">
                <a:solidFill>
                  <a:prstClr val="black"/>
                </a:solidFill>
                <a:latin typeface="Calibri" panose="020F0502020204030204"/>
                <a:ea typeface="+mn-ea"/>
              </a:rPr>
              <a:t> in </a:t>
            </a:r>
            <a:r>
              <a:rPr lang="it-IT" sz="1764" dirty="0" err="1">
                <a:solidFill>
                  <a:prstClr val="black"/>
                </a:solidFill>
                <a:latin typeface="Calibri" panose="020F0502020204030204"/>
                <a:ea typeface="+mn-ea"/>
              </a:rPr>
              <a:t>parallel</a:t>
            </a:r>
            <a:endParaRPr lang="it-IT" sz="1764" dirty="0">
              <a:solidFill>
                <a:prstClr val="black"/>
              </a:solidFill>
              <a:latin typeface="Calibri" panose="020F0502020204030204"/>
              <a:ea typeface="+mn-ea"/>
            </a:endParaRP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01" y="1213228"/>
            <a:ext cx="5332836" cy="157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Immagine 5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1"/>
          <a:stretch/>
        </p:blipFill>
        <p:spPr>
          <a:xfrm>
            <a:off x="8482744" y="-1"/>
            <a:ext cx="1597351" cy="98123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238C9BA1-A7F6-4779-B0D7-39E9DDE726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90" y="2915741"/>
            <a:ext cx="3999323" cy="432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4038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cap="all" dirty="0">
                <a:solidFill>
                  <a:srgbClr val="C00000"/>
                </a:solidFill>
              </a:rPr>
              <a:t>ACCELERATING STRUCTURE AND MODULE: PARAMETERS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A983D5A-72F1-4D1F-BB9D-7788F52A3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25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FE28592-220B-4F5D-AFBF-10A8C4C2F6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27" t="12284" r="29999" b="9998"/>
          <a:stretch/>
        </p:blipFill>
        <p:spPr>
          <a:xfrm>
            <a:off x="2592040" y="1259557"/>
            <a:ext cx="4585368" cy="577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7633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26</a:t>
            </a:fld>
            <a:endParaRPr lang="it-IT" alt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Short range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wakefield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with ECHO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EuPRAXIA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case)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640511C0-48A3-4D38-9F18-B9AA671FC4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087" y="1673767"/>
            <a:ext cx="3565865" cy="2589367"/>
          </a:xfrm>
          <a:prstGeom prst="rect">
            <a:avLst/>
          </a:prstGeom>
        </p:spPr>
      </p:pic>
      <p:pic>
        <p:nvPicPr>
          <p:cNvPr id="2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D4D84B43-B5A3-4C91-8B5C-5A091BFA01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087" y="4418551"/>
            <a:ext cx="3565865" cy="2589367"/>
          </a:xfrm>
          <a:prstGeom prst="rect">
            <a:avLst/>
          </a:prstGeom>
        </p:spPr>
      </p:pic>
      <p:pic>
        <p:nvPicPr>
          <p:cNvPr id="21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07F2E456-A7F6-4C19-8863-FB1F8505DF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451" y="1691604"/>
            <a:ext cx="3565865" cy="2589367"/>
          </a:xfrm>
          <a:prstGeom prst="rect">
            <a:avLst/>
          </a:prstGeom>
        </p:spPr>
      </p:pic>
      <p:pic>
        <p:nvPicPr>
          <p:cNvPr id="22" name="Picture 13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E4C62A37-D2C9-455F-9EED-A737B015D0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451" y="4436388"/>
            <a:ext cx="3565865" cy="2589367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30E726E-98D5-4399-B3C1-B9E757B30172}"/>
              </a:ext>
            </a:extLst>
          </p:cNvPr>
          <p:cNvSpPr txBox="1"/>
          <p:nvPr/>
        </p:nvSpPr>
        <p:spPr>
          <a:xfrm>
            <a:off x="123168" y="2737617"/>
            <a:ext cx="221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Wake </a:t>
            </a:r>
            <a:r>
              <a:rPr lang="it-IT" dirty="0" err="1">
                <a:solidFill>
                  <a:schemeClr val="tx1"/>
                </a:solidFill>
              </a:rPr>
              <a:t>potential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FE7731C2-4AAE-4FF1-838F-2D066291FDE8}"/>
              </a:ext>
            </a:extLst>
          </p:cNvPr>
          <p:cNvSpPr txBox="1"/>
          <p:nvPr/>
        </p:nvSpPr>
        <p:spPr>
          <a:xfrm>
            <a:off x="123168" y="5482401"/>
            <a:ext cx="2124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Wake </a:t>
            </a:r>
            <a:r>
              <a:rPr lang="it-IT" dirty="0" err="1">
                <a:solidFill>
                  <a:schemeClr val="tx1"/>
                </a:solidFill>
              </a:rPr>
              <a:t>function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108067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27</a:t>
            </a:fld>
            <a:endParaRPr lang="it-IT" alt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Short range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wakefield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with ECHO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EuPRAXIA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case)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44A618B-FA08-49C6-ADE9-50D13A7098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99" t="58000" r="40714" b="36285"/>
          <a:stretch/>
        </p:blipFill>
        <p:spPr>
          <a:xfrm>
            <a:off x="3203834" y="1920998"/>
            <a:ext cx="6218250" cy="91451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9302440-0083-4DD7-A837-DF5640197F09}"/>
              </a:ext>
            </a:extLst>
          </p:cNvPr>
          <p:cNvSpPr txBox="1"/>
          <p:nvPr/>
        </p:nvSpPr>
        <p:spPr>
          <a:xfrm>
            <a:off x="1137243" y="2147424"/>
            <a:ext cx="2066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1"/>
                </a:solidFill>
              </a:rPr>
              <a:t>Fitted</a:t>
            </a:r>
            <a:r>
              <a:rPr lang="it-IT" dirty="0">
                <a:solidFill>
                  <a:schemeClr val="tx1"/>
                </a:solidFill>
              </a:rPr>
              <a:t> formula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61AEFCA-B506-47DF-9195-99B572F0B192}"/>
              </a:ext>
            </a:extLst>
          </p:cNvPr>
          <p:cNvSpPr txBox="1"/>
          <p:nvPr/>
        </p:nvSpPr>
        <p:spPr>
          <a:xfrm>
            <a:off x="3762155" y="3179672"/>
            <a:ext cx="25426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a=3.5mm</a:t>
            </a:r>
          </a:p>
          <a:p>
            <a:r>
              <a:rPr lang="it-IT" dirty="0">
                <a:solidFill>
                  <a:schemeClr val="tx1"/>
                </a:solidFill>
              </a:rPr>
              <a:t>A=1.48</a:t>
            </a:r>
          </a:p>
          <a:p>
            <a:r>
              <a:rPr lang="it-IT" dirty="0">
                <a:solidFill>
                  <a:schemeClr val="tx1"/>
                </a:solidFill>
              </a:rPr>
              <a:t>s</a:t>
            </a:r>
            <a:r>
              <a:rPr lang="it-IT" baseline="-25000" dirty="0">
                <a:solidFill>
                  <a:schemeClr val="tx1"/>
                </a:solidFill>
              </a:rPr>
              <a:t>2</a:t>
            </a:r>
            <a:r>
              <a:rPr lang="it-IT" dirty="0">
                <a:solidFill>
                  <a:schemeClr val="tx1"/>
                </a:solidFill>
              </a:rPr>
              <a:t> =9.948 × 10</a:t>
            </a:r>
            <a:r>
              <a:rPr lang="it-IT" baseline="30000" dirty="0">
                <a:solidFill>
                  <a:schemeClr val="tx1"/>
                </a:solidFill>
              </a:rPr>
              <a:t>−5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0B37AA53-4179-468E-99E7-1398D53516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856" t="53675" r="25713" b="25999"/>
          <a:stretch/>
        </p:blipFill>
        <p:spPr>
          <a:xfrm>
            <a:off x="794661" y="4552919"/>
            <a:ext cx="8491301" cy="232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86923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DESIGN CRITERA FOR THE C-BAND GUN</a:t>
            </a: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3936C76D-047B-47C7-8259-9EBA2922EFBA}"/>
              </a:ext>
            </a:extLst>
          </p:cNvPr>
          <p:cNvSpPr/>
          <p:nvPr/>
        </p:nvSpPr>
        <p:spPr>
          <a:xfrm>
            <a:off x="397266" y="1365292"/>
            <a:ext cx="91795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GB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design and fabrication </a:t>
            </a:r>
            <a:r>
              <a:rPr lang="en-GB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of the new gun has been driven by the </a:t>
            </a:r>
            <a:r>
              <a:rPr lang="en-GB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same criteria used in the design of room temperature high gradient X-band structures </a:t>
            </a:r>
            <a:r>
              <a:rPr lang="en-GB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developed in the last 20 years in the framework of linear collider projects (</a:t>
            </a:r>
            <a:r>
              <a:rPr lang="en-GB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NLC, JLC and CLIC</a:t>
            </a:r>
            <a:r>
              <a:rPr lang="en-GB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There are four main quantities that play a crucial role in the BDR control: the </a:t>
            </a: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peak electric field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the </a:t>
            </a: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modified </a:t>
            </a:r>
            <a:r>
              <a:rPr lang="en-US" sz="1500" b="1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Poynting</a:t>
            </a: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vector 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5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500" baseline="-250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), the </a:t>
            </a: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RF pulse length 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5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500" baseline="-250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and the </a:t>
            </a: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pulsed heating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it-IT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T). The gun has been designed keeping under control these quantities. </a:t>
            </a:r>
          </a:p>
        </p:txBody>
      </p:sp>
      <p:pic>
        <p:nvPicPr>
          <p:cNvPr id="43" name="Immagine 42">
            <a:extLst>
              <a:ext uri="{FF2B5EF4-FFF2-40B4-BE49-F238E27FC236}">
                <a16:creationId xmlns:a16="http://schemas.microsoft.com/office/drawing/2014/main" id="{3C3DC59C-5848-44FF-8E09-B70B917976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4"/>
          <a:stretch/>
        </p:blipFill>
        <p:spPr>
          <a:xfrm rot="5400000">
            <a:off x="823873" y="4512691"/>
            <a:ext cx="2478735" cy="1800000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345340F4-513C-4A43-9DAC-2E0DD7870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2577" y="4173323"/>
            <a:ext cx="6094239" cy="2399131"/>
          </a:xfrm>
          <a:prstGeom prst="rect">
            <a:avLst/>
          </a:prstGeom>
        </p:spPr>
      </p:pic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F6A05CD2-6339-4436-BAF9-705C0CAD178F}"/>
              </a:ext>
            </a:extLst>
          </p:cNvPr>
          <p:cNvCxnSpPr/>
          <p:nvPr/>
        </p:nvCxnSpPr>
        <p:spPr>
          <a:xfrm flipV="1">
            <a:off x="1293969" y="5712891"/>
            <a:ext cx="697582" cy="29743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AB24D79E-AE06-4709-B278-4ABA591634E7}"/>
              </a:ext>
            </a:extLst>
          </p:cNvPr>
          <p:cNvSpPr txBox="1"/>
          <p:nvPr/>
        </p:nvSpPr>
        <p:spPr>
          <a:xfrm>
            <a:off x="487676" y="5993501"/>
            <a:ext cx="252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</a:rPr>
              <a:t>Mode </a:t>
            </a:r>
            <a:r>
              <a:rPr lang="it-IT" sz="1400" dirty="0" err="1">
                <a:solidFill>
                  <a:schemeClr val="tx1"/>
                </a:solidFill>
              </a:rPr>
              <a:t>launcher</a:t>
            </a:r>
            <a:endParaRPr lang="it-IT" sz="1400" dirty="0">
              <a:solidFill>
                <a:schemeClr val="tx1"/>
              </a:solidFill>
            </a:endParaRPr>
          </a:p>
          <a:p>
            <a:r>
              <a:rPr lang="it-IT" sz="1400" dirty="0">
                <a:solidFill>
                  <a:schemeClr val="tx1"/>
                </a:solidFill>
              </a:rPr>
              <a:t>(with </a:t>
            </a:r>
            <a:r>
              <a:rPr lang="it-IT" sz="1400" dirty="0" err="1">
                <a:solidFill>
                  <a:schemeClr val="tx1"/>
                </a:solidFill>
              </a:rPr>
              <a:t>comp</a:t>
            </a:r>
            <a:r>
              <a:rPr lang="it-IT" sz="1400" dirty="0">
                <a:solidFill>
                  <a:schemeClr val="tx1"/>
                </a:solidFill>
              </a:rPr>
              <a:t>. of </a:t>
            </a:r>
            <a:r>
              <a:rPr lang="it-IT" sz="1400" dirty="0" err="1">
                <a:solidFill>
                  <a:schemeClr val="tx1"/>
                </a:solidFill>
              </a:rPr>
              <a:t>quad</a:t>
            </a:r>
            <a:r>
              <a:rPr lang="it-IT" sz="1400" dirty="0">
                <a:solidFill>
                  <a:schemeClr val="tx1"/>
                </a:solidFill>
              </a:rPr>
              <a:t>. component)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70BB96A-4373-4BA4-9B91-FF166C594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3</a:t>
            </a:fld>
            <a:endParaRPr lang="it-IT"/>
          </a:p>
        </p:txBody>
      </p:sp>
      <p:sp>
        <p:nvSpPr>
          <p:cNvPr id="10" name="Rettangolo 41">
            <a:extLst>
              <a:ext uri="{FF2B5EF4-FFF2-40B4-BE49-F238E27FC236}">
                <a16:creationId xmlns:a16="http://schemas.microsoft.com/office/drawing/2014/main" id="{59CD95EB-88F3-454E-B2D5-262123DECBCD}"/>
              </a:ext>
            </a:extLst>
          </p:cNvPr>
          <p:cNvSpPr/>
          <p:nvPr/>
        </p:nvSpPr>
        <p:spPr>
          <a:xfrm>
            <a:off x="397266" y="2940732"/>
            <a:ext cx="91795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Standard couplers on the full cell cannot be adopted 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because of the high pulsed heating due to the high magnetic field on the coupling holes and, therefore, </a:t>
            </a: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mode launcher type coupler has been considered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To </a:t>
            </a: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reduce the dipole and quadrupole field components 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induced in the mode launcher a modified design of the mode launcher itself will be necessary. Holes on the mode launcher coupler to allow the laser injection will be also implemented. </a:t>
            </a:r>
          </a:p>
          <a:p>
            <a:pPr algn="just">
              <a:spcAft>
                <a:spcPts val="0"/>
              </a:spcAft>
            </a:pPr>
            <a:r>
              <a:rPr lang="en-GB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5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1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C-BAND GUN POWERING SCHEME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7C316F07-C6F3-4FF5-BAF6-FC8CB9ECD5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3" r="4952"/>
          <a:stretch/>
        </p:blipFill>
        <p:spPr>
          <a:xfrm>
            <a:off x="6048424" y="4211885"/>
            <a:ext cx="3839156" cy="2889944"/>
          </a:xfrm>
          <a:prstGeom prst="rect">
            <a:avLst/>
          </a:prstGeom>
        </p:spPr>
      </p:pic>
      <p:sp>
        <p:nvSpPr>
          <p:cNvPr id="9" name="Triangolo isoscele 8">
            <a:extLst>
              <a:ext uri="{FF2B5EF4-FFF2-40B4-BE49-F238E27FC236}">
                <a16:creationId xmlns:a16="http://schemas.microsoft.com/office/drawing/2014/main" id="{45326BA2-F67A-4CA1-86ED-E95891398DD4}"/>
              </a:ext>
            </a:extLst>
          </p:cNvPr>
          <p:cNvSpPr/>
          <p:nvPr/>
        </p:nvSpPr>
        <p:spPr>
          <a:xfrm rot="5400000">
            <a:off x="1211413" y="4500597"/>
            <a:ext cx="993096" cy="122413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EEA2859-6C01-4A27-B393-DFBF86CF494D}"/>
              </a:ext>
            </a:extLst>
          </p:cNvPr>
          <p:cNvSpPr txBox="1"/>
          <p:nvPr/>
        </p:nvSpPr>
        <p:spPr>
          <a:xfrm>
            <a:off x="1211928" y="4927999"/>
            <a:ext cx="743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KLY</a:t>
            </a: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FB26594A-E4EE-42BF-9A54-C48382EF8739}"/>
              </a:ext>
            </a:extLst>
          </p:cNvPr>
          <p:cNvCxnSpPr>
            <a:stCxn id="9" idx="0"/>
          </p:cNvCxnSpPr>
          <p:nvPr/>
        </p:nvCxnSpPr>
        <p:spPr>
          <a:xfrm>
            <a:off x="2320029" y="5112665"/>
            <a:ext cx="86409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10CF647F-0520-4D50-90E5-D275A60579B7}"/>
              </a:ext>
            </a:extLst>
          </p:cNvPr>
          <p:cNvGrpSpPr/>
          <p:nvPr/>
        </p:nvGrpSpPr>
        <p:grpSpPr>
          <a:xfrm>
            <a:off x="2488782" y="4479144"/>
            <a:ext cx="567363" cy="383890"/>
            <a:chOff x="1331640" y="2181014"/>
            <a:chExt cx="1080120" cy="383890"/>
          </a:xfrm>
        </p:grpSpPr>
        <p:cxnSp>
          <p:nvCxnSpPr>
            <p:cNvPr id="13" name="Connettore 1 6">
              <a:extLst>
                <a:ext uri="{FF2B5EF4-FFF2-40B4-BE49-F238E27FC236}">
                  <a16:creationId xmlns:a16="http://schemas.microsoft.com/office/drawing/2014/main" id="{561687DC-85BA-4D86-A703-29C91F86D047}"/>
                </a:ext>
              </a:extLst>
            </p:cNvPr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7">
              <a:extLst>
                <a:ext uri="{FF2B5EF4-FFF2-40B4-BE49-F238E27FC236}">
                  <a16:creationId xmlns:a16="http://schemas.microsoft.com/office/drawing/2014/main" id="{0B750456-A285-4013-BA21-ABF4AF0E727E}"/>
                </a:ext>
              </a:extLst>
            </p:cNvPr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8">
              <a:extLst>
                <a:ext uri="{FF2B5EF4-FFF2-40B4-BE49-F238E27FC236}">
                  <a16:creationId xmlns:a16="http://schemas.microsoft.com/office/drawing/2014/main" id="{B380FFBA-B901-4FE8-9243-8A0C873C84C1}"/>
                </a:ext>
              </a:extLst>
            </p:cNvPr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9">
              <a:extLst>
                <a:ext uri="{FF2B5EF4-FFF2-40B4-BE49-F238E27FC236}">
                  <a16:creationId xmlns:a16="http://schemas.microsoft.com/office/drawing/2014/main" id="{6B19478D-52E2-489A-8FCF-CDF4DBF71430}"/>
                </a:ext>
              </a:extLst>
            </p:cNvPr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0">
              <a:extLst>
                <a:ext uri="{FF2B5EF4-FFF2-40B4-BE49-F238E27FC236}">
                  <a16:creationId xmlns:a16="http://schemas.microsoft.com/office/drawing/2014/main" id="{D109B821-D5D2-4EB3-9FC7-0E68EBE2E922}"/>
                </a:ext>
              </a:extLst>
            </p:cNvPr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331A70A-0515-498B-AE6B-D8776D0E40C2}"/>
              </a:ext>
            </a:extLst>
          </p:cNvPr>
          <p:cNvSpPr txBox="1"/>
          <p:nvPr/>
        </p:nvSpPr>
        <p:spPr>
          <a:xfrm>
            <a:off x="1898620" y="3951470"/>
            <a:ext cx="261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&lt;0.200 </a:t>
            </a:r>
            <a:r>
              <a:rPr lang="en-US" dirty="0">
                <a:solidFill>
                  <a:schemeClr val="tx1"/>
                </a:solidFill>
                <a:sym typeface="Symbol"/>
              </a:rPr>
              <a:t>s 40 MW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984A47A1-077C-4847-9495-59A115A5D2E2}"/>
              </a:ext>
            </a:extLst>
          </p:cNvPr>
          <p:cNvSpPr/>
          <p:nvPr/>
        </p:nvSpPr>
        <p:spPr>
          <a:xfrm>
            <a:off x="3167549" y="4788629"/>
            <a:ext cx="720080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Arco 19">
            <a:extLst>
              <a:ext uri="{FF2B5EF4-FFF2-40B4-BE49-F238E27FC236}">
                <a16:creationId xmlns:a16="http://schemas.microsoft.com/office/drawing/2014/main" id="{679C184B-1C37-4160-8A44-415B868EB96B}"/>
              </a:ext>
            </a:extLst>
          </p:cNvPr>
          <p:cNvSpPr/>
          <p:nvPr/>
        </p:nvSpPr>
        <p:spPr>
          <a:xfrm>
            <a:off x="3267273" y="4927999"/>
            <a:ext cx="420908" cy="369332"/>
          </a:xfrm>
          <a:prstGeom prst="arc">
            <a:avLst>
              <a:gd name="adj1" fmla="val 16200000"/>
              <a:gd name="adj2" fmla="val 492849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844BF9C-1853-4C43-9049-3F4F1DB3748D}"/>
              </a:ext>
            </a:extLst>
          </p:cNvPr>
          <p:cNvSpPr txBox="1"/>
          <p:nvPr/>
        </p:nvSpPr>
        <p:spPr>
          <a:xfrm>
            <a:off x="3167549" y="4908505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solidFill>
                  <a:schemeClr val="tx1"/>
                </a:solidFill>
              </a:rPr>
              <a:t>circ</a:t>
            </a: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940986D6-3FDC-4A33-81A7-385B0D555493}"/>
              </a:ext>
            </a:extLst>
          </p:cNvPr>
          <p:cNvCxnSpPr>
            <a:stCxn id="19" idx="6"/>
          </p:cNvCxnSpPr>
          <p:nvPr/>
        </p:nvCxnSpPr>
        <p:spPr>
          <a:xfrm>
            <a:off x="3887629" y="5112665"/>
            <a:ext cx="133001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ccia a destra 22">
            <a:extLst>
              <a:ext uri="{FF2B5EF4-FFF2-40B4-BE49-F238E27FC236}">
                <a16:creationId xmlns:a16="http://schemas.microsoft.com/office/drawing/2014/main" id="{5C7255CC-28D8-4C4A-8470-6F777D86B9D6}"/>
              </a:ext>
            </a:extLst>
          </p:cNvPr>
          <p:cNvSpPr/>
          <p:nvPr/>
        </p:nvSpPr>
        <p:spPr>
          <a:xfrm>
            <a:off x="2604618" y="4915680"/>
            <a:ext cx="301335" cy="134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">
                <a:extLst>
                  <a:ext uri="{FF2B5EF4-FFF2-40B4-BE49-F238E27FC236}">
                    <a16:creationId xmlns:a16="http://schemas.microsoft.com/office/drawing/2014/main" id="{75443356-CD5E-42C7-B2C3-705E526F3D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0705590"/>
                  </p:ext>
                </p:extLst>
              </p:nvPr>
            </p:nvGraphicFramePr>
            <p:xfrm>
              <a:off x="6719134" y="1056950"/>
              <a:ext cx="2927621" cy="322694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4608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8153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897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it-IT" sz="1300" b="1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cath</a:t>
                          </a:r>
                          <a:endParaRPr lang="it-IT" sz="1300" b="1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240 MV/m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897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Δ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f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0-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300" b="1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≈ 90 MHz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472399"/>
                      </a:ext>
                    </a:extLst>
                  </a:tr>
                  <a:tr h="1447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Q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12000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447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</a:t>
                          </a:r>
                          <a:endParaRPr lang="it-IT" sz="1300" b="1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4990177"/>
                      </a:ext>
                    </a:extLst>
                  </a:tr>
                  <a:tr h="1897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300" b="1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@240MV/m  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12 MW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1775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300" b="1" i="1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300" b="1" i="0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it-IT" sz="1300" b="1" i="0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𝐂𝐀𝐓</m:t>
                                    </m:r>
                                  </m:sub>
                                </m:sSub>
                                <m:r>
                                  <a:rPr lang="it-IT" sz="1300" b="1" i="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sz="1300" b="1" i="1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sz="1300" b="1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300" b="1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𝑷</m:t>
                                        </m:r>
                                      </m:e>
                                      <m:sub>
                                        <m:r>
                                          <a:rPr lang="it-IT" sz="1300" b="1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𝒅𝒊𝒔𝒔</m:t>
                                        </m:r>
                                      </m:sub>
                                    </m:sSub>
                                  </m:e>
                                </m:rad>
                              </m:oMath>
                            </m:oMathPara>
                          </a14:m>
                          <a:endParaRPr lang="it-IT" sz="1300" b="1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69 [MV/mMW</a:t>
                          </a:r>
                          <a:r>
                            <a:rPr lang="it-IT" sz="1300" b="0" baseline="30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0.5</a:t>
                          </a:r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]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897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IN 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@240MV/m  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31 MW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4714739"/>
                      </a:ext>
                    </a:extLst>
                  </a:tr>
                  <a:tr h="1897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T 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 200 ns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&lt;30 </a:t>
                          </a:r>
                          <a:r>
                            <a:rPr lang="it-IT" sz="1300" b="0" baseline="30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o</a:t>
                          </a:r>
                          <a:r>
                            <a:rPr lang="it-IT" sz="13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endParaRPr lang="it-IT" sz="13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1897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RF </a:t>
                          </a:r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pulse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length</a:t>
                          </a:r>
                          <a:endParaRPr lang="it-IT" sz="1300" b="1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&lt;200 ns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3666066"/>
                      </a:ext>
                    </a:extLst>
                  </a:tr>
                  <a:tr h="1897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power</a:t>
                          </a:r>
                          <a:endParaRPr lang="it-IT" sz="1300" b="1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2000-200 W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3591787"/>
                      </a:ext>
                    </a:extLst>
                  </a:tr>
                  <a:tr h="18973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Rep. Rate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1000-100 Hz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19496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">
                <a:extLst>
                  <a:ext uri="{FF2B5EF4-FFF2-40B4-BE49-F238E27FC236}">
                    <a16:creationId xmlns:a16="http://schemas.microsoft.com/office/drawing/2014/main" id="{75443356-CD5E-42C7-B2C3-705E526F3DC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0705590"/>
                  </p:ext>
                </p:extLst>
              </p:nvPr>
            </p:nvGraphicFramePr>
            <p:xfrm>
              <a:off x="6719134" y="1056950"/>
              <a:ext cx="2927621" cy="322694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4608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8153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E</a:t>
                          </a:r>
                          <a:r>
                            <a:rPr lang="it-IT" sz="1300" b="1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cath</a:t>
                          </a:r>
                          <a:endParaRPr lang="it-IT" sz="1300" b="1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240 MV/m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Δ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f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0-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300" b="1" baseline="-250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≈ 90 MHz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9472399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Q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12000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</a:t>
                          </a:r>
                          <a:endParaRPr lang="it-IT" sz="1300" b="1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4990177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300" b="1" baseline="-25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@240MV/m  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12 MW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3134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20" t="-442593" r="-102941" b="-45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69 [MV/mMW</a:t>
                          </a:r>
                          <a:r>
                            <a:rPr lang="it-IT" sz="1300" b="0" baseline="30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0.5</a:t>
                          </a:r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]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it-IT" sz="1300" b="1" baseline="-250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IN 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@240MV/m  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31 MW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84714739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  <a:sym typeface="Symbol" panose="05050102010706020507" pitchFamily="18" charset="2"/>
                            </a:rPr>
                            <a:t>T 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@ 200 ns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&lt;30 </a:t>
                          </a:r>
                          <a:r>
                            <a:rPr lang="it-IT" sz="1300" b="0" baseline="3000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o</a:t>
                          </a:r>
                          <a:r>
                            <a:rPr lang="it-IT" sz="1300" b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endParaRPr lang="it-IT" sz="1300" b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RF </a:t>
                          </a:r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pulse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length</a:t>
                          </a:r>
                          <a:endParaRPr lang="it-IT" sz="1300" b="1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&lt;200 ns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43666066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Av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diss</a:t>
                          </a:r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it-IT" sz="1300" b="1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power</a:t>
                          </a:r>
                          <a:endParaRPr lang="it-IT" sz="1300" b="1" baseline="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2000-200 W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3591787"/>
                      </a:ext>
                    </a:extLst>
                  </a:tr>
                  <a:tr h="2895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1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Rep. Rate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300" b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1000-100 Hz</a:t>
                          </a:r>
                        </a:p>
                      </a:txBody>
                      <a:tcPr anchor="ctr">
                        <a:solidFill>
                          <a:srgbClr val="92D05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19496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5" name="Rettangolo 24">
            <a:extLst>
              <a:ext uri="{FF2B5EF4-FFF2-40B4-BE49-F238E27FC236}">
                <a16:creationId xmlns:a16="http://schemas.microsoft.com/office/drawing/2014/main" id="{FD731113-4AAA-44F3-A392-4642972EBA5A}"/>
              </a:ext>
            </a:extLst>
          </p:cNvPr>
          <p:cNvSpPr/>
          <p:nvPr/>
        </p:nvSpPr>
        <p:spPr>
          <a:xfrm>
            <a:off x="698610" y="1108318"/>
            <a:ext cx="58617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RF pulses of few tens of MW at 200 ns allow reaching </a:t>
            </a:r>
            <a:r>
              <a:rPr lang="en-GB" sz="15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1500" baseline="-250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cath</a:t>
            </a:r>
            <a:r>
              <a:rPr lang="en-GB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&gt;200 MV/m. 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endParaRPr lang="en-GB" sz="15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Because of its higher efficiency, a C-band RF </a:t>
            </a:r>
            <a:r>
              <a:rPr lang="en-GB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Gun is also suitable for application requiring repetition rates in the 500 Hz </a:t>
            </a:r>
            <a:r>
              <a:rPr lang="en-GB" sz="15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÷</a:t>
            </a:r>
            <a:r>
              <a:rPr lang="en-GB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1 kHz range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endParaRPr lang="en-GB" sz="15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Moreover, to feed the SW gun a C-band </a:t>
            </a: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circulator is necessary 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 protect the klystron from the power reflections during transients (a commercially available C-band circulator exists and will be purchased from </a:t>
            </a:r>
            <a:r>
              <a:rPr lang="en-US" sz="15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CML</a:t>
            </a:r>
            <a:r>
              <a:rPr lang="en-US" sz="15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allow the high-power tests).</a:t>
            </a:r>
            <a:endParaRPr lang="it-IT" sz="15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6507772C-45A7-4C2B-B83F-EACE9AF89A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657" t="2330" r="33184" b="5055"/>
          <a:stretch/>
        </p:blipFill>
        <p:spPr>
          <a:xfrm rot="5400000">
            <a:off x="3980474" y="5266552"/>
            <a:ext cx="1345172" cy="1988515"/>
          </a:xfrm>
          <a:prstGeom prst="rect">
            <a:avLst/>
          </a:prstGeom>
        </p:spPr>
      </p:pic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4720DE07-31C0-44E9-B32E-D447ADE801DC}"/>
              </a:ext>
            </a:extLst>
          </p:cNvPr>
          <p:cNvCxnSpPr/>
          <p:nvPr/>
        </p:nvCxnSpPr>
        <p:spPr>
          <a:xfrm>
            <a:off x="5217642" y="5112665"/>
            <a:ext cx="0" cy="67739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27">
            <a:extLst>
              <a:ext uri="{FF2B5EF4-FFF2-40B4-BE49-F238E27FC236}">
                <a16:creationId xmlns:a16="http://schemas.microsoft.com/office/drawing/2014/main" id="{9C5B5D31-34FA-4685-9D25-3B1036EBB728}"/>
              </a:ext>
            </a:extLst>
          </p:cNvPr>
          <p:cNvSpPr/>
          <p:nvPr/>
        </p:nvSpPr>
        <p:spPr>
          <a:xfrm>
            <a:off x="743580" y="6771022"/>
            <a:ext cx="359367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500" i="1" dirty="0">
                <a:solidFill>
                  <a:schemeClr val="tx1"/>
                </a:solidFill>
              </a:rPr>
              <a:t>[1] D. Alesini et al., TUPTS024, IPAC 19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A24F2F9-98E3-41FB-A2E0-6B7B6D6BB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725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FULL C-Band gun 2D DESIGN</a:t>
            </a: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24B1938B-57CF-4FBF-8BB0-2F3CB3E57E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85" t="15990" r="8809" b="2061"/>
          <a:stretch/>
        </p:blipFill>
        <p:spPr>
          <a:xfrm>
            <a:off x="2068664" y="1122225"/>
            <a:ext cx="5943294" cy="3384376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7D411FC9-2A0E-41A2-9E81-0989283D8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0" y="4559259"/>
            <a:ext cx="4338388" cy="2470611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90708E35-1280-4CF7-88D1-7125084C00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299" y="5025073"/>
            <a:ext cx="5122039" cy="2004797"/>
          </a:xfrm>
          <a:prstGeom prst="rect">
            <a:avLst/>
          </a:prstGeo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4CFADA9-25BA-4876-ABEC-F9E7277CA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1933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FULL C-Band gun 2D DESIGN: RESULTS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0D4C9BC-492D-4B19-848E-373EC1F9D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759" y="4283893"/>
            <a:ext cx="5141106" cy="24432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76277D30-FADE-491A-B1D0-1C178F668D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79615723"/>
                  </p:ext>
                </p:extLst>
              </p:nvPr>
            </p:nvGraphicFramePr>
            <p:xfrm>
              <a:off x="2952080" y="1487414"/>
              <a:ext cx="3880459" cy="2587734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1055077">
                      <a:extLst>
                        <a:ext uri="{9D8B030D-6E8A-4147-A177-3AD203B41FA5}">
                          <a16:colId xmlns:a16="http://schemas.microsoft.com/office/drawing/2014/main" val="2430873656"/>
                        </a:ext>
                      </a:extLst>
                    </a:gridCol>
                    <a:gridCol w="1399527">
                      <a:extLst>
                        <a:ext uri="{9D8B030D-6E8A-4147-A177-3AD203B41FA5}">
                          <a16:colId xmlns:a16="http://schemas.microsoft.com/office/drawing/2014/main" val="1477304501"/>
                        </a:ext>
                      </a:extLst>
                    </a:gridCol>
                    <a:gridCol w="1425855">
                      <a:extLst>
                        <a:ext uri="{9D8B030D-6E8A-4147-A177-3AD203B41FA5}">
                          <a16:colId xmlns:a16="http://schemas.microsoft.com/office/drawing/2014/main" val="1469507184"/>
                        </a:ext>
                      </a:extLst>
                    </a:gridCol>
                  </a:tblGrid>
                  <a:tr h="297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err="1">
                              <a:effectLst/>
                            </a:rPr>
                            <a:t>f</a:t>
                          </a:r>
                          <a:r>
                            <a:rPr lang="it-IT" sz="1800" u="none" strike="noStrike" baseline="-25000">
                              <a:effectLst/>
                            </a:rPr>
                            <a:t>π</a:t>
                          </a:r>
                          <a:endParaRPr lang="it-IT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u="none" strike="noStrike" dirty="0">
                              <a:effectLst/>
                            </a:rPr>
                            <a:t>5712 MHz</a:t>
                          </a: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020473162"/>
                      </a:ext>
                    </a:extLst>
                  </a:tr>
                  <a:tr h="370088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dirty="0">
                              <a:effectLst/>
                            </a:rPr>
                            <a:t>∆</a:t>
                          </a:r>
                          <a:r>
                            <a:rPr lang="it-IT" sz="1800" u="none" strike="noStrike" dirty="0" err="1">
                              <a:effectLst/>
                            </a:rPr>
                            <a:t>f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u="none" strike="noStrike" dirty="0">
                              <a:effectLst/>
                            </a:rPr>
                            <a:t>82 MHz</a:t>
                          </a: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142022292"/>
                      </a:ext>
                    </a:extLst>
                  </a:tr>
                  <a:tr h="297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dirty="0">
                              <a:effectLst/>
                            </a:rPr>
                            <a:t>|(E</a:t>
                          </a:r>
                          <a:r>
                            <a:rPr lang="it-IT" sz="1800" u="none" strike="noStrike" baseline="-25000" dirty="0">
                              <a:effectLst/>
                            </a:rPr>
                            <a:t>s</a:t>
                          </a:r>
                          <a:r>
                            <a:rPr lang="it-IT" sz="1800" u="none" strike="noStrike" dirty="0">
                              <a:effectLst/>
                            </a:rPr>
                            <a:t>/</a:t>
                          </a:r>
                          <a:r>
                            <a:rPr lang="it-IT" sz="1800" u="none" strike="noStrike" dirty="0" err="1">
                              <a:effectLst/>
                            </a:rPr>
                            <a:t>E</a:t>
                          </a:r>
                          <a:r>
                            <a:rPr lang="it-IT" sz="1800" u="none" strike="noStrike" baseline="-25000" dirty="0" err="1">
                              <a:effectLst/>
                            </a:rPr>
                            <a:t>c</a:t>
                          </a:r>
                          <a:r>
                            <a:rPr lang="it-IT" sz="1800" u="none" strike="noStrike" dirty="0">
                              <a:effectLst/>
                            </a:rPr>
                            <a:t>)|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u="none" strike="noStrike" dirty="0">
                              <a:effectLst/>
                            </a:rPr>
                            <a:t>0.904</a:t>
                          </a: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5027524"/>
                      </a:ext>
                    </a:extLst>
                  </a:tr>
                  <a:tr h="297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dirty="0">
                              <a:effectLst/>
                            </a:rPr>
                            <a:t>|Sc|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u="none" strike="noStrike" dirty="0">
                              <a:effectLst/>
                            </a:rPr>
                            <a:t>4.544 </a:t>
                          </a:r>
                          <a:r>
                            <a:rPr lang="it-IT" sz="1800" kern="1200" dirty="0" err="1">
                              <a:effectLst/>
                            </a:rPr>
                            <a:t>W</a:t>
                          </a:r>
                          <a:r>
                            <a:rPr lang="it-IT" sz="1800" kern="1200" dirty="0">
                              <a:effectLst/>
                            </a:rPr>
                            <a:t>/µm</a:t>
                          </a:r>
                          <a:r>
                            <a:rPr lang="it-IT" sz="1800" kern="1200" baseline="30000" dirty="0">
                              <a:effectLst/>
                            </a:rPr>
                            <a:t>2</a:t>
                          </a:r>
                          <a:endParaRPr lang="it-IT" sz="1800" kern="1200" baseline="300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u="none" strike="noStrike" dirty="0">
                              <a:effectLst/>
                            </a:rPr>
                            <a:t>6.543 </a:t>
                          </a:r>
                          <a:r>
                            <a:rPr lang="it-IT" sz="1800" kern="1200" dirty="0" err="1">
                              <a:effectLst/>
                            </a:rPr>
                            <a:t>W</a:t>
                          </a:r>
                          <a:r>
                            <a:rPr lang="it-IT" sz="1800" kern="1200" dirty="0">
                              <a:effectLst/>
                            </a:rPr>
                            <a:t>/µm</a:t>
                          </a:r>
                          <a:r>
                            <a:rPr lang="it-IT" sz="1800" kern="1200" baseline="30000" dirty="0">
                              <a:effectLst/>
                            </a:rPr>
                            <a:t>2</a:t>
                          </a:r>
                          <a:endParaRPr lang="it-IT" sz="1800" kern="1200" baseline="300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536861507"/>
                      </a:ext>
                    </a:extLst>
                  </a:tr>
                  <a:tr h="523151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dirty="0" err="1">
                              <a:effectLst/>
                            </a:rPr>
                            <a:t>E</a:t>
                          </a:r>
                          <a:r>
                            <a:rPr lang="it-IT" sz="1800" u="none" strike="noStrike" baseline="-25000" dirty="0" err="1">
                              <a:effectLst/>
                            </a:rPr>
                            <a:t>c</a:t>
                          </a:r>
                          <a:r>
                            <a:rPr lang="it-IT" sz="1800" u="none" strike="noStrike" dirty="0">
                              <a:effectLst/>
                            </a:rPr>
                            <a:t>/√</a:t>
                          </a:r>
                          <a:r>
                            <a:rPr lang="it-IT" sz="1800" u="none" strike="noStrike" dirty="0" err="1">
                              <a:effectLst/>
                            </a:rPr>
                            <a:t>P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u="none" strike="noStrike" dirty="0">
                              <a:effectLst/>
                            </a:rPr>
                            <a:t>69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it-IT" sz="1800" i="1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nor/>
                                    </m:rPr>
                                    <a:rPr lang="it-IT" sz="1800" u="none" strike="noStrike" smtClean="0">
                                      <a:effectLst/>
                                    </a:rPr>
                                    <m:t>MV</m:t>
                                  </m:r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it-IT" sz="1800" u="none" strike="noStrike" smtClean="0">
                                      <a:effectLst/>
                                    </a:rPr>
                                    <m:t>m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it-IT" sz="1800" i="1" u="none" strike="noStrike" smtClean="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it-IT" sz="1800" u="none" strike="noStrike" smtClean="0">
                                          <a:effectLst/>
                                        </a:rPr>
                                        <m:t>MW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049122311"/>
                      </a:ext>
                    </a:extLst>
                  </a:tr>
                  <a:tr h="469238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Q</a:t>
                          </a:r>
                          <a:r>
                            <a:rPr lang="it-IT" sz="1800" b="0" i="0" u="none" strike="noStrike" baseline="-25000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12289</a:t>
                          </a: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009657053"/>
                      </a:ext>
                    </a:extLst>
                  </a:tr>
                  <a:tr h="334107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∆T </a:t>
                          </a:r>
                          <a:r>
                            <a:rPr lang="it-IT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@180 ns</a:t>
                          </a: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 </a:t>
                          </a:r>
                          <a:r>
                            <a:rPr lang="it-IT" sz="18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deg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30 </a:t>
                          </a:r>
                          <a:r>
                            <a:rPr lang="it-IT" sz="18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deg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4484159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a 8">
                <a:extLst>
                  <a:ext uri="{FF2B5EF4-FFF2-40B4-BE49-F238E27FC236}">
                    <a16:creationId xmlns:a16="http://schemas.microsoft.com/office/drawing/2014/main" id="{76277D30-FADE-491A-B1D0-1C178F668D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79615723"/>
                  </p:ext>
                </p:extLst>
              </p:nvPr>
            </p:nvGraphicFramePr>
            <p:xfrm>
              <a:off x="2952080" y="1487414"/>
              <a:ext cx="3880459" cy="2587734"/>
            </p:xfrm>
            <a:graphic>
              <a:graphicData uri="http://schemas.openxmlformats.org/drawingml/2006/table">
                <a:tbl>
                  <a:tblPr>
                    <a:tableStyleId>{5940675A-B579-460E-94D1-54222C63F5DA}</a:tableStyleId>
                  </a:tblPr>
                  <a:tblGrid>
                    <a:gridCol w="1055077">
                      <a:extLst>
                        <a:ext uri="{9D8B030D-6E8A-4147-A177-3AD203B41FA5}">
                          <a16:colId xmlns:a16="http://schemas.microsoft.com/office/drawing/2014/main" val="2430873656"/>
                        </a:ext>
                      </a:extLst>
                    </a:gridCol>
                    <a:gridCol w="1399527">
                      <a:extLst>
                        <a:ext uri="{9D8B030D-6E8A-4147-A177-3AD203B41FA5}">
                          <a16:colId xmlns:a16="http://schemas.microsoft.com/office/drawing/2014/main" val="1477304501"/>
                        </a:ext>
                      </a:extLst>
                    </a:gridCol>
                    <a:gridCol w="1425855">
                      <a:extLst>
                        <a:ext uri="{9D8B030D-6E8A-4147-A177-3AD203B41FA5}">
                          <a16:colId xmlns:a16="http://schemas.microsoft.com/office/drawing/2014/main" val="1469507184"/>
                        </a:ext>
                      </a:extLst>
                    </a:gridCol>
                  </a:tblGrid>
                  <a:tr h="297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err="1">
                              <a:effectLst/>
                            </a:rPr>
                            <a:t>f</a:t>
                          </a:r>
                          <a:r>
                            <a:rPr lang="it-IT" sz="1800" u="none" strike="noStrike" baseline="-25000">
                              <a:effectLst/>
                            </a:rPr>
                            <a:t>π</a:t>
                          </a:r>
                          <a:endParaRPr lang="it-IT" sz="1800" b="0" i="0" u="none" strike="noStrike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u="none" strike="noStrike" dirty="0">
                              <a:effectLst/>
                            </a:rPr>
                            <a:t>5712 MHz</a:t>
                          </a: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020473162"/>
                      </a:ext>
                    </a:extLst>
                  </a:tr>
                  <a:tr h="370088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dirty="0">
                              <a:effectLst/>
                            </a:rPr>
                            <a:t>∆</a:t>
                          </a:r>
                          <a:r>
                            <a:rPr lang="it-IT" sz="1800" u="none" strike="noStrike" dirty="0" err="1">
                              <a:effectLst/>
                            </a:rPr>
                            <a:t>f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u="none" strike="noStrike" dirty="0">
                              <a:effectLst/>
                            </a:rPr>
                            <a:t>82 MHz</a:t>
                          </a: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142022292"/>
                      </a:ext>
                    </a:extLst>
                  </a:tr>
                  <a:tr h="297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dirty="0">
                              <a:effectLst/>
                            </a:rPr>
                            <a:t>|(E</a:t>
                          </a:r>
                          <a:r>
                            <a:rPr lang="it-IT" sz="1800" u="none" strike="noStrike" baseline="-25000" dirty="0">
                              <a:effectLst/>
                            </a:rPr>
                            <a:t>s</a:t>
                          </a:r>
                          <a:r>
                            <a:rPr lang="it-IT" sz="1800" u="none" strike="noStrike" dirty="0">
                              <a:effectLst/>
                            </a:rPr>
                            <a:t>/</a:t>
                          </a:r>
                          <a:r>
                            <a:rPr lang="it-IT" sz="1800" u="none" strike="noStrike" dirty="0" err="1">
                              <a:effectLst/>
                            </a:rPr>
                            <a:t>E</a:t>
                          </a:r>
                          <a:r>
                            <a:rPr lang="it-IT" sz="1800" u="none" strike="noStrike" baseline="-25000" dirty="0" err="1">
                              <a:effectLst/>
                            </a:rPr>
                            <a:t>c</a:t>
                          </a:r>
                          <a:r>
                            <a:rPr lang="it-IT" sz="1800" u="none" strike="noStrike" dirty="0">
                              <a:effectLst/>
                            </a:rPr>
                            <a:t>)|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u="none" strike="noStrike" dirty="0">
                              <a:effectLst/>
                            </a:rPr>
                            <a:t>0.904</a:t>
                          </a: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5027524"/>
                      </a:ext>
                    </a:extLst>
                  </a:tr>
                  <a:tr h="297050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dirty="0">
                              <a:effectLst/>
                            </a:rPr>
                            <a:t>|Sc|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u="none" strike="noStrike" dirty="0">
                              <a:effectLst/>
                            </a:rPr>
                            <a:t>4.544 </a:t>
                          </a:r>
                          <a:r>
                            <a:rPr lang="it-IT" sz="1800" kern="1200" dirty="0" err="1">
                              <a:effectLst/>
                            </a:rPr>
                            <a:t>W</a:t>
                          </a:r>
                          <a:r>
                            <a:rPr lang="it-IT" sz="1800" kern="1200" dirty="0">
                              <a:effectLst/>
                            </a:rPr>
                            <a:t>/µm</a:t>
                          </a:r>
                          <a:r>
                            <a:rPr lang="it-IT" sz="1800" kern="1200" baseline="30000" dirty="0">
                              <a:effectLst/>
                            </a:rPr>
                            <a:t>2</a:t>
                          </a:r>
                          <a:endParaRPr lang="it-IT" sz="1800" kern="1200" baseline="300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800" u="none" strike="noStrike" dirty="0">
                              <a:effectLst/>
                            </a:rPr>
                            <a:t>6.543 </a:t>
                          </a:r>
                          <a:r>
                            <a:rPr lang="it-IT" sz="1800" kern="1200" dirty="0" err="1">
                              <a:effectLst/>
                            </a:rPr>
                            <a:t>W</a:t>
                          </a:r>
                          <a:r>
                            <a:rPr lang="it-IT" sz="1800" kern="1200" dirty="0">
                              <a:effectLst/>
                            </a:rPr>
                            <a:t>/µm</a:t>
                          </a:r>
                          <a:r>
                            <a:rPr lang="it-IT" sz="1800" kern="1200" baseline="30000" dirty="0">
                              <a:effectLst/>
                            </a:rPr>
                            <a:t>2</a:t>
                          </a:r>
                          <a:endParaRPr lang="it-IT" sz="1800" kern="1200" baseline="300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536861507"/>
                      </a:ext>
                    </a:extLst>
                  </a:tr>
                  <a:tr h="523151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u="none" strike="noStrike" dirty="0" err="1">
                              <a:effectLst/>
                            </a:rPr>
                            <a:t>E</a:t>
                          </a:r>
                          <a:r>
                            <a:rPr lang="it-IT" sz="1800" u="none" strike="noStrike" baseline="-25000" dirty="0" err="1">
                              <a:effectLst/>
                            </a:rPr>
                            <a:t>c</a:t>
                          </a:r>
                          <a:r>
                            <a:rPr lang="it-IT" sz="1800" u="none" strike="noStrike" dirty="0">
                              <a:effectLst/>
                            </a:rPr>
                            <a:t>/√</a:t>
                          </a:r>
                          <a:r>
                            <a:rPr lang="it-IT" sz="1800" u="none" strike="noStrike" dirty="0" err="1">
                              <a:effectLst/>
                            </a:rPr>
                            <a:t>P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9525" marR="9525" marT="9525" marB="0" anchor="b">
                        <a:blipFill>
                          <a:blip r:embed="rId3"/>
                          <a:stretch>
                            <a:fillRect l="-37500" t="-252326" r="-431" b="-1802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049122311"/>
                      </a:ext>
                    </a:extLst>
                  </a:tr>
                  <a:tr h="469238">
                    <a:tc>
                      <a:txBody>
                        <a:bodyPr/>
                        <a:lstStyle/>
                        <a:p>
                          <a:pPr algn="l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Q</a:t>
                          </a:r>
                          <a:r>
                            <a:rPr lang="it-IT" sz="1800" b="0" i="0" u="none" strike="noStrike" baseline="-25000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12289</a:t>
                          </a:r>
                        </a:p>
                      </a:txBody>
                      <a:tcPr marL="9525" marR="9525" marT="9525" marB="0" anchor="b"/>
                    </a:tc>
                    <a:tc hMerge="1">
                      <a:txBody>
                        <a:bodyPr/>
                        <a:lstStyle/>
                        <a:p>
                          <a:pPr algn="r" fontAlgn="b"/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009657053"/>
                      </a:ext>
                    </a:extLst>
                  </a:tr>
                  <a:tr h="334107"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∆T </a:t>
                          </a:r>
                          <a:r>
                            <a:rPr lang="it-IT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@180 ns</a:t>
                          </a:r>
                        </a:p>
                      </a:txBody>
                      <a:tcPr marL="9525" marR="9525" marT="9525" marB="0" anchor="b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 </a:t>
                          </a:r>
                          <a:r>
                            <a:rPr lang="it-IT" sz="18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deg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30 </a:t>
                          </a:r>
                          <a:r>
                            <a:rPr lang="it-IT" sz="1800" b="0" i="0" u="none" strike="noStrike" dirty="0" err="1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deg</a:t>
                          </a:r>
                          <a:endParaRPr lang="it-IT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44484159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Rettangolo 9">
            <a:extLst>
              <a:ext uri="{FF2B5EF4-FFF2-40B4-BE49-F238E27FC236}">
                <a16:creationId xmlns:a16="http://schemas.microsoft.com/office/drawing/2014/main" id="{B892ADA7-68BE-4849-BB9C-A2C4E788F816}"/>
              </a:ext>
            </a:extLst>
          </p:cNvPr>
          <p:cNvSpPr/>
          <p:nvPr/>
        </p:nvSpPr>
        <p:spPr>
          <a:xfrm>
            <a:off x="4042520" y="1148861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(@200 MV/m)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C1E83AA-BF44-46E9-8095-E486475556F8}"/>
              </a:ext>
            </a:extLst>
          </p:cNvPr>
          <p:cNvSpPr/>
          <p:nvPr/>
        </p:nvSpPr>
        <p:spPr>
          <a:xfrm>
            <a:off x="5369556" y="1148861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(@240 MV/m)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F1BD1EA-CEA9-4183-95F2-5FC9CB359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6</a:t>
            </a:fld>
            <a:endParaRPr lang="it-IT"/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C194F2B-30F7-4B65-92CE-378308D7AD66}"/>
              </a:ext>
            </a:extLst>
          </p:cNvPr>
          <p:cNvCxnSpPr/>
          <p:nvPr/>
        </p:nvCxnSpPr>
        <p:spPr bwMode="auto">
          <a:xfrm>
            <a:off x="3960192" y="5436021"/>
            <a:ext cx="316835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594109E8-604C-4B2D-A553-751B4B8A1CB9}"/>
              </a:ext>
            </a:extLst>
          </p:cNvPr>
          <p:cNvCxnSpPr/>
          <p:nvPr/>
        </p:nvCxnSpPr>
        <p:spPr bwMode="auto">
          <a:xfrm>
            <a:off x="4392240" y="5580037"/>
            <a:ext cx="230425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9767304A-137D-4AE4-87DA-61DE71D8D690}"/>
              </a:ext>
            </a:extLst>
          </p:cNvPr>
          <p:cNvCxnSpPr/>
          <p:nvPr/>
        </p:nvCxnSpPr>
        <p:spPr bwMode="auto">
          <a:xfrm>
            <a:off x="5041199" y="6480000"/>
            <a:ext cx="115212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060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30772" y="137820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3D ELECTROMAGNETIC DESIGN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892ADA7-68BE-4849-BB9C-A2C4E788F816}"/>
              </a:ext>
            </a:extLst>
          </p:cNvPr>
          <p:cNvSpPr/>
          <p:nvPr/>
        </p:nvSpPr>
        <p:spPr>
          <a:xfrm>
            <a:off x="1818245" y="1106762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(@200 MV/m)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C1E83AA-BF44-46E9-8095-E486475556F8}"/>
              </a:ext>
            </a:extLst>
          </p:cNvPr>
          <p:cNvSpPr/>
          <p:nvPr/>
        </p:nvSpPr>
        <p:spPr>
          <a:xfrm>
            <a:off x="3145281" y="1106762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(@240 MV/m)</a:t>
            </a:r>
          </a:p>
        </p:txBody>
      </p:sp>
      <p:pic>
        <p:nvPicPr>
          <p:cNvPr id="48" name="Immagine 47">
            <a:extLst>
              <a:ext uri="{FF2B5EF4-FFF2-40B4-BE49-F238E27FC236}">
                <a16:creationId xmlns:a16="http://schemas.microsoft.com/office/drawing/2014/main" id="{D0E3E2D5-AF89-4D40-A492-8CDDDEB1D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8305" y="4692770"/>
            <a:ext cx="4644008" cy="2409881"/>
          </a:xfrm>
          <a:prstGeom prst="rect">
            <a:avLst/>
          </a:prstGeom>
        </p:spPr>
      </p:pic>
      <p:pic>
        <p:nvPicPr>
          <p:cNvPr id="49" name="Immagine 48">
            <a:extLst>
              <a:ext uri="{FF2B5EF4-FFF2-40B4-BE49-F238E27FC236}">
                <a16:creationId xmlns:a16="http://schemas.microsoft.com/office/drawing/2014/main" id="{3A4D029E-B87A-4B3C-9843-42EFDDB632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992" r="8843" b="30047"/>
          <a:stretch/>
        </p:blipFill>
        <p:spPr>
          <a:xfrm>
            <a:off x="852568" y="2384848"/>
            <a:ext cx="4034189" cy="2547248"/>
          </a:xfrm>
          <a:prstGeom prst="rect">
            <a:avLst/>
          </a:prstGeom>
        </p:spPr>
      </p:pic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4854675D-05CB-4CD5-9142-6F4B8F9FB90D}"/>
              </a:ext>
            </a:extLst>
          </p:cNvPr>
          <p:cNvSpPr txBox="1"/>
          <p:nvPr/>
        </p:nvSpPr>
        <p:spPr>
          <a:xfrm>
            <a:off x="515552" y="971525"/>
            <a:ext cx="52453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400" dirty="0">
                <a:solidFill>
                  <a:schemeClr val="tx1"/>
                </a:solidFill>
              </a:rPr>
              <a:t>A </a:t>
            </a:r>
            <a:r>
              <a:rPr lang="en-US" sz="1400" b="1" dirty="0">
                <a:solidFill>
                  <a:schemeClr val="tx1"/>
                </a:solidFill>
              </a:rPr>
              <a:t>first version of the mode launcher coupler </a:t>
            </a:r>
            <a:r>
              <a:rPr lang="en-US" sz="1400" dirty="0">
                <a:solidFill>
                  <a:schemeClr val="tx1"/>
                </a:solidFill>
              </a:rPr>
              <a:t>(w/o quadrupole compensation) has been designed. 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400" dirty="0">
                <a:solidFill>
                  <a:schemeClr val="tx1"/>
                </a:solidFill>
              </a:rPr>
              <a:t>The S11 put in evidence the presence of the </a:t>
            </a:r>
            <a:r>
              <a:rPr lang="en-US" sz="1400" b="1" dirty="0">
                <a:solidFill>
                  <a:schemeClr val="tx1"/>
                </a:solidFill>
              </a:rPr>
              <a:t>only two modes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400" dirty="0">
                <a:solidFill>
                  <a:schemeClr val="tx1"/>
                </a:solidFill>
              </a:rPr>
              <a:t>The </a:t>
            </a:r>
            <a:r>
              <a:rPr lang="en-US" sz="1400" b="1" dirty="0">
                <a:solidFill>
                  <a:schemeClr val="tx1"/>
                </a:solidFill>
              </a:rPr>
              <a:t>position of the coupler </a:t>
            </a:r>
            <a:r>
              <a:rPr lang="en-US" sz="1400" dirty="0">
                <a:solidFill>
                  <a:schemeClr val="tx1"/>
                </a:solidFill>
              </a:rPr>
              <a:t>can be varied according to the BD/solenoid design.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400" b="1" dirty="0">
                <a:solidFill>
                  <a:schemeClr val="tx1"/>
                </a:solidFill>
              </a:rPr>
              <a:t>On axis injection </a:t>
            </a:r>
            <a:r>
              <a:rPr lang="en-US" sz="1400" dirty="0">
                <a:solidFill>
                  <a:schemeClr val="tx1"/>
                </a:solidFill>
              </a:rPr>
              <a:t>with external mirrors is possible.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400" dirty="0">
                <a:solidFill>
                  <a:schemeClr val="tx1"/>
                </a:solidFill>
              </a:rPr>
              <a:t>BD calculations considering the </a:t>
            </a:r>
            <a:r>
              <a:rPr lang="en-US" sz="1400" b="1" dirty="0">
                <a:solidFill>
                  <a:schemeClr val="tx1"/>
                </a:solidFill>
              </a:rPr>
              <a:t>tail of the electric field </a:t>
            </a:r>
            <a:r>
              <a:rPr lang="en-US" sz="1400" dirty="0">
                <a:solidFill>
                  <a:schemeClr val="tx1"/>
                </a:solidFill>
              </a:rPr>
              <a:t>into the circular waveguide need to be done</a:t>
            </a:r>
          </a:p>
          <a:p>
            <a:pPr algn="just"/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63" name="Connettore diritto 62">
            <a:extLst>
              <a:ext uri="{FF2B5EF4-FFF2-40B4-BE49-F238E27FC236}">
                <a16:creationId xmlns:a16="http://schemas.microsoft.com/office/drawing/2014/main" id="{9AB89E0D-79D7-483D-8FDF-3A3A7304BCEC}"/>
              </a:ext>
            </a:extLst>
          </p:cNvPr>
          <p:cNvCxnSpPr/>
          <p:nvPr/>
        </p:nvCxnSpPr>
        <p:spPr>
          <a:xfrm>
            <a:off x="5611813" y="6550200"/>
            <a:ext cx="38290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o 1">
            <a:extLst>
              <a:ext uri="{FF2B5EF4-FFF2-40B4-BE49-F238E27FC236}">
                <a16:creationId xmlns:a16="http://schemas.microsoft.com/office/drawing/2014/main" id="{B87B4127-7C59-4534-A6F7-1CC1A766751E}"/>
              </a:ext>
            </a:extLst>
          </p:cNvPr>
          <p:cNvGrpSpPr/>
          <p:nvPr/>
        </p:nvGrpSpPr>
        <p:grpSpPr>
          <a:xfrm>
            <a:off x="6069526" y="784514"/>
            <a:ext cx="3036964" cy="2212195"/>
            <a:chOff x="6092430" y="764531"/>
            <a:chExt cx="3036964" cy="2212195"/>
          </a:xfrm>
        </p:grpSpPr>
        <p:pic>
          <p:nvPicPr>
            <p:cNvPr id="50" name="Immagine 49">
              <a:extLst>
                <a:ext uri="{FF2B5EF4-FFF2-40B4-BE49-F238E27FC236}">
                  <a16:creationId xmlns:a16="http://schemas.microsoft.com/office/drawing/2014/main" id="{26A89CD5-6168-47FE-B9A6-D0558A36B7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2671" t="2334" r="33393" b="4863"/>
            <a:stretch/>
          </p:blipFill>
          <p:spPr>
            <a:xfrm rot="16200000">
              <a:off x="6814588" y="445484"/>
              <a:ext cx="1592648" cy="2836942"/>
            </a:xfrm>
            <a:prstGeom prst="rect">
              <a:avLst/>
            </a:prstGeom>
          </p:spPr>
        </p:pic>
        <p:sp>
          <p:nvSpPr>
            <p:cNvPr id="52" name="Rettangolo 51">
              <a:extLst>
                <a:ext uri="{FF2B5EF4-FFF2-40B4-BE49-F238E27FC236}">
                  <a16:creationId xmlns:a16="http://schemas.microsoft.com/office/drawing/2014/main" id="{A468F858-B1DC-4680-97CD-F5C9801D07B2}"/>
                </a:ext>
              </a:extLst>
            </p:cNvPr>
            <p:cNvSpPr/>
            <p:nvPr/>
          </p:nvSpPr>
          <p:spPr>
            <a:xfrm>
              <a:off x="6984529" y="949197"/>
              <a:ext cx="1399059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53" name="Rettangolo 52">
              <a:extLst>
                <a:ext uri="{FF2B5EF4-FFF2-40B4-BE49-F238E27FC236}">
                  <a16:creationId xmlns:a16="http://schemas.microsoft.com/office/drawing/2014/main" id="{2E0B19C0-03C3-427E-88C2-E52C46C7063E}"/>
                </a:ext>
              </a:extLst>
            </p:cNvPr>
            <p:cNvSpPr/>
            <p:nvPr/>
          </p:nvSpPr>
          <p:spPr>
            <a:xfrm>
              <a:off x="6984528" y="2173637"/>
              <a:ext cx="1399059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56" name="Rettangolo 55">
              <a:extLst>
                <a:ext uri="{FF2B5EF4-FFF2-40B4-BE49-F238E27FC236}">
                  <a16:creationId xmlns:a16="http://schemas.microsoft.com/office/drawing/2014/main" id="{5383D6A7-28D7-44DB-AF5D-A6712A6C7EF9}"/>
                </a:ext>
              </a:extLst>
            </p:cNvPr>
            <p:cNvSpPr/>
            <p:nvPr/>
          </p:nvSpPr>
          <p:spPr>
            <a:xfrm>
              <a:off x="8841301" y="793330"/>
              <a:ext cx="288093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57" name="Rettangolo 56">
              <a:extLst>
                <a:ext uri="{FF2B5EF4-FFF2-40B4-BE49-F238E27FC236}">
                  <a16:creationId xmlns:a16="http://schemas.microsoft.com/office/drawing/2014/main" id="{C2FDFA70-EDA2-4147-A479-648820C3D2B3}"/>
                </a:ext>
              </a:extLst>
            </p:cNvPr>
            <p:cNvSpPr/>
            <p:nvPr/>
          </p:nvSpPr>
          <p:spPr>
            <a:xfrm>
              <a:off x="8841301" y="2400966"/>
              <a:ext cx="288093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cxnSp>
          <p:nvCxnSpPr>
            <p:cNvPr id="58" name="Connettore 2 57">
              <a:extLst>
                <a:ext uri="{FF2B5EF4-FFF2-40B4-BE49-F238E27FC236}">
                  <a16:creationId xmlns:a16="http://schemas.microsoft.com/office/drawing/2014/main" id="{53001879-241E-47AF-9611-D5F170965045}"/>
                </a:ext>
              </a:extLst>
            </p:cNvPr>
            <p:cNvCxnSpPr>
              <a:endCxn id="50" idx="2"/>
            </p:cNvCxnSpPr>
            <p:nvPr/>
          </p:nvCxnSpPr>
          <p:spPr>
            <a:xfrm>
              <a:off x="6408465" y="1657426"/>
              <a:ext cx="2620918" cy="20652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2 58">
              <a:extLst>
                <a:ext uri="{FF2B5EF4-FFF2-40B4-BE49-F238E27FC236}">
                  <a16:creationId xmlns:a16="http://schemas.microsoft.com/office/drawing/2014/main" id="{C44A4272-24FB-4D8F-AF74-25AADAA20BEE}"/>
                </a:ext>
              </a:extLst>
            </p:cNvPr>
            <p:cNvCxnSpPr>
              <a:stCxn id="64" idx="2"/>
            </p:cNvCxnSpPr>
            <p:nvPr/>
          </p:nvCxnSpPr>
          <p:spPr>
            <a:xfrm flipH="1">
              <a:off x="6409186" y="1133863"/>
              <a:ext cx="44882" cy="523563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asellaDiTesto 63">
              <a:extLst>
                <a:ext uri="{FF2B5EF4-FFF2-40B4-BE49-F238E27FC236}">
                  <a16:creationId xmlns:a16="http://schemas.microsoft.com/office/drawing/2014/main" id="{7B29C07B-AD46-4270-801C-33BA6587C64A}"/>
                </a:ext>
              </a:extLst>
            </p:cNvPr>
            <p:cNvSpPr txBox="1"/>
            <p:nvPr/>
          </p:nvSpPr>
          <p:spPr>
            <a:xfrm>
              <a:off x="6092430" y="764531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b="1" dirty="0">
                  <a:solidFill>
                    <a:srgbClr val="FF0000"/>
                  </a:solidFill>
                </a:rPr>
                <a:t>laser</a:t>
              </a:r>
            </a:p>
          </p:txBody>
        </p: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id="{80D3B7EA-C35A-404B-8AD9-907B14E4FDB0}"/>
              </a:ext>
            </a:extLst>
          </p:cNvPr>
          <p:cNvGrpSpPr/>
          <p:nvPr/>
        </p:nvGrpSpPr>
        <p:grpSpPr>
          <a:xfrm>
            <a:off x="6520911" y="2778325"/>
            <a:ext cx="2280484" cy="1934092"/>
            <a:chOff x="6792277" y="2701544"/>
            <a:chExt cx="2280484" cy="1934092"/>
          </a:xfrm>
        </p:grpSpPr>
        <p:pic>
          <p:nvPicPr>
            <p:cNvPr id="51" name="Immagine 50">
              <a:extLst>
                <a:ext uri="{FF2B5EF4-FFF2-40B4-BE49-F238E27FC236}">
                  <a16:creationId xmlns:a16="http://schemas.microsoft.com/office/drawing/2014/main" id="{F03C2339-724C-4170-87CF-3BB57D311E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2670" t="55543" r="31227" b="3444"/>
            <a:stretch/>
          </p:blipFill>
          <p:spPr>
            <a:xfrm rot="16200000">
              <a:off x="7595034" y="3157909"/>
              <a:ext cx="1698537" cy="1256917"/>
            </a:xfrm>
            <a:prstGeom prst="rect">
              <a:avLst/>
            </a:prstGeom>
          </p:spPr>
        </p:pic>
        <p:sp>
          <p:nvSpPr>
            <p:cNvPr id="54" name="Rettangolo 53">
              <a:extLst>
                <a:ext uri="{FF2B5EF4-FFF2-40B4-BE49-F238E27FC236}">
                  <a16:creationId xmlns:a16="http://schemas.microsoft.com/office/drawing/2014/main" id="{DF919B8B-2C40-4BC8-AB85-E3C03B1B437A}"/>
                </a:ext>
              </a:extLst>
            </p:cNvPr>
            <p:cNvSpPr/>
            <p:nvPr/>
          </p:nvSpPr>
          <p:spPr>
            <a:xfrm>
              <a:off x="6792277" y="3025578"/>
              <a:ext cx="1023567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55" name="Rettangolo 54">
              <a:extLst>
                <a:ext uri="{FF2B5EF4-FFF2-40B4-BE49-F238E27FC236}">
                  <a16:creationId xmlns:a16="http://schemas.microsoft.com/office/drawing/2014/main" id="{5144976E-0A80-45B2-912B-E04E44EF1D82}"/>
                </a:ext>
              </a:extLst>
            </p:cNvPr>
            <p:cNvSpPr/>
            <p:nvPr/>
          </p:nvSpPr>
          <p:spPr>
            <a:xfrm>
              <a:off x="6792277" y="4011360"/>
              <a:ext cx="1023567" cy="57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cxnSp>
          <p:nvCxnSpPr>
            <p:cNvPr id="60" name="Connettore 2 59">
              <a:extLst>
                <a:ext uri="{FF2B5EF4-FFF2-40B4-BE49-F238E27FC236}">
                  <a16:creationId xmlns:a16="http://schemas.microsoft.com/office/drawing/2014/main" id="{0B1B8124-4F36-4DF2-89B3-6871B13404F9}"/>
                </a:ext>
              </a:extLst>
            </p:cNvPr>
            <p:cNvCxnSpPr/>
            <p:nvPr/>
          </p:nvCxnSpPr>
          <p:spPr>
            <a:xfrm>
              <a:off x="7994159" y="3658472"/>
              <a:ext cx="1035224" cy="15596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2 60">
              <a:extLst>
                <a:ext uri="{FF2B5EF4-FFF2-40B4-BE49-F238E27FC236}">
                  <a16:creationId xmlns:a16="http://schemas.microsoft.com/office/drawing/2014/main" id="{9216BB0E-B2AD-4C89-AE80-E2256D3FE5C6}"/>
                </a:ext>
              </a:extLst>
            </p:cNvPr>
            <p:cNvCxnSpPr>
              <a:stCxn id="65" idx="2"/>
            </p:cNvCxnSpPr>
            <p:nvPr/>
          </p:nvCxnSpPr>
          <p:spPr>
            <a:xfrm flipH="1">
              <a:off x="7978940" y="3070876"/>
              <a:ext cx="44882" cy="587596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CasellaDiTesto 64">
              <a:extLst>
                <a:ext uri="{FF2B5EF4-FFF2-40B4-BE49-F238E27FC236}">
                  <a16:creationId xmlns:a16="http://schemas.microsoft.com/office/drawing/2014/main" id="{23505ADF-0AAF-4E16-A258-ACCA868D57AB}"/>
                </a:ext>
              </a:extLst>
            </p:cNvPr>
            <p:cNvSpPr txBox="1"/>
            <p:nvPr/>
          </p:nvSpPr>
          <p:spPr>
            <a:xfrm>
              <a:off x="7662184" y="2701544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b="1" dirty="0">
                  <a:solidFill>
                    <a:srgbClr val="FF0000"/>
                  </a:solidFill>
                </a:rPr>
                <a:t>laser</a:t>
              </a:r>
            </a:p>
          </p:txBody>
        </p:sp>
      </p:grpSp>
      <p:pic>
        <p:nvPicPr>
          <p:cNvPr id="66" name="Immagine 65">
            <a:extLst>
              <a:ext uri="{FF2B5EF4-FFF2-40B4-BE49-F238E27FC236}">
                <a16:creationId xmlns:a16="http://schemas.microsoft.com/office/drawing/2014/main" id="{EB6FFEE3-4460-4329-80F6-1CE706E023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313" y="4751972"/>
            <a:ext cx="4499992" cy="2335149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884776-3ADA-4861-B6EB-F4A746E0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6778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1 </a:t>
            </a:r>
            <a:r>
              <a:rPr lang="en-GB" sz="2000" b="1" cap="all" dirty="0" err="1">
                <a:solidFill>
                  <a:srgbClr val="C00000"/>
                </a:solidFill>
              </a:rPr>
              <a:t>KHz</a:t>
            </a:r>
            <a:r>
              <a:rPr lang="en-GB" sz="2000" b="1" cap="all" dirty="0">
                <a:solidFill>
                  <a:srgbClr val="C00000"/>
                </a:solidFill>
              </a:rPr>
              <a:t> OPERATION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892ADA7-68BE-4849-BB9C-A2C4E788F816}"/>
              </a:ext>
            </a:extLst>
          </p:cNvPr>
          <p:cNvSpPr/>
          <p:nvPr/>
        </p:nvSpPr>
        <p:spPr>
          <a:xfrm>
            <a:off x="1818245" y="1106762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(@200 MV/m)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C1E83AA-BF44-46E9-8095-E486475556F8}"/>
              </a:ext>
            </a:extLst>
          </p:cNvPr>
          <p:cNvSpPr/>
          <p:nvPr/>
        </p:nvSpPr>
        <p:spPr>
          <a:xfrm>
            <a:off x="3145281" y="1106762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(@240 MV/m)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7E6934E-D14E-4144-90FB-2E09D051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8</a:t>
            </a:fld>
            <a:endParaRPr lang="it-IT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662ADE8-331E-431F-B4D4-E899B4F050ED}"/>
              </a:ext>
            </a:extLst>
          </p:cNvPr>
          <p:cNvSpPr txBox="1"/>
          <p:nvPr/>
        </p:nvSpPr>
        <p:spPr>
          <a:xfrm>
            <a:off x="431800" y="1809166"/>
            <a:ext cx="8922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err="1">
                <a:solidFill>
                  <a:schemeClr val="tx1"/>
                </a:solidFill>
              </a:rPr>
              <a:t>Assuming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equivalent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transients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given</a:t>
            </a:r>
            <a:r>
              <a:rPr lang="it-IT" sz="1400" dirty="0">
                <a:solidFill>
                  <a:schemeClr val="tx1"/>
                </a:solidFill>
              </a:rPr>
              <a:t> by </a:t>
            </a:r>
            <a:r>
              <a:rPr lang="it-IT" sz="1400" dirty="0" err="1">
                <a:solidFill>
                  <a:schemeClr val="tx1"/>
                </a:solidFill>
              </a:rPr>
              <a:t>solid</a:t>
            </a:r>
            <a:r>
              <a:rPr lang="it-IT" sz="1400" dirty="0">
                <a:solidFill>
                  <a:schemeClr val="tx1"/>
                </a:solidFill>
              </a:rPr>
              <a:t> state </a:t>
            </a:r>
            <a:r>
              <a:rPr lang="it-IT" sz="1400" dirty="0" err="1">
                <a:solidFill>
                  <a:schemeClr val="tx1"/>
                </a:solidFill>
              </a:rPr>
              <a:t>modulators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similar</a:t>
            </a:r>
            <a:r>
              <a:rPr lang="it-IT" sz="1400" dirty="0">
                <a:solidFill>
                  <a:schemeClr val="tx1"/>
                </a:solidFill>
              </a:rPr>
              <a:t> to </a:t>
            </a:r>
            <a:r>
              <a:rPr lang="it-IT" sz="1400" dirty="0" err="1">
                <a:solidFill>
                  <a:schemeClr val="tx1"/>
                </a:solidFill>
              </a:rPr>
              <a:t>that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measured</a:t>
            </a:r>
            <a:r>
              <a:rPr lang="it-IT" sz="1400" dirty="0">
                <a:solidFill>
                  <a:schemeClr val="tx1"/>
                </a:solidFill>
              </a:rPr>
              <a:t> on </a:t>
            </a:r>
            <a:r>
              <a:rPr lang="it-IT" sz="1400" b="1" dirty="0">
                <a:solidFill>
                  <a:schemeClr val="tx1"/>
                </a:solidFill>
              </a:rPr>
              <a:t>SPARC C-band klystrons </a:t>
            </a:r>
            <a:r>
              <a:rPr lang="it-IT" sz="1400" dirty="0">
                <a:solidFill>
                  <a:schemeClr val="tx1"/>
                </a:solidFill>
              </a:rPr>
              <a:t>(</a:t>
            </a:r>
            <a:r>
              <a:rPr lang="it-IT" sz="1400" dirty="0">
                <a:solidFill>
                  <a:schemeClr val="tx1"/>
                </a:solidFill>
                <a:sym typeface="Symbol" panose="05050102010706020507" pitchFamily="18" charset="2"/>
              </a:rPr>
              <a:t>t</a:t>
            </a:r>
            <a:r>
              <a:rPr lang="it-IT" sz="1400" baseline="-25000" dirty="0">
                <a:solidFill>
                  <a:schemeClr val="tx1"/>
                </a:solidFill>
                <a:sym typeface="Symbol" panose="05050102010706020507" pitchFamily="18" charset="2"/>
              </a:rPr>
              <a:t>trans</a:t>
            </a:r>
            <a:r>
              <a:rPr lang="it-IT" sz="1400" dirty="0">
                <a:solidFill>
                  <a:schemeClr val="tx1"/>
                </a:solidFill>
                <a:sym typeface="Symbol" panose="05050102010706020507" pitchFamily="18" charset="2"/>
              </a:rPr>
              <a:t>1.2 s</a:t>
            </a:r>
            <a:r>
              <a:rPr lang="it-IT" sz="1400" dirty="0">
                <a:solidFill>
                  <a:schemeClr val="tx1"/>
                </a:solidFill>
              </a:rPr>
              <a:t>) </a:t>
            </a:r>
            <a:r>
              <a:rPr lang="it-IT" sz="1400" dirty="0" err="1">
                <a:solidFill>
                  <a:schemeClr val="tx1"/>
                </a:solidFill>
              </a:rPr>
              <a:t>we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obtain</a:t>
            </a:r>
            <a:r>
              <a:rPr lang="it-IT" sz="1400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FB61626-1541-4D8F-AD1F-EDC6DCC96630}"/>
              </a:ext>
            </a:extLst>
          </p:cNvPr>
          <p:cNvSpPr txBox="1"/>
          <p:nvPr/>
        </p:nvSpPr>
        <p:spPr>
          <a:xfrm>
            <a:off x="422099" y="1108386"/>
            <a:ext cx="89319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>
                <a:solidFill>
                  <a:schemeClr val="tx1"/>
                </a:solidFill>
              </a:rPr>
              <a:t>In </a:t>
            </a:r>
            <a:r>
              <a:rPr lang="it-IT" sz="1400" dirty="0" err="1">
                <a:solidFill>
                  <a:schemeClr val="tx1"/>
                </a:solidFill>
              </a:rPr>
              <a:t>this</a:t>
            </a:r>
            <a:r>
              <a:rPr lang="it-IT" sz="1400" dirty="0">
                <a:solidFill>
                  <a:schemeClr val="tx1"/>
                </a:solidFill>
              </a:rPr>
              <a:t> case </a:t>
            </a:r>
            <a:r>
              <a:rPr lang="it-IT" sz="1400" b="1" dirty="0" err="1">
                <a:solidFill>
                  <a:schemeClr val="tx1"/>
                </a:solidFill>
              </a:rPr>
              <a:t>we</a:t>
            </a:r>
            <a:r>
              <a:rPr lang="it-IT" sz="1400" b="1" dirty="0">
                <a:solidFill>
                  <a:schemeClr val="tx1"/>
                </a:solidFill>
              </a:rPr>
              <a:t> reduce the RF </a:t>
            </a:r>
            <a:r>
              <a:rPr lang="it-IT" sz="1400" b="1" dirty="0" err="1">
                <a:solidFill>
                  <a:schemeClr val="tx1"/>
                </a:solidFill>
              </a:rPr>
              <a:t>pulse</a:t>
            </a:r>
            <a:r>
              <a:rPr lang="it-IT" sz="1400" b="1" dirty="0">
                <a:solidFill>
                  <a:schemeClr val="tx1"/>
                </a:solidFill>
              </a:rPr>
              <a:t> </a:t>
            </a:r>
            <a:r>
              <a:rPr lang="it-IT" sz="1400" b="1" dirty="0" err="1">
                <a:solidFill>
                  <a:schemeClr val="tx1"/>
                </a:solidFill>
              </a:rPr>
              <a:t>but</a:t>
            </a:r>
            <a:r>
              <a:rPr lang="it-IT" sz="1400" b="1" dirty="0">
                <a:solidFill>
                  <a:schemeClr val="tx1"/>
                </a:solidFill>
              </a:rPr>
              <a:t> </a:t>
            </a:r>
            <a:r>
              <a:rPr lang="it-IT" sz="1400" b="1" dirty="0" err="1">
                <a:solidFill>
                  <a:schemeClr val="tx1"/>
                </a:solidFill>
              </a:rPr>
              <a:t>we</a:t>
            </a:r>
            <a:r>
              <a:rPr lang="it-IT" sz="1400" b="1" dirty="0">
                <a:solidFill>
                  <a:schemeClr val="tx1"/>
                </a:solidFill>
              </a:rPr>
              <a:t> are </a:t>
            </a:r>
            <a:r>
              <a:rPr lang="it-IT" sz="1400" b="1" dirty="0" err="1">
                <a:solidFill>
                  <a:schemeClr val="tx1"/>
                </a:solidFill>
              </a:rPr>
              <a:t>dominated</a:t>
            </a:r>
            <a:r>
              <a:rPr lang="it-IT" sz="1400" b="1" dirty="0">
                <a:solidFill>
                  <a:schemeClr val="tx1"/>
                </a:solidFill>
              </a:rPr>
              <a:t> by the modulator </a:t>
            </a:r>
            <a:r>
              <a:rPr lang="it-IT" sz="1400" b="1" dirty="0" err="1">
                <a:solidFill>
                  <a:schemeClr val="tx1"/>
                </a:solidFill>
              </a:rPr>
              <a:t>transients</a:t>
            </a:r>
            <a:r>
              <a:rPr lang="it-IT" sz="1400" dirty="0">
                <a:solidFill>
                  <a:schemeClr val="tx1"/>
                </a:solidFill>
              </a:rPr>
              <a:t>. </a:t>
            </a:r>
            <a:r>
              <a:rPr lang="it-IT" sz="1400" dirty="0" err="1">
                <a:solidFill>
                  <a:schemeClr val="tx1"/>
                </a:solidFill>
              </a:rPr>
              <a:t>Looking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at</a:t>
            </a:r>
            <a:r>
              <a:rPr lang="it-IT" sz="1400" dirty="0">
                <a:solidFill>
                  <a:schemeClr val="tx1"/>
                </a:solidFill>
              </a:rPr>
              <a:t> the </a:t>
            </a:r>
            <a:r>
              <a:rPr lang="it-IT" sz="1400" dirty="0" err="1">
                <a:solidFill>
                  <a:schemeClr val="tx1"/>
                </a:solidFill>
              </a:rPr>
              <a:t>values</a:t>
            </a:r>
            <a:r>
              <a:rPr lang="it-IT" sz="1400" dirty="0">
                <a:solidFill>
                  <a:schemeClr val="tx1"/>
                </a:solidFill>
              </a:rPr>
              <a:t> of the high </a:t>
            </a:r>
            <a:r>
              <a:rPr lang="it-IT" sz="1400" dirty="0" err="1">
                <a:solidFill>
                  <a:schemeClr val="tx1"/>
                </a:solidFill>
              </a:rPr>
              <a:t>power</a:t>
            </a:r>
            <a:r>
              <a:rPr lang="it-IT" sz="1400" dirty="0">
                <a:solidFill>
                  <a:schemeClr val="tx1"/>
                </a:solidFill>
              </a:rPr>
              <a:t> C-band klystron Canon (Toshiba) E37212 </a:t>
            </a:r>
            <a:r>
              <a:rPr lang="it-IT" sz="1400" dirty="0" err="1">
                <a:solidFill>
                  <a:schemeClr val="tx1"/>
                </a:solidFill>
              </a:rPr>
              <a:t>that</a:t>
            </a:r>
            <a:r>
              <a:rPr lang="it-IT" sz="1400" dirty="0">
                <a:solidFill>
                  <a:schemeClr val="tx1"/>
                </a:solidFill>
              </a:rPr>
              <a:t> are </a:t>
            </a:r>
            <a:r>
              <a:rPr lang="it-IT" sz="1400" dirty="0" err="1">
                <a:solidFill>
                  <a:schemeClr val="tx1"/>
                </a:solidFill>
              </a:rPr>
              <a:t>specified</a:t>
            </a:r>
            <a:r>
              <a:rPr lang="it-IT" sz="1400" dirty="0">
                <a:solidFill>
                  <a:schemeClr val="tx1"/>
                </a:solidFill>
              </a:rPr>
              <a:t> for 100 Hz, 50 MW, </a:t>
            </a:r>
            <a:r>
              <a:rPr lang="it-IT" sz="1400" dirty="0" err="1">
                <a:solidFill>
                  <a:schemeClr val="tx1"/>
                </a:solidFill>
              </a:rPr>
              <a:t>t</a:t>
            </a:r>
            <a:r>
              <a:rPr lang="it-IT" sz="1400" baseline="-25000" dirty="0" err="1">
                <a:solidFill>
                  <a:schemeClr val="tx1"/>
                </a:solidFill>
              </a:rPr>
              <a:t>RF_MAX</a:t>
            </a:r>
            <a:r>
              <a:rPr lang="it-IT" sz="1400" dirty="0">
                <a:solidFill>
                  <a:schemeClr val="tx1"/>
                </a:solidFill>
              </a:rPr>
              <a:t>=2.5 </a:t>
            </a:r>
            <a:r>
              <a:rPr lang="it-IT" sz="1400" dirty="0">
                <a:solidFill>
                  <a:schemeClr val="tx1"/>
                </a:solidFill>
                <a:sym typeface="Symbol" panose="05050102010706020507" pitchFamily="18" charset="2"/>
              </a:rPr>
              <a:t>s, </a:t>
            </a:r>
            <a:r>
              <a:rPr lang="it-IT" sz="1400" dirty="0" err="1">
                <a:solidFill>
                  <a:schemeClr val="tx1"/>
                </a:solidFill>
                <a:sym typeface="Symbol" panose="05050102010706020507" pitchFamily="18" charset="2"/>
              </a:rPr>
              <a:t>t</a:t>
            </a:r>
            <a:r>
              <a:rPr lang="it-IT" sz="1400" baseline="-25000" dirty="0" err="1">
                <a:solidFill>
                  <a:schemeClr val="tx1"/>
                </a:solidFill>
                <a:sym typeface="Symbol" panose="05050102010706020507" pitchFamily="18" charset="2"/>
              </a:rPr>
              <a:t>trans</a:t>
            </a:r>
            <a:r>
              <a:rPr lang="it-IT" sz="1400" dirty="0">
                <a:solidFill>
                  <a:schemeClr val="tx1"/>
                </a:solidFill>
                <a:sym typeface="Symbol" panose="05050102010706020507" pitchFamily="18" charset="2"/>
              </a:rPr>
              <a:t>=</a:t>
            </a:r>
            <a:r>
              <a:rPr lang="it-IT" sz="1400" dirty="0">
                <a:solidFill>
                  <a:schemeClr val="tx1"/>
                </a:solidFill>
              </a:rPr>
              <a:t>2.5 </a:t>
            </a:r>
            <a:r>
              <a:rPr lang="it-IT" sz="1400" dirty="0">
                <a:solidFill>
                  <a:schemeClr val="tx1"/>
                </a:solidFill>
                <a:sym typeface="Symbol" panose="05050102010706020507" pitchFamily="18" charset="2"/>
              </a:rPr>
              <a:t>s, </a:t>
            </a:r>
            <a:r>
              <a:rPr lang="it-IT" sz="1400" dirty="0" err="1">
                <a:solidFill>
                  <a:schemeClr val="tx1"/>
                </a:solidFill>
              </a:rPr>
              <a:t>we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obtain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b="1" dirty="0">
                <a:solidFill>
                  <a:schemeClr val="tx1"/>
                </a:solidFill>
              </a:rPr>
              <a:t>P</a:t>
            </a:r>
            <a:r>
              <a:rPr lang="it-IT" sz="1400" b="1" baseline="-25000" dirty="0">
                <a:solidFill>
                  <a:schemeClr val="tx1"/>
                </a:solidFill>
              </a:rPr>
              <a:t>coll_MAX</a:t>
            </a:r>
            <a:r>
              <a:rPr lang="it-IT" sz="1400" b="1" dirty="0">
                <a:solidFill>
                  <a:schemeClr val="tx1"/>
                </a:solidFill>
                <a:sym typeface="Symbol" panose="05050102010706020507" pitchFamily="18" charset="2"/>
              </a:rPr>
              <a:t>58kW.</a:t>
            </a:r>
            <a:endParaRPr lang="it-IT" sz="1400" b="1" dirty="0">
              <a:solidFill>
                <a:schemeClr val="tx1"/>
              </a:solidFill>
            </a:endParaRP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E99144D0-7F72-46D9-B559-B2AEABBEA9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t="4749" r="5672"/>
          <a:stretch/>
        </p:blipFill>
        <p:spPr>
          <a:xfrm>
            <a:off x="422098" y="2404817"/>
            <a:ext cx="4575289" cy="2301141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CC31D853-2E3B-42D7-B1AA-126B614179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" t="4112" r="6755"/>
          <a:stretch/>
        </p:blipFill>
        <p:spPr>
          <a:xfrm>
            <a:off x="431800" y="4713436"/>
            <a:ext cx="4508438" cy="2298950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93FC8A3B-B700-45DD-A7AC-10CEFB4A2D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" t="3806" r="5774"/>
          <a:stretch/>
        </p:blipFill>
        <p:spPr>
          <a:xfrm>
            <a:off x="4916042" y="4627867"/>
            <a:ext cx="4648518" cy="2320040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9DD92471-E318-4251-962D-6713B2DE01E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9" t="5362" r="6600"/>
          <a:stretch/>
        </p:blipFill>
        <p:spPr>
          <a:xfrm>
            <a:off x="5027552" y="2404817"/>
            <a:ext cx="4482629" cy="2236645"/>
          </a:xfrm>
          <a:prstGeom prst="rect">
            <a:avLst/>
          </a:prstGeom>
        </p:spPr>
      </p:pic>
      <p:sp>
        <p:nvSpPr>
          <p:cNvPr id="34" name="Freccia in giù 33">
            <a:extLst>
              <a:ext uri="{FF2B5EF4-FFF2-40B4-BE49-F238E27FC236}">
                <a16:creationId xmlns:a16="http://schemas.microsoft.com/office/drawing/2014/main" id="{B3CB2408-B229-40CC-8D57-F2F9D9A94801}"/>
              </a:ext>
            </a:extLst>
          </p:cNvPr>
          <p:cNvSpPr/>
          <p:nvPr/>
        </p:nvSpPr>
        <p:spPr>
          <a:xfrm>
            <a:off x="2291571" y="2325528"/>
            <a:ext cx="836341" cy="247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5" name="Freccia in giù 34">
            <a:extLst>
              <a:ext uri="{FF2B5EF4-FFF2-40B4-BE49-F238E27FC236}">
                <a16:creationId xmlns:a16="http://schemas.microsoft.com/office/drawing/2014/main" id="{DD6A859B-52C7-41E9-AEB7-A3A3CDE207E4}"/>
              </a:ext>
            </a:extLst>
          </p:cNvPr>
          <p:cNvSpPr/>
          <p:nvPr/>
        </p:nvSpPr>
        <p:spPr>
          <a:xfrm rot="16200000">
            <a:off x="4568732" y="4574839"/>
            <a:ext cx="528501" cy="3288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9A1F118A-6658-451B-9EB5-2AB085D55566}"/>
              </a:ext>
            </a:extLst>
          </p:cNvPr>
          <p:cNvSpPr txBox="1"/>
          <p:nvPr/>
        </p:nvSpPr>
        <p:spPr>
          <a:xfrm>
            <a:off x="6416324" y="2136756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>
                <a:solidFill>
                  <a:schemeClr val="tx1"/>
                </a:solidFill>
              </a:rPr>
              <a:t>Mode </a:t>
            </a:r>
            <a:r>
              <a:rPr lang="it-IT" sz="1600" i="1" dirty="0" err="1">
                <a:solidFill>
                  <a:schemeClr val="tx1"/>
                </a:solidFill>
              </a:rPr>
              <a:t>launcher</a:t>
            </a:r>
            <a:r>
              <a:rPr lang="it-IT" sz="1600" i="1" dirty="0">
                <a:solidFill>
                  <a:schemeClr val="tx1"/>
                </a:solidFill>
              </a:rPr>
              <a:t> case</a:t>
            </a:r>
          </a:p>
        </p:txBody>
      </p: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FE7C8076-CC5A-4722-A5D1-8A6188A9F08F}"/>
              </a:ext>
            </a:extLst>
          </p:cNvPr>
          <p:cNvCxnSpPr/>
          <p:nvPr/>
        </p:nvCxnSpPr>
        <p:spPr>
          <a:xfrm flipH="1">
            <a:off x="839193" y="3995861"/>
            <a:ext cx="395437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B5936DB7-6223-455C-B8E2-864BC4AFD322}"/>
              </a:ext>
            </a:extLst>
          </p:cNvPr>
          <p:cNvSpPr txBox="1"/>
          <p:nvPr/>
        </p:nvSpPr>
        <p:spPr>
          <a:xfrm>
            <a:off x="1035461" y="3591329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9 MW</a:t>
            </a:r>
          </a:p>
        </p:txBody>
      </p:sp>
    </p:spTree>
    <p:extLst>
      <p:ext uri="{BB962C8B-B14F-4D97-AF65-F5344CB8AC3E}">
        <p14:creationId xmlns:p14="http://schemas.microsoft.com/office/powerpoint/2010/main" val="3568451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671D0273-0F88-42DF-8452-577F52EAAB6C}"/>
              </a:ext>
            </a:extLst>
          </p:cNvPr>
          <p:cNvSpPr/>
          <p:nvPr/>
        </p:nvSpPr>
        <p:spPr>
          <a:xfrm>
            <a:off x="1030772" y="742912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000" b="1" cap="all" dirty="0">
                <a:solidFill>
                  <a:srgbClr val="C00000"/>
                </a:solidFill>
              </a:rPr>
              <a:t>THERMAL ANALISYS (1 KHz REGIME)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7E6934E-D14E-4144-90FB-2E09D051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15C9F-7E59-4C8A-BCF9-D4800CA09375}" type="slidenum">
              <a:rPr lang="it-IT" smtClean="0"/>
              <a:t>9</a:t>
            </a:fld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B11978CA-EF64-4EC6-9B0E-A8082BA9E9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1" b="11544"/>
          <a:stretch/>
        </p:blipFill>
        <p:spPr>
          <a:xfrm>
            <a:off x="2055196" y="4658371"/>
            <a:ext cx="4728151" cy="2263477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C2AD0387-FD21-491F-8D90-F5DDC1F68A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8"/>
          <a:stretch/>
        </p:blipFill>
        <p:spPr>
          <a:xfrm>
            <a:off x="4284713" y="1547589"/>
            <a:ext cx="4296787" cy="2539282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D106B315-2B0A-4961-AB69-1E3D9EFE8C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98" r="87932"/>
          <a:stretch/>
        </p:blipFill>
        <p:spPr>
          <a:xfrm>
            <a:off x="8581500" y="1417666"/>
            <a:ext cx="1070562" cy="2586667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0BBE15FE-DABE-4A3A-969D-043D3956E5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17" r="85125" b="8848"/>
          <a:stretch/>
        </p:blipFill>
        <p:spPr>
          <a:xfrm>
            <a:off x="616855" y="4545584"/>
            <a:ext cx="1224136" cy="2448272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8F0FFF3-83E0-4252-B753-ACD04E2DF851}"/>
              </a:ext>
            </a:extLst>
          </p:cNvPr>
          <p:cNvSpPr txBox="1"/>
          <p:nvPr/>
        </p:nvSpPr>
        <p:spPr>
          <a:xfrm>
            <a:off x="8335322" y="6337073"/>
            <a:ext cx="17796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chemeClr val="tx1"/>
                </a:solidFill>
              </a:rPr>
              <a:t>Courtesy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</a:p>
          <a:p>
            <a:r>
              <a:rPr lang="it-IT" sz="1600" dirty="0">
                <a:solidFill>
                  <a:schemeClr val="tx1"/>
                </a:solidFill>
              </a:rPr>
              <a:t>L. Pellegrino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EB9F9B96-5716-4D6D-BB47-36C56A97649A}"/>
              </a:ext>
            </a:extLst>
          </p:cNvPr>
          <p:cNvSpPr txBox="1"/>
          <p:nvPr/>
        </p:nvSpPr>
        <p:spPr>
          <a:xfrm>
            <a:off x="559474" y="1345219"/>
            <a:ext cx="36723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600" dirty="0">
                <a:solidFill>
                  <a:schemeClr val="tx1"/>
                </a:solidFill>
              </a:rPr>
              <a:t>We started a </a:t>
            </a:r>
            <a:r>
              <a:rPr lang="en-US" sz="1600" b="1" dirty="0">
                <a:solidFill>
                  <a:schemeClr val="tx1"/>
                </a:solidFill>
              </a:rPr>
              <a:t>thermo-mechanical</a:t>
            </a:r>
            <a:r>
              <a:rPr lang="en-US" sz="1600" dirty="0">
                <a:solidFill>
                  <a:schemeClr val="tx1"/>
                </a:solidFill>
              </a:rPr>
              <a:t> analysis to investigate the feasibility of the 1 KHz operation.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endParaRPr lang="en-US" sz="1600" dirty="0">
              <a:solidFill>
                <a:schemeClr val="tx1"/>
              </a:solidFill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600" dirty="0">
                <a:solidFill>
                  <a:schemeClr val="tx1"/>
                </a:solidFill>
              </a:rPr>
              <a:t>We use the </a:t>
            </a:r>
            <a:r>
              <a:rPr lang="en-US" sz="1600" dirty="0" err="1">
                <a:solidFill>
                  <a:schemeClr val="tx1"/>
                </a:solidFill>
              </a:rPr>
              <a:t>ansys</a:t>
            </a:r>
            <a:r>
              <a:rPr lang="en-US" sz="1600" dirty="0">
                <a:solidFill>
                  <a:schemeClr val="tx1"/>
                </a:solidFill>
              </a:rPr>
              <a:t> code. In the figure a preliminary calculation in the case of a </a:t>
            </a:r>
            <a:r>
              <a:rPr lang="en-US" sz="1600" b="1" dirty="0">
                <a:solidFill>
                  <a:schemeClr val="tx1"/>
                </a:solidFill>
              </a:rPr>
              <a:t>1 KW dissipated </a:t>
            </a:r>
            <a:r>
              <a:rPr lang="en-US" sz="1600" dirty="0">
                <a:solidFill>
                  <a:schemeClr val="tx1"/>
                </a:solidFill>
              </a:rPr>
              <a:t>power is shown.</a:t>
            </a: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214222A9-44C3-48B5-A911-C7EC368E334E}"/>
              </a:ext>
            </a:extLst>
          </p:cNvPr>
          <p:cNvSpPr/>
          <p:nvPr/>
        </p:nvSpPr>
        <p:spPr bwMode="auto">
          <a:xfrm>
            <a:off x="1030771" y="5987354"/>
            <a:ext cx="810219" cy="20237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6F8D038B-116F-49CD-8204-614B3F11A2D1}"/>
              </a:ext>
            </a:extLst>
          </p:cNvPr>
          <p:cNvCxnSpPr/>
          <p:nvPr/>
        </p:nvCxnSpPr>
        <p:spPr bwMode="auto">
          <a:xfrm>
            <a:off x="431800" y="6084093"/>
            <a:ext cx="598971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D255BC57-38D1-4EA8-BF1F-EAE86C23EF9C}"/>
              </a:ext>
            </a:extLst>
          </p:cNvPr>
          <p:cNvCxnSpPr/>
          <p:nvPr/>
        </p:nvCxnSpPr>
        <p:spPr bwMode="auto">
          <a:xfrm>
            <a:off x="2376016" y="5075981"/>
            <a:ext cx="115212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EFFAB938-EEA0-4296-876F-6BC37E93598F}"/>
              </a:ext>
            </a:extLst>
          </p:cNvPr>
          <p:cNvCxnSpPr/>
          <p:nvPr/>
        </p:nvCxnSpPr>
        <p:spPr bwMode="auto">
          <a:xfrm>
            <a:off x="4608264" y="1979637"/>
            <a:ext cx="50405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8121292"/>
      </p:ext>
    </p:extLst>
  </p:cSld>
  <p:clrMapOvr>
    <a:masterClrMapping/>
  </p:clrMapOvr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B683E9-A1BF-4ADC-98AB-CB82CDA7683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2128</TotalTime>
  <Words>2276</Words>
  <Application>Microsoft Office PowerPoint</Application>
  <PresentationFormat>Custom</PresentationFormat>
  <Paragraphs>424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CompactLight_Template Slides ENG</vt:lpstr>
      <vt:lpstr>Tema di Office</vt:lpstr>
      <vt:lpstr>WP4 C-band injector rf system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WP4 Task 1: Layout and optimization of the linac rf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Marco Diomede</cp:lastModifiedBy>
  <cp:revision>356</cp:revision>
  <cp:lastPrinted>2015-12-09T13:35:49Z</cp:lastPrinted>
  <dcterms:created xsi:type="dcterms:W3CDTF">2015-12-09T11:23:36Z</dcterms:created>
  <dcterms:modified xsi:type="dcterms:W3CDTF">2020-01-19T21:49:34Z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