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5" r:id="rId4"/>
    <p:sldId id="276" r:id="rId5"/>
    <p:sldId id="277" r:id="rId6"/>
    <p:sldId id="268" r:id="rId7"/>
    <p:sldId id="272" r:id="rId8"/>
    <p:sldId id="271" r:id="rId9"/>
    <p:sldId id="279" r:id="rId10"/>
    <p:sldId id="273" r:id="rId11"/>
    <p:sldId id="278" r:id="rId12"/>
    <p:sldId id="274" r:id="rId13"/>
    <p:sldId id="267" r:id="rId1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E9A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E4D2C-7868-4E94-9AB6-4001C38D762B}" type="datetimeFigureOut">
              <a:rPr lang="tr-TR" smtClean="0"/>
              <a:pPr/>
              <a:t>21.01.2020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29682-AB7D-4C37-B187-0692FB9916B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680795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29682-AB7D-4C37-B187-0692FB9916B5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981993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29682-AB7D-4C37-B187-0692FB9916B5}" type="slidenum">
              <a:rPr lang="tr-TR" smtClean="0"/>
              <a:pPr/>
              <a:t>2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704110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29682-AB7D-4C37-B187-0692FB9916B5}" type="slidenum">
              <a:rPr lang="tr-TR" smtClean="0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380755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29682-AB7D-4C37-B187-0692FB9916B5}" type="slidenum">
              <a:rPr lang="tr-TR" smtClean="0"/>
              <a:pPr/>
              <a:t>8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734348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29682-AB7D-4C37-B187-0692FB9916B5}" type="slidenum">
              <a:rPr lang="tr-TR" smtClean="0"/>
              <a:pPr/>
              <a:t>11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99739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8134672" cy="1470025"/>
          </a:xfrm>
        </p:spPr>
        <p:txBody>
          <a:bodyPr>
            <a:normAutofit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Wakefield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Effects</a:t>
            </a:r>
            <a:r>
              <a:rPr lang="tr-TR" dirty="0" smtClean="0">
                <a:solidFill>
                  <a:srgbClr val="C00000"/>
                </a:solidFill>
              </a:rPr>
              <a:t> in </a:t>
            </a:r>
            <a:r>
              <a:rPr lang="tr-TR" dirty="0" err="1" smtClean="0">
                <a:solidFill>
                  <a:srgbClr val="C00000"/>
                </a:solidFill>
              </a:rPr>
              <a:t>Undulators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395536" y="3068960"/>
            <a:ext cx="8424936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Zafer Nergiz</a:t>
            </a:r>
          </a:p>
          <a:p>
            <a:r>
              <a:rPr lang="en-US" sz="2000" dirty="0" err="1" smtClean="0"/>
              <a:t>Niğde</a:t>
            </a:r>
            <a:r>
              <a:rPr lang="en-US" sz="2000" dirty="0" smtClean="0"/>
              <a:t> </a:t>
            </a:r>
            <a:r>
              <a:rPr lang="en-US" sz="2000" dirty="0" err="1" smtClean="0"/>
              <a:t>Ömer</a:t>
            </a:r>
            <a:r>
              <a:rPr lang="en-US" sz="2000" dirty="0" smtClean="0"/>
              <a:t> </a:t>
            </a:r>
            <a:r>
              <a:rPr lang="en-US" sz="2000" dirty="0" err="1" smtClean="0"/>
              <a:t>Halisdemir</a:t>
            </a:r>
            <a:r>
              <a:rPr lang="en-US" sz="2000" dirty="0" smtClean="0"/>
              <a:t> University, Physics Department</a:t>
            </a:r>
          </a:p>
          <a:p>
            <a:r>
              <a:rPr lang="en-US" sz="2000" dirty="0" smtClean="0"/>
              <a:t>(Ankara University Institute of Accelerator Technologies 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3330744"/>
            <a:ext cx="3481963" cy="2304256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62074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Simulation results for 5.5 GeV (0.76 Å</a:t>
            </a:r>
            <a:r>
              <a:rPr lang="en-US" sz="2800" b="1" dirty="0" smtClean="0">
                <a:solidFill>
                  <a:srgbClr val="C00000"/>
                </a:solidFill>
              </a:rPr>
              <a:t>)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pic>
        <p:nvPicPr>
          <p:cNvPr id="7" name="Resim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503" y="764704"/>
            <a:ext cx="3625979" cy="2520280"/>
          </a:xfrm>
          <a:prstGeom prst="rect">
            <a:avLst/>
          </a:prstGeom>
        </p:spPr>
      </p:pic>
      <p:pic>
        <p:nvPicPr>
          <p:cNvPr id="8" name="Resim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27984" y="764704"/>
            <a:ext cx="3600400" cy="2599837"/>
          </a:xfrm>
          <a:prstGeom prst="rect">
            <a:avLst/>
          </a:prstGeom>
        </p:spPr>
      </p:pic>
      <p:sp>
        <p:nvSpPr>
          <p:cNvPr id="3" name="Dikdörtgen 2"/>
          <p:cNvSpPr/>
          <p:nvPr/>
        </p:nvSpPr>
        <p:spPr>
          <a:xfrm>
            <a:off x="588654" y="1903647"/>
            <a:ext cx="2552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evolution of FEL power along the </a:t>
            </a:r>
            <a:r>
              <a:rPr lang="en-US" sz="16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section.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5868144" y="1340768"/>
            <a:ext cx="2909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profile at saturation (37 m)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061289" y="3822080"/>
            <a:ext cx="21602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 wavelength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spectra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2" name="Resim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8552" y="3356992"/>
            <a:ext cx="3219832" cy="2278008"/>
          </a:xfrm>
          <a:prstGeom prst="rect">
            <a:avLst/>
          </a:prstGeom>
        </p:spPr>
      </p:pic>
      <p:sp>
        <p:nvSpPr>
          <p:cNvPr id="13" name="Dikdörtgen 12"/>
          <p:cNvSpPr/>
          <p:nvPr/>
        </p:nvSpPr>
        <p:spPr>
          <a:xfrm>
            <a:off x="5245412" y="3983283"/>
            <a:ext cx="29269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evolution of FEL </a:t>
            </a:r>
            <a:r>
              <a:rPr lang="tr-TR" sz="1600" dirty="0" err="1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badwidth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along the </a:t>
            </a:r>
            <a:r>
              <a:rPr lang="en-US" sz="16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section.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4" name="Slayt Numarası Yer Tutucus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10</a:t>
            </a:fld>
            <a:endParaRPr lang="tr-TR"/>
          </a:p>
        </p:txBody>
      </p:sp>
      <p:sp>
        <p:nvSpPr>
          <p:cNvPr id="15" name="14 Dikdörtgen"/>
          <p:cNvSpPr/>
          <p:nvPr/>
        </p:nvSpPr>
        <p:spPr>
          <a:xfrm>
            <a:off x="179512" y="551723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err="1" smtClean="0"/>
              <a:t>Resistive</a:t>
            </a:r>
            <a:r>
              <a:rPr lang="tr-TR" dirty="0" smtClean="0"/>
              <a:t> </a:t>
            </a:r>
            <a:r>
              <a:rPr lang="tr-TR" dirty="0" err="1" smtClean="0"/>
              <a:t>wakefield</a:t>
            </a:r>
            <a:r>
              <a:rPr lang="tr-TR" dirty="0" smtClean="0"/>
              <a:t> has </a:t>
            </a:r>
            <a:r>
              <a:rPr lang="tr-TR" dirty="0" err="1" smtClean="0"/>
              <a:t>strong</a:t>
            </a:r>
            <a:r>
              <a:rPr lang="tr-TR" dirty="0" smtClean="0"/>
              <a:t> </a:t>
            </a:r>
            <a:r>
              <a:rPr lang="tr-TR" dirty="0" err="1" smtClean="0"/>
              <a:t>impact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FEL </a:t>
            </a:r>
            <a:r>
              <a:rPr lang="en-US" dirty="0" smtClean="0"/>
              <a:t>peak power and laser</a:t>
            </a:r>
            <a:r>
              <a:rPr lang="tr-TR" dirty="0" smtClean="0"/>
              <a:t> </a:t>
            </a:r>
            <a:r>
              <a:rPr lang="tr-TR" dirty="0" err="1" smtClean="0"/>
              <a:t>temporal</a:t>
            </a:r>
            <a:r>
              <a:rPr lang="tr-TR" dirty="0" smtClean="0"/>
              <a:t> profile</a:t>
            </a:r>
            <a:r>
              <a:rPr lang="en-US" dirty="0" smtClean="0"/>
              <a:t>. </a:t>
            </a:r>
            <a:r>
              <a:rPr lang="en-US" dirty="0" smtClean="0"/>
              <a:t>By </a:t>
            </a:r>
            <a:r>
              <a:rPr lang="en-US" dirty="0" smtClean="0"/>
              <a:t>using tapered undulator</a:t>
            </a:r>
            <a:r>
              <a:rPr lang="tr-TR" dirty="0" smtClean="0"/>
              <a:t> (</a:t>
            </a:r>
            <a:r>
              <a:rPr lang="tr-TR" dirty="0" smtClean="0">
                <a:sym typeface="Symbol"/>
              </a:rPr>
              <a:t></a:t>
            </a:r>
            <a:r>
              <a:rPr lang="tr-TR" dirty="0" smtClean="0"/>
              <a:t>0.5%)</a:t>
            </a:r>
            <a:r>
              <a:rPr lang="en-US" dirty="0" smtClean="0"/>
              <a:t> the negative effect of wake can be compensated. </a:t>
            </a:r>
            <a:r>
              <a:rPr lang="en-US" dirty="0" smtClean="0"/>
              <a:t>The profile start to distort for the apertures below </a:t>
            </a:r>
            <a:r>
              <a:rPr lang="tr-TR" dirty="0" smtClean="0"/>
              <a:t>5 </a:t>
            </a:r>
            <a:r>
              <a:rPr lang="en-US" dirty="0" smtClean="0"/>
              <a:t>mm</a:t>
            </a:r>
            <a:r>
              <a:rPr lang="en-US" dirty="0" smtClean="0"/>
              <a:t>. </a:t>
            </a:r>
            <a:endParaRPr lang="tr-TR" dirty="0" smtClean="0"/>
          </a:p>
        </p:txBody>
      </p:sp>
    </p:spTree>
    <p:extLst>
      <p:ext uri="{BB962C8B-B14F-4D97-AF65-F5344CB8AC3E}">
        <p14:creationId xmlns="" xmlns:p14="http://schemas.microsoft.com/office/powerpoint/2010/main" val="306863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Resim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8425" y="3050432"/>
            <a:ext cx="3580602" cy="2528386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82264" y="609599"/>
            <a:ext cx="3464998" cy="2537601"/>
          </a:xfrm>
          <a:prstGeom prst="rect">
            <a:avLst/>
          </a:prstGeom>
        </p:spPr>
      </p:pic>
      <p:pic>
        <p:nvPicPr>
          <p:cNvPr id="2" name="Resim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9125" y="609600"/>
            <a:ext cx="3448089" cy="2459360"/>
          </a:xfrm>
          <a:prstGeom prst="rect">
            <a:avLst/>
          </a:prstGeom>
        </p:spPr>
      </p:pic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8" name="Unvan 1"/>
          <p:cNvSpPr txBox="1">
            <a:spLocks/>
          </p:cNvSpPr>
          <p:nvPr/>
        </p:nvSpPr>
        <p:spPr>
          <a:xfrm>
            <a:off x="470451" y="116632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C00000"/>
                </a:solidFill>
              </a:rPr>
              <a:t>Simulation results for 5.5 GeV (0.</a:t>
            </a:r>
            <a:r>
              <a:rPr lang="tr-TR" sz="2800" b="1" dirty="0" smtClean="0">
                <a:solidFill>
                  <a:srgbClr val="C00000"/>
                </a:solidFill>
              </a:rPr>
              <a:t>97</a:t>
            </a:r>
            <a:r>
              <a:rPr lang="en-US" sz="2800" b="1" dirty="0" smtClean="0">
                <a:solidFill>
                  <a:srgbClr val="C00000"/>
                </a:solidFill>
              </a:rPr>
              <a:t> Å)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588654" y="2124145"/>
            <a:ext cx="2552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evolution of FEL power along the </a:t>
            </a:r>
            <a:r>
              <a:rPr lang="en-US" sz="16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section.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5868144" y="1340768"/>
            <a:ext cx="2909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profile at saturation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tr-TR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m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061289" y="3822080"/>
            <a:ext cx="21602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 wavelength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spectra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5" name="Dikdörtgen 14"/>
          <p:cNvSpPr/>
          <p:nvPr/>
        </p:nvSpPr>
        <p:spPr>
          <a:xfrm>
            <a:off x="5389428" y="3645024"/>
            <a:ext cx="29269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evolution of FEL </a:t>
            </a:r>
            <a:r>
              <a:rPr lang="tr-TR" sz="1600" dirty="0" err="1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badwidth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along the </a:t>
            </a:r>
            <a:r>
              <a:rPr lang="en-US" sz="16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section.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9126" y="3140968"/>
            <a:ext cx="3448088" cy="2429561"/>
          </a:xfrm>
          <a:prstGeom prst="rect">
            <a:avLst/>
          </a:prstGeom>
        </p:spPr>
      </p:pic>
      <p:sp>
        <p:nvSpPr>
          <p:cNvPr id="18" name="Slayt Numarası Yer Tutucus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11</a:t>
            </a:fld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179512" y="566124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By using tapered undulator</a:t>
            </a:r>
            <a:r>
              <a:rPr lang="tr-TR" dirty="0" smtClean="0"/>
              <a:t> (</a:t>
            </a:r>
            <a:r>
              <a:rPr lang="tr-TR" dirty="0" smtClean="0">
                <a:sym typeface="Symbol"/>
              </a:rPr>
              <a:t> </a:t>
            </a:r>
            <a:r>
              <a:rPr lang="tr-TR" dirty="0" smtClean="0"/>
              <a:t>0.2%)</a:t>
            </a:r>
            <a:r>
              <a:rPr lang="en-US" dirty="0" smtClean="0"/>
              <a:t> the negative effect of wake can be</a:t>
            </a:r>
            <a:r>
              <a:rPr lang="tr-TR" dirty="0" smtClean="0"/>
              <a:t> </a:t>
            </a:r>
            <a:r>
              <a:rPr lang="tr-TR" dirty="0" err="1" smtClean="0"/>
              <a:t>effectively</a:t>
            </a:r>
            <a:r>
              <a:rPr lang="en-US" dirty="0" smtClean="0"/>
              <a:t> compensated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5 mm </a:t>
            </a:r>
            <a:r>
              <a:rPr lang="tr-TR" dirty="0" err="1" smtClean="0"/>
              <a:t>aperture</a:t>
            </a:r>
            <a:r>
              <a:rPr lang="en-US" dirty="0" smtClean="0"/>
              <a:t>.  </a:t>
            </a:r>
            <a:endParaRPr lang="tr-TR" dirty="0" smtClean="0"/>
          </a:p>
        </p:txBody>
      </p:sp>
    </p:spTree>
    <p:extLst>
      <p:ext uri="{BB962C8B-B14F-4D97-AF65-F5344CB8AC3E}">
        <p14:creationId xmlns="" xmlns:p14="http://schemas.microsoft.com/office/powerpoint/2010/main" val="31097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225" y="3180755"/>
            <a:ext cx="3672408" cy="2346003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90066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Simulation results for 2.8 GeV (5.96 </a:t>
            </a:r>
            <a:r>
              <a:rPr lang="en-US" sz="2800" dirty="0">
                <a:solidFill>
                  <a:srgbClr val="C00000"/>
                </a:solidFill>
              </a:rPr>
              <a:t>Å</a:t>
            </a:r>
            <a:r>
              <a:rPr lang="en-US" sz="2800" b="1" dirty="0" smtClean="0">
                <a:solidFill>
                  <a:srgbClr val="C00000"/>
                </a:solidFill>
              </a:rPr>
              <a:t>)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pic>
        <p:nvPicPr>
          <p:cNvPr id="7" name="Resim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6474" y="692697"/>
            <a:ext cx="3597454" cy="2495494"/>
          </a:xfrm>
          <a:prstGeom prst="rect">
            <a:avLst/>
          </a:prstGeom>
        </p:spPr>
      </p:pic>
      <p:pic>
        <p:nvPicPr>
          <p:cNvPr id="8" name="Resim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92066" y="820747"/>
            <a:ext cx="3436318" cy="2536245"/>
          </a:xfrm>
          <a:prstGeom prst="rect">
            <a:avLst/>
          </a:prstGeom>
        </p:spPr>
      </p:pic>
      <p:sp>
        <p:nvSpPr>
          <p:cNvPr id="10" name="Dikdörtgen 9"/>
          <p:cNvSpPr/>
          <p:nvPr/>
        </p:nvSpPr>
        <p:spPr>
          <a:xfrm>
            <a:off x="588654" y="1903647"/>
            <a:ext cx="25527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evolution of FEL power along the </a:t>
            </a:r>
            <a:r>
              <a:rPr lang="en-US" sz="14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section.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7114584" y="2088869"/>
            <a:ext cx="1944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profile at saturation 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tr-TR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559770" y="3637678"/>
            <a:ext cx="21602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 wavelength </a:t>
            </a:r>
            <a:r>
              <a:rPr lang="en-US" sz="14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spectra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76006" y="3356992"/>
            <a:ext cx="3139558" cy="2197691"/>
          </a:xfrm>
          <a:prstGeom prst="rect">
            <a:avLst/>
          </a:prstGeom>
        </p:spPr>
      </p:pic>
      <p:sp>
        <p:nvSpPr>
          <p:cNvPr id="13" name="Dikdörtgen 12"/>
          <p:cNvSpPr/>
          <p:nvPr/>
        </p:nvSpPr>
        <p:spPr>
          <a:xfrm>
            <a:off x="6482753" y="3927443"/>
            <a:ext cx="2570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evolution of FEL </a:t>
            </a:r>
            <a:r>
              <a:rPr lang="tr-TR" sz="1400" dirty="0" err="1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bandwidth</a:t>
            </a:r>
            <a:r>
              <a:rPr lang="en-US" sz="14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along the </a:t>
            </a:r>
            <a:r>
              <a:rPr lang="en-US" sz="1400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section.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Slayt Numarası Yer Tutucus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12</a:t>
            </a:fld>
            <a:endParaRPr lang="tr-TR"/>
          </a:p>
        </p:txBody>
      </p:sp>
      <p:sp>
        <p:nvSpPr>
          <p:cNvPr id="15" name="14 Dikdörtgen"/>
          <p:cNvSpPr/>
          <p:nvPr/>
        </p:nvSpPr>
        <p:spPr>
          <a:xfrm>
            <a:off x="1187624" y="551723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distortion start</a:t>
            </a:r>
            <a:r>
              <a:rPr lang="tr-TR" dirty="0" smtClean="0"/>
              <a:t>s</a:t>
            </a:r>
            <a:r>
              <a:rPr lang="en-US" dirty="0" smtClean="0"/>
              <a:t> around 3 mm for 2.8 GeV</a:t>
            </a:r>
            <a:r>
              <a:rPr lang="tr-TR" dirty="0" smtClean="0"/>
              <a:t> </a:t>
            </a:r>
            <a:r>
              <a:rPr lang="en-US" dirty="0" smtClean="0"/>
              <a:t>5.96 Å .</a:t>
            </a:r>
            <a:r>
              <a:rPr lang="tr-TR" dirty="0" smtClean="0"/>
              <a:t> I</a:t>
            </a:r>
            <a:r>
              <a:rPr lang="en-US" dirty="0" smtClean="0"/>
              <a:t>n case of the use of tapering </a:t>
            </a:r>
            <a:r>
              <a:rPr lang="tr-TR" dirty="0" smtClean="0"/>
              <a:t> (</a:t>
            </a:r>
            <a:r>
              <a:rPr lang="tr-TR" dirty="0" smtClean="0">
                <a:sym typeface="Symbol"/>
              </a:rPr>
              <a:t> </a:t>
            </a:r>
            <a:r>
              <a:rPr lang="tr-TR" dirty="0" smtClean="0"/>
              <a:t>0.2) </a:t>
            </a:r>
            <a:r>
              <a:rPr lang="en-US" dirty="0" smtClean="0"/>
              <a:t>the 3 mm gap can be acceptable.</a:t>
            </a:r>
            <a:endParaRPr lang="tr-TR" dirty="0" smtClean="0"/>
          </a:p>
        </p:txBody>
      </p:sp>
    </p:spTree>
    <p:extLst>
      <p:ext uri="{BB962C8B-B14F-4D97-AF65-F5344CB8AC3E}">
        <p14:creationId xmlns="" xmlns:p14="http://schemas.microsoft.com/office/powerpoint/2010/main" val="8073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C00000"/>
                </a:solidFill>
              </a:rPr>
              <a:t>Conclusion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For the chosen parameters at 5.5 </a:t>
            </a:r>
            <a:r>
              <a:rPr lang="en-US" dirty="0" smtClean="0"/>
              <a:t>GeV</a:t>
            </a:r>
            <a:r>
              <a:rPr lang="tr-TR" dirty="0" smtClean="0"/>
              <a:t>, </a:t>
            </a:r>
            <a:r>
              <a:rPr lang="tr-TR" dirty="0" err="1" smtClean="0"/>
              <a:t>resistive</a:t>
            </a:r>
            <a:r>
              <a:rPr lang="tr-TR" dirty="0" smtClean="0"/>
              <a:t> </a:t>
            </a:r>
            <a:r>
              <a:rPr lang="tr-TR" dirty="0" err="1" smtClean="0"/>
              <a:t>wakefield</a:t>
            </a:r>
            <a:r>
              <a:rPr lang="tr-TR" dirty="0" smtClean="0"/>
              <a:t> has </a:t>
            </a:r>
            <a:r>
              <a:rPr lang="tr-TR" dirty="0" err="1" smtClean="0"/>
              <a:t>strong</a:t>
            </a:r>
            <a:r>
              <a:rPr lang="tr-TR" dirty="0" smtClean="0"/>
              <a:t> </a:t>
            </a:r>
            <a:r>
              <a:rPr lang="tr-TR" dirty="0" err="1" smtClean="0"/>
              <a:t>impact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FEL </a:t>
            </a:r>
            <a:r>
              <a:rPr lang="en-US" dirty="0" smtClean="0"/>
              <a:t>peak power and laser</a:t>
            </a:r>
            <a:r>
              <a:rPr lang="tr-TR" dirty="0" smtClean="0"/>
              <a:t> </a:t>
            </a:r>
            <a:r>
              <a:rPr lang="tr-TR" dirty="0" err="1" smtClean="0"/>
              <a:t>temporal</a:t>
            </a:r>
            <a:r>
              <a:rPr lang="tr-TR" dirty="0" smtClean="0"/>
              <a:t> profile</a:t>
            </a:r>
            <a:r>
              <a:rPr lang="en-US" dirty="0" smtClean="0"/>
              <a:t>.</a:t>
            </a:r>
            <a:r>
              <a:rPr lang="tr-TR" dirty="0" smtClean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r-TR" dirty="0" smtClean="0"/>
              <a:t>T</a:t>
            </a:r>
            <a:r>
              <a:rPr lang="en-US" dirty="0" smtClean="0"/>
              <a:t>he </a:t>
            </a:r>
            <a:r>
              <a:rPr lang="en-US" dirty="0"/>
              <a:t>profile start to distort for the apertures below 7 </a:t>
            </a:r>
            <a:r>
              <a:rPr lang="en-US" dirty="0" smtClean="0"/>
              <a:t>mm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0.76 </a:t>
            </a:r>
            <a:r>
              <a:rPr lang="en-US" dirty="0" smtClean="0"/>
              <a:t>Å.  </a:t>
            </a:r>
            <a:r>
              <a:rPr lang="en-US" dirty="0"/>
              <a:t>By using tapered undulator the negative effect of wake can be compensated.  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The </a:t>
            </a:r>
            <a:r>
              <a:rPr lang="en-US" dirty="0"/>
              <a:t>distortion start around 3 mm for 2.8 GeV case. </a:t>
            </a:r>
            <a:endParaRPr lang="tr-T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tr-TR" dirty="0" smtClean="0"/>
              <a:t>I</a:t>
            </a:r>
            <a:r>
              <a:rPr lang="en-US" dirty="0" smtClean="0"/>
              <a:t>n </a:t>
            </a:r>
            <a:r>
              <a:rPr lang="en-US" dirty="0"/>
              <a:t>case of the use of tapering the 3 mm gap can be acceptable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Therefore the hybrid </a:t>
            </a:r>
            <a:r>
              <a:rPr lang="en-US" dirty="0" err="1"/>
              <a:t>undulator</a:t>
            </a:r>
            <a:r>
              <a:rPr lang="en-US" dirty="0"/>
              <a:t> can be used (1.5 cm </a:t>
            </a:r>
            <a:r>
              <a:rPr lang="en-US" dirty="0" err="1"/>
              <a:t>undulator</a:t>
            </a:r>
            <a:r>
              <a:rPr lang="en-US" dirty="0"/>
              <a:t> period) to produce FEL between 0.76-6 Å with chosen energies.</a:t>
            </a:r>
            <a:endParaRPr lang="tr-TR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13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Outline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835696" y="1556792"/>
            <a:ext cx="4968552" cy="31969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tr-TR" sz="2400" dirty="0" err="1" smtClean="0"/>
              <a:t>Effects</a:t>
            </a:r>
            <a:r>
              <a:rPr lang="tr-TR" sz="2400" dirty="0" smtClean="0"/>
              <a:t> of </a:t>
            </a:r>
            <a:r>
              <a:rPr lang="tr-TR" sz="2400" dirty="0" err="1" smtClean="0"/>
              <a:t>wakefield</a:t>
            </a:r>
            <a:endParaRPr lang="tr-TR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tr-TR" sz="2400" dirty="0" smtClean="0"/>
              <a:t>Model </a:t>
            </a:r>
            <a:r>
              <a:rPr lang="tr-TR" sz="2400" dirty="0" err="1" smtClean="0"/>
              <a:t>for</a:t>
            </a:r>
            <a:r>
              <a:rPr lang="tr-TR" sz="2400" dirty="0" smtClean="0"/>
              <a:t> </a:t>
            </a:r>
            <a:r>
              <a:rPr lang="tr-TR" sz="2400" dirty="0" err="1" smtClean="0"/>
              <a:t>resistive</a:t>
            </a:r>
            <a:r>
              <a:rPr lang="tr-TR" sz="2400" dirty="0" smtClean="0"/>
              <a:t> </a:t>
            </a:r>
            <a:r>
              <a:rPr lang="tr-TR" sz="2400" dirty="0" err="1" smtClean="0"/>
              <a:t>wakefield</a:t>
            </a:r>
            <a:endParaRPr lang="tr-TR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tr-TR" sz="2400" dirty="0" err="1" smtClean="0"/>
              <a:t>Parameters</a:t>
            </a:r>
            <a:endParaRPr lang="tr-TR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tr-TR" sz="2400" dirty="0" smtClean="0"/>
              <a:t>GENESIS </a:t>
            </a:r>
            <a:r>
              <a:rPr lang="tr-TR" sz="2400" dirty="0" err="1" smtClean="0"/>
              <a:t>Simulation</a:t>
            </a:r>
            <a:r>
              <a:rPr lang="tr-TR" sz="2400" dirty="0" smtClean="0"/>
              <a:t> </a:t>
            </a:r>
            <a:r>
              <a:rPr lang="tr-TR" sz="2400" dirty="0" err="1" smtClean="0"/>
              <a:t>results</a:t>
            </a:r>
            <a:endParaRPr lang="tr-TR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tr-TR" sz="2400" dirty="0" err="1" smtClean="0"/>
              <a:t>Conclusion</a:t>
            </a:r>
            <a:endParaRPr lang="en-US" sz="2400" dirty="0" smtClean="0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87" y="0"/>
            <a:ext cx="9144000" cy="1417638"/>
          </a:xfrm>
          <a:noFill/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Effect of the </a:t>
            </a:r>
            <a:r>
              <a:rPr lang="en-US" sz="3600" dirty="0" err="1" smtClean="0">
                <a:solidFill>
                  <a:srgbClr val="C00000"/>
                </a:solidFill>
              </a:rPr>
              <a:t>wakefield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sz="2400" dirty="0" err="1" smtClean="0"/>
              <a:t>Wakefields</a:t>
            </a:r>
            <a:r>
              <a:rPr lang="en-US" sz="2400" dirty="0" smtClean="0"/>
              <a:t> such as the resistive wall </a:t>
            </a:r>
            <a:r>
              <a:rPr lang="tr-TR" sz="2400" dirty="0" err="1" smtClean="0"/>
              <a:t>and</a:t>
            </a:r>
            <a:r>
              <a:rPr lang="en-US" sz="2400" dirty="0" smtClean="0"/>
              <a:t> the surface roughness </a:t>
            </a:r>
            <a:r>
              <a:rPr lang="en-US" sz="2400" dirty="0" err="1" smtClean="0"/>
              <a:t>wakefield</a:t>
            </a:r>
            <a:r>
              <a:rPr lang="tr-TR" sz="2400" dirty="0" smtClean="0"/>
              <a:t>s</a:t>
            </a:r>
            <a:r>
              <a:rPr lang="en-US" sz="2400" dirty="0" smtClean="0"/>
              <a:t> inside an undulator can cause significant electron beam energy loss and energy spread growth. </a:t>
            </a:r>
          </a:p>
          <a:p>
            <a:r>
              <a:rPr lang="en-US" sz="2400" dirty="0" smtClean="0"/>
              <a:t>Such energy loss inside an undulator can induce energy variation along the bunch length </a:t>
            </a:r>
          </a:p>
          <a:p>
            <a:r>
              <a:rPr lang="en-US" sz="2400" dirty="0" smtClean="0"/>
              <a:t>That will limit the performance of the undulator and the quality of the final FEL radiation.</a:t>
            </a:r>
            <a:endParaRPr lang="tr-TR" sz="2400" dirty="0" smtClean="0"/>
          </a:p>
          <a:p>
            <a:r>
              <a:rPr lang="en-US" sz="2400" dirty="0" smtClean="0"/>
              <a:t>For FEL sources, like LCLS II and </a:t>
            </a:r>
            <a:r>
              <a:rPr lang="en-US" sz="2400" dirty="0" err="1" smtClean="0"/>
              <a:t>SwissFEL</a:t>
            </a:r>
            <a:r>
              <a:rPr lang="en-US" sz="2400" dirty="0" smtClean="0"/>
              <a:t>, Resistive wall </a:t>
            </a:r>
            <a:r>
              <a:rPr lang="en-US" sz="2400" dirty="0" err="1" smtClean="0"/>
              <a:t>wakefield</a:t>
            </a:r>
            <a:r>
              <a:rPr lang="en-US" sz="2400" dirty="0" smtClean="0"/>
              <a:t> is much more dominant. </a:t>
            </a:r>
          </a:p>
          <a:p>
            <a:r>
              <a:rPr lang="en-US" sz="2400" dirty="0" smtClean="0"/>
              <a:t>In this presentation the effect of the resistive wall </a:t>
            </a:r>
            <a:r>
              <a:rPr lang="en-US" sz="2400" dirty="0" err="1" smtClean="0"/>
              <a:t>wakefield</a:t>
            </a:r>
            <a:r>
              <a:rPr lang="en-US" sz="2400" dirty="0" smtClean="0"/>
              <a:t> to the FEL performance is investigated </a:t>
            </a:r>
            <a:r>
              <a:rPr lang="tr-TR" sz="2400" dirty="0" err="1" smtClean="0"/>
              <a:t>for</a:t>
            </a:r>
            <a:r>
              <a:rPr lang="tr-TR" sz="2400" dirty="0" smtClean="0"/>
              <a:t> Hard x-ray </a:t>
            </a:r>
            <a:r>
              <a:rPr lang="tr-TR" sz="2400" dirty="0" err="1" smtClean="0"/>
              <a:t>parameters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9" name="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28543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1124744"/>
          </a:xfrm>
          <a:noFill/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Model for resistive wake </a:t>
            </a:r>
            <a:r>
              <a:rPr lang="en-US" sz="3600" dirty="0" err="1" smtClean="0">
                <a:solidFill>
                  <a:srgbClr val="C00000"/>
                </a:solidFill>
              </a:rPr>
              <a:t>potantial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252027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GENESIS, the energy loss due to the wake potential along the bunch should be entered from a data file.</a:t>
            </a:r>
          </a:p>
          <a:p>
            <a:r>
              <a:rPr lang="en-US" sz="2400" dirty="0" smtClean="0"/>
              <a:t>Therefore, the wake potential is calculated from Bane’s paper formula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Resistive wall </a:t>
            </a:r>
            <a:r>
              <a:rPr lang="en-US" sz="2000" dirty="0" err="1" smtClean="0">
                <a:solidFill>
                  <a:srgbClr val="FF0000"/>
                </a:solidFill>
              </a:rPr>
              <a:t>wakefield</a:t>
            </a:r>
            <a:r>
              <a:rPr lang="en-US" sz="2000" dirty="0" smtClean="0">
                <a:solidFill>
                  <a:srgbClr val="FF0000"/>
                </a:solidFill>
              </a:rPr>
              <a:t> in the LCLS undulator beam pipe, SLAC-PUB-10707,LCLS-TN-04-11, Revised, October 2004).</a:t>
            </a:r>
          </a:p>
          <a:p>
            <a:r>
              <a:rPr lang="en-US" sz="2000" dirty="0" smtClean="0"/>
              <a:t>The </a:t>
            </a:r>
            <a:r>
              <a:rPr lang="en-US" sz="2000" dirty="0" err="1" smtClean="0"/>
              <a:t>wakefield</a:t>
            </a:r>
            <a:r>
              <a:rPr lang="en-US" sz="2000" dirty="0" smtClean="0"/>
              <a:t> is </a:t>
            </a:r>
          </a:p>
          <a:p>
            <a:endParaRPr lang="en-US" sz="20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3501008"/>
            <a:ext cx="3760418" cy="57606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3612100"/>
            <a:ext cx="611560" cy="53698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4941168"/>
            <a:ext cx="1224136" cy="528604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971600" y="4293096"/>
            <a:ext cx="75608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Times New Roman" pitchFamily="18" charset="0"/>
              </a:rPr>
              <a:t>t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is relaxation time and s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is characteristic distance. The characteristic distance is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971600" y="5661248"/>
            <a:ext cx="54228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where a is beam pipe radius and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is conductivity.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20" name="1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4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68522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noFill/>
        </p:spPr>
        <p:txBody>
          <a:bodyPr>
            <a:normAutofit/>
          </a:bodyPr>
          <a:lstStyle/>
          <a:p>
            <a:r>
              <a:rPr lang="tr-TR" sz="3600" dirty="0" err="1" smtClean="0">
                <a:solidFill>
                  <a:srgbClr val="C00000"/>
                </a:solidFill>
              </a:rPr>
              <a:t>Calculation</a:t>
            </a:r>
            <a:r>
              <a:rPr lang="tr-TR" sz="3600" dirty="0" smtClean="0">
                <a:solidFill>
                  <a:srgbClr val="C00000"/>
                </a:solidFill>
              </a:rPr>
              <a:t> of </a:t>
            </a:r>
            <a:r>
              <a:rPr lang="tr-TR" sz="3600" dirty="0" err="1" smtClean="0">
                <a:solidFill>
                  <a:srgbClr val="C00000"/>
                </a:solidFill>
              </a:rPr>
              <a:t>wake</a:t>
            </a:r>
            <a:r>
              <a:rPr lang="tr-TR" sz="3600" dirty="0" smtClean="0">
                <a:solidFill>
                  <a:srgbClr val="C00000"/>
                </a:solidFill>
              </a:rPr>
              <a:t> </a:t>
            </a:r>
            <a:r>
              <a:rPr lang="tr-TR" sz="3600" dirty="0" err="1" smtClean="0">
                <a:solidFill>
                  <a:srgbClr val="C00000"/>
                </a:solidFill>
              </a:rPr>
              <a:t>function</a:t>
            </a:r>
            <a:endParaRPr lang="tr-TR" sz="3600" dirty="0">
              <a:solidFill>
                <a:srgbClr val="C00000"/>
              </a:solidFill>
            </a:endParaRPr>
          </a:p>
        </p:txBody>
      </p:sp>
      <p:pic>
        <p:nvPicPr>
          <p:cNvPr id="4" name="3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06067"/>
            <a:ext cx="3816424" cy="24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Dikdörtgen"/>
          <p:cNvSpPr/>
          <p:nvPr/>
        </p:nvSpPr>
        <p:spPr>
          <a:xfrm>
            <a:off x="611560" y="386104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Single particle wake function inside the normal conducting undulator (Cu) for different aperture</a:t>
            </a:r>
            <a:endParaRPr lang="en-US" dirty="0"/>
          </a:p>
        </p:txBody>
      </p:sp>
      <p:sp>
        <p:nvSpPr>
          <p:cNvPr id="6" name="5 Dikdörtgen"/>
          <p:cNvSpPr/>
          <p:nvPr/>
        </p:nvSpPr>
        <p:spPr>
          <a:xfrm>
            <a:off x="683568" y="486916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T</a:t>
            </a:r>
            <a:r>
              <a:rPr lang="en-US" dirty="0" smtClean="0"/>
              <a:t>he </a:t>
            </a:r>
            <a:r>
              <a:rPr lang="tr-TR" dirty="0" err="1" smtClean="0"/>
              <a:t>wakefield</a:t>
            </a:r>
            <a:r>
              <a:rPr lang="tr-TR" dirty="0" smtClean="0"/>
              <a:t> w</a:t>
            </a:r>
            <a:r>
              <a:rPr lang="en-US" dirty="0" err="1" smtClean="0"/>
              <a:t>ithin</a:t>
            </a:r>
            <a:r>
              <a:rPr lang="en-US" dirty="0" smtClean="0"/>
              <a:t> a bunch can be calculated  by </a:t>
            </a:r>
            <a:endParaRPr lang="en-US" dirty="0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5</a:t>
            </a:fld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5373216"/>
            <a:ext cx="4730675" cy="66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342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653136"/>
            <a:ext cx="2624163" cy="1903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The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Parameters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err="1" smtClean="0">
                <a:solidFill>
                  <a:srgbClr val="C00000"/>
                </a:solidFill>
              </a:rPr>
              <a:t>for</a:t>
            </a:r>
            <a:r>
              <a:rPr lang="tr-TR" dirty="0" smtClean="0">
                <a:solidFill>
                  <a:srgbClr val="C00000"/>
                </a:solidFill>
              </a:rPr>
              <a:t> HXR</a:t>
            </a:r>
            <a:endParaRPr lang="tr-TR" dirty="0">
              <a:solidFill>
                <a:srgbClr val="C00000"/>
              </a:solidFill>
            </a:endParaRPr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42526575"/>
              </p:ext>
            </p:extLst>
          </p:nvPr>
        </p:nvGraphicFramePr>
        <p:xfrm>
          <a:off x="107504" y="1484784"/>
          <a:ext cx="4792560" cy="43373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8312"/>
                <a:gridCol w="630885"/>
                <a:gridCol w="525384"/>
                <a:gridCol w="107898"/>
                <a:gridCol w="720081"/>
              </a:tblGrid>
              <a:tr h="0"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Electron Beam Parameters</a:t>
                      </a:r>
                      <a:endParaRPr lang="tr-TR" sz="14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 defTabSz="896938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92288" algn="l"/>
                        </a:tabLst>
                      </a:pPr>
                      <a:r>
                        <a:rPr lang="en-US" sz="1400" dirty="0">
                          <a:effectLst/>
                        </a:rPr>
                        <a:t>Electron beam energy (GeV)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5.5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2.8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Bunch Charge (pC)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RMS Bunch length (micro m)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1.31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Peak Current (A)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5000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Energy Spread (%)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0.01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N. Emit x (mm </a:t>
                      </a:r>
                      <a:r>
                        <a:rPr lang="en-US" sz="1400" dirty="0" err="1">
                          <a:effectLst/>
                        </a:rPr>
                        <a:t>mrad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N. Emit y (mm mrad)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Betax Average (m) 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Betay Average (m)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FF00"/>
                          </a:solidFill>
                          <a:effectLst/>
                        </a:rPr>
                        <a:t>Undulator</a:t>
                      </a:r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 Parameters</a:t>
                      </a:r>
                      <a:endParaRPr lang="tr-TR" sz="14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Undulator</a:t>
                      </a:r>
                      <a:r>
                        <a:rPr lang="en-US" sz="1400" dirty="0">
                          <a:effectLst/>
                        </a:rPr>
                        <a:t> period (cm)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1.5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1.5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Undulator strength (K</a:t>
                      </a:r>
                      <a:r>
                        <a:rPr lang="en-US" sz="1400" baseline="-25000">
                          <a:effectLst/>
                        </a:rPr>
                        <a:t>rms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0.431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0.707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1.181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of period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280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280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Distance between undulators (cm)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Radiation Parameters</a:t>
                      </a:r>
                      <a:endParaRPr lang="tr-TR" sz="14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Wavelength (Å)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0.767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0.97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5.98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Peak Power (GW)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 smtClean="0">
                          <a:effectLst/>
                        </a:rPr>
                        <a:t>4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r>
                        <a:rPr lang="tr-TR" sz="1400" dirty="0" smtClean="0">
                          <a:effectLst/>
                        </a:rPr>
                        <a:t>5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r>
                        <a:rPr lang="tr-TR" sz="1400" dirty="0" smtClean="0">
                          <a:effectLst/>
                        </a:rPr>
                        <a:t>1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Saturation length (m)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</a:t>
                      </a:r>
                      <a:r>
                        <a:rPr lang="tr-TR" sz="1400" dirty="0" smtClean="0">
                          <a:effectLst/>
                        </a:rPr>
                        <a:t>7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932040" y="1196752"/>
            <a:ext cx="4176464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kumimoji="0" lang="en-US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kumimoji="0" lang="en-US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parameters and electron beam energies are chosen to cover the photon energy between 0.8 </a:t>
            </a:r>
            <a:r>
              <a:rPr kumimoji="0" lang="en-US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Å</a:t>
            </a:r>
            <a:r>
              <a:rPr kumimoji="0" lang="en-US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6 </a:t>
            </a:r>
            <a:r>
              <a:rPr kumimoji="0" lang="en-US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Å</a:t>
            </a:r>
            <a:r>
              <a:rPr kumimoji="0" lang="en-US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hard x-ray beam line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tr-TR" alt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electron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parameters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kumimoji="0" lang="en-US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Jim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Clark’s presentation at Helsinki meeting. </a:t>
            </a:r>
            <a:endParaRPr kumimoji="0" lang="tr-TR" altLang="tr-T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tr-TR" alt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period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strengths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choosen</a:t>
            </a:r>
            <a:r>
              <a:rPr kumimoji="0" lang="tr-TR" altLang="tr-T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kumimoji="0" lang="tr-TR" altLang="tr-T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</a:t>
            </a:r>
            <a:r>
              <a:rPr kumimoji="0" lang="tr-TR" altLang="tr-T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tr-TR" altLang="tr-TR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kumimoji="0" lang="tr-TR" altLang="tr-T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FEL </a:t>
            </a:r>
            <a:r>
              <a:rPr kumimoji="0" lang="tr-TR" altLang="tr-TR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wavelengths</a:t>
            </a:r>
            <a:r>
              <a:rPr kumimoji="0" lang="tr-TR" altLang="tr-T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altLang="tr-T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</a:t>
            </a:r>
            <a:r>
              <a:rPr lang="tr-TR" altLang="tr-T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76</a:t>
            </a:r>
            <a:r>
              <a:rPr lang="en-US" altLang="tr-T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tr-TR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Å</a:t>
            </a:r>
            <a:r>
              <a:rPr lang="en-US" altLang="tr-T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altLang="tr-T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1 </a:t>
            </a:r>
            <a:r>
              <a:rPr lang="en-US" altLang="tr-TR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Å </a:t>
            </a:r>
            <a:r>
              <a:rPr lang="en-US" altLang="tr-T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altLang="tr-T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</a:t>
            </a:r>
            <a:r>
              <a:rPr lang="en-US" altLang="tr-TR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Å</a:t>
            </a:r>
            <a:r>
              <a:rPr lang="tr-TR" altLang="tr-TR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tr-TR" altLang="tr-T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tr-TR" altLang="tr-TR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tr-TR" altLang="tr-TR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altLang="tr-TR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Lattice</a:t>
            </a:r>
            <a:r>
              <a:rPr lang="tr-TR" altLang="tr-TR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FODO </a:t>
            </a:r>
            <a:r>
              <a:rPr lang="tr-TR" altLang="tr-TR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tr-TR" altLang="tr-TR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altLang="tr-TR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average</a:t>
            </a:r>
            <a:r>
              <a:rPr lang="tr-TR" altLang="tr-TR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beta </a:t>
            </a:r>
            <a:r>
              <a:rPr lang="tr-TR" altLang="tr-TR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values</a:t>
            </a:r>
            <a:r>
              <a:rPr lang="tr-TR" altLang="tr-TR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altLang="tr-TR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</a:t>
            </a:r>
            <a:r>
              <a:rPr lang="tr-TR" altLang="tr-TR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11 m</a:t>
            </a:r>
            <a:endParaRPr kumimoji="0" lang="tr-TR" altLang="tr-T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tr-TR" alt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6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28722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16832"/>
            <a:ext cx="34575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err="1" smtClean="0">
                <a:solidFill>
                  <a:srgbClr val="C00000"/>
                </a:solidFill>
              </a:rPr>
              <a:t>Undulator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7" name="Dikdörtgen 6"/>
          <p:cNvSpPr/>
          <p:nvPr/>
        </p:nvSpPr>
        <p:spPr>
          <a:xfrm>
            <a:off x="3707904" y="1700808"/>
            <a:ext cx="540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parameters investigated for the hybrid planar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given in Neil’s Helsinki presentation. </a:t>
            </a:r>
            <a:endParaRPr lang="tr-TR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baseline="-25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=3.67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=-5.08,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baseline="-25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=1.54 </a:t>
            </a:r>
            <a:endParaRPr lang="tr-TR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tr-T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tr-TR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tr-TR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RMS K Value for the hybrid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with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period 1.5 cm versus gap graphic is given 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Fig</a:t>
            </a:r>
            <a:r>
              <a:rPr lang="tr-TR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ure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tr-TR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5.5 GeV (0.767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Å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the required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rms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value can be produced at 7.42 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gap. 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Å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required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gap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5.4 mm.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2.8 GeV (5.98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Å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the required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rms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value can be produced at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</a:t>
            </a:r>
            <a:r>
              <a:rPr lang="tr-T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gap.</a:t>
            </a:r>
            <a:endParaRPr lang="en-US" dirty="0"/>
          </a:p>
        </p:txBody>
      </p:sp>
      <p:cxnSp>
        <p:nvCxnSpPr>
          <p:cNvPr id="10" name="Düz Ok Bağlayıcısı 9"/>
          <p:cNvCxnSpPr/>
          <p:nvPr/>
        </p:nvCxnSpPr>
        <p:spPr>
          <a:xfrm flipH="1">
            <a:off x="2555776" y="3779987"/>
            <a:ext cx="6531" cy="1593229"/>
          </a:xfrm>
          <a:prstGeom prst="straightConnector1">
            <a:avLst/>
          </a:prstGeom>
          <a:ln w="28575">
            <a:solidFill>
              <a:srgbClr val="89E9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etin kutusu 10"/>
          <p:cNvSpPr txBox="1"/>
          <p:nvPr/>
        </p:nvSpPr>
        <p:spPr>
          <a:xfrm>
            <a:off x="2089260" y="5435932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89E9A7"/>
                </a:solidFill>
              </a:rPr>
              <a:t>K</a:t>
            </a:r>
            <a:r>
              <a:rPr lang="tr-TR" sz="1200" dirty="0" err="1" smtClean="0">
                <a:solidFill>
                  <a:srgbClr val="89E9A7"/>
                </a:solidFill>
              </a:rPr>
              <a:t>rms</a:t>
            </a:r>
            <a:r>
              <a:rPr lang="tr-TR" dirty="0" smtClean="0">
                <a:solidFill>
                  <a:srgbClr val="89E9A7"/>
                </a:solidFill>
              </a:rPr>
              <a:t>=0.43</a:t>
            </a:r>
            <a:endParaRPr lang="en-US" dirty="0">
              <a:solidFill>
                <a:srgbClr val="89E9A7"/>
              </a:solidFill>
            </a:endParaRPr>
          </a:p>
        </p:txBody>
      </p:sp>
      <p:cxnSp>
        <p:nvCxnSpPr>
          <p:cNvPr id="13" name="Düz Ok Bağlayıcısı 12"/>
          <p:cNvCxnSpPr/>
          <p:nvPr/>
        </p:nvCxnSpPr>
        <p:spPr>
          <a:xfrm>
            <a:off x="1436922" y="3257825"/>
            <a:ext cx="0" cy="12781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Metin kutusu 13"/>
          <p:cNvSpPr txBox="1"/>
          <p:nvPr/>
        </p:nvSpPr>
        <p:spPr>
          <a:xfrm>
            <a:off x="915176" y="4464271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K</a:t>
            </a:r>
            <a:r>
              <a:rPr lang="tr-TR" sz="1200" dirty="0" err="1" smtClean="0">
                <a:solidFill>
                  <a:srgbClr val="FF0000"/>
                </a:solidFill>
              </a:rPr>
              <a:t>rms</a:t>
            </a:r>
            <a:r>
              <a:rPr lang="tr-TR" dirty="0" smtClean="0">
                <a:solidFill>
                  <a:srgbClr val="FF0000"/>
                </a:solidFill>
              </a:rPr>
              <a:t>=1.18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90850"/>
            <a:ext cx="356199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7</a:t>
            </a:fld>
            <a:endParaRPr lang="tr-TR"/>
          </a:p>
        </p:txBody>
      </p:sp>
      <p:cxnSp>
        <p:nvCxnSpPr>
          <p:cNvPr id="17" name="Düz Ok Bağlayıcısı 12"/>
          <p:cNvCxnSpPr/>
          <p:nvPr/>
        </p:nvCxnSpPr>
        <p:spPr>
          <a:xfrm flipH="1">
            <a:off x="1933412" y="3567556"/>
            <a:ext cx="17690" cy="1566486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etin kutusu 13"/>
          <p:cNvSpPr txBox="1"/>
          <p:nvPr/>
        </p:nvSpPr>
        <p:spPr>
          <a:xfrm>
            <a:off x="1475656" y="5003884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tr-TR" sz="1200" dirty="0" err="1" smtClean="0">
                <a:solidFill>
                  <a:schemeClr val="tx2">
                    <a:lumMod val="75000"/>
                  </a:schemeClr>
                </a:solidFill>
              </a:rPr>
              <a:t>rms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=0.70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967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GENESIS </a:t>
            </a:r>
            <a:r>
              <a:rPr lang="tr-TR" dirty="0" err="1" smtClean="0">
                <a:solidFill>
                  <a:srgbClr val="C00000"/>
                </a:solidFill>
              </a:rPr>
              <a:t>Simulation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749115" y="1268760"/>
            <a:ext cx="766321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endParaRPr lang="en-US" sz="1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</a:rPr>
              <a:t>In simulations the resistive wall wake field with parallel plat configuration (for in-vacuum </a:t>
            </a:r>
            <a:r>
              <a:rPr lang="en-US" dirty="0" err="1" smtClean="0">
                <a:latin typeface="Calibri" panose="020F0502020204030204" pitchFamily="34" charset="0"/>
              </a:rPr>
              <a:t>undulator</a:t>
            </a:r>
            <a:r>
              <a:rPr lang="en-US" dirty="0" smtClean="0">
                <a:latin typeface="Calibri" panose="020F0502020204030204" pitchFamily="34" charset="0"/>
              </a:rPr>
              <a:t>) is taken in account 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</a:rPr>
              <a:t>In the calculation the resistivity and relaxation time for Copper (Cu) are used (</a:t>
            </a:r>
            <a:r>
              <a:rPr lang="en-US" dirty="0" smtClean="0">
                <a:latin typeface="Symbol" panose="05050102010706020507" pitchFamily="18" charset="2"/>
              </a:rPr>
              <a:t>r</a:t>
            </a:r>
            <a:r>
              <a:rPr lang="en-US" dirty="0" smtClean="0">
                <a:latin typeface="Calibri" panose="020F0502020204030204" pitchFamily="34" charset="0"/>
              </a:rPr>
              <a:t>=1.68x10</a:t>
            </a:r>
            <a:r>
              <a:rPr lang="en-US" baseline="30000" dirty="0"/>
              <a:t>-8</a:t>
            </a:r>
            <a:r>
              <a:rPr lang="en-US" sz="1200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Symbol" panose="05050102010706020507" pitchFamily="18" charset="2"/>
              </a:rPr>
              <a:t></a:t>
            </a:r>
            <a:r>
              <a:rPr lang="en-US" dirty="0" smtClean="0">
                <a:latin typeface="Calibri" panose="020F0502020204030204" pitchFamily="34" charset="0"/>
              </a:rPr>
              <a:t>m, 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dirty="0" smtClean="0">
                <a:latin typeface="Calibri" panose="020F0502020204030204" pitchFamily="34" charset="0"/>
              </a:rPr>
              <a:t>=2.4x10</a:t>
            </a:r>
            <a:r>
              <a:rPr lang="en-US" baseline="30000" dirty="0"/>
              <a:t>-14</a:t>
            </a:r>
            <a:r>
              <a:rPr lang="en-US" sz="1200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s).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</a:rPr>
              <a:t>The beam distribution generated according the</a:t>
            </a:r>
            <a:r>
              <a:rPr lang="tr-TR" dirty="0" smtClean="0">
                <a:latin typeface="Calibri" panose="020F0502020204030204" pitchFamily="34" charset="0"/>
              </a:rPr>
              <a:t> </a:t>
            </a:r>
            <a:r>
              <a:rPr lang="tr-TR" dirty="0" err="1" smtClean="0">
                <a:latin typeface="Calibri" panose="020F0502020204030204" pitchFamily="34" charset="0"/>
              </a:rPr>
              <a:t>values</a:t>
            </a:r>
            <a:r>
              <a:rPr lang="tr-TR" dirty="0" smtClean="0">
                <a:latin typeface="Calibri" panose="020F0502020204030204" pitchFamily="34" charset="0"/>
              </a:rPr>
              <a:t> in </a:t>
            </a:r>
            <a:r>
              <a:rPr lang="tr-TR" dirty="0" err="1" smtClean="0">
                <a:latin typeface="Calibri" panose="020F0502020204030204" pitchFamily="34" charset="0"/>
              </a:rPr>
              <a:t>the</a:t>
            </a:r>
            <a:r>
              <a:rPr lang="en-US" dirty="0" smtClean="0">
                <a:latin typeface="Calibri" panose="020F0502020204030204" pitchFamily="34" charset="0"/>
              </a:rPr>
              <a:t> table</a:t>
            </a:r>
            <a:r>
              <a:rPr lang="tr-TR" dirty="0" smtClean="0">
                <a:latin typeface="Calibri" panose="020F0502020204030204" pitchFamily="34" charset="0"/>
              </a:rPr>
              <a:t> </a:t>
            </a:r>
            <a:r>
              <a:rPr lang="tr-TR" dirty="0" err="1" smtClean="0">
                <a:latin typeface="Calibri" panose="020F0502020204030204" pitchFamily="34" charset="0"/>
              </a:rPr>
              <a:t>which</a:t>
            </a:r>
            <a:r>
              <a:rPr lang="tr-TR" dirty="0" smtClean="0">
                <a:latin typeface="Calibri" panose="020F0502020204030204" pitchFamily="34" charset="0"/>
              </a:rPr>
              <a:t> is</a:t>
            </a:r>
            <a:r>
              <a:rPr lang="en-US" dirty="0" smtClean="0">
                <a:latin typeface="Calibri" panose="020F0502020204030204" pitchFamily="34" charset="0"/>
              </a:rPr>
              <a:t> given before is used in the simulation.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9155" y="3717032"/>
            <a:ext cx="3257747" cy="2268886"/>
          </a:xfrm>
          <a:prstGeom prst="rect">
            <a:avLst/>
          </a:prstGeom>
        </p:spPr>
      </p:pic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12" name="Metin kutusu 11"/>
          <p:cNvSpPr txBox="1"/>
          <p:nvPr/>
        </p:nvSpPr>
        <p:spPr>
          <a:xfrm>
            <a:off x="1825433" y="6005439"/>
            <a:ext cx="16033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dirty="0" err="1" smtClean="0">
                <a:solidFill>
                  <a:schemeClr val="accent1"/>
                </a:solidFill>
              </a:rPr>
              <a:t>Generated</a:t>
            </a:r>
            <a:r>
              <a:rPr lang="tr-TR" sz="1200" dirty="0" smtClean="0">
                <a:solidFill>
                  <a:schemeClr val="accent1"/>
                </a:solidFill>
              </a:rPr>
              <a:t> </a:t>
            </a:r>
            <a:r>
              <a:rPr lang="tr-TR" sz="1200" dirty="0" err="1" smtClean="0">
                <a:solidFill>
                  <a:schemeClr val="accent1"/>
                </a:solidFill>
              </a:rPr>
              <a:t>distribution</a:t>
            </a:r>
            <a:endParaRPr lang="tr-TR" sz="1200" dirty="0">
              <a:solidFill>
                <a:schemeClr val="accent1"/>
              </a:solidFill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5483331" y="5977727"/>
            <a:ext cx="2689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dirty="0" err="1" smtClean="0">
                <a:solidFill>
                  <a:schemeClr val="accent1"/>
                </a:solidFill>
              </a:rPr>
              <a:t>Ploted</a:t>
            </a:r>
            <a:r>
              <a:rPr lang="tr-TR" sz="1200" dirty="0" smtClean="0">
                <a:solidFill>
                  <a:schemeClr val="accent1"/>
                </a:solidFill>
              </a:rPr>
              <a:t> </a:t>
            </a:r>
            <a:r>
              <a:rPr lang="tr-TR" sz="1200" dirty="0" err="1" smtClean="0">
                <a:solidFill>
                  <a:schemeClr val="accent1"/>
                </a:solidFill>
              </a:rPr>
              <a:t>distribution</a:t>
            </a:r>
            <a:r>
              <a:rPr lang="tr-TR" sz="1200" dirty="0" smtClean="0">
                <a:solidFill>
                  <a:schemeClr val="accent1"/>
                </a:solidFill>
              </a:rPr>
              <a:t> </a:t>
            </a:r>
            <a:r>
              <a:rPr lang="tr-TR" sz="1200" dirty="0" err="1" smtClean="0">
                <a:solidFill>
                  <a:schemeClr val="accent1"/>
                </a:solidFill>
              </a:rPr>
              <a:t>from</a:t>
            </a:r>
            <a:r>
              <a:rPr lang="tr-TR" sz="1200" dirty="0" smtClean="0">
                <a:solidFill>
                  <a:schemeClr val="accent1"/>
                </a:solidFill>
              </a:rPr>
              <a:t> </a:t>
            </a:r>
            <a:r>
              <a:rPr lang="tr-TR" sz="1200" dirty="0" err="1" smtClean="0">
                <a:solidFill>
                  <a:schemeClr val="accent1"/>
                </a:solidFill>
              </a:rPr>
              <a:t>Genesis</a:t>
            </a:r>
            <a:r>
              <a:rPr lang="tr-TR" sz="1200" dirty="0" smtClean="0">
                <a:solidFill>
                  <a:schemeClr val="accent1"/>
                </a:solidFill>
              </a:rPr>
              <a:t> </a:t>
            </a:r>
            <a:r>
              <a:rPr lang="tr-TR" sz="1200" dirty="0" err="1" smtClean="0">
                <a:solidFill>
                  <a:schemeClr val="accent1"/>
                </a:solidFill>
              </a:rPr>
              <a:t>Output</a:t>
            </a:r>
            <a:endParaRPr lang="tr-TR" sz="1200" dirty="0">
              <a:solidFill>
                <a:schemeClr val="accent1"/>
              </a:solidFill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3693879"/>
            <a:ext cx="3194377" cy="2246892"/>
          </a:xfrm>
          <a:prstGeom prst="rect">
            <a:avLst/>
          </a:prstGeom>
        </p:spPr>
      </p:pic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8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8748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Simulation results for 5.5 GeV (0.76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Å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971600" y="4509120"/>
            <a:ext cx="7488832" cy="1380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Simulation results for 5.5 GeV (0.76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Å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for different aperture values: Left is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temporal</a:t>
            </a:r>
            <a:r>
              <a:rPr lang="tr-T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profile at saturation (37 m) and right is power evolution in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undulators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/>
              <a:t>The </a:t>
            </a:r>
            <a:r>
              <a:rPr lang="tr-TR" dirty="0" err="1" smtClean="0"/>
              <a:t>tapering</a:t>
            </a:r>
            <a:r>
              <a:rPr lang="tr-TR" dirty="0" smtClean="0"/>
              <a:t>  is </a:t>
            </a:r>
            <a:r>
              <a:rPr lang="tr-TR" dirty="0" err="1" smtClean="0"/>
              <a:t>solution</a:t>
            </a:r>
            <a:r>
              <a:rPr lang="tr-TR" dirty="0" smtClean="0"/>
              <a:t> </a:t>
            </a:r>
            <a:r>
              <a:rPr lang="tr-TR" dirty="0" err="1" smtClean="0"/>
              <a:t>partially</a:t>
            </a:r>
            <a:r>
              <a:rPr lang="tr-TR" dirty="0" smtClean="0"/>
              <a:t> </a:t>
            </a:r>
            <a:r>
              <a:rPr lang="tr-TR" dirty="0" err="1" smtClean="0"/>
              <a:t>negative</a:t>
            </a:r>
            <a:r>
              <a:rPr lang="tr-TR" dirty="0" smtClean="0"/>
              <a:t> </a:t>
            </a:r>
            <a:r>
              <a:rPr lang="tr-TR" dirty="0" err="1" smtClean="0"/>
              <a:t>effect</a:t>
            </a:r>
            <a:r>
              <a:rPr lang="tr-TR" dirty="0" smtClean="0"/>
              <a:t> of </a:t>
            </a:r>
            <a:r>
              <a:rPr lang="tr-TR" dirty="0" err="1" smtClean="0"/>
              <a:t>wake</a:t>
            </a:r>
            <a:r>
              <a:rPr lang="tr-TR" dirty="0" smtClean="0"/>
              <a:t>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21.01.2020</a:t>
            </a:r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Second Compactlight Annual Meeting Athene</a:t>
            </a:r>
            <a:endParaRPr lang="tr-TR"/>
          </a:p>
        </p:txBody>
      </p:sp>
      <p:sp>
        <p:nvSpPr>
          <p:cNvPr id="11" name="Slayt Numarası Yer Tutucus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9</a:t>
            </a:fld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76460"/>
            <a:ext cx="4308674" cy="30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80467"/>
            <a:ext cx="4427984" cy="312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7596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1086</Words>
  <Application>Microsoft Office PowerPoint</Application>
  <PresentationFormat>Ekran Gösterisi (4:3)</PresentationFormat>
  <Paragraphs>170</Paragraphs>
  <Slides>13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Ofis Teması</vt:lpstr>
      <vt:lpstr>Wakefield Effects in Undulators</vt:lpstr>
      <vt:lpstr>Outline</vt:lpstr>
      <vt:lpstr>Effect of the wakefield</vt:lpstr>
      <vt:lpstr>Model for resistive wake potantial</vt:lpstr>
      <vt:lpstr>Calculation of wake function</vt:lpstr>
      <vt:lpstr>The Parameters for HXR</vt:lpstr>
      <vt:lpstr>Undulator</vt:lpstr>
      <vt:lpstr>GENESIS Simulation</vt:lpstr>
      <vt:lpstr>Simulation results for 5.5 GeV (0.76 Å)</vt:lpstr>
      <vt:lpstr>Simulation results for 5.5 GeV (0.76 Å)</vt:lpstr>
      <vt:lpstr>Slayt 11</vt:lpstr>
      <vt:lpstr>Simulation results for 2.8 GeV (5.96 Å)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 of Wakefield in Undulator Region</dc:title>
  <dc:creator>zafer</dc:creator>
  <cp:lastModifiedBy>zafer</cp:lastModifiedBy>
  <cp:revision>95</cp:revision>
  <dcterms:created xsi:type="dcterms:W3CDTF">2018-08-14T12:21:11Z</dcterms:created>
  <dcterms:modified xsi:type="dcterms:W3CDTF">2020-01-21T12:17:02Z</dcterms:modified>
</cp:coreProperties>
</file>