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4"/>
  </p:sldMasterIdLst>
  <p:notesMasterIdLst>
    <p:notesMasterId r:id="rId15"/>
  </p:notesMasterIdLst>
  <p:handoutMasterIdLst>
    <p:handoutMasterId r:id="rId16"/>
  </p:handoutMasterIdLst>
  <p:sldIdLst>
    <p:sldId id="332" r:id="rId5"/>
    <p:sldId id="338" r:id="rId6"/>
    <p:sldId id="343" r:id="rId7"/>
    <p:sldId id="356" r:id="rId8"/>
    <p:sldId id="355" r:id="rId9"/>
    <p:sldId id="359" r:id="rId10"/>
    <p:sldId id="360" r:id="rId11"/>
    <p:sldId id="358" r:id="rId12"/>
    <p:sldId id="339" r:id="rId13"/>
    <p:sldId id="337" r:id="rId14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74" autoAdjust="0"/>
    <p:restoredTop sz="94541" autoAdjust="0"/>
  </p:normalViewPr>
  <p:slideViewPr>
    <p:cSldViewPr>
      <p:cViewPr varScale="1">
        <p:scale>
          <a:sx n="112" d="100"/>
          <a:sy n="112" d="100"/>
        </p:scale>
        <p:origin x="1080" y="200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06/03/20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compactlight/_layouts/15/start.aspx#/XLS%20wiki/XLS%20with%20upgrade%201%20applied.aspx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https://espace.cern.ch/compactlight/_layouts/15/start.aspx#/XLS%20wiki/XLS%20with%20upgrade%201%20applied.aspx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73080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79983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02849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46995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zr/bllk9wpd2ln9r7gzwg12vwsw0000gn/T/com.microsoft.Powerpoint/converted_emf.emf" TargetMode="External"/><Relationship Id="rId2" Type="http://schemas.openxmlformats.org/officeDocument/2006/relationships/hyperlink" Target="mailto:xingguang.liu@cern.c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space.cern.ch/compactlight/_layouts/15/start.aspx#/XLS%20wiki/Accelerating%20Structure.asp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hyperlink" Target="https://espace.cern.ch/compactlight/_layouts/15/start.aspx#/XLS%20wiki/Parameters%20and%20user%20requirements.aspx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3" Type="http://schemas.openxmlformats.org/officeDocument/2006/relationships/image" Target="../media/image38.png"/><Relationship Id="rId7" Type="http://schemas.openxmlformats.org/officeDocument/2006/relationships/image" Target="../media/image44.png"/><Relationship Id="rId12" Type="http://schemas.openxmlformats.org/officeDocument/2006/relationships/image" Target="../media/image47.png"/><Relationship Id="rId17" Type="http://schemas.openxmlformats.org/officeDocument/2006/relationships/image" Target="../media/image5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11" Type="http://schemas.openxmlformats.org/officeDocument/2006/relationships/image" Target="../media/image49.png"/><Relationship Id="rId5" Type="http://schemas.openxmlformats.org/officeDocument/2006/relationships/image" Target="../media/image41.png"/><Relationship Id="rId15" Type="http://schemas.openxmlformats.org/officeDocument/2006/relationships/image" Target="../media/image32.emf"/><Relationship Id="rId10" Type="http://schemas.openxmlformats.org/officeDocument/2006/relationships/image" Target="../media/image48.png"/><Relationship Id="rId19" Type="http://schemas.openxmlformats.org/officeDocument/2006/relationships/image" Target="../media/image56.png"/><Relationship Id="rId4" Type="http://schemas.openxmlformats.org/officeDocument/2006/relationships/image" Target="../media/image42.png"/><Relationship Id="rId9" Type="http://schemas.openxmlformats.org/officeDocument/2006/relationships/image" Target="../media/image45.png"/><Relationship Id="rId14" Type="http://schemas.openxmlformats.org/officeDocument/2006/relationships/image" Target="../media/image5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6.png"/><Relationship Id="rId18" Type="http://schemas.openxmlformats.org/officeDocument/2006/relationships/image" Target="../media/image54.png"/><Relationship Id="rId3" Type="http://schemas.openxmlformats.org/officeDocument/2006/relationships/image" Target="../media/image52.png"/><Relationship Id="rId7" Type="http://schemas.openxmlformats.org/officeDocument/2006/relationships/image" Target="../media/image59.png"/><Relationship Id="rId12" Type="http://schemas.openxmlformats.org/officeDocument/2006/relationships/image" Target="../media/image63.png"/><Relationship Id="rId17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7.png"/><Relationship Id="rId15" Type="http://schemas.openxmlformats.org/officeDocument/2006/relationships/image" Target="../media/image68.png"/><Relationship Id="rId10" Type="http://schemas.openxmlformats.org/officeDocument/2006/relationships/image" Target="../media/image64.png"/><Relationship Id="rId19" Type="http://schemas.openxmlformats.org/officeDocument/2006/relationships/image" Target="../media/image55.png"/><Relationship Id="rId4" Type="http://schemas.openxmlformats.org/officeDocument/2006/relationships/image" Target="../media/image58.png"/><Relationship Id="rId9" Type="http://schemas.openxmlformats.org/officeDocument/2006/relationships/image" Target="../media/image61.png"/><Relationship Id="rId14" Type="http://schemas.openxmlformats.org/officeDocument/2006/relationships/image" Target="../media/image6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3808" y="2339677"/>
            <a:ext cx="9139683" cy="720081"/>
          </a:xfrm>
        </p:spPr>
        <p:txBody>
          <a:bodyPr/>
          <a:lstStyle/>
          <a:p>
            <a:pPr algn="ctr"/>
            <a:r>
              <a:rPr lang="de-DE" sz="3600" b="1" dirty="0" err="1"/>
              <a:t>Two</a:t>
            </a:r>
            <a:r>
              <a:rPr lang="de-DE" sz="3600" b="1" dirty="0"/>
              <a:t>-mode </a:t>
            </a:r>
            <a:r>
              <a:rPr lang="de-DE" sz="3600" b="1" dirty="0" err="1"/>
              <a:t>Linac</a:t>
            </a:r>
            <a:r>
              <a:rPr lang="de-DE" sz="3600" b="1" dirty="0"/>
              <a:t> Design </a:t>
            </a:r>
            <a:br>
              <a:rPr lang="de-DE" sz="3600" b="1" dirty="0"/>
            </a:br>
            <a:r>
              <a:rPr lang="de-DE" sz="3600" b="1" dirty="0" err="1"/>
              <a:t>for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C-band </a:t>
            </a:r>
            <a:r>
              <a:rPr lang="de-DE" sz="3600" b="1" dirty="0" err="1"/>
              <a:t>Injector</a:t>
            </a:r>
            <a:r>
              <a:rPr lang="de-DE" sz="3600" b="1" dirty="0"/>
              <a:t> Option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F8D2B0-6054-A245-8961-AF74E514610C}"/>
              </a:ext>
            </a:extLst>
          </p:cNvPr>
          <p:cNvSpPr/>
          <p:nvPr/>
        </p:nvSpPr>
        <p:spPr>
          <a:xfrm>
            <a:off x="2695050" y="5003973"/>
            <a:ext cx="454669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Second CompactLight Annual Meeting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21-24 January 2020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Athens, Greece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AE0DEE-6965-B647-9D69-59D48D7355C9}"/>
              </a:ext>
            </a:extLst>
          </p:cNvPr>
          <p:cNvSpPr txBox="1"/>
          <p:nvPr/>
        </p:nvSpPr>
        <p:spPr>
          <a:xfrm>
            <a:off x="244891" y="4250794"/>
            <a:ext cx="9657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Xingguang Liu*(CERN), Michele </a:t>
            </a:r>
            <a:r>
              <a:rPr lang="en-US" sz="1800" dirty="0" err="1">
                <a:solidFill>
                  <a:schemeClr val="tx1"/>
                </a:solidFill>
              </a:rPr>
              <a:t>Croia</a:t>
            </a:r>
            <a:r>
              <a:rPr lang="en-US" sz="1800" dirty="0">
                <a:solidFill>
                  <a:schemeClr val="tx1"/>
                </a:solidFill>
              </a:rPr>
              <a:t>(INFN), </a:t>
            </a:r>
            <a:r>
              <a:rPr lang="en-US" sz="1800" dirty="0" err="1">
                <a:solidFill>
                  <a:schemeClr val="tx1"/>
                </a:solidFill>
              </a:rPr>
              <a:t>Xiaowei</a:t>
            </a:r>
            <a:r>
              <a:rPr lang="en-US" sz="1800" dirty="0">
                <a:solidFill>
                  <a:schemeClr val="tx1"/>
                </a:solidFill>
              </a:rPr>
              <a:t> Wu(CERN) and Andrea Latina(CERN)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B9351D-14FC-0C49-AF7F-F407713D1E90}"/>
              </a:ext>
            </a:extLst>
          </p:cNvPr>
          <p:cNvSpPr/>
          <p:nvPr/>
        </p:nvSpPr>
        <p:spPr>
          <a:xfrm>
            <a:off x="3245811" y="6588149"/>
            <a:ext cx="34451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hlinkClick r:id="rId2"/>
              </a:rPr>
              <a:t>xingguang.liu@cern.ch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18C406-E934-9D47-9EAE-A647DA03A2F1}"/>
              </a:ext>
            </a:extLst>
          </p:cNvPr>
          <p:cNvPicPr>
            <a:picLocks noChangeAspect="1"/>
          </p:cNvPicPr>
          <p:nvPr/>
        </p:nvPicPr>
        <p:blipFill>
          <a:blip r:link="rId3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B94C12-5B34-1047-9705-4C8F6A40FFE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294EE50-87B3-414B-AD9E-518CEF385733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9996FA2-58FE-9A49-900F-07336648ADD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algn="ctr"/>
            <a:r>
              <a:rPr lang="en-US" sz="3600" b="1" dirty="0"/>
              <a:t>OUTLINE</a:t>
            </a:r>
          </a:p>
          <a:p>
            <a:endParaRPr lang="en-US" dirty="0"/>
          </a:p>
          <a:p>
            <a:pPr algn="ctr"/>
            <a:r>
              <a:rPr lang="en-US" dirty="0"/>
              <a:t>Baseline layout and two modes</a:t>
            </a:r>
          </a:p>
          <a:p>
            <a:pPr algn="ctr"/>
            <a:r>
              <a:rPr lang="en-US" dirty="0"/>
              <a:t>C-band injector distributions</a:t>
            </a:r>
          </a:p>
          <a:p>
            <a:pPr algn="ctr"/>
            <a:r>
              <a:rPr lang="en-US" dirty="0" err="1"/>
              <a:t>Linac</a:t>
            </a:r>
            <a:r>
              <a:rPr lang="en-US" dirty="0"/>
              <a:t> Design Settings</a:t>
            </a:r>
          </a:p>
          <a:p>
            <a:pPr algn="ctr"/>
            <a:r>
              <a:rPr lang="en-US" dirty="0"/>
              <a:t>Design Results</a:t>
            </a:r>
          </a:p>
          <a:p>
            <a:pPr algn="ctr"/>
            <a:r>
              <a:rPr lang="en-US" dirty="0"/>
              <a:t>Conclusion and coming work</a:t>
            </a:r>
          </a:p>
        </p:txBody>
      </p:sp>
    </p:spTree>
    <p:extLst>
      <p:ext uri="{BB962C8B-B14F-4D97-AF65-F5344CB8AC3E}">
        <p14:creationId xmlns:p14="http://schemas.microsoft.com/office/powerpoint/2010/main" val="1796697227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3BC192-EF46-BD49-9CC0-7ED8902148D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0F29DD0-D138-984E-A254-37D3D42FB0B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94807" y="971525"/>
            <a:ext cx="9091010" cy="648072"/>
          </a:xfrm>
        </p:spPr>
        <p:txBody>
          <a:bodyPr/>
          <a:lstStyle/>
          <a:p>
            <a:pPr algn="ctr"/>
            <a:r>
              <a:rPr lang="en-US" u="sng" dirty="0"/>
              <a:t>Baseline Layout* for CompactLight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F1387D3-5769-2241-BBDD-7E220C6825C4}"/>
              </a:ext>
            </a:extLst>
          </p:cNvPr>
          <p:cNvGrpSpPr/>
          <p:nvPr/>
        </p:nvGrpSpPr>
        <p:grpSpPr>
          <a:xfrm>
            <a:off x="219756" y="3574988"/>
            <a:ext cx="3420157" cy="3544359"/>
            <a:chOff x="159103" y="1190298"/>
            <a:chExt cx="4567641" cy="4296432"/>
          </a:xfrm>
        </p:grpSpPr>
        <p:sp>
          <p:nvSpPr>
            <p:cNvPr id="56" name="CasellaDiTesto 32">
              <a:extLst>
                <a:ext uri="{FF2B5EF4-FFF2-40B4-BE49-F238E27FC236}">
                  <a16:creationId xmlns:a16="http://schemas.microsoft.com/office/drawing/2014/main" id="{C6E85467-0EDE-C54E-A2D2-5318FB39BB7B}"/>
                </a:ext>
              </a:extLst>
            </p:cNvPr>
            <p:cNvSpPr txBox="1"/>
            <p:nvPr/>
          </p:nvSpPr>
          <p:spPr>
            <a:xfrm>
              <a:off x="272067" y="1190298"/>
              <a:ext cx="3882098" cy="14303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endParaRPr lang="en-GB" sz="1200" dirty="0">
                <a:solidFill>
                  <a:srgbClr val="002060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en-GB" sz="1200" dirty="0">
                  <a:solidFill>
                    <a:srgbClr val="002060"/>
                  </a:solidFill>
                </a:rPr>
                <a:t>&lt;</a:t>
              </a:r>
              <a:r>
                <a:rPr lang="en-GB" sz="1200" dirty="0" err="1">
                  <a:solidFill>
                    <a:srgbClr val="002060"/>
                  </a:solidFill>
                </a:rPr>
                <a:t>E</a:t>
              </a:r>
              <a:r>
                <a:rPr lang="en-GB" sz="1200" baseline="-25000" dirty="0" err="1">
                  <a:solidFill>
                    <a:srgbClr val="002060"/>
                  </a:solidFill>
                </a:rPr>
                <a:t>acc</a:t>
              </a:r>
              <a:r>
                <a:rPr lang="en-GB" sz="1200" dirty="0">
                  <a:solidFill>
                    <a:srgbClr val="002060"/>
                  </a:solidFill>
                </a:rPr>
                <a:t>&gt; </a:t>
              </a:r>
              <a:r>
                <a:rPr lang="en-GB" sz="1200" dirty="0">
                  <a:solidFill>
                    <a:srgbClr val="C00000"/>
                  </a:solidFill>
                </a:rPr>
                <a:t>= </a:t>
              </a:r>
              <a:r>
                <a:rPr lang="en-GB" sz="1200" b="1" dirty="0">
                  <a:solidFill>
                    <a:srgbClr val="C00000"/>
                  </a:solidFill>
                </a:rPr>
                <a:t>65 MV/m @ 100 Hz</a:t>
              </a:r>
            </a:p>
            <a:p>
              <a:pPr algn="ctr">
                <a:lnSpc>
                  <a:spcPct val="120000"/>
                </a:lnSpc>
              </a:pPr>
              <a:r>
                <a:rPr lang="en-GB" sz="1200" b="1" dirty="0">
                  <a:solidFill>
                    <a:srgbClr val="C00000"/>
                  </a:solidFill>
                </a:rPr>
                <a:t> </a:t>
              </a:r>
              <a:r>
                <a:rPr lang="en-GB" sz="1200" b="1" dirty="0">
                  <a:solidFill>
                    <a:srgbClr val="002060"/>
                  </a:solidFill>
                </a:rPr>
                <a:t>(HX mode)</a:t>
              </a:r>
            </a:p>
            <a:p>
              <a:pPr algn="ctr">
                <a:lnSpc>
                  <a:spcPct val="120000"/>
                </a:lnSpc>
              </a:pPr>
              <a:r>
                <a:rPr lang="en-GB" sz="1200" dirty="0">
                  <a:solidFill>
                    <a:srgbClr val="002060"/>
                  </a:solidFill>
                </a:rPr>
                <a:t>&lt;</a:t>
              </a:r>
              <a:r>
                <a:rPr lang="en-GB" sz="1200" dirty="0" err="1">
                  <a:solidFill>
                    <a:srgbClr val="002060"/>
                  </a:solidFill>
                </a:rPr>
                <a:t>E</a:t>
              </a:r>
              <a:r>
                <a:rPr lang="en-GB" sz="1200" baseline="-25000" dirty="0" err="1">
                  <a:solidFill>
                    <a:srgbClr val="002060"/>
                  </a:solidFill>
                </a:rPr>
                <a:t>acc</a:t>
              </a:r>
              <a:r>
                <a:rPr lang="en-GB" sz="1200" dirty="0">
                  <a:solidFill>
                    <a:srgbClr val="002060"/>
                  </a:solidFill>
                </a:rPr>
                <a:t>&gt; = </a:t>
              </a:r>
              <a:r>
                <a:rPr lang="en-GB" sz="1200" b="1" dirty="0">
                  <a:solidFill>
                    <a:srgbClr val="C00000"/>
                  </a:solidFill>
                </a:rPr>
                <a:t>22.7 MV/m @ 1 kHz </a:t>
              </a:r>
            </a:p>
            <a:p>
              <a:pPr algn="ctr">
                <a:lnSpc>
                  <a:spcPct val="120000"/>
                </a:lnSpc>
              </a:pPr>
              <a:r>
                <a:rPr lang="en-GB" sz="1200" b="1" dirty="0">
                  <a:solidFill>
                    <a:srgbClr val="002060"/>
                  </a:solidFill>
                </a:rPr>
                <a:t>(SX mode)</a:t>
              </a:r>
            </a:p>
          </p:txBody>
        </p:sp>
        <p:sp>
          <p:nvSpPr>
            <p:cNvPr id="57" name="Rettangolo 14">
              <a:extLst>
                <a:ext uri="{FF2B5EF4-FFF2-40B4-BE49-F238E27FC236}">
                  <a16:creationId xmlns:a16="http://schemas.microsoft.com/office/drawing/2014/main" id="{108E11F2-6B54-A945-B172-6BF5549D0F07}"/>
                </a:ext>
              </a:extLst>
            </p:cNvPr>
            <p:cNvSpPr/>
            <p:nvPr/>
          </p:nvSpPr>
          <p:spPr>
            <a:xfrm>
              <a:off x="3573281" y="2778972"/>
              <a:ext cx="640080" cy="555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58" name="Rettangolo 34">
              <a:extLst>
                <a:ext uri="{FF2B5EF4-FFF2-40B4-BE49-F238E27FC236}">
                  <a16:creationId xmlns:a16="http://schemas.microsoft.com/office/drawing/2014/main" id="{B37C3E7D-E8F6-0B48-8E09-0AF587C84F61}"/>
                </a:ext>
              </a:extLst>
            </p:cNvPr>
            <p:cNvSpPr/>
            <p:nvPr/>
          </p:nvSpPr>
          <p:spPr>
            <a:xfrm>
              <a:off x="306000" y="4682188"/>
              <a:ext cx="640080" cy="5551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59" name="CasellaDiTesto 37">
              <a:extLst>
                <a:ext uri="{FF2B5EF4-FFF2-40B4-BE49-F238E27FC236}">
                  <a16:creationId xmlns:a16="http://schemas.microsoft.com/office/drawing/2014/main" id="{7D5CDDA6-5E13-3047-9E3B-97FF3CB19876}"/>
                </a:ext>
              </a:extLst>
            </p:cNvPr>
            <p:cNvSpPr txBox="1"/>
            <p:nvPr/>
          </p:nvSpPr>
          <p:spPr>
            <a:xfrm>
              <a:off x="159103" y="2524619"/>
              <a:ext cx="845268" cy="783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dirty="0">
                  <a:solidFill>
                    <a:schemeClr val="tx1"/>
                  </a:solidFill>
                </a:rPr>
                <a:t>6 MW 1.5 µs </a:t>
              </a:r>
            </a:p>
            <a:p>
              <a:pPr algn="r"/>
              <a:r>
                <a:rPr lang="en-GB" sz="1200" dirty="0">
                  <a:solidFill>
                    <a:schemeClr val="tx1"/>
                  </a:solidFill>
                </a:rPr>
                <a:t>1 kHz</a:t>
              </a:r>
            </a:p>
          </p:txBody>
        </p:sp>
        <p:grpSp>
          <p:nvGrpSpPr>
            <p:cNvPr id="60" name="Group 15">
              <a:extLst>
                <a:ext uri="{FF2B5EF4-FFF2-40B4-BE49-F238E27FC236}">
                  <a16:creationId xmlns:a16="http://schemas.microsoft.com/office/drawing/2014/main" id="{A6F28684-E7E5-CB49-AE89-2801DB9D5C6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4561" y="2529082"/>
              <a:ext cx="3728598" cy="2957648"/>
              <a:chOff x="1909625" y="1409626"/>
              <a:chExt cx="5326562" cy="4225183"/>
            </a:xfrm>
          </p:grpSpPr>
          <p:cxnSp>
            <p:nvCxnSpPr>
              <p:cNvPr id="63" name="Connettore diritto 344">
                <a:extLst>
                  <a:ext uri="{FF2B5EF4-FFF2-40B4-BE49-F238E27FC236}">
                    <a16:creationId xmlns:a16="http://schemas.microsoft.com/office/drawing/2014/main" id="{7755E9E9-5027-7C46-BC64-AC25893B1AD6}"/>
                  </a:ext>
                </a:extLst>
              </p:cNvPr>
              <p:cNvCxnSpPr/>
              <p:nvPr/>
            </p:nvCxnSpPr>
            <p:spPr bwMode="auto">
              <a:xfrm>
                <a:off x="2431564" y="3849908"/>
                <a:ext cx="4247653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4" name="Connettore 1 7">
                <a:extLst>
                  <a:ext uri="{FF2B5EF4-FFF2-40B4-BE49-F238E27FC236}">
                    <a16:creationId xmlns:a16="http://schemas.microsoft.com/office/drawing/2014/main" id="{B07D5A72-948C-CB4A-B8E0-53F0C816A480}"/>
                  </a:ext>
                </a:extLst>
              </p:cNvPr>
              <p:cNvCxnSpPr/>
              <p:nvPr/>
            </p:nvCxnSpPr>
            <p:spPr bwMode="auto">
              <a:xfrm>
                <a:off x="2795147" y="5345083"/>
                <a:ext cx="360000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5" name="Rettangolo 114">
                <a:extLst>
                  <a:ext uri="{FF2B5EF4-FFF2-40B4-BE49-F238E27FC236}">
                    <a16:creationId xmlns:a16="http://schemas.microsoft.com/office/drawing/2014/main" id="{195B533C-1544-334D-8D8C-D83D02498826}"/>
                  </a:ext>
                </a:extLst>
              </p:cNvPr>
              <p:cNvSpPr/>
              <p:nvPr/>
            </p:nvSpPr>
            <p:spPr bwMode="auto">
              <a:xfrm>
                <a:off x="3828776" y="5239099"/>
                <a:ext cx="720001" cy="395710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6" name="Rettangolo 137">
                <a:extLst>
                  <a:ext uri="{FF2B5EF4-FFF2-40B4-BE49-F238E27FC236}">
                    <a16:creationId xmlns:a16="http://schemas.microsoft.com/office/drawing/2014/main" id="{40F5EE61-1108-3C41-8588-D63469608FAB}"/>
                  </a:ext>
                </a:extLst>
              </p:cNvPr>
              <p:cNvSpPr/>
              <p:nvPr/>
            </p:nvSpPr>
            <p:spPr bwMode="auto">
              <a:xfrm>
                <a:off x="4655851" y="5239099"/>
                <a:ext cx="720001" cy="395710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7" name="Rettangolo 141">
                <a:extLst>
                  <a:ext uri="{FF2B5EF4-FFF2-40B4-BE49-F238E27FC236}">
                    <a16:creationId xmlns:a16="http://schemas.microsoft.com/office/drawing/2014/main" id="{EB5D42EC-CD1A-F541-AC7D-2BAF09C8155C}"/>
                  </a:ext>
                </a:extLst>
              </p:cNvPr>
              <p:cNvSpPr/>
              <p:nvPr/>
            </p:nvSpPr>
            <p:spPr bwMode="auto">
              <a:xfrm>
                <a:off x="5421315" y="5239099"/>
                <a:ext cx="720001" cy="395710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it-IT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382859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765719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148578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531437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1914296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297156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2680015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062874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68" name="Connettore 1 18">
                <a:extLst>
                  <a:ext uri="{FF2B5EF4-FFF2-40B4-BE49-F238E27FC236}">
                    <a16:creationId xmlns:a16="http://schemas.microsoft.com/office/drawing/2014/main" id="{6E03D494-D411-1F4F-B79D-6B98557872A7}"/>
                  </a:ext>
                </a:extLst>
              </p:cNvPr>
              <p:cNvCxnSpPr/>
              <p:nvPr/>
            </p:nvCxnSpPr>
            <p:spPr bwMode="auto">
              <a:xfrm>
                <a:off x="3123323" y="4414333"/>
                <a:ext cx="0" cy="130222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Connettore 1 160">
                <a:extLst>
                  <a:ext uri="{FF2B5EF4-FFF2-40B4-BE49-F238E27FC236}">
                    <a16:creationId xmlns:a16="http://schemas.microsoft.com/office/drawing/2014/main" id="{1756B142-D2CD-414C-8646-10A3DB3CB711}"/>
                  </a:ext>
                </a:extLst>
              </p:cNvPr>
              <p:cNvCxnSpPr/>
              <p:nvPr/>
            </p:nvCxnSpPr>
            <p:spPr bwMode="auto">
              <a:xfrm>
                <a:off x="3407242" y="4921072"/>
                <a:ext cx="792000" cy="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0" name="Connettore 1 161">
                <a:extLst>
                  <a:ext uri="{FF2B5EF4-FFF2-40B4-BE49-F238E27FC236}">
                    <a16:creationId xmlns:a16="http://schemas.microsoft.com/office/drawing/2014/main" id="{2D171F60-0EAB-434B-8AB4-5017998E883D}"/>
                  </a:ext>
                </a:extLst>
              </p:cNvPr>
              <p:cNvCxnSpPr/>
              <p:nvPr/>
            </p:nvCxnSpPr>
            <p:spPr bwMode="auto">
              <a:xfrm>
                <a:off x="5006408" y="4921072"/>
                <a:ext cx="792000" cy="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1" name="Connettore 1 163">
                <a:extLst>
                  <a:ext uri="{FF2B5EF4-FFF2-40B4-BE49-F238E27FC236}">
                    <a16:creationId xmlns:a16="http://schemas.microsoft.com/office/drawing/2014/main" id="{1F5F54D1-5DD3-7146-9043-B43483042D72}"/>
                  </a:ext>
                </a:extLst>
              </p:cNvPr>
              <p:cNvCxnSpPr/>
              <p:nvPr/>
            </p:nvCxnSpPr>
            <p:spPr bwMode="auto">
              <a:xfrm>
                <a:off x="3782408" y="4619826"/>
                <a:ext cx="1656000" cy="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2" name="Triangolo isoscele 21">
                <a:extLst>
                  <a:ext uri="{FF2B5EF4-FFF2-40B4-BE49-F238E27FC236}">
                    <a16:creationId xmlns:a16="http://schemas.microsoft.com/office/drawing/2014/main" id="{ACBC6FC4-EBB7-A648-82AB-462BD8DD7B81}"/>
                  </a:ext>
                </a:extLst>
              </p:cNvPr>
              <p:cNvSpPr/>
              <p:nvPr/>
            </p:nvSpPr>
            <p:spPr bwMode="auto">
              <a:xfrm rot="16200000">
                <a:off x="2887268" y="1999168"/>
                <a:ext cx="1030235" cy="786066"/>
              </a:xfrm>
              <a:prstGeom prst="triangle">
                <a:avLst/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73" name="Connettore 1 24">
                <a:extLst>
                  <a:ext uri="{FF2B5EF4-FFF2-40B4-BE49-F238E27FC236}">
                    <a16:creationId xmlns:a16="http://schemas.microsoft.com/office/drawing/2014/main" id="{82BFCB20-A94E-A949-84C1-2C5E83815251}"/>
                  </a:ext>
                </a:extLst>
              </p:cNvPr>
              <p:cNvCxnSpPr/>
              <p:nvPr/>
            </p:nvCxnSpPr>
            <p:spPr bwMode="auto">
              <a:xfrm>
                <a:off x="4599847" y="3350168"/>
                <a:ext cx="0" cy="540000"/>
              </a:xfrm>
              <a:prstGeom prst="line">
                <a:avLst/>
              </a:prstGeom>
              <a:noFill/>
              <a:ln w="5397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4" name="Rettangolo 168">
                <a:extLst>
                  <a:ext uri="{FF2B5EF4-FFF2-40B4-BE49-F238E27FC236}">
                    <a16:creationId xmlns:a16="http://schemas.microsoft.com/office/drawing/2014/main" id="{4DDF9879-3E86-1945-ABF6-BF7F8649252A}"/>
                  </a:ext>
                </a:extLst>
              </p:cNvPr>
              <p:cNvSpPr/>
              <p:nvPr/>
            </p:nvSpPr>
            <p:spPr bwMode="auto">
              <a:xfrm>
                <a:off x="4419847" y="4316193"/>
                <a:ext cx="360000" cy="395710"/>
              </a:xfrm>
              <a:prstGeom prst="rect">
                <a:avLst/>
              </a:prstGeom>
              <a:solidFill>
                <a:srgbClr val="7030A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5" name="Ovale 19">
                <a:extLst>
                  <a:ext uri="{FF2B5EF4-FFF2-40B4-BE49-F238E27FC236}">
                    <a16:creationId xmlns:a16="http://schemas.microsoft.com/office/drawing/2014/main" id="{6B534279-90F8-E143-80AA-914C93DD880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37847" y="3031865"/>
                <a:ext cx="324000" cy="556443"/>
              </a:xfrm>
              <a:prstGeom prst="ellipse">
                <a:avLst/>
              </a:prstGeom>
              <a:solidFill>
                <a:srgbClr val="FF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6" name="Ovale 138">
                <a:extLst>
                  <a:ext uri="{FF2B5EF4-FFF2-40B4-BE49-F238E27FC236}">
                    <a16:creationId xmlns:a16="http://schemas.microsoft.com/office/drawing/2014/main" id="{7BC6C6A8-7F97-FA46-A1D0-98BAB04772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36084" y="3861018"/>
                <a:ext cx="324000" cy="556443"/>
              </a:xfrm>
              <a:prstGeom prst="ellipse">
                <a:avLst/>
              </a:prstGeom>
              <a:solidFill>
                <a:srgbClr val="FF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77" name="Connettore 1 24">
                <a:extLst>
                  <a:ext uri="{FF2B5EF4-FFF2-40B4-BE49-F238E27FC236}">
                    <a16:creationId xmlns:a16="http://schemas.microsoft.com/office/drawing/2014/main" id="{E7B9B966-0152-4148-ACEB-80CB1BA39E27}"/>
                  </a:ext>
                </a:extLst>
              </p:cNvPr>
              <p:cNvCxnSpPr/>
              <p:nvPr/>
            </p:nvCxnSpPr>
            <p:spPr bwMode="auto">
              <a:xfrm>
                <a:off x="4599847" y="2392198"/>
                <a:ext cx="0" cy="628089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8" name="Connettore 1 24">
                <a:extLst>
                  <a:ext uri="{FF2B5EF4-FFF2-40B4-BE49-F238E27FC236}">
                    <a16:creationId xmlns:a16="http://schemas.microsoft.com/office/drawing/2014/main" id="{1A7CE411-835D-A14C-A369-9BEC8311E90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99847" y="4508110"/>
                <a:ext cx="0" cy="10800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9" name="Connettore 1 24">
                <a:extLst>
                  <a:ext uri="{FF2B5EF4-FFF2-40B4-BE49-F238E27FC236}">
                    <a16:creationId xmlns:a16="http://schemas.microsoft.com/office/drawing/2014/main" id="{D5E42A19-77F2-E64C-B96C-9367C8D62CAC}"/>
                  </a:ext>
                </a:extLst>
              </p:cNvPr>
              <p:cNvCxnSpPr/>
              <p:nvPr/>
            </p:nvCxnSpPr>
            <p:spPr bwMode="auto">
              <a:xfrm>
                <a:off x="4599847" y="4186421"/>
                <a:ext cx="0" cy="14400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0" name="Rettangolo 169">
                <a:extLst>
                  <a:ext uri="{FF2B5EF4-FFF2-40B4-BE49-F238E27FC236}">
                    <a16:creationId xmlns:a16="http://schemas.microsoft.com/office/drawing/2014/main" id="{474296E7-58BD-374D-A673-953DD17BF0AB}"/>
                  </a:ext>
                </a:extLst>
              </p:cNvPr>
              <p:cNvSpPr/>
              <p:nvPr/>
            </p:nvSpPr>
            <p:spPr bwMode="auto">
              <a:xfrm>
                <a:off x="3049427" y="5239099"/>
                <a:ext cx="720001" cy="395710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81" name="Connettore 1 24">
                <a:extLst>
                  <a:ext uri="{FF2B5EF4-FFF2-40B4-BE49-F238E27FC236}">
                    <a16:creationId xmlns:a16="http://schemas.microsoft.com/office/drawing/2014/main" id="{E6E8EFEB-F468-944E-BC76-B4BBE8D9A62F}"/>
                  </a:ext>
                </a:extLst>
              </p:cNvPr>
              <p:cNvCxnSpPr/>
              <p:nvPr/>
            </p:nvCxnSpPr>
            <p:spPr bwMode="auto">
              <a:xfrm>
                <a:off x="3803242" y="4619605"/>
                <a:ext cx="0" cy="28800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2" name="Connettore 1 24">
                <a:extLst>
                  <a:ext uri="{FF2B5EF4-FFF2-40B4-BE49-F238E27FC236}">
                    <a16:creationId xmlns:a16="http://schemas.microsoft.com/office/drawing/2014/main" id="{FA4DDC66-28F6-1B42-BDAC-AFD0205FA8BA}"/>
                  </a:ext>
                </a:extLst>
              </p:cNvPr>
              <p:cNvCxnSpPr/>
              <p:nvPr/>
            </p:nvCxnSpPr>
            <p:spPr bwMode="auto">
              <a:xfrm>
                <a:off x="5412034" y="4619605"/>
                <a:ext cx="0" cy="28800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3" name="Connettore 1 24">
                <a:extLst>
                  <a:ext uri="{FF2B5EF4-FFF2-40B4-BE49-F238E27FC236}">
                    <a16:creationId xmlns:a16="http://schemas.microsoft.com/office/drawing/2014/main" id="{F854AD09-427E-014B-AA27-5C90B8C6E8DE}"/>
                  </a:ext>
                </a:extLst>
              </p:cNvPr>
              <p:cNvCxnSpPr/>
              <p:nvPr/>
            </p:nvCxnSpPr>
            <p:spPr bwMode="auto">
              <a:xfrm>
                <a:off x="3432793" y="4923382"/>
                <a:ext cx="0" cy="32400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4" name="Connettore 1 24">
                <a:extLst>
                  <a:ext uri="{FF2B5EF4-FFF2-40B4-BE49-F238E27FC236}">
                    <a16:creationId xmlns:a16="http://schemas.microsoft.com/office/drawing/2014/main" id="{396CBC93-B476-2F4E-A3E9-C956DEDB4BFB}"/>
                  </a:ext>
                </a:extLst>
              </p:cNvPr>
              <p:cNvCxnSpPr/>
              <p:nvPr/>
            </p:nvCxnSpPr>
            <p:spPr bwMode="auto">
              <a:xfrm>
                <a:off x="4188793" y="4923382"/>
                <a:ext cx="0" cy="32400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5" name="Connettore 1 50">
                <a:extLst>
                  <a:ext uri="{FF2B5EF4-FFF2-40B4-BE49-F238E27FC236}">
                    <a16:creationId xmlns:a16="http://schemas.microsoft.com/office/drawing/2014/main" id="{3DBC3A75-96AB-C643-AE36-3DD0975F4F28}"/>
                  </a:ext>
                </a:extLst>
              </p:cNvPr>
              <p:cNvCxnSpPr/>
              <p:nvPr/>
            </p:nvCxnSpPr>
            <p:spPr bwMode="auto">
              <a:xfrm>
                <a:off x="5016793" y="4923382"/>
                <a:ext cx="0" cy="32400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6" name="Connettore 1 24">
                <a:extLst>
                  <a:ext uri="{FF2B5EF4-FFF2-40B4-BE49-F238E27FC236}">
                    <a16:creationId xmlns:a16="http://schemas.microsoft.com/office/drawing/2014/main" id="{01A1756C-21E6-534B-9E67-86533EA8ACFB}"/>
                  </a:ext>
                </a:extLst>
              </p:cNvPr>
              <p:cNvCxnSpPr/>
              <p:nvPr/>
            </p:nvCxnSpPr>
            <p:spPr bwMode="auto">
              <a:xfrm>
                <a:off x="5778273" y="4923382"/>
                <a:ext cx="0" cy="32400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7" name="CasellaDiTesto 53">
                <a:extLst>
                  <a:ext uri="{FF2B5EF4-FFF2-40B4-BE49-F238E27FC236}">
                    <a16:creationId xmlns:a16="http://schemas.microsoft.com/office/drawing/2014/main" id="{6E2CEA6E-9BAC-1B4C-A1AD-975BD933D4DD}"/>
                  </a:ext>
                </a:extLst>
              </p:cNvPr>
              <p:cNvSpPr txBox="1"/>
              <p:nvPr/>
            </p:nvSpPr>
            <p:spPr>
              <a:xfrm>
                <a:off x="3702076" y="4152072"/>
                <a:ext cx="698908" cy="3957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solidFill>
                      <a:srgbClr val="7030A0"/>
                    </a:solidFill>
                  </a:rPr>
                  <a:t>SLED</a:t>
                </a:r>
              </a:p>
            </p:txBody>
          </p:sp>
          <p:sp>
            <p:nvSpPr>
              <p:cNvPr id="88" name="CasellaDiTesto 54">
                <a:extLst>
                  <a:ext uri="{FF2B5EF4-FFF2-40B4-BE49-F238E27FC236}">
                    <a16:creationId xmlns:a16="http://schemas.microsoft.com/office/drawing/2014/main" id="{6633B3C8-44CE-2E42-A046-AFF49DE84475}"/>
                  </a:ext>
                </a:extLst>
              </p:cNvPr>
              <p:cNvSpPr txBox="1"/>
              <p:nvPr/>
            </p:nvSpPr>
            <p:spPr>
              <a:xfrm>
                <a:off x="2351723" y="2976378"/>
                <a:ext cx="1977281" cy="3957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1200" dirty="0">
                    <a:solidFill>
                      <a:srgbClr val="FF3300"/>
                    </a:solidFill>
                  </a:rPr>
                  <a:t>MODE CONVERTER</a:t>
                </a:r>
              </a:p>
            </p:txBody>
          </p:sp>
          <p:sp>
            <p:nvSpPr>
              <p:cNvPr id="89" name="CasellaDiTesto 374">
                <a:extLst>
                  <a:ext uri="{FF2B5EF4-FFF2-40B4-BE49-F238E27FC236}">
                    <a16:creationId xmlns:a16="http://schemas.microsoft.com/office/drawing/2014/main" id="{217017C0-6F8A-2346-9127-B785FD856A3B}"/>
                  </a:ext>
                </a:extLst>
              </p:cNvPr>
              <p:cNvSpPr txBox="1"/>
              <p:nvPr/>
            </p:nvSpPr>
            <p:spPr>
              <a:xfrm>
                <a:off x="4586843" y="3871632"/>
                <a:ext cx="2544908" cy="3957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dirty="0">
                    <a:solidFill>
                      <a:srgbClr val="FF3300"/>
                    </a:solidFill>
                  </a:rPr>
                  <a:t>MODE  CONVERTER</a:t>
                </a:r>
              </a:p>
            </p:txBody>
          </p:sp>
          <p:sp>
            <p:nvSpPr>
              <p:cNvPr id="90" name="CasellaDiTesto 29">
                <a:extLst>
                  <a:ext uri="{FF2B5EF4-FFF2-40B4-BE49-F238E27FC236}">
                    <a16:creationId xmlns:a16="http://schemas.microsoft.com/office/drawing/2014/main" id="{344D2439-1E41-254A-AA97-0C3627115A9C}"/>
                  </a:ext>
                </a:extLst>
              </p:cNvPr>
              <p:cNvSpPr txBox="1"/>
              <p:nvPr/>
            </p:nvSpPr>
            <p:spPr>
              <a:xfrm>
                <a:off x="1909625" y="3443911"/>
                <a:ext cx="2312262" cy="3957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1200" dirty="0">
                    <a:solidFill>
                      <a:srgbClr val="00B050"/>
                    </a:solidFill>
                  </a:rPr>
                  <a:t>CIRCULAR WAVEGUIDE</a:t>
                </a:r>
              </a:p>
            </p:txBody>
          </p:sp>
          <p:sp>
            <p:nvSpPr>
              <p:cNvPr id="91" name="CasellaDiTesto 16">
                <a:extLst>
                  <a:ext uri="{FF2B5EF4-FFF2-40B4-BE49-F238E27FC236}">
                    <a16:creationId xmlns:a16="http://schemas.microsoft.com/office/drawing/2014/main" id="{F45E32CA-D4D6-AF4A-AE6D-D064EF3ECB0D}"/>
                  </a:ext>
                </a:extLst>
              </p:cNvPr>
              <p:cNvSpPr txBox="1"/>
              <p:nvPr/>
            </p:nvSpPr>
            <p:spPr>
              <a:xfrm>
                <a:off x="4698051" y="2930808"/>
                <a:ext cx="2460376" cy="395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dirty="0"/>
                  <a:t>MODULATOR HALL</a:t>
                </a:r>
                <a:endParaRPr lang="en-US" sz="1200" dirty="0"/>
              </a:p>
            </p:txBody>
          </p:sp>
          <p:sp>
            <p:nvSpPr>
              <p:cNvPr id="92" name="CasellaDiTesto 375">
                <a:extLst>
                  <a:ext uri="{FF2B5EF4-FFF2-40B4-BE49-F238E27FC236}">
                    <a16:creationId xmlns:a16="http://schemas.microsoft.com/office/drawing/2014/main" id="{50BEEF27-3034-AC45-8739-8B28C38880AC}"/>
                  </a:ext>
                </a:extLst>
              </p:cNvPr>
              <p:cNvSpPr txBox="1"/>
              <p:nvPr/>
            </p:nvSpPr>
            <p:spPr>
              <a:xfrm>
                <a:off x="5580280" y="4428391"/>
                <a:ext cx="1655907" cy="395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dirty="0"/>
                  <a:t>LINAC HALL</a:t>
                </a:r>
                <a:endParaRPr lang="en-US" sz="1200" dirty="0"/>
              </a:p>
            </p:txBody>
          </p:sp>
          <p:cxnSp>
            <p:nvCxnSpPr>
              <p:cNvPr id="93" name="Connettore diritto 344">
                <a:extLst>
                  <a:ext uri="{FF2B5EF4-FFF2-40B4-BE49-F238E27FC236}">
                    <a16:creationId xmlns:a16="http://schemas.microsoft.com/office/drawing/2014/main" id="{5AF51B82-316B-E448-964A-0AA21D5A3F2F}"/>
                  </a:ext>
                </a:extLst>
              </p:cNvPr>
              <p:cNvCxnSpPr/>
              <p:nvPr/>
            </p:nvCxnSpPr>
            <p:spPr bwMode="auto">
              <a:xfrm>
                <a:off x="2431564" y="3364328"/>
                <a:ext cx="4247653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4" name="Triangolo isoscele 21">
                <a:extLst>
                  <a:ext uri="{FF2B5EF4-FFF2-40B4-BE49-F238E27FC236}">
                    <a16:creationId xmlns:a16="http://schemas.microsoft.com/office/drawing/2014/main" id="{97D4B316-A271-864C-9EC8-90B49FF55651}"/>
                  </a:ext>
                </a:extLst>
              </p:cNvPr>
              <p:cNvSpPr/>
              <p:nvPr/>
            </p:nvSpPr>
            <p:spPr bwMode="auto">
              <a:xfrm rot="5400000" flipH="1">
                <a:off x="5359940" y="1999162"/>
                <a:ext cx="1030235" cy="786066"/>
              </a:xfrm>
              <a:prstGeom prst="triangle">
                <a:avLst/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95" name="Connettore 1 24">
                <a:extLst>
                  <a:ext uri="{FF2B5EF4-FFF2-40B4-BE49-F238E27FC236}">
                    <a16:creationId xmlns:a16="http://schemas.microsoft.com/office/drawing/2014/main" id="{15CB3DF3-AB73-1345-9094-953F973DBD16}"/>
                  </a:ext>
                </a:extLst>
              </p:cNvPr>
              <p:cNvCxnSpPr/>
              <p:nvPr/>
            </p:nvCxnSpPr>
            <p:spPr bwMode="auto">
              <a:xfrm flipH="1">
                <a:off x="3705001" y="2395211"/>
                <a:ext cx="1889697" cy="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6" name="CasellaDiTesto 25">
                <a:extLst>
                  <a:ext uri="{FF2B5EF4-FFF2-40B4-BE49-F238E27FC236}">
                    <a16:creationId xmlns:a16="http://schemas.microsoft.com/office/drawing/2014/main" id="{94CCBC1F-2445-4C42-8E0B-4610626A4523}"/>
                  </a:ext>
                </a:extLst>
              </p:cNvPr>
              <p:cNvSpPr txBox="1"/>
              <p:nvPr/>
            </p:nvSpPr>
            <p:spPr>
              <a:xfrm>
                <a:off x="3330942" y="1409626"/>
                <a:ext cx="2810374" cy="395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i="1" dirty="0">
                    <a:solidFill>
                      <a:srgbClr val="008000"/>
                    </a:solidFill>
                  </a:rPr>
                  <a:t>RF </a:t>
                </a:r>
                <a:r>
                  <a:rPr lang="it-IT" sz="1200" i="1" dirty="0" err="1">
                    <a:solidFill>
                      <a:srgbClr val="008000"/>
                    </a:solidFill>
                  </a:rPr>
                  <a:t>smart</a:t>
                </a:r>
                <a:r>
                  <a:rPr lang="it-IT" sz="1200" i="1" dirty="0">
                    <a:solidFill>
                      <a:srgbClr val="008000"/>
                    </a:solidFill>
                  </a:rPr>
                  <a:t> </a:t>
                </a:r>
                <a:r>
                  <a:rPr lang="it-IT" sz="1200" i="1" dirty="0" err="1">
                    <a:solidFill>
                      <a:srgbClr val="008000"/>
                    </a:solidFill>
                  </a:rPr>
                  <a:t>combiner</a:t>
                </a:r>
                <a:r>
                  <a:rPr lang="it-IT" sz="1200" i="1" dirty="0">
                    <a:solidFill>
                      <a:srgbClr val="008000"/>
                    </a:solidFill>
                  </a:rPr>
                  <a:t> / </a:t>
                </a:r>
                <a:r>
                  <a:rPr lang="it-IT" sz="1200" i="1" dirty="0" err="1">
                    <a:solidFill>
                      <a:srgbClr val="008000"/>
                    </a:solidFill>
                  </a:rPr>
                  <a:t>switch</a:t>
                </a:r>
                <a:r>
                  <a:rPr lang="it-IT" sz="1200" i="1" dirty="0">
                    <a:solidFill>
                      <a:srgbClr val="008000"/>
                    </a:solidFill>
                  </a:rPr>
                  <a:t> </a:t>
                </a:r>
              </a:p>
            </p:txBody>
          </p:sp>
        </p:grpSp>
        <p:sp>
          <p:nvSpPr>
            <p:cNvPr id="61" name="Rettangolo 6">
              <a:extLst>
                <a:ext uri="{FF2B5EF4-FFF2-40B4-BE49-F238E27FC236}">
                  <a16:creationId xmlns:a16="http://schemas.microsoft.com/office/drawing/2014/main" id="{C9A49841-1E2C-C04C-AD3C-68EA5684EC76}"/>
                </a:ext>
              </a:extLst>
            </p:cNvPr>
            <p:cNvSpPr/>
            <p:nvPr/>
          </p:nvSpPr>
          <p:spPr>
            <a:xfrm>
              <a:off x="1810475" y="3116448"/>
              <a:ext cx="630661" cy="20659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62" name="CasellaDiTesto 62">
              <a:extLst>
                <a:ext uri="{FF2B5EF4-FFF2-40B4-BE49-F238E27FC236}">
                  <a16:creationId xmlns:a16="http://schemas.microsoft.com/office/drawing/2014/main" id="{428E63D0-D202-6E46-963B-450AF4390967}"/>
                </a:ext>
              </a:extLst>
            </p:cNvPr>
            <p:cNvSpPr txBox="1"/>
            <p:nvPr/>
          </p:nvSpPr>
          <p:spPr>
            <a:xfrm>
              <a:off x="3334774" y="2573766"/>
              <a:ext cx="1391970" cy="783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tx1"/>
                  </a:solidFill>
                </a:rPr>
                <a:t>50 MW</a:t>
              </a:r>
            </a:p>
            <a:p>
              <a:r>
                <a:rPr lang="en-GB" sz="1200" dirty="0">
                  <a:solidFill>
                    <a:schemeClr val="tx1"/>
                  </a:solidFill>
                </a:rPr>
                <a:t>1.5 µs</a:t>
              </a:r>
            </a:p>
            <a:p>
              <a:r>
                <a:rPr lang="en-GB" sz="1200" dirty="0">
                  <a:solidFill>
                    <a:schemeClr val="tx1"/>
                  </a:solidFill>
                </a:rPr>
                <a:t>100 Hz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42F4040-DAF9-134D-A694-959A9C957F04}"/>
              </a:ext>
            </a:extLst>
          </p:cNvPr>
          <p:cNvSpPr txBox="1"/>
          <p:nvPr/>
        </p:nvSpPr>
        <p:spPr>
          <a:xfrm>
            <a:off x="2846045" y="124803"/>
            <a:ext cx="4631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Baseline Layout and Two modes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04" name="Content Placeholder 3">
            <a:extLst>
              <a:ext uri="{FF2B5EF4-FFF2-40B4-BE49-F238E27FC236}">
                <a16:creationId xmlns:a16="http://schemas.microsoft.com/office/drawing/2014/main" id="{F8744304-2A08-6743-91B8-A58D3FF9D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76" y="1833249"/>
            <a:ext cx="9817371" cy="1297256"/>
          </a:xfrm>
          <a:prstGeom prst="rect">
            <a:avLst/>
          </a:prstGeom>
        </p:spPr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id="{5DFFB0A7-4B58-9445-906D-13627967DEAE}"/>
              </a:ext>
            </a:extLst>
          </p:cNvPr>
          <p:cNvSpPr/>
          <p:nvPr/>
        </p:nvSpPr>
        <p:spPr>
          <a:xfrm>
            <a:off x="3071875" y="1414278"/>
            <a:ext cx="71647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*</a:t>
            </a:r>
            <a:r>
              <a:rPr lang="en-US" sz="10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sz="1000" dirty="0" err="1">
                <a:solidFill>
                  <a:schemeClr val="tx1"/>
                </a:solidFill>
                <a:hlinkClick r:id="rId4"/>
              </a:rPr>
              <a:t>espace.cern.ch</a:t>
            </a:r>
            <a:r>
              <a:rPr lang="en-US" sz="1000" dirty="0">
                <a:solidFill>
                  <a:schemeClr val="tx1"/>
                </a:solidFill>
                <a:hlinkClick r:id="rId4"/>
              </a:rPr>
              <a:t>/</a:t>
            </a:r>
            <a:r>
              <a:rPr lang="en-US" sz="1000" dirty="0" err="1">
                <a:solidFill>
                  <a:schemeClr val="tx1"/>
                </a:solidFill>
                <a:hlinkClick r:id="rId4"/>
              </a:rPr>
              <a:t>compactlight</a:t>
            </a:r>
            <a:r>
              <a:rPr lang="en-US" sz="1000" dirty="0">
                <a:solidFill>
                  <a:schemeClr val="tx1"/>
                </a:solidFill>
                <a:hlinkClick r:id="rId4"/>
              </a:rPr>
              <a:t>/_layouts/15/</a:t>
            </a:r>
            <a:r>
              <a:rPr lang="en-US" sz="1000" dirty="0" err="1">
                <a:solidFill>
                  <a:schemeClr val="tx1"/>
                </a:solidFill>
                <a:hlinkClick r:id="rId4"/>
              </a:rPr>
              <a:t>start.aspx</a:t>
            </a:r>
            <a:r>
              <a:rPr lang="en-US" sz="1000" dirty="0">
                <a:solidFill>
                  <a:schemeClr val="tx1"/>
                </a:solidFill>
                <a:hlinkClick r:id="rId4"/>
              </a:rPr>
              <a:t>#/XLS%20wiki/XLS%20with%20upgrade%201%20applied.aspx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CCD9B6D-61E6-2A4B-B35F-E1D83A07BC90}"/>
              </a:ext>
            </a:extLst>
          </p:cNvPr>
          <p:cNvSpPr/>
          <p:nvPr/>
        </p:nvSpPr>
        <p:spPr>
          <a:xfrm>
            <a:off x="169146" y="7119347"/>
            <a:ext cx="71993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*</a:t>
            </a:r>
            <a:r>
              <a:rPr lang="en-US" sz="10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sz="1000" dirty="0" err="1">
                <a:solidFill>
                  <a:schemeClr val="tx1"/>
                </a:solidFill>
                <a:hlinkClick r:id="rId4"/>
              </a:rPr>
              <a:t>espace.cern.ch</a:t>
            </a:r>
            <a:r>
              <a:rPr lang="en-US" sz="1000" dirty="0">
                <a:solidFill>
                  <a:schemeClr val="tx1"/>
                </a:solidFill>
                <a:hlinkClick r:id="rId4"/>
              </a:rPr>
              <a:t>/</a:t>
            </a:r>
            <a:r>
              <a:rPr lang="en-US" sz="1000" dirty="0" err="1">
                <a:solidFill>
                  <a:schemeClr val="tx1"/>
                </a:solidFill>
                <a:hlinkClick r:id="rId4"/>
              </a:rPr>
              <a:t>compactlight</a:t>
            </a:r>
            <a:r>
              <a:rPr lang="en-US" sz="1000" dirty="0">
                <a:solidFill>
                  <a:schemeClr val="tx1"/>
                </a:solidFill>
                <a:hlinkClick r:id="rId4"/>
              </a:rPr>
              <a:t>/_layouts/15/</a:t>
            </a:r>
            <a:r>
              <a:rPr lang="en-US" sz="1000" dirty="0" err="1">
                <a:solidFill>
                  <a:schemeClr val="tx1"/>
                </a:solidFill>
                <a:hlinkClick r:id="rId4"/>
              </a:rPr>
              <a:t>start.aspx</a:t>
            </a:r>
            <a:r>
              <a:rPr lang="en-US" sz="1000" dirty="0">
                <a:solidFill>
                  <a:schemeClr val="tx1"/>
                </a:solidFill>
                <a:hlinkClick r:id="rId4"/>
              </a:rPr>
              <a:t>#/XLS%20wiki/Accelerating%20Structure.aspx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6DCF891-876C-D947-9A63-9F20CA4AB295}"/>
              </a:ext>
            </a:extLst>
          </p:cNvPr>
          <p:cNvSpPr/>
          <p:nvPr/>
        </p:nvSpPr>
        <p:spPr>
          <a:xfrm>
            <a:off x="412696" y="3310721"/>
            <a:ext cx="312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u="sng" dirty="0">
                <a:solidFill>
                  <a:srgbClr val="C00000"/>
                </a:solidFill>
              </a:rPr>
              <a:t>2 klystrons x LINAC Module*</a:t>
            </a:r>
            <a:endParaRPr lang="en-US" sz="1800" u="sng" dirty="0">
              <a:solidFill>
                <a:srgbClr val="C00000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029C6A-CF32-E848-A350-96BEFB8EAB44}"/>
              </a:ext>
            </a:extLst>
          </p:cNvPr>
          <p:cNvGrpSpPr/>
          <p:nvPr/>
        </p:nvGrpSpPr>
        <p:grpSpPr>
          <a:xfrm>
            <a:off x="3893147" y="4169227"/>
            <a:ext cx="5560061" cy="1220465"/>
            <a:chOff x="105612" y="3648784"/>
            <a:chExt cx="9584061" cy="2936477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51945C60-C3CC-114E-8FB1-CF77BF7564D9}"/>
                </a:ext>
              </a:extLst>
            </p:cNvPr>
            <p:cNvSpPr/>
            <p:nvPr/>
          </p:nvSpPr>
          <p:spPr>
            <a:xfrm>
              <a:off x="1026274" y="4838895"/>
              <a:ext cx="1318224" cy="276136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83E2D231-C24B-1D40-B2C3-873C41FD9B6C}"/>
                </a:ext>
              </a:extLst>
            </p:cNvPr>
            <p:cNvSpPr/>
            <p:nvPr/>
          </p:nvSpPr>
          <p:spPr>
            <a:xfrm>
              <a:off x="4600769" y="4349319"/>
              <a:ext cx="229111" cy="126534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Quad</a:t>
              </a:r>
            </a:p>
          </p:txBody>
        </p: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2977EF84-1BEC-174F-92F8-7E932271A9B6}"/>
                </a:ext>
              </a:extLst>
            </p:cNvPr>
            <p:cNvCxnSpPr/>
            <p:nvPr/>
          </p:nvCxnSpPr>
          <p:spPr>
            <a:xfrm>
              <a:off x="1057619" y="5858502"/>
              <a:ext cx="1324495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6371B802-A22A-B143-8030-53FB84301B51}"/>
                </a:ext>
              </a:extLst>
            </p:cNvPr>
            <p:cNvSpPr txBox="1"/>
            <p:nvPr/>
          </p:nvSpPr>
          <p:spPr>
            <a:xfrm>
              <a:off x="1312427" y="6066896"/>
              <a:ext cx="799102" cy="518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103cm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EE0476E-7575-4448-B49E-7801587026A6}"/>
                </a:ext>
              </a:extLst>
            </p:cNvPr>
            <p:cNvSpPr txBox="1"/>
            <p:nvPr/>
          </p:nvSpPr>
          <p:spPr>
            <a:xfrm>
              <a:off x="2556107" y="6066896"/>
              <a:ext cx="710681" cy="5183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12cm</a:t>
              </a:r>
            </a:p>
          </p:txBody>
        </p: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08C287E5-B16F-3441-9D47-ABA28F2B7086}"/>
                </a:ext>
              </a:extLst>
            </p:cNvPr>
            <p:cNvCxnSpPr/>
            <p:nvPr/>
          </p:nvCxnSpPr>
          <p:spPr>
            <a:xfrm>
              <a:off x="2588071" y="5858502"/>
              <a:ext cx="231921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B509B944-3146-4149-ABBE-F83DECC6C5D0}"/>
                </a:ext>
              </a:extLst>
            </p:cNvPr>
            <p:cNvSpPr/>
            <p:nvPr/>
          </p:nvSpPr>
          <p:spPr>
            <a:xfrm>
              <a:off x="3053209" y="4848953"/>
              <a:ext cx="1318224" cy="276136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DEB3318F-C05C-114F-B7DF-84B5A2A499C5}"/>
                </a:ext>
              </a:extLst>
            </p:cNvPr>
            <p:cNvSpPr/>
            <p:nvPr/>
          </p:nvSpPr>
          <p:spPr>
            <a:xfrm>
              <a:off x="5056564" y="4848953"/>
              <a:ext cx="1318224" cy="276136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9803B0F9-7BD7-0A43-889E-5230BE1205B6}"/>
                </a:ext>
              </a:extLst>
            </p:cNvPr>
            <p:cNvSpPr/>
            <p:nvPr/>
          </p:nvSpPr>
          <p:spPr>
            <a:xfrm>
              <a:off x="2350015" y="4877523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4F4B0B1A-7367-134C-B1C6-C4C75971F8F0}"/>
                </a:ext>
              </a:extLst>
            </p:cNvPr>
            <p:cNvSpPr/>
            <p:nvPr/>
          </p:nvSpPr>
          <p:spPr>
            <a:xfrm>
              <a:off x="526068" y="4886161"/>
              <a:ext cx="494742" cy="191662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Isosceles Triangle 100">
              <a:extLst>
                <a:ext uri="{FF2B5EF4-FFF2-40B4-BE49-F238E27FC236}">
                  <a16:creationId xmlns:a16="http://schemas.microsoft.com/office/drawing/2014/main" id="{E6ACA358-9EB0-8B49-984D-6DCCBB95DBAC}"/>
                </a:ext>
              </a:extLst>
            </p:cNvPr>
            <p:cNvSpPr/>
            <p:nvPr/>
          </p:nvSpPr>
          <p:spPr>
            <a:xfrm>
              <a:off x="695815" y="5004719"/>
              <a:ext cx="155247" cy="172125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Isosceles Triangle 101">
              <a:extLst>
                <a:ext uri="{FF2B5EF4-FFF2-40B4-BE49-F238E27FC236}">
                  <a16:creationId xmlns:a16="http://schemas.microsoft.com/office/drawing/2014/main" id="{B4A940DF-E0B9-184E-BE02-E956CE58251F}"/>
                </a:ext>
              </a:extLst>
            </p:cNvPr>
            <p:cNvSpPr/>
            <p:nvPr/>
          </p:nvSpPr>
          <p:spPr>
            <a:xfrm flipV="1">
              <a:off x="695814" y="4787140"/>
              <a:ext cx="155247" cy="194852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4917A72B-23E8-F242-A67F-D7B4D56B5965}"/>
                </a:ext>
              </a:extLst>
            </p:cNvPr>
            <p:cNvSpPr txBox="1"/>
            <p:nvPr/>
          </p:nvSpPr>
          <p:spPr>
            <a:xfrm>
              <a:off x="105612" y="4275880"/>
              <a:ext cx="1331622" cy="518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Sector valve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35D0314-7E74-9F4D-97E7-9FBCFFBFF35F}"/>
                </a:ext>
              </a:extLst>
            </p:cNvPr>
            <p:cNvSpPr txBox="1"/>
            <p:nvPr/>
          </p:nvSpPr>
          <p:spPr>
            <a:xfrm>
              <a:off x="313317" y="6066896"/>
              <a:ext cx="904910" cy="518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kern="0" dirty="0">
                  <a:solidFill>
                    <a:prstClr val="black"/>
                  </a:solidFill>
                  <a:latin typeface="Calibri" panose="020F0502020204030204"/>
                  <a:ea typeface="+mn-ea"/>
                </a:rPr>
                <a:t>1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0cm</a:t>
              </a:r>
            </a:p>
          </p:txBody>
        </p: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F0BF4F11-FAFA-AF43-B461-771D21EBEE84}"/>
                </a:ext>
              </a:extLst>
            </p:cNvPr>
            <p:cNvCxnSpPr/>
            <p:nvPr/>
          </p:nvCxnSpPr>
          <p:spPr>
            <a:xfrm>
              <a:off x="526068" y="5858502"/>
              <a:ext cx="548532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C019A80C-36A9-CC4C-B175-4FC4F11F4439}"/>
                </a:ext>
              </a:extLst>
            </p:cNvPr>
            <p:cNvSpPr txBox="1"/>
            <p:nvPr/>
          </p:nvSpPr>
          <p:spPr>
            <a:xfrm>
              <a:off x="2095924" y="6066896"/>
              <a:ext cx="645674" cy="518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kern="0" dirty="0">
                  <a:solidFill>
                    <a:prstClr val="black"/>
                  </a:solidFill>
                  <a:latin typeface="Calibri" panose="020F0502020204030204"/>
                  <a:ea typeface="+mn-ea"/>
                </a:rPr>
                <a:t>5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cm</a:t>
              </a:r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8C59D591-B547-914D-B46E-D49223766CBC}"/>
                </a:ext>
              </a:extLst>
            </p:cNvPr>
            <p:cNvCxnSpPr/>
            <p:nvPr/>
          </p:nvCxnSpPr>
          <p:spPr>
            <a:xfrm flipV="1">
              <a:off x="2382114" y="5858502"/>
              <a:ext cx="205957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6D0C4034-1ACF-BE4D-9235-A7D7E5940E59}"/>
                </a:ext>
              </a:extLst>
            </p:cNvPr>
            <p:cNvSpPr txBox="1"/>
            <p:nvPr/>
          </p:nvSpPr>
          <p:spPr>
            <a:xfrm>
              <a:off x="1901470" y="4316181"/>
              <a:ext cx="797227" cy="518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Conn.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AF5DDF01-A8FD-E248-9783-CC4E036159F5}"/>
                </a:ext>
              </a:extLst>
            </p:cNvPr>
            <p:cNvSpPr/>
            <p:nvPr/>
          </p:nvSpPr>
          <p:spPr>
            <a:xfrm>
              <a:off x="7072920" y="4845062"/>
              <a:ext cx="1318224" cy="276136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DD069F4F-03F4-8145-A400-33A2B0D5639F}"/>
                </a:ext>
              </a:extLst>
            </p:cNvPr>
            <p:cNvSpPr/>
            <p:nvPr/>
          </p:nvSpPr>
          <p:spPr>
            <a:xfrm>
              <a:off x="4367112" y="4891764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90757D74-D2CE-2244-9754-19F3ADA183B0}"/>
                </a:ext>
              </a:extLst>
            </p:cNvPr>
            <p:cNvSpPr/>
            <p:nvPr/>
          </p:nvSpPr>
          <p:spPr>
            <a:xfrm>
              <a:off x="4830123" y="4904306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EAE16171-89BE-9042-875C-F6EDE60D4373}"/>
                </a:ext>
              </a:extLst>
            </p:cNvPr>
            <p:cNvSpPr/>
            <p:nvPr/>
          </p:nvSpPr>
          <p:spPr>
            <a:xfrm>
              <a:off x="8380799" y="4881745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98AF36BF-D312-8349-AD31-0AC68EFF0E6C}"/>
                </a:ext>
              </a:extLst>
            </p:cNvPr>
            <p:cNvSpPr/>
            <p:nvPr/>
          </p:nvSpPr>
          <p:spPr>
            <a:xfrm>
              <a:off x="8617828" y="4358621"/>
              <a:ext cx="229111" cy="126534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62236343-3468-4447-A476-2E06313F9C8C}"/>
                </a:ext>
              </a:extLst>
            </p:cNvPr>
            <p:cNvSpPr/>
            <p:nvPr/>
          </p:nvSpPr>
          <p:spPr>
            <a:xfrm>
              <a:off x="2594244" y="4322026"/>
              <a:ext cx="229111" cy="126534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FB4B595A-A4D3-6B47-BA31-D4AAC1DB905F}"/>
                </a:ext>
              </a:extLst>
            </p:cNvPr>
            <p:cNvSpPr/>
            <p:nvPr/>
          </p:nvSpPr>
          <p:spPr>
            <a:xfrm>
              <a:off x="2823598" y="4877013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C07D6DF8-763C-BE4C-A5EB-3B6981028923}"/>
                </a:ext>
              </a:extLst>
            </p:cNvPr>
            <p:cNvSpPr/>
            <p:nvPr/>
          </p:nvSpPr>
          <p:spPr>
            <a:xfrm>
              <a:off x="6371856" y="4893828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189A5A3B-EEA3-064E-8111-8B0BC2DE9B55}"/>
                </a:ext>
              </a:extLst>
            </p:cNvPr>
            <p:cNvSpPr/>
            <p:nvPr/>
          </p:nvSpPr>
          <p:spPr>
            <a:xfrm>
              <a:off x="6616085" y="4338331"/>
              <a:ext cx="229111" cy="126534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CFE16FC7-A4BD-1E43-A55B-1421E2910DB8}"/>
                </a:ext>
              </a:extLst>
            </p:cNvPr>
            <p:cNvSpPr/>
            <p:nvPr/>
          </p:nvSpPr>
          <p:spPr>
            <a:xfrm>
              <a:off x="6845439" y="4893318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9B73B716-7947-2146-A180-A12AA44666C7}"/>
                </a:ext>
              </a:extLst>
            </p:cNvPr>
            <p:cNvSpPr txBox="1"/>
            <p:nvPr/>
          </p:nvSpPr>
          <p:spPr>
            <a:xfrm>
              <a:off x="8116749" y="3648784"/>
              <a:ext cx="1572924" cy="814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Quad contains </a:t>
              </a: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BPM&amp;Corrector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4DF076D2-4D5A-8F4E-87E7-A6368718867F}"/>
                </a:ext>
              </a:extLst>
            </p:cNvPr>
            <p:cNvSpPr txBox="1"/>
            <p:nvPr/>
          </p:nvSpPr>
          <p:spPr>
            <a:xfrm>
              <a:off x="6960862" y="5134092"/>
              <a:ext cx="1670539" cy="814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Two WFM per AS with pumping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8F58F854-5269-A045-9B6C-535C7AFE1490}"/>
              </a:ext>
            </a:extLst>
          </p:cNvPr>
          <p:cNvSpPr/>
          <p:nvPr/>
        </p:nvSpPr>
        <p:spPr>
          <a:xfrm>
            <a:off x="5218834" y="4210506"/>
            <a:ext cx="29293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200" dirty="0">
                <a:solidFill>
                  <a:schemeClr val="accent6">
                    <a:lumMod val="50000"/>
                  </a:schemeClr>
                </a:solidFill>
              </a:rPr>
              <a:t>for E &lt; 2GeV, 5.10 m, RF-</a:t>
            </a:r>
            <a:r>
              <a:rPr lang="fi-FI" sz="1200" dirty="0" err="1">
                <a:solidFill>
                  <a:schemeClr val="accent6">
                    <a:lumMod val="50000"/>
                  </a:schemeClr>
                </a:solidFill>
              </a:rPr>
              <a:t>fill</a:t>
            </a:r>
            <a:r>
              <a:rPr lang="fi-FI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i-FI" sz="1200" dirty="0" err="1">
                <a:solidFill>
                  <a:schemeClr val="accent6">
                    <a:lumMod val="50000"/>
                  </a:schemeClr>
                </a:solidFill>
              </a:rPr>
              <a:t>factor</a:t>
            </a:r>
            <a:r>
              <a:rPr lang="fi-FI" sz="1200" dirty="0">
                <a:solidFill>
                  <a:schemeClr val="accent6">
                    <a:lumMod val="50000"/>
                  </a:schemeClr>
                </a:solidFill>
              </a:rPr>
              <a:t>: 71%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849E2A-8F59-3345-9CF1-808B27ECE7AA}"/>
              </a:ext>
            </a:extLst>
          </p:cNvPr>
          <p:cNvGrpSpPr/>
          <p:nvPr/>
        </p:nvGrpSpPr>
        <p:grpSpPr>
          <a:xfrm>
            <a:off x="4013644" y="5566446"/>
            <a:ext cx="5570047" cy="1353811"/>
            <a:chOff x="215776" y="3685206"/>
            <a:chExt cx="8779096" cy="2747554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671AC869-975F-3A49-BE47-87C234E2DEE4}"/>
                </a:ext>
              </a:extLst>
            </p:cNvPr>
            <p:cNvSpPr/>
            <p:nvPr/>
          </p:nvSpPr>
          <p:spPr>
            <a:xfrm>
              <a:off x="1026274" y="4838895"/>
              <a:ext cx="1318224" cy="276136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FAB78C2B-288C-DE4E-8008-46BD934EE4B7}"/>
                </a:ext>
              </a:extLst>
            </p:cNvPr>
            <p:cNvSpPr/>
            <p:nvPr/>
          </p:nvSpPr>
          <p:spPr>
            <a:xfrm>
              <a:off x="4122711" y="4344290"/>
              <a:ext cx="229111" cy="126534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Quad</a:t>
              </a: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9603F715-2BAE-DD47-B1C9-507E99009ECD}"/>
                </a:ext>
              </a:extLst>
            </p:cNvPr>
            <p:cNvCxnSpPr/>
            <p:nvPr/>
          </p:nvCxnSpPr>
          <p:spPr>
            <a:xfrm flipV="1">
              <a:off x="1057619" y="5858502"/>
              <a:ext cx="1286879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05C65634-5E7F-4049-BCFB-6DCE9A9713D2}"/>
                </a:ext>
              </a:extLst>
            </p:cNvPr>
            <p:cNvSpPr txBox="1"/>
            <p:nvPr/>
          </p:nvSpPr>
          <p:spPr>
            <a:xfrm>
              <a:off x="1312427" y="6077863"/>
              <a:ext cx="763660" cy="3548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103cm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C83F22B1-4307-BD4C-B2C0-CBAFC39648AD}"/>
                </a:ext>
              </a:extLst>
            </p:cNvPr>
            <p:cNvSpPr txBox="1"/>
            <p:nvPr/>
          </p:nvSpPr>
          <p:spPr>
            <a:xfrm>
              <a:off x="4115524" y="6077863"/>
              <a:ext cx="679161" cy="3548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12cm</a:t>
              </a: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49D0BA40-6823-1041-9E87-7EABAC94EDE3}"/>
                </a:ext>
              </a:extLst>
            </p:cNvPr>
            <p:cNvCxnSpPr/>
            <p:nvPr/>
          </p:nvCxnSpPr>
          <p:spPr>
            <a:xfrm>
              <a:off x="4119901" y="5858502"/>
              <a:ext cx="231921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1C5D85D-BC89-D34E-A76E-8D4315059AB5}"/>
                </a:ext>
              </a:extLst>
            </p:cNvPr>
            <p:cNvSpPr/>
            <p:nvPr/>
          </p:nvSpPr>
          <p:spPr>
            <a:xfrm>
              <a:off x="2575151" y="4843924"/>
              <a:ext cx="1318224" cy="276136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CA67017D-34BE-DE41-ACCF-4B83AAB24CBC}"/>
                </a:ext>
              </a:extLst>
            </p:cNvPr>
            <p:cNvSpPr/>
            <p:nvPr/>
          </p:nvSpPr>
          <p:spPr>
            <a:xfrm>
              <a:off x="4597293" y="4847059"/>
              <a:ext cx="1318224" cy="276136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B47BED3E-373D-A84C-9FA6-FF674579B756}"/>
                </a:ext>
              </a:extLst>
            </p:cNvPr>
            <p:cNvSpPr/>
            <p:nvPr/>
          </p:nvSpPr>
          <p:spPr>
            <a:xfrm>
              <a:off x="2350015" y="4877523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389AE6FF-2FE1-E446-9D0C-9675E96FB7A3}"/>
                </a:ext>
              </a:extLst>
            </p:cNvPr>
            <p:cNvSpPr/>
            <p:nvPr/>
          </p:nvSpPr>
          <p:spPr>
            <a:xfrm>
              <a:off x="763778" y="4886161"/>
              <a:ext cx="257032" cy="190291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Isosceles Triangle 100">
              <a:extLst>
                <a:ext uri="{FF2B5EF4-FFF2-40B4-BE49-F238E27FC236}">
                  <a16:creationId xmlns:a16="http://schemas.microsoft.com/office/drawing/2014/main" id="{48555F1C-0BAA-4644-9181-D907EEA244CF}"/>
                </a:ext>
              </a:extLst>
            </p:cNvPr>
            <p:cNvSpPr/>
            <p:nvPr/>
          </p:nvSpPr>
          <p:spPr>
            <a:xfrm>
              <a:off x="820716" y="5004719"/>
              <a:ext cx="155247" cy="172125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Isosceles Triangle 101">
              <a:extLst>
                <a:ext uri="{FF2B5EF4-FFF2-40B4-BE49-F238E27FC236}">
                  <a16:creationId xmlns:a16="http://schemas.microsoft.com/office/drawing/2014/main" id="{51000BEC-94FB-C24B-B8DD-6BE7CAC856B2}"/>
                </a:ext>
              </a:extLst>
            </p:cNvPr>
            <p:cNvSpPr/>
            <p:nvPr/>
          </p:nvSpPr>
          <p:spPr>
            <a:xfrm flipV="1">
              <a:off x="820715" y="4787140"/>
              <a:ext cx="155247" cy="194852"/>
            </a:xfrm>
            <a:prstGeom prst="triangle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86EE97B-3354-E344-96DE-8BE3800B7394}"/>
                </a:ext>
              </a:extLst>
            </p:cNvPr>
            <p:cNvSpPr txBox="1"/>
            <p:nvPr/>
          </p:nvSpPr>
          <p:spPr>
            <a:xfrm>
              <a:off x="215776" y="4358621"/>
              <a:ext cx="1135985" cy="3548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Sector valve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4409A316-1324-464E-99B1-E6D6BC80D57F}"/>
                </a:ext>
              </a:extLst>
            </p:cNvPr>
            <p:cNvSpPr txBox="1"/>
            <p:nvPr/>
          </p:nvSpPr>
          <p:spPr>
            <a:xfrm>
              <a:off x="456785" y="6077863"/>
              <a:ext cx="761441" cy="354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kern="0" noProof="0" dirty="0">
                  <a:solidFill>
                    <a:prstClr val="black"/>
                  </a:solidFill>
                  <a:latin typeface="Calibri" panose="020F0502020204030204"/>
                  <a:ea typeface="+mn-ea"/>
                </a:rPr>
                <a:t>1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0cm</a:t>
              </a:r>
            </a:p>
          </p:txBody>
        </p: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7D08F5C9-8C00-434E-A711-709856126528}"/>
                </a:ext>
              </a:extLst>
            </p:cNvPr>
            <p:cNvCxnSpPr/>
            <p:nvPr/>
          </p:nvCxnSpPr>
          <p:spPr>
            <a:xfrm>
              <a:off x="526068" y="5858502"/>
              <a:ext cx="548532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17508142-D22E-E143-B444-EA8EB3ADFB6E}"/>
                </a:ext>
              </a:extLst>
            </p:cNvPr>
            <p:cNvSpPr txBox="1"/>
            <p:nvPr/>
          </p:nvSpPr>
          <p:spPr>
            <a:xfrm>
              <a:off x="2183178" y="6077863"/>
              <a:ext cx="645675" cy="354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kern="0" noProof="0" dirty="0">
                  <a:solidFill>
                    <a:prstClr val="black"/>
                  </a:solidFill>
                  <a:latin typeface="Calibri" panose="020F0502020204030204"/>
                  <a:ea typeface="+mn-ea"/>
                </a:rPr>
                <a:t>5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cm</a:t>
              </a:r>
            </a:p>
          </p:txBody>
        </p: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FCEC08CA-0118-5F47-916F-118A299F855D}"/>
                </a:ext>
              </a:extLst>
            </p:cNvPr>
            <p:cNvCxnSpPr/>
            <p:nvPr/>
          </p:nvCxnSpPr>
          <p:spPr>
            <a:xfrm>
              <a:off x="2344499" y="5858502"/>
              <a:ext cx="230652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56767FD2-D042-3146-A8BC-8FC868C9D960}"/>
                </a:ext>
              </a:extLst>
            </p:cNvPr>
            <p:cNvSpPr txBox="1"/>
            <p:nvPr/>
          </p:nvSpPr>
          <p:spPr>
            <a:xfrm>
              <a:off x="2082139" y="4358216"/>
              <a:ext cx="663317" cy="3548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Conn</a:t>
              </a:r>
            </a:p>
          </p:txBody>
        </p:sp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904FDC01-5F87-424F-9A1A-79C9C93CA72C}"/>
                </a:ext>
              </a:extLst>
            </p:cNvPr>
            <p:cNvCxnSpPr/>
            <p:nvPr/>
          </p:nvCxnSpPr>
          <p:spPr>
            <a:xfrm flipV="1">
              <a:off x="2570830" y="5858502"/>
              <a:ext cx="1318224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C3D698F7-34C8-8545-B5AF-EF375004A68D}"/>
                </a:ext>
              </a:extLst>
            </p:cNvPr>
            <p:cNvSpPr txBox="1"/>
            <p:nvPr/>
          </p:nvSpPr>
          <p:spPr>
            <a:xfrm>
              <a:off x="2813744" y="6077863"/>
              <a:ext cx="763660" cy="3548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103cm</a:t>
              </a:r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7DB1B6BC-5796-3147-8292-BCA58E63C80C}"/>
                </a:ext>
              </a:extLst>
            </p:cNvPr>
            <p:cNvSpPr/>
            <p:nvPr/>
          </p:nvSpPr>
          <p:spPr>
            <a:xfrm>
              <a:off x="6153643" y="4838895"/>
              <a:ext cx="1318224" cy="276136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-Structure</a:t>
              </a: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43FE2A6E-2C18-084C-BD30-E8B4DE4718D0}"/>
                </a:ext>
              </a:extLst>
            </p:cNvPr>
            <p:cNvSpPr/>
            <p:nvPr/>
          </p:nvSpPr>
          <p:spPr>
            <a:xfrm>
              <a:off x="3889054" y="4886735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1CC5804D-B75B-A247-8565-F8006C65292A}"/>
                </a:ext>
              </a:extLst>
            </p:cNvPr>
            <p:cNvSpPr/>
            <p:nvPr/>
          </p:nvSpPr>
          <p:spPr>
            <a:xfrm>
              <a:off x="4352065" y="4899277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76C90645-DEE5-9C47-B72E-1AC350C373EB}"/>
                </a:ext>
              </a:extLst>
            </p:cNvPr>
            <p:cNvSpPr/>
            <p:nvPr/>
          </p:nvSpPr>
          <p:spPr>
            <a:xfrm>
              <a:off x="5929092" y="4875578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A7617790-78B5-AA4A-B449-B12A5C314381}"/>
                </a:ext>
              </a:extLst>
            </p:cNvPr>
            <p:cNvSpPr/>
            <p:nvPr/>
          </p:nvSpPr>
          <p:spPr>
            <a:xfrm>
              <a:off x="7461522" y="4875578"/>
              <a:ext cx="230847" cy="189717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solidFill>
                <a:srgbClr val="5B9BD5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96BDE720-3EC5-0D4C-BE63-2DDC8AFE69ED}"/>
                </a:ext>
              </a:extLst>
            </p:cNvPr>
            <p:cNvSpPr/>
            <p:nvPr/>
          </p:nvSpPr>
          <p:spPr>
            <a:xfrm>
              <a:off x="7698551" y="4352454"/>
              <a:ext cx="229111" cy="1265345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Quad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C90A6658-678F-F44F-BB1D-A8C1E5EF585D}"/>
                </a:ext>
              </a:extLst>
            </p:cNvPr>
            <p:cNvSpPr txBox="1"/>
            <p:nvPr/>
          </p:nvSpPr>
          <p:spPr>
            <a:xfrm>
              <a:off x="3657129" y="6077863"/>
              <a:ext cx="645675" cy="354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kern="0" noProof="0" dirty="0">
                  <a:solidFill>
                    <a:prstClr val="black"/>
                  </a:solidFill>
                  <a:latin typeface="Calibri" panose="020F0502020204030204"/>
                  <a:ea typeface="+mn-ea"/>
                </a:rPr>
                <a:t>5</a:t>
              </a: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cm</a:t>
              </a:r>
            </a:p>
          </p:txBody>
        </p:sp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CF1FA28F-8994-D747-AD22-8C87B95E6704}"/>
                </a:ext>
              </a:extLst>
            </p:cNvPr>
            <p:cNvCxnSpPr/>
            <p:nvPr/>
          </p:nvCxnSpPr>
          <p:spPr>
            <a:xfrm>
              <a:off x="3909864" y="5858502"/>
              <a:ext cx="230652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225A8606-D319-A84A-B299-678ECE3A4177}"/>
                </a:ext>
              </a:extLst>
            </p:cNvPr>
            <p:cNvSpPr txBox="1"/>
            <p:nvPr/>
          </p:nvSpPr>
          <p:spPr>
            <a:xfrm>
              <a:off x="7421949" y="3685206"/>
              <a:ext cx="1572923" cy="557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Quad contains </a:t>
              </a:r>
              <a:r>
                <a:rPr kumimoji="0" lang="en-US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BPM&amp;Corrector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0C976A7-16C8-8045-86BE-CE23CD58F935}"/>
                </a:ext>
              </a:extLst>
            </p:cNvPr>
            <p:cNvSpPr txBox="1"/>
            <p:nvPr/>
          </p:nvSpPr>
          <p:spPr>
            <a:xfrm>
              <a:off x="5256404" y="5153500"/>
              <a:ext cx="1670539" cy="557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Two WFM per AS with pumping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E615FB2-8594-2041-8BA5-0B048D716121}"/>
              </a:ext>
            </a:extLst>
          </p:cNvPr>
          <p:cNvSpPr/>
          <p:nvPr/>
        </p:nvSpPr>
        <p:spPr>
          <a:xfrm>
            <a:off x="5185526" y="5638676"/>
            <a:ext cx="30444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200" dirty="0">
                <a:solidFill>
                  <a:schemeClr val="accent6">
                    <a:lumMod val="50000"/>
                  </a:schemeClr>
                </a:solidFill>
              </a:rPr>
              <a:t>For E&lt;5.5GeV, 4.76 m; RF-</a:t>
            </a:r>
            <a:r>
              <a:rPr lang="fi-FI" sz="1200" dirty="0" err="1">
                <a:solidFill>
                  <a:schemeClr val="accent6">
                    <a:lumMod val="50000"/>
                  </a:schemeClr>
                </a:solidFill>
              </a:rPr>
              <a:t>fill</a:t>
            </a:r>
            <a:r>
              <a:rPr lang="fi-FI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i-FI" sz="1200" dirty="0" err="1">
                <a:solidFill>
                  <a:schemeClr val="accent6">
                    <a:lumMod val="50000"/>
                  </a:schemeClr>
                </a:solidFill>
              </a:rPr>
              <a:t>factor</a:t>
            </a:r>
            <a:r>
              <a:rPr lang="fi-FI" sz="1200" dirty="0">
                <a:solidFill>
                  <a:schemeClr val="accent6">
                    <a:lumMod val="50000"/>
                  </a:schemeClr>
                </a:solidFill>
              </a:rPr>
              <a:t>: 76%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59CF6539-840D-EF44-9172-E97E6ADB79F9}"/>
              </a:ext>
            </a:extLst>
          </p:cNvPr>
          <p:cNvSpPr/>
          <p:nvPr/>
        </p:nvSpPr>
        <p:spPr>
          <a:xfrm>
            <a:off x="5733638" y="3340853"/>
            <a:ext cx="219188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800" u="sng" dirty="0">
                <a:solidFill>
                  <a:srgbClr val="C00000"/>
                </a:solidFill>
              </a:rPr>
              <a:t>Module Design</a:t>
            </a:r>
          </a:p>
          <a:p>
            <a:pPr algn="ctr"/>
            <a:r>
              <a:rPr lang="en-GB" sz="1200" dirty="0">
                <a:solidFill>
                  <a:srgbClr val="002060"/>
                </a:solidFill>
              </a:rPr>
              <a:t>(M. </a:t>
            </a:r>
            <a:r>
              <a:rPr lang="en-GB" sz="1200" dirty="0" err="1">
                <a:solidFill>
                  <a:srgbClr val="002060"/>
                </a:solidFill>
              </a:rPr>
              <a:t>Aicheler</a:t>
            </a:r>
            <a:r>
              <a:rPr lang="en-GB" sz="1200" dirty="0">
                <a:solidFill>
                  <a:srgbClr val="002060"/>
                </a:solidFill>
              </a:rPr>
              <a:t>, Aug 2019, WP4)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80872574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15532B8-9BAE-0B47-82B9-F757CE6D194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5360" y="4067869"/>
            <a:ext cx="4459288" cy="2972858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0DC9ECC-572A-E64D-88D3-28E5A0C500F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06988" y="4067869"/>
            <a:ext cx="4460875" cy="2973916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18E265-6E7D-BA43-B95B-F53CFE21C9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9D49961-76ED-C645-8109-1AF9E882D1C3}"/>
              </a:ext>
            </a:extLst>
          </p:cNvPr>
          <p:cNvSpPr txBox="1">
            <a:spLocks/>
          </p:cNvSpPr>
          <p:nvPr/>
        </p:nvSpPr>
        <p:spPr>
          <a:xfrm>
            <a:off x="495300" y="126454"/>
            <a:ext cx="9072563" cy="720080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kern="0" dirty="0"/>
              <a:t>C-band injector in two modes</a:t>
            </a:r>
          </a:p>
        </p:txBody>
      </p:sp>
      <p:pic>
        <p:nvPicPr>
          <p:cNvPr id="8" name="Content Placeholder 2">
            <a:extLst>
              <a:ext uri="{FF2B5EF4-FFF2-40B4-BE49-F238E27FC236}">
                <a16:creationId xmlns:a16="http://schemas.microsoft.com/office/drawing/2014/main" id="{08ABC516-A1F7-0246-A365-0E0D9DB11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741" y="1324410"/>
            <a:ext cx="8216900" cy="203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0A0292F-E3BB-614B-9267-300C2627A5F3}"/>
                  </a:ext>
                </a:extLst>
              </p:cNvPr>
              <p:cNvSpPr txBox="1"/>
              <p:nvPr/>
            </p:nvSpPr>
            <p:spPr>
              <a:xfrm>
                <a:off x="1007864" y="5261910"/>
                <a:ext cx="100540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190 MeV</a:t>
                </a:r>
              </a:p>
              <a:p>
                <a:r>
                  <a:rPr lang="en-US" sz="1600" dirty="0">
                    <a:solidFill>
                      <a:schemeClr val="bg1"/>
                    </a:solidFill>
                  </a:rPr>
                  <a:t>106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0A0292F-E3BB-614B-9267-300C2627A5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864" y="5261910"/>
                <a:ext cx="1005403" cy="584775"/>
              </a:xfrm>
              <a:prstGeom prst="rect">
                <a:avLst/>
              </a:prstGeom>
              <a:blipFill>
                <a:blip r:embed="rId5"/>
                <a:stretch>
                  <a:fillRect l="-2469" t="-2128" r="-1235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CE0685-E4EE-C747-9710-F16DC17F3091}"/>
                  </a:ext>
                </a:extLst>
              </p:cNvPr>
              <p:cNvSpPr txBox="1"/>
              <p:nvPr/>
            </p:nvSpPr>
            <p:spPr>
              <a:xfrm>
                <a:off x="5688384" y="5261909"/>
                <a:ext cx="100540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103 MeV</a:t>
                </a:r>
              </a:p>
              <a:p>
                <a:r>
                  <a:rPr lang="en-US" sz="1600" dirty="0">
                    <a:solidFill>
                      <a:schemeClr val="bg1"/>
                    </a:solidFill>
                  </a:rPr>
                  <a:t>99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CE0685-E4EE-C747-9710-F16DC17F30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384" y="5261909"/>
                <a:ext cx="1005403" cy="584775"/>
              </a:xfrm>
              <a:prstGeom prst="rect">
                <a:avLst/>
              </a:prstGeom>
              <a:blipFill>
                <a:blip r:embed="rId6"/>
                <a:stretch>
                  <a:fillRect l="-2500" t="-2128" r="-1250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F96A1B16-C439-F94F-96B6-C591A2BD28A9}"/>
              </a:ext>
            </a:extLst>
          </p:cNvPr>
          <p:cNvSpPr txBox="1"/>
          <p:nvPr/>
        </p:nvSpPr>
        <p:spPr>
          <a:xfrm>
            <a:off x="2376016" y="6280838"/>
            <a:ext cx="825867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800" dirty="0" err="1">
                <a:solidFill>
                  <a:schemeClr val="accent6"/>
                </a:solidFill>
                <a:latin typeface="Arial"/>
                <a:ea typeface="ＭＳ Ｐゴシック"/>
                <a:cs typeface="Arial"/>
              </a:rPr>
              <a:t>Inj</a:t>
            </a:r>
            <a:r>
              <a:rPr lang="en-US" sz="1800" dirty="0">
                <a:solidFill>
                  <a:schemeClr val="accent6"/>
                </a:solidFill>
                <a:latin typeface="Arial"/>
                <a:ea typeface="ＭＳ Ｐゴシック"/>
                <a:cs typeface="Arial"/>
              </a:rPr>
              <a:t>-HX</a:t>
            </a:r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8E353D-691C-274A-A0E4-EA75FBE45BAF}"/>
              </a:ext>
            </a:extLst>
          </p:cNvPr>
          <p:cNvSpPr txBox="1"/>
          <p:nvPr/>
        </p:nvSpPr>
        <p:spPr>
          <a:xfrm>
            <a:off x="7056536" y="6280838"/>
            <a:ext cx="81304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800" dirty="0" err="1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Inj</a:t>
            </a:r>
            <a:r>
              <a:rPr lang="en-US" sz="18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-SX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55FE46-8DD3-264D-8DE7-5E89F2A7B8A8}"/>
              </a:ext>
            </a:extLst>
          </p:cNvPr>
          <p:cNvSpPr txBox="1"/>
          <p:nvPr/>
        </p:nvSpPr>
        <p:spPr>
          <a:xfrm>
            <a:off x="6552480" y="749460"/>
            <a:ext cx="2177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* See M. </a:t>
            </a:r>
            <a:r>
              <a:rPr lang="en-US" sz="1200" dirty="0" err="1">
                <a:solidFill>
                  <a:schemeClr val="tx1"/>
                </a:solidFill>
              </a:rPr>
              <a:t>Croia’s</a:t>
            </a:r>
            <a:r>
              <a:rPr lang="en-US" sz="1200" dirty="0">
                <a:solidFill>
                  <a:schemeClr val="tx1"/>
                </a:solidFill>
              </a:rPr>
              <a:t> presentation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F34611-EE7C-0A47-88D0-8871686C1DDB}"/>
              </a:ext>
            </a:extLst>
          </p:cNvPr>
          <p:cNvSpPr/>
          <p:nvPr/>
        </p:nvSpPr>
        <p:spPr>
          <a:xfrm>
            <a:off x="-19770" y="3320856"/>
            <a:ext cx="28023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dirty="0">
                <a:solidFill>
                  <a:schemeClr val="tx1"/>
                </a:solidFill>
              </a:rPr>
              <a:t>HX mode: Gun @ 240 MV/m</a:t>
            </a:r>
          </a:p>
          <a:p>
            <a:pPr algn="r"/>
            <a:r>
              <a:rPr lang="en-US" sz="1600" dirty="0">
                <a:solidFill>
                  <a:srgbClr val="FF0000"/>
                </a:solidFill>
              </a:rPr>
              <a:t>160 MV/m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54D271B-1E58-1342-860F-BC10AF1EB6B4}"/>
              </a:ext>
            </a:extLst>
          </p:cNvPr>
          <p:cNvSpPr/>
          <p:nvPr/>
        </p:nvSpPr>
        <p:spPr>
          <a:xfrm>
            <a:off x="3139091" y="3320856"/>
            <a:ext cx="2595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dirty="0">
                <a:solidFill>
                  <a:schemeClr val="tx1"/>
                </a:solidFill>
              </a:rPr>
              <a:t>Three C-band @ 40 MV/m</a:t>
            </a:r>
          </a:p>
          <a:p>
            <a:pPr algn="r"/>
            <a:r>
              <a:rPr lang="en-US" sz="1600" dirty="0">
                <a:solidFill>
                  <a:srgbClr val="FF0000"/>
                </a:solidFill>
              </a:rPr>
              <a:t>20 MV/m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56EFA0-893C-3748-B989-B99461A39B65}"/>
              </a:ext>
            </a:extLst>
          </p:cNvPr>
          <p:cNvSpPr/>
          <p:nvPr/>
        </p:nvSpPr>
        <p:spPr>
          <a:xfrm>
            <a:off x="1686" y="3602813"/>
            <a:ext cx="10855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SX mode: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BF95EB29-5533-8F45-867E-85A5E7AE5478}"/>
              </a:ext>
            </a:extLst>
          </p:cNvPr>
          <p:cNvSpPr/>
          <p:nvPr/>
        </p:nvSpPr>
        <p:spPr bwMode="auto">
          <a:xfrm>
            <a:off x="8928744" y="2699717"/>
            <a:ext cx="360040" cy="216024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301B76-BB42-AC45-9FF3-0C6658E9C20C}"/>
              </a:ext>
            </a:extLst>
          </p:cNvPr>
          <p:cNvSpPr/>
          <p:nvPr/>
        </p:nvSpPr>
        <p:spPr>
          <a:xfrm>
            <a:off x="9338579" y="2595682"/>
            <a:ext cx="6735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dirty="0" err="1">
                <a:solidFill>
                  <a:schemeClr val="tx1"/>
                </a:solidFill>
              </a:rPr>
              <a:t>Linac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2158247-42DC-654E-9016-35A49C45E2F8}"/>
              </a:ext>
            </a:extLst>
          </p:cNvPr>
          <p:cNvSpPr/>
          <p:nvPr/>
        </p:nvSpPr>
        <p:spPr>
          <a:xfrm>
            <a:off x="3456136" y="1096328"/>
            <a:ext cx="34900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accent6">
                    <a:lumMod val="50000"/>
                  </a:schemeClr>
                </a:solidFill>
              </a:rPr>
              <a:t>C-band injector Layout*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C281A13-82F3-CC43-AFEE-615C94A33AA5}"/>
              </a:ext>
            </a:extLst>
          </p:cNvPr>
          <p:cNvCxnSpPr/>
          <p:nvPr/>
        </p:nvCxnSpPr>
        <p:spPr bwMode="auto">
          <a:xfrm>
            <a:off x="8857641" y="3131765"/>
            <a:ext cx="0" cy="471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42E11710-F519-B64D-B55A-D3D4AE8BBDEC}"/>
              </a:ext>
            </a:extLst>
          </p:cNvPr>
          <p:cNvSpPr/>
          <p:nvPr/>
        </p:nvSpPr>
        <p:spPr>
          <a:xfrm>
            <a:off x="8031848" y="3341023"/>
            <a:ext cx="14863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dirty="0">
                <a:solidFill>
                  <a:schemeClr val="tx1"/>
                </a:solidFill>
              </a:rPr>
              <a:t>7.4m</a:t>
            </a:r>
          </a:p>
          <a:p>
            <a:pPr algn="r"/>
            <a:r>
              <a:rPr lang="en-US" sz="1600" dirty="0">
                <a:solidFill>
                  <a:schemeClr val="tx1"/>
                </a:solidFill>
              </a:rPr>
              <a:t>Injector output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62595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9BDA7-02AD-5944-AD30-C4BED77A16A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5</a:t>
            </a:fld>
            <a:endParaRPr lang="it-IT" altLang="it-IT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2670AE3-A82F-4B4A-9038-A6691482772B}"/>
              </a:ext>
            </a:extLst>
          </p:cNvPr>
          <p:cNvSpPr txBox="1">
            <a:spLocks/>
          </p:cNvSpPr>
          <p:nvPr/>
        </p:nvSpPr>
        <p:spPr>
          <a:xfrm>
            <a:off x="494807" y="0"/>
            <a:ext cx="9072563" cy="720080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kern="0" dirty="0" err="1"/>
              <a:t>Linac</a:t>
            </a:r>
            <a:r>
              <a:rPr lang="en-US" kern="0" dirty="0"/>
              <a:t> Design Settings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813EAF1-C145-1F48-B708-0D09B0B98BF2}"/>
              </a:ext>
            </a:extLst>
          </p:cNvPr>
          <p:cNvGrpSpPr/>
          <p:nvPr/>
        </p:nvGrpSpPr>
        <p:grpSpPr>
          <a:xfrm>
            <a:off x="1295896" y="987092"/>
            <a:ext cx="6552971" cy="1296144"/>
            <a:chOff x="2340309" y="2664003"/>
            <a:chExt cx="4398537" cy="870008"/>
          </a:xfrm>
        </p:grpSpPr>
        <p:pic>
          <p:nvPicPr>
            <p:cNvPr id="10" name="Picture 55">
              <a:extLst>
                <a:ext uri="{FF2B5EF4-FFF2-40B4-BE49-F238E27FC236}">
                  <a16:creationId xmlns:a16="http://schemas.microsoft.com/office/drawing/2014/main" id="{63C10F24-5C36-E148-AD97-4F1485B645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278" r="42291" b="36061"/>
            <a:stretch/>
          </p:blipFill>
          <p:spPr bwMode="auto">
            <a:xfrm>
              <a:off x="2520032" y="2771725"/>
              <a:ext cx="4134832" cy="762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1D237DB-6AD6-6C49-8586-8DC515D048D3}"/>
                    </a:ext>
                  </a:extLst>
                </p:cNvPr>
                <p:cNvSpPr txBox="1"/>
                <p:nvPr/>
              </p:nvSpPr>
              <p:spPr>
                <a:xfrm>
                  <a:off x="4077277" y="2771725"/>
                  <a:ext cx="993531" cy="2479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b="1" dirty="0">
                      <a:solidFill>
                        <a:schemeClr val="tx1"/>
                      </a:solidFill>
                    </a:rPr>
                    <a:t>Linac-1</a:t>
                  </a:r>
                  <a14:m>
                    <m:oMath xmlns:m="http://schemas.openxmlformats.org/officeDocument/2006/math">
                      <m:r>
                        <a:rPr lang="en-US" sz="18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18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1D237DB-6AD6-6C49-8586-8DC515D048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77277" y="2771725"/>
                  <a:ext cx="993531" cy="247906"/>
                </a:xfrm>
                <a:prstGeom prst="rect">
                  <a:avLst/>
                </a:prstGeom>
                <a:blipFill>
                  <a:blip r:embed="rId3"/>
                  <a:stretch>
                    <a:fillRect l="-3419" t="-3333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9C28C92-8B32-FB44-9874-320FD5C7A02B}"/>
                    </a:ext>
                  </a:extLst>
                </p:cNvPr>
                <p:cNvSpPr txBox="1"/>
                <p:nvPr/>
              </p:nvSpPr>
              <p:spPr>
                <a:xfrm>
                  <a:off x="3089893" y="2771725"/>
                  <a:ext cx="396861" cy="2479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en-US" sz="1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9C28C92-8B32-FB44-9874-320FD5C7A0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89893" y="2771725"/>
                  <a:ext cx="396861" cy="24790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4953F9F-A1F7-5F4A-9A01-2E6C73E2E6CA}"/>
                </a:ext>
              </a:extLst>
            </p:cNvPr>
            <p:cNvSpPr txBox="1"/>
            <p:nvPr/>
          </p:nvSpPr>
          <p:spPr>
            <a:xfrm>
              <a:off x="5745315" y="2798165"/>
              <a:ext cx="993531" cy="2479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chemeClr val="tx1"/>
                  </a:solidFill>
                </a:rPr>
                <a:t>Linac-2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A3D34D-3CB7-434B-857A-8E0F60BAC573}"/>
                </a:ext>
              </a:extLst>
            </p:cNvPr>
            <p:cNvSpPr txBox="1"/>
            <p:nvPr/>
          </p:nvSpPr>
          <p:spPr>
            <a:xfrm>
              <a:off x="2340309" y="2664003"/>
              <a:ext cx="814322" cy="4338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chemeClr val="tx1"/>
                  </a:solidFill>
                </a:rPr>
                <a:t>C-band</a:t>
              </a:r>
            </a:p>
            <a:p>
              <a:r>
                <a:rPr lang="en-US" sz="1800" dirty="0">
                  <a:solidFill>
                    <a:schemeClr val="tx1"/>
                  </a:solidFill>
                </a:rPr>
                <a:t>injector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D4397A-9429-2D45-9187-097F11BEC48A}"/>
                </a:ext>
              </a:extLst>
            </p:cNvPr>
            <p:cNvSpPr txBox="1"/>
            <p:nvPr/>
          </p:nvSpPr>
          <p:spPr>
            <a:xfrm>
              <a:off x="3576233" y="2771725"/>
              <a:ext cx="606722" cy="2479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chemeClr val="tx1"/>
                  </a:solidFill>
                </a:rPr>
                <a:t>BC1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175874D-FEE1-DA4F-8492-AE469C51BD34}"/>
                    </a:ext>
                  </a:extLst>
                </p:cNvPr>
                <p:cNvSpPr txBox="1"/>
                <p:nvPr/>
              </p:nvSpPr>
              <p:spPr>
                <a:xfrm>
                  <a:off x="4047559" y="2771725"/>
                  <a:ext cx="993531" cy="2479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>
                      <a:solidFill>
                        <a:schemeClr val="tx1"/>
                      </a:solidFill>
                    </a:rPr>
                    <a:t>Linac-1</a:t>
                  </a:r>
                  <a14:m>
                    <m:oMath xmlns:m="http://schemas.openxmlformats.org/officeDocument/2006/math">
                      <m:r>
                        <a:rPr lang="en-US" sz="18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1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175874D-FEE1-DA4F-8492-AE469C51BD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47559" y="2771725"/>
                  <a:ext cx="993531" cy="247906"/>
                </a:xfrm>
                <a:prstGeom prst="rect">
                  <a:avLst/>
                </a:prstGeom>
                <a:blipFill>
                  <a:blip r:embed="rId5"/>
                  <a:stretch>
                    <a:fillRect l="-2542" t="-3333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D5DE6A6-A31C-2C41-9C4A-3F9E83C48360}"/>
                </a:ext>
              </a:extLst>
            </p:cNvPr>
            <p:cNvSpPr txBox="1"/>
            <p:nvPr/>
          </p:nvSpPr>
          <p:spPr>
            <a:xfrm>
              <a:off x="5070808" y="2781109"/>
              <a:ext cx="606722" cy="2479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chemeClr val="tx1"/>
                  </a:solidFill>
                </a:rPr>
                <a:t>BC2</a:t>
              </a:r>
            </a:p>
          </p:txBody>
        </p:sp>
      </p:grpSp>
      <p:sp>
        <p:nvSpPr>
          <p:cNvPr id="22" name="Right Arrow 21">
            <a:extLst>
              <a:ext uri="{FF2B5EF4-FFF2-40B4-BE49-F238E27FC236}">
                <a16:creationId xmlns:a16="http://schemas.microsoft.com/office/drawing/2014/main" id="{C1A1D16C-F896-754F-99AC-F6ED2476D4AD}"/>
              </a:ext>
            </a:extLst>
          </p:cNvPr>
          <p:cNvSpPr/>
          <p:nvPr/>
        </p:nvSpPr>
        <p:spPr bwMode="auto">
          <a:xfrm>
            <a:off x="7973995" y="1858469"/>
            <a:ext cx="360040" cy="216024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C88688-5124-EE42-9528-6BFD6ECED6D2}"/>
              </a:ext>
            </a:extLst>
          </p:cNvPr>
          <p:cNvSpPr/>
          <p:nvPr/>
        </p:nvSpPr>
        <p:spPr>
          <a:xfrm>
            <a:off x="8366811" y="1735939"/>
            <a:ext cx="5597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00" dirty="0">
                <a:solidFill>
                  <a:schemeClr val="tx1"/>
                </a:solidFill>
              </a:rPr>
              <a:t>FEL</a:t>
            </a:r>
            <a:endParaRPr lang="en-US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23">
                <a:extLst>
                  <a:ext uri="{FF2B5EF4-FFF2-40B4-BE49-F238E27FC236}">
                    <a16:creationId xmlns:a16="http://schemas.microsoft.com/office/drawing/2014/main" id="{1EAE314C-644E-D148-A89A-CBD09F79A7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4940288"/>
                  </p:ext>
                </p:extLst>
              </p:nvPr>
            </p:nvGraphicFramePr>
            <p:xfrm>
              <a:off x="308002" y="2823630"/>
              <a:ext cx="9133261" cy="14325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813889">
                      <a:extLst>
                        <a:ext uri="{9D8B030D-6E8A-4147-A177-3AD203B41FA5}">
                          <a16:colId xmlns:a16="http://schemas.microsoft.com/office/drawing/2014/main" val="746327528"/>
                        </a:ext>
                      </a:extLst>
                    </a:gridCol>
                    <a:gridCol w="777382">
                      <a:extLst>
                        <a:ext uri="{9D8B030D-6E8A-4147-A177-3AD203B41FA5}">
                          <a16:colId xmlns:a16="http://schemas.microsoft.com/office/drawing/2014/main" val="806946860"/>
                        </a:ext>
                      </a:extLst>
                    </a:gridCol>
                    <a:gridCol w="937121">
                      <a:extLst>
                        <a:ext uri="{9D8B030D-6E8A-4147-A177-3AD203B41FA5}">
                          <a16:colId xmlns:a16="http://schemas.microsoft.com/office/drawing/2014/main" val="280033429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3369520008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3915277477"/>
                        </a:ext>
                      </a:extLst>
                    </a:gridCol>
                    <a:gridCol w="2868565">
                      <a:extLst>
                        <a:ext uri="{9D8B030D-6E8A-4147-A177-3AD203B41FA5}">
                          <a16:colId xmlns:a16="http://schemas.microsoft.com/office/drawing/2014/main" val="187844159"/>
                        </a:ext>
                      </a:extLst>
                    </a:gridCol>
                  </a:tblGrid>
                  <a:tr h="510602"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&lt;a&gt; [mm]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oMath>
                          </a14:m>
                          <a:r>
                            <a:rPr lang="en-US" sz="1400" dirty="0"/>
                            <a:t> [mm]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152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oMath>
                          </a14:m>
                          <a:r>
                            <a:rPr lang="en-US" sz="1400" dirty="0"/>
                            <a:t> [mm]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Gradient[MV/m]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Structure Length[m]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89814255"/>
                      </a:ext>
                    </a:extLst>
                  </a:tr>
                  <a:tr h="2127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X-band (HX)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3.5,,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400" dirty="0" smtClean="0"/>
                                  <m:t>6.332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8.332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65 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(108 cells)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07813959"/>
                      </a:ext>
                    </a:extLst>
                  </a:tr>
                  <a:tr h="212751">
                    <a:tc>
                      <a:txBody>
                        <a:bodyPr/>
                        <a:lstStyle/>
                        <a:p>
                          <a:pPr marL="0" marR="0" lvl="0" indent="0" algn="ctr" defTabSz="457152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X-band(SX)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22.7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60519511"/>
                      </a:ext>
                    </a:extLst>
                  </a:tr>
                  <a:tr h="2127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K-band (HX &amp; SX)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2.17586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2.77586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35.685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790100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23">
                <a:extLst>
                  <a:ext uri="{FF2B5EF4-FFF2-40B4-BE49-F238E27FC236}">
                    <a16:creationId xmlns:a16="http://schemas.microsoft.com/office/drawing/2014/main" id="{1EAE314C-644E-D148-A89A-CBD09F79A7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4940288"/>
                  </p:ext>
                </p:extLst>
              </p:nvPr>
            </p:nvGraphicFramePr>
            <p:xfrm>
              <a:off x="308002" y="2823630"/>
              <a:ext cx="9133261" cy="14325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813889">
                      <a:extLst>
                        <a:ext uri="{9D8B030D-6E8A-4147-A177-3AD203B41FA5}">
                          <a16:colId xmlns:a16="http://schemas.microsoft.com/office/drawing/2014/main" val="746327528"/>
                        </a:ext>
                      </a:extLst>
                    </a:gridCol>
                    <a:gridCol w="777382">
                      <a:extLst>
                        <a:ext uri="{9D8B030D-6E8A-4147-A177-3AD203B41FA5}">
                          <a16:colId xmlns:a16="http://schemas.microsoft.com/office/drawing/2014/main" val="806946860"/>
                        </a:ext>
                      </a:extLst>
                    </a:gridCol>
                    <a:gridCol w="937121">
                      <a:extLst>
                        <a:ext uri="{9D8B030D-6E8A-4147-A177-3AD203B41FA5}">
                          <a16:colId xmlns:a16="http://schemas.microsoft.com/office/drawing/2014/main" val="280033429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3369520008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3915277477"/>
                        </a:ext>
                      </a:extLst>
                    </a:gridCol>
                    <a:gridCol w="2868565">
                      <a:extLst>
                        <a:ext uri="{9D8B030D-6E8A-4147-A177-3AD203B41FA5}">
                          <a16:colId xmlns:a16="http://schemas.microsoft.com/office/drawing/2014/main" val="187844159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&lt;a&gt; [mm]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77027" t="-2439" r="-597297" b="-1878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306593" t="-2439" r="-385714" b="-1878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Gradient[MV/m]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Structure Length[m]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8981425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X-band (HX)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3.5,,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77027" t="-85714" r="-597297" b="-57143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8.332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65 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(108 cells)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0781395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457152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X-band(SX)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22.7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6051951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K-band (HX &amp; SX)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77027" t="-379167" r="-597297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2.77586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35.685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790100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3398A094-26CB-9247-A470-815AE5AAA0D6}"/>
              </a:ext>
            </a:extLst>
          </p:cNvPr>
          <p:cNvSpPr/>
          <p:nvPr/>
        </p:nvSpPr>
        <p:spPr>
          <a:xfrm>
            <a:off x="280041" y="2408115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err="1">
                <a:solidFill>
                  <a:schemeClr val="tx1"/>
                </a:solidFill>
              </a:rPr>
              <a:t>Linac</a:t>
            </a:r>
            <a:r>
              <a:rPr lang="en-US" sz="1800" b="1" dirty="0">
                <a:solidFill>
                  <a:schemeClr val="tx1"/>
                </a:solidFill>
              </a:rPr>
              <a:t> RF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724BFD5-D773-DF4E-A369-9D9F312407EA}"/>
                  </a:ext>
                </a:extLst>
              </p:cNvPr>
              <p:cNvSpPr/>
              <p:nvPr/>
            </p:nvSpPr>
            <p:spPr>
              <a:xfrm>
                <a:off x="212213" y="4316831"/>
                <a:ext cx="3862852" cy="4405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chemeClr val="tx1"/>
                    </a:solidFill>
                  </a:rPr>
                  <a:t>Bunch Compressor: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566</m:t>
                        </m:r>
                      </m:sub>
                    </m:sSub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</m:oMath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724BFD5-D773-DF4E-A369-9D9F312407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13" y="4316831"/>
                <a:ext cx="3862852" cy="440505"/>
              </a:xfrm>
              <a:prstGeom prst="rect">
                <a:avLst/>
              </a:prstGeom>
              <a:blipFill>
                <a:blip r:embed="rId7"/>
                <a:stretch>
                  <a:fillRect l="-656" b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0EBD4F92-DA3D-0C4F-91B3-0EB5124C7727}"/>
              </a:ext>
            </a:extLst>
          </p:cNvPr>
          <p:cNvSpPr/>
          <p:nvPr/>
        </p:nvSpPr>
        <p:spPr>
          <a:xfrm>
            <a:off x="206225" y="4750590"/>
            <a:ext cx="2274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Design Objectives*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6B1A3089-7C28-8E46-B48A-60C135DB2E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4926944"/>
                  </p:ext>
                </p:extLst>
              </p:nvPr>
            </p:nvGraphicFramePr>
            <p:xfrm>
              <a:off x="280041" y="5123938"/>
              <a:ext cx="9005845" cy="15240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801169">
                      <a:extLst>
                        <a:ext uri="{9D8B030D-6E8A-4147-A177-3AD203B41FA5}">
                          <a16:colId xmlns:a16="http://schemas.microsoft.com/office/drawing/2014/main" val="746327528"/>
                        </a:ext>
                      </a:extLst>
                    </a:gridCol>
                    <a:gridCol w="1801169">
                      <a:extLst>
                        <a:ext uri="{9D8B030D-6E8A-4147-A177-3AD203B41FA5}">
                          <a16:colId xmlns:a16="http://schemas.microsoft.com/office/drawing/2014/main" val="806946860"/>
                        </a:ext>
                      </a:extLst>
                    </a:gridCol>
                    <a:gridCol w="1801169">
                      <a:extLst>
                        <a:ext uri="{9D8B030D-6E8A-4147-A177-3AD203B41FA5}">
                          <a16:colId xmlns:a16="http://schemas.microsoft.com/office/drawing/2014/main" val="2800334294"/>
                        </a:ext>
                      </a:extLst>
                    </a:gridCol>
                    <a:gridCol w="1801169">
                      <a:extLst>
                        <a:ext uri="{9D8B030D-6E8A-4147-A177-3AD203B41FA5}">
                          <a16:colId xmlns:a16="http://schemas.microsoft.com/office/drawing/2014/main" val="3915277477"/>
                        </a:ext>
                      </a:extLst>
                    </a:gridCol>
                    <a:gridCol w="1801169">
                      <a:extLst>
                        <a:ext uri="{9D8B030D-6E8A-4147-A177-3AD203B41FA5}">
                          <a16:colId xmlns:a16="http://schemas.microsoft.com/office/drawing/2014/main" val="2482298376"/>
                        </a:ext>
                      </a:extLst>
                    </a:gridCol>
                  </a:tblGrid>
                  <a:tr h="234556"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BC1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BC2 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err="1"/>
                            <a:t>Linac</a:t>
                          </a:r>
                          <a:r>
                            <a:rPr lang="en-US" sz="1400" b="1" dirty="0"/>
                            <a:t>-end*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89814255"/>
                      </a:ext>
                    </a:extLst>
                  </a:tr>
                  <a:tr h="234556"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HX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HX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SX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11162504"/>
                      </a:ext>
                    </a:extLst>
                  </a:tr>
                  <a:tr h="23455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Energy[GeV]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(injector energy)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1.5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5.5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~2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07813959"/>
                      </a:ext>
                    </a:extLst>
                  </a:tr>
                  <a:tr h="23455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I[kA]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~5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~1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79010016"/>
                      </a:ext>
                    </a:extLst>
                  </a:tr>
                  <a:tr h="23455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[%]</m:t>
                              </m:r>
                            </m:oMath>
                          </a14:m>
                          <a:r>
                            <a:rPr lang="en-US" sz="1400" dirty="0"/>
                            <a:t> (sliced)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𝟎𝟏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US" sz="14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&lt;0.028%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430142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6B1A3089-7C28-8E46-B48A-60C135DB2E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4926944"/>
                  </p:ext>
                </p:extLst>
              </p:nvPr>
            </p:nvGraphicFramePr>
            <p:xfrm>
              <a:off x="280041" y="5123938"/>
              <a:ext cx="9005845" cy="15240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801169">
                      <a:extLst>
                        <a:ext uri="{9D8B030D-6E8A-4147-A177-3AD203B41FA5}">
                          <a16:colId xmlns:a16="http://schemas.microsoft.com/office/drawing/2014/main" val="746327528"/>
                        </a:ext>
                      </a:extLst>
                    </a:gridCol>
                    <a:gridCol w="1801169">
                      <a:extLst>
                        <a:ext uri="{9D8B030D-6E8A-4147-A177-3AD203B41FA5}">
                          <a16:colId xmlns:a16="http://schemas.microsoft.com/office/drawing/2014/main" val="806946860"/>
                        </a:ext>
                      </a:extLst>
                    </a:gridCol>
                    <a:gridCol w="1801169">
                      <a:extLst>
                        <a:ext uri="{9D8B030D-6E8A-4147-A177-3AD203B41FA5}">
                          <a16:colId xmlns:a16="http://schemas.microsoft.com/office/drawing/2014/main" val="2800334294"/>
                        </a:ext>
                      </a:extLst>
                    </a:gridCol>
                    <a:gridCol w="1801169">
                      <a:extLst>
                        <a:ext uri="{9D8B030D-6E8A-4147-A177-3AD203B41FA5}">
                          <a16:colId xmlns:a16="http://schemas.microsoft.com/office/drawing/2014/main" val="3915277477"/>
                        </a:ext>
                      </a:extLst>
                    </a:gridCol>
                    <a:gridCol w="1801169">
                      <a:extLst>
                        <a:ext uri="{9D8B030D-6E8A-4147-A177-3AD203B41FA5}">
                          <a16:colId xmlns:a16="http://schemas.microsoft.com/office/drawing/2014/main" val="2482298376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BC1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BC2 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err="1"/>
                            <a:t>Linac</a:t>
                          </a:r>
                          <a:r>
                            <a:rPr lang="en-US" sz="1400" b="1" dirty="0"/>
                            <a:t>-end*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8981425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HX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HX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SX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1116250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Energy[GeV]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(injector energy)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200704" t="-196000" r="-200000" b="-20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5.5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~2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0781395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I[kA]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~5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~1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7901001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704" t="-408333" r="-400000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300704" t="-408333" r="-100000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&lt;0.028%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4301422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9" name="Rectangle 28">
            <a:extLst>
              <a:ext uri="{FF2B5EF4-FFF2-40B4-BE49-F238E27FC236}">
                <a16:creationId xmlns:a16="http://schemas.microsoft.com/office/drawing/2014/main" id="{45BF5103-01A3-0045-9BE3-4FA2C185F58C}"/>
              </a:ext>
            </a:extLst>
          </p:cNvPr>
          <p:cNvSpPr/>
          <p:nvPr/>
        </p:nvSpPr>
        <p:spPr>
          <a:xfrm>
            <a:off x="581715" y="7103827"/>
            <a:ext cx="87070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* “Electron Beam Parameter”: </a:t>
            </a:r>
            <a:r>
              <a:rPr lang="en-US" sz="1000" dirty="0">
                <a:hlinkClick r:id="rId9"/>
              </a:rPr>
              <a:t>https://espace.cern.ch/compactlight/_layouts/15/start.aspx#/XLS%20wiki/Parameters%20and%20user%20requirements.aspx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B6B81B9-FB32-4E46-9116-5A9348C945A1}"/>
              </a:ext>
            </a:extLst>
          </p:cNvPr>
          <p:cNvSpPr/>
          <p:nvPr/>
        </p:nvSpPr>
        <p:spPr>
          <a:xfrm>
            <a:off x="217577" y="6663322"/>
            <a:ext cx="54299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</a:rPr>
              <a:t>Design/Simulation Tools: </a:t>
            </a:r>
            <a:r>
              <a:rPr lang="en-US" sz="1400" dirty="0">
                <a:solidFill>
                  <a:schemeClr val="tx1"/>
                </a:solidFill>
              </a:rPr>
              <a:t>Track1D (by A. Latina) and Octave</a:t>
            </a:r>
          </a:p>
        </p:txBody>
      </p:sp>
    </p:spTree>
    <p:extLst>
      <p:ext uri="{BB962C8B-B14F-4D97-AF65-F5344CB8AC3E}">
        <p14:creationId xmlns:p14="http://schemas.microsoft.com/office/powerpoint/2010/main" val="2603954241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CCAE815-E785-FF43-A2BE-579C89EB044D}"/>
              </a:ext>
            </a:extLst>
          </p:cNvPr>
          <p:cNvGrpSpPr/>
          <p:nvPr/>
        </p:nvGrpSpPr>
        <p:grpSpPr>
          <a:xfrm>
            <a:off x="261691" y="4151119"/>
            <a:ext cx="4319997" cy="2879998"/>
            <a:chOff x="371666" y="754967"/>
            <a:chExt cx="4319997" cy="2879998"/>
          </a:xfrm>
        </p:grpSpPr>
        <p:pic>
          <p:nvPicPr>
            <p:cNvPr id="56" name="Content Placeholder 12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500BF905-5E1E-2A45-967F-6AB968239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1666" y="754967"/>
              <a:ext cx="4319997" cy="2879998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D22C8A5-8087-0842-935E-BD5441A0B67E}"/>
                </a:ext>
              </a:extLst>
            </p:cNvPr>
            <p:cNvSpPr txBox="1"/>
            <p:nvPr/>
          </p:nvSpPr>
          <p:spPr>
            <a:xfrm>
              <a:off x="2117068" y="2895048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accent6"/>
                  </a:solidFill>
                </a:rPr>
                <a:t>(2)BC1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16A2815E-EACF-B441-B762-FB3D377044B4}"/>
                    </a:ext>
                  </a:extLst>
                </p:cNvPr>
                <p:cNvSpPr txBox="1"/>
                <p:nvPr/>
              </p:nvSpPr>
              <p:spPr>
                <a:xfrm>
                  <a:off x="942404" y="1868616"/>
                  <a:ext cx="1005403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180 MeV</a:t>
                  </a:r>
                </a:p>
                <a:p>
                  <a:r>
                    <a:rPr lang="en-US" sz="1600" dirty="0"/>
                    <a:t>30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16A2815E-EACF-B441-B762-FB3D377044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404" y="1868616"/>
                  <a:ext cx="1005403" cy="584775"/>
                </a:xfrm>
                <a:prstGeom prst="rect">
                  <a:avLst/>
                </a:prstGeom>
                <a:blipFill>
                  <a:blip r:embed="rId4"/>
                  <a:stretch>
                    <a:fillRect l="-3750" t="-2128" r="-1250" b="-127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6FC6E7-EBB6-1544-81B9-DFA681E21808}"/>
              </a:ext>
            </a:extLst>
          </p:cNvPr>
          <p:cNvGrpSpPr/>
          <p:nvPr/>
        </p:nvGrpSpPr>
        <p:grpSpPr>
          <a:xfrm>
            <a:off x="6233416" y="4563915"/>
            <a:ext cx="3557542" cy="2371694"/>
            <a:chOff x="6523082" y="4550166"/>
            <a:chExt cx="3557542" cy="2371694"/>
          </a:xfrm>
        </p:grpSpPr>
        <p:pic>
          <p:nvPicPr>
            <p:cNvPr id="82" name="Content Placeholder 28" descr="A close up of a logo&#10;&#10;Description generated with very high confidence">
              <a:extLst>
                <a:ext uri="{FF2B5EF4-FFF2-40B4-BE49-F238E27FC236}">
                  <a16:creationId xmlns:a16="http://schemas.microsoft.com/office/drawing/2014/main" id="{28FB6F13-D381-F441-B31D-A7932A57A2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13991"/>
            <a:stretch/>
          </p:blipFill>
          <p:spPr>
            <a:xfrm>
              <a:off x="6523082" y="4550166"/>
              <a:ext cx="3557542" cy="2371694"/>
            </a:xfrm>
            <a:prstGeom prst="rect">
              <a:avLst/>
            </a:prstGeom>
          </p:spPr>
        </p:pic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D7442F1-FA77-D745-8256-9CCD068ECBA9}"/>
                </a:ext>
              </a:extLst>
            </p:cNvPr>
            <p:cNvSpPr txBox="1"/>
            <p:nvPr/>
          </p:nvSpPr>
          <p:spPr>
            <a:xfrm>
              <a:off x="7710680" y="6261075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accent6"/>
                  </a:solidFill>
                </a:rPr>
                <a:t>(4)</a:t>
              </a:r>
              <a:r>
                <a:rPr lang="en-US" sz="1800" dirty="0" err="1">
                  <a:solidFill>
                    <a:schemeClr val="accent6"/>
                  </a:solidFill>
                </a:rPr>
                <a:t>Linac</a:t>
              </a:r>
              <a:r>
                <a:rPr lang="en-US" sz="1800" dirty="0">
                  <a:solidFill>
                    <a:schemeClr val="accent6"/>
                  </a:solidFill>
                </a:rPr>
                <a:t>-end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ECD35380-F6EC-F14C-9337-DC1158C34140}"/>
                    </a:ext>
                  </a:extLst>
                </p:cNvPr>
                <p:cNvSpPr txBox="1"/>
                <p:nvPr/>
              </p:nvSpPr>
              <p:spPr>
                <a:xfrm>
                  <a:off x="7034661" y="5412868"/>
                  <a:ext cx="938077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5.5 GeV</a:t>
                  </a:r>
                </a:p>
                <a:p>
                  <a:r>
                    <a:rPr lang="en-US" sz="1600" dirty="0"/>
                    <a:t>1.3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sz="1600" dirty="0"/>
                </a:p>
              </p:txBody>
            </p:sp>
          </mc:Choice>
          <mc:Fallback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ECD35380-F6EC-F14C-9337-DC1158C341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34661" y="5412868"/>
                  <a:ext cx="938077" cy="584775"/>
                </a:xfrm>
                <a:prstGeom prst="rect">
                  <a:avLst/>
                </a:prstGeom>
                <a:blipFill>
                  <a:blip r:embed="rId6"/>
                  <a:stretch>
                    <a:fillRect l="-2667" t="-2128" r="-1333" b="-127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0E09A8B6-60F2-A14E-8597-87D0729DDB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34661" y="5075981"/>
              <a:ext cx="1983253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B43054D-3714-4642-B958-AB1A50B005C7}"/>
                </a:ext>
              </a:extLst>
            </p:cNvPr>
            <p:cNvSpPr txBox="1"/>
            <p:nvPr/>
          </p:nvSpPr>
          <p:spPr>
            <a:xfrm>
              <a:off x="8970954" y="4943591"/>
              <a:ext cx="4392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</a:rPr>
                <a:t>5kA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0339F10-7F3D-734F-9ACF-5004EEEB080A}"/>
              </a:ext>
            </a:extLst>
          </p:cNvPr>
          <p:cNvGrpSpPr/>
          <p:nvPr/>
        </p:nvGrpSpPr>
        <p:grpSpPr>
          <a:xfrm>
            <a:off x="6143782" y="857415"/>
            <a:ext cx="3853132" cy="2568754"/>
            <a:chOff x="6143782" y="857415"/>
            <a:chExt cx="3853132" cy="2568754"/>
          </a:xfrm>
        </p:grpSpPr>
        <p:pic>
          <p:nvPicPr>
            <p:cNvPr id="63" name="Content Placeholder 14" descr="A close up of a map&#10;&#10;Description generated with high confidence">
              <a:extLst>
                <a:ext uri="{FF2B5EF4-FFF2-40B4-BE49-F238E27FC236}">
                  <a16:creationId xmlns:a16="http://schemas.microsoft.com/office/drawing/2014/main" id="{13A9EE81-14AB-4F40-A6B9-A596EA6FBC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10807"/>
            <a:stretch/>
          </p:blipFill>
          <p:spPr>
            <a:xfrm>
              <a:off x="6143782" y="857415"/>
              <a:ext cx="3853132" cy="2568754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DB8E79D-7B49-AD4F-8D90-056F5B839A3B}"/>
                </a:ext>
              </a:extLst>
            </p:cNvPr>
            <p:cNvSpPr txBox="1"/>
            <p:nvPr/>
          </p:nvSpPr>
          <p:spPr>
            <a:xfrm>
              <a:off x="7924068" y="2821914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accent6"/>
                  </a:solidFill>
                </a:rPr>
                <a:t>(3)BC2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21558E08-793F-3347-B137-12166C9BD18D}"/>
                    </a:ext>
                  </a:extLst>
                </p:cNvPr>
                <p:cNvSpPr txBox="1"/>
                <p:nvPr/>
              </p:nvSpPr>
              <p:spPr>
                <a:xfrm>
                  <a:off x="6693084" y="1811138"/>
                  <a:ext cx="938077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1.5 GeV</a:t>
                  </a:r>
                </a:p>
                <a:p>
                  <a:r>
                    <a:rPr lang="en-US" sz="1600" dirty="0"/>
                    <a:t>1.3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21558E08-793F-3347-B137-12166C9BD1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3084" y="1811138"/>
                  <a:ext cx="938077" cy="584775"/>
                </a:xfrm>
                <a:prstGeom prst="rect">
                  <a:avLst/>
                </a:prstGeom>
                <a:blipFill>
                  <a:blip r:embed="rId8"/>
                  <a:stretch>
                    <a:fillRect l="-2667" t="-2128" r="-1333" b="-106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360CBE0-C18A-9C4E-999B-10F60732A035}"/>
              </a:ext>
            </a:extLst>
          </p:cNvPr>
          <p:cNvGrpSpPr/>
          <p:nvPr/>
        </p:nvGrpSpPr>
        <p:grpSpPr>
          <a:xfrm>
            <a:off x="225024" y="692343"/>
            <a:ext cx="4319997" cy="2879998"/>
            <a:chOff x="167125" y="4156606"/>
            <a:chExt cx="4319997" cy="2879998"/>
          </a:xfrm>
        </p:grpSpPr>
        <p:pic>
          <p:nvPicPr>
            <p:cNvPr id="52" name="Content Placeholder 10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1DA6F922-91E6-274B-BA07-538804DC867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7125" y="4156606"/>
              <a:ext cx="4319997" cy="2879998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6073F2D-4828-384F-B6EC-75511DFFCA1C}"/>
                </a:ext>
              </a:extLst>
            </p:cNvPr>
            <p:cNvSpPr txBox="1"/>
            <p:nvPr/>
          </p:nvSpPr>
          <p:spPr>
            <a:xfrm>
              <a:off x="1306335" y="6263660"/>
              <a:ext cx="1479892" cy="36933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en-US" sz="1800" dirty="0">
                  <a:solidFill>
                    <a:schemeClr val="accent6"/>
                  </a:solidFill>
                  <a:latin typeface="Arial"/>
                  <a:ea typeface="ＭＳ Ｐゴシック"/>
                  <a:cs typeface="Arial"/>
                </a:rPr>
                <a:t>(1)Linearizer</a:t>
              </a:r>
              <a:endParaRPr lang="en-US" sz="18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3FE80453-B82A-5748-ACFA-BEC6DB66A7F1}"/>
                    </a:ext>
                  </a:extLst>
                </p:cNvPr>
                <p:cNvSpPr txBox="1"/>
                <p:nvPr/>
              </p:nvSpPr>
              <p:spPr>
                <a:xfrm>
                  <a:off x="684809" y="5247897"/>
                  <a:ext cx="1005403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bg1"/>
                      </a:solidFill>
                    </a:rPr>
                    <a:t>180 MeV</a:t>
                  </a:r>
                </a:p>
                <a:p>
                  <a:r>
                    <a:rPr lang="en-US" sz="1600" dirty="0">
                      <a:solidFill>
                        <a:schemeClr val="bg1"/>
                      </a:solidFill>
                    </a:rPr>
                    <a:t>106</a:t>
                  </a:r>
                  <a:r>
                    <a:rPr lang="en-US" sz="1600" dirty="0"/>
                    <a:t>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sz="16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3FE80453-B82A-5748-ACFA-BEC6DB66A7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809" y="5247897"/>
                  <a:ext cx="1005403" cy="584775"/>
                </a:xfrm>
                <a:prstGeom prst="rect">
                  <a:avLst/>
                </a:prstGeom>
                <a:blipFill>
                  <a:blip r:embed="rId10"/>
                  <a:stretch>
                    <a:fillRect l="-1235" r="-1235" b="-127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F70397-A7DA-5E4A-A719-66073C084B7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6</a:t>
            </a:fld>
            <a:endParaRPr lang="it-IT" altLang="it-IT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E0BB00-9FB5-E842-814A-39308CFDD08B}"/>
              </a:ext>
            </a:extLst>
          </p:cNvPr>
          <p:cNvSpPr txBox="1"/>
          <p:nvPr/>
        </p:nvSpPr>
        <p:spPr>
          <a:xfrm>
            <a:off x="699724" y="7127232"/>
            <a:ext cx="2712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(* this is only the RF structure length)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2717389-A5BC-D24C-A843-C10881074A0C}"/>
                  </a:ext>
                </a:extLst>
              </p:cNvPr>
              <p:cNvSpPr txBox="1"/>
              <p:nvPr/>
            </p:nvSpPr>
            <p:spPr>
              <a:xfrm>
                <a:off x="4008718" y="1620112"/>
                <a:ext cx="1271245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=−180°</m:t>
                      </m:r>
                    </m:oMath>
                  </m:oMathPara>
                </a14:m>
                <a:endParaRPr lang="en-US" sz="18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:r>
                  <a:rPr lang="en-US" sz="1800" b="0" dirty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0.6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)∗</m:t>
                    </m:r>
                  </m:oMath>
                </a14:m>
                <a:endParaRPr lang="en-US" sz="1800" b="0" i="1" baseline="30000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:r>
                  <a:rPr lang="en-US" sz="1800" dirty="0">
                    <a:solidFill>
                      <a:srgbClr val="FF0000"/>
                    </a:solidFill>
                  </a:rPr>
                  <a:t>V=10 MV</a:t>
                </a:r>
                <a:endParaRPr lang="en-US" sz="1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2717389-A5BC-D24C-A843-C10881074A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8718" y="1620112"/>
                <a:ext cx="1271245" cy="830997"/>
              </a:xfrm>
              <a:prstGeom prst="rect">
                <a:avLst/>
              </a:prstGeom>
              <a:blipFill>
                <a:blip r:embed="rId11"/>
                <a:stretch>
                  <a:fillRect l="-4950" r="-2970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DB5EF9D-F82D-9D4B-B119-694580AC1752}"/>
              </a:ext>
            </a:extLst>
          </p:cNvPr>
          <p:cNvCxnSpPr>
            <a:cxnSpLocks/>
            <a:endCxn id="74" idx="0"/>
          </p:cNvCxnSpPr>
          <p:nvPr/>
        </p:nvCxnSpPr>
        <p:spPr bwMode="auto">
          <a:xfrm flipH="1">
            <a:off x="4147176" y="4065858"/>
            <a:ext cx="18846" cy="34089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ACBFA30-3C05-9C44-85DB-D5CC1EE839BB}"/>
                  </a:ext>
                </a:extLst>
              </p:cNvPr>
              <p:cNvSpPr txBox="1"/>
              <p:nvPr/>
            </p:nvSpPr>
            <p:spPr>
              <a:xfrm>
                <a:off x="6267749" y="4217350"/>
                <a:ext cx="108516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=10°</m:t>
                      </m:r>
                      <m:r>
                        <a:rPr lang="en-US" sz="1800" i="1" baseline="30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n-US" sz="18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18</m:t>
                      </m:r>
                    </m:oMath>
                  </m:oMathPara>
                </a14:m>
                <a:endParaRPr lang="en-US" sz="1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ACBFA30-3C05-9C44-85DB-D5CC1EE839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7749" y="4217350"/>
                <a:ext cx="1085169" cy="553998"/>
              </a:xfrm>
              <a:prstGeom prst="rect">
                <a:avLst/>
              </a:prstGeom>
              <a:blipFill>
                <a:blip r:embed="rId12"/>
                <a:stretch>
                  <a:fillRect l="-9302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1799A64-9C02-EF49-9197-262BF02BD3FA}"/>
                  </a:ext>
                </a:extLst>
              </p:cNvPr>
              <p:cNvSpPr txBox="1"/>
              <p:nvPr/>
            </p:nvSpPr>
            <p:spPr>
              <a:xfrm>
                <a:off x="3915119" y="2902465"/>
                <a:ext cx="931794" cy="749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56, </m:t>
                          </m:r>
                          <m: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𝐵𝐶</m:t>
                          </m:r>
                          <m: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b="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=−0.01</m:t>
                      </m:r>
                    </m:oMath>
                  </m:oMathPara>
                </a14:m>
                <a:endParaRPr lang="en-US" sz="1600" b="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endParaRPr lang="en-US" sz="1600" b="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1799A64-9C02-EF49-9197-262BF02BD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119" y="2902465"/>
                <a:ext cx="931794" cy="74943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E54BD52-0BFC-454F-87A7-A2BBE2A55FF3}"/>
                  </a:ext>
                </a:extLst>
              </p:cNvPr>
              <p:cNvSpPr txBox="1"/>
              <p:nvPr/>
            </p:nvSpPr>
            <p:spPr>
              <a:xfrm>
                <a:off x="5279963" y="2862478"/>
                <a:ext cx="1483932" cy="8431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56,  </m:t>
                          </m:r>
                          <m:r>
                            <a:rPr lang="en-US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𝐵𝐶</m:t>
                          </m:r>
                          <m:r>
                            <a:rPr lang="en-US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800" b="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=−0.015</m:t>
                      </m:r>
                    </m:oMath>
                  </m:oMathPara>
                </a14:m>
                <a:endParaRPr lang="en-US" sz="1800" b="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endParaRPr lang="en-US" sz="1800" b="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E54BD52-0BFC-454F-87A7-A2BBE2A55F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9963" y="2862478"/>
                <a:ext cx="1483932" cy="84318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5D114DF-05B3-2C49-A94F-F8AE2E9F87CD}"/>
              </a:ext>
            </a:extLst>
          </p:cNvPr>
          <p:cNvCxnSpPr>
            <a:cxnSpLocks/>
            <a:endCxn id="75" idx="0"/>
          </p:cNvCxnSpPr>
          <p:nvPr/>
        </p:nvCxnSpPr>
        <p:spPr bwMode="auto">
          <a:xfrm>
            <a:off x="4614774" y="4151119"/>
            <a:ext cx="1247" cy="25563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A96C090-1270-C345-825F-79C2302973ED}"/>
              </a:ext>
            </a:extLst>
          </p:cNvPr>
          <p:cNvCxnSpPr>
            <a:cxnSpLocks/>
            <a:endCxn id="76" idx="0"/>
          </p:cNvCxnSpPr>
          <p:nvPr/>
        </p:nvCxnSpPr>
        <p:spPr bwMode="auto">
          <a:xfrm flipH="1">
            <a:off x="6078522" y="4161585"/>
            <a:ext cx="110147" cy="24516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58E68B8-80FE-E641-AFE8-6D117799323D}"/>
              </a:ext>
            </a:extLst>
          </p:cNvPr>
          <p:cNvCxnSpPr>
            <a:cxnSpLocks/>
            <a:endCxn id="77" idx="0"/>
          </p:cNvCxnSpPr>
          <p:nvPr/>
        </p:nvCxnSpPr>
        <p:spPr bwMode="auto">
          <a:xfrm>
            <a:off x="7374944" y="4083179"/>
            <a:ext cx="127651" cy="10339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CE659CDF-0DF4-B648-B37A-E589818F1E05}"/>
              </a:ext>
            </a:extLst>
          </p:cNvPr>
          <p:cNvSpPr txBox="1"/>
          <p:nvPr/>
        </p:nvSpPr>
        <p:spPr>
          <a:xfrm>
            <a:off x="3945839" y="4406750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(1)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5A2030D-72A3-3A4C-A927-B3B73B4ECE07}"/>
              </a:ext>
            </a:extLst>
          </p:cNvPr>
          <p:cNvSpPr txBox="1"/>
          <p:nvPr/>
        </p:nvSpPr>
        <p:spPr>
          <a:xfrm>
            <a:off x="4414684" y="4406750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(2)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DB47E0F-DE9E-1046-8C4D-80809ACECA0B}"/>
              </a:ext>
            </a:extLst>
          </p:cNvPr>
          <p:cNvSpPr txBox="1"/>
          <p:nvPr/>
        </p:nvSpPr>
        <p:spPr>
          <a:xfrm>
            <a:off x="5877185" y="4406750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(3)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11D1E23-E6ED-AF42-A850-560D8EDE47CE}"/>
              </a:ext>
            </a:extLst>
          </p:cNvPr>
          <p:cNvSpPr txBox="1"/>
          <p:nvPr/>
        </p:nvSpPr>
        <p:spPr>
          <a:xfrm>
            <a:off x="7301258" y="4186572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(4)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1EBAF40-530D-8E45-8A8A-77B88FF2416B}"/>
              </a:ext>
            </a:extLst>
          </p:cNvPr>
          <p:cNvSpPr txBox="1"/>
          <p:nvPr/>
        </p:nvSpPr>
        <p:spPr>
          <a:xfrm>
            <a:off x="3187011" y="158962"/>
            <a:ext cx="360547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Arial"/>
                <a:ea typeface="ＭＳ Ｐゴシック"/>
                <a:cs typeface="Arial"/>
              </a:rPr>
              <a:t>Phase Space: HX mode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4F91F2-6A64-0C4D-9C70-72890EA696CA}"/>
              </a:ext>
            </a:extLst>
          </p:cNvPr>
          <p:cNvSpPr txBox="1"/>
          <p:nvPr/>
        </p:nvSpPr>
        <p:spPr>
          <a:xfrm>
            <a:off x="4540008" y="4711289"/>
            <a:ext cx="1545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(module number)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06D8E6F-BF3C-A541-AFAF-9E4293BE7707}"/>
              </a:ext>
            </a:extLst>
          </p:cNvPr>
          <p:cNvGrpSpPr/>
          <p:nvPr/>
        </p:nvGrpSpPr>
        <p:grpSpPr>
          <a:xfrm>
            <a:off x="3066244" y="3302042"/>
            <a:ext cx="4314555" cy="870008"/>
            <a:chOff x="2340309" y="2664003"/>
            <a:chExt cx="4314555" cy="870008"/>
          </a:xfrm>
        </p:grpSpPr>
        <p:pic>
          <p:nvPicPr>
            <p:cNvPr id="60" name="Picture 55">
              <a:extLst>
                <a:ext uri="{FF2B5EF4-FFF2-40B4-BE49-F238E27FC236}">
                  <a16:creationId xmlns:a16="http://schemas.microsoft.com/office/drawing/2014/main" id="{401CD538-EAC2-8141-976C-5557AE3DCF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278" r="42291" b="36061"/>
            <a:stretch/>
          </p:blipFill>
          <p:spPr bwMode="auto">
            <a:xfrm>
              <a:off x="2520032" y="2771725"/>
              <a:ext cx="4134832" cy="762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7F9A5657-F633-2143-B3EA-7F310FD6F56B}"/>
                    </a:ext>
                  </a:extLst>
                </p:cNvPr>
                <p:cNvSpPr txBox="1"/>
                <p:nvPr/>
              </p:nvSpPr>
              <p:spPr>
                <a:xfrm>
                  <a:off x="4077277" y="2771725"/>
                  <a:ext cx="993531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tx1"/>
                      </a:solidFill>
                    </a:rPr>
                    <a:t>Linac-1</a:t>
                  </a:r>
                  <a14:m>
                    <m:oMath xmlns:m="http://schemas.openxmlformats.org/officeDocument/2006/math">
                      <m:r>
                        <a:rPr lang="en-US" sz="14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7F9A5657-F633-2143-B3EA-7F310FD6F5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77277" y="2771725"/>
                  <a:ext cx="993531" cy="307777"/>
                </a:xfrm>
                <a:prstGeom prst="rect">
                  <a:avLst/>
                </a:prstGeom>
                <a:blipFill>
                  <a:blip r:embed="rId16"/>
                  <a:stretch>
                    <a:fillRect l="-1266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A43FDB92-D80C-AD4C-BDCF-76B1052638FE}"/>
                    </a:ext>
                  </a:extLst>
                </p:cNvPr>
                <p:cNvSpPr txBox="1"/>
                <p:nvPr/>
              </p:nvSpPr>
              <p:spPr>
                <a:xfrm>
                  <a:off x="3089893" y="2771725"/>
                  <a:ext cx="396861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A43FDB92-D80C-AD4C-BDCF-76B1052638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89893" y="2771725"/>
                  <a:ext cx="396861" cy="307777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BE92375-6031-CE4A-ABBE-7CCEE169A99D}"/>
                </a:ext>
              </a:extLst>
            </p:cNvPr>
            <p:cNvSpPr txBox="1"/>
            <p:nvPr/>
          </p:nvSpPr>
          <p:spPr>
            <a:xfrm>
              <a:off x="5661331" y="2771725"/>
              <a:ext cx="99353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Linac-2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6CBDF1B-95EF-DE4A-9B0C-8048AFFC7C32}"/>
                </a:ext>
              </a:extLst>
            </p:cNvPr>
            <p:cNvSpPr txBox="1"/>
            <p:nvPr/>
          </p:nvSpPr>
          <p:spPr>
            <a:xfrm>
              <a:off x="2340309" y="2664003"/>
              <a:ext cx="81432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C-band</a:t>
              </a:r>
            </a:p>
            <a:p>
              <a:r>
                <a:rPr lang="en-US" sz="1400" dirty="0">
                  <a:solidFill>
                    <a:schemeClr val="tx1"/>
                  </a:solidFill>
                </a:rPr>
                <a:t>injector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F3A073D-0F01-6D41-94B4-8BC93E4A8AFD}"/>
                </a:ext>
              </a:extLst>
            </p:cNvPr>
            <p:cNvSpPr txBox="1"/>
            <p:nvPr/>
          </p:nvSpPr>
          <p:spPr>
            <a:xfrm>
              <a:off x="3449894" y="2771725"/>
              <a:ext cx="60672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BC1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5C555C5C-B6CD-B145-A44D-4820C56779C8}"/>
                    </a:ext>
                  </a:extLst>
                </p:cNvPr>
                <p:cNvSpPr txBox="1"/>
                <p:nvPr/>
              </p:nvSpPr>
              <p:spPr>
                <a:xfrm>
                  <a:off x="4047559" y="2771725"/>
                  <a:ext cx="993531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tx1"/>
                      </a:solidFill>
                    </a:rPr>
                    <a:t>Linac-1</a:t>
                  </a:r>
                  <a14:m>
                    <m:oMath xmlns:m="http://schemas.openxmlformats.org/officeDocument/2006/math">
                      <m:r>
                        <a:rPr lang="en-US" sz="1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5C555C5C-B6CD-B145-A44D-4820C56779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47559" y="2771725"/>
                  <a:ext cx="993531" cy="307777"/>
                </a:xfrm>
                <a:prstGeom prst="rect">
                  <a:avLst/>
                </a:prstGeom>
                <a:blipFill>
                  <a:blip r:embed="rId18"/>
                  <a:stretch>
                    <a:fillRect l="-1266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A77E450-7FC8-EF4C-9C48-2C2E89EF1DD4}"/>
                </a:ext>
              </a:extLst>
            </p:cNvPr>
            <p:cNvSpPr txBox="1"/>
            <p:nvPr/>
          </p:nvSpPr>
          <p:spPr>
            <a:xfrm>
              <a:off x="5011371" y="2771725"/>
              <a:ext cx="60672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BC2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3AF1017-7DD4-5448-8F4F-E1C896D6FB80}"/>
                  </a:ext>
                </a:extLst>
              </p:cNvPr>
              <p:cNvSpPr txBox="1"/>
              <p:nvPr/>
            </p:nvSpPr>
            <p:spPr>
              <a:xfrm>
                <a:off x="4850444" y="4221840"/>
                <a:ext cx="95481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=14°</m:t>
                      </m:r>
                    </m:oMath>
                  </m:oMathPara>
                </a14:m>
                <a:endParaRPr lang="en-US" sz="18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en-US" sz="1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3AF1017-7DD4-5448-8F4F-E1C896D6FB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0444" y="4221840"/>
                <a:ext cx="954812" cy="553998"/>
              </a:xfrm>
              <a:prstGeom prst="rect">
                <a:avLst/>
              </a:prstGeom>
              <a:blipFill>
                <a:blip r:embed="rId19"/>
                <a:stretch>
                  <a:fillRect l="-10526" r="-1316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7319798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CCAE815-E785-FF43-A2BE-579C89EB044D}"/>
              </a:ext>
            </a:extLst>
          </p:cNvPr>
          <p:cNvGrpSpPr/>
          <p:nvPr/>
        </p:nvGrpSpPr>
        <p:grpSpPr>
          <a:xfrm>
            <a:off x="261691" y="4151119"/>
            <a:ext cx="4319998" cy="2879999"/>
            <a:chOff x="371666" y="754967"/>
            <a:chExt cx="4319998" cy="2879999"/>
          </a:xfrm>
        </p:grpSpPr>
        <p:pic>
          <p:nvPicPr>
            <p:cNvPr id="56" name="Content Placeholder 12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500BF905-5E1E-2A45-967F-6AB968239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1666" y="754967"/>
              <a:ext cx="4319998" cy="287999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D22C8A5-8087-0842-935E-BD5441A0B67E}"/>
                </a:ext>
              </a:extLst>
            </p:cNvPr>
            <p:cNvSpPr txBox="1"/>
            <p:nvPr/>
          </p:nvSpPr>
          <p:spPr>
            <a:xfrm>
              <a:off x="2117068" y="2895048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accent6"/>
                  </a:solidFill>
                </a:rPr>
                <a:t>(2)BC1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16A2815E-EACF-B441-B762-FB3D377044B4}"/>
                    </a:ext>
                  </a:extLst>
                </p:cNvPr>
                <p:cNvSpPr txBox="1"/>
                <p:nvPr/>
              </p:nvSpPr>
              <p:spPr>
                <a:xfrm>
                  <a:off x="942404" y="1868616"/>
                  <a:ext cx="89159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92 MeV</a:t>
                  </a:r>
                </a:p>
                <a:p>
                  <a:r>
                    <a:rPr lang="en-US" sz="1600" dirty="0"/>
                    <a:t>38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16A2815E-EACF-B441-B762-FB3D377044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404" y="1868616"/>
                  <a:ext cx="891591" cy="584775"/>
                </a:xfrm>
                <a:prstGeom prst="rect">
                  <a:avLst/>
                </a:prstGeom>
                <a:blipFill>
                  <a:blip r:embed="rId4"/>
                  <a:stretch>
                    <a:fillRect l="-4225" t="-2128" r="-1408" b="-127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6FC6E7-EBB6-1544-81B9-DFA681E21808}"/>
              </a:ext>
            </a:extLst>
          </p:cNvPr>
          <p:cNvGrpSpPr/>
          <p:nvPr/>
        </p:nvGrpSpPr>
        <p:grpSpPr>
          <a:xfrm>
            <a:off x="6523082" y="4550166"/>
            <a:ext cx="3557542" cy="2371695"/>
            <a:chOff x="6523082" y="4550166"/>
            <a:chExt cx="3557542" cy="2371695"/>
          </a:xfrm>
        </p:grpSpPr>
        <p:pic>
          <p:nvPicPr>
            <p:cNvPr id="82" name="Content Placeholder 28" descr="A close up of text on a black background&#10;&#10;Description generated with very high confidence">
              <a:extLst>
                <a:ext uri="{FF2B5EF4-FFF2-40B4-BE49-F238E27FC236}">
                  <a16:creationId xmlns:a16="http://schemas.microsoft.com/office/drawing/2014/main" id="{28FB6F13-D381-F441-B31D-A7932A57A2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13991"/>
            <a:stretch/>
          </p:blipFill>
          <p:spPr>
            <a:xfrm>
              <a:off x="6523082" y="4550166"/>
              <a:ext cx="3557542" cy="2371695"/>
            </a:xfrm>
            <a:prstGeom prst="rect">
              <a:avLst/>
            </a:prstGeom>
          </p:spPr>
        </p:pic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D7442F1-FA77-D745-8256-9CCD068ECBA9}"/>
                </a:ext>
              </a:extLst>
            </p:cNvPr>
            <p:cNvSpPr txBox="1"/>
            <p:nvPr/>
          </p:nvSpPr>
          <p:spPr>
            <a:xfrm>
              <a:off x="7710680" y="6261075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accent6"/>
                  </a:solidFill>
                </a:rPr>
                <a:t>(4)</a:t>
              </a:r>
              <a:r>
                <a:rPr lang="en-US" sz="1800" dirty="0" err="1">
                  <a:solidFill>
                    <a:schemeClr val="accent6"/>
                  </a:solidFill>
                </a:rPr>
                <a:t>Linac</a:t>
              </a:r>
              <a:r>
                <a:rPr lang="en-US" sz="1800" dirty="0">
                  <a:solidFill>
                    <a:schemeClr val="accent6"/>
                  </a:solidFill>
                </a:rPr>
                <a:t>-end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ECD35380-F6EC-F14C-9337-DC1158C34140}"/>
                    </a:ext>
                  </a:extLst>
                </p:cNvPr>
                <p:cNvSpPr txBox="1"/>
                <p:nvPr/>
              </p:nvSpPr>
              <p:spPr>
                <a:xfrm>
                  <a:off x="7034661" y="5412868"/>
                  <a:ext cx="938077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1.9 GeV</a:t>
                  </a:r>
                </a:p>
                <a:p>
                  <a:r>
                    <a:rPr lang="en-US" sz="1600" dirty="0"/>
                    <a:t>7.5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ECD35380-F6EC-F14C-9337-DC1158C341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34661" y="5412868"/>
                  <a:ext cx="938077" cy="584775"/>
                </a:xfrm>
                <a:prstGeom prst="rect">
                  <a:avLst/>
                </a:prstGeom>
                <a:blipFill>
                  <a:blip r:embed="rId6"/>
                  <a:stretch>
                    <a:fillRect l="-2667" t="-2128" r="-1333" b="-127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0E09A8B6-60F2-A14E-8597-87D0729DDB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34661" y="5147989"/>
              <a:ext cx="1983253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B43054D-3714-4642-B958-AB1A50B005C7}"/>
                </a:ext>
              </a:extLst>
            </p:cNvPr>
            <p:cNvSpPr txBox="1"/>
            <p:nvPr/>
          </p:nvSpPr>
          <p:spPr>
            <a:xfrm>
              <a:off x="9017914" y="4984209"/>
              <a:ext cx="43923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</a:rPr>
                <a:t>1kA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0339F10-7F3D-734F-9ACF-5004EEEB080A}"/>
              </a:ext>
            </a:extLst>
          </p:cNvPr>
          <p:cNvGrpSpPr/>
          <p:nvPr/>
        </p:nvGrpSpPr>
        <p:grpSpPr>
          <a:xfrm>
            <a:off x="6143782" y="857415"/>
            <a:ext cx="3853132" cy="2568755"/>
            <a:chOff x="6143782" y="857415"/>
            <a:chExt cx="3853132" cy="2568755"/>
          </a:xfrm>
        </p:grpSpPr>
        <p:pic>
          <p:nvPicPr>
            <p:cNvPr id="63" name="Content Placeholder 14" descr="A close up of a map&#10;&#10;Description generated with very high confidence">
              <a:extLst>
                <a:ext uri="{FF2B5EF4-FFF2-40B4-BE49-F238E27FC236}">
                  <a16:creationId xmlns:a16="http://schemas.microsoft.com/office/drawing/2014/main" id="{13A9EE81-14AB-4F40-A6B9-A596EA6FBC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10807"/>
            <a:stretch/>
          </p:blipFill>
          <p:spPr>
            <a:xfrm>
              <a:off x="6143782" y="857415"/>
              <a:ext cx="3853132" cy="2568755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DB8E79D-7B49-AD4F-8D90-056F5B839A3B}"/>
                </a:ext>
              </a:extLst>
            </p:cNvPr>
            <p:cNvSpPr txBox="1"/>
            <p:nvPr/>
          </p:nvSpPr>
          <p:spPr>
            <a:xfrm>
              <a:off x="7924068" y="2821914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accent6"/>
                  </a:solidFill>
                </a:rPr>
                <a:t>(3)BC2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21558E08-793F-3347-B137-12166C9BD18D}"/>
                    </a:ext>
                  </a:extLst>
                </p:cNvPr>
                <p:cNvSpPr txBox="1"/>
                <p:nvPr/>
              </p:nvSpPr>
              <p:spPr>
                <a:xfrm>
                  <a:off x="6693084" y="1811138"/>
                  <a:ext cx="1005403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502 MeV</a:t>
                  </a:r>
                </a:p>
                <a:p>
                  <a:r>
                    <a:rPr lang="en-US" sz="1600" dirty="0"/>
                    <a:t>7.5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21558E08-793F-3347-B137-12166C9BD1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93084" y="1811138"/>
                  <a:ext cx="1005403" cy="584775"/>
                </a:xfrm>
                <a:prstGeom prst="rect">
                  <a:avLst/>
                </a:prstGeom>
                <a:blipFill>
                  <a:blip r:embed="rId8"/>
                  <a:stretch>
                    <a:fillRect l="-2500" t="-2128" r="-2500" b="-106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360CBE0-C18A-9C4E-999B-10F60732A035}"/>
              </a:ext>
            </a:extLst>
          </p:cNvPr>
          <p:cNvGrpSpPr/>
          <p:nvPr/>
        </p:nvGrpSpPr>
        <p:grpSpPr>
          <a:xfrm>
            <a:off x="225024" y="692343"/>
            <a:ext cx="4319998" cy="2879999"/>
            <a:chOff x="167125" y="4156606"/>
            <a:chExt cx="4319998" cy="2879999"/>
          </a:xfrm>
        </p:grpSpPr>
        <p:pic>
          <p:nvPicPr>
            <p:cNvPr id="52" name="Content Placeholder 10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1DA6F922-91E6-274B-BA07-538804DC867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7125" y="4156606"/>
              <a:ext cx="4319998" cy="2879999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6073F2D-4828-384F-B6EC-75511DFFCA1C}"/>
                </a:ext>
              </a:extLst>
            </p:cNvPr>
            <p:cNvSpPr txBox="1"/>
            <p:nvPr/>
          </p:nvSpPr>
          <p:spPr>
            <a:xfrm>
              <a:off x="1306335" y="6263660"/>
              <a:ext cx="1479892" cy="36933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en-US" sz="1800" dirty="0">
                  <a:solidFill>
                    <a:schemeClr val="accent6"/>
                  </a:solidFill>
                  <a:latin typeface="Arial"/>
                  <a:ea typeface="ＭＳ Ｐゴシック"/>
                  <a:cs typeface="Arial"/>
                </a:rPr>
                <a:t>(1)Linearizer</a:t>
              </a:r>
              <a:endParaRPr lang="en-US" sz="18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3FE80453-B82A-5748-ACFA-BEC6DB66A7F1}"/>
                    </a:ext>
                  </a:extLst>
                </p:cNvPr>
                <p:cNvSpPr txBox="1"/>
                <p:nvPr/>
              </p:nvSpPr>
              <p:spPr>
                <a:xfrm>
                  <a:off x="684809" y="5247897"/>
                  <a:ext cx="89159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bg1"/>
                      </a:solidFill>
                    </a:rPr>
                    <a:t>92 MeV</a:t>
                  </a:r>
                </a:p>
                <a:p>
                  <a:r>
                    <a:rPr lang="en-US" sz="1600" dirty="0">
                      <a:solidFill>
                        <a:schemeClr val="bg1"/>
                      </a:solidFill>
                    </a:rPr>
                    <a:t>99</a:t>
                  </a:r>
                  <a:r>
                    <a:rPr lang="en-US" sz="1600" dirty="0"/>
                    <a:t>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sz="16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3FE80453-B82A-5748-ACFA-BEC6DB66A7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809" y="5247897"/>
                  <a:ext cx="891591" cy="584775"/>
                </a:xfrm>
                <a:prstGeom prst="rect">
                  <a:avLst/>
                </a:prstGeom>
                <a:blipFill>
                  <a:blip r:embed="rId10"/>
                  <a:stretch>
                    <a:fillRect l="-1389" r="-1389" b="-127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F70397-A7DA-5E4A-A719-66073C084B7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7</a:t>
            </a:fld>
            <a:endParaRPr lang="it-IT" altLang="it-IT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E0BB00-9FB5-E842-814A-39308CFDD08B}"/>
              </a:ext>
            </a:extLst>
          </p:cNvPr>
          <p:cNvSpPr txBox="1"/>
          <p:nvPr/>
        </p:nvSpPr>
        <p:spPr>
          <a:xfrm>
            <a:off x="699724" y="7127232"/>
            <a:ext cx="2712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(* this is only the RF structure length)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2717389-A5BC-D24C-A843-C10881074A0C}"/>
                  </a:ext>
                </a:extLst>
              </p:cNvPr>
              <p:cNvSpPr txBox="1"/>
              <p:nvPr/>
            </p:nvSpPr>
            <p:spPr>
              <a:xfrm>
                <a:off x="3801466" y="1588639"/>
                <a:ext cx="1319207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=−180°</m:t>
                      </m:r>
                    </m:oMath>
                  </m:oMathPara>
                </a14:m>
                <a:endParaRPr lang="en-US" sz="18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:r>
                  <a:rPr lang="en-US" sz="1800" b="0" dirty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0.6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)∗</m:t>
                    </m:r>
                  </m:oMath>
                </a14:m>
                <a:endParaRPr lang="en-US" sz="1800" b="0" i="1" baseline="30000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2717389-A5BC-D24C-A843-C10881074A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466" y="1588639"/>
                <a:ext cx="1319207" cy="830997"/>
              </a:xfrm>
              <a:prstGeom prst="rect">
                <a:avLst/>
              </a:prstGeom>
              <a:blipFill>
                <a:blip r:embed="rId11"/>
                <a:stretch>
                  <a:fillRect l="-2857" r="-1905" b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DB5EF9D-F82D-9D4B-B119-694580AC1752}"/>
              </a:ext>
            </a:extLst>
          </p:cNvPr>
          <p:cNvCxnSpPr>
            <a:cxnSpLocks/>
            <a:endCxn id="74" idx="0"/>
          </p:cNvCxnSpPr>
          <p:nvPr/>
        </p:nvCxnSpPr>
        <p:spPr bwMode="auto">
          <a:xfrm flipH="1">
            <a:off x="4147176" y="4065858"/>
            <a:ext cx="18846" cy="34089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3AF1017-7DD4-5448-8F4F-E1C896D6FB80}"/>
                  </a:ext>
                </a:extLst>
              </p:cNvPr>
              <p:cNvSpPr txBox="1"/>
              <p:nvPr/>
            </p:nvSpPr>
            <p:spPr>
              <a:xfrm>
                <a:off x="4805162" y="4165864"/>
                <a:ext cx="95481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=33°</m:t>
                      </m:r>
                    </m:oMath>
                  </m:oMathPara>
                </a14:m>
                <a:endParaRPr lang="en-US" sz="18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en-US" sz="1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3AF1017-7DD4-5448-8F4F-E1C896D6FB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5162" y="4165864"/>
                <a:ext cx="954813" cy="553998"/>
              </a:xfrm>
              <a:prstGeom prst="rect">
                <a:avLst/>
              </a:prstGeom>
              <a:blipFill>
                <a:blip r:embed="rId12"/>
                <a:stretch>
                  <a:fillRect l="-9091" r="-1299"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ACBFA30-3C05-9C44-85DB-D5CC1EE839BB}"/>
                  </a:ext>
                </a:extLst>
              </p:cNvPr>
              <p:cNvSpPr txBox="1"/>
              <p:nvPr/>
            </p:nvSpPr>
            <p:spPr>
              <a:xfrm>
                <a:off x="6182373" y="4112594"/>
                <a:ext cx="108516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=15°</m:t>
                      </m:r>
                      <m:r>
                        <a:rPr lang="en-US" sz="1800" i="1" baseline="30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en-US" sz="18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18</m:t>
                      </m:r>
                    </m:oMath>
                  </m:oMathPara>
                </a14:m>
                <a:endParaRPr lang="en-US" sz="18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ACBFA30-3C05-9C44-85DB-D5CC1EE839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373" y="4112594"/>
                <a:ext cx="1085169" cy="553998"/>
              </a:xfrm>
              <a:prstGeom prst="rect">
                <a:avLst/>
              </a:prstGeom>
              <a:blipFill>
                <a:blip r:embed="rId13"/>
                <a:stretch>
                  <a:fillRect l="-8140" t="-2326" b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1799A64-9C02-EF49-9197-262BF02BD3FA}"/>
                  </a:ext>
                </a:extLst>
              </p:cNvPr>
              <p:cNvSpPr txBox="1"/>
              <p:nvPr/>
            </p:nvSpPr>
            <p:spPr>
              <a:xfrm>
                <a:off x="3915119" y="2902465"/>
                <a:ext cx="906595" cy="749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56, </m:t>
                          </m:r>
                          <m: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𝐵𝐶</m:t>
                          </m:r>
                          <m: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b="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=−0.008</m:t>
                      </m:r>
                    </m:oMath>
                  </m:oMathPara>
                </a14:m>
                <a:endParaRPr lang="en-US" sz="1600" b="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endParaRPr lang="en-US" sz="1600" b="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1799A64-9C02-EF49-9197-262BF02BD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119" y="2902465"/>
                <a:ext cx="906595" cy="749436"/>
              </a:xfrm>
              <a:prstGeom prst="rect">
                <a:avLst/>
              </a:prstGeom>
              <a:blipFill>
                <a:blip r:embed="rId14"/>
                <a:stretch>
                  <a:fillRect l="-1370" r="-4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E54BD52-0BFC-454F-87A7-A2BBE2A55FF3}"/>
                  </a:ext>
                </a:extLst>
              </p:cNvPr>
              <p:cNvSpPr txBox="1"/>
              <p:nvPr/>
            </p:nvSpPr>
            <p:spPr>
              <a:xfrm>
                <a:off x="5279963" y="2862478"/>
                <a:ext cx="1483932" cy="8431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56,  </m:t>
                          </m:r>
                          <m:r>
                            <a:rPr lang="en-US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𝐵𝐶</m:t>
                          </m:r>
                          <m:r>
                            <a:rPr lang="en-US" sz="1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800" b="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=−0.0061</m:t>
                      </m:r>
                    </m:oMath>
                  </m:oMathPara>
                </a14:m>
                <a:endParaRPr lang="en-US" sz="1800" b="0" i="1" dirty="0">
                  <a:solidFill>
                    <a:srgbClr val="00B050"/>
                  </a:solidFill>
                  <a:latin typeface="Cambria Math" panose="02040503050406030204" pitchFamily="18" charset="0"/>
                </a:endParaRPr>
              </a:p>
              <a:p>
                <a:endParaRPr lang="en-US" sz="1800" b="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E54BD52-0BFC-454F-87A7-A2BBE2A55F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9963" y="2862478"/>
                <a:ext cx="1483932" cy="84318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5D114DF-05B3-2C49-A94F-F8AE2E9F87CD}"/>
              </a:ext>
            </a:extLst>
          </p:cNvPr>
          <p:cNvCxnSpPr>
            <a:cxnSpLocks/>
            <a:endCxn id="75" idx="0"/>
          </p:cNvCxnSpPr>
          <p:nvPr/>
        </p:nvCxnSpPr>
        <p:spPr bwMode="auto">
          <a:xfrm>
            <a:off x="4614774" y="4151119"/>
            <a:ext cx="1247" cy="25563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A96C090-1270-C345-825F-79C2302973ED}"/>
              </a:ext>
            </a:extLst>
          </p:cNvPr>
          <p:cNvCxnSpPr>
            <a:cxnSpLocks/>
            <a:endCxn id="76" idx="0"/>
          </p:cNvCxnSpPr>
          <p:nvPr/>
        </p:nvCxnSpPr>
        <p:spPr bwMode="auto">
          <a:xfrm flipH="1">
            <a:off x="6078522" y="4151119"/>
            <a:ext cx="16300" cy="25563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58E68B8-80FE-E641-AFE8-6D117799323D}"/>
              </a:ext>
            </a:extLst>
          </p:cNvPr>
          <p:cNvCxnSpPr>
            <a:cxnSpLocks/>
            <a:endCxn id="77" idx="0"/>
          </p:cNvCxnSpPr>
          <p:nvPr/>
        </p:nvCxnSpPr>
        <p:spPr bwMode="auto">
          <a:xfrm>
            <a:off x="7374944" y="4083179"/>
            <a:ext cx="127651" cy="10339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CE659CDF-0DF4-B648-B37A-E589818F1E05}"/>
              </a:ext>
            </a:extLst>
          </p:cNvPr>
          <p:cNvSpPr txBox="1"/>
          <p:nvPr/>
        </p:nvSpPr>
        <p:spPr>
          <a:xfrm>
            <a:off x="3945839" y="4406750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(1)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5A2030D-72A3-3A4C-A927-B3B73B4ECE07}"/>
              </a:ext>
            </a:extLst>
          </p:cNvPr>
          <p:cNvSpPr txBox="1"/>
          <p:nvPr/>
        </p:nvSpPr>
        <p:spPr>
          <a:xfrm>
            <a:off x="4414684" y="4406750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(2)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DB47E0F-DE9E-1046-8C4D-80809ACECA0B}"/>
              </a:ext>
            </a:extLst>
          </p:cNvPr>
          <p:cNvSpPr txBox="1"/>
          <p:nvPr/>
        </p:nvSpPr>
        <p:spPr>
          <a:xfrm>
            <a:off x="5877185" y="4406750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(3)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11D1E23-E6ED-AF42-A850-560D8EDE47CE}"/>
              </a:ext>
            </a:extLst>
          </p:cNvPr>
          <p:cNvSpPr txBox="1"/>
          <p:nvPr/>
        </p:nvSpPr>
        <p:spPr>
          <a:xfrm>
            <a:off x="7301258" y="4186572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(4)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1EBAF40-530D-8E45-8A8A-77B88FF2416B}"/>
              </a:ext>
            </a:extLst>
          </p:cNvPr>
          <p:cNvSpPr txBox="1"/>
          <p:nvPr/>
        </p:nvSpPr>
        <p:spPr>
          <a:xfrm>
            <a:off x="3187011" y="158962"/>
            <a:ext cx="360547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Arial"/>
                <a:ea typeface="ＭＳ Ｐゴシック"/>
                <a:cs typeface="Arial"/>
              </a:rPr>
              <a:t>Phase Space: SX mode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641C4D8-0943-5847-823D-BBA43701B1F1}"/>
              </a:ext>
            </a:extLst>
          </p:cNvPr>
          <p:cNvGrpSpPr/>
          <p:nvPr/>
        </p:nvGrpSpPr>
        <p:grpSpPr>
          <a:xfrm>
            <a:off x="3066244" y="3302042"/>
            <a:ext cx="4314555" cy="870008"/>
            <a:chOff x="2340309" y="2664003"/>
            <a:chExt cx="4314555" cy="870008"/>
          </a:xfrm>
        </p:grpSpPr>
        <p:pic>
          <p:nvPicPr>
            <p:cNvPr id="51" name="Picture 55">
              <a:extLst>
                <a:ext uri="{FF2B5EF4-FFF2-40B4-BE49-F238E27FC236}">
                  <a16:creationId xmlns:a16="http://schemas.microsoft.com/office/drawing/2014/main" id="{9FE16DA9-6390-7D49-BB2A-4184386B736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278" r="42291" b="36061"/>
            <a:stretch/>
          </p:blipFill>
          <p:spPr bwMode="auto">
            <a:xfrm>
              <a:off x="2520032" y="2771725"/>
              <a:ext cx="4134832" cy="762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310FC31A-8DC1-1E41-BC45-934BABB2CD75}"/>
                    </a:ext>
                  </a:extLst>
                </p:cNvPr>
                <p:cNvSpPr txBox="1"/>
                <p:nvPr/>
              </p:nvSpPr>
              <p:spPr>
                <a:xfrm>
                  <a:off x="4077277" y="2771725"/>
                  <a:ext cx="993531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tx1"/>
                      </a:solidFill>
                    </a:rPr>
                    <a:t>Linac-1</a:t>
                  </a:r>
                  <a14:m>
                    <m:oMath xmlns:m="http://schemas.openxmlformats.org/officeDocument/2006/math">
                      <m:r>
                        <a:rPr lang="en-US" sz="1400" b="1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1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310FC31A-8DC1-1E41-BC45-934BABB2CD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77277" y="2771725"/>
                  <a:ext cx="993531" cy="307777"/>
                </a:xfrm>
                <a:prstGeom prst="rect">
                  <a:avLst/>
                </a:prstGeom>
                <a:blipFill>
                  <a:blip r:embed="rId17"/>
                  <a:stretch>
                    <a:fillRect l="-1266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A24584F7-6833-0D46-85A5-B9D22F72AB9F}"/>
                    </a:ext>
                  </a:extLst>
                </p:cNvPr>
                <p:cNvSpPr txBox="1"/>
                <p:nvPr/>
              </p:nvSpPr>
              <p:spPr>
                <a:xfrm>
                  <a:off x="3089893" y="2771725"/>
                  <a:ext cx="396861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A24584F7-6833-0D46-85A5-B9D22F72AB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89893" y="2771725"/>
                  <a:ext cx="396861" cy="307777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1B8A2F0-8969-2E42-8730-06383FF146F0}"/>
                </a:ext>
              </a:extLst>
            </p:cNvPr>
            <p:cNvSpPr txBox="1"/>
            <p:nvPr/>
          </p:nvSpPr>
          <p:spPr>
            <a:xfrm>
              <a:off x="5661331" y="2771725"/>
              <a:ext cx="99353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Linac-2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82C240F-49BA-9E4D-8744-B1009987C6AC}"/>
                </a:ext>
              </a:extLst>
            </p:cNvPr>
            <p:cNvSpPr txBox="1"/>
            <p:nvPr/>
          </p:nvSpPr>
          <p:spPr>
            <a:xfrm>
              <a:off x="2340309" y="2664003"/>
              <a:ext cx="81432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C-band</a:t>
              </a:r>
            </a:p>
            <a:p>
              <a:r>
                <a:rPr lang="en-US" sz="1400" dirty="0">
                  <a:solidFill>
                    <a:schemeClr val="tx1"/>
                  </a:solidFill>
                </a:rPr>
                <a:t>injector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219C2A3-92C9-B447-A6A0-77D8D4471AFD}"/>
                </a:ext>
              </a:extLst>
            </p:cNvPr>
            <p:cNvSpPr txBox="1"/>
            <p:nvPr/>
          </p:nvSpPr>
          <p:spPr>
            <a:xfrm>
              <a:off x="3449894" y="2771725"/>
              <a:ext cx="60672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BC1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714E2C0A-145F-B24B-9921-2FB6D17BE1B1}"/>
                    </a:ext>
                  </a:extLst>
                </p:cNvPr>
                <p:cNvSpPr txBox="1"/>
                <p:nvPr/>
              </p:nvSpPr>
              <p:spPr>
                <a:xfrm>
                  <a:off x="4047559" y="2771725"/>
                  <a:ext cx="993531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tx1"/>
                      </a:solidFill>
                    </a:rPr>
                    <a:t>Linac-1</a:t>
                  </a:r>
                  <a14:m>
                    <m:oMath xmlns:m="http://schemas.openxmlformats.org/officeDocument/2006/math">
                      <m:r>
                        <a:rPr lang="en-US" sz="14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1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714E2C0A-145F-B24B-9921-2FB6D17BE1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47559" y="2771725"/>
                  <a:ext cx="993531" cy="307777"/>
                </a:xfrm>
                <a:prstGeom prst="rect">
                  <a:avLst/>
                </a:prstGeom>
                <a:blipFill>
                  <a:blip r:embed="rId19"/>
                  <a:stretch>
                    <a:fillRect l="-1266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FC60208-EB94-414D-A524-59B231DE6D06}"/>
                </a:ext>
              </a:extLst>
            </p:cNvPr>
            <p:cNvSpPr txBox="1"/>
            <p:nvPr/>
          </p:nvSpPr>
          <p:spPr>
            <a:xfrm>
              <a:off x="5011371" y="2771725"/>
              <a:ext cx="60672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BC2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543557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72D983-2670-D24D-987D-23B8518B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8</a:t>
            </a:fld>
            <a:endParaRPr lang="it-IT" altLang="it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9D9C9B-7AC7-E94C-BD23-DB6C775EE277}"/>
              </a:ext>
            </a:extLst>
          </p:cNvPr>
          <p:cNvSpPr txBox="1"/>
          <p:nvPr/>
        </p:nvSpPr>
        <p:spPr>
          <a:xfrm>
            <a:off x="3187011" y="158962"/>
            <a:ext cx="358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Design &amp; Results Table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523C1CFC-3513-1A49-9440-93562C6829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243526"/>
                  </p:ext>
                </p:extLst>
              </p:nvPr>
            </p:nvGraphicFramePr>
            <p:xfrm>
              <a:off x="395762" y="1403573"/>
              <a:ext cx="9421294" cy="3621529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784677">
                      <a:extLst>
                        <a:ext uri="{9D8B030D-6E8A-4147-A177-3AD203B41FA5}">
                          <a16:colId xmlns:a16="http://schemas.microsoft.com/office/drawing/2014/main" val="2237942888"/>
                        </a:ext>
                      </a:extLst>
                    </a:gridCol>
                    <a:gridCol w="986093">
                      <a:extLst>
                        <a:ext uri="{9D8B030D-6E8A-4147-A177-3AD203B41FA5}">
                          <a16:colId xmlns:a16="http://schemas.microsoft.com/office/drawing/2014/main" val="2354028962"/>
                        </a:ext>
                      </a:extLst>
                    </a:gridCol>
                    <a:gridCol w="1464730">
                      <a:extLst>
                        <a:ext uri="{9D8B030D-6E8A-4147-A177-3AD203B41FA5}">
                          <a16:colId xmlns:a16="http://schemas.microsoft.com/office/drawing/2014/main" val="4193896315"/>
                        </a:ext>
                      </a:extLst>
                    </a:gridCol>
                    <a:gridCol w="1123173">
                      <a:extLst>
                        <a:ext uri="{9D8B030D-6E8A-4147-A177-3AD203B41FA5}">
                          <a16:colId xmlns:a16="http://schemas.microsoft.com/office/drawing/2014/main" val="1987661158"/>
                        </a:ext>
                      </a:extLst>
                    </a:gridCol>
                    <a:gridCol w="815861">
                      <a:extLst>
                        <a:ext uri="{9D8B030D-6E8A-4147-A177-3AD203B41FA5}">
                          <a16:colId xmlns:a16="http://schemas.microsoft.com/office/drawing/2014/main" val="3799888509"/>
                        </a:ext>
                      </a:extLst>
                    </a:gridCol>
                    <a:gridCol w="709878">
                      <a:extLst>
                        <a:ext uri="{9D8B030D-6E8A-4147-A177-3AD203B41FA5}">
                          <a16:colId xmlns:a16="http://schemas.microsoft.com/office/drawing/2014/main" val="7580801"/>
                        </a:ext>
                      </a:extLst>
                    </a:gridCol>
                    <a:gridCol w="946820">
                      <a:extLst>
                        <a:ext uri="{9D8B030D-6E8A-4147-A177-3AD203B41FA5}">
                          <a16:colId xmlns:a16="http://schemas.microsoft.com/office/drawing/2014/main" val="326668198"/>
                        </a:ext>
                      </a:extLst>
                    </a:gridCol>
                    <a:gridCol w="801155">
                      <a:extLst>
                        <a:ext uri="{9D8B030D-6E8A-4147-A177-3AD203B41FA5}">
                          <a16:colId xmlns:a16="http://schemas.microsoft.com/office/drawing/2014/main" val="518131942"/>
                        </a:ext>
                      </a:extLst>
                    </a:gridCol>
                    <a:gridCol w="719687">
                      <a:extLst>
                        <a:ext uri="{9D8B030D-6E8A-4147-A177-3AD203B41FA5}">
                          <a16:colId xmlns:a16="http://schemas.microsoft.com/office/drawing/2014/main" val="1430418271"/>
                        </a:ext>
                      </a:extLst>
                    </a:gridCol>
                    <a:gridCol w="1069220">
                      <a:extLst>
                        <a:ext uri="{9D8B030D-6E8A-4147-A177-3AD203B41FA5}">
                          <a16:colId xmlns:a16="http://schemas.microsoft.com/office/drawing/2014/main" val="2754950266"/>
                        </a:ext>
                      </a:extLst>
                    </a:gridCol>
                  </a:tblGrid>
                  <a:tr h="288286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Design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HX Results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SX Results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1347588"/>
                      </a:ext>
                    </a:extLst>
                  </a:tr>
                  <a:tr h="2882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HX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SX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Unit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E[GeV]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sub>
                                </m:sSub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𝝁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4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0" smtClean="0"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en-US" sz="1400" b="1" i="0" smtClean="0"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en-US" sz="1400" b="1" i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smtClean="0"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en-US" sz="1400" b="1" i="0" smtClean="0">
                                    <a:latin typeface="Cambria Math" panose="02040503050406030204" pitchFamily="18" charset="0"/>
                                  </a:rPr>
                                  <m:t>[%]</m:t>
                                </m:r>
                              </m:oMath>
                            </m:oMathPara>
                          </a14:m>
                          <a:endParaRPr lang="en-US" sz="14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E[GeV]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𝜹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sub>
                                </m:sSub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𝝁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4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0" smtClean="0"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en-US" sz="1400" b="1" i="0" smtClean="0"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en-US" sz="1400" b="1" i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0" smtClean="0"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en-US" sz="1400" b="1" i="0" smtClean="0">
                                    <a:latin typeface="Cambria Math" panose="02040503050406030204" pitchFamily="18" charset="0"/>
                                  </a:rPr>
                                  <m:t>[%]</m:t>
                                </m:r>
                              </m:oMath>
                            </m:oMathPara>
                          </a14:m>
                          <a:endParaRPr lang="en-US" sz="14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06649325"/>
                      </a:ext>
                    </a:extLst>
                  </a:tr>
                  <a:tr h="5735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Voltage[MV]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Linearizer (Ka-band)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0.180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en-US" sz="1400" dirty="0"/>
                            <a:t>106.2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0.76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0.092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99.02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0.76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5193449"/>
                      </a:ext>
                    </a:extLst>
                  </a:tr>
                  <a:tr h="2882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-0.01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-0.008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R56[m]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BC1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29.57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38.70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97908915"/>
                      </a:ext>
                    </a:extLst>
                  </a:tr>
                  <a:tr h="288286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6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Module #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Linac-1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/>
                        </a:solidFill>
                      </a:tcPr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1.488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0.19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0.501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0.47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2807638"/>
                      </a:ext>
                    </a:extLst>
                  </a:tr>
                  <a:tr h="2882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62.5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22.7</a:t>
                          </a:r>
                          <a:endParaRPr 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Gradient[MV/m]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b="1" dirty="0"/>
                        </a:p>
                      </a:txBody>
                      <a:tcPr anchor="ctr"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8298884"/>
                      </a:ext>
                    </a:extLst>
                  </a:tr>
                  <a:tr h="2882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14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Phase[degree]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b="1" dirty="0"/>
                        </a:p>
                      </a:txBody>
                      <a:tcPr anchor="ctr"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53667432"/>
                      </a:ext>
                    </a:extLst>
                  </a:tr>
                  <a:tr h="2882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-0.015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-0.0061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R56[m]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BC2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1.26</a:t>
                          </a:r>
                        </a:p>
                        <a:p>
                          <a:pPr algn="ctr"/>
                          <a:endParaRPr lang="en-US" sz="1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7.48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569717"/>
                      </a:ext>
                    </a:extLst>
                  </a:tr>
                  <a:tr h="288286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18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Module #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Linac-2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/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5.481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0.02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1.915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0.05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93283745"/>
                      </a:ext>
                    </a:extLst>
                  </a:tr>
                  <a:tr h="2882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62.7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22.7</a:t>
                          </a:r>
                          <a:endParaRPr 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Gradient[MV/m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b="1" dirty="0"/>
                        </a:p>
                      </a:txBody>
                      <a:tcPr anchor="ctr"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83077652"/>
                      </a:ext>
                    </a:extLst>
                  </a:tr>
                  <a:tr h="2882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Phase[degree]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b="1" dirty="0"/>
                        </a:p>
                      </a:txBody>
                      <a:tcPr anchor="ctr"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817180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523C1CFC-3513-1A49-9440-93562C68295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243526"/>
                  </p:ext>
                </p:extLst>
              </p:nvPr>
            </p:nvGraphicFramePr>
            <p:xfrm>
              <a:off x="395762" y="1403573"/>
              <a:ext cx="9421294" cy="3621529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784677">
                      <a:extLst>
                        <a:ext uri="{9D8B030D-6E8A-4147-A177-3AD203B41FA5}">
                          <a16:colId xmlns:a16="http://schemas.microsoft.com/office/drawing/2014/main" val="2237942888"/>
                        </a:ext>
                      </a:extLst>
                    </a:gridCol>
                    <a:gridCol w="986093">
                      <a:extLst>
                        <a:ext uri="{9D8B030D-6E8A-4147-A177-3AD203B41FA5}">
                          <a16:colId xmlns:a16="http://schemas.microsoft.com/office/drawing/2014/main" val="2354028962"/>
                        </a:ext>
                      </a:extLst>
                    </a:gridCol>
                    <a:gridCol w="1464730">
                      <a:extLst>
                        <a:ext uri="{9D8B030D-6E8A-4147-A177-3AD203B41FA5}">
                          <a16:colId xmlns:a16="http://schemas.microsoft.com/office/drawing/2014/main" val="4193896315"/>
                        </a:ext>
                      </a:extLst>
                    </a:gridCol>
                    <a:gridCol w="1123173">
                      <a:extLst>
                        <a:ext uri="{9D8B030D-6E8A-4147-A177-3AD203B41FA5}">
                          <a16:colId xmlns:a16="http://schemas.microsoft.com/office/drawing/2014/main" val="1987661158"/>
                        </a:ext>
                      </a:extLst>
                    </a:gridCol>
                    <a:gridCol w="815861">
                      <a:extLst>
                        <a:ext uri="{9D8B030D-6E8A-4147-A177-3AD203B41FA5}">
                          <a16:colId xmlns:a16="http://schemas.microsoft.com/office/drawing/2014/main" val="3799888509"/>
                        </a:ext>
                      </a:extLst>
                    </a:gridCol>
                    <a:gridCol w="709878">
                      <a:extLst>
                        <a:ext uri="{9D8B030D-6E8A-4147-A177-3AD203B41FA5}">
                          <a16:colId xmlns:a16="http://schemas.microsoft.com/office/drawing/2014/main" val="7580801"/>
                        </a:ext>
                      </a:extLst>
                    </a:gridCol>
                    <a:gridCol w="946820">
                      <a:extLst>
                        <a:ext uri="{9D8B030D-6E8A-4147-A177-3AD203B41FA5}">
                          <a16:colId xmlns:a16="http://schemas.microsoft.com/office/drawing/2014/main" val="326668198"/>
                        </a:ext>
                      </a:extLst>
                    </a:gridCol>
                    <a:gridCol w="801155">
                      <a:extLst>
                        <a:ext uri="{9D8B030D-6E8A-4147-A177-3AD203B41FA5}">
                          <a16:colId xmlns:a16="http://schemas.microsoft.com/office/drawing/2014/main" val="518131942"/>
                        </a:ext>
                      </a:extLst>
                    </a:gridCol>
                    <a:gridCol w="719687">
                      <a:extLst>
                        <a:ext uri="{9D8B030D-6E8A-4147-A177-3AD203B41FA5}">
                          <a16:colId xmlns:a16="http://schemas.microsoft.com/office/drawing/2014/main" val="1430418271"/>
                        </a:ext>
                      </a:extLst>
                    </a:gridCol>
                    <a:gridCol w="1069220">
                      <a:extLst>
                        <a:ext uri="{9D8B030D-6E8A-4147-A177-3AD203B41FA5}">
                          <a16:colId xmlns:a16="http://schemas.microsoft.com/office/drawing/2014/main" val="2754950266"/>
                        </a:ext>
                      </a:extLst>
                    </a:gridCol>
                  </a:tblGrid>
                  <a:tr h="30480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Design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HX Results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SX Results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8134758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HX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SX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Unit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E[GeV]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43636" t="-104167" r="-507273" b="-10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18667" t="-104167" r="-272000" b="-10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E[GeV]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56140" t="-104167" r="-147368" b="-100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84524" t="-104167" b="-100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06649325"/>
                      </a:ext>
                    </a:extLst>
                  </a:tr>
                  <a:tr h="5735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Voltage[MV]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Linearizer (Ka-band)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0.180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en-US" sz="1400" dirty="0"/>
                            <a:t>106.2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0.76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0.092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99.02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0.76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519344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-0.01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-0.008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R56[m]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BC1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29.57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38.70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97908915"/>
                      </a:ext>
                    </a:extLst>
                  </a:tr>
                  <a:tr h="30480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6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Module #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Linac-1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/>
                        </a:solidFill>
                      </a:tcPr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1.488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0.19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0.501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0.47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280763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62.5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22.7</a:t>
                          </a:r>
                          <a:endParaRPr 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Gradient[MV/m]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b="1" dirty="0"/>
                        </a:p>
                      </a:txBody>
                      <a:tcPr anchor="ctr"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829888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14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Phase[degree]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b="1" dirty="0"/>
                        </a:p>
                      </a:txBody>
                      <a:tcPr anchor="ctr"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5366743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-0.015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-0.0061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R56[m]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BC2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1.26</a:t>
                          </a:r>
                        </a:p>
                        <a:p>
                          <a:pPr algn="ctr"/>
                          <a:endParaRPr lang="en-US" sz="1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7.48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569717"/>
                      </a:ext>
                    </a:extLst>
                  </a:tr>
                  <a:tr h="30480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18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Module #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/>
                            <a:t>Linac-2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6"/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5.481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0.02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1.915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rgbClr val="FF0000"/>
                              </a:solidFill>
                            </a:rPr>
                            <a:t>0.05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9328374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62.7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22.7</a:t>
                          </a:r>
                          <a:endParaRPr lang="en-US" sz="12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Gradient[MV/m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b="1" dirty="0"/>
                        </a:p>
                      </a:txBody>
                      <a:tcPr anchor="ctr"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8307765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Phase[degree]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b="1" dirty="0"/>
                        </a:p>
                      </a:txBody>
                      <a:tcPr anchor="ctr">
                        <a:solidFill>
                          <a:schemeClr val="accent6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8171805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A0CF441-F56A-854B-97AA-2CA89D27B631}"/>
              </a:ext>
            </a:extLst>
          </p:cNvPr>
          <p:cNvSpPr txBox="1"/>
          <p:nvPr/>
        </p:nvSpPr>
        <p:spPr>
          <a:xfrm>
            <a:off x="1079872" y="5364013"/>
            <a:ext cx="44662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Linac</a:t>
            </a:r>
            <a:r>
              <a:rPr lang="en-US" b="1" dirty="0">
                <a:solidFill>
                  <a:schemeClr val="tx1"/>
                </a:solidFill>
              </a:rPr>
              <a:t> structure overview: </a:t>
            </a:r>
          </a:p>
          <a:p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sz="2000" dirty="0">
                <a:solidFill>
                  <a:srgbClr val="FF0000"/>
                </a:solidFill>
              </a:rPr>
              <a:t>24</a:t>
            </a:r>
            <a:r>
              <a:rPr lang="en-US" sz="2000" dirty="0">
                <a:solidFill>
                  <a:schemeClr val="tx1"/>
                </a:solidFill>
              </a:rPr>
              <a:t> x-band modules(</a:t>
            </a:r>
            <a:r>
              <a:rPr lang="en-US" sz="2000" dirty="0">
                <a:solidFill>
                  <a:srgbClr val="FF0000"/>
                </a:solidFill>
              </a:rPr>
              <a:t>94</a:t>
            </a:r>
            <a:r>
              <a:rPr lang="en-US" sz="2000" dirty="0">
                <a:solidFill>
                  <a:schemeClr val="tx1"/>
                </a:solidFill>
              </a:rPr>
              <a:t> structures)</a:t>
            </a:r>
          </a:p>
          <a:p>
            <a:r>
              <a:rPr lang="en-US" sz="2000" dirty="0">
                <a:solidFill>
                  <a:schemeClr val="tx1"/>
                </a:solidFill>
              </a:rPr>
              <a:t>	two chicanes</a:t>
            </a:r>
          </a:p>
          <a:p>
            <a:r>
              <a:rPr lang="en-US" sz="2000" dirty="0">
                <a:solidFill>
                  <a:schemeClr val="tx1"/>
                </a:solidFill>
              </a:rPr>
              <a:t>	1 k-band linearizer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E0F82A-E8B6-3E4C-9EF1-CD30A6E0B729}"/>
              </a:ext>
            </a:extLst>
          </p:cNvPr>
          <p:cNvSpPr txBox="1"/>
          <p:nvPr/>
        </p:nvSpPr>
        <p:spPr>
          <a:xfrm>
            <a:off x="8106506" y="5124647"/>
            <a:ext cx="1717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*overall energy spread</a:t>
            </a:r>
          </a:p>
        </p:txBody>
      </p:sp>
    </p:spTree>
    <p:extLst>
      <p:ext uri="{BB962C8B-B14F-4D97-AF65-F5344CB8AC3E}">
        <p14:creationId xmlns:p14="http://schemas.microsoft.com/office/powerpoint/2010/main" val="583124225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DC576B-3BF0-BC4E-B7EA-3952E3BAC3D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9</a:t>
            </a:fld>
            <a:endParaRPr lang="it-IT" altLang="it-IT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C14D795-A530-8C4F-8692-339DC311721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11214" y="827509"/>
            <a:ext cx="9091010" cy="446449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1"/>
                </a:solidFill>
              </a:rPr>
              <a:t>Linac</a:t>
            </a:r>
            <a:r>
              <a:rPr lang="en-US" sz="2400" dirty="0">
                <a:solidFill>
                  <a:schemeClr val="tx1"/>
                </a:solidFill>
              </a:rPr>
              <a:t> design based on C-band injector for the baselines scheme:</a:t>
            </a:r>
          </a:p>
          <a:p>
            <a:pPr marL="702900" lvl="1" indent="-342900"/>
            <a:r>
              <a:rPr lang="en-US" sz="2000" dirty="0">
                <a:solidFill>
                  <a:schemeClr val="tx1"/>
                </a:solidFill>
              </a:rPr>
              <a:t>Two chicanes, simple layout</a:t>
            </a:r>
          </a:p>
          <a:p>
            <a:pPr marL="702900" lvl="1" indent="-342900"/>
            <a:r>
              <a:rPr lang="en-US" sz="2000" dirty="0">
                <a:solidFill>
                  <a:schemeClr val="tx1"/>
                </a:solidFill>
              </a:rPr>
              <a:t>K-band as linearizer, low voltage (&lt;20 MV), one structure (0.6m)</a:t>
            </a:r>
          </a:p>
          <a:p>
            <a:pPr marL="702900" lvl="1" indent="-342900"/>
            <a:r>
              <a:rPr lang="en-US" sz="2000" dirty="0">
                <a:solidFill>
                  <a:schemeClr val="tx1"/>
                </a:solidFill>
              </a:rPr>
              <a:t>[X-band (like acc. structure) can be used as linearizer (TBC)]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S2E simulation: </a:t>
            </a:r>
            <a:r>
              <a:rPr lang="en-US" sz="2000" dirty="0">
                <a:solidFill>
                  <a:schemeClr val="tx1"/>
                </a:solidFill>
              </a:rPr>
              <a:t>Two-mode simulation from the injector to </a:t>
            </a:r>
            <a:r>
              <a:rPr lang="en-US" sz="2000" dirty="0" err="1">
                <a:solidFill>
                  <a:schemeClr val="tx1"/>
                </a:solidFill>
              </a:rPr>
              <a:t>Linac</a:t>
            </a:r>
            <a:r>
              <a:rPr lang="en-US" sz="2000" dirty="0">
                <a:solidFill>
                  <a:schemeClr val="tx1"/>
                </a:solidFill>
              </a:rPr>
              <a:t> end</a:t>
            </a:r>
            <a:endParaRPr lang="en-US" sz="2400" b="1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Coming work: Migrating to 3D simulation for baseline scheme</a:t>
            </a:r>
          </a:p>
          <a:p>
            <a:pPr marL="702900" lvl="1" indent="-342900"/>
            <a:r>
              <a:rPr lang="en-US" sz="2000" dirty="0">
                <a:solidFill>
                  <a:schemeClr val="tx1"/>
                </a:solidFill>
              </a:rPr>
              <a:t>3D beam dynamics simulation</a:t>
            </a:r>
          </a:p>
          <a:p>
            <a:pPr marL="702900" lvl="1" indent="-342900"/>
            <a:r>
              <a:rPr lang="en-US" sz="2000" dirty="0">
                <a:solidFill>
                  <a:schemeClr val="tx1"/>
                </a:solidFill>
              </a:rPr>
              <a:t>CSR effects</a:t>
            </a:r>
          </a:p>
          <a:p>
            <a:pPr marL="702900" lvl="1" indent="-342900"/>
            <a:r>
              <a:rPr lang="en-US" sz="2000" dirty="0">
                <a:solidFill>
                  <a:schemeClr val="tx1"/>
                </a:solidFill>
              </a:rPr>
              <a:t>Start to end (S2E) simulation integration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97BA70-4BDD-4F45-8754-8E2FA10628A1}"/>
              </a:ext>
            </a:extLst>
          </p:cNvPr>
          <p:cNvSpPr txBox="1">
            <a:spLocks/>
          </p:cNvSpPr>
          <p:nvPr/>
        </p:nvSpPr>
        <p:spPr>
          <a:xfrm>
            <a:off x="647700" y="0"/>
            <a:ext cx="9072563" cy="720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500"/>
              </a:spcAft>
              <a:buClr>
                <a:srgbClr val="000000"/>
              </a:buClr>
              <a:buSzPct val="100000"/>
              <a:buFont typeface="Times New Roman" pitchFamily="18" charset="0"/>
              <a:defRPr sz="2800" u="none">
                <a:solidFill>
                  <a:srgbClr val="C00000"/>
                </a:solidFill>
                <a:latin typeface="+mn-lt"/>
                <a:cs typeface="MS PGothic" charset="0"/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>
                <a:solidFill>
                  <a:srgbClr val="000000"/>
                </a:solidFill>
                <a:latin typeface="+mn-lt"/>
                <a:cs typeface="MS PGothic" charset="0"/>
              </a:defRPr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Clr>
                <a:srgbClr val="000000"/>
              </a:buClr>
              <a:buSzPct val="100000"/>
              <a:buFont typeface="Symbol" pitchFamily="18" charset="2"/>
              <a:buChar char="-"/>
              <a:defRPr sz="2000">
                <a:solidFill>
                  <a:srgbClr val="000000"/>
                </a:solidFill>
                <a:latin typeface="+mn-lt"/>
                <a:cs typeface="MS PGothic" charset="0"/>
              </a:defRPr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  <a:defRPr sz="1800">
                <a:solidFill>
                  <a:srgbClr val="000000"/>
                </a:solidFill>
                <a:latin typeface="+mn-lt"/>
                <a:cs typeface="MS PGothic" charset="0"/>
              </a:defRPr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Clr>
                <a:srgbClr val="000000"/>
              </a:buClr>
              <a:buSzPct val="100000"/>
              <a:buFont typeface="Wingdings" pitchFamily="2" charset="2"/>
              <a:buChar char="ü"/>
              <a:defRPr sz="1800">
                <a:solidFill>
                  <a:srgbClr val="000000"/>
                </a:solidFill>
                <a:latin typeface="+mn-lt"/>
                <a:cs typeface="MS PGothic" charset="0"/>
              </a:defRPr>
            </a:lvl5pPr>
            <a:lvl6pPr marL="2514340" indent="-228576" defTabSz="449216" fontAlgn="base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492" indent="-228576" defTabSz="449216" fontAlgn="base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8645" indent="-228576" defTabSz="449216" fontAlgn="base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5797" indent="-228576" defTabSz="449216" fontAlgn="base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de-DE" dirty="0" err="1"/>
              <a:t>Conclusion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Coming Work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3B1A7DD-27C6-5144-8C50-16FC77D55C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561441"/>
              </p:ext>
            </p:extLst>
          </p:nvPr>
        </p:nvGraphicFramePr>
        <p:xfrm>
          <a:off x="417787" y="5500457"/>
          <a:ext cx="9277863" cy="14098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3501">
                  <a:extLst>
                    <a:ext uri="{9D8B030D-6E8A-4147-A177-3AD203B41FA5}">
                      <a16:colId xmlns:a16="http://schemas.microsoft.com/office/drawing/2014/main" val="3737806239"/>
                    </a:ext>
                  </a:extLst>
                </a:gridCol>
                <a:gridCol w="1462261">
                  <a:extLst>
                    <a:ext uri="{9D8B030D-6E8A-4147-A177-3AD203B41FA5}">
                      <a16:colId xmlns:a16="http://schemas.microsoft.com/office/drawing/2014/main" val="4148012391"/>
                    </a:ext>
                  </a:extLst>
                </a:gridCol>
                <a:gridCol w="1262996">
                  <a:extLst>
                    <a:ext uri="{9D8B030D-6E8A-4147-A177-3AD203B41FA5}">
                      <a16:colId xmlns:a16="http://schemas.microsoft.com/office/drawing/2014/main" val="1092704713"/>
                    </a:ext>
                  </a:extLst>
                </a:gridCol>
                <a:gridCol w="1252299">
                  <a:extLst>
                    <a:ext uri="{9D8B030D-6E8A-4147-A177-3AD203B41FA5}">
                      <a16:colId xmlns:a16="http://schemas.microsoft.com/office/drawing/2014/main" val="3253302961"/>
                    </a:ext>
                  </a:extLst>
                </a:gridCol>
                <a:gridCol w="652939">
                  <a:extLst>
                    <a:ext uri="{9D8B030D-6E8A-4147-A177-3AD203B41FA5}">
                      <a16:colId xmlns:a16="http://schemas.microsoft.com/office/drawing/2014/main" val="3770039945"/>
                    </a:ext>
                  </a:extLst>
                </a:gridCol>
                <a:gridCol w="1218551">
                  <a:extLst>
                    <a:ext uri="{9D8B030D-6E8A-4147-A177-3AD203B41FA5}">
                      <a16:colId xmlns:a16="http://schemas.microsoft.com/office/drawing/2014/main" val="4228635521"/>
                    </a:ext>
                  </a:extLst>
                </a:gridCol>
                <a:gridCol w="1677780">
                  <a:extLst>
                    <a:ext uri="{9D8B030D-6E8A-4147-A177-3AD203B41FA5}">
                      <a16:colId xmlns:a16="http://schemas.microsoft.com/office/drawing/2014/main" val="2030607995"/>
                    </a:ext>
                  </a:extLst>
                </a:gridCol>
                <a:gridCol w="1177536">
                  <a:extLst>
                    <a:ext uri="{9D8B030D-6E8A-4147-A177-3AD203B41FA5}">
                      <a16:colId xmlns:a16="http://schemas.microsoft.com/office/drawing/2014/main" val="1170739226"/>
                    </a:ext>
                  </a:extLst>
                </a:gridCol>
              </a:tblGrid>
              <a:tr h="404005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 Injector 3D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Linac</a:t>
                      </a:r>
                      <a:r>
                        <a:rPr lang="en-US" sz="1200" dirty="0"/>
                        <a:t> 1D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/>
                        <a:t>Linac</a:t>
                      </a:r>
                      <a:r>
                        <a:rPr lang="en-US" sz="1200" dirty="0"/>
                        <a:t> 3D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4698613"/>
                  </a:ext>
                </a:extLst>
              </a:tr>
              <a:tr h="404005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Design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Design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Design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CSR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Stability</a:t>
                      </a:r>
                    </a:p>
                    <a:p>
                      <a:pPr algn="ctr"/>
                      <a:r>
                        <a:rPr lang="en-US" sz="1200" dirty="0"/>
                        <a:t>/Tolerance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Beam Based Alignment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1030691"/>
                  </a:ext>
                </a:extLst>
              </a:tr>
              <a:tr h="22860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HX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-&gt;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Tested by Andrea* for </a:t>
                      </a:r>
                      <a:r>
                        <a:rPr lang="en-US" sz="1200" dirty="0" err="1"/>
                        <a:t>Avni’s</a:t>
                      </a:r>
                      <a:r>
                        <a:rPr lang="en-US" sz="1200" dirty="0"/>
                        <a:t> C-band input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1280698"/>
                  </a:ext>
                </a:extLst>
              </a:tr>
              <a:tr h="22860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SX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-&gt;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946876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7C63FD1-F6A7-094A-8B2B-F76B38F383C7}"/>
              </a:ext>
            </a:extLst>
          </p:cNvPr>
          <p:cNvSpPr txBox="1"/>
          <p:nvPr/>
        </p:nvSpPr>
        <p:spPr>
          <a:xfrm>
            <a:off x="6912520" y="7118925"/>
            <a:ext cx="1881280" cy="246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*see Andrea’s presentation</a:t>
            </a:r>
          </a:p>
        </p:txBody>
      </p:sp>
    </p:spTree>
    <p:extLst>
      <p:ext uri="{BB962C8B-B14F-4D97-AF65-F5344CB8AC3E}">
        <p14:creationId xmlns:p14="http://schemas.microsoft.com/office/powerpoint/2010/main" val="967373420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DFFCC9-199D-4044-8549-C3DFD4BC9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0B683E9-A1BF-4ADC-98AB-CB82CDA7683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A93A740-4A63-4C99-8484-2AC44634A7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1355</TotalTime>
  <Words>1046</Words>
  <Application>Microsoft Macintosh PowerPoint</Application>
  <PresentationFormat>Custom</PresentationFormat>
  <Paragraphs>332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MS PGothic</vt:lpstr>
      <vt:lpstr>MS PGothic</vt:lpstr>
      <vt:lpstr>Arial</vt:lpstr>
      <vt:lpstr>Calibri</vt:lpstr>
      <vt:lpstr>Cambria Math</vt:lpstr>
      <vt:lpstr>Symbol</vt:lpstr>
      <vt:lpstr>Times New Roman</vt:lpstr>
      <vt:lpstr>Wingdings</vt:lpstr>
      <vt:lpstr>CompactLight_Template Slides ENG</vt:lpstr>
      <vt:lpstr>Two-mode Linac Design  for the C-band Injector Option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Liu Xingguang</cp:lastModifiedBy>
  <cp:revision>404</cp:revision>
  <cp:lastPrinted>2015-12-09T13:35:49Z</cp:lastPrinted>
  <dcterms:created xsi:type="dcterms:W3CDTF">2015-12-09T11:23:36Z</dcterms:created>
  <dcterms:modified xsi:type="dcterms:W3CDTF">2020-03-06T10:16:48Z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