
<file path=[Content_Types].xml><?xml version="1.0" encoding="utf-8"?>
<Types xmlns="http://schemas.openxmlformats.org/package/2006/content-types">
  <Default Extension="xml" ContentType="application/xml"/>
  <Default Extension="gif" ContentType="image/gi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mov" ContentType="video/unknown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6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7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9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10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11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2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3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4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5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658" r:id="rId1"/>
    <p:sldMasterId id="2147485833" r:id="rId2"/>
    <p:sldMasterId id="2147485896" r:id="rId3"/>
    <p:sldMasterId id="2147486412" r:id="rId4"/>
    <p:sldMasterId id="2147487869" r:id="rId5"/>
    <p:sldMasterId id="2147487875" r:id="rId6"/>
    <p:sldMasterId id="2147487974" r:id="rId7"/>
    <p:sldMasterId id="2147487986" r:id="rId8"/>
    <p:sldMasterId id="2147487993" r:id="rId9"/>
    <p:sldMasterId id="2147488036" r:id="rId10"/>
    <p:sldMasterId id="2147488098" r:id="rId11"/>
    <p:sldMasterId id="2147488110" r:id="rId12"/>
    <p:sldMasterId id="2147488125" r:id="rId13"/>
    <p:sldMasterId id="2147488145" r:id="rId14"/>
    <p:sldMasterId id="2147488153" r:id="rId15"/>
    <p:sldMasterId id="2147488162" r:id="rId16"/>
  </p:sldMasterIdLst>
  <p:notesMasterIdLst>
    <p:notesMasterId r:id="rId46"/>
  </p:notesMasterIdLst>
  <p:handoutMasterIdLst>
    <p:handoutMasterId r:id="rId47"/>
  </p:handoutMasterIdLst>
  <p:sldIdLst>
    <p:sldId id="2995" r:id="rId17"/>
    <p:sldId id="2915" r:id="rId18"/>
    <p:sldId id="2984" r:id="rId19"/>
    <p:sldId id="2991" r:id="rId20"/>
    <p:sldId id="2997" r:id="rId21"/>
    <p:sldId id="2985" r:id="rId22"/>
    <p:sldId id="3085" r:id="rId23"/>
    <p:sldId id="3048" r:id="rId24"/>
    <p:sldId id="3041" r:id="rId25"/>
    <p:sldId id="3051" r:id="rId26"/>
    <p:sldId id="3075" r:id="rId27"/>
    <p:sldId id="3138" r:id="rId28"/>
    <p:sldId id="3132" r:id="rId29"/>
    <p:sldId id="3134" r:id="rId30"/>
    <p:sldId id="3135" r:id="rId31"/>
    <p:sldId id="3136" r:id="rId32"/>
    <p:sldId id="3137" r:id="rId33"/>
    <p:sldId id="3128" r:id="rId34"/>
    <p:sldId id="3129" r:id="rId35"/>
    <p:sldId id="3130" r:id="rId36"/>
    <p:sldId id="3131" r:id="rId37"/>
    <p:sldId id="3072" r:id="rId38"/>
    <p:sldId id="3074" r:id="rId39"/>
    <p:sldId id="3069" r:id="rId40"/>
    <p:sldId id="3139" r:id="rId41"/>
    <p:sldId id="3078" r:id="rId42"/>
    <p:sldId id="3080" r:id="rId43"/>
    <p:sldId id="3140" r:id="rId44"/>
    <p:sldId id="3113" r:id="rId45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1pPr>
    <a:lvl2pPr marL="455962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2pPr>
    <a:lvl3pPr marL="911929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3pPr>
    <a:lvl4pPr marL="1367890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4pPr>
    <a:lvl5pPr marL="182384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5pPr>
    <a:lvl6pPr marL="2279814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6pPr>
    <a:lvl7pPr marL="2735784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7pPr>
    <a:lvl8pPr marL="3191738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8pPr>
    <a:lvl9pPr marL="3647708" algn="l" defTabSz="455962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ltan Dabagov" initials="S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EFFFF"/>
    <a:srgbClr val="F7AD17"/>
    <a:srgbClr val="354CB2"/>
    <a:srgbClr val="1B2418"/>
    <a:srgbClr val="0C130D"/>
    <a:srgbClr val="F4F4F4"/>
    <a:srgbClr val="BC7ABF"/>
    <a:srgbClr val="74595A"/>
    <a:srgbClr val="FF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0" autoAdjust="0"/>
    <p:restoredTop sz="90929"/>
  </p:normalViewPr>
  <p:slideViewPr>
    <p:cSldViewPr>
      <p:cViewPr>
        <p:scale>
          <a:sx n="100" d="100"/>
          <a:sy n="100" d="100"/>
        </p:scale>
        <p:origin x="-752" y="-2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24.xml"/><Relationship Id="rId41" Type="http://schemas.openxmlformats.org/officeDocument/2006/relationships/slide" Target="slides/slide25.xml"/><Relationship Id="rId42" Type="http://schemas.openxmlformats.org/officeDocument/2006/relationships/slide" Target="slides/slide26.xml"/><Relationship Id="rId43" Type="http://schemas.openxmlformats.org/officeDocument/2006/relationships/slide" Target="slides/slide27.xml"/><Relationship Id="rId44" Type="http://schemas.openxmlformats.org/officeDocument/2006/relationships/slide" Target="slides/slide28.xml"/><Relationship Id="rId45" Type="http://schemas.openxmlformats.org/officeDocument/2006/relationships/slide" Target="slides/slide29.xml"/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4.xml"/><Relationship Id="rId31" Type="http://schemas.openxmlformats.org/officeDocument/2006/relationships/slide" Target="slides/slide15.xml"/><Relationship Id="rId32" Type="http://schemas.openxmlformats.org/officeDocument/2006/relationships/slide" Target="slides/slide16.xml"/><Relationship Id="rId33" Type="http://schemas.openxmlformats.org/officeDocument/2006/relationships/slide" Target="slides/slide17.xml"/><Relationship Id="rId34" Type="http://schemas.openxmlformats.org/officeDocument/2006/relationships/slide" Target="slides/slide18.xml"/><Relationship Id="rId35" Type="http://schemas.openxmlformats.org/officeDocument/2006/relationships/slide" Target="slides/slide19.xml"/><Relationship Id="rId36" Type="http://schemas.openxmlformats.org/officeDocument/2006/relationships/slide" Target="slides/slide20.xml"/><Relationship Id="rId37" Type="http://schemas.openxmlformats.org/officeDocument/2006/relationships/slide" Target="slides/slide21.xml"/><Relationship Id="rId38" Type="http://schemas.openxmlformats.org/officeDocument/2006/relationships/slide" Target="slides/slide22.xml"/><Relationship Id="rId39" Type="http://schemas.openxmlformats.org/officeDocument/2006/relationships/slide" Target="slides/slide23.xml"/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slide" Target="slides/slide6.xml"/><Relationship Id="rId23" Type="http://schemas.openxmlformats.org/officeDocument/2006/relationships/slide" Target="slides/slide7.xml"/><Relationship Id="rId24" Type="http://schemas.openxmlformats.org/officeDocument/2006/relationships/slide" Target="slides/slide8.xml"/><Relationship Id="rId25" Type="http://schemas.openxmlformats.org/officeDocument/2006/relationships/slide" Target="slides/slide9.xml"/><Relationship Id="rId26" Type="http://schemas.openxmlformats.org/officeDocument/2006/relationships/slide" Target="slides/slide10.xml"/><Relationship Id="rId27" Type="http://schemas.openxmlformats.org/officeDocument/2006/relationships/slide" Target="slides/slide11.xml"/><Relationship Id="rId28" Type="http://schemas.openxmlformats.org/officeDocument/2006/relationships/slide" Target="slides/slide12.xml"/><Relationship Id="rId29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7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8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9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D8F97F-1600-104E-8E0F-F1E48F1EF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9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E09899-564E-B74C-A004-0CDC12ECD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7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ＭＳ Ｐゴシック" charset="0"/>
      </a:defRPr>
    </a:lvl1pPr>
    <a:lvl2pPr marL="45596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2pPr>
    <a:lvl3pPr marL="91192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3pPr>
    <a:lvl4pPr marL="136789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4pPr>
    <a:lvl5pPr marL="182384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5pPr>
    <a:lvl6pPr marL="2279814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5784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1738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7708" algn="l" defTabSz="45596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4.jpe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4.jpe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4.jpeg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4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4.jpe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41.png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jpeg"/><Relationship Id="rId20" Type="http://schemas.openxmlformats.org/officeDocument/2006/relationships/image" Target="../media/image33.jpeg"/><Relationship Id="rId21" Type="http://schemas.openxmlformats.org/officeDocument/2006/relationships/image" Target="../media/image34.png"/><Relationship Id="rId22" Type="http://schemas.openxmlformats.org/officeDocument/2006/relationships/image" Target="../media/image35.png"/><Relationship Id="rId23" Type="http://schemas.openxmlformats.org/officeDocument/2006/relationships/image" Target="../media/image36.jpeg"/><Relationship Id="rId24" Type="http://schemas.openxmlformats.org/officeDocument/2006/relationships/image" Target="../media/image37.jpeg"/><Relationship Id="rId25" Type="http://schemas.openxmlformats.org/officeDocument/2006/relationships/image" Target="../media/image38.png"/><Relationship Id="rId26" Type="http://schemas.openxmlformats.org/officeDocument/2006/relationships/image" Target="../media/image39.png"/><Relationship Id="rId10" Type="http://schemas.openxmlformats.org/officeDocument/2006/relationships/image" Target="../media/image23.jpeg"/><Relationship Id="rId11" Type="http://schemas.openxmlformats.org/officeDocument/2006/relationships/image" Target="../media/image24.png"/><Relationship Id="rId12" Type="http://schemas.openxmlformats.org/officeDocument/2006/relationships/image" Target="../media/image25.jpe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3712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499" indent="0" algn="ctr">
              <a:buNone/>
              <a:defRPr/>
            </a:lvl2pPr>
            <a:lvl3pPr marL="910998" indent="0" algn="ctr">
              <a:buNone/>
              <a:defRPr/>
            </a:lvl3pPr>
            <a:lvl4pPr marL="1366501" indent="0" algn="ctr">
              <a:buNone/>
              <a:defRPr/>
            </a:lvl4pPr>
            <a:lvl5pPr marL="1821998" indent="0" algn="ctr">
              <a:buNone/>
              <a:defRPr/>
            </a:lvl5pPr>
            <a:lvl6pPr marL="2277499" indent="0" algn="ctr">
              <a:buNone/>
              <a:defRPr/>
            </a:lvl6pPr>
            <a:lvl7pPr marL="2733003" indent="0" algn="ctr">
              <a:buNone/>
              <a:defRPr/>
            </a:lvl7pPr>
            <a:lvl8pPr marL="3188492" indent="0" algn="ctr">
              <a:buNone/>
              <a:defRPr/>
            </a:lvl8pPr>
            <a:lvl9pPr marL="36440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954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45625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5" y="865107"/>
            <a:ext cx="8915400" cy="653244"/>
          </a:xfrm>
          <a:prstGeom prst="rect">
            <a:avLst/>
          </a:prstGeom>
        </p:spPr>
        <p:txBody>
          <a:bodyPr lIns="68390" tIns="43428" rIns="68390" bIns="4342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6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15261FEA-DBF4-4587-9A0C-D7F0B23D8974}"/>
              </a:ext>
            </a:extLst>
          </p:cNvPr>
          <p:cNvSpPr/>
          <p:nvPr userDrawn="1"/>
        </p:nvSpPr>
        <p:spPr>
          <a:xfrm>
            <a:off x="4457680" y="6454655"/>
            <a:ext cx="1096018" cy="380092"/>
          </a:xfrm>
          <a:prstGeom prst="rect">
            <a:avLst/>
          </a:prstGeom>
        </p:spPr>
        <p:txBody>
          <a:bodyPr wrap="none" lIns="86855" tIns="43428" rIns="86855" bIns="43428">
            <a:spAutoFit/>
          </a:bodyPr>
          <a:lstStyle/>
          <a:p>
            <a:pPr algn="l" defTabSz="42522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5" y="856467"/>
            <a:ext cx="8915400" cy="653244"/>
          </a:xfrm>
          <a:prstGeom prst="rect">
            <a:avLst/>
          </a:prstGeom>
        </p:spPr>
        <p:txBody>
          <a:bodyPr lIns="68390" tIns="43428" rIns="68390" bIns="4342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80" y="1587479"/>
            <a:ext cx="4382040" cy="2339233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6" y="1587479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80" y="3988605"/>
            <a:ext cx="4382040" cy="2339233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6" y="3988605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55" tIns="43428" rIns="86855" bIns="4342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46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503" indent="-27355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xmlns="" id="{FE5485A9-ACBD-427E-8AA7-0948800599CE}"/>
              </a:ext>
            </a:extLst>
          </p:cNvPr>
          <p:cNvSpPr/>
          <p:nvPr userDrawn="1"/>
        </p:nvSpPr>
        <p:spPr>
          <a:xfrm>
            <a:off x="4457680" y="6454655"/>
            <a:ext cx="1096018" cy="380092"/>
          </a:xfrm>
          <a:prstGeom prst="rect">
            <a:avLst/>
          </a:prstGeom>
        </p:spPr>
        <p:txBody>
          <a:bodyPr wrap="none" lIns="86855" tIns="43428" rIns="86855" bIns="43428">
            <a:spAutoFit/>
          </a:bodyPr>
          <a:lstStyle/>
          <a:p>
            <a:pPr algn="l" defTabSz="42522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55" tIns="43428" rIns="86855" bIns="43428" numCol="1" rtlCol="0" anchor="t" anchorCtr="0" compatLnSpc="1">
            <a:prstTxWarp prst="textNoShape">
              <a:avLst/>
            </a:prstTxWarp>
          </a:bodyPr>
          <a:lstStyle/>
          <a:p>
            <a:pPr algn="l" defTabSz="426735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5478" tIns="72826" rIns="85478" bIns="427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688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688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17"/>
            <a:ext cx="9906000" cy="25702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55" tIns="43428" rIns="86855" bIns="43428" rtlCol="0" anchor="ctr" anchorCtr="1">
            <a:spAutoFit/>
          </a:bodyPr>
          <a:lstStyle/>
          <a:p>
            <a:pPr algn="l" defTabSz="425226" eaLnBrk="0" hangingPunct="0"/>
            <a:r>
              <a:rPr lang="en-US" sz="1100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94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8" tIns="53680" rIns="85478" bIns="4274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226" eaLnBrk="1" hangingPunct="0">
              <a:lnSpc>
                <a:spcPct val="93000"/>
              </a:lnSpc>
              <a:buSzPct val="100000"/>
              <a:tabLst>
                <a:tab pos="0" algn="l"/>
                <a:tab pos="425226" algn="l"/>
                <a:tab pos="851958" algn="l"/>
                <a:tab pos="1278690" algn="l"/>
                <a:tab pos="1705423" algn="l"/>
                <a:tab pos="2132157" algn="l"/>
                <a:tab pos="2558889" algn="l"/>
                <a:tab pos="2985621" algn="l"/>
                <a:tab pos="3412355" algn="l"/>
                <a:tab pos="3839088" algn="l"/>
                <a:tab pos="4265822" algn="l"/>
                <a:tab pos="4692554" algn="l"/>
                <a:tab pos="5119287" algn="l"/>
                <a:tab pos="5546018" algn="l"/>
                <a:tab pos="5972750" algn="l"/>
                <a:tab pos="6399485" algn="l"/>
                <a:tab pos="6826217" algn="l"/>
                <a:tab pos="7252950" algn="l"/>
                <a:tab pos="7679683" algn="l"/>
                <a:tab pos="8106415" algn="l"/>
                <a:tab pos="8533148" algn="l"/>
              </a:tabLst>
              <a:defRPr/>
            </a:pPr>
            <a:r>
              <a:rPr lang="en-GB" altLang="it-IT" sz="17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2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5"/>
            <a:ext cx="6838482" cy="39164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6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5"/>
            <a:ext cx="6367920" cy="442756"/>
          </a:xfrm>
          <a:prstGeom prst="rect">
            <a:avLst/>
          </a:prstGeom>
        </p:spPr>
        <p:txBody>
          <a:bodyPr lIns="86847" tIns="43424" rIns="86847" bIns="43424"/>
          <a:lstStyle>
            <a:lvl1pPr algn="l">
              <a:defRPr sz="22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0" y="1157166"/>
            <a:ext cx="6368456" cy="653244"/>
          </a:xfrm>
          <a:prstGeom prst="rect">
            <a:avLst/>
          </a:prstGeom>
        </p:spPr>
        <p:txBody>
          <a:bodyPr lIns="85478" tIns="43424" rIns="86847" bIns="43424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7" y="2354084"/>
            <a:ext cx="9057116" cy="3233387"/>
          </a:xfrm>
          <a:prstGeom prst="rect">
            <a:avLst/>
          </a:prstGeom>
        </p:spPr>
        <p:txBody>
          <a:bodyPr lIns="86847" tIns="43424" rIns="86847" bIns="43424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6" y="5648297"/>
            <a:ext cx="6226496" cy="391449"/>
          </a:xfrm>
          <a:prstGeom prst="rect">
            <a:avLst/>
          </a:prstGeom>
        </p:spPr>
        <p:txBody>
          <a:bodyPr lIns="34191" tIns="43424" rIns="34191" bIns="43424"/>
          <a:lstStyle>
            <a:lvl1pPr algn="r">
              <a:defRPr sz="2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1" tIns="53676" rIns="85471" bIns="4273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84" eaLnBrk="1" hangingPunct="0">
              <a:lnSpc>
                <a:spcPct val="93000"/>
              </a:lnSpc>
              <a:buSzPct val="100000"/>
              <a:tabLst>
                <a:tab pos="0" algn="l"/>
                <a:tab pos="425184" algn="l"/>
                <a:tab pos="851876" algn="l"/>
                <a:tab pos="1278565" algn="l"/>
                <a:tab pos="1705256" algn="l"/>
                <a:tab pos="2131950" algn="l"/>
                <a:tab pos="2558640" algn="l"/>
                <a:tab pos="2985330" algn="l"/>
                <a:tab pos="3412022" algn="l"/>
                <a:tab pos="3838713" algn="l"/>
                <a:tab pos="4265403" algn="l"/>
                <a:tab pos="4692097" algn="l"/>
                <a:tab pos="5118788" algn="l"/>
                <a:tab pos="5545478" algn="l"/>
                <a:tab pos="5972168" algn="l"/>
                <a:tab pos="6398861" algn="l"/>
                <a:tab pos="6825553" algn="l"/>
                <a:tab pos="7252244" algn="l"/>
                <a:tab pos="7678935" algn="l"/>
                <a:tab pos="8105628" algn="l"/>
                <a:tab pos="853231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2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84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2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702259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9"/>
            <a:ext cx="209040" cy="208822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3" y="2514464"/>
            <a:ext cx="8348632" cy="588459"/>
          </a:xfrm>
          <a:prstGeom prst="rect">
            <a:avLst/>
          </a:prstGeom>
        </p:spPr>
        <p:txBody>
          <a:bodyPr lIns="86847" tIns="43424" rIns="86847" bIns="43424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2"/>
            <a:ext cx="7358520" cy="522774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1" tIns="53676" rIns="85471" bIns="4273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84" eaLnBrk="1" hangingPunct="0">
              <a:lnSpc>
                <a:spcPct val="93000"/>
              </a:lnSpc>
              <a:buSzPct val="100000"/>
              <a:tabLst>
                <a:tab pos="0" algn="l"/>
                <a:tab pos="425184" algn="l"/>
                <a:tab pos="851876" algn="l"/>
                <a:tab pos="1278565" algn="l"/>
                <a:tab pos="1705256" algn="l"/>
                <a:tab pos="2131950" algn="l"/>
                <a:tab pos="2558640" algn="l"/>
                <a:tab pos="2985330" algn="l"/>
                <a:tab pos="3412022" algn="l"/>
                <a:tab pos="3838713" algn="l"/>
                <a:tab pos="4265403" algn="l"/>
                <a:tab pos="4692097" algn="l"/>
                <a:tab pos="5118788" algn="l"/>
                <a:tab pos="5545478" algn="l"/>
                <a:tab pos="5972168" algn="l"/>
                <a:tab pos="6398861" algn="l"/>
                <a:tab pos="6825553" algn="l"/>
                <a:tab pos="7252244" algn="l"/>
                <a:tab pos="7678935" algn="l"/>
                <a:tab pos="8105628" algn="l"/>
                <a:tab pos="853231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2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84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2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2935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1"/>
            <a:ext cx="210600" cy="208822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2" y="881349"/>
            <a:ext cx="8933527" cy="5356598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913" indent="-273531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200"/>
            </a:lvl2pPr>
            <a:lvl3pPr marL="615445" indent="-273531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8974" indent="-273531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800"/>
            </a:lvl4pPr>
            <a:lvl5pPr marL="1162506" indent="-273531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76614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6" y="865107"/>
            <a:ext cx="8915400" cy="653244"/>
          </a:xfrm>
          <a:prstGeom prst="rect">
            <a:avLst/>
          </a:prstGeom>
        </p:spPr>
        <p:txBody>
          <a:bodyPr lIns="68383" tIns="43424" rIns="68383" bIns="4342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7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4"/>
            <a:ext cx="209040" cy="208822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295556684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6" y="856467"/>
            <a:ext cx="8915400" cy="653244"/>
          </a:xfrm>
          <a:prstGeom prst="rect">
            <a:avLst/>
          </a:prstGeom>
        </p:spPr>
        <p:txBody>
          <a:bodyPr lIns="68383" tIns="43424" rIns="68383" bIns="4342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81" y="1587475"/>
            <a:ext cx="4382040" cy="2339234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7" y="1587475"/>
            <a:ext cx="4383600" cy="2339234"/>
          </a:xfrm>
          <a:prstGeom prst="rect">
            <a:avLst/>
          </a:prstGeom>
          <a:solidFill>
            <a:schemeClr val="bg1"/>
          </a:solidFill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4"/>
            <a:ext cx="209040" cy="208822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81" y="3988600"/>
            <a:ext cx="4382040" cy="2339234"/>
          </a:xfrm>
          <a:prstGeom prst="rect">
            <a:avLst/>
          </a:prstGeom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7" y="3988600"/>
            <a:ext cx="4383600" cy="2339234"/>
          </a:xfrm>
          <a:prstGeom prst="rect">
            <a:avLst/>
          </a:prstGeom>
          <a:solidFill>
            <a:schemeClr val="bg1"/>
          </a:solidFill>
        </p:spPr>
        <p:txBody>
          <a:bodyPr lIns="86847" tIns="43424" rIns="86847" bIns="4342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913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800"/>
            </a:lvl2pPr>
            <a:lvl3pPr marL="615445" indent="-273531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2507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7"/>
            <a:ext cx="9906000" cy="4894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47" tIns="43424" rIns="86847" bIns="43424" numCol="1" rtlCol="0" anchor="t" anchorCtr="0" compatLnSpc="1">
            <a:prstTxWarp prst="textNoShape">
              <a:avLst/>
            </a:prstTxWarp>
          </a:bodyPr>
          <a:lstStyle/>
          <a:p>
            <a:pPr algn="l" defTabSz="426692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2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5471" tIns="72821" rIns="85471" bIns="4273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646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646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17"/>
            <a:ext cx="9906000" cy="25701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47" tIns="43424" rIns="86847" bIns="43424" rtlCol="0" anchor="ctr" anchorCtr="1">
            <a:spAutoFit/>
          </a:bodyPr>
          <a:lstStyle/>
          <a:p>
            <a:pPr algn="l" defTabSz="425184" eaLnBrk="0" hangingPunct="0"/>
            <a:r>
              <a:rPr lang="en-US" sz="1100" b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1" y="6218352"/>
            <a:ext cx="9763880" cy="639653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94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1" tIns="53676" rIns="85471" bIns="4273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84" eaLnBrk="1" hangingPunct="0">
              <a:lnSpc>
                <a:spcPct val="93000"/>
              </a:lnSpc>
              <a:buSzPct val="100000"/>
              <a:tabLst>
                <a:tab pos="0" algn="l"/>
                <a:tab pos="425184" algn="l"/>
                <a:tab pos="851876" algn="l"/>
                <a:tab pos="1278565" algn="l"/>
                <a:tab pos="1705256" algn="l"/>
                <a:tab pos="2131950" algn="l"/>
                <a:tab pos="2558640" algn="l"/>
                <a:tab pos="2985330" algn="l"/>
                <a:tab pos="3412022" algn="l"/>
                <a:tab pos="3838713" algn="l"/>
                <a:tab pos="4265403" algn="l"/>
                <a:tab pos="4692097" algn="l"/>
                <a:tab pos="5118788" algn="l"/>
                <a:tab pos="5545478" algn="l"/>
                <a:tab pos="5972168" algn="l"/>
                <a:tab pos="6398861" algn="l"/>
                <a:tab pos="6825553" algn="l"/>
                <a:tab pos="7252244" algn="l"/>
                <a:tab pos="7678935" algn="l"/>
                <a:tab pos="8105628" algn="l"/>
                <a:tab pos="8532318" algn="l"/>
              </a:tabLst>
              <a:defRPr/>
            </a:pPr>
            <a:r>
              <a:rPr lang="en-GB" altLang="it-IT" sz="18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800" dirty="0">
              <a:solidFill>
                <a:prstClr val="black"/>
              </a:solidFill>
              <a:cs typeface="+mn-cs"/>
            </a:endParaRPr>
          </a:p>
          <a:p>
            <a:pPr defTabSz="425184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2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9" y="1798957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828164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87" tIns="43444" rIns="86887" bIns="43444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0" y="1157163"/>
            <a:ext cx="6368456" cy="653244"/>
          </a:xfrm>
          <a:prstGeom prst="rect">
            <a:avLst/>
          </a:prstGeom>
        </p:spPr>
        <p:txBody>
          <a:bodyPr lIns="85519" tIns="43444" rIns="86887" bIns="43444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2" y="2354084"/>
            <a:ext cx="9057116" cy="3233387"/>
          </a:xfrm>
          <a:prstGeom prst="rect">
            <a:avLst/>
          </a:prstGeom>
        </p:spPr>
        <p:txBody>
          <a:bodyPr lIns="86887" tIns="43444" rIns="86887" bIns="43444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5" y="5648295"/>
            <a:ext cx="6226496" cy="391450"/>
          </a:xfrm>
          <a:prstGeom prst="rect">
            <a:avLst/>
          </a:prstGeom>
        </p:spPr>
        <p:txBody>
          <a:bodyPr lIns="34208" tIns="43444" rIns="34208" bIns="43444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0" tIns="53700" rIns="85510" bIns="4275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386" eaLnBrk="1" hangingPunct="0">
              <a:lnSpc>
                <a:spcPct val="93000"/>
              </a:lnSpc>
              <a:buSzPct val="100000"/>
              <a:tabLst>
                <a:tab pos="0" algn="l"/>
                <a:tab pos="425386" algn="l"/>
                <a:tab pos="852279" algn="l"/>
                <a:tab pos="1279173" algn="l"/>
                <a:tab pos="1706067" algn="l"/>
                <a:tab pos="2132961" algn="l"/>
                <a:tab pos="2559855" algn="l"/>
                <a:tab pos="2986748" algn="l"/>
                <a:tab pos="3413643" algn="l"/>
                <a:tab pos="3840537" algn="l"/>
                <a:tab pos="4267430" algn="l"/>
                <a:tab pos="4694324" algn="l"/>
                <a:tab pos="5121219" algn="l"/>
                <a:tab pos="5548112" algn="l"/>
                <a:tab pos="5975006" algn="l"/>
                <a:tab pos="6401900" algn="l"/>
                <a:tab pos="6828794" algn="l"/>
                <a:tab pos="7255688" algn="l"/>
                <a:tab pos="7682583" algn="l"/>
                <a:tab pos="8109475" algn="l"/>
                <a:tab pos="8536370" algn="l"/>
              </a:tabLst>
              <a:defRPr/>
            </a:pPr>
            <a:r>
              <a:rPr lang="en-GB" altLang="it-IT" sz="10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XLS		                     </a:t>
            </a:r>
            <a:r>
              <a:rPr lang="it-IT" altLang="en-US" sz="1300" dirty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38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6670224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197" y="107950"/>
            <a:ext cx="2065337" cy="5964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480" y="107950"/>
            <a:ext cx="6043613" cy="5964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6865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3" y="2514460"/>
            <a:ext cx="8348632" cy="588459"/>
          </a:xfrm>
          <a:prstGeom prst="rect">
            <a:avLst/>
          </a:prstGeom>
        </p:spPr>
        <p:txBody>
          <a:bodyPr lIns="86887" tIns="43444" rIns="86887" bIns="43444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0" tIns="53700" rIns="85510" bIns="4275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386" eaLnBrk="1" hangingPunct="0">
              <a:lnSpc>
                <a:spcPct val="93000"/>
              </a:lnSpc>
              <a:buSzPct val="100000"/>
              <a:tabLst>
                <a:tab pos="0" algn="l"/>
                <a:tab pos="425386" algn="l"/>
                <a:tab pos="852279" algn="l"/>
                <a:tab pos="1279173" algn="l"/>
                <a:tab pos="1706067" algn="l"/>
                <a:tab pos="2132961" algn="l"/>
                <a:tab pos="2559855" algn="l"/>
                <a:tab pos="2986748" algn="l"/>
                <a:tab pos="3413643" algn="l"/>
                <a:tab pos="3840537" algn="l"/>
                <a:tab pos="4267430" algn="l"/>
                <a:tab pos="4694324" algn="l"/>
                <a:tab pos="5121219" algn="l"/>
                <a:tab pos="5548112" algn="l"/>
                <a:tab pos="5975006" algn="l"/>
                <a:tab pos="6401900" algn="l"/>
                <a:tab pos="6828794" algn="l"/>
                <a:tab pos="7255688" algn="l"/>
                <a:tab pos="7682583" algn="l"/>
                <a:tab pos="8109475" algn="l"/>
                <a:tab pos="8536370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38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696831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36" y="881351"/>
            <a:ext cx="8933528" cy="5356597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2076" indent="-273660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735" indent="-273660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9397" indent="-273660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3057" indent="-273660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dirty="0"/>
              <a:t>Click to add 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2" name="Rettangolo 1">
            <a:extLst>
              <a:ext uri="{FF2B5EF4-FFF2-40B4-BE49-F238E27FC236}">
                <a16:creationId xmlns="" xmlns:a16="http://schemas.microsoft.com/office/drawing/2014/main" id="{AE642EBA-EDC3-407C-B93A-7DA74DCC2A1C}"/>
              </a:ext>
            </a:extLst>
          </p:cNvPr>
          <p:cNvSpPr/>
          <p:nvPr userDrawn="1"/>
        </p:nvSpPr>
        <p:spPr>
          <a:xfrm>
            <a:off x="445767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203058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1" y="865104"/>
            <a:ext cx="8915400" cy="653244"/>
          </a:xfrm>
          <a:prstGeom prst="rect">
            <a:avLst/>
          </a:prstGeom>
        </p:spPr>
        <p:txBody>
          <a:bodyPr lIns="68416" tIns="43444" rIns="68416" bIns="4344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2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15261FEA-DBF4-4587-9A0C-D7F0B23D8974}"/>
              </a:ext>
            </a:extLst>
          </p:cNvPr>
          <p:cNvSpPr/>
          <p:nvPr userDrawn="1"/>
        </p:nvSpPr>
        <p:spPr>
          <a:xfrm>
            <a:off x="445767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21149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1" y="856463"/>
            <a:ext cx="8915400" cy="653244"/>
          </a:xfrm>
          <a:prstGeom prst="rect">
            <a:avLst/>
          </a:prstGeom>
        </p:spPr>
        <p:txBody>
          <a:bodyPr lIns="68416" tIns="43444" rIns="68416" bIns="43444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80" y="1587475"/>
            <a:ext cx="4382040" cy="2339233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2" y="1587475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80" y="3988601"/>
            <a:ext cx="4382040" cy="2339233"/>
          </a:xfrm>
          <a:prstGeom prst="rect">
            <a:avLst/>
          </a:prstGeom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2" y="3988601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87" tIns="43444" rIns="86887" bIns="43444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076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35" indent="-273660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FE5485A9-ACBD-427E-8AA7-0948800599CE}"/>
              </a:ext>
            </a:extLst>
          </p:cNvPr>
          <p:cNvSpPr/>
          <p:nvPr userDrawn="1"/>
        </p:nvSpPr>
        <p:spPr>
          <a:xfrm>
            <a:off x="445767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139114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87" tIns="43444" rIns="86887" bIns="43444" numCol="1" rtlCol="0" anchor="t" anchorCtr="0" compatLnSpc="1">
            <a:prstTxWarp prst="textNoShape">
              <a:avLst/>
            </a:prstTxWarp>
          </a:bodyPr>
          <a:lstStyle/>
          <a:p>
            <a:pPr algn="l" defTabSz="426895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5510" tIns="72854" rIns="85510" bIns="4275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850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850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14"/>
            <a:ext cx="9906000" cy="25702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87" tIns="43444" rIns="86887" bIns="43444" rtlCol="0" anchor="ctr" anchorCtr="1">
            <a:spAutoFit/>
          </a:bodyPr>
          <a:lstStyle/>
          <a:p>
            <a:pPr algn="l" defTabSz="425386" eaLnBrk="0" hangingPunct="0"/>
            <a:r>
              <a:rPr lang="en-US" sz="1100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90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0" tIns="53700" rIns="85510" bIns="4275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386" eaLnBrk="1" hangingPunct="0">
              <a:lnSpc>
                <a:spcPct val="93000"/>
              </a:lnSpc>
              <a:buSzPct val="100000"/>
              <a:tabLst>
                <a:tab pos="0" algn="l"/>
                <a:tab pos="425386" algn="l"/>
                <a:tab pos="852279" algn="l"/>
                <a:tab pos="1279173" algn="l"/>
                <a:tab pos="1706067" algn="l"/>
                <a:tab pos="2132961" algn="l"/>
                <a:tab pos="2559855" algn="l"/>
                <a:tab pos="2986748" algn="l"/>
                <a:tab pos="3413643" algn="l"/>
                <a:tab pos="3840537" algn="l"/>
                <a:tab pos="4267430" algn="l"/>
                <a:tab pos="4694324" algn="l"/>
                <a:tab pos="5121219" algn="l"/>
                <a:tab pos="5548112" algn="l"/>
                <a:tab pos="5975006" algn="l"/>
                <a:tab pos="6401900" algn="l"/>
                <a:tab pos="6828794" algn="l"/>
                <a:tab pos="7255688" algn="l"/>
                <a:tab pos="7682583" algn="l"/>
                <a:tab pos="8109475" algn="l"/>
                <a:tab pos="8536370" algn="l"/>
              </a:tabLst>
              <a:defRPr/>
            </a:pPr>
            <a:r>
              <a:rPr lang="en-GB" altLang="it-IT" sz="17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38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1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265459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86887" tIns="43444" rIns="86887" bIns="43444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86887" tIns="43444" rIns="86887" bIns="43444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fld id="{B482547B-9511-1640-B226-B8CD4FA9DE3B}" type="datetimeFigureOut">
              <a:rPr lang="en-US" sz="23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34" charset="-128"/>
                <a:cs typeface="+mn-cs"/>
              </a:rPr>
              <a:pPr algn="l" defTabSz="425386" eaLnBrk="0" hangingPunct="0"/>
              <a:t>22/01/20</a:t>
            </a:fld>
            <a:endParaRPr lang="en-US" sz="230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34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endParaRPr lang="en-US" sz="2300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3930CE33-7549-4FC7-9B31-539D745CF13A}"/>
              </a:ext>
            </a:extLst>
          </p:cNvPr>
          <p:cNvSpPr/>
          <p:nvPr userDrawn="1"/>
        </p:nvSpPr>
        <p:spPr>
          <a:xfrm>
            <a:off x="4457676" y="6454653"/>
            <a:ext cx="1096083" cy="380124"/>
          </a:xfrm>
          <a:prstGeom prst="rect">
            <a:avLst/>
          </a:prstGeom>
        </p:spPr>
        <p:txBody>
          <a:bodyPr wrap="none" lIns="86887" tIns="43444" rIns="86887" bIns="43444">
            <a:spAutoFit/>
          </a:bodyPr>
          <a:lstStyle/>
          <a:p>
            <a:pPr algn="l" defTabSz="42538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745485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fld id="{EDC021B5-02EE-498B-B7B0-35D5A9316339}" type="datetimeFigureOut">
              <a:rPr lang="en-US" sz="2300" smtClean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 algn="l" defTabSz="425386" eaLnBrk="0" hangingPunct="0"/>
              <a:t>22/01/20</a:t>
            </a:fld>
            <a:endParaRPr lang="en-US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lIns="86887" tIns="43444" rIns="86887" bIns="43444"/>
          <a:lstStyle/>
          <a:p>
            <a:pPr algn="l" defTabSz="425386" eaLnBrk="0" hangingPunct="0"/>
            <a:endParaRPr lang="en-US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62077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95" tIns="43448" rIns="86895" bIns="43448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0" y="1157162"/>
            <a:ext cx="6368456" cy="653244"/>
          </a:xfrm>
          <a:prstGeom prst="rect">
            <a:avLst/>
          </a:prstGeom>
        </p:spPr>
        <p:txBody>
          <a:bodyPr lIns="85527" tIns="43448" rIns="86895" bIns="43448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1" y="2354084"/>
            <a:ext cx="9057116" cy="3233387"/>
          </a:xfrm>
          <a:prstGeom prst="rect">
            <a:avLst/>
          </a:prstGeom>
        </p:spPr>
        <p:txBody>
          <a:bodyPr lIns="86895" tIns="43448" rIns="86895" bIns="43448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5" y="5648295"/>
            <a:ext cx="6226496" cy="391450"/>
          </a:xfrm>
          <a:prstGeom prst="rect">
            <a:avLst/>
          </a:prstGeom>
        </p:spPr>
        <p:txBody>
          <a:bodyPr lIns="34211" tIns="43448" rIns="34211" bIns="43448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8" tIns="53705" rIns="85518" bIns="4276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426" eaLnBrk="1" hangingPunct="0">
              <a:lnSpc>
                <a:spcPct val="93000"/>
              </a:lnSpc>
              <a:buSzPct val="100000"/>
              <a:tabLst>
                <a:tab pos="0" algn="l"/>
                <a:tab pos="425426" algn="l"/>
                <a:tab pos="852360" algn="l"/>
                <a:tab pos="1279294" algn="l"/>
                <a:tab pos="1706228" algn="l"/>
                <a:tab pos="2133162" algn="l"/>
                <a:tab pos="2560097" algn="l"/>
                <a:tab pos="2987030" algn="l"/>
                <a:tab pos="3413965" algn="l"/>
                <a:tab pos="3840899" algn="l"/>
                <a:tab pos="4267833" algn="l"/>
                <a:tab pos="4694767" algn="l"/>
                <a:tab pos="5121702" algn="l"/>
                <a:tab pos="5548635" algn="l"/>
                <a:tab pos="5975570" algn="l"/>
                <a:tab pos="6402504" algn="l"/>
                <a:tab pos="6829438" algn="l"/>
                <a:tab pos="7256372" algn="l"/>
                <a:tab pos="7683307" algn="l"/>
                <a:tab pos="8110240" algn="l"/>
                <a:tab pos="8537175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4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2604639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2" y="2514459"/>
            <a:ext cx="8348632" cy="588459"/>
          </a:xfrm>
          <a:prstGeom prst="rect">
            <a:avLst/>
          </a:prstGeom>
        </p:spPr>
        <p:txBody>
          <a:bodyPr lIns="86895" tIns="43448" rIns="86895" bIns="43448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8" tIns="53705" rIns="85518" bIns="4276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426" eaLnBrk="1" hangingPunct="0">
              <a:lnSpc>
                <a:spcPct val="93000"/>
              </a:lnSpc>
              <a:buSzPct val="100000"/>
              <a:tabLst>
                <a:tab pos="0" algn="l"/>
                <a:tab pos="425426" algn="l"/>
                <a:tab pos="852360" algn="l"/>
                <a:tab pos="1279294" algn="l"/>
                <a:tab pos="1706228" algn="l"/>
                <a:tab pos="2133162" algn="l"/>
                <a:tab pos="2560097" algn="l"/>
                <a:tab pos="2987030" algn="l"/>
                <a:tab pos="3413965" algn="l"/>
                <a:tab pos="3840899" algn="l"/>
                <a:tab pos="4267833" algn="l"/>
                <a:tab pos="4694767" algn="l"/>
                <a:tab pos="5121702" algn="l"/>
                <a:tab pos="5548635" algn="l"/>
                <a:tab pos="5975570" algn="l"/>
                <a:tab pos="6402504" algn="l"/>
                <a:tab pos="6829438" algn="l"/>
                <a:tab pos="7256372" algn="l"/>
                <a:tab pos="7683307" algn="l"/>
                <a:tab pos="8110240" algn="l"/>
                <a:tab pos="8537175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4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402612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36" y="881350"/>
            <a:ext cx="8933528" cy="5356597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 algn="l">
              <a:lnSpc>
                <a:spcPct val="100000"/>
              </a:lnSpc>
              <a:spcAft>
                <a:spcPts val="1425"/>
              </a:spcAft>
              <a:defRPr sz="2700">
                <a:solidFill>
                  <a:srgbClr val="C00000"/>
                </a:solidFill>
              </a:defRPr>
            </a:lvl1pPr>
            <a:lvl2pPr marL="342108" indent="-273686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794" indent="-273686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9481" indent="-27368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3167" indent="-27368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2108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lIns="91370" tIns="45685" rIns="91370" bIns="45685"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25" y="5231999"/>
            <a:ext cx="5671185" cy="1106754"/>
          </a:xfrm>
          <a:prstGeom prst="rect">
            <a:avLst/>
          </a:prstGeom>
        </p:spPr>
        <p:txBody>
          <a:bodyPr lIns="91370" tIns="45685" rIns="91370" bIns="45685"/>
          <a:lstStyle>
            <a:lvl1pPr marL="0" marR="0" indent="0" algn="ctr" defTabSz="913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9650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22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370" tIns="45685" rIns="91370" bIns="45685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0" y="865103"/>
            <a:ext cx="8915400" cy="653244"/>
          </a:xfrm>
          <a:prstGeom prst="rect">
            <a:avLst/>
          </a:prstGeom>
        </p:spPr>
        <p:txBody>
          <a:bodyPr lIns="68422" tIns="43448" rIns="68422" bIns="4344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1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52454208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0" y="856462"/>
            <a:ext cx="8915400" cy="653244"/>
          </a:xfrm>
          <a:prstGeom prst="rect">
            <a:avLst/>
          </a:prstGeom>
        </p:spPr>
        <p:txBody>
          <a:bodyPr lIns="68422" tIns="43448" rIns="68422" bIns="43448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80" y="1587474"/>
            <a:ext cx="4382040" cy="2339233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1" y="1587474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80" y="3988600"/>
            <a:ext cx="4382040" cy="2339233"/>
          </a:xfrm>
          <a:prstGeom prst="rect">
            <a:avLst/>
          </a:prstGeom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1" y="3988600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95" tIns="43448" rIns="86895" bIns="43448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2108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794" indent="-273686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2036255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595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95" tIns="43448" rIns="86895" bIns="43448" numCol="1" rtlCol="0" anchor="t" anchorCtr="0" compatLnSpc="1">
            <a:prstTxWarp prst="textNoShape">
              <a:avLst/>
            </a:prstTxWarp>
          </a:bodyPr>
          <a:lstStyle/>
          <a:p>
            <a:pPr algn="l" defTabSz="426935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5518" tIns="72861" rIns="85518" bIns="4276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890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890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13"/>
            <a:ext cx="9906000" cy="25702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95" tIns="43448" rIns="86895" bIns="43448" rtlCol="0" anchor="ctr" anchorCtr="1">
            <a:spAutoFit/>
          </a:bodyPr>
          <a:lstStyle/>
          <a:p>
            <a:pPr algn="l" defTabSz="425426" eaLnBrk="0" hangingPunct="0"/>
            <a:r>
              <a:rPr lang="en-US" sz="1100" b="1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89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518" tIns="53705" rIns="85518" bIns="4276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426" eaLnBrk="1" hangingPunct="0">
              <a:lnSpc>
                <a:spcPct val="93000"/>
              </a:lnSpc>
              <a:buSzPct val="100000"/>
              <a:tabLst>
                <a:tab pos="0" algn="l"/>
                <a:tab pos="425426" algn="l"/>
                <a:tab pos="852360" algn="l"/>
                <a:tab pos="1279294" algn="l"/>
                <a:tab pos="1706228" algn="l"/>
                <a:tab pos="2133162" algn="l"/>
                <a:tab pos="2560097" algn="l"/>
                <a:tab pos="2987030" algn="l"/>
                <a:tab pos="3413965" algn="l"/>
                <a:tab pos="3840899" algn="l"/>
                <a:tab pos="4267833" algn="l"/>
                <a:tab pos="4694767" algn="l"/>
                <a:tab pos="5121702" algn="l"/>
                <a:tab pos="5548635" algn="l"/>
                <a:tab pos="5975570" algn="l"/>
                <a:tab pos="6402504" algn="l"/>
                <a:tab pos="6829438" algn="l"/>
                <a:tab pos="7256372" algn="l"/>
                <a:tab pos="7683307" algn="l"/>
                <a:tab pos="8110240" algn="l"/>
                <a:tab pos="8537175" algn="l"/>
              </a:tabLst>
              <a:defRPr/>
            </a:pPr>
            <a:r>
              <a:rPr lang="en-GB" altLang="it-IT" sz="17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4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0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15268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lIns="86895" tIns="43448" rIns="86895" bIns="43448"/>
          <a:lstStyle/>
          <a:p>
            <a:pPr algn="l" defTabSz="425426" eaLnBrk="0" hangingPunct="0"/>
            <a:fld id="{C1682019-4DD2-47CB-BD6E-9678EAB2901D}" type="datetime1">
              <a:rPr lang="it-IT" sz="2300" smtClean="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 algn="l" defTabSz="425426" eaLnBrk="0" hangingPunct="0"/>
              <a:t>22/01/20</a:t>
            </a:fld>
            <a:endParaRPr lang="it-IT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lIns="86895" tIns="43448" rIns="86895" bIns="43448"/>
          <a:lstStyle/>
          <a:p>
            <a:pPr algn="l" defTabSz="425426" eaLnBrk="0" hangingPunct="0"/>
            <a:r>
              <a:rPr lang="it-IT" sz="2300">
                <a:solidFill>
                  <a:prstClr val="white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marco.diomede@lnf.infn.it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060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13"/>
            <a:ext cx="9906000" cy="770709"/>
          </a:xfrm>
          <a:prstGeom prst="rect">
            <a:avLst/>
          </a:prstGeom>
        </p:spPr>
        <p:txBody>
          <a:bodyPr lIns="91370" tIns="45685" rIns="91370" bIns="45685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6" y="1499872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228429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283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2137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598992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5848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685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3712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056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741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16" y="5747460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1775289"/>
            <a:ext cx="8420100" cy="1470025"/>
          </a:xfrm>
          <a:prstGeom prst="rect">
            <a:avLst/>
          </a:prstGeom>
        </p:spPr>
        <p:txBody>
          <a:bodyPr lIns="91370" tIns="45685" rIns="91370" bIns="45685"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85900" y="3573020"/>
            <a:ext cx="6934200" cy="110675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Name</a:t>
            </a:r>
            <a:endParaRPr lang="it-IT" dirty="0" smtClean="0"/>
          </a:p>
          <a:p>
            <a:r>
              <a:rPr lang="it-IT" dirty="0" err="1" smtClean="0"/>
              <a:t>Affiliation</a:t>
            </a:r>
            <a:endParaRPr lang="it-IT" dirty="0" smtClean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8301" y="442700"/>
            <a:ext cx="2989400" cy="973903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9" name="Sottotitolo 2"/>
          <p:cNvSpPr txBox="1">
            <a:spLocks/>
          </p:cNvSpPr>
          <p:nvPr userDrawn="1"/>
        </p:nvSpPr>
        <p:spPr>
          <a:xfrm>
            <a:off x="1491244" y="4679770"/>
            <a:ext cx="6934200" cy="477422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559" y="6093296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272559" y="6255568"/>
            <a:ext cx="9283031" cy="338484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Physics and Applications of  High Brightness Beams </a:t>
            </a:r>
            <a:r>
              <a:rPr lang="it-IT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2016 Havana, Cuba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82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82389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93" y="1600201"/>
            <a:ext cx="8826185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60" y="282389"/>
            <a:ext cx="1898150" cy="469731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  <p:cxnSp>
        <p:nvCxnSpPr>
          <p:cNvPr id="11" name="Connettore 1 10"/>
          <p:cNvCxnSpPr/>
          <p:nvPr userDrawn="1"/>
        </p:nvCxnSpPr>
        <p:spPr>
          <a:xfrm>
            <a:off x="9165022" y="6374213"/>
            <a:ext cx="446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9243561" y="6350000"/>
            <a:ext cx="624069" cy="369261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80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99" y="6365387"/>
            <a:ext cx="1092121" cy="338484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888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70" y="53754"/>
            <a:ext cx="6407917" cy="926976"/>
          </a:xfrm>
          <a:prstGeom prst="rect">
            <a:avLst/>
          </a:prstGeom>
        </p:spPr>
        <p:txBody>
          <a:bodyPr lIns="91370" tIns="45685" rIns="91370" bIns="45685"/>
          <a:lstStyle>
            <a:lvl1pPr>
              <a:defRPr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77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70" y="53754"/>
            <a:ext cx="6407917" cy="926976"/>
          </a:xfrm>
          <a:prstGeom prst="rect">
            <a:avLst/>
          </a:prstGeom>
        </p:spPr>
        <p:txBody>
          <a:bodyPr lIns="91370" tIns="45685" rIns="91370" bIns="45685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97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97" y="2174875"/>
            <a:ext cx="4378589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69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A333-2A72-4206-9B18-93EAA842E2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2C209-8CA3-4058-92CA-45BF53264E20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91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449277" y="29307"/>
            <a:ext cx="2311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E81E3-3265-45EE-A2C3-C9AF2D303D9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165100" y="6403280"/>
            <a:ext cx="941070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0" tIns="45685" rIns="91370" bIns="4568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  New challenges in emittance measurements	SIF – Pisa 2014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16471" y="53754"/>
            <a:ext cx="8915400" cy="926976"/>
          </a:xfrm>
          <a:prstGeom prst="rect">
            <a:avLst/>
          </a:prstGeom>
        </p:spPr>
        <p:txBody>
          <a:bodyPr lIns="91370" tIns="45685" rIns="91370" bIns="45685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782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lIns="91370" tIns="45685" rIns="91370" bIns="45685"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25" y="5231999"/>
            <a:ext cx="5671185" cy="1106754"/>
          </a:xfrm>
          <a:prstGeom prst="rect">
            <a:avLst/>
          </a:prstGeom>
        </p:spPr>
        <p:txBody>
          <a:bodyPr lIns="91370" tIns="45685" rIns="91370" bIns="45685"/>
          <a:lstStyle>
            <a:lvl1pPr marL="0" marR="0" indent="0" algn="ctr" defTabSz="9137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8906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22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370" tIns="45685" rIns="91370" bIns="45685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569"/>
            <a:ext cx="9906000" cy="770709"/>
          </a:xfrm>
          <a:prstGeom prst="rect">
            <a:avLst/>
          </a:prstGeom>
        </p:spPr>
        <p:txBody>
          <a:bodyPr lIns="91370" tIns="45685" rIns="91370" bIns="45685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6" y="1499872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228429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283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2137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598992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5848" indent="-228429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 lIns="91370" tIns="45685" rIns="91370" bIns="45685"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685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3712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056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7416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16" y="5746716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2319237"/>
            <a:ext cx="8420100" cy="1470025"/>
          </a:xfrm>
          <a:prstGeom prst="rect">
            <a:avLst/>
          </a:prstGeom>
        </p:spPr>
        <p:txBody>
          <a:bodyPr lIns="91370" tIns="45685" rIns="91370" bIns="45685"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46896" y="5517233"/>
            <a:ext cx="69342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554664" y="5543868"/>
            <a:ext cx="6934200" cy="477422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485" y="6165304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554664" y="6237312"/>
            <a:ext cx="6934200" cy="432048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</a:rPr>
              <a:t>On behalf of SPARC_LAB collaboration</a:t>
            </a:r>
          </a:p>
          <a:p>
            <a:pPr fontAlgn="auto">
              <a:spcAft>
                <a:spcPts val="0"/>
              </a:spcAft>
            </a:pPr>
            <a:endParaRPr lang="it-IT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95199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14" y="1600201"/>
            <a:ext cx="8826185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9165468" y="6365610"/>
            <a:ext cx="624069" cy="30777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8" y="6365612"/>
            <a:ext cx="1092121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852156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2126000" y="295199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83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9165468" y="6365610"/>
            <a:ext cx="624069" cy="30777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84818" y="6365612"/>
            <a:ext cx="1092121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178144" y="6365611"/>
            <a:ext cx="5482910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2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83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2126000" y="295199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370" tIns="45685" rIns="91370" bIns="45685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9165468" y="6365610"/>
            <a:ext cx="624069" cy="30777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8" y="6365612"/>
            <a:ext cx="1092121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178144" y="6365611"/>
            <a:ext cx="5482910" cy="307777"/>
          </a:xfrm>
          <a:prstGeom prst="rect">
            <a:avLst/>
          </a:prstGeom>
        </p:spPr>
        <p:txBody>
          <a:bodyPr wrap="square" lIns="91370" tIns="45685" rIns="91370" bIns="4568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lIns="91370" tIns="45685" rIns="91370" bIns="45685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224460-5E46-4986-A2D0-C002F9BC6D6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5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0063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6280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3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29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59" y="441022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59" y="2906732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499" indent="0">
              <a:buNone/>
              <a:defRPr sz="1800"/>
            </a:lvl2pPr>
            <a:lvl3pPr marL="910998" indent="0">
              <a:buNone/>
              <a:defRPr sz="1600"/>
            </a:lvl3pPr>
            <a:lvl4pPr marL="1366501" indent="0">
              <a:buNone/>
              <a:defRPr sz="1400"/>
            </a:lvl4pPr>
            <a:lvl5pPr marL="1821998" indent="0">
              <a:buNone/>
              <a:defRPr sz="1400"/>
            </a:lvl5pPr>
            <a:lvl6pPr marL="2277499" indent="0">
              <a:buNone/>
              <a:defRPr sz="1400"/>
            </a:lvl6pPr>
            <a:lvl7pPr marL="2733003" indent="0">
              <a:buNone/>
              <a:defRPr sz="1400"/>
            </a:lvl7pPr>
            <a:lvl8pPr marL="3188492" indent="0">
              <a:buNone/>
              <a:defRPr sz="1400"/>
            </a:lvl8pPr>
            <a:lvl9pPr marL="36440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46813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767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4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451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130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05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80" y="27308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4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56" indent="0">
              <a:buNone/>
              <a:defRPr sz="1200"/>
            </a:lvl2pPr>
            <a:lvl3pPr marL="913712" indent="0">
              <a:buNone/>
              <a:defRPr sz="1000"/>
            </a:lvl3pPr>
            <a:lvl4pPr marL="1370566" indent="0">
              <a:buNone/>
              <a:defRPr sz="900"/>
            </a:lvl4pPr>
            <a:lvl5pPr marL="1827416" indent="0">
              <a:buNone/>
              <a:defRPr sz="900"/>
            </a:lvl5pPr>
            <a:lvl6pPr marL="2284275" indent="0">
              <a:buNone/>
              <a:defRPr sz="900"/>
            </a:lvl6pPr>
            <a:lvl7pPr marL="2741132" indent="0">
              <a:buNone/>
              <a:defRPr sz="900"/>
            </a:lvl7pPr>
            <a:lvl8pPr marL="3197986" indent="0">
              <a:buNone/>
              <a:defRPr sz="900"/>
            </a:lvl8pPr>
            <a:lvl9pPr marL="3654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3467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5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5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56" indent="0">
              <a:buNone/>
              <a:defRPr sz="2800"/>
            </a:lvl2pPr>
            <a:lvl3pPr marL="913712" indent="0">
              <a:buNone/>
              <a:defRPr sz="2400"/>
            </a:lvl3pPr>
            <a:lvl4pPr marL="1370566" indent="0">
              <a:buNone/>
              <a:defRPr sz="2000"/>
            </a:lvl4pPr>
            <a:lvl5pPr marL="1827416" indent="0">
              <a:buNone/>
              <a:defRPr sz="2000"/>
            </a:lvl5pPr>
            <a:lvl6pPr marL="2284275" indent="0">
              <a:buNone/>
              <a:defRPr sz="2000"/>
            </a:lvl6pPr>
            <a:lvl7pPr marL="2741132" indent="0">
              <a:buNone/>
              <a:defRPr sz="2000"/>
            </a:lvl7pPr>
            <a:lvl8pPr marL="3197986" indent="0">
              <a:buNone/>
              <a:defRPr sz="2000"/>
            </a:lvl8pPr>
            <a:lvl9pPr marL="365484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5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56" indent="0">
              <a:buNone/>
              <a:defRPr sz="1200"/>
            </a:lvl2pPr>
            <a:lvl3pPr marL="913712" indent="0">
              <a:buNone/>
              <a:defRPr sz="1000"/>
            </a:lvl3pPr>
            <a:lvl4pPr marL="1370566" indent="0">
              <a:buNone/>
              <a:defRPr sz="900"/>
            </a:lvl4pPr>
            <a:lvl5pPr marL="1827416" indent="0">
              <a:buNone/>
              <a:defRPr sz="900"/>
            </a:lvl5pPr>
            <a:lvl6pPr marL="2284275" indent="0">
              <a:buNone/>
              <a:defRPr sz="900"/>
            </a:lvl6pPr>
            <a:lvl7pPr marL="2741132" indent="0">
              <a:buNone/>
              <a:defRPr sz="900"/>
            </a:lvl7pPr>
            <a:lvl8pPr marL="3197986" indent="0">
              <a:buNone/>
              <a:defRPr sz="900"/>
            </a:lvl8pPr>
            <a:lvl9pPr marL="3654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633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5694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4" y="274675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75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2071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40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6856" indent="0" algn="ctr">
              <a:buNone/>
              <a:defRPr sz="2000"/>
            </a:lvl2pPr>
            <a:lvl3pPr marL="913712" indent="0" algn="ctr">
              <a:buNone/>
              <a:defRPr sz="1800"/>
            </a:lvl3pPr>
            <a:lvl4pPr marL="1370566" indent="0" algn="ctr">
              <a:buNone/>
              <a:defRPr sz="1600"/>
            </a:lvl4pPr>
            <a:lvl5pPr marL="1827416" indent="0" algn="ctr">
              <a:buNone/>
              <a:defRPr sz="1600"/>
            </a:lvl5pPr>
            <a:lvl6pPr marL="2284275" indent="0" algn="ctr">
              <a:buNone/>
              <a:defRPr sz="1600"/>
            </a:lvl6pPr>
            <a:lvl7pPr marL="2741132" indent="0" algn="ctr">
              <a:buNone/>
              <a:defRPr sz="1600"/>
            </a:lvl7pPr>
            <a:lvl8pPr marL="3197986" indent="0" algn="ctr">
              <a:buNone/>
              <a:defRPr sz="1600"/>
            </a:lvl8pPr>
            <a:lvl9pPr marL="365484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51968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544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445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36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2666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91" y="1709795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91" y="4589516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685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37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0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74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42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1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79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48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97617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63215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9" y="365134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26073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63207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44397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40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65" y="98748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40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856" indent="0">
              <a:buNone/>
              <a:defRPr sz="1400"/>
            </a:lvl2pPr>
            <a:lvl3pPr marL="913712" indent="0">
              <a:buNone/>
              <a:defRPr sz="1200"/>
            </a:lvl3pPr>
            <a:lvl4pPr marL="1370566" indent="0">
              <a:buNone/>
              <a:defRPr sz="1000"/>
            </a:lvl4pPr>
            <a:lvl5pPr marL="1827416" indent="0">
              <a:buNone/>
              <a:defRPr sz="1000"/>
            </a:lvl5pPr>
            <a:lvl6pPr marL="2284275" indent="0">
              <a:buNone/>
              <a:defRPr sz="1000"/>
            </a:lvl6pPr>
            <a:lvl7pPr marL="2741132" indent="0">
              <a:buNone/>
              <a:defRPr sz="1000"/>
            </a:lvl7pPr>
            <a:lvl8pPr marL="3197986" indent="0">
              <a:buNone/>
              <a:defRPr sz="1000"/>
            </a:lvl8pPr>
            <a:lvl9pPr marL="365484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70065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40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1365" y="98748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6856" indent="0">
              <a:buNone/>
              <a:defRPr sz="2800"/>
            </a:lvl2pPr>
            <a:lvl3pPr marL="913712" indent="0">
              <a:buNone/>
              <a:defRPr sz="2400"/>
            </a:lvl3pPr>
            <a:lvl4pPr marL="1370566" indent="0">
              <a:buNone/>
              <a:defRPr sz="2000"/>
            </a:lvl4pPr>
            <a:lvl5pPr marL="1827416" indent="0">
              <a:buNone/>
              <a:defRPr sz="2000"/>
            </a:lvl5pPr>
            <a:lvl6pPr marL="2284275" indent="0">
              <a:buNone/>
              <a:defRPr sz="2000"/>
            </a:lvl6pPr>
            <a:lvl7pPr marL="2741132" indent="0">
              <a:buNone/>
              <a:defRPr sz="2000"/>
            </a:lvl7pPr>
            <a:lvl8pPr marL="3197986" indent="0">
              <a:buNone/>
              <a:defRPr sz="2000"/>
            </a:lvl8pPr>
            <a:lvl9pPr marL="365484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40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6856" indent="0">
              <a:buNone/>
              <a:defRPr sz="1400"/>
            </a:lvl2pPr>
            <a:lvl3pPr marL="913712" indent="0">
              <a:buNone/>
              <a:defRPr sz="1200"/>
            </a:lvl3pPr>
            <a:lvl4pPr marL="1370566" indent="0">
              <a:buNone/>
              <a:defRPr sz="1000"/>
            </a:lvl4pPr>
            <a:lvl5pPr marL="1827416" indent="0">
              <a:buNone/>
              <a:defRPr sz="1000"/>
            </a:lvl5pPr>
            <a:lvl6pPr marL="2284275" indent="0">
              <a:buNone/>
              <a:defRPr sz="1000"/>
            </a:lvl6pPr>
            <a:lvl7pPr marL="2741132" indent="0">
              <a:buNone/>
              <a:defRPr sz="1000"/>
            </a:lvl7pPr>
            <a:lvl8pPr marL="3197986" indent="0">
              <a:buNone/>
              <a:defRPr sz="1000"/>
            </a:lvl8pPr>
            <a:lvl9pPr marL="365484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89419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26640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99" y="365127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55" y="365127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90085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30" tIns="43416" rIns="86830" bIns="43416"/>
          <a:lstStyle>
            <a:lvl1pPr algn="l">
              <a:defRPr sz="23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4" y="1157166"/>
            <a:ext cx="6368456" cy="653244"/>
          </a:xfrm>
          <a:prstGeom prst="rect">
            <a:avLst/>
          </a:prstGeom>
        </p:spPr>
        <p:txBody>
          <a:bodyPr lIns="85463" tIns="43416" rIns="86830" bIns="43416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9" y="2354090"/>
            <a:ext cx="9057116" cy="3233387"/>
          </a:xfrm>
          <a:prstGeom prst="rect">
            <a:avLst/>
          </a:prstGeom>
        </p:spPr>
        <p:txBody>
          <a:bodyPr lIns="86830" tIns="43416" rIns="86830" bIns="43416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9" y="5648295"/>
            <a:ext cx="6226496" cy="391450"/>
          </a:xfrm>
          <a:prstGeom prst="rect">
            <a:avLst/>
          </a:prstGeom>
        </p:spPr>
        <p:txBody>
          <a:bodyPr lIns="34186" tIns="43416" rIns="34186" bIns="43416"/>
          <a:lstStyle>
            <a:lvl1pPr algn="r">
              <a:defRPr sz="23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54" tIns="53665" rIns="85454" bIns="42728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06" eaLnBrk="1" hangingPunct="0">
              <a:lnSpc>
                <a:spcPct val="93000"/>
              </a:lnSpc>
              <a:buSzPct val="100000"/>
              <a:tabLst>
                <a:tab pos="0" algn="l"/>
                <a:tab pos="425106" algn="l"/>
                <a:tab pos="851717" algn="l"/>
                <a:tab pos="1278328" algn="l"/>
                <a:tab pos="1704940" algn="l"/>
                <a:tab pos="2131554" algn="l"/>
                <a:tab pos="2558165" algn="l"/>
                <a:tab pos="2984776" algn="l"/>
                <a:tab pos="3411389" algn="l"/>
                <a:tab pos="3837999" algn="l"/>
                <a:tab pos="4264616" algn="l"/>
                <a:tab pos="4691225" algn="l"/>
                <a:tab pos="5117839" algn="l"/>
                <a:tab pos="5544449" algn="l"/>
                <a:tab pos="5971060" algn="l"/>
                <a:tab pos="6397674" algn="l"/>
                <a:tab pos="6824285" algn="l"/>
                <a:tab pos="7250898" algn="l"/>
                <a:tab pos="7677510" algn="l"/>
                <a:tab pos="8104120" algn="l"/>
                <a:tab pos="8530733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0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99" indent="0">
              <a:buNone/>
              <a:defRPr sz="2000" b="1"/>
            </a:lvl2pPr>
            <a:lvl3pPr marL="910998" indent="0">
              <a:buNone/>
              <a:defRPr sz="1800" b="1"/>
            </a:lvl3pPr>
            <a:lvl4pPr marL="1366501" indent="0">
              <a:buNone/>
              <a:defRPr sz="1600" b="1"/>
            </a:lvl4pPr>
            <a:lvl5pPr marL="1821998" indent="0">
              <a:buNone/>
              <a:defRPr sz="1600" b="1"/>
            </a:lvl5pPr>
            <a:lvl6pPr marL="2277499" indent="0">
              <a:buNone/>
              <a:defRPr sz="1600" b="1"/>
            </a:lvl6pPr>
            <a:lvl7pPr marL="2733003" indent="0">
              <a:buNone/>
              <a:defRPr sz="1600" b="1"/>
            </a:lvl7pPr>
            <a:lvl8pPr marL="3188492" indent="0">
              <a:buNone/>
              <a:defRPr sz="1600" b="1"/>
            </a:lvl8pPr>
            <a:lvl9pPr marL="36440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83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99" indent="0">
              <a:buNone/>
              <a:defRPr sz="2000" b="1"/>
            </a:lvl2pPr>
            <a:lvl3pPr marL="910998" indent="0">
              <a:buNone/>
              <a:defRPr sz="1800" b="1"/>
            </a:lvl3pPr>
            <a:lvl4pPr marL="1366501" indent="0">
              <a:buNone/>
              <a:defRPr sz="1600" b="1"/>
            </a:lvl4pPr>
            <a:lvl5pPr marL="1821998" indent="0">
              <a:buNone/>
              <a:defRPr sz="1600" b="1"/>
            </a:lvl5pPr>
            <a:lvl6pPr marL="2277499" indent="0">
              <a:buNone/>
              <a:defRPr sz="1600" b="1"/>
            </a:lvl6pPr>
            <a:lvl7pPr marL="2733003" indent="0">
              <a:buNone/>
              <a:defRPr sz="1600" b="1"/>
            </a:lvl7pPr>
            <a:lvl8pPr marL="3188492" indent="0">
              <a:buNone/>
              <a:defRPr sz="1600" b="1"/>
            </a:lvl8pPr>
            <a:lvl9pPr marL="36440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83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23858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2" y="2514475"/>
            <a:ext cx="8348633" cy="588459"/>
          </a:xfrm>
          <a:prstGeom prst="rect">
            <a:avLst/>
          </a:prstGeom>
        </p:spPr>
        <p:txBody>
          <a:bodyPr lIns="86830" tIns="43416" rIns="86830" bIns="43416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54" tIns="53665" rIns="85454" bIns="42728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06" eaLnBrk="1" hangingPunct="0">
              <a:lnSpc>
                <a:spcPct val="93000"/>
              </a:lnSpc>
              <a:buSzPct val="100000"/>
              <a:tabLst>
                <a:tab pos="0" algn="l"/>
                <a:tab pos="425106" algn="l"/>
                <a:tab pos="851717" algn="l"/>
                <a:tab pos="1278328" algn="l"/>
                <a:tab pos="1704940" algn="l"/>
                <a:tab pos="2131554" algn="l"/>
                <a:tab pos="2558165" algn="l"/>
                <a:tab pos="2984776" algn="l"/>
                <a:tab pos="3411389" algn="l"/>
                <a:tab pos="3837999" algn="l"/>
                <a:tab pos="4264616" algn="l"/>
                <a:tab pos="4691225" algn="l"/>
                <a:tab pos="5117839" algn="l"/>
                <a:tab pos="5544449" algn="l"/>
                <a:tab pos="5971060" algn="l"/>
                <a:tab pos="6397674" algn="l"/>
                <a:tab pos="6824285" algn="l"/>
                <a:tab pos="7250898" algn="l"/>
                <a:tab pos="7677510" algn="l"/>
                <a:tab pos="8104120" algn="l"/>
                <a:tab pos="8530733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0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6" y="881352"/>
            <a:ext cx="8933529" cy="5356597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850" indent="-273479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329" indent="-273479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8810" indent="-273479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2289" indent="-273479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9" y="6473300"/>
            <a:ext cx="817555" cy="3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8" y="865107"/>
            <a:ext cx="8915400" cy="653244"/>
          </a:xfrm>
          <a:prstGeom prst="rect">
            <a:avLst/>
          </a:prstGeom>
        </p:spPr>
        <p:txBody>
          <a:bodyPr lIns="68371" tIns="43416" rIns="68371" bIns="43416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9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9" y="6473300"/>
            <a:ext cx="817555" cy="3847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8" y="856467"/>
            <a:ext cx="8915400" cy="653244"/>
          </a:xfrm>
          <a:prstGeom prst="rect">
            <a:avLst/>
          </a:prstGeom>
        </p:spPr>
        <p:txBody>
          <a:bodyPr lIns="68371" tIns="43416" rIns="68371" bIns="43416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490"/>
            <a:ext cx="4382040" cy="2339233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9" y="1587490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16"/>
            <a:ext cx="4382040" cy="2339233"/>
          </a:xfrm>
          <a:prstGeom prst="rect">
            <a:avLst/>
          </a:prstGeom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9" y="3988616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0" tIns="43416" rIns="86830" bIns="43416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50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29" indent="-273479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9" y="6473300"/>
            <a:ext cx="817555" cy="3847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03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30" tIns="43416" rIns="86830" bIns="43416" numCol="1" rtlCol="0" anchor="t" anchorCtr="0" compatLnSpc="1">
            <a:prstTxWarp prst="textNoShape">
              <a:avLst/>
            </a:prstTxWarp>
          </a:bodyPr>
          <a:lstStyle/>
          <a:p>
            <a:pPr algn="l" defTabSz="42661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5454" tIns="72806" rIns="85454" bIns="4272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568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568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22"/>
            <a:ext cx="9906000" cy="25701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30" tIns="43416" rIns="86830" bIns="43416" rtlCol="0" anchor="ctr" anchorCtr="1">
            <a:spAutoFit/>
          </a:bodyPr>
          <a:lstStyle/>
          <a:p>
            <a:pPr algn="l" defTabSz="425106" eaLnBrk="0" hangingPunct="0"/>
            <a:r>
              <a:rPr lang="en-US" sz="1100" b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98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54" tIns="53665" rIns="85454" bIns="42728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06" eaLnBrk="1" hangingPunct="0">
              <a:lnSpc>
                <a:spcPct val="93000"/>
              </a:lnSpc>
              <a:buSzPct val="100000"/>
              <a:tabLst>
                <a:tab pos="0" algn="l"/>
                <a:tab pos="425106" algn="l"/>
                <a:tab pos="851717" algn="l"/>
                <a:tab pos="1278328" algn="l"/>
                <a:tab pos="1704940" algn="l"/>
                <a:tab pos="2131554" algn="l"/>
                <a:tab pos="2558165" algn="l"/>
                <a:tab pos="2984776" algn="l"/>
                <a:tab pos="3411389" algn="l"/>
                <a:tab pos="3837999" algn="l"/>
                <a:tab pos="4264616" algn="l"/>
                <a:tab pos="4691225" algn="l"/>
                <a:tab pos="5117839" algn="l"/>
                <a:tab pos="5544449" algn="l"/>
                <a:tab pos="5971060" algn="l"/>
                <a:tab pos="6397674" algn="l"/>
                <a:tab pos="6824285" algn="l"/>
                <a:tab pos="7250898" algn="l"/>
                <a:tab pos="7677510" algn="l"/>
                <a:tab pos="8104120" algn="l"/>
                <a:tab pos="8530733" algn="l"/>
              </a:tabLst>
              <a:defRPr/>
            </a:pPr>
            <a:r>
              <a:rPr lang="en-GB" altLang="it-IT" sz="17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10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64"/>
            <a:ext cx="6838482" cy="39164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38" tIns="43420" rIns="86838" bIns="43420"/>
          <a:lstStyle>
            <a:lvl1pPr algn="l">
              <a:defRPr sz="23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4" y="1157166"/>
            <a:ext cx="6368456" cy="653244"/>
          </a:xfrm>
          <a:prstGeom prst="rect">
            <a:avLst/>
          </a:prstGeom>
        </p:spPr>
        <p:txBody>
          <a:bodyPr lIns="85471" tIns="43420" rIns="86838" bIns="43420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9" y="2354090"/>
            <a:ext cx="9057116" cy="3233387"/>
          </a:xfrm>
          <a:prstGeom prst="rect">
            <a:avLst/>
          </a:prstGeom>
        </p:spPr>
        <p:txBody>
          <a:bodyPr lIns="86838" tIns="43420" rIns="86838" bIns="43420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9" y="5648295"/>
            <a:ext cx="6226496" cy="391450"/>
          </a:xfrm>
          <a:prstGeom prst="rect">
            <a:avLst/>
          </a:prstGeom>
        </p:spPr>
        <p:txBody>
          <a:bodyPr lIns="34189" tIns="43420" rIns="34189" bIns="43420"/>
          <a:lstStyle>
            <a:lvl1pPr algn="r">
              <a:defRPr sz="23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62" tIns="53670" rIns="85462" bIns="42732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46" eaLnBrk="1" hangingPunct="0">
              <a:lnSpc>
                <a:spcPct val="93000"/>
              </a:lnSpc>
              <a:buSzPct val="100000"/>
              <a:tabLst>
                <a:tab pos="0" algn="l"/>
                <a:tab pos="425146" algn="l"/>
                <a:tab pos="851797" algn="l"/>
                <a:tab pos="1278449" algn="l"/>
                <a:tab pos="1705101" algn="l"/>
                <a:tab pos="2131755" algn="l"/>
                <a:tab pos="2558406" algn="l"/>
                <a:tab pos="2985058" algn="l"/>
                <a:tab pos="3411711" algn="l"/>
                <a:tab pos="3838362" algn="l"/>
                <a:tab pos="4265018" algn="l"/>
                <a:tab pos="4691668" algn="l"/>
                <a:tab pos="5118322" algn="l"/>
                <a:tab pos="5544972" algn="l"/>
                <a:tab pos="5971623" algn="l"/>
                <a:tab pos="6398278" algn="l"/>
                <a:tab pos="6824929" algn="l"/>
                <a:tab pos="7251582" algn="l"/>
                <a:tab pos="7678234" algn="l"/>
                <a:tab pos="8104885" algn="l"/>
                <a:tab pos="853153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4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1" y="2514474"/>
            <a:ext cx="8348633" cy="588459"/>
          </a:xfrm>
          <a:prstGeom prst="rect">
            <a:avLst/>
          </a:prstGeom>
        </p:spPr>
        <p:txBody>
          <a:bodyPr lIns="86838" tIns="43420" rIns="86838" bIns="43420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62" tIns="53670" rIns="85462" bIns="42732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46" eaLnBrk="1" hangingPunct="0">
              <a:lnSpc>
                <a:spcPct val="93000"/>
              </a:lnSpc>
              <a:buSzPct val="100000"/>
              <a:tabLst>
                <a:tab pos="0" algn="l"/>
                <a:tab pos="425146" algn="l"/>
                <a:tab pos="851797" algn="l"/>
                <a:tab pos="1278449" algn="l"/>
                <a:tab pos="1705101" algn="l"/>
                <a:tab pos="2131755" algn="l"/>
                <a:tab pos="2558406" algn="l"/>
                <a:tab pos="2985058" algn="l"/>
                <a:tab pos="3411711" algn="l"/>
                <a:tab pos="3838362" algn="l"/>
                <a:tab pos="4265018" algn="l"/>
                <a:tab pos="4691668" algn="l"/>
                <a:tab pos="5118322" algn="l"/>
                <a:tab pos="5544972" algn="l"/>
                <a:tab pos="5971623" algn="l"/>
                <a:tab pos="6398278" algn="l"/>
                <a:tab pos="6824929" algn="l"/>
                <a:tab pos="7251582" algn="l"/>
                <a:tab pos="7678234" algn="l"/>
                <a:tab pos="8104885" algn="l"/>
                <a:tab pos="853153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smtClean="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14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6" y="881352"/>
            <a:ext cx="8933529" cy="5356597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882" indent="-273505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387" indent="-273505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8894" indent="-273505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2399" indent="-273505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9" y="6473300"/>
            <a:ext cx="817555" cy="3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7" y="865107"/>
            <a:ext cx="8915400" cy="653244"/>
          </a:xfrm>
          <a:prstGeom prst="rect">
            <a:avLst/>
          </a:prstGeom>
        </p:spPr>
        <p:txBody>
          <a:bodyPr lIns="68378" tIns="43420" rIns="68378" bIns="43420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6080" y="1599918"/>
            <a:ext cx="4382040" cy="4750686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8" y="1599918"/>
            <a:ext cx="4383600" cy="4750686"/>
          </a:xfrm>
          <a:prstGeom prst="rect">
            <a:avLst/>
          </a:prstGeom>
          <a:solidFill>
            <a:schemeClr val="bg1"/>
          </a:solidFill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855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9" y="6473300"/>
            <a:ext cx="817555" cy="3847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6087" y="856467"/>
            <a:ext cx="8915400" cy="653244"/>
          </a:xfrm>
          <a:prstGeom prst="rect">
            <a:avLst/>
          </a:prstGeom>
        </p:spPr>
        <p:txBody>
          <a:bodyPr lIns="68378" tIns="43420" rIns="68378" bIns="43420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5579" y="1587489"/>
            <a:ext cx="4382040" cy="2339233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18528" y="1587489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60443" y="6619873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5579" y="3988615"/>
            <a:ext cx="4382040" cy="2339233"/>
          </a:xfrm>
          <a:prstGeom prst="rect">
            <a:avLst/>
          </a:prstGeom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18528" y="3988615"/>
            <a:ext cx="4383600" cy="2339233"/>
          </a:xfrm>
          <a:prstGeom prst="rect">
            <a:avLst/>
          </a:prstGeom>
          <a:solidFill>
            <a:schemeClr val="bg1"/>
          </a:solidFill>
        </p:spPr>
        <p:txBody>
          <a:bodyPr lIns="86838" tIns="43420" rIns="86838" bIns="43420"/>
          <a:lstStyle>
            <a:lvl1pPr marL="0" indent="0">
              <a:lnSpc>
                <a:spcPct val="100000"/>
              </a:lnSpc>
              <a:spcAft>
                <a:spcPts val="1140"/>
              </a:spcAft>
              <a:buFontTx/>
              <a:buNone/>
              <a:defRPr sz="1900"/>
            </a:lvl1pPr>
            <a:lvl2pPr marL="341882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•"/>
              <a:defRPr sz="1700"/>
            </a:lvl2pPr>
            <a:lvl3pPr marL="615387" indent="-273505">
              <a:lnSpc>
                <a:spcPct val="100000"/>
              </a:lnSpc>
              <a:spcAft>
                <a:spcPts val="57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4609" y="6473300"/>
            <a:ext cx="817555" cy="3847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299477" y="6534237"/>
            <a:ext cx="5307046" cy="257022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2</a:t>
            </a:r>
            <a:r>
              <a:rPr lang="en-US" sz="1100" baseline="300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nd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Midterm Meeting | UH/HIP, Helsinki, 01 – 04 July 2019</a:t>
            </a:r>
            <a:endParaRPr lang="de-DE" sz="11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10146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368603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6838" tIns="43420" rIns="86838" bIns="43420" numCol="1" rtlCol="0" anchor="t" anchorCtr="0" compatLnSpc="1">
            <a:prstTxWarp prst="textNoShape">
              <a:avLst/>
            </a:prstTxWarp>
          </a:bodyPr>
          <a:lstStyle/>
          <a:p>
            <a:pPr algn="l" defTabSz="426654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3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72933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5462" tIns="72813" rIns="85462" bIns="42732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26608" hangingPunct="0">
              <a:lnSpc>
                <a:spcPct val="93000"/>
              </a:lnSpc>
              <a:buSzPct val="100000"/>
              <a:defRPr/>
            </a:pPr>
            <a:r>
              <a:rPr lang="it-IT" sz="5700" dirty="0" err="1">
                <a:solidFill>
                  <a:srgbClr val="C00000"/>
                </a:solidFill>
              </a:rPr>
              <a:t>Thank</a:t>
            </a:r>
            <a:r>
              <a:rPr lang="it-IT" sz="5700" dirty="0">
                <a:solidFill>
                  <a:srgbClr val="C00000"/>
                </a:solidFill>
              </a:rPr>
              <a:t> </a:t>
            </a:r>
            <a:r>
              <a:rPr lang="it-IT" sz="5700" dirty="0" err="1">
                <a:solidFill>
                  <a:srgbClr val="C00000"/>
                </a:solidFill>
              </a:rPr>
              <a:t>you</a:t>
            </a:r>
            <a:r>
              <a:rPr lang="it-IT" sz="5700" dirty="0">
                <a:solidFill>
                  <a:srgbClr val="C00000"/>
                </a:solidFill>
              </a:rPr>
              <a:t>!</a:t>
            </a:r>
          </a:p>
          <a:p>
            <a:pPr defTabSz="426608" hangingPunct="0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60" y="5798417"/>
            <a:ext cx="9906000" cy="25702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6838" tIns="43420" rIns="86838" bIns="43420" rtlCol="0" anchor="ctr" anchorCtr="1">
            <a:spAutoFit/>
          </a:bodyPr>
          <a:lstStyle/>
          <a:p>
            <a:pPr algn="l" defTabSz="425146" eaLnBrk="0" hangingPunct="0"/>
            <a:r>
              <a:rPr lang="en-US" sz="1100" b="1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100" b="1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29" y="1491397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62" tIns="53670" rIns="85462" bIns="42732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146" eaLnBrk="1" hangingPunct="0">
              <a:lnSpc>
                <a:spcPct val="93000"/>
              </a:lnSpc>
              <a:buSzPct val="100000"/>
              <a:tabLst>
                <a:tab pos="0" algn="l"/>
                <a:tab pos="425146" algn="l"/>
                <a:tab pos="851797" algn="l"/>
                <a:tab pos="1278449" algn="l"/>
                <a:tab pos="1705101" algn="l"/>
                <a:tab pos="2131755" algn="l"/>
                <a:tab pos="2558406" algn="l"/>
                <a:tab pos="2985058" algn="l"/>
                <a:tab pos="3411711" algn="l"/>
                <a:tab pos="3838362" algn="l"/>
                <a:tab pos="4265018" algn="l"/>
                <a:tab pos="4691668" algn="l"/>
                <a:tab pos="5118322" algn="l"/>
                <a:tab pos="5544972" algn="l"/>
                <a:tab pos="5971623" algn="l"/>
                <a:tab pos="6398278" algn="l"/>
                <a:tab pos="6824929" algn="l"/>
                <a:tab pos="7251582" algn="l"/>
                <a:tab pos="7678234" algn="l"/>
                <a:tab pos="8104885" algn="l"/>
                <a:tab pos="8531538" algn="l"/>
              </a:tabLst>
              <a:defRPr/>
            </a:pPr>
            <a:r>
              <a:rPr lang="en-GB" altLang="it-IT" sz="17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smtClean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 smtClean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700" dirty="0">
              <a:solidFill>
                <a:prstClr val="black"/>
              </a:solidFill>
              <a:cs typeface="+mn-cs"/>
            </a:endParaRPr>
          </a:p>
          <a:p>
            <a:pPr defTabSz="42514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64"/>
            <a:ext cx="6838482" cy="391640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5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0063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62804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3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2909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7678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4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6" indent="0">
              <a:buNone/>
              <a:defRPr sz="2000" b="1"/>
            </a:lvl2pPr>
            <a:lvl3pPr marL="913712" indent="0">
              <a:buNone/>
              <a:defRPr sz="1800" b="1"/>
            </a:lvl3pPr>
            <a:lvl4pPr marL="1370566" indent="0">
              <a:buNone/>
              <a:defRPr sz="1600" b="1"/>
            </a:lvl4pPr>
            <a:lvl5pPr marL="1827416" indent="0">
              <a:buNone/>
              <a:defRPr sz="1600" b="1"/>
            </a:lvl5pPr>
            <a:lvl6pPr marL="2284275" indent="0">
              <a:buNone/>
              <a:defRPr sz="1600" b="1"/>
            </a:lvl6pPr>
            <a:lvl7pPr marL="2741132" indent="0">
              <a:buNone/>
              <a:defRPr sz="1600" b="1"/>
            </a:lvl7pPr>
            <a:lvl8pPr marL="3197986" indent="0">
              <a:buNone/>
              <a:defRPr sz="1600" b="1"/>
            </a:lvl8pPr>
            <a:lvl9pPr marL="36548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45184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1304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0509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80" y="27308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4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56" indent="0">
              <a:buNone/>
              <a:defRPr sz="1200"/>
            </a:lvl2pPr>
            <a:lvl3pPr marL="913712" indent="0">
              <a:buNone/>
              <a:defRPr sz="1000"/>
            </a:lvl3pPr>
            <a:lvl4pPr marL="1370566" indent="0">
              <a:buNone/>
              <a:defRPr sz="900"/>
            </a:lvl4pPr>
            <a:lvl5pPr marL="1827416" indent="0">
              <a:buNone/>
              <a:defRPr sz="900"/>
            </a:lvl5pPr>
            <a:lvl6pPr marL="2284275" indent="0">
              <a:buNone/>
              <a:defRPr sz="900"/>
            </a:lvl6pPr>
            <a:lvl7pPr marL="2741132" indent="0">
              <a:buNone/>
              <a:defRPr sz="900"/>
            </a:lvl7pPr>
            <a:lvl8pPr marL="3197986" indent="0">
              <a:buNone/>
              <a:defRPr sz="900"/>
            </a:lvl8pPr>
            <a:lvl9pPr marL="3654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346726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5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5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56" indent="0">
              <a:buNone/>
              <a:defRPr sz="2800"/>
            </a:lvl2pPr>
            <a:lvl3pPr marL="913712" indent="0">
              <a:buNone/>
              <a:defRPr sz="2400"/>
            </a:lvl3pPr>
            <a:lvl4pPr marL="1370566" indent="0">
              <a:buNone/>
              <a:defRPr sz="2000"/>
            </a:lvl4pPr>
            <a:lvl5pPr marL="1827416" indent="0">
              <a:buNone/>
              <a:defRPr sz="2000"/>
            </a:lvl5pPr>
            <a:lvl6pPr marL="2284275" indent="0">
              <a:buNone/>
              <a:defRPr sz="2000"/>
            </a:lvl6pPr>
            <a:lvl7pPr marL="2741132" indent="0">
              <a:buNone/>
              <a:defRPr sz="2000"/>
            </a:lvl7pPr>
            <a:lvl8pPr marL="3197986" indent="0">
              <a:buNone/>
              <a:defRPr sz="2000"/>
            </a:lvl8pPr>
            <a:lvl9pPr marL="365484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5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56" indent="0">
              <a:buNone/>
              <a:defRPr sz="1200"/>
            </a:lvl2pPr>
            <a:lvl3pPr marL="913712" indent="0">
              <a:buNone/>
              <a:defRPr sz="1000"/>
            </a:lvl3pPr>
            <a:lvl4pPr marL="1370566" indent="0">
              <a:buNone/>
              <a:defRPr sz="900"/>
            </a:lvl4pPr>
            <a:lvl5pPr marL="1827416" indent="0">
              <a:buNone/>
              <a:defRPr sz="900"/>
            </a:lvl5pPr>
            <a:lvl6pPr marL="2284275" indent="0">
              <a:buNone/>
              <a:defRPr sz="900"/>
            </a:lvl6pPr>
            <a:lvl7pPr marL="2741132" indent="0">
              <a:buNone/>
              <a:defRPr sz="900"/>
            </a:lvl7pPr>
            <a:lvl8pPr marL="3197986" indent="0">
              <a:buNone/>
              <a:defRPr sz="900"/>
            </a:lvl8pPr>
            <a:lvl9pPr marL="3654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633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7175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56949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4" y="274675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75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2071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9939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98836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8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8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00505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58905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9" indent="0">
              <a:buNone/>
              <a:defRPr sz="2000" b="1"/>
            </a:lvl2pPr>
            <a:lvl3pPr marL="913798" indent="0">
              <a:buNone/>
              <a:defRPr sz="1800" b="1"/>
            </a:lvl3pPr>
            <a:lvl4pPr marL="1370696" indent="0">
              <a:buNone/>
              <a:defRPr sz="1600" b="1"/>
            </a:lvl4pPr>
            <a:lvl5pPr marL="1827589" indent="0">
              <a:buNone/>
              <a:defRPr sz="1600" b="1"/>
            </a:lvl5pPr>
            <a:lvl6pPr marL="2284491" indent="0">
              <a:buNone/>
              <a:defRPr sz="1600" b="1"/>
            </a:lvl6pPr>
            <a:lvl7pPr marL="2741390" indent="0">
              <a:buNone/>
              <a:defRPr sz="1600" b="1"/>
            </a:lvl7pPr>
            <a:lvl8pPr marL="3198287" indent="0">
              <a:buNone/>
              <a:defRPr sz="1600" b="1"/>
            </a:lvl8pPr>
            <a:lvl9pPr marL="3655185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5" y="1535114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9" indent="0">
              <a:buNone/>
              <a:defRPr sz="2000" b="1"/>
            </a:lvl2pPr>
            <a:lvl3pPr marL="913798" indent="0">
              <a:buNone/>
              <a:defRPr sz="1800" b="1"/>
            </a:lvl3pPr>
            <a:lvl4pPr marL="1370696" indent="0">
              <a:buNone/>
              <a:defRPr sz="1600" b="1"/>
            </a:lvl4pPr>
            <a:lvl5pPr marL="1827589" indent="0">
              <a:buNone/>
              <a:defRPr sz="1600" b="1"/>
            </a:lvl5pPr>
            <a:lvl6pPr marL="2284491" indent="0">
              <a:buNone/>
              <a:defRPr sz="1600" b="1"/>
            </a:lvl6pPr>
            <a:lvl7pPr marL="2741390" indent="0">
              <a:buNone/>
              <a:defRPr sz="1600" b="1"/>
            </a:lvl7pPr>
            <a:lvl8pPr marL="3198287" indent="0">
              <a:buNone/>
              <a:defRPr sz="1600" b="1"/>
            </a:lvl8pPr>
            <a:lvl9pPr marL="3655185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41815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48299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80374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8" y="273058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0" y="1435104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99" indent="0">
              <a:buNone/>
              <a:defRPr sz="1200"/>
            </a:lvl2pPr>
            <a:lvl3pPr marL="913798" indent="0">
              <a:buNone/>
              <a:defRPr sz="1000"/>
            </a:lvl3pPr>
            <a:lvl4pPr marL="1370696" indent="0">
              <a:buNone/>
              <a:defRPr sz="900"/>
            </a:lvl4pPr>
            <a:lvl5pPr marL="1827589" indent="0">
              <a:buNone/>
              <a:defRPr sz="900"/>
            </a:lvl5pPr>
            <a:lvl6pPr marL="2284491" indent="0">
              <a:buNone/>
              <a:defRPr sz="900"/>
            </a:lvl6pPr>
            <a:lvl7pPr marL="2741390" indent="0">
              <a:buNone/>
              <a:defRPr sz="900"/>
            </a:lvl7pPr>
            <a:lvl8pPr marL="3198287" indent="0">
              <a:buNone/>
              <a:defRPr sz="900"/>
            </a:lvl8pPr>
            <a:lvl9pPr marL="3655185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388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637" y="276377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499" indent="0">
              <a:buNone/>
              <a:defRPr sz="1200"/>
            </a:lvl2pPr>
            <a:lvl3pPr marL="910998" indent="0">
              <a:buNone/>
              <a:defRPr sz="1000"/>
            </a:lvl3pPr>
            <a:lvl4pPr marL="1366501" indent="0">
              <a:buNone/>
              <a:defRPr sz="900"/>
            </a:lvl4pPr>
            <a:lvl5pPr marL="1821998" indent="0">
              <a:buNone/>
              <a:defRPr sz="900"/>
            </a:lvl5pPr>
            <a:lvl6pPr marL="2277499" indent="0">
              <a:buNone/>
              <a:defRPr sz="900"/>
            </a:lvl6pPr>
            <a:lvl7pPr marL="2733003" indent="0">
              <a:buNone/>
              <a:defRPr sz="900"/>
            </a:lvl7pPr>
            <a:lvl8pPr marL="3188492" indent="0">
              <a:buNone/>
              <a:defRPr sz="900"/>
            </a:lvl8pPr>
            <a:lvl9pPr marL="36440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623008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5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5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99" indent="0">
              <a:buNone/>
              <a:defRPr sz="2800"/>
            </a:lvl2pPr>
            <a:lvl3pPr marL="913798" indent="0">
              <a:buNone/>
              <a:defRPr sz="2400"/>
            </a:lvl3pPr>
            <a:lvl4pPr marL="1370696" indent="0">
              <a:buNone/>
              <a:defRPr sz="2000"/>
            </a:lvl4pPr>
            <a:lvl5pPr marL="1827589" indent="0">
              <a:buNone/>
              <a:defRPr sz="2000"/>
            </a:lvl5pPr>
            <a:lvl6pPr marL="2284491" indent="0">
              <a:buNone/>
              <a:defRPr sz="2000"/>
            </a:lvl6pPr>
            <a:lvl7pPr marL="2741390" indent="0">
              <a:buNone/>
              <a:defRPr sz="2000"/>
            </a:lvl7pPr>
            <a:lvl8pPr marL="3198287" indent="0">
              <a:buNone/>
              <a:defRPr sz="2000"/>
            </a:lvl8pPr>
            <a:lvl9pPr marL="3655185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5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99" indent="0">
              <a:buNone/>
              <a:defRPr sz="1200"/>
            </a:lvl2pPr>
            <a:lvl3pPr marL="913798" indent="0">
              <a:buNone/>
              <a:defRPr sz="1000"/>
            </a:lvl3pPr>
            <a:lvl4pPr marL="1370696" indent="0">
              <a:buNone/>
              <a:defRPr sz="900"/>
            </a:lvl4pPr>
            <a:lvl5pPr marL="1827589" indent="0">
              <a:buNone/>
              <a:defRPr sz="900"/>
            </a:lvl5pPr>
            <a:lvl6pPr marL="2284491" indent="0">
              <a:buNone/>
              <a:defRPr sz="900"/>
            </a:lvl6pPr>
            <a:lvl7pPr marL="2741390" indent="0">
              <a:buNone/>
              <a:defRPr sz="900"/>
            </a:lvl7pPr>
            <a:lvl8pPr marL="3198287" indent="0">
              <a:buNone/>
              <a:defRPr sz="900"/>
            </a:lvl8pPr>
            <a:lvl9pPr marL="3655185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05771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06799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4" y="274646"/>
            <a:ext cx="222885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6"/>
            <a:ext cx="652145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96338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0972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0" descr="https://vuo.elettra.eu/vuo/cgi-bin/download-tm4.py?frm_user_id=8707&amp;frm_iddocumenttype=14&amp;frm_iddocument=392600&amp;frm_hash=e7546499729021446c70a2613a49799cf98408ef">
            <a:extLst>
              <a:ext uri="{FF2B5EF4-FFF2-40B4-BE49-F238E27FC236}">
                <a16:creationId xmlns="" xmlns:a16="http://schemas.microsoft.com/office/drawing/2014/main" id="{128FDF6D-3645-43D7-A362-F8B71AA304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67" y="6509786"/>
            <a:ext cx="730496" cy="37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3402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1" y="6368602"/>
            <a:ext cx="9906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379" tIns="45689" rIns="91379" bIns="45689" numCol="1" rtlCol="0" anchor="t" anchorCtr="0" compatLnSpc="1">
            <a:prstTxWarp prst="textNoShape">
              <a:avLst/>
            </a:prstTxWarp>
          </a:bodyPr>
          <a:lstStyle/>
          <a:p>
            <a:pPr algn="l" defTabSz="448967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 sz="2400">
              <a:solidFill>
                <a:prstClr val="white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1" y="583724"/>
            <a:ext cx="9906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32" tIns="76622" rIns="89932" bIns="4496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defTabSz="448920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sz="5000" dirty="0" err="1">
                <a:solidFill>
                  <a:srgbClr val="C00000"/>
                </a:solidFill>
              </a:rPr>
              <a:t>Thank</a:t>
            </a:r>
            <a:r>
              <a:rPr lang="it-IT" sz="5000" dirty="0">
                <a:solidFill>
                  <a:srgbClr val="C00000"/>
                </a:solidFill>
              </a:rPr>
              <a:t> </a:t>
            </a:r>
            <a:r>
              <a:rPr lang="it-IT" sz="5000" dirty="0" err="1">
                <a:solidFill>
                  <a:srgbClr val="C00000"/>
                </a:solidFill>
              </a:rPr>
              <a:t>you</a:t>
            </a:r>
            <a:r>
              <a:rPr lang="it-IT" sz="5000" dirty="0">
                <a:solidFill>
                  <a:srgbClr val="C00000"/>
                </a:solidFill>
              </a:rPr>
              <a:t>!</a:t>
            </a:r>
          </a:p>
          <a:p>
            <a:pPr defTabSz="448920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59" y="5788427"/>
            <a:ext cx="9906000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91379" tIns="45689" rIns="91379" bIns="45689" rtlCol="0" anchor="ctr" anchorCtr="1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solidFill>
                  <a:srgbClr val="C00000"/>
                </a:solidFill>
                <a:latin typeface="Calibri"/>
                <a:ea typeface="ＭＳ Ｐゴシック" pitchFamily="34" charset="-128"/>
                <a:cs typeface="+mn-cs"/>
              </a:rPr>
              <a:t>CompactLight</a:t>
            </a:r>
            <a:r>
              <a:rPr lang="en-US" sz="1200" b="1" dirty="0">
                <a:solidFill>
                  <a:srgbClr val="C00000"/>
                </a:solidFill>
                <a:latin typeface="Calibri"/>
                <a:ea typeface="ＭＳ Ｐゴシック" pitchFamily="34" charset="-128"/>
                <a:cs typeface="+mn-cs"/>
              </a:rPr>
              <a:t> is funded by the European Union’s Horizon2020 Research and Innovation program under Grant Agreement No. 777431.</a:t>
            </a:r>
            <a:endParaRPr lang="de-DE" sz="1200" b="1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1" y="6218346"/>
            <a:ext cx="9763880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85730" y="1491394"/>
            <a:ext cx="7005301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32" tIns="56477" rIns="89932" bIns="4496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47379" eaLnBrk="1" hangingPunct="0">
              <a:lnSpc>
                <a:spcPct val="93000"/>
              </a:lnSpc>
              <a:buSzPct val="100000"/>
              <a:defRPr/>
            </a:pPr>
            <a:r>
              <a:rPr lang="en-GB" altLang="it-IT" sz="18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1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                                     </a:t>
            </a:r>
            <a:r>
              <a:rPr lang="it-IT" altLang="en-US" sz="1800" dirty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800" dirty="0">
              <a:solidFill>
                <a:prstClr val="black"/>
              </a:solidFill>
              <a:cs typeface="+mn-cs"/>
            </a:endParaRPr>
          </a:p>
          <a:p>
            <a:pPr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it-IT" altLang="en-US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1038" y="1798959"/>
            <a:ext cx="6838482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04618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6"/>
          </a:xfrm>
          <a:prstGeom prst="rect">
            <a:avLst/>
          </a:prstGeom>
        </p:spPr>
        <p:txBody>
          <a:bodyPr lIns="91379" tIns="45689" rIns="91379" bIns="45689"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8"/>
            <a:ext cx="8420100" cy="1500187"/>
          </a:xfrm>
          <a:prstGeom prst="rect">
            <a:avLst/>
          </a:prstGeom>
        </p:spPr>
        <p:txBody>
          <a:bodyPr lIns="91379" tIns="45689" rIns="91379" bIns="45689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6961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79" tIns="45689" rIns="91379" bIns="45689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333501"/>
            <a:ext cx="4375150" cy="3771900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333501"/>
            <a:ext cx="4375150" cy="3771900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59933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  <a:prstGeom prst="rect">
            <a:avLst/>
          </a:prstGeom>
        </p:spPr>
        <p:txBody>
          <a:bodyPr lIns="91379" tIns="45689" rIns="91379" bIns="45689" anchor="b"/>
          <a:lstStyle>
            <a:lvl1pPr marL="0" indent="0">
              <a:buNone/>
              <a:defRPr sz="2400" b="1"/>
            </a:lvl1pPr>
            <a:lvl2pPr marL="456899" indent="0">
              <a:buNone/>
              <a:defRPr sz="2000" b="1"/>
            </a:lvl2pPr>
            <a:lvl3pPr marL="913798" indent="0">
              <a:buNone/>
              <a:defRPr sz="1800" b="1"/>
            </a:lvl3pPr>
            <a:lvl4pPr marL="1370696" indent="0">
              <a:buNone/>
              <a:defRPr sz="1600" b="1"/>
            </a:lvl4pPr>
            <a:lvl5pPr marL="1827589" indent="0">
              <a:buNone/>
              <a:defRPr sz="1600" b="1"/>
            </a:lvl5pPr>
            <a:lvl6pPr marL="2284491" indent="0">
              <a:buNone/>
              <a:defRPr sz="1600" b="1"/>
            </a:lvl6pPr>
            <a:lvl7pPr marL="2741390" indent="0">
              <a:buNone/>
              <a:defRPr sz="1600" b="1"/>
            </a:lvl7pPr>
            <a:lvl8pPr marL="3198287" indent="0">
              <a:buNone/>
              <a:defRPr sz="1600" b="1"/>
            </a:lvl8pPr>
            <a:lvl9pPr marL="3655185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5" y="1535114"/>
            <a:ext cx="4378590" cy="639762"/>
          </a:xfrm>
          <a:prstGeom prst="rect">
            <a:avLst/>
          </a:prstGeom>
        </p:spPr>
        <p:txBody>
          <a:bodyPr lIns="91379" tIns="45689" rIns="91379" bIns="45689" anchor="b"/>
          <a:lstStyle>
            <a:lvl1pPr marL="0" indent="0">
              <a:buNone/>
              <a:defRPr sz="2400" b="1"/>
            </a:lvl1pPr>
            <a:lvl2pPr marL="456899" indent="0">
              <a:buNone/>
              <a:defRPr sz="2000" b="1"/>
            </a:lvl2pPr>
            <a:lvl3pPr marL="913798" indent="0">
              <a:buNone/>
              <a:defRPr sz="1800" b="1"/>
            </a:lvl3pPr>
            <a:lvl4pPr marL="1370696" indent="0">
              <a:buNone/>
              <a:defRPr sz="1600" b="1"/>
            </a:lvl4pPr>
            <a:lvl5pPr marL="1827589" indent="0">
              <a:buNone/>
              <a:defRPr sz="1600" b="1"/>
            </a:lvl5pPr>
            <a:lvl6pPr marL="2284491" indent="0">
              <a:buNone/>
              <a:defRPr sz="1600" b="1"/>
            </a:lvl6pPr>
            <a:lvl7pPr marL="2741390" indent="0">
              <a:buNone/>
              <a:defRPr sz="1600" b="1"/>
            </a:lvl7pPr>
            <a:lvl8pPr marL="3198287" indent="0">
              <a:buNone/>
              <a:defRPr sz="1600" b="1"/>
            </a:lvl8pPr>
            <a:lvl9pPr marL="3655185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0005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33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499" indent="0">
              <a:buNone/>
              <a:defRPr sz="2800"/>
            </a:lvl2pPr>
            <a:lvl3pPr marL="910998" indent="0">
              <a:buNone/>
              <a:defRPr sz="2400"/>
            </a:lvl3pPr>
            <a:lvl4pPr marL="1366501" indent="0">
              <a:buNone/>
              <a:defRPr sz="2000"/>
            </a:lvl4pPr>
            <a:lvl5pPr marL="1821998" indent="0">
              <a:buNone/>
              <a:defRPr sz="2000"/>
            </a:lvl5pPr>
            <a:lvl6pPr marL="2277499" indent="0">
              <a:buNone/>
              <a:defRPr sz="2000"/>
            </a:lvl6pPr>
            <a:lvl7pPr marL="2733003" indent="0">
              <a:buNone/>
              <a:defRPr sz="2000"/>
            </a:lvl7pPr>
            <a:lvl8pPr marL="3188492" indent="0">
              <a:buNone/>
              <a:defRPr sz="2000"/>
            </a:lvl8pPr>
            <a:lvl9pPr marL="3644000" indent="0">
              <a:buNone/>
              <a:defRPr sz="2000"/>
            </a:lvl9pPr>
          </a:lstStyle>
          <a:p>
            <a:pPr lvl="0"/>
            <a:endParaRPr lang="en-US" noProof="0" smtClean="0">
              <a:sym typeface="American Typewriter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499" indent="0">
              <a:buNone/>
              <a:defRPr sz="1200"/>
            </a:lvl2pPr>
            <a:lvl3pPr marL="910998" indent="0">
              <a:buNone/>
              <a:defRPr sz="1000"/>
            </a:lvl3pPr>
            <a:lvl4pPr marL="1366501" indent="0">
              <a:buNone/>
              <a:defRPr sz="900"/>
            </a:lvl4pPr>
            <a:lvl5pPr marL="1821998" indent="0">
              <a:buNone/>
              <a:defRPr sz="900"/>
            </a:lvl5pPr>
            <a:lvl6pPr marL="2277499" indent="0">
              <a:buNone/>
              <a:defRPr sz="900"/>
            </a:lvl6pPr>
            <a:lvl7pPr marL="2733003" indent="0">
              <a:buNone/>
              <a:defRPr sz="900"/>
            </a:lvl7pPr>
            <a:lvl8pPr marL="3188492" indent="0">
              <a:buNone/>
              <a:defRPr sz="900"/>
            </a:lvl8pPr>
            <a:lvl9pPr marL="36440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1607057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3" y="273051"/>
            <a:ext cx="3259006" cy="1162050"/>
          </a:xfrm>
          <a:prstGeom prst="rect">
            <a:avLst/>
          </a:prstGeom>
        </p:spPr>
        <p:txBody>
          <a:bodyPr lIns="91379" tIns="45689" rIns="91379" bIns="45689"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8" y="273058"/>
            <a:ext cx="5537729" cy="5853113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3" y="1435104"/>
            <a:ext cx="3259006" cy="4691063"/>
          </a:xfrm>
          <a:prstGeom prst="rect">
            <a:avLst/>
          </a:prstGeom>
        </p:spPr>
        <p:txBody>
          <a:bodyPr lIns="91379" tIns="45689" rIns="91379" bIns="45689"/>
          <a:lstStyle>
            <a:lvl1pPr marL="0" indent="0">
              <a:buNone/>
              <a:defRPr sz="1400"/>
            </a:lvl1pPr>
            <a:lvl2pPr marL="456899" indent="0">
              <a:buNone/>
              <a:defRPr sz="1200"/>
            </a:lvl2pPr>
            <a:lvl3pPr marL="913798" indent="0">
              <a:buNone/>
              <a:defRPr sz="1000"/>
            </a:lvl3pPr>
            <a:lvl4pPr marL="1370696" indent="0">
              <a:buNone/>
              <a:defRPr sz="900"/>
            </a:lvl4pPr>
            <a:lvl5pPr marL="1827589" indent="0">
              <a:buNone/>
              <a:defRPr sz="900"/>
            </a:lvl5pPr>
            <a:lvl6pPr marL="2284491" indent="0">
              <a:buNone/>
              <a:defRPr sz="900"/>
            </a:lvl6pPr>
            <a:lvl7pPr marL="2741390" indent="0">
              <a:buNone/>
              <a:defRPr sz="900"/>
            </a:lvl7pPr>
            <a:lvl8pPr marL="3198287" indent="0">
              <a:buNone/>
              <a:defRPr sz="900"/>
            </a:lvl8pPr>
            <a:lvl9pPr marL="3655185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46943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52" y="4800600"/>
            <a:ext cx="5943600" cy="566738"/>
          </a:xfrm>
          <a:prstGeom prst="rect">
            <a:avLst/>
          </a:prstGeom>
        </p:spPr>
        <p:txBody>
          <a:bodyPr lIns="91379" tIns="45689" rIns="91379" bIns="45689"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52" y="612775"/>
            <a:ext cx="5943600" cy="4114800"/>
          </a:xfrm>
          <a:prstGeom prst="rect">
            <a:avLst/>
          </a:prstGeom>
        </p:spPr>
        <p:txBody>
          <a:bodyPr lIns="91379" tIns="45689" rIns="91379" bIns="45689"/>
          <a:lstStyle>
            <a:lvl1pPr marL="0" indent="0">
              <a:buNone/>
              <a:defRPr sz="3200"/>
            </a:lvl1pPr>
            <a:lvl2pPr marL="456899" indent="0">
              <a:buNone/>
              <a:defRPr sz="2800"/>
            </a:lvl2pPr>
            <a:lvl3pPr marL="913798" indent="0">
              <a:buNone/>
              <a:defRPr sz="2400"/>
            </a:lvl3pPr>
            <a:lvl4pPr marL="1370696" indent="0">
              <a:buNone/>
              <a:defRPr sz="2000"/>
            </a:lvl4pPr>
            <a:lvl5pPr marL="1827589" indent="0">
              <a:buNone/>
              <a:defRPr sz="2000"/>
            </a:lvl5pPr>
            <a:lvl6pPr marL="2284491" indent="0">
              <a:buNone/>
              <a:defRPr sz="2000"/>
            </a:lvl6pPr>
            <a:lvl7pPr marL="2741390" indent="0">
              <a:buNone/>
              <a:defRPr sz="2000"/>
            </a:lvl7pPr>
            <a:lvl8pPr marL="3198287" indent="0">
              <a:buNone/>
              <a:defRPr sz="2000"/>
            </a:lvl8pPr>
            <a:lvl9pPr marL="3655185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52" y="5367338"/>
            <a:ext cx="5943600" cy="804862"/>
          </a:xfrm>
          <a:prstGeom prst="rect">
            <a:avLst/>
          </a:prstGeom>
        </p:spPr>
        <p:txBody>
          <a:bodyPr lIns="91379" tIns="45689" rIns="91379" bIns="45689"/>
          <a:lstStyle>
            <a:lvl1pPr marL="0" indent="0">
              <a:buNone/>
              <a:defRPr sz="1400"/>
            </a:lvl1pPr>
            <a:lvl2pPr marL="456899" indent="0">
              <a:buNone/>
              <a:defRPr sz="1200"/>
            </a:lvl2pPr>
            <a:lvl3pPr marL="913798" indent="0">
              <a:buNone/>
              <a:defRPr sz="1000"/>
            </a:lvl3pPr>
            <a:lvl4pPr marL="1370696" indent="0">
              <a:buNone/>
              <a:defRPr sz="900"/>
            </a:lvl4pPr>
            <a:lvl5pPr marL="1827589" indent="0">
              <a:buNone/>
              <a:defRPr sz="900"/>
            </a:lvl5pPr>
            <a:lvl6pPr marL="2284491" indent="0">
              <a:buNone/>
              <a:defRPr sz="900"/>
            </a:lvl6pPr>
            <a:lvl7pPr marL="2741390" indent="0">
              <a:buNone/>
              <a:defRPr sz="900"/>
            </a:lvl7pPr>
            <a:lvl8pPr marL="3198287" indent="0">
              <a:buNone/>
              <a:defRPr sz="900"/>
            </a:lvl8pPr>
            <a:lvl9pPr marL="3655185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67269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79" tIns="45689" rIns="91379" bIns="45689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eaVert" lIns="91379" tIns="45689" rIns="91379" bIns="45689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66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4" y="228600"/>
            <a:ext cx="2228850" cy="4876800"/>
          </a:xfrm>
          <a:prstGeom prst="rect">
            <a:avLst/>
          </a:prstGeom>
        </p:spPr>
        <p:txBody>
          <a:bodyPr vert="eaVert" lIns="91379" tIns="45689" rIns="91379" bIns="45689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28600"/>
            <a:ext cx="6521450" cy="4876800"/>
          </a:xfrm>
          <a:prstGeom prst="rect">
            <a:avLst/>
          </a:prstGeom>
        </p:spPr>
        <p:txBody>
          <a:bodyPr vert="eaVert" lIns="91379" tIns="45689" rIns="91379" bIns="45689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0DBED653-ED56-45E5-BB0D-5E01D2AC7EB9}" type="datetimeFigureOut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24775" y="443712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541405" y="4797160"/>
            <a:ext cx="476366" cy="365125"/>
          </a:xfrm>
          <a:prstGeom prst="rect">
            <a:avLst/>
          </a:prstGeom>
        </p:spPr>
        <p:txBody>
          <a:bodyPr lIns="91379" tIns="45689" rIns="91379" bIns="45689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C20F5D04-1E10-4BE2-8A01-3B93FA0AFA98}" type="slidenum">
              <a:rPr lang="it-IT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7377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44" y="881352"/>
            <a:ext cx="8933527" cy="5356597"/>
          </a:xfrm>
          <a:prstGeom prst="rect">
            <a:avLst/>
          </a:prstGeom>
        </p:spPr>
        <p:txBody>
          <a:bodyPr lIns="82890" tIns="41445" rIns="82890" bIns="41445"/>
          <a:lstStyle>
            <a:lvl1pPr marL="0" indent="0" algn="l">
              <a:lnSpc>
                <a:spcPct val="100000"/>
              </a:lnSpc>
              <a:spcAft>
                <a:spcPts val="1361"/>
              </a:spcAft>
              <a:defRPr sz="2500">
                <a:solidFill>
                  <a:srgbClr val="C00000"/>
                </a:solidFill>
              </a:defRPr>
            </a:lvl1pPr>
            <a:lvl2pPr marL="326341" indent="-261073">
              <a:lnSpc>
                <a:spcPct val="100000"/>
              </a:lnSpc>
              <a:spcAft>
                <a:spcPts val="1089"/>
              </a:spcAft>
              <a:buFont typeface="Arial" pitchFamily="34" charset="0"/>
              <a:buChar char="•"/>
              <a:defRPr sz="2200"/>
            </a:lvl2pPr>
            <a:lvl3pPr marL="587412" indent="-261073">
              <a:lnSpc>
                <a:spcPct val="100000"/>
              </a:lnSpc>
              <a:spcAft>
                <a:spcPts val="816"/>
              </a:spcAft>
              <a:buFont typeface="Symbol" pitchFamily="18" charset="2"/>
              <a:buChar char="-"/>
              <a:defRPr sz="1800"/>
            </a:lvl3pPr>
            <a:lvl4pPr marL="848485" indent="-261073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§"/>
              <a:defRPr sz="1600"/>
            </a:lvl4pPr>
            <a:lvl5pPr marL="1109557" indent="-261073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ü"/>
              <a:defRPr sz="1600"/>
            </a:lvl5pPr>
          </a:lstStyle>
          <a:p>
            <a:pPr lvl="0"/>
            <a:r>
              <a:rPr lang="en-US" dirty="0"/>
              <a:t>Click to add 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234696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79" tIns="45689" rIns="91379" bIns="45689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lIns="91379" tIns="45689" rIns="91379" bIns="45689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0CA5E97-BB2B-4724-A4DF-E93883B60019}" type="datetime1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22/01/20</a:t>
            </a:fld>
            <a:endParaRPr lang="en-US" altLang="zh-CN" sz="1800" dirty="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384550" y="6356360"/>
            <a:ext cx="3136900" cy="365125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99300" y="6356360"/>
            <a:ext cx="2311400" cy="365125"/>
          </a:xfrm>
          <a:prstGeom prst="rect">
            <a:avLst/>
          </a:prstGeom>
        </p:spPr>
        <p:txBody>
          <a:bodyPr lIns="91379" tIns="45689" rIns="91379" bIns="45689"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1C6B5DDA-0975-49C8-9694-A3A695377134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altLang="zh-CN" sz="1800">
              <a:solidFill>
                <a:prstClr val="black"/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989816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  <a:prstGeom prst="rect">
            <a:avLst/>
          </a:prstGeom>
        </p:spPr>
        <p:txBody>
          <a:bodyPr lIns="62677" tIns="31338" rIns="62677" bIns="31338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  <a:prstGeom prst="rect">
            <a:avLst/>
          </a:prstGeom>
        </p:spPr>
        <p:txBody>
          <a:bodyPr lIns="62677" tIns="31338" rIns="62677" bIns="3133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6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0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53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66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80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93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0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61"/>
            <a:ext cx="2311400" cy="365125"/>
          </a:xfrm>
          <a:prstGeom prst="rect">
            <a:avLst/>
          </a:prstGeom>
        </p:spPr>
        <p:txBody>
          <a:bodyPr lIns="62677" tIns="31338" rIns="62677" bIns="31338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E18AC979-4F76-42A3-8773-71D24A2C1A98}" type="datetimeFigureOut"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61"/>
            <a:ext cx="3136900" cy="365125"/>
          </a:xfrm>
          <a:prstGeom prst="rect">
            <a:avLst/>
          </a:prstGeom>
        </p:spPr>
        <p:txBody>
          <a:bodyPr lIns="62677" tIns="31338" rIns="62677" bIns="31338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61"/>
            <a:ext cx="2311400" cy="365125"/>
          </a:xfrm>
          <a:prstGeom prst="rect">
            <a:avLst/>
          </a:prstGeom>
        </p:spPr>
        <p:txBody>
          <a:bodyPr lIns="62677" tIns="31338" rIns="62677" bIns="31338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1C6C8CF-322F-4AD6-B7ED-152078F0A48A}" type="slidenum"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36222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60443" y="6601755"/>
            <a:ext cx="209040" cy="208822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4320" y="1846004"/>
            <a:ext cx="6367920" cy="442756"/>
          </a:xfrm>
          <a:prstGeom prst="rect">
            <a:avLst/>
          </a:prstGeom>
        </p:spPr>
        <p:txBody>
          <a:bodyPr lIns="86855" tIns="43428" rIns="86855" bIns="43428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60" y="1157166"/>
            <a:ext cx="6368456" cy="653244"/>
          </a:xfrm>
          <a:prstGeom prst="rect">
            <a:avLst/>
          </a:prstGeom>
        </p:spPr>
        <p:txBody>
          <a:bodyPr lIns="85487" tIns="43428" rIns="86855" bIns="43428" anchor="ctr"/>
          <a:lstStyle>
            <a:lvl1pPr algn="l">
              <a:lnSpc>
                <a:spcPct val="100000"/>
              </a:lnSpc>
              <a:defRPr sz="38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4326" y="2354084"/>
            <a:ext cx="9057116" cy="3233387"/>
          </a:xfrm>
          <a:prstGeom prst="rect">
            <a:avLst/>
          </a:prstGeom>
        </p:spPr>
        <p:txBody>
          <a:bodyPr lIns="86855" tIns="43428" rIns="86855" bIns="43428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54745" y="5648295"/>
            <a:ext cx="6226496" cy="391450"/>
          </a:xfrm>
          <a:prstGeom prst="rect">
            <a:avLst/>
          </a:prstGeom>
        </p:spPr>
        <p:txBody>
          <a:bodyPr lIns="34195" tIns="43428" rIns="34195" bIns="43428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8" tIns="53680" rIns="85478" bIns="4274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226" eaLnBrk="1" hangingPunct="0">
              <a:lnSpc>
                <a:spcPct val="93000"/>
              </a:lnSpc>
              <a:buSzPct val="100000"/>
              <a:tabLst>
                <a:tab pos="0" algn="l"/>
                <a:tab pos="425226" algn="l"/>
                <a:tab pos="851958" algn="l"/>
                <a:tab pos="1278690" algn="l"/>
                <a:tab pos="1705423" algn="l"/>
                <a:tab pos="2132157" algn="l"/>
                <a:tab pos="2558889" algn="l"/>
                <a:tab pos="2985621" algn="l"/>
                <a:tab pos="3412355" algn="l"/>
                <a:tab pos="3839088" algn="l"/>
                <a:tab pos="4265822" algn="l"/>
                <a:tab pos="4692554" algn="l"/>
                <a:tab pos="5119287" algn="l"/>
                <a:tab pos="5546018" algn="l"/>
                <a:tab pos="5972750" algn="l"/>
                <a:tab pos="6399485" algn="l"/>
                <a:tab pos="6826217" algn="l"/>
                <a:tab pos="7252950" algn="l"/>
                <a:tab pos="7679683" algn="l"/>
                <a:tab pos="8106415" algn="l"/>
                <a:tab pos="8533148" algn="l"/>
              </a:tabLst>
              <a:defRPr/>
            </a:pPr>
            <a:r>
              <a:rPr lang="en-GB" altLang="it-IT" sz="10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 dirty="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XLS		                     </a:t>
            </a:r>
            <a:r>
              <a:rPr lang="it-IT" altLang="en-US" sz="1300" dirty="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2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2440" y="6573488"/>
            <a:ext cx="209040" cy="208822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5843" y="2514464"/>
            <a:ext cx="8348632" cy="588459"/>
          </a:xfrm>
          <a:prstGeom prst="rect">
            <a:avLst/>
          </a:prstGeom>
        </p:spPr>
        <p:txBody>
          <a:bodyPr lIns="86855" tIns="43428" rIns="86855" bIns="43428"/>
          <a:lstStyle>
            <a:lvl1pPr algn="l">
              <a:defRPr sz="42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5160" y="3192231"/>
            <a:ext cx="7358520" cy="522774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0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3559" y="6433920"/>
            <a:ext cx="8915838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478" tIns="53680" rIns="85478" bIns="4274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l" defTabSz="425226" eaLnBrk="1" hangingPunct="0">
              <a:lnSpc>
                <a:spcPct val="93000"/>
              </a:lnSpc>
              <a:buSzPct val="100000"/>
              <a:tabLst>
                <a:tab pos="0" algn="l"/>
                <a:tab pos="425226" algn="l"/>
                <a:tab pos="851958" algn="l"/>
                <a:tab pos="1278690" algn="l"/>
                <a:tab pos="1705423" algn="l"/>
                <a:tab pos="2132157" algn="l"/>
                <a:tab pos="2558889" algn="l"/>
                <a:tab pos="2985621" algn="l"/>
                <a:tab pos="3412355" algn="l"/>
                <a:tab pos="3839088" algn="l"/>
                <a:tab pos="4265822" algn="l"/>
                <a:tab pos="4692554" algn="l"/>
                <a:tab pos="5119287" algn="l"/>
                <a:tab pos="5546018" algn="l"/>
                <a:tab pos="5972750" algn="l"/>
                <a:tab pos="6399485" algn="l"/>
                <a:tab pos="6826217" algn="l"/>
                <a:tab pos="7252950" algn="l"/>
                <a:tab pos="7679683" algn="l"/>
                <a:tab pos="8106415" algn="l"/>
                <a:tab pos="8533148" algn="l"/>
              </a:tabLst>
              <a:defRPr/>
            </a:pPr>
            <a:r>
              <a:rPr lang="en-GB" altLang="it-IT" sz="10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	</a:t>
            </a:r>
            <a:r>
              <a:rPr lang="en-GB" altLang="it-IT" sz="1300">
                <a:solidFill>
                  <a:prstClr val="black"/>
                </a:solidFill>
                <a:ea typeface="ＭＳ Ｐゴシック" pitchFamily="34" charset="-128"/>
                <a:cs typeface="+mn-cs"/>
              </a:rPr>
              <a:t>CompactLight@elettra.eu</a:t>
            </a:r>
            <a:r>
              <a:rPr lang="en-GB" altLang="it-IT" sz="100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>
                <a:solidFill>
                  <a:srgbClr val="C00000"/>
                </a:solidFill>
                <a:cs typeface="+mn-cs"/>
              </a:rPr>
              <a:t>XLS						</a:t>
            </a:r>
            <a:r>
              <a:rPr lang="it-IT" altLang="en-US" sz="1300">
                <a:solidFill>
                  <a:prstClr val="black"/>
                </a:solidFill>
                <a:cs typeface="+mn-cs"/>
              </a:rPr>
              <a:t>www.CompactLight.eu</a:t>
            </a:r>
            <a:endParaRPr lang="it-IT" altLang="it-IT" sz="1300" dirty="0">
              <a:solidFill>
                <a:prstClr val="black"/>
              </a:solidFill>
              <a:cs typeface="+mn-cs"/>
            </a:endParaRPr>
          </a:p>
          <a:p>
            <a:pPr defTabSz="425226" eaLnBrk="1" hangingPunct="0">
              <a:lnSpc>
                <a:spcPct val="93000"/>
              </a:lnSpc>
              <a:buSzPct val="100000"/>
              <a:defRPr/>
            </a:pPr>
            <a:r>
              <a:rPr lang="it-IT" altLang="en-US" sz="2300" dirty="0">
                <a:solidFill>
                  <a:srgbClr val="C00000"/>
                </a:solidFill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51880" y="6591340"/>
            <a:ext cx="210600" cy="208822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6236" y="881352"/>
            <a:ext cx="8933528" cy="5356597"/>
          </a:xfrm>
          <a:prstGeom prst="rect">
            <a:avLst/>
          </a:prstGeom>
        </p:spPr>
        <p:txBody>
          <a:bodyPr lIns="86855" tIns="43428" rIns="86855" bIns="43428"/>
          <a:lstStyle>
            <a:lvl1pPr marL="0" indent="0" algn="l">
              <a:lnSpc>
                <a:spcPct val="100000"/>
              </a:lnSpc>
              <a:spcAft>
                <a:spcPts val="1424"/>
              </a:spcAft>
              <a:defRPr sz="2700">
                <a:solidFill>
                  <a:srgbClr val="C00000"/>
                </a:solidFill>
              </a:defRPr>
            </a:lvl1pPr>
            <a:lvl2pPr marL="341946" indent="-273556">
              <a:lnSpc>
                <a:spcPct val="100000"/>
              </a:lnSpc>
              <a:spcAft>
                <a:spcPts val="1140"/>
              </a:spcAft>
              <a:buFont typeface="Arial" pitchFamily="34" charset="0"/>
              <a:buChar char="•"/>
              <a:defRPr sz="2300"/>
            </a:lvl2pPr>
            <a:lvl3pPr marL="615503" indent="-273556">
              <a:lnSpc>
                <a:spcPct val="100000"/>
              </a:lnSpc>
              <a:spcAft>
                <a:spcPts val="855"/>
              </a:spcAft>
              <a:buFont typeface="Symbol" pitchFamily="18" charset="2"/>
              <a:buChar char="-"/>
              <a:defRPr sz="1900"/>
            </a:lvl3pPr>
            <a:lvl4pPr marL="889062" indent="-27355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§"/>
              <a:defRPr sz="1700"/>
            </a:lvl4pPr>
            <a:lvl5pPr marL="1162618" indent="-273556">
              <a:lnSpc>
                <a:spcPct val="100000"/>
              </a:lnSpc>
              <a:spcAft>
                <a:spcPts val="57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dirty="0"/>
              <a:t>Click to add 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AE642EBA-EDC3-407C-B93A-7DA74DCC2A1C}"/>
              </a:ext>
            </a:extLst>
          </p:cNvPr>
          <p:cNvSpPr/>
          <p:nvPr userDrawn="1"/>
        </p:nvSpPr>
        <p:spPr>
          <a:xfrm>
            <a:off x="4457680" y="6454655"/>
            <a:ext cx="1096018" cy="380092"/>
          </a:xfrm>
          <a:prstGeom prst="rect">
            <a:avLst/>
          </a:prstGeom>
        </p:spPr>
        <p:txBody>
          <a:bodyPr wrap="none" lIns="86855" tIns="43428" rIns="86855" bIns="43428">
            <a:spAutoFit/>
          </a:bodyPr>
          <a:lstStyle/>
          <a:p>
            <a:pPr algn="l" defTabSz="425226" eaLnBrk="0" hangingPunct="0"/>
            <a:r>
              <a:rPr lang="it-IT" altLang="en-US" sz="1900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M. Croia</a:t>
            </a:r>
            <a:endParaRPr lang="en-GB" sz="19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2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96.xml"/><Relationship Id="rId15" Type="http://schemas.openxmlformats.org/officeDocument/2006/relationships/theme" Target="../theme/theme12.xml"/><Relationship Id="rId16" Type="http://schemas.openxmlformats.org/officeDocument/2006/relationships/image" Target="../media/image13.png"/><Relationship Id="rId17" Type="http://schemas.openxmlformats.org/officeDocument/2006/relationships/image" Target="../media/image12.jpeg"/><Relationship Id="rId18" Type="http://schemas.openxmlformats.org/officeDocument/2006/relationships/image" Target="../media/image40.png"/><Relationship Id="rId1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2.xml"/><Relationship Id="rId7" Type="http://schemas.openxmlformats.org/officeDocument/2006/relationships/theme" Target="../theme/theme13.xml"/><Relationship Id="rId8" Type="http://schemas.openxmlformats.org/officeDocument/2006/relationships/image" Target="../media/image12.jpe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8.xml"/><Relationship Id="rId7" Type="http://schemas.openxmlformats.org/officeDocument/2006/relationships/theme" Target="../theme/theme14.xml"/><Relationship Id="rId8" Type="http://schemas.openxmlformats.org/officeDocument/2006/relationships/image" Target="../media/image12.jpe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10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5.xml"/><Relationship Id="rId8" Type="http://schemas.openxmlformats.org/officeDocument/2006/relationships/slideLayout" Target="../slideLayouts/slideLayout116.xml"/><Relationship Id="rId9" Type="http://schemas.openxmlformats.org/officeDocument/2006/relationships/theme" Target="../theme/theme15.xml"/><Relationship Id="rId10" Type="http://schemas.openxmlformats.org/officeDocument/2006/relationships/image" Target="../media/image12.jpe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10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3.xml"/><Relationship Id="rId8" Type="http://schemas.openxmlformats.org/officeDocument/2006/relationships/theme" Target="../theme/theme16.xml"/><Relationship Id="rId9" Type="http://schemas.openxmlformats.org/officeDocument/2006/relationships/image" Target="../media/image12.jpe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18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theme" Target="../theme/theme8.xml"/><Relationship Id="rId8" Type="http://schemas.openxmlformats.org/officeDocument/2006/relationships/image" Target="../media/image12.jpe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theme" Target="../theme/theme9.xml"/><Relationship Id="rId8" Type="http://schemas.openxmlformats.org/officeDocument/2006/relationships/image" Target="../media/image12.jpe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22410" y="107950"/>
            <a:ext cx="8261351" cy="1473200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274" tIns="37274" rIns="37274" bIns="372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410" y="1776432"/>
            <a:ext cx="8261351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274" tIns="37274" rIns="37274" bIns="372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59" r:id="rId1"/>
    <p:sldLayoutId id="2147485660" r:id="rId2"/>
    <p:sldLayoutId id="2147485661" r:id="rId3"/>
    <p:sldLayoutId id="2147485662" r:id="rId4"/>
    <p:sldLayoutId id="2147485663" r:id="rId5"/>
    <p:sldLayoutId id="2147485664" r:id="rId6"/>
    <p:sldLayoutId id="2147485665" r:id="rId7"/>
    <p:sldLayoutId id="2147485666" r:id="rId8"/>
    <p:sldLayoutId id="2147485667" r:id="rId9"/>
    <p:sldLayoutId id="2147485668" r:id="rId10"/>
    <p:sldLayoutId id="2147485669" r:id="rId11"/>
  </p:sldLayoutIdLst>
  <p:transition xmlns:p14="http://schemas.microsoft.com/office/powerpoint/2010/main"/>
  <p:txStyles>
    <p:titleStyle>
      <a:lvl1pPr algn="ctr" defTabSz="670598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+mj-lt"/>
          <a:ea typeface="+mj-ea"/>
          <a:cs typeface="+mj-cs"/>
          <a:sym typeface="American Typewriter" charset="0"/>
        </a:defRPr>
      </a:lvl1pPr>
      <a:lvl2pPr algn="ctr" defTabSz="670598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2pPr>
      <a:lvl3pPr algn="ctr" defTabSz="670598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3pPr>
      <a:lvl4pPr algn="ctr" defTabSz="670598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4pPr>
      <a:lvl5pPr algn="ctr" defTabSz="670598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5pPr>
      <a:lvl6pPr marL="455499" algn="ctr" defTabSz="670598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6pPr>
      <a:lvl7pPr marL="910998" algn="ctr" defTabSz="670598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7pPr>
      <a:lvl8pPr marL="1366501" algn="ctr" defTabSz="670598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8pPr>
      <a:lvl9pPr marL="1821998" algn="ctr" defTabSz="670598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9pPr>
    </p:titleStyle>
    <p:bodyStyle>
      <a:lvl1pPr marL="626315" indent="-411220" algn="l" defTabSz="670598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010635" indent="-411220" algn="l" defTabSz="670598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383894" indent="-412799" algn="l" defTabSz="670598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1769808" indent="-412799" algn="l" defTabSz="670598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154131" indent="-411220" algn="l" defTabSz="670598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2609636" indent="-411220" algn="l" defTabSz="670598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065135" indent="-411220" algn="l" defTabSz="670598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3520627" indent="-411220" algn="l" defTabSz="670598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3976129" indent="-411220" algn="l" defTabSz="670598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499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998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501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998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7499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3003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8492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4000" algn="l" defTabSz="4554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370" tIns="45685" rIns="91370" bIns="4568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856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87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87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85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37" r:id="rId1"/>
    <p:sldLayoutId id="2147488038" r:id="rId2"/>
    <p:sldLayoutId id="2147488039" r:id="rId3"/>
    <p:sldLayoutId id="2147488040" r:id="rId4"/>
    <p:sldLayoutId id="2147488041" r:id="rId5"/>
    <p:sldLayoutId id="2147488042" r:id="rId6"/>
    <p:sldLayoutId id="2147488043" r:id="rId7"/>
    <p:sldLayoutId id="2147488044" r:id="rId8"/>
    <p:sldLayoutId id="2147488045" r:id="rId9"/>
    <p:sldLayoutId id="2147488046" r:id="rId10"/>
    <p:sldLayoutId id="2147488047" r:id="rId11"/>
  </p:sldLayoutIdLst>
  <p:txStyles>
    <p:titleStyle>
      <a:lvl1pPr algn="ctr" defTabSz="4568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41" indent="-342641" algn="l" defTabSz="4568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90" indent="-285535" algn="l" defTabSz="4568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45685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45685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45685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379" tIns="45689" rIns="91379" bIns="45689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379" tIns="45689" rIns="91379" bIns="4568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379" tIns="45689" rIns="91379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DC021B5-02EE-498B-B7B0-35D5A931633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379" tIns="45689" rIns="91379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379" tIns="45689" rIns="91379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BE0B96-61AB-479D-8C00-7DD10E7C21D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808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99" r:id="rId1"/>
    <p:sldLayoutId id="2147488100" r:id="rId2"/>
    <p:sldLayoutId id="2147488101" r:id="rId3"/>
    <p:sldLayoutId id="2147488102" r:id="rId4"/>
    <p:sldLayoutId id="2147488103" r:id="rId5"/>
    <p:sldLayoutId id="2147488104" r:id="rId6"/>
    <p:sldLayoutId id="2147488105" r:id="rId7"/>
    <p:sldLayoutId id="2147488106" r:id="rId8"/>
    <p:sldLayoutId id="2147488107" r:id="rId9"/>
    <p:sldLayoutId id="2147488108" r:id="rId10"/>
    <p:sldLayoutId id="2147488109" r:id="rId11"/>
  </p:sldLayoutIdLst>
  <p:txStyles>
    <p:titleStyle>
      <a:lvl1pPr algn="ctr" defTabSz="91379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3" indent="-342673" algn="l" defTabSz="91379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60" indent="-285562" algn="l" defTabSz="91379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45" indent="-228451" algn="l" defTabSz="91379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43" indent="-228451" algn="l" defTabSz="91379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42" indent="-228451" algn="l" defTabSz="91379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40" indent="-228451" algn="l" defTabSz="9137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38" indent="-228451" algn="l" defTabSz="9137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34" indent="-228451" algn="l" defTabSz="9137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35" indent="-228451" algn="l" defTabSz="91379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9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8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6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9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91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90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87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85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ompact.png">
            <a:extLst>
              <a:ext uri="{FF2B5EF4-FFF2-40B4-BE49-F238E27FC236}">
                <a16:creationId xmlns="" xmlns:a16="http://schemas.microsoft.com/office/drawing/2014/main" id="{1B4C090A-3FAC-4B58-9A2D-898EA557DB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t="9742" b="15394"/>
          <a:stretch/>
        </p:blipFill>
        <p:spPr>
          <a:xfrm>
            <a:off x="8148804" y="29737"/>
            <a:ext cx="1737936" cy="530172"/>
          </a:xfrm>
          <a:prstGeom prst="rect">
            <a:avLst/>
          </a:prstGeom>
        </p:spPr>
      </p:pic>
      <p:cxnSp>
        <p:nvCxnSpPr>
          <p:cNvPr id="8" name="Connettore diritto 8">
            <a:extLst>
              <a:ext uri="{FF2B5EF4-FFF2-40B4-BE49-F238E27FC236}">
                <a16:creationId xmlns="" xmlns:a16="http://schemas.microsoft.com/office/drawing/2014/main" id="{0A19C0E7-265E-4C04-941F-14CFAEFA52BF}"/>
              </a:ext>
            </a:extLst>
          </p:cNvPr>
          <p:cNvCxnSpPr/>
          <p:nvPr userDrawn="1"/>
        </p:nvCxnSpPr>
        <p:spPr>
          <a:xfrm>
            <a:off x="-6823" y="588468"/>
            <a:ext cx="99128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1">
            <a:extLst>
              <a:ext uri="{FF2B5EF4-FFF2-40B4-BE49-F238E27FC236}">
                <a16:creationId xmlns="" xmlns:a16="http://schemas.microsoft.com/office/drawing/2014/main" id="{E0E56E15-026C-4231-AEF2-75ECA3F169F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 bwMode="auto">
          <a:xfrm>
            <a:off x="33085" y="24925"/>
            <a:ext cx="876987" cy="5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2">
            <a:extLst>
              <a:ext uri="{FF2B5EF4-FFF2-40B4-BE49-F238E27FC236}">
                <a16:creationId xmlns="" xmlns:a16="http://schemas.microsoft.com/office/drawing/2014/main" id="{0F6C4728-D944-49BC-AFA0-ADF659B18059}"/>
              </a:ext>
            </a:extLst>
          </p:cNvPr>
          <p:cNvSpPr txBox="1"/>
          <p:nvPr userDrawn="1"/>
        </p:nvSpPr>
        <p:spPr>
          <a:xfrm>
            <a:off x="900386" y="91859"/>
            <a:ext cx="1402323" cy="430887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algn="l" defTabSz="447379" eaLnBrk="0" hangingPunct="0"/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1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47379" eaLnBrk="0" hangingPunct="0"/>
            <a:r>
              <a:rPr lang="de-DE" sz="11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="" xmlns:a16="http://schemas.microsoft.com/office/drawing/2014/main" id="{5652AB3D-62A0-4545-BF15-394E095A9545}"/>
              </a:ext>
            </a:extLst>
          </p:cNvPr>
          <p:cNvSpPr/>
          <p:nvPr userDrawn="1"/>
        </p:nvSpPr>
        <p:spPr>
          <a:xfrm>
            <a:off x="3074" y="6500852"/>
            <a:ext cx="9905650" cy="3720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solidFill>
                  <a:prstClr val="white"/>
                </a:solidFill>
                <a:latin typeface="Calibri"/>
              </a:rPr>
              <a:t>                                               </a:t>
            </a:r>
          </a:p>
        </p:txBody>
      </p:sp>
      <p:sp>
        <p:nvSpPr>
          <p:cNvPr id="13" name="Segnaposto numero diapositiva 5">
            <a:extLst>
              <a:ext uri="{FF2B5EF4-FFF2-40B4-BE49-F238E27FC236}">
                <a16:creationId xmlns="" xmlns:a16="http://schemas.microsoft.com/office/drawing/2014/main" id="{513C4827-4A94-4CC3-9174-C919D880EA1F}"/>
              </a:ext>
            </a:extLst>
          </p:cNvPr>
          <p:cNvSpPr txBox="1">
            <a:spLocks/>
          </p:cNvSpPr>
          <p:nvPr userDrawn="1"/>
        </p:nvSpPr>
        <p:spPr>
          <a:xfrm>
            <a:off x="9440723" y="6512631"/>
            <a:ext cx="461789" cy="365125"/>
          </a:xfrm>
          <a:prstGeom prst="rect">
            <a:avLst/>
          </a:prstGeom>
        </p:spPr>
        <p:txBody>
          <a:bodyPr vert="horz" lIns="91379" tIns="45689" rIns="91379" bIns="45689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16FD186-408F-4FFD-A36C-899407A883E0}" type="slidenum">
              <a:rPr lang="it-IT" sz="10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5" name="Connettore diritto 11">
            <a:extLst>
              <a:ext uri="{FF2B5EF4-FFF2-40B4-BE49-F238E27FC236}">
                <a16:creationId xmlns="" xmlns:a16="http://schemas.microsoft.com/office/drawing/2014/main" id="{8FB5DF7D-B8C2-45D9-B579-1E497893EA5E}"/>
              </a:ext>
            </a:extLst>
          </p:cNvPr>
          <p:cNvCxnSpPr/>
          <p:nvPr userDrawn="1"/>
        </p:nvCxnSpPr>
        <p:spPr>
          <a:xfrm>
            <a:off x="-15237" y="6488780"/>
            <a:ext cx="9907859" cy="93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egnaposto piè di pagina 4">
            <a:extLst>
              <a:ext uri="{FF2B5EF4-FFF2-40B4-BE49-F238E27FC236}">
                <a16:creationId xmlns="" xmlns:a16="http://schemas.microsoft.com/office/drawing/2014/main" id="{D39D9C53-ECD8-4A54-AA8E-F1CF52260A68}"/>
              </a:ext>
            </a:extLst>
          </p:cNvPr>
          <p:cNvSpPr txBox="1">
            <a:spLocks/>
          </p:cNvSpPr>
          <p:nvPr userDrawn="1"/>
        </p:nvSpPr>
        <p:spPr>
          <a:xfrm>
            <a:off x="2459422" y="6510993"/>
            <a:ext cx="5098090" cy="365125"/>
          </a:xfrm>
          <a:prstGeom prst="rect">
            <a:avLst/>
          </a:prstGeom>
        </p:spPr>
        <p:txBody>
          <a:bodyPr vert="horz" lIns="91379" tIns="45689" rIns="91379" bIns="45689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</a:rPr>
              <a:t>XLS Injector Road Map, INFN-LNF 13-15 November 2019</a:t>
            </a:r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98" y="6512247"/>
            <a:ext cx="732631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 userDrawn="1"/>
        </p:nvSpPr>
        <p:spPr>
          <a:xfrm>
            <a:off x="8878049" y="6569366"/>
            <a:ext cx="730315" cy="24615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0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G. D’Auria</a:t>
            </a:r>
          </a:p>
        </p:txBody>
      </p:sp>
    </p:spTree>
    <p:extLst>
      <p:ext uri="{BB962C8B-B14F-4D97-AF65-F5344CB8AC3E}">
        <p14:creationId xmlns:p14="http://schemas.microsoft.com/office/powerpoint/2010/main" val="44727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11" r:id="rId1"/>
    <p:sldLayoutId id="2147488112" r:id="rId2"/>
    <p:sldLayoutId id="2147488113" r:id="rId3"/>
    <p:sldLayoutId id="2147488114" r:id="rId4"/>
    <p:sldLayoutId id="2147488115" r:id="rId5"/>
    <p:sldLayoutId id="2147488116" r:id="rId6"/>
    <p:sldLayoutId id="2147488117" r:id="rId7"/>
    <p:sldLayoutId id="2147488118" r:id="rId8"/>
    <p:sldLayoutId id="2147488119" r:id="rId9"/>
    <p:sldLayoutId id="2147488120" r:id="rId10"/>
    <p:sldLayoutId id="2147488121" r:id="rId11"/>
    <p:sldLayoutId id="2147488122" r:id="rId12"/>
    <p:sldLayoutId id="2147488123" r:id="rId13"/>
    <p:sldLayoutId id="2147488124" r:id="rId14"/>
  </p:sldLayoutIdLst>
  <p:txStyles>
    <p:titleStyle>
      <a:lvl1pPr algn="ctr" defTabSz="91379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3" indent="-342673" algn="l" defTabSz="91379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60" indent="-285562" algn="l" defTabSz="91379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45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43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42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40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38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34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35" indent="-228451" algn="l" defTabSz="9137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9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8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6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9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91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90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87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85" algn="l" defTabSz="91379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4" y="6468874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946" tIns="43428" rIns="86855" bIns="43428" rtlCol="0">
            <a:noAutofit/>
          </a:bodyPr>
          <a:lstStyle/>
          <a:p>
            <a:pPr algn="l" defTabSz="42522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23" y="36540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717" algn="l"/>
                <a:tab pos="850450" algn="l"/>
                <a:tab pos="1277183" algn="l"/>
                <a:tab pos="1703915" algn="l"/>
                <a:tab pos="2130649" algn="l"/>
                <a:tab pos="2557382" algn="l"/>
                <a:tab pos="2984114" algn="l"/>
                <a:tab pos="3410847" algn="l"/>
                <a:tab pos="3837579" algn="l"/>
                <a:tab pos="4264312" algn="l"/>
                <a:tab pos="4691046" algn="l"/>
                <a:tab pos="5117778" algn="l"/>
                <a:tab pos="5544511" algn="l"/>
                <a:tab pos="5971243" algn="l"/>
                <a:tab pos="6397976" algn="l"/>
                <a:tab pos="6824709" algn="l"/>
                <a:tab pos="7251442" algn="l"/>
                <a:tab pos="7678173" algn="l"/>
                <a:tab pos="8104907" algn="l"/>
                <a:tab pos="8531641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22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22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199689" y="103613"/>
            <a:ext cx="1272028" cy="395521"/>
          </a:xfrm>
          <a:prstGeom prst="rect">
            <a:avLst/>
          </a:prstGeom>
          <a:noFill/>
        </p:spPr>
        <p:txBody>
          <a:bodyPr wrap="square" lIns="86855" tIns="43428" rIns="86855" bIns="43428" rtlCol="0">
            <a:spAutoFit/>
          </a:bodyPr>
          <a:lstStyle/>
          <a:p>
            <a:pPr algn="l" defTabSz="42522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22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5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26" r:id="rId1"/>
    <p:sldLayoutId id="2147488127" r:id="rId2"/>
    <p:sldLayoutId id="2147488128" r:id="rId3"/>
    <p:sldLayoutId id="2147488129" r:id="rId4"/>
    <p:sldLayoutId id="2147488130" r:id="rId5"/>
    <p:sldLayoutId id="2147488131" r:id="rId6"/>
  </p:sldLayoutIdLst>
  <p:transition xmlns:p14="http://schemas.microsoft.com/office/powerpoint/2010/main" spd="med">
    <p:fade/>
  </p:transition>
  <p:hf hdr="0" ftr="0" dt="0"/>
  <p:txStyles>
    <p:titleStyle>
      <a:lvl1pPr algn="l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2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8249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2478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6705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0932" indent="-217115" algn="ctr" defTabSz="42668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97" indent="-324197" algn="l" defTabSz="42522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185" indent="-269912" algn="l" defTabSz="42522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174" indent="-215630" algn="l" defTabSz="42522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444" indent="-215630" algn="l" defTabSz="42522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717" indent="-215630" algn="l" defTabSz="42522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8249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2478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6705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0932" indent="-217115" algn="l" defTabSz="42668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227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454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681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908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136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364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593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819" algn="l" defTabSz="434227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4" y="6468874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913" tIns="43424" rIns="86847" bIns="43424" rtlCol="0">
            <a:noAutofit/>
          </a:bodyPr>
          <a:lstStyle/>
          <a:p>
            <a:pPr algn="l" defTabSz="425184" eaLnBrk="0" hangingPunct="0"/>
            <a:endParaRPr lang="de-DE" sz="22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24" y="36536"/>
            <a:ext cx="852731" cy="52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7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677" algn="l"/>
                <a:tab pos="850367" algn="l"/>
                <a:tab pos="1277059" algn="l"/>
                <a:tab pos="1703750" algn="l"/>
                <a:tab pos="2130440" algn="l"/>
                <a:tab pos="2557133" algn="l"/>
                <a:tab pos="2983823" algn="l"/>
                <a:tab pos="3410514" algn="l"/>
                <a:tab pos="3837206" algn="l"/>
                <a:tab pos="4263894" algn="l"/>
                <a:tab pos="4690589" algn="l"/>
                <a:tab pos="5117279" algn="l"/>
                <a:tab pos="5543972" algn="l"/>
                <a:tab pos="5970661" algn="l"/>
                <a:tab pos="6397352" algn="l"/>
                <a:tab pos="6824044" algn="l"/>
                <a:tab pos="7250736" algn="l"/>
                <a:tab pos="7677425" algn="l"/>
                <a:tab pos="8104118" algn="l"/>
                <a:tab pos="8530809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pPr algn="l" defTabSz="425184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184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199689" y="103609"/>
            <a:ext cx="1272028" cy="395513"/>
          </a:xfrm>
          <a:prstGeom prst="rect">
            <a:avLst/>
          </a:prstGeom>
          <a:noFill/>
        </p:spPr>
        <p:txBody>
          <a:bodyPr wrap="square" lIns="86847" tIns="43424" rIns="86847" bIns="43424" rtlCol="0">
            <a:spAutoFit/>
          </a:bodyPr>
          <a:lstStyle/>
          <a:p>
            <a:pPr algn="l" defTabSz="425184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184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6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55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46" r:id="rId1"/>
    <p:sldLayoutId id="2147488147" r:id="rId2"/>
    <p:sldLayoutId id="2147488148" r:id="rId3"/>
    <p:sldLayoutId id="2147488149" r:id="rId4"/>
    <p:sldLayoutId id="2147488150" r:id="rId5"/>
    <p:sldLayoutId id="2147488151" r:id="rId6"/>
  </p:sldLayoutIdLst>
  <p:transition xmlns:p14="http://schemas.microsoft.com/office/powerpoint/2010/main" spd="med">
    <p:fade/>
  </p:transition>
  <p:hf hdr="0" ftr="0" dt="0"/>
  <p:txStyles>
    <p:titleStyle>
      <a:lvl1pPr algn="l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18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8017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2201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6389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0572" indent="-217092" algn="ctr" defTabSz="42664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64" indent="-324164" algn="l" defTabSz="425184" rtl="0" eaLnBrk="0" fontAlgn="base" hangingPunct="0">
        <a:lnSpc>
          <a:spcPct val="93000"/>
        </a:lnSpc>
        <a:spcBef>
          <a:spcPct val="0"/>
        </a:spcBef>
        <a:spcAft>
          <a:spcPts val="1342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116" indent="-269886" algn="l" defTabSz="425184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067" indent="-215610" algn="l" defTabSz="425184" rtl="0" eaLnBrk="0" fontAlgn="base" hangingPunct="0">
        <a:lnSpc>
          <a:spcPct val="93000"/>
        </a:lnSpc>
        <a:spcBef>
          <a:spcPct val="0"/>
        </a:spcBef>
        <a:spcAft>
          <a:spcPts val="807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300" indent="-215610" algn="l" defTabSz="425184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528" indent="-215610" algn="l" defTabSz="425184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8017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2201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6389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0572" indent="-217092" algn="l" defTabSz="426646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84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68369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554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739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925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5110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293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479" algn="l" defTabSz="434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1" y="6468872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2076" tIns="43444" rIns="86887" bIns="43444" rtlCol="0">
            <a:noAutofit/>
          </a:bodyPr>
          <a:lstStyle/>
          <a:p>
            <a:pPr algn="l" defTabSz="42538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248119" y="36537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877" algn="l"/>
                <a:tab pos="850770" algn="l"/>
                <a:tab pos="1277665" algn="l"/>
                <a:tab pos="1704558" algn="l"/>
                <a:tab pos="2131453" algn="l"/>
                <a:tab pos="2558346" algn="l"/>
                <a:tab pos="2985240" algn="l"/>
                <a:tab pos="3412134" algn="l"/>
                <a:tab pos="3839029" algn="l"/>
                <a:tab pos="4265921" algn="l"/>
                <a:tab pos="4692816" algn="l"/>
                <a:tab pos="5119710" algn="l"/>
                <a:tab pos="5546604" algn="l"/>
                <a:tab pos="5973497" algn="l"/>
                <a:tab pos="6400392" algn="l"/>
                <a:tab pos="6827285" algn="l"/>
                <a:tab pos="7254180" algn="l"/>
                <a:tab pos="7681073" algn="l"/>
                <a:tab pos="8107967" algn="l"/>
                <a:tab pos="8534861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38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38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1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199689" y="103609"/>
            <a:ext cx="1272028" cy="395521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l" defTabSz="42538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38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1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973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54" r:id="rId1"/>
    <p:sldLayoutId id="2147488155" r:id="rId2"/>
    <p:sldLayoutId id="2147488156" r:id="rId3"/>
    <p:sldLayoutId id="2147488157" r:id="rId4"/>
    <p:sldLayoutId id="2147488158" r:id="rId5"/>
    <p:sldLayoutId id="2147488159" r:id="rId6"/>
    <p:sldLayoutId id="2147488160" r:id="rId7"/>
    <p:sldLayoutId id="2147488161" r:id="rId8"/>
  </p:sldLayoutIdLst>
  <p:transition xmlns:p14="http://schemas.microsoft.com/office/powerpoint/2010/main" spd="med">
    <p:fade/>
  </p:transition>
  <p:hf hdr="0" ftr="0" dt="0"/>
  <p:txStyles>
    <p:titleStyle>
      <a:lvl1pPr algn="l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38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9151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3543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7933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2325" indent="-217196" algn="ctr" defTabSz="42685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319" indent="-324319" algn="l" defTabSz="42538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451" indent="-270014" algn="l" defTabSz="42538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583" indent="-215710" algn="l" defTabSz="42538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9018" indent="-215710" algn="l" defTabSz="42538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3455" indent="-215710" algn="l" defTabSz="42538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9151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3543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7933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2325" indent="-217196" algn="l" defTabSz="42685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91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82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173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564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956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347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739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129" algn="l" defTabSz="4343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68871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2108" tIns="43448" rIns="86895" bIns="43448" rtlCol="0">
            <a:noAutofit/>
          </a:bodyPr>
          <a:lstStyle/>
          <a:p>
            <a:pPr algn="l" defTabSz="42542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48118" y="36536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917" algn="l"/>
                <a:tab pos="850851" algn="l"/>
                <a:tab pos="1277786" algn="l"/>
                <a:tab pos="1704719" algn="l"/>
                <a:tab pos="2131654" algn="l"/>
                <a:tab pos="2558588" algn="l"/>
                <a:tab pos="2985522" algn="l"/>
                <a:tab pos="3412456" algn="l"/>
                <a:tab pos="3839391" algn="l"/>
                <a:tab pos="4266324" algn="l"/>
                <a:tab pos="4693259" algn="l"/>
                <a:tab pos="5120193" algn="l"/>
                <a:tab pos="5547127" algn="l"/>
                <a:tab pos="5974061" algn="l"/>
                <a:tab pos="6400996" algn="l"/>
                <a:tab pos="6827929" algn="l"/>
                <a:tab pos="7254864" algn="l"/>
                <a:tab pos="7681798" algn="l"/>
                <a:tab pos="8108732" algn="l"/>
                <a:tab pos="8535666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42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42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10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199689" y="103608"/>
            <a:ext cx="1272028" cy="395521"/>
          </a:xfrm>
          <a:prstGeom prst="rect">
            <a:avLst/>
          </a:prstGeom>
          <a:noFill/>
        </p:spPr>
        <p:txBody>
          <a:bodyPr wrap="square" lIns="86895" tIns="43448" rIns="86895" bIns="43448" rtlCol="0">
            <a:spAutoFit/>
          </a:bodyPr>
          <a:lstStyle/>
          <a:p>
            <a:pPr algn="l" defTabSz="42542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42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8487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63" r:id="rId1"/>
    <p:sldLayoutId id="2147488164" r:id="rId2"/>
    <p:sldLayoutId id="2147488165" r:id="rId3"/>
    <p:sldLayoutId id="2147488166" r:id="rId4"/>
    <p:sldLayoutId id="2147488167" r:id="rId5"/>
    <p:sldLayoutId id="2147488168" r:id="rId6"/>
    <p:sldLayoutId id="2147488169" r:id="rId7"/>
  </p:sldLayoutIdLst>
  <p:transition xmlns:p14="http://schemas.microsoft.com/office/powerpoint/2010/main" spd="med">
    <p:fade/>
  </p:transition>
  <p:hf hdr="0" ftr="0" dt="0"/>
  <p:txStyles>
    <p:titleStyle>
      <a:lvl1pPr algn="l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4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9377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3809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8241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2673" indent="-217216" algn="ctr" defTabSz="42689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350" indent="-324350" algn="l" defTabSz="42542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517" indent="-270040" algn="l" defTabSz="425426" rtl="0" eaLnBrk="0" fontAlgn="base" hangingPunct="0">
        <a:lnSpc>
          <a:spcPct val="93000"/>
        </a:lnSpc>
        <a:spcBef>
          <a:spcPct val="0"/>
        </a:spcBef>
        <a:spcAft>
          <a:spcPts val="1081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4685" indent="-215730" algn="l" defTabSz="42542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9162" indent="-215730" algn="l" defTabSz="42542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3639" indent="-215730" algn="l" defTabSz="42542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9377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3809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8241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2673" indent="-217216" algn="l" defTabSz="426890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432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864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296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728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2161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593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1025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5457" algn="l" defTabSz="434432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4" r:id="rId1"/>
    <p:sldLayoutId id="214748583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3712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429" indent="-228429" algn="l" defTabSz="91371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83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8830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8830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8830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773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97" r:id="rId1"/>
    <p:sldLayoutId id="2147485898" r:id="rId2"/>
    <p:sldLayoutId id="2147485899" r:id="rId3"/>
    <p:sldLayoutId id="2147485900" r:id="rId4"/>
    <p:sldLayoutId id="2147485901" r:id="rId5"/>
    <p:sldLayoutId id="2147485902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3712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641" indent="-342641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742390" indent="-285535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2pPr>
      <a:lvl3pPr marL="1142137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3pPr>
      <a:lvl4pPr marL="159899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4pPr>
      <a:lvl5pPr marL="205584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5pPr>
      <a:lvl6pPr marL="251270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13" r:id="rId1"/>
    <p:sldLayoutId id="214748641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3712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429" indent="-228429" algn="l" defTabSz="91371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83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576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576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576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0" r:id="rId1"/>
    <p:sldLayoutId id="2147487871" r:id="rId2"/>
    <p:sldLayoutId id="2147487872" r:id="rId3"/>
    <p:sldLayoutId id="2147487873" r:id="rId4"/>
    <p:sldLayoutId id="2147487874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3712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641" indent="-342641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390" indent="-285535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2137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59899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584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2702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370" tIns="45685" rIns="91370" bIns="4568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87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6856"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87"/>
            <a:ext cx="31369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87"/>
            <a:ext cx="231140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856" fontAlgn="auto">
              <a:spcBef>
                <a:spcPts val="0"/>
              </a:spcBef>
              <a:spcAft>
                <a:spcPts val="0"/>
              </a:spcAft>
            </a:pPr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685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6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6" r:id="rId1"/>
    <p:sldLayoutId id="2147487877" r:id="rId2"/>
    <p:sldLayoutId id="2147487878" r:id="rId3"/>
    <p:sldLayoutId id="2147487879" r:id="rId4"/>
    <p:sldLayoutId id="2147487880" r:id="rId5"/>
    <p:sldLayoutId id="2147487881" r:id="rId6"/>
    <p:sldLayoutId id="2147487882" r:id="rId7"/>
    <p:sldLayoutId id="2147487883" r:id="rId8"/>
    <p:sldLayoutId id="2147487884" r:id="rId9"/>
    <p:sldLayoutId id="2147487885" r:id="rId10"/>
    <p:sldLayoutId id="2147487886" r:id="rId11"/>
  </p:sldLayoutIdLst>
  <p:txStyles>
    <p:titleStyle>
      <a:lvl1pPr algn="ctr" defTabSz="45685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41" indent="-342641" algn="l" defTabSz="456856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90" indent="-285535" algn="l" defTabSz="4568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45685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45685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45685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45685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45685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51" y="365134"/>
            <a:ext cx="8543925" cy="1325563"/>
          </a:xfrm>
          <a:prstGeom prst="rect">
            <a:avLst/>
          </a:prstGeom>
        </p:spPr>
        <p:txBody>
          <a:bodyPr vert="horz" lIns="91370" tIns="45685" rIns="91370" bIns="4568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51" y="1825625"/>
            <a:ext cx="8543925" cy="4351338"/>
          </a:xfrm>
          <a:prstGeom prst="rect">
            <a:avLst/>
          </a:prstGeom>
        </p:spPr>
        <p:txBody>
          <a:bodyPr vert="horz" lIns="91370" tIns="45685" rIns="91370" bIns="4568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411"/>
            <a:ext cx="222885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D33B4CE-8A29-4973-A2EB-D83209294E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22/01/20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76" y="6356411"/>
            <a:ext cx="3343275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21" y="6356411"/>
            <a:ext cx="2228850" cy="365125"/>
          </a:xfrm>
          <a:prstGeom prst="rect">
            <a:avLst/>
          </a:prstGeom>
        </p:spPr>
        <p:txBody>
          <a:bodyPr vert="horz" lIns="91370" tIns="45685" rIns="91370" bIns="4568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5008A6A-CDAD-4E65-BA4D-586CD136CF7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586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75" r:id="rId1"/>
    <p:sldLayoutId id="2147487976" r:id="rId2"/>
    <p:sldLayoutId id="2147487977" r:id="rId3"/>
    <p:sldLayoutId id="2147487978" r:id="rId4"/>
    <p:sldLayoutId id="2147487979" r:id="rId5"/>
    <p:sldLayoutId id="2147487980" r:id="rId6"/>
    <p:sldLayoutId id="2147487981" r:id="rId7"/>
    <p:sldLayoutId id="2147487982" r:id="rId8"/>
    <p:sldLayoutId id="2147487983" r:id="rId9"/>
    <p:sldLayoutId id="2147487984" r:id="rId10"/>
    <p:sldLayoutId id="2147487985" r:id="rId11"/>
  </p:sldLayoutIdLst>
  <p:txStyles>
    <p:titleStyle>
      <a:lvl1pPr algn="l" defTabSz="91371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29" indent="-228429" algn="l" defTabSz="91371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283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37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9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4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02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558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411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269" indent="-228429" algn="l" defTabSz="91371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1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6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1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75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32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86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40" algn="l" defTabSz="9137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5" y="6468884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850" tIns="43416" rIns="86830" bIns="43416" rtlCol="0">
            <a:noAutofit/>
          </a:bodyPr>
          <a:lstStyle/>
          <a:p>
            <a:pPr algn="l" defTabSz="425106" eaLnBrk="0" hangingPunct="0"/>
            <a:endParaRPr lang="de-DE" sz="2300" dirty="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27" y="36550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597" algn="l"/>
                <a:tab pos="850209" algn="l"/>
                <a:tab pos="1276822" algn="l"/>
                <a:tab pos="1703433" algn="l"/>
                <a:tab pos="2130046" algn="l"/>
                <a:tab pos="2556658" algn="l"/>
                <a:tab pos="2983269" algn="l"/>
                <a:tab pos="3409882" algn="l"/>
                <a:tab pos="3836493" algn="l"/>
                <a:tab pos="4263106" algn="l"/>
                <a:tab pos="4689719" algn="l"/>
                <a:tab pos="5116330" algn="l"/>
                <a:tab pos="5542941" algn="l"/>
                <a:tab pos="5969553" algn="l"/>
                <a:tab pos="6396165" algn="l"/>
                <a:tab pos="6822778" algn="l"/>
                <a:tab pos="7249390" algn="l"/>
                <a:tab pos="7676001" algn="l"/>
                <a:tab pos="8102612" algn="l"/>
                <a:tab pos="8529228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10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10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199689" y="103624"/>
            <a:ext cx="1272028" cy="395521"/>
          </a:xfrm>
          <a:prstGeom prst="rect">
            <a:avLst/>
          </a:prstGeom>
          <a:noFill/>
        </p:spPr>
        <p:txBody>
          <a:bodyPr wrap="square" lIns="86830" tIns="43416" rIns="86830" bIns="43416" rtlCol="0">
            <a:spAutoFit/>
          </a:bodyPr>
          <a:lstStyle/>
          <a:p>
            <a:pPr algn="l" defTabSz="42510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10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12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87" r:id="rId1"/>
    <p:sldLayoutId id="2147487988" r:id="rId2"/>
    <p:sldLayoutId id="2147487989" r:id="rId3"/>
    <p:sldLayoutId id="2147487990" r:id="rId4"/>
    <p:sldLayoutId id="2147487991" r:id="rId5"/>
    <p:sldLayoutId id="2147487992" r:id="rId6"/>
  </p:sldLayoutIdLst>
  <p:transition xmlns:p14="http://schemas.microsoft.com/office/powerpoint/2010/main" spd="med">
    <p:fade/>
  </p:transition>
  <p:hf hdr="0" ftr="0" dt="0"/>
  <p:txStyles>
    <p:titleStyle>
      <a:lvl1pPr algn="l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10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7574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1677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5784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89887" indent="-217052" algn="ctr" defTabSz="42656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05" indent="-324105" algn="l" defTabSz="42510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3986" indent="-269835" algn="l" defTabSz="42510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3868" indent="-215570" algn="l" defTabSz="42510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014" indent="-215570" algn="l" defTabSz="42510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165" indent="-215570" algn="l" defTabSz="42510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7574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1677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5784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89887" indent="-217052" algn="l" defTabSz="42656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05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208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313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418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522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4626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8732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2835" algn="l" defTabSz="43410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4" y="6468884"/>
            <a:ext cx="9905992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41882" tIns="43420" rIns="86838" bIns="43420" rtlCol="0">
            <a:noAutofit/>
          </a:bodyPr>
          <a:lstStyle/>
          <a:p>
            <a:pPr algn="l" defTabSz="425146" eaLnBrk="0" hangingPunct="0"/>
            <a:endParaRPr lang="de-DE" sz="2300">
              <a:solidFill>
                <a:prstClr val="white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8127" y="36544"/>
            <a:ext cx="852731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60443" y="6610396"/>
            <a:ext cx="209040" cy="2088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23637" algn="l"/>
                <a:tab pos="850289" algn="l"/>
                <a:tab pos="1276943" algn="l"/>
                <a:tab pos="1703593" algn="l"/>
                <a:tab pos="2130247" algn="l"/>
                <a:tab pos="2556899" algn="l"/>
                <a:tab pos="2983551" algn="l"/>
                <a:tab pos="3410203" algn="l"/>
                <a:tab pos="3836855" algn="l"/>
                <a:tab pos="4263508" algn="l"/>
                <a:tab pos="4690162" algn="l"/>
                <a:tab pos="5116812" algn="l"/>
                <a:tab pos="5543464" algn="l"/>
                <a:tab pos="5970116" algn="l"/>
                <a:tab pos="6396769" algn="l"/>
                <a:tab pos="6823421" algn="l"/>
                <a:tab pos="7250074" algn="l"/>
                <a:tab pos="7676725" algn="l"/>
                <a:tab pos="8103377" algn="l"/>
                <a:tab pos="8530032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 algn="l" defTabSz="425146" hangingPunct="0"/>
            <a:fld id="{C06E2D52-1345-4064-8429-3109916CEEE1}" type="slidenum">
              <a:rPr lang="it-IT" altLang="it-IT" smtClean="0">
                <a:latin typeface="Arial" pitchFamily="34" charset="0"/>
                <a:ea typeface="ＭＳ Ｐゴシック" pitchFamily="34" charset="-128"/>
                <a:cs typeface="+mn-cs"/>
              </a:rPr>
              <a:pPr algn="l" defTabSz="425146" hangingPunct="0"/>
              <a:t>‹#›</a:t>
            </a:fld>
            <a:endParaRPr lang="it-IT" altLang="it-IT" dirty="0"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7988399" y="1"/>
            <a:ext cx="1781269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199689" y="103623"/>
            <a:ext cx="1272028" cy="395521"/>
          </a:xfrm>
          <a:prstGeom prst="rect">
            <a:avLst/>
          </a:prstGeom>
          <a:noFill/>
        </p:spPr>
        <p:txBody>
          <a:bodyPr wrap="square" lIns="86838" tIns="43420" rIns="86838" bIns="43420" rtlCol="0">
            <a:spAutoFit/>
          </a:bodyPr>
          <a:lstStyle/>
          <a:p>
            <a:pPr algn="l" defTabSz="425146" eaLnBrk="0" hangingPunct="0"/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Funded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by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</a:t>
            </a:r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</a:p>
          <a:p>
            <a:pPr algn="l" defTabSz="425146" eaLnBrk="0" hangingPunct="0"/>
            <a:r>
              <a:rPr lang="de-DE" sz="10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11" y="611524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452522"/>
            <a:ext cx="9906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4" r:id="rId1"/>
    <p:sldLayoutId id="2147487995" r:id="rId2"/>
    <p:sldLayoutId id="2147487996" r:id="rId3"/>
    <p:sldLayoutId id="2147487997" r:id="rId4"/>
    <p:sldLayoutId id="2147487998" r:id="rId5"/>
    <p:sldLayoutId id="2147487999" r:id="rId6"/>
  </p:sldLayoutIdLst>
  <p:transition xmlns:p14="http://schemas.microsoft.com/office/powerpoint/2010/main" spd="med">
    <p:fade/>
  </p:transition>
  <p:hf hdr="0" ftr="0" dt="0"/>
  <p:txStyles>
    <p:titleStyle>
      <a:lvl1pPr algn="l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0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2514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387799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21944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256091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690235" indent="-217073" algn="ctr" defTabSz="42660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4135" indent="-324135" algn="l" defTabSz="425146" rtl="0" eaLnBrk="0" fontAlgn="base" hangingPunct="0">
        <a:lnSpc>
          <a:spcPct val="93000"/>
        </a:lnSpc>
        <a:spcBef>
          <a:spcPct val="0"/>
        </a:spcBef>
        <a:spcAft>
          <a:spcPts val="1343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04052" indent="-269860" algn="l" defTabSz="425146" rtl="0" eaLnBrk="0" fontAlgn="base" hangingPunct="0">
        <a:lnSpc>
          <a:spcPct val="93000"/>
        </a:lnSpc>
        <a:spcBef>
          <a:spcPct val="0"/>
        </a:spcBef>
        <a:spcAft>
          <a:spcPts val="108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83970" indent="-215590" algn="l" defTabSz="425146" rtl="0" eaLnBrk="0" fontAlgn="base" hangingPunct="0">
        <a:lnSpc>
          <a:spcPct val="93000"/>
        </a:lnSpc>
        <a:spcBef>
          <a:spcPct val="0"/>
        </a:spcBef>
        <a:spcAft>
          <a:spcPts val="80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18157" indent="-215590" algn="l" defTabSz="425146" rtl="0" eaLnBrk="0" fontAlgn="base" hangingPunct="0">
        <a:lnSpc>
          <a:spcPct val="93000"/>
        </a:lnSpc>
        <a:spcBef>
          <a:spcPct val="0"/>
        </a:spcBef>
        <a:spcAft>
          <a:spcPts val="546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52349" indent="-215590" algn="l" defTabSz="425146" rtl="0" eaLnBrk="0" fontAlgn="base" hangingPunct="0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387799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21944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256091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690235" indent="-217073" algn="l" defTabSz="426608" rtl="0" eaLnBrk="1" fontAlgn="base" hangingPunct="1">
        <a:lnSpc>
          <a:spcPct val="93000"/>
        </a:lnSpc>
        <a:spcBef>
          <a:spcPct val="0"/>
        </a:spcBef>
        <a:spcAft>
          <a:spcPts val="274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46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290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436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581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727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4872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019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163" algn="l" defTabSz="43414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4" Type="http://schemas.openxmlformats.org/officeDocument/2006/relationships/video" Target="../media/media2.mov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1.png"/><Relationship Id="rId9" Type="http://schemas.openxmlformats.org/officeDocument/2006/relationships/image" Target="../media/image44.emf"/><Relationship Id="rId10" Type="http://schemas.openxmlformats.org/officeDocument/2006/relationships/image" Target="../media/image45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54.png"/><Relationship Id="rId5" Type="http://schemas.openxmlformats.org/officeDocument/2006/relationships/image" Target="../media/image57.png"/><Relationship Id="rId6" Type="http://schemas.openxmlformats.org/officeDocument/2006/relationships/image" Target="../media/image69.pn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4" Type="http://schemas.openxmlformats.org/officeDocument/2006/relationships/image" Target="../media/image54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7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4" Type="http://schemas.openxmlformats.org/officeDocument/2006/relationships/image" Target="../media/image57.png"/><Relationship Id="rId5" Type="http://schemas.openxmlformats.org/officeDocument/2006/relationships/image" Target="../media/image75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54.pn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Relationship Id="rId2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4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image" Target="../media/image51.gif"/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u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5872" y="1484841"/>
            <a:ext cx="4265744" cy="2843829"/>
          </a:xfrm>
          <a:prstGeom prst="rect">
            <a:avLst/>
          </a:prstGeom>
        </p:spPr>
      </p:pic>
      <p:pic>
        <p:nvPicPr>
          <p:cNvPr id="6" name="Chicane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20724" y="1505696"/>
            <a:ext cx="4201113" cy="2802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4508" y="4509210"/>
            <a:ext cx="4248472" cy="13233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370" tIns="45685" rIns="91370" bIns="45685" rtlCol="0">
            <a:spAutoFit/>
          </a:bodyPr>
          <a:lstStyle/>
          <a:p>
            <a:pPr marL="342641" indent="-342641" algn="l">
              <a:buFont typeface="Arial"/>
              <a:buChar char="•"/>
            </a:pPr>
            <a:r>
              <a:rPr lang="en-US" sz="2000" dirty="0"/>
              <a:t>Laser/Photocathode</a:t>
            </a:r>
          </a:p>
          <a:p>
            <a:pPr marL="342641" indent="-342641" algn="l">
              <a:buFont typeface="Arial"/>
              <a:buChar char="•"/>
            </a:pPr>
            <a:r>
              <a:rPr lang="en-US" sz="2000" dirty="0"/>
              <a:t>RF/DC Gun </a:t>
            </a:r>
          </a:p>
          <a:p>
            <a:pPr marL="342641" indent="-342641" algn="l">
              <a:buFont typeface="Arial"/>
              <a:buChar char="•"/>
            </a:pPr>
            <a:r>
              <a:rPr lang="en-US" sz="2000" dirty="0"/>
              <a:t>Solenoid</a:t>
            </a:r>
          </a:p>
          <a:p>
            <a:pPr marL="342641" indent="-342641" algn="l">
              <a:buFont typeface="Arial"/>
              <a:buChar char="•"/>
            </a:pPr>
            <a:r>
              <a:rPr lang="en-US" sz="2000" dirty="0"/>
              <a:t>RF Velocity Bunching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97016" y="4509187"/>
            <a:ext cx="4248472" cy="1323369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lIns="91370" tIns="45685" rIns="91370" bIns="45685" rtlCol="0">
            <a:spAutoFit/>
          </a:bodyPr>
          <a:lstStyle/>
          <a:p>
            <a:pPr marL="342641" indent="-342641" algn="l">
              <a:buFont typeface="Arial"/>
              <a:buChar char="•"/>
            </a:pPr>
            <a:r>
              <a:rPr lang="en-US" sz="2000" dirty="0"/>
              <a:t>RF Linearizer and </a:t>
            </a:r>
            <a:r>
              <a:rPr lang="en-US" sz="2000" dirty="0">
                <a:solidFill>
                  <a:srgbClr val="F7AD17"/>
                </a:solidFill>
              </a:rPr>
              <a:t>L.  Heater</a:t>
            </a:r>
          </a:p>
          <a:p>
            <a:pPr marL="342641" indent="-342641" algn="l">
              <a:buFont typeface="Arial"/>
              <a:buChar char="•"/>
            </a:pPr>
            <a:r>
              <a:rPr lang="en-US" sz="2000" dirty="0"/>
              <a:t>Magnetic Chicane</a:t>
            </a:r>
          </a:p>
          <a:p>
            <a:pPr marL="342641" indent="-342641" algn="l">
              <a:buFont typeface="Arial"/>
              <a:buChar char="•"/>
            </a:pPr>
            <a:r>
              <a:rPr lang="en-US" sz="2000" dirty="0" err="1"/>
              <a:t>Transv</a:t>
            </a:r>
            <a:r>
              <a:rPr lang="en-US" sz="2000" dirty="0"/>
              <a:t>. RF Deflector</a:t>
            </a:r>
          </a:p>
          <a:p>
            <a:pPr marL="342641" indent="-342641" algn="l">
              <a:buFont typeface="Arial"/>
              <a:buChar char="•"/>
            </a:pPr>
            <a:r>
              <a:rPr lang="en-US" sz="2000" dirty="0"/>
              <a:t>Beam Diagnostics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2144717" y="1196752"/>
            <a:ext cx="914401" cy="914400"/>
          </a:xfrm>
          <a:prstGeom prst="straightConnector1">
            <a:avLst/>
          </a:prstGeom>
          <a:blipFill dpi="0" rotWithShape="0">
            <a:blip r:embed="rId8"/>
            <a:srcRect/>
            <a:tile tx="0" ty="0" sx="100000" sy="100000" flip="none" algn="tl"/>
          </a:blip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992592" y="260669"/>
            <a:ext cx="7920881" cy="1077147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dirty="0">
                <a:solidFill>
                  <a:srgbClr val="F7AD17"/>
                </a:solidFill>
              </a:rPr>
              <a:t>WP3 – Gun and Injector</a:t>
            </a:r>
          </a:p>
          <a:p>
            <a:r>
              <a:rPr lang="en-US" sz="2400" dirty="0" err="1"/>
              <a:t>Massimo.Ferrario@LNF.INFN.IT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16564" y="5949356"/>
            <a:ext cx="8828939" cy="830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370" tIns="45685" rIns="91370" bIns="45685" rtlCol="0">
            <a:spAutoFit/>
          </a:bodyPr>
          <a:lstStyle/>
          <a:p>
            <a:pPr marL="342641" indent="-342641" algn="l">
              <a:buFont typeface="Arial"/>
              <a:buChar char="•"/>
            </a:pPr>
            <a:r>
              <a:rPr lang="en-US" sz="2400" dirty="0">
                <a:solidFill>
                  <a:srgbClr val="F7AD17"/>
                </a:solidFill>
              </a:rPr>
              <a:t>To design the Compact High Brightness Injector</a:t>
            </a:r>
          </a:p>
          <a:p>
            <a:pPr marL="342641" indent="-342641" algn="l">
              <a:buFont typeface="Arial"/>
              <a:buChar char="•"/>
            </a:pPr>
            <a:r>
              <a:rPr lang="en-US" sz="2400" dirty="0">
                <a:solidFill>
                  <a:srgbClr val="F7AD17"/>
                </a:solidFill>
              </a:rPr>
              <a:t>To design the proper matching with the X-band Linac</a:t>
            </a:r>
          </a:p>
        </p:txBody>
      </p:sp>
      <p:pic>
        <p:nvPicPr>
          <p:cNvPr id="16" name="Picture 15" descr="XLS_logo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632" y="243594"/>
            <a:ext cx="1135541" cy="56777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26" y="116722"/>
            <a:ext cx="1338605" cy="82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523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0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747581"/>
              </p:ext>
            </p:extLst>
          </p:nvPr>
        </p:nvGraphicFramePr>
        <p:xfrm>
          <a:off x="344492" y="44637"/>
          <a:ext cx="9361042" cy="6826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432048"/>
                <a:gridCol w="1008112"/>
                <a:gridCol w="1008112"/>
                <a:gridCol w="1080120"/>
                <a:gridCol w="1224136"/>
                <a:gridCol w="1152128"/>
                <a:gridCol w="1368153"/>
                <a:gridCol w="1080121"/>
              </a:tblGrid>
              <a:tr h="529933">
                <a:tc>
                  <a:txBody>
                    <a:bodyPr/>
                    <a:lstStyle/>
                    <a:p>
                      <a:pPr algn="ctr"/>
                      <a:endParaRPr lang="en-US" sz="2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/>
                        <a:t>Goals</a:t>
                      </a:r>
                      <a:endParaRPr lang="en-US" sz="2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/>
                        <a:t>DC</a:t>
                      </a:r>
                      <a:endParaRPr lang="en-US" sz="2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>
                          <a:solidFill>
                            <a:srgbClr val="00FF00"/>
                          </a:solidFill>
                        </a:rPr>
                        <a:t>S vb</a:t>
                      </a:r>
                      <a:endParaRPr lang="en-US" sz="2400" noProof="0">
                        <a:solidFill>
                          <a:srgbClr val="00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>
                          <a:solidFill>
                            <a:srgbClr val="00FF00"/>
                          </a:solidFill>
                        </a:rPr>
                        <a:t>S mc</a:t>
                      </a:r>
                      <a:endParaRPr lang="en-US" sz="2400" noProof="0">
                        <a:solidFill>
                          <a:srgbClr val="00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2400" baseline="0" noProof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2400" baseline="0" noProof="0" dirty="0" err="1" smtClean="0">
                          <a:solidFill>
                            <a:schemeClr val="tx1"/>
                          </a:solidFill>
                        </a:rPr>
                        <a:t>vb</a:t>
                      </a:r>
                      <a:endParaRPr lang="en-US" sz="2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/>
                        <a:t>S/X</a:t>
                      </a:r>
                      <a:endParaRPr lang="en-US" sz="2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>
                          <a:solidFill>
                            <a:srgbClr val="FF6600"/>
                          </a:solidFill>
                        </a:rPr>
                        <a:t>X mc</a:t>
                      </a:r>
                      <a:endParaRPr lang="en-US" sz="2400" noProof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52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dirty="0" smtClean="0">
                          <a:effectLst/>
                          <a:latin typeface="Times New Roman"/>
                          <a:ea typeface="ＭＳ 明朝"/>
                        </a:rPr>
                        <a:t>Charge (Q) </a:t>
                      </a:r>
                      <a:endParaRPr lang="en-US" sz="1200" noProof="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pC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75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75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75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75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75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/>
                        <a:t>75</a:t>
                      </a:r>
                    </a:p>
                  </a:txBody>
                  <a:tcPr/>
                </a:tc>
              </a:tr>
              <a:tr h="52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Beam energy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MeV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300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270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313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280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346/341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300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/>
                        <a:t>300</a:t>
                      </a:r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rms bunch length </a:t>
                      </a:r>
                      <a:r>
                        <a:rPr lang="en-US" sz="1200" i="1" noProof="0" smtClean="0">
                          <a:effectLst/>
                          <a:latin typeface="Cambria Math"/>
                          <a:ea typeface="ＭＳ 明朝"/>
                        </a:rPr>
                        <a:t>(σt)</a:t>
                      </a: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 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fs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350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700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367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300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323/350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133-350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/>
                        <a:t>353.5</a:t>
                      </a:r>
                    </a:p>
                    <a:p>
                      <a:pPr algn="ctr"/>
                      <a:r>
                        <a:rPr lang="en-US" sz="1200" noProof="0"/>
                        <a:t>(83.7 after BC1)</a:t>
                      </a:r>
                    </a:p>
                  </a:txBody>
                  <a:tcPr/>
                </a:tc>
              </a:tr>
              <a:tr h="5391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i="1" noProof="0" smtClean="0">
                          <a:effectLst/>
                          <a:latin typeface="Cambria Math"/>
                          <a:ea typeface="ＭＳ 明朝"/>
                        </a:rPr>
                        <a:t>Peak current  (Q12σt)</a:t>
                      </a:r>
                      <a:endParaRPr lang="en-US" sz="1200" i="1" noProof="0">
                        <a:effectLst/>
                        <a:latin typeface="Cambria Math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A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60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4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57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60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67/62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65-162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61.23</a:t>
                      </a:r>
                    </a:p>
                  </a:txBody>
                  <a:tcPr/>
                </a:tc>
              </a:tr>
              <a:tr h="52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rms Energy Spread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%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0.5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0.2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0.2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0.3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0.3/0.4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0.3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/>
                        <a:t>0.48</a:t>
                      </a:r>
                      <a:r>
                        <a:rPr lang="en-US" sz="1200" noProof="0" smtClean="0"/>
                        <a:t>%( </a:t>
                      </a:r>
                      <a:r>
                        <a:rPr lang="en-US" sz="1200" noProof="0"/>
                        <a:t>BC1)</a:t>
                      </a:r>
                    </a:p>
                  </a:txBody>
                  <a:tcPr/>
                </a:tc>
              </a:tr>
              <a:tr h="653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Projected rms norm. emittance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Symbol"/>
                          <a:ea typeface="ＭＳ 明朝"/>
                        </a:rPr>
                        <a:t>m</a:t>
                      </a: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m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0.2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0.25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0.2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0.2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0.23/0.15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0.13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/>
                        <a:t>0.17</a:t>
                      </a:r>
                    </a:p>
                  </a:txBody>
                  <a:tcPr/>
                </a:tc>
              </a:tr>
              <a:tr h="653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Peak Field at Cathode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Mv/m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/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120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120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>
                          <a:latin typeface="Times New Roman"/>
                          <a:cs typeface="Times New Roman"/>
                        </a:rPr>
                        <a:t>240/160</a:t>
                      </a:r>
                      <a:endParaRPr lang="en-US" sz="1200" noProof="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120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/>
                        <a:t>200 - 250</a:t>
                      </a:r>
                    </a:p>
                  </a:txBody>
                  <a:tcPr/>
                </a:tc>
              </a:tr>
              <a:tr h="52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Repetition rate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Hz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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750-1000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100-400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100-400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100 Hz-1 KhZ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1kHz</a:t>
                      </a:r>
                      <a:r>
                        <a:rPr lang="en-US" sz="1200" baseline="0" noProof="0" dirty="0" smtClean="0"/>
                        <a:t> x-band</a:t>
                      </a:r>
                      <a:br>
                        <a:rPr lang="en-US" sz="1200" baseline="0" noProof="0" dirty="0" smtClean="0"/>
                      </a:br>
                      <a:r>
                        <a:rPr lang="en-US" sz="1200" baseline="0" noProof="0" dirty="0" smtClean="0"/>
                        <a:t>400 Hz s-band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100 - </a:t>
                      </a:r>
                      <a:r>
                        <a:rPr lang="en-US" sz="1200" noProof="0" dirty="0" smtClean="0"/>
                        <a:t>400</a:t>
                      </a:r>
                      <a:endParaRPr lang="en-US" sz="1200" noProof="0" dirty="0"/>
                    </a:p>
                  </a:txBody>
                  <a:tcPr/>
                </a:tc>
              </a:tr>
              <a:tr h="6306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Total Length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m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/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11.3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&lt;15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&lt;15+8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10</a:t>
                      </a:r>
                      <a:endParaRPr lang="en-US" sz="1200" noProof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8.6 m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7 m + </a:t>
                      </a:r>
                      <a:r>
                        <a:rPr lang="en-US" sz="1200" noProof="0" dirty="0" err="1"/>
                        <a:t>Ka</a:t>
                      </a:r>
                      <a:r>
                        <a:rPr lang="en-US" sz="1200" noProof="0" dirty="0"/>
                        <a:t>-band + chicane</a:t>
                      </a:r>
                    </a:p>
                  </a:txBody>
                  <a:tcPr/>
                </a:tc>
              </a:tr>
              <a:tr h="52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TRL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noProof="0" smtClean="0">
                          <a:effectLst/>
                          <a:latin typeface="Times New Roman"/>
                          <a:ea typeface="ＭＳ 明朝"/>
                        </a:rPr>
                        <a:t>/</a:t>
                      </a:r>
                      <a:endParaRPr lang="en-US" sz="1200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8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8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2</a:t>
                      </a:r>
                      <a:endParaRPr lang="en-US" sz="1200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smtClean="0"/>
                        <a:t>8/5</a:t>
                      </a:r>
                      <a:endParaRPr lang="en-US" sz="12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4</a:t>
                      </a:r>
                    </a:p>
                  </a:txBody>
                  <a:tcPr/>
                </a:tc>
              </a:tr>
              <a:tr h="529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noProof="0" smtClean="0">
                          <a:effectLst/>
                          <a:latin typeface="Times New Roman"/>
                          <a:ea typeface="ＭＳ 明朝"/>
                        </a:rPr>
                        <a:t>Priority</a:t>
                      </a:r>
                      <a:endParaRPr lang="en-US" sz="1800" b="1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noProof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 smtClean="0"/>
                        <a:t>?</a:t>
                      </a:r>
                      <a:endParaRPr lang="en-US" sz="1800" b="1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 smtClean="0"/>
                        <a:t>Medium</a:t>
                      </a:r>
                      <a:endParaRPr lang="en-US" sz="1800" b="1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 smtClean="0"/>
                        <a:t>Medium</a:t>
                      </a:r>
                      <a:endParaRPr lang="en-US" sz="1800" b="1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 smtClean="0"/>
                        <a:t>High</a:t>
                      </a:r>
                      <a:endParaRPr lang="en-US" sz="1800" b="1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 smtClean="0"/>
                        <a:t>Medium</a:t>
                      </a:r>
                      <a:endParaRPr lang="en-US" sz="1800" b="1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noProof="0" dirty="0" smtClean="0"/>
                        <a:t>Low</a:t>
                      </a:r>
                      <a:endParaRPr lang="en-US" sz="1800" b="1" noProof="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96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7"/>
          <a:stretch/>
        </p:blipFill>
        <p:spPr>
          <a:xfrm>
            <a:off x="8574890" y="1"/>
            <a:ext cx="1303817" cy="713572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r="5831"/>
          <a:stretch/>
        </p:blipFill>
        <p:spPr>
          <a:xfrm>
            <a:off x="257969" y="1212383"/>
            <a:ext cx="4602164" cy="3750146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  <p:sp>
        <p:nvSpPr>
          <p:cNvPr id="3" name="CasellaDiTesto 2"/>
          <p:cNvSpPr txBox="1"/>
          <p:nvPr/>
        </p:nvSpPr>
        <p:spPr>
          <a:xfrm>
            <a:off x="138783" y="0"/>
            <a:ext cx="9711529" cy="553998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000" b="1" cap="all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C-band Gun FUNDING </a:t>
            </a:r>
            <a:r>
              <a:rPr lang="en-US" sz="30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PROGRAMS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/>
          <a:srcRect l="9890" t="11803" r="9295" b="7916"/>
          <a:stretch/>
        </p:blipFill>
        <p:spPr>
          <a:xfrm>
            <a:off x="5066779" y="713573"/>
            <a:ext cx="4698835" cy="500089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5" y="27165"/>
            <a:ext cx="1146837" cy="665845"/>
          </a:xfrm>
          <a:prstGeom prst="rect">
            <a:avLst/>
          </a:prstGeom>
        </p:spPr>
      </p:pic>
      <p:sp>
        <p:nvSpPr>
          <p:cNvPr id="7" name="Freccia in giù 6"/>
          <p:cNvSpPr/>
          <p:nvPr/>
        </p:nvSpPr>
        <p:spPr>
          <a:xfrm>
            <a:off x="2186110" y="5091383"/>
            <a:ext cx="897731" cy="3441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1385" y="5435489"/>
            <a:ext cx="4493427" cy="1200266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FUNDED BY CSN V INFN: 190 </a:t>
            </a:r>
            <a:r>
              <a:rPr lang="it-IT" sz="1800" b="1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KEuro</a:t>
            </a:r>
            <a:endParaRPr lang="it-IT" sz="1800" b="1" i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285562" indent="-285562" algn="l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it-IT" sz="1800" b="1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Realization</a:t>
            </a: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and test of </a:t>
            </a:r>
            <a:r>
              <a:rPr lang="it-IT" sz="1800" b="1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one</a:t>
            </a: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it-IT" sz="1800" b="1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gun+circulator</a:t>
            </a:r>
            <a:endParaRPr lang="it-IT" sz="1800" b="1" i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285562" indent="-285562" algn="l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 Test</a:t>
            </a:r>
          </a:p>
          <a:p>
            <a:pPr marL="285562" indent="-285562" algn="l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 </a:t>
            </a:r>
            <a:r>
              <a:rPr lang="it-IT" sz="1800" b="1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years</a:t>
            </a: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it-IT" sz="1800" b="1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program</a:t>
            </a: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(2020-2022) </a:t>
            </a:r>
          </a:p>
        </p:txBody>
      </p:sp>
      <p:sp>
        <p:nvSpPr>
          <p:cNvPr id="9" name="Freccia in giù 8"/>
          <p:cNvSpPr/>
          <p:nvPr/>
        </p:nvSpPr>
        <p:spPr>
          <a:xfrm>
            <a:off x="6934861" y="5861227"/>
            <a:ext cx="897731" cy="3441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806101" y="6205337"/>
            <a:ext cx="1228148" cy="36926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ACCEPTED</a:t>
            </a:r>
          </a:p>
        </p:txBody>
      </p:sp>
    </p:spTree>
    <p:extLst>
      <p:ext uri="{BB962C8B-B14F-4D97-AF65-F5344CB8AC3E}">
        <p14:creationId xmlns:p14="http://schemas.microsoft.com/office/powerpoint/2010/main" val="366243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12917" y="673957"/>
            <a:ext cx="7880166" cy="380124"/>
          </a:xfrm>
          <a:prstGeom prst="rect">
            <a:avLst/>
          </a:prstGeom>
        </p:spPr>
        <p:txBody>
          <a:bodyPr wrap="square" lIns="86887" tIns="43444" rIns="86887" bIns="43444">
            <a:spAutoFit/>
          </a:bodyPr>
          <a:lstStyle/>
          <a:p>
            <a:pPr defTabSz="425386" eaLnBrk="0" hangingPunct="0"/>
            <a:r>
              <a:rPr lang="en-US" sz="1900" b="1" cap="all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A C-BAND INJECTOR </a:t>
            </a:r>
            <a:r>
              <a:rPr lang="en-US" sz="1900" b="1" cap="all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IS THE BASELINE</a:t>
            </a:r>
            <a:endParaRPr lang="en-US" sz="1900" b="1" cap="all" dirty="0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1F470F5A-C1AB-44EC-86A3-39AF89E1AF47}"/>
              </a:ext>
            </a:extLst>
          </p:cNvPr>
          <p:cNvSpPr txBox="1"/>
          <p:nvPr/>
        </p:nvSpPr>
        <p:spPr>
          <a:xfrm>
            <a:off x="391558" y="1034168"/>
            <a:ext cx="2880632" cy="318569"/>
          </a:xfrm>
          <a:prstGeom prst="rect">
            <a:avLst/>
          </a:prstGeom>
          <a:noFill/>
        </p:spPr>
        <p:txBody>
          <a:bodyPr wrap="none" lIns="86887" tIns="43444" rIns="86887" bIns="43444" rtlCol="0">
            <a:spAutoFit/>
          </a:bodyPr>
          <a:lstStyle/>
          <a:p>
            <a:pPr algn="l" defTabSz="425386" eaLnBrk="0" hangingPunct="0"/>
            <a:r>
              <a:rPr lang="en-US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Considered layout (not in scale)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="" xmlns:a16="http://schemas.microsoft.com/office/drawing/2014/main" id="{A0877561-BE6B-4D5C-9C31-19AB937ADB82}"/>
              </a:ext>
            </a:extLst>
          </p:cNvPr>
          <p:cNvCxnSpPr>
            <a:cxnSpLocks/>
            <a:stCxn id="39" idx="0"/>
            <a:endCxn id="8" idx="2"/>
          </p:cNvCxnSpPr>
          <p:nvPr/>
        </p:nvCxnSpPr>
        <p:spPr>
          <a:xfrm flipH="1" flipV="1">
            <a:off x="781877" y="3668402"/>
            <a:ext cx="951263" cy="8763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A00DC81E-B832-4D35-9E4A-2B7A074E179B}"/>
              </a:ext>
            </a:extLst>
          </p:cNvPr>
          <p:cNvSpPr txBox="1"/>
          <p:nvPr/>
        </p:nvSpPr>
        <p:spPr>
          <a:xfrm>
            <a:off x="1031376" y="4660364"/>
            <a:ext cx="1412738" cy="1241899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just" defTabSz="425386" eaLnBrk="0" hangingPunct="0"/>
            <a:r>
              <a:rPr lang="en-US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1.6 cell RF gun operating at 200-240 MV/m cathode peak field 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="" xmlns:a16="http://schemas.microsoft.com/office/drawing/2014/main" id="{3ABA53B0-C3F7-43C6-848D-68F79E5146B5}"/>
              </a:ext>
            </a:extLst>
          </p:cNvPr>
          <p:cNvCxnSpPr/>
          <p:nvPr/>
        </p:nvCxnSpPr>
        <p:spPr>
          <a:xfrm flipH="1">
            <a:off x="3514382" y="2485100"/>
            <a:ext cx="1812100" cy="40241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="" xmlns:a16="http://schemas.microsoft.com/office/drawing/2014/main" id="{F570E3AA-7103-444B-AE7E-2E543EBB0B39}"/>
              </a:ext>
            </a:extLst>
          </p:cNvPr>
          <p:cNvCxnSpPr>
            <a:cxnSpLocks/>
          </p:cNvCxnSpPr>
          <p:nvPr/>
        </p:nvCxnSpPr>
        <p:spPr>
          <a:xfrm>
            <a:off x="5319318" y="2478453"/>
            <a:ext cx="1703810" cy="4046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="" xmlns:a16="http://schemas.microsoft.com/office/drawing/2014/main" id="{306537C8-765B-4D92-8743-E75A2CEF1289}"/>
              </a:ext>
            </a:extLst>
          </p:cNvPr>
          <p:cNvSpPr txBox="1"/>
          <p:nvPr/>
        </p:nvSpPr>
        <p:spPr>
          <a:xfrm>
            <a:off x="4139128" y="1559544"/>
            <a:ext cx="4882077" cy="780242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just" defTabSz="425386" eaLnBrk="0" hangingPunct="0"/>
            <a:r>
              <a:rPr lang="en-US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3 C-band TW structures, 2 with solenoids around, operating at 40 MV/m average accelerating gradient (as example, PSI-like structures)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CAD2B713-A92A-464B-8B30-5F941137B4F6}"/>
              </a:ext>
            </a:extLst>
          </p:cNvPr>
          <p:cNvSpPr txBox="1"/>
          <p:nvPr/>
        </p:nvSpPr>
        <p:spPr>
          <a:xfrm>
            <a:off x="7184789" y="4014704"/>
            <a:ext cx="2448731" cy="549409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just" defTabSz="425386" eaLnBrk="0" hangingPunct="0"/>
            <a:r>
              <a:rPr lang="en-US" sz="1500" b="1" dirty="0" smtClean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 or X</a:t>
            </a:r>
            <a:r>
              <a:rPr lang="en-US" sz="1500" b="1" dirty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-band accelerating </a:t>
            </a:r>
            <a:r>
              <a:rPr lang="en-US" sz="1500" b="1" dirty="0" smtClean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module ??</a:t>
            </a:r>
            <a:endParaRPr lang="en-US" sz="1500" b="1" dirty="0">
              <a:solidFill>
                <a:srgbClr val="FF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19" name="Connettore 2 18">
            <a:extLst>
              <a:ext uri="{FF2B5EF4-FFF2-40B4-BE49-F238E27FC236}">
                <a16:creationId xmlns="" xmlns:a16="http://schemas.microsoft.com/office/drawing/2014/main" id="{AFA167C1-BF29-4435-B134-3665F6D2B243}"/>
              </a:ext>
            </a:extLst>
          </p:cNvPr>
          <p:cNvCxnSpPr>
            <a:stCxn id="18" idx="0"/>
            <a:endCxn id="20" idx="2"/>
          </p:cNvCxnSpPr>
          <p:nvPr/>
        </p:nvCxnSpPr>
        <p:spPr>
          <a:xfrm flipV="1">
            <a:off x="8409155" y="3566108"/>
            <a:ext cx="259526" cy="4485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uppo 47">
            <a:extLst>
              <a:ext uri="{FF2B5EF4-FFF2-40B4-BE49-F238E27FC236}">
                <a16:creationId xmlns="" xmlns:a16="http://schemas.microsoft.com/office/drawing/2014/main" id="{C3E8C303-64EB-4A9A-8113-B17600745D63}"/>
              </a:ext>
            </a:extLst>
          </p:cNvPr>
          <p:cNvGrpSpPr/>
          <p:nvPr/>
        </p:nvGrpSpPr>
        <p:grpSpPr>
          <a:xfrm>
            <a:off x="2051816" y="3010595"/>
            <a:ext cx="1853621" cy="1153658"/>
            <a:chOff x="2448926" y="3318625"/>
            <a:chExt cx="1886297" cy="1271696"/>
          </a:xfrm>
        </p:grpSpPr>
        <p:sp>
          <p:nvSpPr>
            <p:cNvPr id="9" name="Rettangolo 8">
              <a:extLst>
                <a:ext uri="{FF2B5EF4-FFF2-40B4-BE49-F238E27FC236}">
                  <a16:creationId xmlns="" xmlns:a16="http://schemas.microsoft.com/office/drawing/2014/main" id="{1015DC48-A267-497B-B5C4-471A89D53CC2}"/>
                </a:ext>
              </a:extLst>
            </p:cNvPr>
            <p:cNvSpPr/>
            <p:nvPr/>
          </p:nvSpPr>
          <p:spPr>
            <a:xfrm>
              <a:off x="2487199" y="3491668"/>
              <a:ext cx="1809750" cy="47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12" name="Connettore 2 11">
              <a:extLst>
                <a:ext uri="{FF2B5EF4-FFF2-40B4-BE49-F238E27FC236}">
                  <a16:creationId xmlns="" xmlns:a16="http://schemas.microsoft.com/office/drawing/2014/main" id="{3C80B6B2-439D-46C0-8B16-0F5254856993}"/>
                </a:ext>
              </a:extLst>
            </p:cNvPr>
            <p:cNvCxnSpPr/>
            <p:nvPr/>
          </p:nvCxnSpPr>
          <p:spPr>
            <a:xfrm>
              <a:off x="2448926" y="4220145"/>
              <a:ext cx="188629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>
              <a:extLst>
                <a:ext uri="{FF2B5EF4-FFF2-40B4-BE49-F238E27FC236}">
                  <a16:creationId xmlns="" xmlns:a16="http://schemas.microsoft.com/office/drawing/2014/main" id="{F4923FAE-F272-413E-9298-17DDDF572118}"/>
                </a:ext>
              </a:extLst>
            </p:cNvPr>
            <p:cNvSpPr txBox="1"/>
            <p:nvPr/>
          </p:nvSpPr>
          <p:spPr>
            <a:xfrm>
              <a:off x="3122609" y="4234091"/>
              <a:ext cx="514237" cy="35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425386" eaLnBrk="0" hangingPunct="0"/>
              <a:r>
                <a:rPr lang="en-US" sz="1500" dirty="0">
                  <a:solidFill>
                    <a:prstClr val="black"/>
                  </a:solidFill>
                  <a:latin typeface="Arial" pitchFamily="34" charset="0"/>
                  <a:ea typeface="ＭＳ Ｐゴシック" pitchFamily="34" charset="-128"/>
                  <a:cs typeface="+mn-cs"/>
                </a:rPr>
                <a:t>2 m</a:t>
              </a:r>
            </a:p>
          </p:txBody>
        </p:sp>
        <p:sp>
          <p:nvSpPr>
            <p:cNvPr id="24" name="Rettangolo 23">
              <a:extLst>
                <a:ext uri="{FF2B5EF4-FFF2-40B4-BE49-F238E27FC236}">
                  <a16:creationId xmlns="" xmlns:a16="http://schemas.microsoft.com/office/drawing/2014/main" id="{4EEEB107-D6D4-46AA-9E5F-1664730CB0CC}"/>
                </a:ext>
              </a:extLst>
            </p:cNvPr>
            <p:cNvSpPr/>
            <p:nvPr/>
          </p:nvSpPr>
          <p:spPr>
            <a:xfrm>
              <a:off x="2568360" y="332631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5" name="Rettangolo 24">
              <a:extLst>
                <a:ext uri="{FF2B5EF4-FFF2-40B4-BE49-F238E27FC236}">
                  <a16:creationId xmlns="" xmlns:a16="http://schemas.microsoft.com/office/drawing/2014/main" id="{F82E3CC5-97BC-4135-9910-22297BAC14F2}"/>
                </a:ext>
              </a:extLst>
            </p:cNvPr>
            <p:cNvSpPr/>
            <p:nvPr/>
          </p:nvSpPr>
          <p:spPr>
            <a:xfrm>
              <a:off x="3006367" y="331862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6" name="Rettangolo 25">
              <a:extLst>
                <a:ext uri="{FF2B5EF4-FFF2-40B4-BE49-F238E27FC236}">
                  <a16:creationId xmlns="" xmlns:a16="http://schemas.microsoft.com/office/drawing/2014/main" id="{24A129EA-7FF5-4298-8334-7FBFEFEFBFE6}"/>
                </a:ext>
              </a:extLst>
            </p:cNvPr>
            <p:cNvSpPr/>
            <p:nvPr/>
          </p:nvSpPr>
          <p:spPr>
            <a:xfrm>
              <a:off x="3487513" y="331862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7" name="Rettangolo 26">
              <a:extLst>
                <a:ext uri="{FF2B5EF4-FFF2-40B4-BE49-F238E27FC236}">
                  <a16:creationId xmlns="" xmlns:a16="http://schemas.microsoft.com/office/drawing/2014/main" id="{0D8F2CAC-86B6-47A2-931F-2496846BAAED}"/>
                </a:ext>
              </a:extLst>
            </p:cNvPr>
            <p:cNvSpPr/>
            <p:nvPr/>
          </p:nvSpPr>
          <p:spPr>
            <a:xfrm>
              <a:off x="3920214" y="332631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</p:grpSp>
      <p:cxnSp>
        <p:nvCxnSpPr>
          <p:cNvPr id="32" name="Connettore 2 31">
            <a:extLst>
              <a:ext uri="{FF2B5EF4-FFF2-40B4-BE49-F238E27FC236}">
                <a16:creationId xmlns="" xmlns:a16="http://schemas.microsoft.com/office/drawing/2014/main" id="{6A5CD51F-6B58-4C3F-875F-062BEDFDCB82}"/>
              </a:ext>
            </a:extLst>
          </p:cNvPr>
          <p:cNvCxnSpPr>
            <a:stCxn id="40" idx="4"/>
            <a:endCxn id="23" idx="0"/>
          </p:cNvCxnSpPr>
          <p:nvPr/>
        </p:nvCxnSpPr>
        <p:spPr>
          <a:xfrm>
            <a:off x="1175411" y="2479236"/>
            <a:ext cx="122535" cy="5339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="" xmlns:a16="http://schemas.microsoft.com/office/drawing/2014/main" id="{BCFE3CE0-F750-4612-AC2D-BBE885CFCAB5}"/>
              </a:ext>
            </a:extLst>
          </p:cNvPr>
          <p:cNvSpPr txBox="1"/>
          <p:nvPr/>
        </p:nvSpPr>
        <p:spPr>
          <a:xfrm>
            <a:off x="421872" y="1990682"/>
            <a:ext cx="1309063" cy="318569"/>
          </a:xfrm>
          <a:prstGeom prst="rect">
            <a:avLst/>
          </a:prstGeom>
          <a:noFill/>
        </p:spPr>
        <p:txBody>
          <a:bodyPr wrap="none" lIns="86887" tIns="43444" rIns="86887" bIns="43444" rtlCol="0">
            <a:spAutoFit/>
          </a:bodyPr>
          <a:lstStyle/>
          <a:p>
            <a:pPr algn="l" defTabSz="425386" eaLnBrk="0" hangingPunct="0"/>
            <a:r>
              <a:rPr lang="it-IT" sz="15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Gun</a:t>
            </a:r>
            <a:r>
              <a:rPr lang="it-IT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it-IT" sz="15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solenoid</a:t>
            </a:r>
            <a:endParaRPr lang="it-IT" sz="15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="" xmlns:a16="http://schemas.microsoft.com/office/drawing/2014/main" id="{1BE64F2D-3CE8-448E-A9A2-B131F8801CB4}"/>
              </a:ext>
            </a:extLst>
          </p:cNvPr>
          <p:cNvSpPr txBox="1"/>
          <p:nvPr/>
        </p:nvSpPr>
        <p:spPr>
          <a:xfrm>
            <a:off x="2061282" y="1812324"/>
            <a:ext cx="1509230" cy="549409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l" defTabSz="425386" eaLnBrk="0" hangingPunct="0"/>
            <a:r>
              <a:rPr lang="it-IT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TW </a:t>
            </a:r>
            <a:r>
              <a:rPr lang="it-IT" sz="15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structures</a:t>
            </a:r>
            <a:r>
              <a:rPr lang="it-IT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lang="it-IT" sz="15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solenoids</a:t>
            </a:r>
            <a:endParaRPr lang="it-IT" sz="1500" dirty="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="" xmlns:a16="http://schemas.microsoft.com/office/drawing/2014/main" id="{1F1B5A9E-035B-4127-9C04-AB38721435A6}"/>
              </a:ext>
            </a:extLst>
          </p:cNvPr>
          <p:cNvSpPr txBox="1"/>
          <p:nvPr/>
        </p:nvSpPr>
        <p:spPr>
          <a:xfrm>
            <a:off x="3580174" y="5197651"/>
            <a:ext cx="1680518" cy="549409"/>
          </a:xfrm>
          <a:prstGeom prst="rect">
            <a:avLst/>
          </a:prstGeom>
          <a:noFill/>
        </p:spPr>
        <p:txBody>
          <a:bodyPr wrap="square" lIns="86887" tIns="43444" rIns="86887" bIns="43444" rtlCol="0">
            <a:spAutoFit/>
          </a:bodyPr>
          <a:lstStyle/>
          <a:p>
            <a:pPr algn="just" defTabSz="425386" eaLnBrk="0" hangingPunct="0"/>
            <a:r>
              <a:rPr lang="en-US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Linearizer (</a:t>
            </a:r>
            <a:r>
              <a:rPr lang="en-US" sz="1500" dirty="0" err="1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X,Ka</a:t>
            </a:r>
            <a:r>
              <a:rPr lang="en-US" sz="1500" dirty="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?)</a:t>
            </a:r>
          </a:p>
        </p:txBody>
      </p:sp>
      <p:cxnSp>
        <p:nvCxnSpPr>
          <p:cNvPr id="38" name="Connettore 2 37">
            <a:extLst>
              <a:ext uri="{FF2B5EF4-FFF2-40B4-BE49-F238E27FC236}">
                <a16:creationId xmlns="" xmlns:a16="http://schemas.microsoft.com/office/drawing/2014/main" id="{0700D357-213C-42DD-BA5C-925EA86A8617}"/>
              </a:ext>
            </a:extLst>
          </p:cNvPr>
          <p:cNvCxnSpPr>
            <a:endCxn id="36" idx="2"/>
          </p:cNvCxnSpPr>
          <p:nvPr/>
        </p:nvCxnSpPr>
        <p:spPr>
          <a:xfrm flipH="1" flipV="1">
            <a:off x="1888542" y="3598926"/>
            <a:ext cx="2092985" cy="159872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e 38">
            <a:extLst>
              <a:ext uri="{FF2B5EF4-FFF2-40B4-BE49-F238E27FC236}">
                <a16:creationId xmlns="" xmlns:a16="http://schemas.microsoft.com/office/drawing/2014/main" id="{76E85FD5-8CD6-4ACB-8B99-1C64FBD9C2B1}"/>
              </a:ext>
            </a:extLst>
          </p:cNvPr>
          <p:cNvSpPr/>
          <p:nvPr/>
        </p:nvSpPr>
        <p:spPr>
          <a:xfrm>
            <a:off x="781876" y="4544767"/>
            <a:ext cx="1902527" cy="16931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887" tIns="43444" rIns="86887" bIns="43444" rtlCol="0" anchor="ctr"/>
          <a:lstStyle/>
          <a:p>
            <a:pPr defTabSz="425386" eaLnBrk="0" hangingPunct="0"/>
            <a:endParaRPr lang="it-IT" sz="1500">
              <a:solidFill>
                <a:prstClr val="black"/>
              </a:solidFill>
              <a:latin typeface="Arial"/>
            </a:endParaRPr>
          </a:p>
        </p:txBody>
      </p:sp>
      <p:sp>
        <p:nvSpPr>
          <p:cNvPr id="40" name="Ovale 39">
            <a:extLst>
              <a:ext uri="{FF2B5EF4-FFF2-40B4-BE49-F238E27FC236}">
                <a16:creationId xmlns="" xmlns:a16="http://schemas.microsoft.com/office/drawing/2014/main" id="{EFF8035F-7B24-4AF4-8589-131F8D375C08}"/>
              </a:ext>
            </a:extLst>
          </p:cNvPr>
          <p:cNvSpPr/>
          <p:nvPr/>
        </p:nvSpPr>
        <p:spPr>
          <a:xfrm>
            <a:off x="432950" y="1829486"/>
            <a:ext cx="1484921" cy="64974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887" tIns="43444" rIns="86887" bIns="43444" rtlCol="0" anchor="ctr"/>
          <a:lstStyle/>
          <a:p>
            <a:pPr defTabSz="425386" eaLnBrk="0" hangingPunct="0"/>
            <a:endParaRPr lang="it-IT" sz="1500">
              <a:solidFill>
                <a:prstClr val="black"/>
              </a:solidFill>
              <a:latin typeface="Arial"/>
            </a:endParaRPr>
          </a:p>
        </p:txBody>
      </p:sp>
      <p:sp>
        <p:nvSpPr>
          <p:cNvPr id="41" name="Ovale 40">
            <a:extLst>
              <a:ext uri="{FF2B5EF4-FFF2-40B4-BE49-F238E27FC236}">
                <a16:creationId xmlns="" xmlns:a16="http://schemas.microsoft.com/office/drawing/2014/main" id="{12657323-6988-485B-87D4-F892382FA72D}"/>
              </a:ext>
            </a:extLst>
          </p:cNvPr>
          <p:cNvSpPr/>
          <p:nvPr/>
        </p:nvSpPr>
        <p:spPr>
          <a:xfrm>
            <a:off x="1951855" y="1677500"/>
            <a:ext cx="1627122" cy="83851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887" tIns="43444" rIns="86887" bIns="43444" rtlCol="0" anchor="ctr"/>
          <a:lstStyle/>
          <a:p>
            <a:pPr defTabSz="425386" eaLnBrk="0" hangingPunct="0"/>
            <a:endParaRPr lang="it-IT" sz="1500"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Segnaposto numero diapositiva 41">
            <a:extLst>
              <a:ext uri="{FF2B5EF4-FFF2-40B4-BE49-F238E27FC236}">
                <a16:creationId xmlns="" xmlns:a16="http://schemas.microsoft.com/office/drawing/2014/main" id="{27578ECF-474F-4B01-9A2B-FD8D3F97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pPr/>
              <a:t>12</a:t>
            </a:fld>
            <a:endParaRPr lang="it-IT"/>
          </a:p>
        </p:txBody>
      </p:sp>
      <p:grpSp>
        <p:nvGrpSpPr>
          <p:cNvPr id="4" name="Group 3"/>
          <p:cNvGrpSpPr/>
          <p:nvPr/>
        </p:nvGrpSpPr>
        <p:grpSpPr>
          <a:xfrm>
            <a:off x="539914" y="2516020"/>
            <a:ext cx="9229570" cy="1242500"/>
            <a:chOff x="539914" y="2516020"/>
            <a:chExt cx="9229570" cy="1242500"/>
          </a:xfrm>
        </p:grpSpPr>
        <p:sp>
          <p:nvSpPr>
            <p:cNvPr id="8" name="Rettangolo 7">
              <a:extLst>
                <a:ext uri="{FF2B5EF4-FFF2-40B4-BE49-F238E27FC236}">
                  <a16:creationId xmlns="" xmlns:a16="http://schemas.microsoft.com/office/drawing/2014/main" id="{0C1D202C-CA80-413B-9216-40BA0D59E0BC}"/>
                </a:ext>
              </a:extLst>
            </p:cNvPr>
            <p:cNvSpPr/>
            <p:nvPr/>
          </p:nvSpPr>
          <p:spPr>
            <a:xfrm>
              <a:off x="539914" y="3098102"/>
              <a:ext cx="483923" cy="5703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887" tIns="43444" rIns="86887" bIns="43444"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="" xmlns:a16="http://schemas.microsoft.com/office/drawing/2014/main" id="{B4196585-F726-4B94-A9F9-4B21CA9C4279}"/>
                </a:ext>
              </a:extLst>
            </p:cNvPr>
            <p:cNvSpPr/>
            <p:nvPr/>
          </p:nvSpPr>
          <p:spPr>
            <a:xfrm>
              <a:off x="7779481" y="3134759"/>
              <a:ext cx="1778400" cy="43134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887" tIns="43444" rIns="86887" bIns="43444"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3" name="Rettangolo 22">
              <a:extLst>
                <a:ext uri="{FF2B5EF4-FFF2-40B4-BE49-F238E27FC236}">
                  <a16:creationId xmlns="" xmlns:a16="http://schemas.microsoft.com/office/drawing/2014/main" id="{31E85961-CAF5-4B54-BFFD-D00C83DB08D3}"/>
                </a:ext>
              </a:extLst>
            </p:cNvPr>
            <p:cNvSpPr/>
            <p:nvPr/>
          </p:nvSpPr>
          <p:spPr>
            <a:xfrm>
              <a:off x="1154534" y="3013211"/>
              <a:ext cx="286822" cy="745309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887" tIns="43444" rIns="86887" bIns="43444"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13" name="Rettangolo 12">
              <a:extLst>
                <a:ext uri="{FF2B5EF4-FFF2-40B4-BE49-F238E27FC236}">
                  <a16:creationId xmlns="" xmlns:a16="http://schemas.microsoft.com/office/drawing/2014/main" id="{1DDB06B7-6B99-4EB9-936E-F5470A40A1B9}"/>
                </a:ext>
              </a:extLst>
            </p:cNvPr>
            <p:cNvSpPr/>
            <p:nvPr/>
          </p:nvSpPr>
          <p:spPr>
            <a:xfrm>
              <a:off x="5895973" y="3150016"/>
              <a:ext cx="1778400" cy="4313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887" tIns="43444" rIns="86887" bIns="43444"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35" name="Connettore 2 34">
              <a:extLst>
                <a:ext uri="{FF2B5EF4-FFF2-40B4-BE49-F238E27FC236}">
                  <a16:creationId xmlns="" xmlns:a16="http://schemas.microsoft.com/office/drawing/2014/main" id="{A83FD8CF-0F71-4041-B8A5-E7CA09D4EEFD}"/>
                </a:ext>
              </a:extLst>
            </p:cNvPr>
            <p:cNvCxnSpPr>
              <a:stCxn id="41" idx="4"/>
              <a:endCxn id="25" idx="0"/>
            </p:cNvCxnSpPr>
            <p:nvPr/>
          </p:nvCxnSpPr>
          <p:spPr>
            <a:xfrm flipH="1">
              <a:off x="2743011" y="2516020"/>
              <a:ext cx="22405" cy="49457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ttangolo 35">
              <a:extLst>
                <a:ext uri="{FF2B5EF4-FFF2-40B4-BE49-F238E27FC236}">
                  <a16:creationId xmlns="" xmlns:a16="http://schemas.microsoft.com/office/drawing/2014/main" id="{3FE6DC6D-8A4E-417C-BE4A-CC5D7724D501}"/>
                </a:ext>
              </a:extLst>
            </p:cNvPr>
            <p:cNvSpPr/>
            <p:nvPr/>
          </p:nvSpPr>
          <p:spPr>
            <a:xfrm>
              <a:off x="1807640" y="3167579"/>
              <a:ext cx="161803" cy="43134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6887" tIns="43444" rIns="86887" bIns="43444" rtlCol="0" anchor="ctr"/>
            <a:lstStyle/>
            <a:p>
              <a:pPr defTabSz="425386" eaLnBrk="0" hangingPunct="0"/>
              <a:endParaRPr lang="en-US" sz="1500" dirty="0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2" name="Gruppo 1">
              <a:extLst>
                <a:ext uri="{FF2B5EF4-FFF2-40B4-BE49-F238E27FC236}">
                  <a16:creationId xmlns="" xmlns:a16="http://schemas.microsoft.com/office/drawing/2014/main" id="{C1D2E259-ECD1-4165-BF7B-F6A06E6A6E77}"/>
                </a:ext>
              </a:extLst>
            </p:cNvPr>
            <p:cNvGrpSpPr/>
            <p:nvPr/>
          </p:nvGrpSpPr>
          <p:grpSpPr>
            <a:xfrm>
              <a:off x="3997590" y="3003622"/>
              <a:ext cx="1778400" cy="752285"/>
              <a:chOff x="4978259" y="3462578"/>
              <a:chExt cx="1809750" cy="829255"/>
            </a:xfrm>
          </p:grpSpPr>
          <p:sp>
            <p:nvSpPr>
              <p:cNvPr id="43" name="Rettangolo 42">
                <a:extLst>
                  <a:ext uri="{FF2B5EF4-FFF2-40B4-BE49-F238E27FC236}">
                    <a16:creationId xmlns="" xmlns:a16="http://schemas.microsoft.com/office/drawing/2014/main" id="{80B0ED16-5E93-4856-B871-BD063A654D0F}"/>
                  </a:ext>
                </a:extLst>
              </p:cNvPr>
              <p:cNvSpPr/>
              <p:nvPr/>
            </p:nvSpPr>
            <p:spPr>
              <a:xfrm>
                <a:off x="4978259" y="3644068"/>
                <a:ext cx="1809750" cy="47548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25386" eaLnBrk="0" hangingPunct="0"/>
                <a:endParaRPr lang="en-US" sz="150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4" name="Rettangolo 43">
                <a:extLst>
                  <a:ext uri="{FF2B5EF4-FFF2-40B4-BE49-F238E27FC236}">
                    <a16:creationId xmlns="" xmlns:a16="http://schemas.microsoft.com/office/drawing/2014/main" id="{2EB0F5B6-E2D3-4B60-A791-3B6D86084D96}"/>
                  </a:ext>
                </a:extLst>
              </p:cNvPr>
              <p:cNvSpPr/>
              <p:nvPr/>
            </p:nvSpPr>
            <p:spPr>
              <a:xfrm>
                <a:off x="5060192" y="3470268"/>
                <a:ext cx="291878" cy="821565"/>
              </a:xfrm>
              <a:prstGeom prst="rect">
                <a:avLst/>
              </a:prstGeom>
              <a:noFill/>
              <a:ln w="381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25386" eaLnBrk="0" hangingPunct="0"/>
                <a:endParaRPr lang="en-US" sz="150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5" name="Rettangolo 44">
                <a:extLst>
                  <a:ext uri="{FF2B5EF4-FFF2-40B4-BE49-F238E27FC236}">
                    <a16:creationId xmlns="" xmlns:a16="http://schemas.microsoft.com/office/drawing/2014/main" id="{AF45CBF6-ADA8-45B6-9589-CC9E98DC10F9}"/>
                  </a:ext>
                </a:extLst>
              </p:cNvPr>
              <p:cNvSpPr/>
              <p:nvPr/>
            </p:nvSpPr>
            <p:spPr>
              <a:xfrm>
                <a:off x="5498199" y="3462578"/>
                <a:ext cx="291878" cy="821565"/>
              </a:xfrm>
              <a:prstGeom prst="rect">
                <a:avLst/>
              </a:prstGeom>
              <a:noFill/>
              <a:ln w="381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25386" eaLnBrk="0" hangingPunct="0"/>
                <a:endParaRPr lang="en-US" sz="150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6" name="Rettangolo 45">
                <a:extLst>
                  <a:ext uri="{FF2B5EF4-FFF2-40B4-BE49-F238E27FC236}">
                    <a16:creationId xmlns="" xmlns:a16="http://schemas.microsoft.com/office/drawing/2014/main" id="{5B279719-BBA2-4F43-9760-0329B7341547}"/>
                  </a:ext>
                </a:extLst>
              </p:cNvPr>
              <p:cNvSpPr/>
              <p:nvPr/>
            </p:nvSpPr>
            <p:spPr>
              <a:xfrm>
                <a:off x="5979345" y="3462578"/>
                <a:ext cx="291878" cy="821565"/>
              </a:xfrm>
              <a:prstGeom prst="rect">
                <a:avLst/>
              </a:prstGeom>
              <a:noFill/>
              <a:ln w="381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25386" eaLnBrk="0" hangingPunct="0"/>
                <a:endParaRPr lang="en-US" sz="150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47" name="Rettangolo 46">
                <a:extLst>
                  <a:ext uri="{FF2B5EF4-FFF2-40B4-BE49-F238E27FC236}">
                    <a16:creationId xmlns="" xmlns:a16="http://schemas.microsoft.com/office/drawing/2014/main" id="{08E1F3D4-5B84-414C-A5FB-6B42B4B2AEF8}"/>
                  </a:ext>
                </a:extLst>
              </p:cNvPr>
              <p:cNvSpPr/>
              <p:nvPr/>
            </p:nvSpPr>
            <p:spPr>
              <a:xfrm>
                <a:off x="6412046" y="3470268"/>
                <a:ext cx="291878" cy="821565"/>
              </a:xfrm>
              <a:prstGeom prst="rect">
                <a:avLst/>
              </a:prstGeom>
              <a:noFill/>
              <a:ln w="381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25386" eaLnBrk="0" hangingPunct="0"/>
                <a:endParaRPr lang="en-US" sz="1500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cxnSp>
          <p:nvCxnSpPr>
            <p:cNvPr id="21" name="Connettore diritto 20">
              <a:extLst>
                <a:ext uri="{FF2B5EF4-FFF2-40B4-BE49-F238E27FC236}">
                  <a16:creationId xmlns="" xmlns:a16="http://schemas.microsoft.com/office/drawing/2014/main" id="{3151330A-9426-4D9D-BA77-229CCAFC98F7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V="1">
              <a:off x="1023839" y="3350434"/>
              <a:ext cx="8745645" cy="3281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Connettore 2 49">
            <a:extLst>
              <a:ext uri="{FF2B5EF4-FFF2-40B4-BE49-F238E27FC236}">
                <a16:creationId xmlns="" xmlns:a16="http://schemas.microsoft.com/office/drawing/2014/main" id="{EC659038-440C-4E0F-B49B-3E497740571F}"/>
              </a:ext>
            </a:extLst>
          </p:cNvPr>
          <p:cNvCxnSpPr>
            <a:cxnSpLocks/>
          </p:cNvCxnSpPr>
          <p:nvPr/>
        </p:nvCxnSpPr>
        <p:spPr>
          <a:xfrm flipH="1">
            <a:off x="5197508" y="2478453"/>
            <a:ext cx="151161" cy="4046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963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1"/>
            <a:ext cx="9906000" cy="67391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0712" y="44624"/>
            <a:ext cx="4464496" cy="707878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Gradient Choice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98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1" y="0"/>
            <a:ext cx="9242612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89304" y="692697"/>
            <a:ext cx="2016224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6" rIns="91431" bIns="45716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70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1" y="0"/>
            <a:ext cx="9152759" cy="6858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448944" y="980728"/>
            <a:ext cx="0" cy="5400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440832" y="5013176"/>
            <a:ext cx="115212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6" rIns="91431" bIns="45716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2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1" y="0"/>
            <a:ext cx="9199756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45288" y="692697"/>
            <a:ext cx="2016224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6" rIns="91431" bIns="45716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7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0"/>
            <a:ext cx="9091448" cy="6858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4448944" y="980728"/>
            <a:ext cx="0" cy="5400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3512840" y="5085184"/>
            <a:ext cx="115212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6" rIns="91431" bIns="45716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9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5" y="0"/>
            <a:ext cx="92115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80992" y="5589240"/>
            <a:ext cx="3888432" cy="523212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Courtesy J. Scifo</a:t>
            </a:r>
          </a:p>
        </p:txBody>
      </p:sp>
    </p:spTree>
    <p:extLst>
      <p:ext uri="{BB962C8B-B14F-4D97-AF65-F5344CB8AC3E}">
        <p14:creationId xmlns:p14="http://schemas.microsoft.com/office/powerpoint/2010/main" val="3681370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5" y="0"/>
            <a:ext cx="91586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5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WP3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D3.1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- Preliminary assessments and evaluations of the optimum e-gun and injector solution for the </a:t>
            </a:r>
            <a:r>
              <a:rPr lang="en-GB" dirty="0" err="1"/>
              <a:t>CompactLight</a:t>
            </a:r>
            <a:r>
              <a:rPr lang="en-GB" dirty="0"/>
              <a:t> design, </a:t>
            </a:r>
            <a:r>
              <a:rPr lang="en-GB" dirty="0" smtClean="0">
                <a:solidFill>
                  <a:srgbClr val="008000"/>
                </a:solidFill>
              </a:rPr>
              <a:t>(</a:t>
            </a:r>
            <a:r>
              <a:rPr lang="en-GB" b="1" dirty="0" smtClean="0">
                <a:solidFill>
                  <a:srgbClr val="008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b="1" dirty="0">
                <a:solidFill>
                  <a:srgbClr val="008000"/>
                </a:solidFill>
              </a:rPr>
              <a:t>D3.2</a:t>
            </a:r>
            <a:r>
              <a:rPr lang="en-GB" dirty="0"/>
              <a:t> – A review report on the bunch compression techniques and phase space linearization,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008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b="1" dirty="0">
                <a:solidFill>
                  <a:srgbClr val="FF0000"/>
                </a:solidFill>
              </a:rPr>
              <a:t>D3.3</a:t>
            </a:r>
            <a:r>
              <a:rPr lang="en-GB" dirty="0"/>
              <a:t> – Design of the injector diagnostics/beam manipulations based on a X-band cavities,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=&gt;M36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b="1" dirty="0" smtClean="0">
                <a:solidFill>
                  <a:srgbClr val="FF0000"/>
                </a:solidFill>
              </a:rPr>
              <a:t>D3.4</a:t>
            </a:r>
            <a:r>
              <a:rPr lang="en-GB" dirty="0" smtClean="0"/>
              <a:t> </a:t>
            </a:r>
            <a:r>
              <a:rPr lang="en-GB" dirty="0"/>
              <a:t>- Design of the </a:t>
            </a:r>
            <a:r>
              <a:rPr lang="en-GB" dirty="0" err="1"/>
              <a:t>CompactLight</a:t>
            </a:r>
            <a:r>
              <a:rPr lang="en-GB" dirty="0"/>
              <a:t> e-gun and injector, with phase space linearizer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=&gt;M36</a:t>
            </a:r>
            <a:r>
              <a:rPr lang="en-GB" dirty="0"/>
              <a:t>).</a:t>
            </a:r>
            <a:r>
              <a:rPr lang="it-IT" dirty="0" smtClean="0">
                <a:effectLst/>
              </a:rPr>
              <a:t> </a:t>
            </a:r>
          </a:p>
          <a:p>
            <a:endParaRPr lang="it-IT" dirty="0"/>
          </a:p>
          <a:p>
            <a:r>
              <a:rPr lang="it-IT" b="1" dirty="0" smtClean="0">
                <a:solidFill>
                  <a:srgbClr val="FF0000"/>
                </a:solidFill>
              </a:rPr>
              <a:t>WP3 CDR </a:t>
            </a:r>
            <a:r>
              <a:rPr lang="it-IT" b="1" dirty="0" err="1" smtClean="0">
                <a:solidFill>
                  <a:srgbClr val="FF0000"/>
                </a:solidFill>
              </a:rPr>
              <a:t>Contribution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58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0"/>
            <a:ext cx="91206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8771"/>
          <a:stretch/>
        </p:blipFill>
        <p:spPr>
          <a:xfrm>
            <a:off x="0" y="764704"/>
            <a:ext cx="9906000" cy="53310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88348" y="6334780"/>
            <a:ext cx="3888432" cy="523212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Courtesy J. Scifo</a:t>
            </a:r>
          </a:p>
        </p:txBody>
      </p:sp>
    </p:spTree>
    <p:extLst>
      <p:ext uri="{BB962C8B-B14F-4D97-AF65-F5344CB8AC3E}">
        <p14:creationId xmlns:p14="http://schemas.microsoft.com/office/powerpoint/2010/main" val="315086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asellaDiTesto 25"/>
          <p:cNvSpPr txBox="1"/>
          <p:nvPr/>
        </p:nvSpPr>
        <p:spPr>
          <a:xfrm>
            <a:off x="138783" y="0"/>
            <a:ext cx="9711529" cy="553998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0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3D ELECTROMAGNETIC DESIGN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998" y="4448123"/>
            <a:ext cx="5031009" cy="240988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l="18992" r="8843" b="30047"/>
          <a:stretch/>
        </p:blipFill>
        <p:spPr>
          <a:xfrm>
            <a:off x="834947" y="2127894"/>
            <a:ext cx="4370371" cy="25472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7"/>
          <a:stretch/>
        </p:blipFill>
        <p:spPr>
          <a:xfrm>
            <a:off x="8574890" y="1"/>
            <a:ext cx="1303817" cy="71357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5" y="27165"/>
            <a:ext cx="1146837" cy="66584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6"/>
          <a:srcRect l="32671" t="2334" r="33393" b="4863"/>
          <a:stretch/>
        </p:blipFill>
        <p:spPr>
          <a:xfrm rot="16200000">
            <a:off x="6941492" y="82628"/>
            <a:ext cx="1592648" cy="307335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7"/>
          <a:srcRect l="32670" t="55543" r="31227" b="3444"/>
          <a:stretch/>
        </p:blipFill>
        <p:spPr>
          <a:xfrm rot="16200000">
            <a:off x="7791388" y="2860889"/>
            <a:ext cx="1698537" cy="1361660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7059243" y="704547"/>
            <a:ext cx="1515647" cy="57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7059242" y="1928989"/>
            <a:ext cx="1515647" cy="57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6850963" y="2780928"/>
            <a:ext cx="1108864" cy="57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850963" y="3766710"/>
            <a:ext cx="1108864" cy="57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9070746" y="548680"/>
            <a:ext cx="312101" cy="57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9070746" y="2156316"/>
            <a:ext cx="312101" cy="575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9" name="Connettore 2 18"/>
          <p:cNvCxnSpPr>
            <a:endCxn id="8" idx="2"/>
          </p:cNvCxnSpPr>
          <p:nvPr/>
        </p:nvCxnSpPr>
        <p:spPr>
          <a:xfrm>
            <a:off x="6435165" y="1412782"/>
            <a:ext cx="2839328" cy="20652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>
            <a:stCxn id="2" idx="2"/>
          </p:cNvCxnSpPr>
          <p:nvPr/>
        </p:nvCxnSpPr>
        <p:spPr>
          <a:xfrm>
            <a:off x="6415901" y="889154"/>
            <a:ext cx="20048" cy="52362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8153008" y="3413831"/>
            <a:ext cx="1121493" cy="15596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23" idx="2"/>
          </p:cNvCxnSpPr>
          <p:nvPr/>
        </p:nvCxnSpPr>
        <p:spPr>
          <a:xfrm>
            <a:off x="8116468" y="2826167"/>
            <a:ext cx="20048" cy="58765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51184" y="904392"/>
            <a:ext cx="5682497" cy="2031325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 </a:t>
            </a:r>
            <a:r>
              <a:rPr lang="en-US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first version of the mode launcher coupler </a:t>
            </a: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(w/o quadrupole compensation) has been designed. 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S11 put in evidence the presence of the </a:t>
            </a:r>
            <a:r>
              <a:rPr lang="en-US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only two modes</a:t>
            </a: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</a:t>
            </a:r>
            <a:r>
              <a:rPr lang="en-US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position of the coupler </a:t>
            </a: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can be varied according to the BD/solenoid design.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 axis injection </a:t>
            </a: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with external mirrors is possible.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BD calculations considering the </a:t>
            </a:r>
            <a:r>
              <a:rPr lang="en-US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tail of the electric field </a:t>
            </a:r>
            <a:r>
              <a:rPr lang="en-US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into the circular waveguide have to be done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7" name="Connettore diritto 36"/>
          <p:cNvCxnSpPr/>
          <p:nvPr/>
        </p:nvCxnSpPr>
        <p:spPr>
          <a:xfrm>
            <a:off x="5572125" y="6305550"/>
            <a:ext cx="41481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/>
          <p:cNvSpPr txBox="1"/>
          <p:nvPr/>
        </p:nvSpPr>
        <p:spPr>
          <a:xfrm>
            <a:off x="6092797" y="519885"/>
            <a:ext cx="646208" cy="36926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8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laser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7793364" y="2456898"/>
            <a:ext cx="646208" cy="36926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8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laser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" y="4507332"/>
            <a:ext cx="4874991" cy="233514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817096" y="6218156"/>
            <a:ext cx="3888432" cy="523212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Courtesy </a:t>
            </a:r>
            <a:r>
              <a:rPr lang="en-US" sz="2800" dirty="0" smtClean="0">
                <a:solidFill>
                  <a:schemeClr val="tx1"/>
                </a:solidFill>
              </a:rPr>
              <a:t>M. Diomede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64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asellaDiTesto 25"/>
          <p:cNvSpPr txBox="1"/>
          <p:nvPr/>
        </p:nvSpPr>
        <p:spPr>
          <a:xfrm>
            <a:off x="138783" y="0"/>
            <a:ext cx="9711529" cy="553998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0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THERMAL ANALISYS (1 KH</a:t>
            </a:r>
            <a:r>
              <a:rPr lang="en-US" sz="30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z</a:t>
            </a:r>
            <a:r>
              <a:rPr lang="en-US" sz="30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REGIME)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1" b="11544"/>
          <a:stretch/>
        </p:blipFill>
        <p:spPr>
          <a:xfrm>
            <a:off x="1620370" y="4438657"/>
            <a:ext cx="5122164" cy="226347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8"/>
          <a:stretch/>
        </p:blipFill>
        <p:spPr>
          <a:xfrm>
            <a:off x="4035677" y="1327868"/>
            <a:ext cx="4654853" cy="25392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98" r="87932"/>
          <a:stretch/>
        </p:blipFill>
        <p:spPr>
          <a:xfrm>
            <a:off x="8690528" y="1197955"/>
            <a:ext cx="1159776" cy="258666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17" r="85125" b="8848"/>
          <a:stretch/>
        </p:blipFill>
        <p:spPr>
          <a:xfrm>
            <a:off x="62171" y="4325863"/>
            <a:ext cx="1326147" cy="244827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423836" y="6117359"/>
            <a:ext cx="1927904" cy="584775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Courtesy</a:t>
            </a:r>
            <a:r>
              <a:rPr lang="it-IT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L. Pellegrino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7"/>
          <a:stretch/>
        </p:blipFill>
        <p:spPr>
          <a:xfrm>
            <a:off x="8574890" y="1"/>
            <a:ext cx="1303817" cy="71357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5" y="27165"/>
            <a:ext cx="1146837" cy="66584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" y="1125498"/>
            <a:ext cx="3978406" cy="1815882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We started a </a:t>
            </a:r>
            <a:r>
              <a:rPr lang="en-US" sz="16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thermo-mechanical</a:t>
            </a:r>
            <a:r>
              <a:rPr lang="en-US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analysis to investigate the feasibility of the 1 KHz operation.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endParaRPr lang="en-US" sz="16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We use the </a:t>
            </a:r>
            <a:r>
              <a:rPr lang="en-US" sz="16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ansys</a:t>
            </a:r>
            <a:r>
              <a:rPr lang="en-US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code. In the figure a preliminary calculation in the case of a </a:t>
            </a:r>
            <a:r>
              <a:rPr lang="en-US" sz="16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 KW dissipated </a:t>
            </a:r>
            <a:r>
              <a:rPr lang="en-US" sz="1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power is shown.</a:t>
            </a:r>
          </a:p>
        </p:txBody>
      </p:sp>
    </p:spTree>
    <p:extLst>
      <p:ext uri="{BB962C8B-B14F-4D97-AF65-F5344CB8AC3E}">
        <p14:creationId xmlns:p14="http://schemas.microsoft.com/office/powerpoint/2010/main" val="68532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7"/>
          <a:stretch/>
        </p:blipFill>
        <p:spPr>
          <a:xfrm>
            <a:off x="8574890" y="1"/>
            <a:ext cx="1303817" cy="71357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" r="4952"/>
          <a:stretch/>
        </p:blipFill>
        <p:spPr>
          <a:xfrm>
            <a:off x="5746920" y="3923432"/>
            <a:ext cx="4159086" cy="2889944"/>
          </a:xfrm>
          <a:prstGeom prst="rect">
            <a:avLst/>
          </a:prstGeom>
        </p:spPr>
      </p:pic>
      <p:sp>
        <p:nvSpPr>
          <p:cNvPr id="3" name="Triangolo isoscele 2"/>
          <p:cNvSpPr/>
          <p:nvPr/>
        </p:nvSpPr>
        <p:spPr>
          <a:xfrm rot="5400000">
            <a:off x="548198" y="4168789"/>
            <a:ext cx="993096" cy="1326147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380" y="4647192"/>
            <a:ext cx="517967" cy="36926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KLY</a:t>
            </a:r>
          </a:p>
        </p:txBody>
      </p:sp>
      <p:cxnSp>
        <p:nvCxnSpPr>
          <p:cNvPr id="5" name="Connettore 2 4"/>
          <p:cNvCxnSpPr>
            <a:stCxn id="3" idx="0"/>
          </p:cNvCxnSpPr>
          <p:nvPr/>
        </p:nvCxnSpPr>
        <p:spPr>
          <a:xfrm>
            <a:off x="1707820" y="4831854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1890637" y="4198333"/>
            <a:ext cx="614643" cy="383890"/>
            <a:chOff x="1331640" y="2181014"/>
            <a:chExt cx="1080120" cy="383890"/>
          </a:xfrm>
        </p:grpSpPr>
        <p:cxnSp>
          <p:nvCxnSpPr>
            <p:cNvPr id="7" name="Connettore 1 6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8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asellaDiTesto 13"/>
          <p:cNvSpPr txBox="1"/>
          <p:nvPr/>
        </p:nvSpPr>
        <p:spPr>
          <a:xfrm>
            <a:off x="1251299" y="3670664"/>
            <a:ext cx="1842298" cy="36926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&lt;0.200 </a:t>
            </a: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  <a:sym typeface="Symbol"/>
              </a:rPr>
              <a:t>s 40 MW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Ovale 14"/>
          <p:cNvSpPr/>
          <p:nvPr/>
        </p:nvSpPr>
        <p:spPr>
          <a:xfrm>
            <a:off x="2625973" y="4507820"/>
            <a:ext cx="780087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Arco 15"/>
          <p:cNvSpPr/>
          <p:nvPr/>
        </p:nvSpPr>
        <p:spPr>
          <a:xfrm>
            <a:off x="2734001" y="4647188"/>
            <a:ext cx="455984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625970" y="4627698"/>
            <a:ext cx="513208" cy="369269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circ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8" name="Connettore 2 17"/>
          <p:cNvCxnSpPr>
            <a:stCxn id="15" idx="6"/>
          </p:cNvCxnSpPr>
          <p:nvPr/>
        </p:nvCxnSpPr>
        <p:spPr>
          <a:xfrm>
            <a:off x="3406062" y="4831854"/>
            <a:ext cx="144084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ccia a destra 40"/>
          <p:cNvSpPr/>
          <p:nvPr/>
        </p:nvSpPr>
        <p:spPr>
          <a:xfrm>
            <a:off x="2016125" y="4634869"/>
            <a:ext cx="326446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9" tIns="45689" rIns="91379" bIns="4568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38783" y="4"/>
            <a:ext cx="9711529" cy="584775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32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C-BAND GUN </a:t>
            </a:r>
            <a:r>
              <a:rPr lang="en-US" sz="30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POWERING SCHEME </a:t>
            </a:r>
          </a:p>
        </p:txBody>
      </p:sp>
      <p:pic>
        <p:nvPicPr>
          <p:cNvPr id="75" name="Immagine 7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5" y="27165"/>
            <a:ext cx="1146837" cy="665845"/>
          </a:xfrm>
          <a:prstGeom prst="rect">
            <a:avLst/>
          </a:prstGeom>
        </p:spPr>
      </p:pic>
      <p:graphicFrame>
        <p:nvGraphicFramePr>
          <p:cNvPr id="84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858415"/>
              </p:ext>
            </p:extLst>
          </p:nvPr>
        </p:nvGraphicFramePr>
        <p:xfrm>
          <a:off x="6473519" y="690714"/>
          <a:ext cx="3171589" cy="3185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6593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:a16="http://schemas.microsoft.com/office/drawing/2014/main" xmlns="" val="20000"/>
                    </a:ext>
                  </a:extLst>
                </a:gridCol>
                <a:gridCol w="1604996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:a16="http://schemas.microsoft.com/office/drawing/2014/main" xmlns="" val="20001"/>
                    </a:ext>
                  </a:extLst>
                </a:gridCol>
              </a:tblGrid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</a:t>
                      </a:r>
                      <a:r>
                        <a:rPr lang="it-IT" sz="1300" b="1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cath</a:t>
                      </a:r>
                      <a:endParaRPr lang="it-IT" sz="13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240 MV/m</a:t>
                      </a:r>
                      <a:endParaRPr lang="it-IT" sz="13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el-GR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Δ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</a:t>
                      </a:r>
                      <a:r>
                        <a:rPr lang="it-IT" sz="1300" b="1" baseline="-25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0-</a:t>
                      </a:r>
                      <a:r>
                        <a:rPr lang="it-IT" sz="1300" b="1" baseline="-25000" dirty="0" smtClean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</a:t>
                      </a:r>
                      <a:endParaRPr lang="it-IT" sz="13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≈ 90 MHz</a:t>
                      </a:r>
                      <a:endParaRPr lang="it-IT" sz="13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99947239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Q</a:t>
                      </a:r>
                      <a:r>
                        <a:rPr lang="it-IT" sz="1300" b="1" baseline="-25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it-IT" sz="13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12000</a:t>
                      </a:r>
                      <a:endParaRPr lang="it-IT" sz="13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000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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it-IT" sz="13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257499017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P</a:t>
                      </a:r>
                      <a:r>
                        <a:rPr lang="it-IT" sz="1300" b="1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diss</a:t>
                      </a:r>
                      <a:r>
                        <a:rPr lang="it-IT" sz="1300" b="1" baseline="-25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@240MV/m  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 MW</a:t>
                      </a:r>
                      <a:endParaRPr lang="it-IT" sz="13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000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endParaRPr lang="it-IT" sz="13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69 [MV/mMW</a:t>
                      </a:r>
                      <a:r>
                        <a:rPr lang="it-IT" sz="1300" b="0" baseline="30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0.5</a:t>
                      </a:r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]</a:t>
                      </a: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0008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</a:t>
                      </a:r>
                      <a:r>
                        <a:rPr lang="it-IT" sz="1300" b="1" baseline="-25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IN 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@240MV/m  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31 MW</a:t>
                      </a:r>
                      <a:endParaRPr lang="it-IT" sz="13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28471473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T 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@ 200 ns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&lt;30 </a:t>
                      </a:r>
                      <a:r>
                        <a:rPr lang="it-IT" sz="1300" b="0" baseline="30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o</a:t>
                      </a:r>
                      <a:r>
                        <a:rPr lang="it-IT" sz="13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endParaRPr lang="it-IT" sz="13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001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RF </a:t>
                      </a:r>
                      <a:r>
                        <a:rPr lang="it-IT" sz="13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pulse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it-IT" sz="13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length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&lt;200 ns</a:t>
                      </a: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144366606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Av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it-IT" sz="13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diss</a:t>
                      </a:r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it-IT" sz="1300" b="1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power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2000-200 W</a:t>
                      </a: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88359178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it-IT" sz="13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Rep. Rate</a:t>
                      </a:r>
                      <a:endParaRPr lang="it-IT" sz="13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1000-100 Hz</a:t>
                      </a:r>
                    </a:p>
                  </a:txBody>
                  <a:tcPr marL="99060" marR="9906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:a16="http://schemas.microsoft.com/office/drawing/2014/main" xmlns="" val="3861949613"/>
                  </a:ext>
                </a:extLst>
              </a:tr>
            </a:tbl>
          </a:graphicData>
        </a:graphic>
      </p:graphicFrame>
      <p:sp>
        <p:nvSpPr>
          <p:cNvPr id="19" name="Rettangolo 18"/>
          <p:cNvSpPr/>
          <p:nvPr/>
        </p:nvSpPr>
        <p:spPr>
          <a:xfrm>
            <a:off x="-48709" y="827509"/>
            <a:ext cx="6350255" cy="2169825"/>
          </a:xfrm>
          <a:prstGeom prst="rect">
            <a:avLst/>
          </a:prstGeom>
        </p:spPr>
        <p:txBody>
          <a:bodyPr wrap="square" lIns="91379" tIns="45689" rIns="91379" bIns="45689">
            <a:spAutoFit/>
          </a:bodyPr>
          <a:lstStyle/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15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RF pulses of few tens of MW at 200 ns allow reaching </a:t>
            </a:r>
            <a:r>
              <a:rPr lang="en-GB" sz="1500" dirty="0" err="1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500" baseline="-25000" dirty="0" err="1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cath</a:t>
            </a:r>
            <a:r>
              <a:rPr lang="en-GB" sz="15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&gt;200 MV/m. 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endParaRPr lang="en-GB" sz="1500" dirty="0">
              <a:solidFill>
                <a:srgbClr val="222A35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15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Because of its higher efficiency, a C-band RF </a:t>
            </a:r>
            <a:r>
              <a:rPr lang="en-GB" sz="1500" b="1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Gun is also suitable for application requiring repetition rates in the 500 Hz </a:t>
            </a:r>
            <a:r>
              <a:rPr lang="en-GB" sz="1500" b="1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Calibri" panose="020F0502020204030204" pitchFamily="34" charset="0"/>
              </a:rPr>
              <a:t>÷</a:t>
            </a:r>
            <a:r>
              <a:rPr lang="en-GB" sz="1500" b="1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 1 kHz range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endParaRPr lang="en-GB" sz="1500" dirty="0">
              <a:solidFill>
                <a:srgbClr val="222A35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5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Moreover, to feed the SW gun a C-band </a:t>
            </a:r>
            <a:r>
              <a:rPr lang="en-US" sz="1500" b="1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circulator is necessary </a:t>
            </a:r>
            <a:r>
              <a:rPr lang="en-US" sz="15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to protect the klystron from the power reflections during transients (a commercial available C band circulator exists and will be purchased to allow the high power tests).</a:t>
            </a:r>
            <a:endParaRPr lang="it-IT" sz="1500" dirty="0">
              <a:solidFill>
                <a:prstClr val="black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4" name="Immagine 33"/>
          <p:cNvPicPr>
            <a:picLocks noChangeAspect="1"/>
          </p:cNvPicPr>
          <p:nvPr/>
        </p:nvPicPr>
        <p:blipFill rotWithShape="1">
          <a:blip r:embed="rId5"/>
          <a:srcRect l="31657" t="2330" r="33184" b="5055"/>
          <a:stretch/>
        </p:blipFill>
        <p:spPr>
          <a:xfrm rot="5400000">
            <a:off x="3562691" y="4902891"/>
            <a:ext cx="1345172" cy="2154225"/>
          </a:xfrm>
          <a:prstGeom prst="rect">
            <a:avLst/>
          </a:prstGeom>
        </p:spPr>
      </p:pic>
      <p:cxnSp>
        <p:nvCxnSpPr>
          <p:cNvPr id="35" name="Connettore 2 34"/>
          <p:cNvCxnSpPr/>
          <p:nvPr/>
        </p:nvCxnSpPr>
        <p:spPr>
          <a:xfrm>
            <a:off x="4846901" y="4831864"/>
            <a:ext cx="0" cy="6773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"/>
          <p:cNvSpPr/>
          <p:nvPr/>
        </p:nvSpPr>
        <p:spPr>
          <a:xfrm>
            <a:off x="6" y="6490218"/>
            <a:ext cx="3215158" cy="323103"/>
          </a:xfrm>
          <a:prstGeom prst="rect">
            <a:avLst/>
          </a:prstGeom>
        </p:spPr>
        <p:txBody>
          <a:bodyPr wrap="none" lIns="91379" tIns="45689" rIns="91379" bIns="45689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it-IT" sz="15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[1] D. Alesini et al., TUPTS024, IPAC 19</a:t>
            </a:r>
          </a:p>
        </p:txBody>
      </p:sp>
    </p:spTree>
    <p:extLst>
      <p:ext uri="{BB962C8B-B14F-4D97-AF65-F5344CB8AC3E}">
        <p14:creationId xmlns:p14="http://schemas.microsoft.com/office/powerpoint/2010/main" val="288874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=""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848544" y="144446"/>
            <a:ext cx="8404579" cy="380132"/>
          </a:xfrm>
          <a:prstGeom prst="rect">
            <a:avLst/>
          </a:prstGeom>
        </p:spPr>
        <p:txBody>
          <a:bodyPr wrap="square" lIns="86895" tIns="43448" rIns="86895" bIns="43448">
            <a:spAutoFit/>
          </a:bodyPr>
          <a:lstStyle/>
          <a:p>
            <a:pPr algn="ctr"/>
            <a:r>
              <a:rPr lang="en-GB" sz="1900" b="1" cap="all" dirty="0" smtClean="0">
                <a:solidFill>
                  <a:srgbClr val="C00000"/>
                </a:solidFill>
              </a:rPr>
              <a:t>C-band accelerating structures, 2 m long (</a:t>
            </a:r>
            <a:r>
              <a:rPr lang="en-GB" sz="1900" b="1" cap="all" dirty="0">
                <a:solidFill>
                  <a:srgbClr val="C00000"/>
                </a:solidFill>
              </a:rPr>
              <a:t>PSI-LIKE)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="" xmlns:a16="http://schemas.microsoft.com/office/drawing/2014/main" id="{B892ADA7-68BE-4849-BB9C-A2C4E788F816}"/>
              </a:ext>
            </a:extLst>
          </p:cNvPr>
          <p:cNvSpPr/>
          <p:nvPr/>
        </p:nvSpPr>
        <p:spPr>
          <a:xfrm>
            <a:off x="2011135" y="1096186"/>
            <a:ext cx="1547464" cy="287799"/>
          </a:xfrm>
          <a:prstGeom prst="rect">
            <a:avLst/>
          </a:prstGeom>
        </p:spPr>
        <p:txBody>
          <a:bodyPr wrap="square" lIns="86895" tIns="43448" rIns="86895" bIns="43448">
            <a:spAutoFit/>
          </a:bodyPr>
          <a:lstStyle/>
          <a:p>
            <a:r>
              <a:rPr lang="en-GB" sz="1300" dirty="0"/>
              <a:t>(@200 MV/m)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="" xmlns:a16="http://schemas.microsoft.com/office/drawing/2014/main" id="{4C1E83AA-BF44-46E9-8095-E486475556F8}"/>
              </a:ext>
            </a:extLst>
          </p:cNvPr>
          <p:cNvSpPr/>
          <p:nvPr/>
        </p:nvSpPr>
        <p:spPr>
          <a:xfrm>
            <a:off x="2668716" y="766934"/>
            <a:ext cx="1547464" cy="318577"/>
          </a:xfrm>
          <a:prstGeom prst="rect">
            <a:avLst/>
          </a:prstGeom>
        </p:spPr>
        <p:txBody>
          <a:bodyPr wrap="square" lIns="86895" tIns="43448" rIns="86895" bIns="43448">
            <a:spAutoFit/>
          </a:bodyPr>
          <a:lstStyle/>
          <a:p>
            <a:r>
              <a:rPr lang="en-GB" sz="1500" dirty="0"/>
              <a:t>(@240 MV/m)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37E6934E-D14E-4144-90FB-2E09D051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25</a:t>
            </a:fld>
            <a:endParaRPr lang="it-IT"/>
          </a:p>
        </p:txBody>
      </p:sp>
      <p:graphicFrame>
        <p:nvGraphicFramePr>
          <p:cNvPr id="17" name="Tabella 16">
            <a:extLst>
              <a:ext uri="{FF2B5EF4-FFF2-40B4-BE49-F238E27FC236}">
                <a16:creationId xmlns="" xmlns:a16="http://schemas.microsoft.com/office/drawing/2014/main" id="{DF071262-9217-48AF-B04E-F4727FA663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631003"/>
              </p:ext>
            </p:extLst>
          </p:nvPr>
        </p:nvGraphicFramePr>
        <p:xfrm>
          <a:off x="282803" y="1074064"/>
          <a:ext cx="4157245" cy="2354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1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10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36419"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RF </a:t>
                      </a:r>
                      <a:r>
                        <a:rPr lang="it-IT" sz="1500" dirty="0" err="1"/>
                        <a:t>system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Operating </a:t>
                      </a:r>
                      <a:r>
                        <a:rPr lang="it-IT" sz="1500" dirty="0" err="1"/>
                        <a:t>frequency</a:t>
                      </a:r>
                      <a:r>
                        <a:rPr lang="it-IT" sz="1500" dirty="0"/>
                        <a:t> [GHz]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5.712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Klystro</a:t>
                      </a:r>
                      <a:r>
                        <a:rPr lang="it-IT" sz="1500" baseline="0" dirty="0"/>
                        <a:t>n </a:t>
                      </a:r>
                      <a:r>
                        <a:rPr lang="it-IT" sz="1500" baseline="0" dirty="0" err="1"/>
                        <a:t>pulse</a:t>
                      </a:r>
                      <a:r>
                        <a:rPr lang="it-IT" sz="1500" baseline="0" dirty="0"/>
                        <a:t> </a:t>
                      </a:r>
                      <a:r>
                        <a:rPr lang="it-IT" sz="1500" baseline="0" dirty="0" err="1"/>
                        <a:t>length</a:t>
                      </a:r>
                      <a:r>
                        <a:rPr lang="it-IT" sz="1500" baseline="0" dirty="0"/>
                        <a:t> [</a:t>
                      </a:r>
                      <a:r>
                        <a:rPr lang="it-IT" sz="1500" baseline="0" dirty="0" err="1"/>
                        <a:t>us</a:t>
                      </a:r>
                      <a:r>
                        <a:rPr lang="it-IT" sz="1500" baseline="0" dirty="0"/>
                        <a:t>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3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Klystron </a:t>
                      </a:r>
                      <a:r>
                        <a:rPr lang="it-IT" sz="1500" dirty="0" err="1"/>
                        <a:t>peak</a:t>
                      </a:r>
                      <a:r>
                        <a:rPr lang="it-IT" sz="1500" dirty="0"/>
                        <a:t> power (Net) [MW]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50 (40)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Pulse rate [</a:t>
                      </a:r>
                      <a:r>
                        <a:rPr lang="en-GB" sz="1500" dirty="0" err="1"/>
                        <a:t>pps</a:t>
                      </a:r>
                      <a:r>
                        <a:rPr lang="en-GB" sz="1500" dirty="0"/>
                        <a:t>]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100</a:t>
                      </a:r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463627546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Q0</a:t>
                      </a:r>
                      <a:r>
                        <a:rPr lang="it-IT" sz="1500" baseline="0" dirty="0"/>
                        <a:t> of BOC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216000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 err="1"/>
                        <a:t>Qe</a:t>
                      </a:r>
                      <a:r>
                        <a:rPr lang="it-IT" sz="1500" dirty="0"/>
                        <a:t> of BOC (</a:t>
                      </a:r>
                      <a:r>
                        <a:rPr lang="it-IT" sz="1500" dirty="0" err="1"/>
                        <a:t>optimized</a:t>
                      </a:r>
                      <a:r>
                        <a:rPr lang="it-IT" sz="1500" dirty="0"/>
                        <a:t>)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24700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" name="Tabella 17">
            <a:extLst>
              <a:ext uri="{FF2B5EF4-FFF2-40B4-BE49-F238E27FC236}">
                <a16:creationId xmlns="" xmlns:a16="http://schemas.microsoft.com/office/drawing/2014/main" id="{D1F1E22E-24B3-4283-A800-0BE02A3A7B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717715"/>
              </p:ext>
            </p:extLst>
          </p:nvPr>
        </p:nvGraphicFramePr>
        <p:xfrm>
          <a:off x="4740718" y="881350"/>
          <a:ext cx="5121590" cy="5382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7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40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70517">
                  <a:extLst>
                    <a:ext uri="{9D8B030D-6E8A-4147-A177-3AD203B41FA5}">
                      <a16:colId xmlns="" xmlns:a16="http://schemas.microsoft.com/office/drawing/2014/main" val="3573941731"/>
                    </a:ext>
                  </a:extLst>
                </a:gridCol>
              </a:tblGrid>
              <a:tr h="336419">
                <a:tc gridSpan="3">
                  <a:txBody>
                    <a:bodyPr/>
                    <a:lstStyle/>
                    <a:p>
                      <a:pPr algn="ctr"/>
                      <a:r>
                        <a:rPr lang="it-IT" sz="1500" dirty="0" err="1"/>
                        <a:t>Acc</a:t>
                      </a:r>
                      <a:r>
                        <a:rPr lang="it-IT" sz="1500" dirty="0"/>
                        <a:t>. </a:t>
                      </a:r>
                      <a:r>
                        <a:rPr lang="it-IT" sz="1500" dirty="0" err="1"/>
                        <a:t>Structure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 err="1"/>
                        <a:t>Phase</a:t>
                      </a:r>
                      <a:r>
                        <a:rPr lang="it-IT" sz="1500" baseline="0" dirty="0"/>
                        <a:t> </a:t>
                      </a:r>
                      <a:r>
                        <a:rPr lang="it-IT" sz="1500" baseline="0" dirty="0" err="1"/>
                        <a:t>advance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2pi/3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Cell </a:t>
                      </a:r>
                      <a:r>
                        <a:rPr lang="it-IT" sz="1500" dirty="0" err="1"/>
                        <a:t>length</a:t>
                      </a:r>
                      <a:r>
                        <a:rPr lang="it-IT" sz="1500" dirty="0"/>
                        <a:t> [mm]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17.495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 err="1"/>
                        <a:t>Number</a:t>
                      </a:r>
                      <a:r>
                        <a:rPr lang="it-IT" sz="1500" dirty="0"/>
                        <a:t> of </a:t>
                      </a:r>
                      <a:r>
                        <a:rPr lang="it-IT" sz="1500" dirty="0" err="1"/>
                        <a:t>cells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114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Total </a:t>
                      </a:r>
                      <a:r>
                        <a:rPr lang="it-IT" sz="1500" dirty="0" err="1"/>
                        <a:t>length</a:t>
                      </a:r>
                      <a:r>
                        <a:rPr lang="it-IT" sz="1500" dirty="0"/>
                        <a:t> [m]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1.9945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 err="1"/>
                        <a:t>Average</a:t>
                      </a:r>
                      <a:r>
                        <a:rPr lang="it-IT" sz="1500" dirty="0"/>
                        <a:t> iris </a:t>
                      </a:r>
                      <a:r>
                        <a:rPr lang="it-IT" sz="1500" dirty="0" err="1"/>
                        <a:t>radius</a:t>
                      </a:r>
                      <a:r>
                        <a:rPr lang="it-IT" sz="1500" dirty="0"/>
                        <a:t> [mm]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6.6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Tapering angle [</a:t>
                      </a:r>
                      <a:r>
                        <a:rPr lang="en-GB" sz="1500" dirty="0" err="1"/>
                        <a:t>deg</a:t>
                      </a:r>
                      <a:r>
                        <a:rPr lang="en-GB" sz="1500" dirty="0"/>
                        <a:t>]</a:t>
                      </a:r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0.02</a:t>
                      </a:r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19024072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/>
                        <a:t>Iris </a:t>
                      </a:r>
                      <a:r>
                        <a:rPr lang="it-IT" sz="1500" dirty="0" err="1"/>
                        <a:t>radius</a:t>
                      </a:r>
                      <a:r>
                        <a:rPr lang="it-IT" sz="1500" baseline="0" dirty="0"/>
                        <a:t> (first - last) [mm]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6.945 – 6.255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Shunt imp. [</a:t>
                      </a:r>
                      <a:r>
                        <a:rPr lang="en-GB" sz="1500" dirty="0" err="1"/>
                        <a:t>MOhm</a:t>
                      </a:r>
                      <a:r>
                        <a:rPr lang="en-GB" sz="1500" dirty="0"/>
                        <a:t>/m]</a:t>
                      </a:r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78.5-85</a:t>
                      </a:r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6276895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Q</a:t>
                      </a:r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10209-10170</a:t>
                      </a:r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3676197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Group velocity/c [%]</a:t>
                      </a:r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2-1.4</a:t>
                      </a:r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05553977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it-IT" sz="1500" dirty="0" err="1"/>
                        <a:t>Filling</a:t>
                      </a:r>
                      <a:r>
                        <a:rPr lang="it-IT" sz="1500" dirty="0"/>
                        <a:t> time [ns]</a:t>
                      </a:r>
                      <a:endParaRPr lang="en-GB" sz="1500" dirty="0"/>
                    </a:p>
                  </a:txBody>
                  <a:tcPr marL="89856" marR="89856" marT="41476" marB="41476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403</a:t>
                      </a:r>
                    </a:p>
                  </a:txBody>
                  <a:tcPr marL="89856" marR="89856" marT="41476" marB="41476"/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93987266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Repetition rate [Hz]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100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1000</a:t>
                      </a:r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2742634262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BOC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ON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/>
                        <a:t>Bypassed</a:t>
                      </a:r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1382765101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 err="1"/>
                        <a:t>Kly</a:t>
                      </a:r>
                      <a:r>
                        <a:rPr lang="en-GB" sz="1500" dirty="0"/>
                        <a:t>. Pow./struct. [MW]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13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8</a:t>
                      </a:r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2117859661"/>
                  </a:ext>
                </a:extLst>
              </a:tr>
              <a:tr h="336419">
                <a:tc>
                  <a:txBody>
                    <a:bodyPr/>
                    <a:lstStyle/>
                    <a:p>
                      <a:r>
                        <a:rPr lang="en-GB" sz="1500" dirty="0"/>
                        <a:t>Avg. acc. gradient [MV/m]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40</a:t>
                      </a:r>
                    </a:p>
                  </a:txBody>
                  <a:tcPr marL="89856" marR="89856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15.6</a:t>
                      </a:r>
                    </a:p>
                  </a:txBody>
                  <a:tcPr marL="89856" marR="89856" marT="41476" marB="41476"/>
                </a:tc>
                <a:extLst>
                  <a:ext uri="{0D108BD9-81ED-4DB2-BD59-A6C34878D82A}">
                    <a16:rowId xmlns="" xmlns:a16="http://schemas.microsoft.com/office/drawing/2014/main" val="3928224939"/>
                  </a:ext>
                </a:extLst>
              </a:tr>
            </a:tbl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="" xmlns:a16="http://schemas.microsoft.com/office/drawing/2014/main" id="{64B026F9-FACB-4569-8E5F-5739D8B04D74}"/>
              </a:ext>
            </a:extLst>
          </p:cNvPr>
          <p:cNvSpPr txBox="1"/>
          <p:nvPr/>
        </p:nvSpPr>
        <p:spPr>
          <a:xfrm>
            <a:off x="87291" y="5062108"/>
            <a:ext cx="4724188" cy="1472739"/>
          </a:xfrm>
          <a:prstGeom prst="rect">
            <a:avLst/>
          </a:prstGeom>
          <a:noFill/>
        </p:spPr>
        <p:txBody>
          <a:bodyPr wrap="square" lIns="86895" tIns="43448" rIns="86895" bIns="43448" rtlCol="0">
            <a:spAutoFit/>
          </a:bodyPr>
          <a:lstStyle/>
          <a:p>
            <a:r>
              <a:rPr lang="it-IT" sz="1500" b="1" dirty="0">
                <a:solidFill>
                  <a:schemeClr val="tx1"/>
                </a:solidFill>
              </a:rPr>
              <a:t>100 Hz</a:t>
            </a:r>
            <a:r>
              <a:rPr lang="it-IT" sz="1500" dirty="0">
                <a:solidFill>
                  <a:schemeClr val="tx1"/>
                </a:solidFill>
              </a:rPr>
              <a:t>: </a:t>
            </a:r>
            <a:r>
              <a:rPr lang="it-IT" sz="1500" dirty="0">
                <a:solidFill>
                  <a:srgbClr val="FF0000"/>
                </a:solidFill>
              </a:rPr>
              <a:t>40 MV/m w/ 1 klystron for 3 </a:t>
            </a:r>
            <a:r>
              <a:rPr lang="it-IT" sz="1500" dirty="0" err="1">
                <a:solidFill>
                  <a:srgbClr val="FF0000"/>
                </a:solidFill>
              </a:rPr>
              <a:t>structures</a:t>
            </a:r>
            <a:r>
              <a:rPr lang="it-IT" sz="1500" dirty="0">
                <a:solidFill>
                  <a:srgbClr val="FF0000"/>
                </a:solidFill>
              </a:rPr>
              <a:t> </a:t>
            </a:r>
            <a:r>
              <a:rPr lang="it-IT" sz="1500" dirty="0">
                <a:solidFill>
                  <a:schemeClr val="tx1"/>
                </a:solidFill>
              </a:rPr>
              <a:t>(</a:t>
            </a:r>
            <a:r>
              <a:rPr lang="it-IT" sz="1500" dirty="0" err="1">
                <a:solidFill>
                  <a:schemeClr val="tx1"/>
                </a:solidFill>
              </a:rPr>
              <a:t>considered</a:t>
            </a:r>
            <a:r>
              <a:rPr lang="it-IT" sz="1500" dirty="0">
                <a:solidFill>
                  <a:schemeClr val="tx1"/>
                </a:solidFill>
              </a:rPr>
              <a:t> 20 MW per </a:t>
            </a:r>
            <a:r>
              <a:rPr lang="it-IT" sz="1500" dirty="0" err="1">
                <a:solidFill>
                  <a:schemeClr val="tx1"/>
                </a:solidFill>
              </a:rPr>
              <a:t>structure</a:t>
            </a:r>
            <a:r>
              <a:rPr lang="it-IT" sz="1500" dirty="0">
                <a:solidFill>
                  <a:schemeClr val="tx1"/>
                </a:solidFill>
              </a:rPr>
              <a:t>).</a:t>
            </a:r>
          </a:p>
          <a:p>
            <a:r>
              <a:rPr lang="it-IT" sz="1500" b="1" dirty="0">
                <a:solidFill>
                  <a:schemeClr val="tx1"/>
                </a:solidFill>
              </a:rPr>
              <a:t>1 kHz</a:t>
            </a:r>
            <a:r>
              <a:rPr lang="it-IT" sz="1500" dirty="0">
                <a:solidFill>
                  <a:schemeClr val="tx1"/>
                </a:solidFill>
              </a:rPr>
              <a:t>: </a:t>
            </a:r>
            <a:r>
              <a:rPr lang="it-IT" sz="1500" dirty="0">
                <a:solidFill>
                  <a:srgbClr val="FF0000"/>
                </a:solidFill>
              </a:rPr>
              <a:t>&lt;20 MV/m w/ 1 klystron for 1 </a:t>
            </a:r>
            <a:r>
              <a:rPr lang="it-IT" sz="1500" dirty="0" err="1">
                <a:solidFill>
                  <a:srgbClr val="FF0000"/>
                </a:solidFill>
              </a:rPr>
              <a:t>structure</a:t>
            </a:r>
            <a:r>
              <a:rPr lang="it-IT" sz="1500" dirty="0">
                <a:solidFill>
                  <a:srgbClr val="FF0000"/>
                </a:solidFill>
              </a:rPr>
              <a:t> </a:t>
            </a:r>
            <a:r>
              <a:rPr lang="it-IT" sz="1500" dirty="0">
                <a:solidFill>
                  <a:schemeClr val="tx1"/>
                </a:solidFill>
              </a:rPr>
              <a:t>(BD check </a:t>
            </a:r>
            <a:r>
              <a:rPr lang="it-IT" sz="1500" dirty="0" err="1">
                <a:solidFill>
                  <a:schemeClr val="tx1"/>
                </a:solidFill>
              </a:rPr>
              <a:t>is</a:t>
            </a:r>
            <a:r>
              <a:rPr lang="it-IT" sz="1500" dirty="0">
                <a:solidFill>
                  <a:schemeClr val="tx1"/>
                </a:solidFill>
              </a:rPr>
              <a:t> </a:t>
            </a:r>
            <a:r>
              <a:rPr lang="it-IT" sz="1500" dirty="0" err="1">
                <a:solidFill>
                  <a:schemeClr val="tx1"/>
                </a:solidFill>
              </a:rPr>
              <a:t>required</a:t>
            </a:r>
            <a:r>
              <a:rPr lang="it-IT" sz="1500" dirty="0">
                <a:solidFill>
                  <a:schemeClr val="tx1"/>
                </a:solidFill>
              </a:rPr>
              <a:t>).</a:t>
            </a:r>
          </a:p>
          <a:p>
            <a:r>
              <a:rPr lang="it-IT" sz="1500" b="1" dirty="0">
                <a:solidFill>
                  <a:schemeClr val="tx1"/>
                </a:solidFill>
              </a:rPr>
              <a:t>PRELIMINARY BETTER RESULTS W/ SHORTER STRUCTURES.</a:t>
            </a:r>
            <a:endParaRPr lang="en-GB" sz="1500" b="1" dirty="0">
              <a:solidFill>
                <a:schemeClr val="tx1"/>
              </a:solidFill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="" xmlns:a16="http://schemas.microsoft.com/office/drawing/2014/main" id="{59EA67AF-2667-4565-A14C-0BFB58888F8F}"/>
              </a:ext>
            </a:extLst>
          </p:cNvPr>
          <p:cNvSpPr/>
          <p:nvPr/>
        </p:nvSpPr>
        <p:spPr>
          <a:xfrm>
            <a:off x="282803" y="1409227"/>
            <a:ext cx="4157245" cy="13618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895" tIns="43448" rIns="86895" bIns="43448" rtlCol="0" anchor="ctr"/>
          <a:lstStyle/>
          <a:p>
            <a:pPr algn="ctr"/>
            <a:endParaRPr lang="it-IT" sz="1300">
              <a:solidFill>
                <a:schemeClr val="tx1"/>
              </a:solidFill>
            </a:endParaRPr>
          </a:p>
        </p:txBody>
      </p:sp>
      <p:cxnSp>
        <p:nvCxnSpPr>
          <p:cNvPr id="21" name="Connettore diritto 20">
            <a:extLst>
              <a:ext uri="{FF2B5EF4-FFF2-40B4-BE49-F238E27FC236}">
                <a16:creationId xmlns="" xmlns:a16="http://schemas.microsoft.com/office/drawing/2014/main" id="{07813764-AC20-4696-9DF3-7C8D4EF8E0B8}"/>
              </a:ext>
            </a:extLst>
          </p:cNvPr>
          <p:cNvCxnSpPr>
            <a:cxnSpLocks/>
          </p:cNvCxnSpPr>
          <p:nvPr/>
        </p:nvCxnSpPr>
        <p:spPr>
          <a:xfrm flipV="1">
            <a:off x="1310534" y="982302"/>
            <a:ext cx="0" cy="42692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="" xmlns:a16="http://schemas.microsoft.com/office/drawing/2014/main" id="{10BE8FE6-7F3B-4AE5-B4E4-C72659A99CAC}"/>
              </a:ext>
            </a:extLst>
          </p:cNvPr>
          <p:cNvSpPr txBox="1"/>
          <p:nvPr/>
        </p:nvSpPr>
        <p:spPr>
          <a:xfrm>
            <a:off x="962575" y="692031"/>
            <a:ext cx="1347628" cy="28779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lIns="86895" tIns="43448" rIns="86895" bIns="43448" rtlCol="0">
            <a:spAutoFit/>
          </a:bodyPr>
          <a:lstStyle/>
          <a:p>
            <a:r>
              <a:rPr lang="it-IT" sz="1300" dirty="0">
                <a:solidFill>
                  <a:schemeClr val="tx1"/>
                </a:solidFill>
              </a:rPr>
              <a:t>Canon E37212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="" xmlns:a16="http://schemas.microsoft.com/office/drawing/2014/main" id="{171B65C5-56F1-4C62-A7EA-25A420554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" y="3430914"/>
            <a:ext cx="2530735" cy="1696519"/>
          </a:xfrm>
          <a:prstGeom prst="rect">
            <a:avLst/>
          </a:prstGeom>
        </p:spPr>
      </p:pic>
      <p:pic>
        <p:nvPicPr>
          <p:cNvPr id="24" name="Immagine 23" descr="Immagine che contiene mappa, screenshot&#10;&#10;Descrizione generata automaticamente">
            <a:extLst>
              <a:ext uri="{FF2B5EF4-FFF2-40B4-BE49-F238E27FC236}">
                <a16:creationId xmlns="" xmlns:a16="http://schemas.microsoft.com/office/drawing/2014/main" id="{E50BB527-1499-4072-9FC7-8E39B65F4A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2"/>
          <a:stretch/>
        </p:blipFill>
        <p:spPr>
          <a:xfrm>
            <a:off x="2351505" y="3430914"/>
            <a:ext cx="2389213" cy="1696519"/>
          </a:xfrm>
          <a:prstGeom prst="rect">
            <a:avLst/>
          </a:prstGeom>
        </p:spPr>
      </p:pic>
      <p:sp>
        <p:nvSpPr>
          <p:cNvPr id="14" name="Rettangolo 19">
            <a:extLst>
              <a:ext uri="{FF2B5EF4-FFF2-40B4-BE49-F238E27FC236}">
                <a16:creationId xmlns="" xmlns:a16="http://schemas.microsoft.com/office/drawing/2014/main" id="{1C0B15ED-CA73-4CD0-A9AE-E4C777226504}"/>
              </a:ext>
            </a:extLst>
          </p:cNvPr>
          <p:cNvSpPr/>
          <p:nvPr/>
        </p:nvSpPr>
        <p:spPr>
          <a:xfrm>
            <a:off x="4741870" y="5911325"/>
            <a:ext cx="5120438" cy="351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895" tIns="43448" rIns="86895" bIns="43448" rtlCol="0" anchor="ctr"/>
          <a:lstStyle/>
          <a:p>
            <a:pPr algn="ctr"/>
            <a:endParaRPr lang="it-IT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81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8" y="1295946"/>
            <a:ext cx="2244965" cy="2451077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163776" y="38101"/>
            <a:ext cx="8229000" cy="507769"/>
          </a:xfrm>
          <a:prstGeom prst="rect">
            <a:avLst/>
          </a:prstGeom>
        </p:spPr>
        <p:txBody>
          <a:bodyPr wrap="square" lIns="91379" tIns="45689" rIns="91379" bIns="45689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7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SOLENOID FOR THE C-BAND GUN</a:t>
            </a: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5" y="26861"/>
            <a:ext cx="1146837" cy="66584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291984" y="1797054"/>
            <a:ext cx="3197599" cy="2246769"/>
          </a:xfrm>
          <a:prstGeom prst="rect">
            <a:avLst/>
          </a:prstGeom>
        </p:spPr>
        <p:txBody>
          <a:bodyPr wrap="square" lIns="91379" tIns="45689" rIns="91379" bIns="45689">
            <a:spAutoFit/>
          </a:bodyPr>
          <a:lstStyle/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14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Axial symmetric 2D simulations have been performed with </a:t>
            </a:r>
            <a:r>
              <a:rPr lang="en-GB" sz="1400" b="1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Poisson Superfish.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endParaRPr lang="en-GB" sz="1400" dirty="0">
              <a:solidFill>
                <a:srgbClr val="222A35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1400" b="1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Integrated field the same of the SPARC_LAB S-band gun solenoid</a:t>
            </a:r>
            <a:r>
              <a:rPr lang="en-GB" sz="1400" dirty="0">
                <a:solidFill>
                  <a:srgbClr val="222A35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endParaRPr lang="en-GB" sz="1400" dirty="0">
              <a:solidFill>
                <a:srgbClr val="222A35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562" indent="-285562" algn="just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Bucking coil 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for the cancellation of the field on cathode (from almost  360 G to ≈1 G).</a:t>
            </a:r>
            <a:endParaRPr lang="en-GB" sz="14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783" y="928466"/>
            <a:ext cx="4252916" cy="5785244"/>
          </a:xfrm>
          <a:prstGeom prst="rect">
            <a:avLst/>
          </a:prstGeom>
        </p:spPr>
      </p:pic>
      <p:grpSp>
        <p:nvGrpSpPr>
          <p:cNvPr id="38" name="Gruppo 37"/>
          <p:cNvGrpSpPr/>
          <p:nvPr/>
        </p:nvGrpSpPr>
        <p:grpSpPr>
          <a:xfrm>
            <a:off x="84451" y="3989244"/>
            <a:ext cx="5243178" cy="2868756"/>
            <a:chOff x="411868" y="3706125"/>
            <a:chExt cx="4839857" cy="2868756"/>
          </a:xfrm>
        </p:grpSpPr>
        <p:pic>
          <p:nvPicPr>
            <p:cNvPr id="32" name="Immagine 3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81" t="5293" r="8268" b="3637"/>
            <a:stretch/>
          </p:blipFill>
          <p:spPr>
            <a:xfrm>
              <a:off x="411868" y="3706125"/>
              <a:ext cx="4839857" cy="2868756"/>
            </a:xfrm>
            <a:prstGeom prst="rect">
              <a:avLst/>
            </a:prstGeom>
          </p:spPr>
        </p:pic>
        <p:cxnSp>
          <p:nvCxnSpPr>
            <p:cNvPr id="35" name="Connettore 2 34"/>
            <p:cNvCxnSpPr/>
            <p:nvPr/>
          </p:nvCxnSpPr>
          <p:spPr>
            <a:xfrm>
              <a:off x="2124143" y="5308778"/>
              <a:ext cx="0" cy="504000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asellaDiTesto 35"/>
            <p:cNvSpPr txBox="1"/>
            <p:nvPr/>
          </p:nvSpPr>
          <p:spPr>
            <a:xfrm>
              <a:off x="1150391" y="4662447"/>
              <a:ext cx="13068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u="sng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Cathode position</a:t>
              </a:r>
              <a:r>
                <a:rPr lang="en-US" sz="120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/>
              </a:r>
              <a:br>
                <a:rPr lang="en-US" sz="120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</a:br>
              <a:r>
                <a:rPr lang="en-US" sz="1200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(110.5mm from the</a:t>
              </a:r>
              <a:br>
                <a:rPr lang="en-US" sz="1200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</a:br>
              <a:r>
                <a:rPr lang="en-US" sz="1200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solenoid center)</a:t>
              </a:r>
            </a:p>
          </p:txBody>
        </p:sp>
      </p:grpSp>
      <p:sp>
        <p:nvSpPr>
          <p:cNvPr id="40" name="CasellaDiTesto 39"/>
          <p:cNvSpPr txBox="1"/>
          <p:nvPr/>
        </p:nvSpPr>
        <p:spPr>
          <a:xfrm>
            <a:off x="-163746" y="1744439"/>
            <a:ext cx="983151" cy="276936"/>
          </a:xfrm>
          <a:prstGeom prst="rect">
            <a:avLst/>
          </a:prstGeom>
          <a:noFill/>
        </p:spPr>
        <p:txBody>
          <a:bodyPr wrap="square" lIns="91379" tIns="45689" rIns="91379" bIns="456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200" b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Bucking</a:t>
            </a:r>
            <a:r>
              <a:rPr lang="it-IT" sz="12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Coil</a:t>
            </a:r>
          </a:p>
        </p:txBody>
      </p:sp>
      <p:cxnSp>
        <p:nvCxnSpPr>
          <p:cNvPr id="41" name="Connettore 2 40"/>
          <p:cNvCxnSpPr/>
          <p:nvPr/>
        </p:nvCxnSpPr>
        <p:spPr>
          <a:xfrm>
            <a:off x="327838" y="2159325"/>
            <a:ext cx="144883" cy="403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7"/>
          <a:stretch/>
        </p:blipFill>
        <p:spPr>
          <a:xfrm>
            <a:off x="8574890" y="1"/>
            <a:ext cx="1303817" cy="713572"/>
          </a:xfrm>
          <a:prstGeom prst="rect">
            <a:avLst/>
          </a:prstGeom>
        </p:spPr>
      </p:pic>
      <p:grpSp>
        <p:nvGrpSpPr>
          <p:cNvPr id="4" name="Gruppo 3"/>
          <p:cNvGrpSpPr/>
          <p:nvPr/>
        </p:nvGrpSpPr>
        <p:grpSpPr>
          <a:xfrm flipH="1">
            <a:off x="3203349" y="584024"/>
            <a:ext cx="1608525" cy="1027949"/>
            <a:chOff x="5724128" y="548680"/>
            <a:chExt cx="2936953" cy="2183396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7"/>
            <a:srcRect l="32671" t="2334" r="33393" b="4863"/>
            <a:stretch/>
          </p:blipFill>
          <p:spPr>
            <a:xfrm rot="16200000">
              <a:off x="6346275" y="200834"/>
              <a:ext cx="1592648" cy="2836942"/>
            </a:xfrm>
            <a:prstGeom prst="rect">
              <a:avLst/>
            </a:prstGeom>
          </p:spPr>
        </p:pic>
        <p:sp>
          <p:nvSpPr>
            <p:cNvPr id="16" name="Rettangolo 15"/>
            <p:cNvSpPr/>
            <p:nvPr/>
          </p:nvSpPr>
          <p:spPr>
            <a:xfrm>
              <a:off x="6516216" y="704547"/>
              <a:ext cx="1399059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6516215" y="1928987"/>
              <a:ext cx="1399059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8372988" y="548680"/>
              <a:ext cx="288093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8372988" y="2156316"/>
              <a:ext cx="288093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1" name="Connettore 2 20"/>
            <p:cNvCxnSpPr>
              <a:endCxn id="15" idx="2"/>
            </p:cNvCxnSpPr>
            <p:nvPr/>
          </p:nvCxnSpPr>
          <p:spPr>
            <a:xfrm>
              <a:off x="5940152" y="1412776"/>
              <a:ext cx="2620918" cy="20652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1"/>
            <p:cNvCxnSpPr/>
            <p:nvPr/>
          </p:nvCxnSpPr>
          <p:spPr>
            <a:xfrm flipH="1">
              <a:off x="5940871" y="889213"/>
              <a:ext cx="4809" cy="523563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ttangolo 13"/>
          <p:cNvSpPr/>
          <p:nvPr/>
        </p:nvSpPr>
        <p:spPr>
          <a:xfrm>
            <a:off x="5169024" y="476672"/>
            <a:ext cx="4733900" cy="338492"/>
          </a:xfrm>
          <a:prstGeom prst="rect">
            <a:avLst/>
          </a:prstGeom>
        </p:spPr>
        <p:txBody>
          <a:bodyPr wrap="square" lIns="91379" tIns="45689" rIns="91379" bIns="45689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Work done in collaboration with </a:t>
            </a:r>
            <a:r>
              <a:rPr lang="en-GB" sz="1600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Emmanouil</a:t>
            </a:r>
            <a:r>
              <a:rPr lang="en-GB" sz="16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sz="1600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Trachanas</a:t>
            </a:r>
            <a:endParaRPr lang="en-GB" sz="1600" i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478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163776" y="38098"/>
            <a:ext cx="8229000" cy="507769"/>
          </a:xfrm>
          <a:prstGeom prst="rect">
            <a:avLst/>
          </a:prstGeom>
        </p:spPr>
        <p:txBody>
          <a:bodyPr wrap="square" lIns="91379" tIns="45689" rIns="91379" bIns="45689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700" b="1" cap="all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SOLENOID on THE C-BAND accelerating structure</a:t>
            </a: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35" y="26861"/>
            <a:ext cx="1146837" cy="665845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/>
          <a:srcRect l="44721"/>
          <a:stretch/>
        </p:blipFill>
        <p:spPr>
          <a:xfrm>
            <a:off x="4200088" y="1396547"/>
            <a:ext cx="5705912" cy="532242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17"/>
          <a:stretch/>
        </p:blipFill>
        <p:spPr>
          <a:xfrm>
            <a:off x="8574890" y="1"/>
            <a:ext cx="1303817" cy="71357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6997135" y="682978"/>
            <a:ext cx="2881563" cy="584775"/>
          </a:xfrm>
          <a:prstGeom prst="rect">
            <a:avLst/>
          </a:prstGeom>
        </p:spPr>
        <p:txBody>
          <a:bodyPr wrap="square" lIns="91379" tIns="45689" rIns="91379" bIns="45689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GB" sz="16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Work done in collaboration with </a:t>
            </a:r>
            <a:r>
              <a:rPr lang="en-GB" sz="1600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Emmanouil</a:t>
            </a:r>
            <a:r>
              <a:rPr lang="en-GB" sz="1600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GB" sz="1600" i="1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Trachanas</a:t>
            </a:r>
            <a:endParaRPr lang="en-GB" sz="1600" i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/>
          <a:srcRect l="8243" t="5428" r="56217" b="2030"/>
          <a:stretch/>
        </p:blipFill>
        <p:spPr>
          <a:xfrm>
            <a:off x="31726" y="1190635"/>
            <a:ext cx="4221016" cy="5667375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4252743" y="1190629"/>
            <a:ext cx="3152227" cy="1015600"/>
          </a:xfrm>
          <a:prstGeom prst="rect">
            <a:avLst/>
          </a:prstGeom>
          <a:noFill/>
        </p:spPr>
        <p:txBody>
          <a:bodyPr wrap="none" lIns="91379" tIns="45689" rIns="91379" bIns="45689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Unique Shield configuration</a:t>
            </a:r>
            <a:endParaRPr lang="en-US" sz="20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marL="913798" lvl="2"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3519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44624"/>
            <a:ext cx="89154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Concluding Remarks</a:t>
            </a:r>
            <a:endParaRPr lang="en-US" sz="4000" b="1" dirty="0">
              <a:solidFill>
                <a:srgbClr val="000000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980728"/>
            <a:ext cx="9649072" cy="5256584"/>
          </a:xfrm>
          <a:ln>
            <a:solidFill>
              <a:srgbClr val="000000"/>
            </a:solidFill>
          </a:ln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GB" b="1" dirty="0" smtClean="0">
                <a:solidFill>
                  <a:srgbClr val="008000"/>
                </a:solidFill>
              </a:rPr>
              <a:t>Deliverables 1 and 2 successfully delivered =&gt; </a:t>
            </a:r>
            <a:r>
              <a:rPr lang="en-GB" b="1" dirty="0" smtClean="0">
                <a:solidFill>
                  <a:srgbClr val="FF0000"/>
                </a:solidFill>
              </a:rPr>
              <a:t>Many thanks to all  the WP3 participants</a:t>
            </a:r>
          </a:p>
          <a:p>
            <a:endParaRPr lang="en-GB" b="1" dirty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C-band Injection selected as a baseline with cu Cathode</a:t>
            </a:r>
          </a:p>
          <a:p>
            <a:endParaRPr lang="en-GB" b="1" dirty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C-band EM design advanced (gun, solenoid and booster)</a:t>
            </a:r>
          </a:p>
          <a:p>
            <a:endParaRPr lang="en-GB" b="1" dirty="0">
              <a:solidFill>
                <a:srgbClr val="00800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Detailed study of the final layout is underway</a:t>
            </a:r>
          </a:p>
          <a:p>
            <a:endParaRPr lang="en-GB" b="1" dirty="0" smtClean="0"/>
          </a:p>
          <a:p>
            <a:endParaRPr lang="en-GB" b="1" dirty="0"/>
          </a:p>
          <a:p>
            <a:r>
              <a:rPr lang="en-GB" b="1" dirty="0" smtClean="0">
                <a:solidFill>
                  <a:srgbClr val="FF0000"/>
                </a:solidFill>
              </a:rPr>
              <a:t>Define the reference injector codes (TSTEP, Astra, GPT)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 Define the Injector/BC1 interface (SC and CSR effects) </a:t>
            </a:r>
            <a:r>
              <a:rPr lang="en-GB" b="1" dirty="0" smtClean="0">
                <a:solidFill>
                  <a:srgbClr val="0000FF"/>
                </a:solidFill>
              </a:rPr>
              <a:t>with WP6 </a:t>
            </a:r>
            <a:r>
              <a:rPr lang="en-GB" b="1" dirty="0" smtClean="0">
                <a:solidFill>
                  <a:srgbClr val="FF0000"/>
                </a:solidFill>
              </a:rPr>
              <a:t>=&gt; Laser Heater?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Define the Linearizer Parameters (how many, X or </a:t>
            </a:r>
            <a:r>
              <a:rPr lang="en-GB" b="1" dirty="0" err="1" smtClean="0">
                <a:solidFill>
                  <a:srgbClr val="FF0000"/>
                </a:solidFill>
              </a:rPr>
              <a:t>Ka</a:t>
            </a:r>
            <a:r>
              <a:rPr lang="en-GB" b="1" dirty="0" smtClean="0">
                <a:solidFill>
                  <a:srgbClr val="FF0000"/>
                </a:solidFill>
              </a:rPr>
              <a:t>, Voltage, Length and Aperture</a:t>
            </a:r>
            <a:r>
              <a:rPr lang="en-GB" b="1" dirty="0" smtClean="0">
                <a:solidFill>
                  <a:srgbClr val="0000FF"/>
                </a:solidFill>
              </a:rPr>
              <a:t>) with WP6</a:t>
            </a:r>
          </a:p>
          <a:p>
            <a:endParaRPr lang="en-GB" b="1" dirty="0">
              <a:solidFill>
                <a:srgbClr val="0000FF"/>
              </a:solidFill>
            </a:endParaRPr>
          </a:p>
          <a:p>
            <a:r>
              <a:rPr lang="en-GB" b="1" dirty="0" smtClean="0">
                <a:solidFill>
                  <a:srgbClr val="0000FF"/>
                </a:solidFill>
              </a:rPr>
              <a:t>Investigate Laser and Diagnostics Requirements</a:t>
            </a:r>
          </a:p>
          <a:p>
            <a:r>
              <a:rPr lang="en-GB" b="1" dirty="0" smtClean="0">
                <a:solidFill>
                  <a:srgbClr val="0000FF"/>
                </a:solidFill>
              </a:rPr>
              <a:t>Investigate the impact on Injector of Twin Bunch Operation</a:t>
            </a:r>
          </a:p>
          <a:p>
            <a:endParaRPr lang="en-GB" b="1" dirty="0"/>
          </a:p>
          <a:p>
            <a:pPr marL="456856" lvl="1" indent="0">
              <a:buNone/>
            </a:pPr>
            <a:endParaRPr lang="it-IT" dirty="0" smtClean="0"/>
          </a:p>
          <a:p>
            <a:pPr marL="342641" lvl="1" indent="-342641">
              <a:buFont typeface="Arial"/>
              <a:buChar char="•"/>
            </a:pPr>
            <a:r>
              <a:rPr lang="en-GB" sz="3300" b="1" dirty="0">
                <a:solidFill>
                  <a:srgbClr val="000000"/>
                </a:solidFill>
                <a:ea typeface="Calibri"/>
                <a:cs typeface="Calibri"/>
              </a:rPr>
              <a:t>Task 3.3 – </a:t>
            </a:r>
            <a:r>
              <a:rPr lang="en-GB" sz="3300" b="1" dirty="0">
                <a:solidFill>
                  <a:srgbClr val="FF0000"/>
                </a:solidFill>
                <a:ea typeface="Calibri"/>
                <a:cs typeface="Calibri"/>
              </a:rPr>
              <a:t>X-Band </a:t>
            </a:r>
            <a:r>
              <a:rPr lang="en-US" sz="3300" b="1" dirty="0">
                <a:solidFill>
                  <a:srgbClr val="FF0000"/>
                </a:solidFill>
                <a:ea typeface="Calibri"/>
                <a:cs typeface="Calibri"/>
              </a:rPr>
              <a:t>Transverse RF Deflector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and Injector Diagnostics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+ 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IASA+  </a:t>
            </a:r>
            <a:r>
              <a:rPr lang="en-US" sz="3300" dirty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sz="3300" b="1" dirty="0">
                <a:solidFill>
                  <a:srgbClr val="FF0000"/>
                </a:solidFill>
                <a:ea typeface="Calibri"/>
                <a:cs typeface="Calibri"/>
              </a:rPr>
              <a:t>=&gt; D3.3 M36</a:t>
            </a:r>
          </a:p>
          <a:p>
            <a:pPr marL="0" indent="0">
              <a:buNone/>
            </a:pPr>
            <a:endParaRPr lang="it-IT" b="1" dirty="0"/>
          </a:p>
          <a:p>
            <a:r>
              <a:rPr lang="en-GB" b="1" dirty="0"/>
              <a:t>Task 3.4 - </a:t>
            </a:r>
            <a:r>
              <a:rPr lang="en-US" b="1" dirty="0" smtClean="0"/>
              <a:t>: </a:t>
            </a:r>
            <a:r>
              <a:rPr lang="en-US" b="1" dirty="0">
                <a:solidFill>
                  <a:srgbClr val="FF0000"/>
                </a:solidFill>
              </a:rPr>
              <a:t>RF Linearizer </a:t>
            </a:r>
            <a:r>
              <a:rPr lang="en-US" b="1" dirty="0" smtClean="0">
                <a:solidFill>
                  <a:srgbClr val="FF0000"/>
                </a:solidFill>
              </a:rPr>
              <a:t>Design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D3.4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M36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X-Band RF Linearizer Design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  <a:endParaRPr lang="en-US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K-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Band RF Linearizer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ULANC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+Sapienza )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289720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19" y="-978595"/>
            <a:ext cx="9520163" cy="952016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Tasks and sub-Tasks</a:t>
            </a:r>
            <a:b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</a:b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task leaders institutes  in </a:t>
            </a: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bold) </a:t>
            </a:r>
            <a:endParaRPr lang="en-US" sz="2000" b="1" dirty="0">
              <a:solidFill>
                <a:srgbClr val="000000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340772"/>
            <a:ext cx="9649072" cy="5400600"/>
          </a:xfrm>
          <a:ln>
            <a:solidFill>
              <a:srgbClr val="00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GB" b="1" dirty="0"/>
              <a:t>Task </a:t>
            </a:r>
            <a:r>
              <a:rPr lang="en-GB" b="1" dirty="0" smtClean="0"/>
              <a:t>3.1 -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Gun Design 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RF, Solenoid, Cathode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, Laser, Diagnostics) </a:t>
            </a:r>
            <a:r>
              <a:rPr lang="en-US" b="1" dirty="0" smtClean="0">
                <a:solidFill>
                  <a:srgbClr val="008000"/>
                </a:solidFill>
                <a:ea typeface="Calibri"/>
                <a:cs typeface="Calibri"/>
              </a:rPr>
              <a:t>=&gt; </a:t>
            </a:r>
            <a:r>
              <a:rPr lang="en-US" b="1" strike="sngStrike" dirty="0" smtClean="0">
                <a:solidFill>
                  <a:srgbClr val="008000"/>
                </a:solidFill>
                <a:ea typeface="Calibri"/>
                <a:cs typeface="Calibri"/>
              </a:rPr>
              <a:t>D3.1 M18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D3.4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Gun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IASA+UAIAT-INFN+ALBA  )</a:t>
            </a:r>
          </a:p>
          <a:p>
            <a:pPr marL="970816" lvl="1" indent="-513961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C-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Band Gun  RF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Design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INFN +</a:t>
            </a:r>
            <a:r>
              <a:rPr lang="en-US" b="1" dirty="0" err="1" smtClean="0">
                <a:solidFill>
                  <a:srgbClr val="FF0000"/>
                </a:solidFill>
                <a:ea typeface="Calibri"/>
                <a:cs typeface="Calibri"/>
              </a:rPr>
              <a:t>IASA+Sapienza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)</a:t>
            </a: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(</a:t>
            </a:r>
            <a:r>
              <a:rPr lang="en-US" b="1" dirty="0">
                <a:ea typeface="Calibri"/>
                <a:cs typeface="Calibri"/>
              </a:rPr>
              <a:t>CSIC-IFIC</a:t>
            </a:r>
            <a:r>
              <a:rPr lang="en-US" b="1" dirty="0" smtClean="0">
                <a:ea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UAIAT+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DC Gun Design 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TU/e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0816" lvl="1" indent="-513961">
              <a:buFont typeface="+mj-lt"/>
              <a:buAutoNum type="alphaLcParenR"/>
            </a:pPr>
            <a:r>
              <a:rPr lang="en-US" dirty="0">
                <a:ea typeface="Calibri"/>
                <a:cs typeface="Calibri"/>
              </a:rPr>
              <a:t>Laser/</a:t>
            </a:r>
            <a:r>
              <a:rPr lang="en-US" dirty="0" smtClean="0">
                <a:ea typeface="Calibri"/>
                <a:cs typeface="Calibri"/>
              </a:rPr>
              <a:t>Photocathode (</a:t>
            </a:r>
            <a:r>
              <a:rPr lang="en-US" b="1" dirty="0" smtClean="0">
                <a:ea typeface="Calibri"/>
                <a:cs typeface="Calibri"/>
              </a:rPr>
              <a:t>IASA</a:t>
            </a:r>
            <a:r>
              <a:rPr lang="en-US" dirty="0" smtClean="0">
                <a:ea typeface="Calibri"/>
                <a:cs typeface="Calibri"/>
              </a:rPr>
              <a:t>+CNRS+INFN )</a:t>
            </a:r>
          </a:p>
          <a:p>
            <a:pPr marL="970816" lvl="1" indent="-513961">
              <a:buFont typeface="+mj-lt"/>
              <a:buAutoNum type="alphaLcParenR"/>
            </a:pPr>
            <a:endParaRPr lang="it-IT" dirty="0" smtClean="0"/>
          </a:p>
          <a:p>
            <a:r>
              <a:rPr lang="en-GB" b="1" dirty="0" smtClean="0"/>
              <a:t>Task 3.2 -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Compressor Design (Velocity Bunching, Magnetic Chicane) 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b="1" dirty="0">
                <a:solidFill>
                  <a:srgbClr val="008000"/>
                </a:solidFill>
                <a:ea typeface="Calibri"/>
                <a:cs typeface="Calibri"/>
              </a:rPr>
              <a:t>=&gt; </a:t>
            </a:r>
            <a:r>
              <a:rPr lang="en-US" b="1" strike="sngStrike" dirty="0" smtClean="0">
                <a:solidFill>
                  <a:srgbClr val="008000"/>
                </a:solidFill>
                <a:ea typeface="Calibri"/>
                <a:cs typeface="Calibri"/>
              </a:rPr>
              <a:t>D3.2 M18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D3.4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Velocity Bunching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TU/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IASA+ALBA)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C-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Band Velocity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Bunching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INFN +IASA+TU/e )</a:t>
            </a: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Bunching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 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+CERN+IASA+INFN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   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Magnetic Compressor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ST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 CERN+INFN+CNRS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Calibri"/>
              </a:rPr>
              <a:t>) </a:t>
            </a:r>
            <a:r>
              <a:rPr lang="en-US" b="1" dirty="0" smtClean="0">
                <a:solidFill>
                  <a:srgbClr val="0000FF"/>
                </a:solidFill>
                <a:ea typeface="Calibri"/>
                <a:cs typeface="Calibri"/>
                <a:sym typeface="Wingdings"/>
              </a:rPr>
              <a:t> WP6</a:t>
            </a:r>
            <a:endParaRPr lang="en-US" b="1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456856" lvl="1" indent="0">
              <a:buNone/>
            </a:pPr>
            <a:endParaRPr lang="it-IT" dirty="0" smtClean="0"/>
          </a:p>
          <a:p>
            <a:pPr marL="342641" lvl="1" indent="-342641">
              <a:buFont typeface="Arial"/>
              <a:buChar char="•"/>
            </a:pPr>
            <a:r>
              <a:rPr lang="en-GB" sz="3300" b="1" dirty="0">
                <a:solidFill>
                  <a:srgbClr val="000000"/>
                </a:solidFill>
                <a:ea typeface="Calibri"/>
                <a:cs typeface="Calibri"/>
              </a:rPr>
              <a:t>Task 3.3 – </a:t>
            </a:r>
            <a:r>
              <a:rPr lang="en-GB" sz="3300" b="1" dirty="0">
                <a:solidFill>
                  <a:srgbClr val="FF0000"/>
                </a:solidFill>
                <a:ea typeface="Calibri"/>
                <a:cs typeface="Calibri"/>
              </a:rPr>
              <a:t>X-Band </a:t>
            </a:r>
            <a:r>
              <a:rPr lang="en-US" sz="3300" b="1" dirty="0">
                <a:solidFill>
                  <a:srgbClr val="FF0000"/>
                </a:solidFill>
                <a:ea typeface="Calibri"/>
                <a:cs typeface="Calibri"/>
              </a:rPr>
              <a:t>Transverse RF Deflector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 and Injector Diagnostics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+ 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IASA+  </a:t>
            </a:r>
            <a:r>
              <a:rPr lang="en-US" sz="3300" dirty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sz="3300" b="1" dirty="0">
                <a:solidFill>
                  <a:srgbClr val="FF0000"/>
                </a:solidFill>
                <a:ea typeface="Calibri"/>
                <a:cs typeface="Calibri"/>
              </a:rPr>
              <a:t>=&gt; D3.3 M36</a:t>
            </a:r>
          </a:p>
          <a:p>
            <a:pPr marL="0" indent="0">
              <a:buNone/>
            </a:pPr>
            <a:endParaRPr lang="it-IT" b="1" dirty="0"/>
          </a:p>
          <a:p>
            <a:r>
              <a:rPr lang="en-GB" b="1" dirty="0"/>
              <a:t>Task 3.4 - </a:t>
            </a:r>
            <a:r>
              <a:rPr lang="en-US" b="1" dirty="0" smtClean="0"/>
              <a:t>: </a:t>
            </a:r>
            <a:r>
              <a:rPr lang="en-US" b="1" dirty="0">
                <a:solidFill>
                  <a:srgbClr val="FF0000"/>
                </a:solidFill>
              </a:rPr>
              <a:t>RF Linearizer </a:t>
            </a:r>
            <a:r>
              <a:rPr lang="en-US" b="1" dirty="0" smtClean="0">
                <a:solidFill>
                  <a:srgbClr val="FF0000"/>
                </a:solidFill>
              </a:rPr>
              <a:t>Design </a:t>
            </a:r>
            <a:r>
              <a:rPr lang="en-US" b="1" dirty="0" smtClean="0">
                <a:solidFill>
                  <a:srgbClr val="008000"/>
                </a:solidFill>
                <a:ea typeface="Calibri"/>
                <a:cs typeface="Calibri"/>
              </a:rPr>
              <a:t>=&gt; </a:t>
            </a:r>
            <a:r>
              <a:rPr lang="en-US" b="1" strike="sngStrike" dirty="0" smtClean="0">
                <a:solidFill>
                  <a:srgbClr val="008000"/>
                </a:solidFill>
                <a:ea typeface="Calibri"/>
                <a:cs typeface="Calibri"/>
              </a:rPr>
              <a:t>D3.2 M18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D3.4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M36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X-Band RF Linearizer Design (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  <a:endParaRPr lang="en-US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970816" lvl="1" indent="-513961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K-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Band RF Linearizer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ULANC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</a:p>
          <a:p>
            <a:pPr marL="970816" lvl="1" indent="-513961">
              <a:buFont typeface="+mj-lt"/>
              <a:buAutoNum type="alphaLcParenR"/>
            </a:pPr>
            <a:r>
              <a:rPr lang="en-US" sz="2700" strike="sngStrike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Passive linearizer </a:t>
            </a:r>
            <a:r>
              <a:rPr lang="en-US" strike="sngStrike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strike="sngStrike" dirty="0" smtClean="0">
                <a:solidFill>
                  <a:srgbClr val="000000"/>
                </a:solidFill>
                <a:ea typeface="Calibri"/>
                <a:cs typeface="Calibri"/>
              </a:rPr>
              <a:t>CNRS  )</a:t>
            </a:r>
            <a:endParaRPr lang="en-US" b="1" strike="sngStrike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0816" lvl="1" indent="-513961">
              <a:buFont typeface="+mj-lt"/>
              <a:buAutoNum type="alphaLcParenR"/>
            </a:pPr>
            <a:endParaRPr lang="en-US" dirty="0"/>
          </a:p>
          <a:p>
            <a:pPr marL="970816" lvl="1" indent="-513961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216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88640"/>
            <a:ext cx="8915400" cy="2304256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rgbClr val="0000FF"/>
                </a:solidFill>
              </a:rPr>
              <a:t>Parameter List and Requirements</a:t>
            </a:r>
            <a:br>
              <a:rPr lang="en-US" sz="4000" b="1" dirty="0">
                <a:solidFill>
                  <a:srgbClr val="0000FF"/>
                </a:solidFill>
              </a:rPr>
            </a:br>
            <a:r>
              <a:rPr lang="en-US" sz="3100" dirty="0"/>
              <a:t>Twin bunches operation,</a:t>
            </a:r>
            <a:br>
              <a:rPr lang="en-US" sz="3100" dirty="0"/>
            </a:br>
            <a:r>
              <a:rPr lang="en-US" sz="3100" dirty="0"/>
              <a:t>Variable Repetition Rate (100 – 1000 Hz) </a:t>
            </a:r>
            <a:br>
              <a:rPr lang="en-US" sz="3100" dirty="0"/>
            </a:br>
            <a:r>
              <a:rPr lang="en-US" sz="3100" dirty="0">
                <a:solidFill>
                  <a:srgbClr val="FF0000"/>
                </a:solidFill>
              </a:rPr>
              <a:t>with the same layout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044064"/>
              </p:ext>
            </p:extLst>
          </p:nvPr>
        </p:nvGraphicFramePr>
        <p:xfrm>
          <a:off x="751470" y="2830413"/>
          <a:ext cx="8488795" cy="319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" name="Document" r:id="rId4" imgW="5270500" imgH="1981200" progId="Word.Document.12">
                  <p:embed/>
                </p:oleObj>
              </mc:Choice>
              <mc:Fallback>
                <p:oleObj name="Document" r:id="rId4" imgW="5270500" imgH="198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1470" y="2830413"/>
                        <a:ext cx="8488795" cy="3190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049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Picture 4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373" y="866922"/>
            <a:ext cx="7311137" cy="2731580"/>
          </a:xfrm>
          <a:prstGeom prst="rect">
            <a:avLst/>
          </a:prstGeom>
        </p:spPr>
      </p:pic>
      <p:sp>
        <p:nvSpPr>
          <p:cNvPr id="489" name="TextBox 488"/>
          <p:cNvSpPr txBox="1"/>
          <p:nvPr/>
        </p:nvSpPr>
        <p:spPr>
          <a:xfrm>
            <a:off x="463928" y="159034"/>
            <a:ext cx="1670057" cy="707815"/>
          </a:xfrm>
          <a:prstGeom prst="rect">
            <a:avLst/>
          </a:prstGeom>
          <a:noFill/>
        </p:spPr>
        <p:txBody>
          <a:bodyPr wrap="non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2060"/>
                </a:solidFill>
                <a:latin typeface="Calibri"/>
              </a:rPr>
              <a:t>DC gun</a:t>
            </a:r>
            <a:endParaRPr lang="en-US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490" name="Picture 489">
            <a:extLst>
              <a:ext uri="{FF2B5EF4-FFF2-40B4-BE49-F238E27FC236}">
                <a16:creationId xmlns:a16="http://schemas.microsoft.com/office/drawing/2014/main" xmlns="" id="{07E12126-B99F-4029-A3BF-EF5B34A1DF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10" y="4349424"/>
            <a:ext cx="2188234" cy="1834745"/>
          </a:xfrm>
          <a:prstGeom prst="rect">
            <a:avLst/>
          </a:prstGeom>
        </p:spPr>
      </p:pic>
      <p:pic>
        <p:nvPicPr>
          <p:cNvPr id="493" name="Picture 492">
            <a:extLst>
              <a:ext uri="{FF2B5EF4-FFF2-40B4-BE49-F238E27FC236}">
                <a16:creationId xmlns:a16="http://schemas.microsoft.com/office/drawing/2014/main" xmlns="" id="{1DDFB59F-A5BB-4CDF-8B42-C80BE5D955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324" y="4347878"/>
            <a:ext cx="2652420" cy="1836291"/>
          </a:xfrm>
          <a:prstGeom prst="rect">
            <a:avLst/>
          </a:prstGeom>
        </p:spPr>
      </p:pic>
      <p:pic>
        <p:nvPicPr>
          <p:cNvPr id="495" name="Picture 49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226" y="4349424"/>
            <a:ext cx="1987640" cy="1834745"/>
          </a:xfrm>
          <a:prstGeom prst="rect">
            <a:avLst/>
          </a:prstGeom>
        </p:spPr>
      </p:pic>
      <p:cxnSp>
        <p:nvCxnSpPr>
          <p:cNvPr id="497" name="Straight Arrow Connector 496"/>
          <p:cNvCxnSpPr/>
          <p:nvPr/>
        </p:nvCxnSpPr>
        <p:spPr>
          <a:xfrm>
            <a:off x="6970840" y="3115199"/>
            <a:ext cx="251957" cy="121827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8" name="Straight Arrow Connector 497"/>
          <p:cNvCxnSpPr/>
          <p:nvPr/>
        </p:nvCxnSpPr>
        <p:spPr>
          <a:xfrm>
            <a:off x="4081888" y="3399579"/>
            <a:ext cx="52823" cy="91003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0" name="Straight Arrow Connector 499"/>
          <p:cNvCxnSpPr/>
          <p:nvPr/>
        </p:nvCxnSpPr>
        <p:spPr>
          <a:xfrm flipH="1">
            <a:off x="1652737" y="3309148"/>
            <a:ext cx="165735" cy="103227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3" name="TextBox 502"/>
          <p:cNvSpPr txBox="1"/>
          <p:nvPr/>
        </p:nvSpPr>
        <p:spPr>
          <a:xfrm>
            <a:off x="649830" y="6223863"/>
            <a:ext cx="1787528" cy="369261"/>
          </a:xfrm>
          <a:prstGeom prst="rect">
            <a:avLst/>
          </a:prstGeom>
          <a:noFill/>
        </p:spPr>
        <p:txBody>
          <a:bodyPr wrap="non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Made by ACCTEC</a:t>
            </a:r>
          </a:p>
        </p:txBody>
      </p:sp>
      <p:sp>
        <p:nvSpPr>
          <p:cNvPr id="504" name="TextBox 503"/>
          <p:cNvSpPr txBox="1"/>
          <p:nvPr/>
        </p:nvSpPr>
        <p:spPr>
          <a:xfrm>
            <a:off x="3563012" y="6223863"/>
            <a:ext cx="1787528" cy="369261"/>
          </a:xfrm>
          <a:prstGeom prst="rect">
            <a:avLst/>
          </a:prstGeom>
          <a:noFill/>
        </p:spPr>
        <p:txBody>
          <a:bodyPr wrap="non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Made by ACCTEC</a:t>
            </a:r>
          </a:p>
        </p:txBody>
      </p:sp>
      <p:sp>
        <p:nvSpPr>
          <p:cNvPr id="505" name="TextBox 504"/>
          <p:cNvSpPr txBox="1"/>
          <p:nvPr/>
        </p:nvSpPr>
        <p:spPr>
          <a:xfrm>
            <a:off x="6673644" y="6223863"/>
            <a:ext cx="1697759" cy="369261"/>
          </a:xfrm>
          <a:prstGeom prst="rect">
            <a:avLst/>
          </a:prstGeom>
          <a:noFill/>
        </p:spPr>
        <p:txBody>
          <a:bodyPr wrap="none" lIns="91370" tIns="45685" rIns="91370" bIns="45685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CLIC accelerator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593" y="6388511"/>
            <a:ext cx="1748409" cy="45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9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632532" y="1700811"/>
            <a:ext cx="8669899" cy="1080084"/>
            <a:chOff x="632520" y="2564904"/>
            <a:chExt cx="8669899" cy="1080084"/>
          </a:xfrm>
        </p:grpSpPr>
        <p:sp>
          <p:nvSpPr>
            <p:cNvPr id="6" name="Direct Access Storage 5"/>
            <p:cNvSpPr/>
            <p:nvPr/>
          </p:nvSpPr>
          <p:spPr>
            <a:xfrm>
              <a:off x="632520" y="2564904"/>
              <a:ext cx="360032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irect Access Storage 7"/>
            <p:cNvSpPr>
              <a:spLocks noChangeAspect="1"/>
            </p:cNvSpPr>
            <p:nvPr/>
          </p:nvSpPr>
          <p:spPr>
            <a:xfrm>
              <a:off x="1772630" y="2978909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irect Access Storage 8"/>
            <p:cNvSpPr/>
            <p:nvPr/>
          </p:nvSpPr>
          <p:spPr>
            <a:xfrm>
              <a:off x="1928664" y="2564904"/>
              <a:ext cx="2592288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irect Access Storage 23"/>
            <p:cNvSpPr/>
            <p:nvPr/>
          </p:nvSpPr>
          <p:spPr>
            <a:xfrm>
              <a:off x="4664968" y="2564904"/>
              <a:ext cx="2592288" cy="1080084"/>
            </a:xfrm>
            <a:prstGeom prst="flowChartMagneticDrum">
              <a:avLst/>
            </a:prstGeom>
            <a:solidFill>
              <a:schemeClr val="accent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ross 35"/>
            <p:cNvSpPr/>
            <p:nvPr/>
          </p:nvSpPr>
          <p:spPr>
            <a:xfrm>
              <a:off x="7473280" y="2996934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632520" y="3086935"/>
              <a:ext cx="8064896" cy="360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Direct Access Storage 40"/>
            <p:cNvSpPr>
              <a:spLocks noChangeAspect="1"/>
            </p:cNvSpPr>
            <p:nvPr/>
          </p:nvSpPr>
          <p:spPr>
            <a:xfrm>
              <a:off x="8697416" y="2978908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4529" y="4113071"/>
            <a:ext cx="5069500" cy="540081"/>
            <a:chOff x="704528" y="4365104"/>
            <a:chExt cx="5069499" cy="540081"/>
          </a:xfrm>
        </p:grpSpPr>
        <p:sp>
          <p:nvSpPr>
            <p:cNvPr id="7" name="Direct Access Storage 6"/>
            <p:cNvSpPr>
              <a:spLocks noChangeAspect="1"/>
            </p:cNvSpPr>
            <p:nvPr/>
          </p:nvSpPr>
          <p:spPr>
            <a:xfrm>
              <a:off x="704528" y="4365104"/>
              <a:ext cx="180032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irect Access Storage 12"/>
            <p:cNvSpPr>
              <a:spLocks noChangeAspect="1"/>
            </p:cNvSpPr>
            <p:nvPr/>
          </p:nvSpPr>
          <p:spPr>
            <a:xfrm>
              <a:off x="1208584" y="4509107"/>
              <a:ext cx="84026" cy="252075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irect Access Storage 24"/>
            <p:cNvSpPr>
              <a:spLocks noChangeAspect="1"/>
            </p:cNvSpPr>
            <p:nvPr/>
          </p:nvSpPr>
          <p:spPr>
            <a:xfrm>
              <a:off x="1352600" y="4365104"/>
              <a:ext cx="1296237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Direct Access Storage 25"/>
            <p:cNvSpPr>
              <a:spLocks noChangeAspect="1"/>
            </p:cNvSpPr>
            <p:nvPr/>
          </p:nvSpPr>
          <p:spPr>
            <a:xfrm>
              <a:off x="2648744" y="4365104"/>
              <a:ext cx="1296237" cy="540081"/>
            </a:xfrm>
            <a:prstGeom prst="flowChartMagneticDrum">
              <a:avLst/>
            </a:prstGeom>
            <a:solidFill>
              <a:srgbClr val="F7AD17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Cross 41"/>
            <p:cNvSpPr/>
            <p:nvPr/>
          </p:nvSpPr>
          <p:spPr>
            <a:xfrm>
              <a:off x="4088904" y="4527132"/>
              <a:ext cx="216024" cy="216024"/>
            </a:xfrm>
            <a:prstGeom prst="plus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irect Access Storage 43"/>
            <p:cNvSpPr>
              <a:spLocks noChangeAspect="1"/>
            </p:cNvSpPr>
            <p:nvPr/>
          </p:nvSpPr>
          <p:spPr>
            <a:xfrm>
              <a:off x="5169024" y="4509106"/>
              <a:ext cx="605003" cy="252076"/>
            </a:xfrm>
            <a:prstGeom prst="flowChartMagneticDrum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704528" y="4644140"/>
              <a:ext cx="4464496" cy="89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00476" y="260648"/>
            <a:ext cx="9433048" cy="1077218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Configurations with Velocity Bunching</a:t>
            </a:r>
          </a:p>
          <a:p>
            <a:r>
              <a:rPr lang="en-US" sz="3200" dirty="0">
                <a:solidFill>
                  <a:schemeClr val="accent3"/>
                </a:solidFill>
              </a:rPr>
              <a:t>S-band , </a:t>
            </a:r>
            <a:r>
              <a:rPr lang="en-US" sz="2800" dirty="0">
                <a:solidFill>
                  <a:srgbClr val="F7AD17"/>
                </a:solidFill>
              </a:rPr>
              <a:t>C-band , </a:t>
            </a:r>
            <a:r>
              <a:rPr lang="en-US" sz="2400" dirty="0">
                <a:solidFill>
                  <a:srgbClr val="FF0000"/>
                </a:solidFill>
              </a:rPr>
              <a:t>X-band , </a:t>
            </a:r>
            <a:r>
              <a:rPr lang="en-US" sz="2000" dirty="0">
                <a:solidFill>
                  <a:srgbClr val="3366FF"/>
                </a:solidFill>
              </a:rPr>
              <a:t>K-band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4492" y="2888953"/>
            <a:ext cx="864096" cy="400039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Gun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80592" y="1660744"/>
            <a:ext cx="1080120" cy="400039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Linear.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072692" y="2888951"/>
            <a:ext cx="1944216" cy="400039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Vel. Bunching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953012" y="2888953"/>
            <a:ext cx="1944216" cy="400039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Booster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041232" y="1628805"/>
            <a:ext cx="1080120" cy="400039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961789" y="2888953"/>
            <a:ext cx="1944216" cy="400039"/>
          </a:xfrm>
          <a:prstGeom prst="rect">
            <a:avLst/>
          </a:prstGeom>
          <a:noFill/>
        </p:spPr>
        <p:txBody>
          <a:bodyPr wrap="square" lIns="91370" tIns="45685" rIns="91370" bIns="45685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X-Linac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15550" y="5517259"/>
            <a:ext cx="3845363" cy="940218"/>
            <a:chOff x="272480" y="5769212"/>
            <a:chExt cx="3845363" cy="940218"/>
          </a:xfrm>
        </p:grpSpPr>
        <p:grpSp>
          <p:nvGrpSpPr>
            <p:cNvPr id="55" name="Group 54"/>
            <p:cNvGrpSpPr/>
            <p:nvPr/>
          </p:nvGrpSpPr>
          <p:grpSpPr>
            <a:xfrm>
              <a:off x="704528" y="5769212"/>
              <a:ext cx="3413315" cy="252076"/>
              <a:chOff x="704528" y="5373216"/>
              <a:chExt cx="3413315" cy="252076"/>
            </a:xfrm>
          </p:grpSpPr>
          <p:sp>
            <p:nvSpPr>
              <p:cNvPr id="18" name="Direct Access Storage 17"/>
              <p:cNvSpPr>
                <a:spLocks noChangeAspect="1"/>
              </p:cNvSpPr>
              <p:nvPr/>
            </p:nvSpPr>
            <p:spPr>
              <a:xfrm>
                <a:off x="704528" y="5373217"/>
                <a:ext cx="84026" cy="252075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Direct Access Storage 18"/>
              <p:cNvSpPr>
                <a:spLocks noChangeAspect="1"/>
              </p:cNvSpPr>
              <p:nvPr/>
            </p:nvSpPr>
            <p:spPr>
              <a:xfrm>
                <a:off x="920552" y="5445218"/>
                <a:ext cx="36025" cy="108073"/>
              </a:xfrm>
              <a:prstGeom prst="flowChartMagneticDrum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irect Access Storage 26"/>
              <p:cNvSpPr>
                <a:spLocks noChangeAspect="1"/>
              </p:cNvSpPr>
              <p:nvPr/>
            </p:nvSpPr>
            <p:spPr>
              <a:xfrm>
                <a:off x="992560" y="5373216"/>
                <a:ext cx="605003" cy="252076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irect Access Storage 27"/>
              <p:cNvSpPr>
                <a:spLocks noChangeAspect="1"/>
              </p:cNvSpPr>
              <p:nvPr/>
            </p:nvSpPr>
            <p:spPr>
              <a:xfrm>
                <a:off x="1640632" y="5373216"/>
                <a:ext cx="605003" cy="252076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Cross 42"/>
              <p:cNvSpPr/>
              <p:nvPr/>
            </p:nvSpPr>
            <p:spPr>
              <a:xfrm>
                <a:off x="2432720" y="5391242"/>
                <a:ext cx="216024" cy="216024"/>
              </a:xfrm>
              <a:prstGeom prst="plus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Direct Access Storage 46"/>
              <p:cNvSpPr>
                <a:spLocks noChangeAspect="1"/>
              </p:cNvSpPr>
              <p:nvPr/>
            </p:nvSpPr>
            <p:spPr>
              <a:xfrm>
                <a:off x="3512840" y="5373216"/>
                <a:ext cx="605003" cy="252076"/>
              </a:xfrm>
              <a:prstGeom prst="flowChartMagneticDrum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Arrow Connector 47"/>
              <p:cNvCxnSpPr/>
              <p:nvPr/>
            </p:nvCxnSpPr>
            <p:spPr>
              <a:xfrm>
                <a:off x="704528" y="5485747"/>
                <a:ext cx="2808312" cy="314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272480" y="6309320"/>
              <a:ext cx="1368152" cy="400110"/>
            </a:xfrm>
            <a:prstGeom prst="rect">
              <a:avLst/>
            </a:prstGeom>
            <a:noFill/>
            <a:ln>
              <a:solidFill>
                <a:srgbClr val="33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K-Linear.</a:t>
              </a:r>
            </a:p>
          </p:txBody>
        </p:sp>
        <p:cxnSp>
          <p:nvCxnSpPr>
            <p:cNvPr id="3" name="Straight Arrow Connector 2"/>
            <p:cNvCxnSpPr>
              <a:stCxn id="33" idx="0"/>
            </p:cNvCxnSpPr>
            <p:nvPr/>
          </p:nvCxnSpPr>
          <p:spPr>
            <a:xfrm flipH="1" flipV="1">
              <a:off x="920564" y="6021288"/>
              <a:ext cx="35992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906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1" y="692706"/>
            <a:ext cx="9817090" cy="398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632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354CB2"/>
            </a:solidFill>
          </a:ln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6"/>
            <a:ext cx="44577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US" dirty="0"/>
              <a:t>11:00 G. </a:t>
            </a:r>
            <a:r>
              <a:rPr lang="en-US" dirty="0" err="1"/>
              <a:t>D’Auria</a:t>
            </a:r>
            <a:r>
              <a:rPr lang="en-US" dirty="0"/>
              <a:t>, “Status of the </a:t>
            </a:r>
            <a:r>
              <a:rPr lang="en-US" dirty="0" err="1"/>
              <a:t>CompactLight</a:t>
            </a:r>
            <a:r>
              <a:rPr lang="en-US" dirty="0"/>
              <a:t> project”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dirty="0"/>
              <a:t>11:30 M. Ferrario, “Introduction and goals of the meeting”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dirty="0"/>
              <a:t>12:00 S. Di Mitri, “Toward a comprehensive parameter list of </a:t>
            </a:r>
            <a:r>
              <a:rPr lang="en-US" dirty="0" err="1"/>
              <a:t>CompactLight</a:t>
            </a:r>
            <a:r>
              <a:rPr lang="en-US" dirty="0"/>
              <a:t> FEL”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i="1" dirty="0"/>
              <a:t>12:30 Discussion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b="1" dirty="0"/>
              <a:t>13:00 Lunch Break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dirty="0"/>
              <a:t>14:30 P. </a:t>
            </a:r>
            <a:r>
              <a:rPr lang="en-US" dirty="0" err="1"/>
              <a:t>Craievich</a:t>
            </a:r>
            <a:r>
              <a:rPr lang="en-US" dirty="0"/>
              <a:t> (PSI), “Overview of the </a:t>
            </a:r>
            <a:r>
              <a:rPr lang="en-US" dirty="0" err="1"/>
              <a:t>SwissFEL</a:t>
            </a:r>
            <a:r>
              <a:rPr lang="en-US" dirty="0"/>
              <a:t> injector design and performances" (40'+20') </a:t>
            </a:r>
            <a:r>
              <a:rPr lang="en-US" b="1" dirty="0"/>
              <a:t>(Invited)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dirty="0"/>
              <a:t>15:30 R. </a:t>
            </a:r>
            <a:r>
              <a:rPr lang="en-US" dirty="0" err="1"/>
              <a:t>Pompili</a:t>
            </a:r>
            <a:r>
              <a:rPr lang="en-US" dirty="0"/>
              <a:t>, “Experience with the SPARC_LAB photoinjector”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b="1" dirty="0"/>
              <a:t>16:00 Coffee Break</a:t>
            </a:r>
            <a:endParaRPr lang="it-IT" dirty="0"/>
          </a:p>
          <a:p>
            <a:r>
              <a:rPr lang="en-US" b="1" dirty="0"/>
              <a:t> </a:t>
            </a:r>
            <a:endParaRPr lang="it-IT" dirty="0"/>
          </a:p>
          <a:p>
            <a:r>
              <a:rPr lang="en-US" dirty="0"/>
              <a:t>16:30 C. </a:t>
            </a:r>
            <a:r>
              <a:rPr lang="en-US" dirty="0" err="1"/>
              <a:t>Vaccarezza</a:t>
            </a:r>
            <a:r>
              <a:rPr lang="en-US" dirty="0"/>
              <a:t>, “Status of the S-band injector simulations, VB versus MC options”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dirty="0"/>
              <a:t>17:00 S. </a:t>
            </a:r>
            <a:r>
              <a:rPr lang="en-US" dirty="0" err="1"/>
              <a:t>Doebert</a:t>
            </a:r>
            <a:r>
              <a:rPr lang="en-US" dirty="0"/>
              <a:t>, “S-band gun direct injection in the X-band booster”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dirty="0"/>
              <a:t>17:30 E. Marin “Integrated start-2-end simulation results for the XLS S+X-band option” (20+10)</a:t>
            </a:r>
            <a:endParaRPr lang="it-IT" dirty="0"/>
          </a:p>
          <a:p>
            <a:r>
              <a:rPr lang="en-US" dirty="0"/>
              <a:t> </a:t>
            </a:r>
            <a:endParaRPr lang="it-IT" dirty="0"/>
          </a:p>
          <a:p>
            <a:r>
              <a:rPr lang="en-US" b="1" dirty="0"/>
              <a:t>18:00 End of the Session</a:t>
            </a:r>
            <a:endParaRPr lang="it-IT" dirty="0"/>
          </a:p>
          <a:p>
            <a:r>
              <a:rPr lang="en-US" b="1" dirty="0"/>
              <a:t> </a:t>
            </a:r>
            <a:endParaRPr lang="it-IT" dirty="0"/>
          </a:p>
          <a:p>
            <a:r>
              <a:rPr lang="en-US" b="1" dirty="0"/>
              <a:t>20:00 Restaurant </a:t>
            </a:r>
            <a:r>
              <a:rPr lang="en-US" b="1" dirty="0" err="1"/>
              <a:t>Zaraza</a:t>
            </a:r>
            <a:r>
              <a:rPr lang="en-US" b="1" dirty="0"/>
              <a:t>’</a:t>
            </a:r>
            <a:endParaRPr lang="it-IT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97016" y="1600206"/>
            <a:ext cx="4313684" cy="4525963"/>
          </a:xfrm>
          <a:prstGeom prst="rect">
            <a:avLst/>
          </a:prstGeom>
        </p:spPr>
        <p:txBody>
          <a:bodyPr vert="horz" lIns="91370" tIns="45685" rIns="91370" bIns="45685" rtlCol="0">
            <a:normAutofit fontScale="25000" lnSpcReduction="20000"/>
          </a:bodyPr>
          <a:lstStyle>
            <a:lvl1pPr marL="342867" indent="-342867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80" indent="-285723" algn="l" defTabSz="45715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3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49" indent="-228579" algn="l" defTabSz="45715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06" indent="-228579" algn="l" defTabSz="45715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3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0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7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4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 </a:t>
            </a:r>
            <a:endParaRPr lang="it-IT" dirty="0" smtClean="0"/>
          </a:p>
          <a:p>
            <a:r>
              <a:rPr lang="en-US" i="1" dirty="0" smtClean="0"/>
              <a:t>10:00 SPARC_LAB Tour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b="1" dirty="0" smtClean="0"/>
              <a:t>11:00 Coffee Break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dirty="0" smtClean="0"/>
              <a:t>11:30 T.G. Lucas, “Updates on the DC gun injection option for compact light” (20+10)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dirty="0" smtClean="0"/>
              <a:t>12:00 M. </a:t>
            </a:r>
            <a:r>
              <a:rPr lang="en-US" dirty="0" err="1" smtClean="0"/>
              <a:t>Croia</a:t>
            </a:r>
            <a:r>
              <a:rPr lang="en-US" dirty="0" smtClean="0"/>
              <a:t> “Status of the C-band injector simulations, VB versus MC options” (20+10)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dirty="0" smtClean="0"/>
              <a:t>12:30 D. </a:t>
            </a:r>
            <a:r>
              <a:rPr lang="en-US" dirty="0" err="1" smtClean="0"/>
              <a:t>Alesini</a:t>
            </a:r>
            <a:r>
              <a:rPr lang="en-US" dirty="0" smtClean="0"/>
              <a:t>/A. </a:t>
            </a:r>
            <a:r>
              <a:rPr lang="en-US" dirty="0" err="1" smtClean="0"/>
              <a:t>Vannozzi</a:t>
            </a:r>
            <a:r>
              <a:rPr lang="en-US" dirty="0" smtClean="0"/>
              <a:t>,  “Status of the C-band injector design” (20+10)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b="1" dirty="0" smtClean="0"/>
              <a:t>13:00 Lunch Break</a:t>
            </a:r>
            <a:endParaRPr lang="it-IT" dirty="0" smtClean="0"/>
          </a:p>
          <a:p>
            <a:r>
              <a:rPr lang="en-US" b="1" dirty="0" smtClean="0"/>
              <a:t> </a:t>
            </a:r>
            <a:endParaRPr lang="it-IT" dirty="0" smtClean="0"/>
          </a:p>
          <a:p>
            <a:r>
              <a:rPr lang="en-US" dirty="0" smtClean="0"/>
              <a:t>14:30 D. Gonzalez-</a:t>
            </a:r>
            <a:r>
              <a:rPr lang="en-US" dirty="0" err="1" smtClean="0"/>
              <a:t>Inglesias</a:t>
            </a:r>
            <a:r>
              <a:rPr lang="en-US" dirty="0" smtClean="0"/>
              <a:t> “Updates on the X gun injection option for compact light” (20+10)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dirty="0" smtClean="0"/>
              <a:t>15:00 </a:t>
            </a:r>
            <a:r>
              <a:rPr lang="en-US" dirty="0" err="1" smtClean="0"/>
              <a:t>Xingguang</a:t>
            </a:r>
            <a:r>
              <a:rPr lang="en-US" dirty="0" smtClean="0"/>
              <a:t> Lu, </a:t>
            </a:r>
            <a:r>
              <a:rPr lang="it-IT" dirty="0" smtClean="0"/>
              <a:t>"1D linac design </a:t>
            </a:r>
            <a:r>
              <a:rPr lang="it-IT" dirty="0" err="1" smtClean="0"/>
              <a:t>based</a:t>
            </a:r>
            <a:r>
              <a:rPr lang="it-IT" dirty="0" smtClean="0"/>
              <a:t> on C-band and X-band </a:t>
            </a:r>
            <a:r>
              <a:rPr lang="it-IT" dirty="0" err="1" smtClean="0"/>
              <a:t>injector</a:t>
            </a:r>
            <a:r>
              <a:rPr lang="it-IT" dirty="0" smtClean="0"/>
              <a:t> </a:t>
            </a:r>
            <a:r>
              <a:rPr lang="it-IT" dirty="0" err="1" smtClean="0"/>
              <a:t>options</a:t>
            </a:r>
            <a:r>
              <a:rPr lang="it-IT" dirty="0" smtClean="0"/>
              <a:t>" </a:t>
            </a:r>
            <a:r>
              <a:rPr lang="en-US" dirty="0" smtClean="0"/>
              <a:t>(20+10)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dirty="0" smtClean="0"/>
              <a:t>15:30 E. </a:t>
            </a:r>
            <a:r>
              <a:rPr lang="en-US" dirty="0" err="1" smtClean="0"/>
              <a:t>Gazis</a:t>
            </a:r>
            <a:r>
              <a:rPr lang="en-US" dirty="0" smtClean="0"/>
              <a:t> “Laser-Photocathode Studies  and Solenoid 3D design” (20+10)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b="1" dirty="0" smtClean="0"/>
              <a:t>16:00 Coffee Break</a:t>
            </a:r>
            <a:endParaRPr lang="it-IT" dirty="0" smtClean="0"/>
          </a:p>
          <a:p>
            <a:r>
              <a:rPr lang="en-US" b="1" dirty="0" smtClean="0"/>
              <a:t> </a:t>
            </a:r>
            <a:endParaRPr lang="it-IT" dirty="0" smtClean="0"/>
          </a:p>
          <a:p>
            <a:r>
              <a:rPr lang="en-US" dirty="0" smtClean="0"/>
              <a:t>16:30 J. Scifo, “Spatial autocorrelation study for laser beam quality estimation” (20+10)</a:t>
            </a:r>
            <a:endParaRPr lang="it-IT" dirty="0" smtClean="0"/>
          </a:p>
          <a:p>
            <a:r>
              <a:rPr lang="en-US" b="1" dirty="0" smtClean="0"/>
              <a:t> </a:t>
            </a:r>
            <a:endParaRPr lang="it-IT" dirty="0" smtClean="0"/>
          </a:p>
          <a:p>
            <a:r>
              <a:rPr lang="en-US" i="1" dirty="0" smtClean="0"/>
              <a:t>17:00 Discussion: Evaluation of the proposed schemes and preparation of the inputs for WP2 and WP6</a:t>
            </a:r>
            <a:endParaRPr lang="it-IT" dirty="0" smtClean="0"/>
          </a:p>
          <a:p>
            <a:r>
              <a:rPr lang="en-US" dirty="0" smtClean="0"/>
              <a:t> </a:t>
            </a:r>
            <a:endParaRPr lang="it-IT" dirty="0" smtClean="0"/>
          </a:p>
          <a:p>
            <a:r>
              <a:rPr lang="en-US" b="1" dirty="0" smtClean="0"/>
              <a:t>18:00 End of the Session</a:t>
            </a:r>
            <a:endParaRPr lang="it-IT" dirty="0" smtClean="0"/>
          </a:p>
          <a:p>
            <a:r>
              <a:rPr lang="en-US" b="1" dirty="0" smtClean="0"/>
              <a:t> </a:t>
            </a:r>
            <a:endParaRPr lang="it-IT" dirty="0" smtClean="0"/>
          </a:p>
          <a:p>
            <a:r>
              <a:rPr lang="en-US" b="1" dirty="0" smtClean="0"/>
              <a:t>20:00 Restaurant </a:t>
            </a:r>
            <a:r>
              <a:rPr lang="en-US" b="1" dirty="0" err="1" smtClean="0"/>
              <a:t>Cacciani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36783" y="5517232"/>
            <a:ext cx="4313684" cy="1296144"/>
          </a:xfrm>
          <a:prstGeom prst="rect">
            <a:avLst/>
          </a:prstGeom>
        </p:spPr>
        <p:txBody>
          <a:bodyPr vert="horz" lIns="91370" tIns="45685" rIns="91370" bIns="45685" rtlCol="0">
            <a:normAutofit fontScale="25000" lnSpcReduction="20000"/>
          </a:bodyPr>
          <a:lstStyle>
            <a:lvl1pPr marL="342867" indent="-342867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80" indent="-285723" algn="l" defTabSz="45715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3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49" indent="-228579" algn="l" defTabSz="45715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06" indent="-228579" algn="l" defTabSz="45715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63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20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77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34" indent="-228579" algn="l" defTabSz="45715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mtClean="0"/>
              <a:t>10:00 Xiaowei Wu, “Ka-band lineariser and rf system updates” </a:t>
            </a:r>
            <a:r>
              <a:rPr lang="en-US" smtClean="0"/>
              <a:t>(20+10)</a:t>
            </a:r>
            <a:endParaRPr lang="it-IT" smtClean="0"/>
          </a:p>
          <a:p>
            <a:r>
              <a:rPr lang="en-US" smtClean="0"/>
              <a:t> </a:t>
            </a:r>
            <a:endParaRPr lang="it-IT" smtClean="0"/>
          </a:p>
          <a:p>
            <a:r>
              <a:rPr lang="en-US" smtClean="0"/>
              <a:t>10:30 F. Nguyen, </a:t>
            </a:r>
            <a:r>
              <a:rPr lang="it-IT" smtClean="0"/>
              <a:t>"Undulator technologies for the XLS FEL schemes" </a:t>
            </a:r>
            <a:r>
              <a:rPr lang="en-US" smtClean="0"/>
              <a:t>(20+10)</a:t>
            </a:r>
            <a:endParaRPr lang="it-IT" smtClean="0"/>
          </a:p>
          <a:p>
            <a:r>
              <a:rPr lang="en-US" smtClean="0"/>
              <a:t> </a:t>
            </a:r>
            <a:endParaRPr lang="it-IT" smtClean="0"/>
          </a:p>
          <a:p>
            <a:r>
              <a:rPr lang="en-US" b="1" smtClean="0"/>
              <a:t>11:00 Coffee Break</a:t>
            </a:r>
            <a:endParaRPr lang="it-IT" smtClean="0"/>
          </a:p>
          <a:p>
            <a:r>
              <a:rPr lang="en-US" smtClean="0"/>
              <a:t> </a:t>
            </a:r>
            <a:endParaRPr lang="it-IT" smtClean="0"/>
          </a:p>
          <a:p>
            <a:r>
              <a:rPr lang="en-US" i="1" smtClean="0"/>
              <a:t>11:30 Final Discussion and Conclusions</a:t>
            </a:r>
            <a:endParaRPr lang="it-IT" smtClean="0"/>
          </a:p>
          <a:p>
            <a:r>
              <a:rPr lang="en-US" i="1" smtClean="0"/>
              <a:t> </a:t>
            </a:r>
            <a:endParaRPr lang="it-IT" smtClean="0"/>
          </a:p>
          <a:p>
            <a:r>
              <a:rPr lang="en-US" b="1" smtClean="0"/>
              <a:t>13:00 End of the Meeting</a:t>
            </a:r>
            <a:endParaRPr lang="it-IT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61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4" y="311735"/>
            <a:ext cx="8763000" cy="6234545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6914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6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AF27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CF7C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merican Typewriter"/>
        <a:ea typeface="ヒラギノ明朝 Pro W3"/>
        <a:cs typeface="ヒラギノ明朝 Pro W3"/>
      </a:majorFont>
      <a:minorFont>
        <a:latin typeface="American Typewriter"/>
        <a:ea typeface="ヒラギノ明朝 Pro W3"/>
        <a:cs typeface="ヒラギノ明朝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3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5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rclab.potx" id="{C1A3C7CE-2D9B-49F1-888C-39EDD889F26A}" vid="{81DC1F27-88A2-4415-A251-87766527D274}"/>
    </a:ext>
  </a:extLst>
</a:theme>
</file>

<file path=ppt/theme/theme4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36110</TotalTime>
  <Pages>0</Pages>
  <Words>1604</Words>
  <Characters>0</Characters>
  <Application>Microsoft Macintosh PowerPoint</Application>
  <PresentationFormat>A4 Paper (210x297 mm)</PresentationFormat>
  <Lines>0</Lines>
  <Paragraphs>385</Paragraphs>
  <Slides>29</Slides>
  <Notes>0</Notes>
  <HiddenSlides>0</HiddenSlides>
  <MMClips>2</MMClips>
  <ScaleCrop>false</ScaleCrop>
  <HeadingPairs>
    <vt:vector size="6" baseType="variant">
      <vt:variant>
        <vt:lpstr>Theme</vt:lpstr>
      </vt:variant>
      <vt:variant>
        <vt:i4>16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6" baseType="lpstr">
      <vt:lpstr>16_Title &amp; Bullets</vt:lpstr>
      <vt:lpstr>11_Tema di Office</vt:lpstr>
      <vt:lpstr>8_Tema di Office</vt:lpstr>
      <vt:lpstr>9_Tema di Office</vt:lpstr>
      <vt:lpstr>15_Tema di Office</vt:lpstr>
      <vt:lpstr>Office Theme</vt:lpstr>
      <vt:lpstr>3_Office Theme</vt:lpstr>
      <vt:lpstr>CompactLight_Template Slides ENG</vt:lpstr>
      <vt:lpstr>1_CompactLight_Template Slides ENG</vt:lpstr>
      <vt:lpstr>1_Office Theme</vt:lpstr>
      <vt:lpstr>Tema di Office</vt:lpstr>
      <vt:lpstr>1_Tema di Office</vt:lpstr>
      <vt:lpstr>2_CompactLight_Template Slides ENG</vt:lpstr>
      <vt:lpstr>3_CompactLight_Template Slides ENG</vt:lpstr>
      <vt:lpstr>4_CompactLight_Template Slides ENG</vt:lpstr>
      <vt:lpstr>5_CompactLight_Template Slides ENG</vt:lpstr>
      <vt:lpstr>Document</vt:lpstr>
      <vt:lpstr>PowerPoint Presentation</vt:lpstr>
      <vt:lpstr>WP3 Deliverables</vt:lpstr>
      <vt:lpstr>Tasks and sub-Tasks (task leaders institutes  in bold) </vt:lpstr>
      <vt:lpstr>Parameter List and Requirements Twin bunches operation, Variable Repetition Rate (100 – 1000 Hz)  with the same layout</vt:lpstr>
      <vt:lpstr>PowerPoint Presentation</vt:lpstr>
      <vt:lpstr>PowerPoint Presentation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Concluding Remarks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SPARX FEL Project: a new tool for research in science and technology</dc:title>
  <dc:subject/>
  <dc:creator/>
  <cp:keywords/>
  <dc:description/>
  <cp:lastModifiedBy>Massimo Ferrario</cp:lastModifiedBy>
  <cp:revision>3674</cp:revision>
  <cp:lastPrinted>2019-12-06T10:34:33Z</cp:lastPrinted>
  <dcterms:modified xsi:type="dcterms:W3CDTF">2020-01-22T14:17:41Z</dcterms:modified>
</cp:coreProperties>
</file>