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1329" r:id="rId2"/>
    <p:sldId id="1333" r:id="rId3"/>
    <p:sldId id="1331" r:id="rId4"/>
    <p:sldId id="1344" r:id="rId5"/>
    <p:sldId id="1334" r:id="rId6"/>
    <p:sldId id="1332" r:id="rId7"/>
    <p:sldId id="1310" r:id="rId8"/>
    <p:sldId id="1348" r:id="rId9"/>
    <p:sldId id="1293" r:id="rId10"/>
  </p:sldIdLst>
  <p:sldSz cx="9144000" cy="6858000" type="screen4x3"/>
  <p:notesSz cx="6669088" cy="99282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1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ith, Stewart" initials="LS" lastIdx="4" clrIdx="0">
    <p:extLst>
      <p:ext uri="{19B8F6BF-5375-455C-9EA6-DF929625EA0E}">
        <p15:presenceInfo xmlns:p15="http://schemas.microsoft.com/office/powerpoint/2012/main" userId="S-1-5-21-3042223626-4235737765-3613385886-268253" providerId="AD"/>
      </p:ext>
    </p:extLst>
  </p:cmAuthor>
  <p:cmAuthor id="2" name="Michael Vogel" initials="MV" lastIdx="12" clrIdx="1">
    <p:extLst>
      <p:ext uri="{19B8F6BF-5375-455C-9EA6-DF929625EA0E}">
        <p15:presenceInfo xmlns:p15="http://schemas.microsoft.com/office/powerpoint/2012/main" userId="bf208664b78a6a9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EBB226"/>
    <a:srgbClr val="D95218"/>
    <a:srgbClr val="DE7D00"/>
    <a:srgbClr val="0072BD"/>
    <a:srgbClr val="7E2F8E"/>
    <a:srgbClr val="FFFFFF"/>
    <a:srgbClr val="FF7700"/>
    <a:srgbClr val="96969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Designformatvorlage 2 - Akz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89" autoAdjust="0"/>
    <p:restoredTop sz="96274" autoAdjust="0"/>
  </p:normalViewPr>
  <p:slideViewPr>
    <p:cSldViewPr snapToGrid="0">
      <p:cViewPr varScale="1">
        <p:scale>
          <a:sx n="126" d="100"/>
          <a:sy n="126" d="100"/>
        </p:scale>
        <p:origin x="1434" y="120"/>
      </p:cViewPr>
      <p:guideLst>
        <p:guide orient="horz" pos="2115"/>
        <p:guide pos="2880"/>
        <p:guide pos="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924" y="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2531C66-75D4-4EF7-82A2-7F721374D00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139787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531C66-75D4-4EF7-82A2-7F721374D00F}" type="slidenum">
              <a:rPr lang="de-DE" altLang="de-DE" smtClean="0"/>
              <a:pPr>
                <a:defRPr/>
              </a:pPr>
              <a:t>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5080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3890CDEC-41F5-42F0-8A5A-1402CF40FBC0}" type="datetime1">
              <a:rPr lang="de-DE" smtClean="0"/>
              <a:pPr>
                <a:defRPr/>
              </a:pPr>
              <a:t>12.12.2019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54563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500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4800" y="714375"/>
            <a:ext cx="4191000" cy="5583238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714375"/>
            <a:ext cx="4191000" cy="5583238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               M. Vogel, </a:t>
            </a:r>
            <a:fld id="{529D9B41-9AC8-41B8-A3D9-8B7A47ACFC15}" type="datetime1">
              <a:rPr lang="de-DE" smtClean="0"/>
              <a:pPr>
                <a:defRPr/>
              </a:pPr>
              <a:t>12.12.2019</a:t>
            </a:fld>
            <a:endParaRPr lang="en-US" altLang="zh-CN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92098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714375"/>
            <a:ext cx="8534400" cy="558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dirty="0"/>
              <a:t>Textmasterformate durch Klicken bearbeiten</a:t>
            </a:r>
          </a:p>
          <a:p>
            <a:pPr lvl="1"/>
            <a:r>
              <a:rPr lang="de-DE" altLang="en-US" dirty="0"/>
              <a:t>Zweite Ebene</a:t>
            </a:r>
          </a:p>
          <a:p>
            <a:pPr lvl="2"/>
            <a:r>
              <a:rPr lang="de-DE" altLang="en-US" dirty="0"/>
              <a:t>Dritte Ebene</a:t>
            </a:r>
          </a:p>
          <a:p>
            <a:pPr lvl="3"/>
            <a:r>
              <a:rPr lang="de-DE" altLang="en-US" dirty="0"/>
              <a:t>Vierte Ebene</a:t>
            </a:r>
          </a:p>
          <a:p>
            <a:pPr lvl="4"/>
            <a:r>
              <a:rPr lang="de-DE" altLang="en-US" dirty="0"/>
              <a:t>Fünfte Ebene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61163" y="6513513"/>
            <a:ext cx="2408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itchFamily="34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de-DE" dirty="0"/>
              <a:t>               M. Vogel</a:t>
            </a:r>
            <a:r>
              <a:rPr lang="de-DE"/>
              <a:t>, </a:t>
            </a:r>
            <a:fld id="{8DEBCDD0-5C74-4F91-AC9F-9F4B7CAA4C61}" type="datetime1">
              <a:rPr lang="de-DE" smtClean="0"/>
              <a:t>12.12.2019</a:t>
            </a:fld>
            <a:endParaRPr lang="en-US" altLang="zh-CN" dirty="0"/>
          </a:p>
        </p:txBody>
      </p:sp>
      <p:sp>
        <p:nvSpPr>
          <p:cNvPr id="1028" name="Rectangle 20"/>
          <p:cNvSpPr>
            <a:spLocks noChangeArrowheads="1"/>
          </p:cNvSpPr>
          <p:nvPr userDrawn="1"/>
        </p:nvSpPr>
        <p:spPr bwMode="auto">
          <a:xfrm flipV="1">
            <a:off x="254000" y="6521450"/>
            <a:ext cx="8693150" cy="36513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9" name="Rectangle 21"/>
          <p:cNvSpPr>
            <a:spLocks noChangeArrowheads="1"/>
          </p:cNvSpPr>
          <p:nvPr userDrawn="1"/>
        </p:nvSpPr>
        <p:spPr bwMode="auto">
          <a:xfrm flipV="1">
            <a:off x="298450" y="504197"/>
            <a:ext cx="6591237" cy="59021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rgbClr val="DDDDDD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507" y="55226"/>
            <a:ext cx="581650" cy="517068"/>
          </a:xfrm>
          <a:prstGeom prst="rect">
            <a:avLst/>
          </a:prstGeom>
        </p:spPr>
      </p:pic>
      <p:sp>
        <p:nvSpPr>
          <p:cNvPr id="3" name="Textfeld 2"/>
          <p:cNvSpPr txBox="1"/>
          <p:nvPr userDrawn="1"/>
        </p:nvSpPr>
        <p:spPr>
          <a:xfrm>
            <a:off x="7582422" y="63920"/>
            <a:ext cx="13756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Lehrstuhl für </a:t>
            </a:r>
          </a:p>
          <a:p>
            <a:r>
              <a:rPr lang="de-DE" sz="1000" dirty="0"/>
              <a:t>Oberflächen-</a:t>
            </a:r>
            <a:r>
              <a:rPr lang="de-DE" sz="1000" baseline="0" dirty="0"/>
              <a:t> und</a:t>
            </a:r>
          </a:p>
          <a:p>
            <a:r>
              <a:rPr lang="de-DE" sz="1000" baseline="0" dirty="0"/>
              <a:t>Werkstofftechnologie</a:t>
            </a:r>
            <a:endParaRPr lang="de-DE" sz="10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298450" y="6568681"/>
            <a:ext cx="1983481" cy="2978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‹Nr.›</a:t>
            </a:fld>
            <a:endParaRPr lang="de-DE" altLang="de-DE" dirty="0"/>
          </a:p>
        </p:txBody>
      </p:sp>
      <p:pic>
        <p:nvPicPr>
          <p:cNvPr id="10" name="Bild 15" descr="logo_uni_si_rgb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74381"/>
            <a:ext cx="12334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5" r:id="rId1"/>
    <p:sldLayoutId id="2147484548" r:id="rId2"/>
    <p:sldLayoutId id="2147484556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8.emf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1</a:t>
            </a:fld>
            <a:endParaRPr lang="de-DE" altLang="de-DE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" y="5796117"/>
            <a:ext cx="936689" cy="597218"/>
          </a:xfrm>
          <a:prstGeom prst="rect">
            <a:avLst/>
          </a:prstGeom>
        </p:spPr>
      </p:pic>
      <p:sp>
        <p:nvSpPr>
          <p:cNvPr id="10" name="Titel 3"/>
          <p:cNvSpPr txBox="1">
            <a:spLocks/>
          </p:cNvSpPr>
          <p:nvPr/>
        </p:nvSpPr>
        <p:spPr>
          <a:xfrm>
            <a:off x="298450" y="2741763"/>
            <a:ext cx="8708528" cy="1091604"/>
          </a:xfrm>
          <a:prstGeom prst="rect">
            <a:avLst/>
          </a:prstGeom>
        </p:spPr>
        <p:txBody>
          <a:bodyPr anchor="t" anchorCtr="0">
            <a:normAutofit fontScale="82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l"/>
            <a:r>
              <a:rPr lang="en-ZA" sz="4500" kern="0" dirty="0">
                <a:solidFill>
                  <a:schemeClr val="accent2"/>
                </a:solidFill>
              </a:rPr>
              <a:t>Investigation of </a:t>
            </a:r>
            <a:r>
              <a:rPr lang="en-ZA" sz="4500" kern="0" dirty="0" err="1">
                <a:solidFill>
                  <a:schemeClr val="accent2"/>
                </a:solidFill>
              </a:rPr>
              <a:t>Nb</a:t>
            </a:r>
            <a:r>
              <a:rPr lang="en-ZA" sz="4500" kern="0" dirty="0">
                <a:solidFill>
                  <a:schemeClr val="accent2"/>
                </a:solidFill>
              </a:rPr>
              <a:t> thin films deposited on QPR sample B2</a:t>
            </a:r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265586" y="3876242"/>
            <a:ext cx="8675664" cy="74252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ZA" sz="1800" b="1" kern="0" dirty="0"/>
              <a:t>Stewart </a:t>
            </a:r>
            <a:r>
              <a:rPr lang="en-ZA" sz="1800" b="1" kern="0"/>
              <a:t>Leith,</a:t>
            </a:r>
            <a:r>
              <a:rPr lang="en-ZA" sz="1800" kern="0"/>
              <a:t> </a:t>
            </a:r>
            <a:r>
              <a:rPr lang="en-ZA" sz="1800" kern="0" dirty="0"/>
              <a:t>Michael Vogel</a:t>
            </a:r>
          </a:p>
        </p:txBody>
      </p:sp>
      <p:pic>
        <p:nvPicPr>
          <p:cNvPr id="9" name="Picture 2" descr="D:\ARIES\Aries-Logo-std-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549" y="881576"/>
            <a:ext cx="1944045" cy="136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  <p:sp>
        <p:nvSpPr>
          <p:cNvPr id="13" name="TextBox 4"/>
          <p:cNvSpPr txBox="1"/>
          <p:nvPr/>
        </p:nvSpPr>
        <p:spPr>
          <a:xfrm>
            <a:off x="1379914" y="5886977"/>
            <a:ext cx="60738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50" i="1" dirty="0"/>
              <a:t>Authors would like to acknowledge the support provided by European Union’s ARIES collaboration H2020 Research and Innovation Programme under Grant Agreement no. 730871.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391088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2</a:t>
            </a:fld>
            <a:endParaRPr lang="de-DE" altLang="de-DE" dirty="0"/>
          </a:p>
        </p:txBody>
      </p:sp>
      <p:sp>
        <p:nvSpPr>
          <p:cNvPr id="4" name="Rechteck 4"/>
          <p:cNvSpPr/>
          <p:nvPr/>
        </p:nvSpPr>
        <p:spPr>
          <a:xfrm>
            <a:off x="2772078" y="0"/>
            <a:ext cx="3599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200" kern="0" dirty="0">
                <a:solidFill>
                  <a:schemeClr val="accent2"/>
                </a:solidFill>
              </a:rPr>
              <a:t>Initial QPR results</a:t>
            </a:r>
            <a:endParaRPr lang="en-ZA" sz="3200" kern="0" dirty="0">
              <a:solidFill>
                <a:schemeClr val="accent2"/>
              </a:solidFill>
            </a:endParaRPr>
          </a:p>
        </p:txBody>
      </p:sp>
      <p:sp>
        <p:nvSpPr>
          <p:cNvPr id="7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-27469" y="559367"/>
                <a:ext cx="502058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ZA" dirty="0"/>
                  <a:t>QPR sample coated with 2</a:t>
                </a:r>
                <a14:m>
                  <m:oMath xmlns:m="http://schemas.openxmlformats.org/officeDocument/2006/math">
                    <m:r>
                      <a:rPr lang="en-ZA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μm</m:t>
                    </m:r>
                  </m:oMath>
                </a14:m>
                <a:r>
                  <a:rPr lang="en-GB" dirty="0"/>
                  <a:t> Nb layer by DCMS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SUBU treated Cu – Pitting evident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T</m:t>
                        </m:r>
                      </m:e>
                      <m:sub>
                        <m:r>
                          <m:rPr>
                            <m:nor/>
                          </m:rPr>
                          <a:rPr lang="en-ZA" b="0" i="0" smtClean="0">
                            <a:latin typeface="+mn-lt"/>
                          </a:rPr>
                          <m:t>c</m:t>
                        </m:r>
                      </m:sub>
                    </m:sSub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 = 9.5 </m:t>
                    </m:r>
                    <m:r>
                      <m:rPr>
                        <m:nor/>
                      </m:rPr>
                      <a:rPr lang="en-ZA" b="0" i="0" smtClean="0">
                        <a:latin typeface="+mn-lt"/>
                      </a:rPr>
                      <m:t>K</m:t>
                    </m:r>
                  </m:oMath>
                </a14:m>
                <a:r>
                  <a:rPr lang="en-US" dirty="0">
                    <a:latin typeface="+mn-lt"/>
                  </a:rPr>
                  <a:t>, </a:t>
                </a:r>
                <a14:m>
                  <m:oMath xmlns:m="http://schemas.openxmlformats.org/officeDocument/2006/math">
                    <m:r>
                      <a:rPr lang="en-ZA" i="1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(0 K) = 120 ± 4 nm</a:t>
                </a:r>
                <a:endParaRPr lang="en-US" dirty="0">
                  <a:latin typeface="+mn-lt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ZA" dirty="0"/>
                  <a:t>Spots on surface due to dust incorporation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ZA" dirty="0"/>
                  <a:t>No surface blow prior to fitting</a:t>
                </a:r>
                <a:endParaRPr lang="en-GB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469" y="559367"/>
                <a:ext cx="5020588" cy="1323439"/>
              </a:xfrm>
              <a:prstGeom prst="rect">
                <a:avLst/>
              </a:prstGeom>
              <a:blipFill>
                <a:blip r:embed="rId2"/>
                <a:stretch>
                  <a:fillRect l="-485" t="-1382" b="-5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4" b="11725"/>
          <a:stretch/>
        </p:blipFill>
        <p:spPr>
          <a:xfrm>
            <a:off x="567243" y="2006230"/>
            <a:ext cx="3938081" cy="40310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927" y="2006230"/>
            <a:ext cx="2973185" cy="403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35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3</a:t>
            </a:fld>
            <a:endParaRPr lang="de-DE" altLang="de-DE" dirty="0"/>
          </a:p>
        </p:txBody>
      </p:sp>
      <p:sp>
        <p:nvSpPr>
          <p:cNvPr id="7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  <p:sp>
        <p:nvSpPr>
          <p:cNvPr id="14" name="Rechteck 4"/>
          <p:cNvSpPr/>
          <p:nvPr/>
        </p:nvSpPr>
        <p:spPr>
          <a:xfrm>
            <a:off x="2772078" y="0"/>
            <a:ext cx="3599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200" kern="0" dirty="0">
                <a:solidFill>
                  <a:schemeClr val="accent2"/>
                </a:solidFill>
              </a:rPr>
              <a:t>Initial QPR results</a:t>
            </a:r>
            <a:endParaRPr lang="en-ZA" sz="3200" kern="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39943"/>
            <a:ext cx="5020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Homogeneous film thickness across QPR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Poor performance due to dust?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dirty="0"/>
              <a:t>Ionising gun and gas line filters purchased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7" t="14001" r="22107" b="7410"/>
          <a:stretch/>
        </p:blipFill>
        <p:spPr>
          <a:xfrm>
            <a:off x="102347" y="1526108"/>
            <a:ext cx="2538860" cy="261920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887994" y="1593075"/>
            <a:ext cx="16355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415MHz: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125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endParaRPr lang="ru-RU" sz="1400" dirty="0">
              <a:solidFill>
                <a:srgbClr val="002060"/>
              </a:solidFill>
            </a:endParaRPr>
          </a:p>
          <a:p>
            <a:r>
              <a:rPr lang="en-US" sz="1400" dirty="0" err="1">
                <a:solidFill>
                  <a:srgbClr val="002060"/>
                </a:solidFill>
              </a:rPr>
              <a:t>B</a:t>
            </a:r>
            <a:r>
              <a:rPr lang="en-US" sz="1400" baseline="-25000" dirty="0" err="1">
                <a:solidFill>
                  <a:srgbClr val="002060"/>
                </a:solidFill>
              </a:rPr>
              <a:t>quench</a:t>
            </a:r>
            <a:r>
              <a:rPr lang="en-US" sz="1400" dirty="0">
                <a:solidFill>
                  <a:srgbClr val="002060"/>
                </a:solidFill>
              </a:rPr>
              <a:t> &gt; 70 </a:t>
            </a:r>
            <a:r>
              <a:rPr lang="en-US" sz="1400" dirty="0" err="1">
                <a:solidFill>
                  <a:srgbClr val="002060"/>
                </a:solidFill>
              </a:rPr>
              <a:t>mT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87994" y="2583065"/>
            <a:ext cx="1579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848MHz: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295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8938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4</a:t>
            </a:fld>
            <a:endParaRPr lang="de-DE" altLang="de-DE" dirty="0"/>
          </a:p>
        </p:txBody>
      </p:sp>
      <p:sp>
        <p:nvSpPr>
          <p:cNvPr id="7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399" y="398678"/>
            <a:ext cx="4515001" cy="3377500"/>
          </a:xfrm>
          <a:prstGeom prst="rect">
            <a:avLst/>
          </a:prstGeom>
        </p:spPr>
      </p:pic>
      <p:sp>
        <p:nvSpPr>
          <p:cNvPr id="14" name="Rechteck 4"/>
          <p:cNvSpPr/>
          <p:nvPr/>
        </p:nvSpPr>
        <p:spPr>
          <a:xfrm>
            <a:off x="2772078" y="0"/>
            <a:ext cx="3599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200" kern="0" dirty="0">
                <a:solidFill>
                  <a:schemeClr val="accent2"/>
                </a:solidFill>
              </a:rPr>
              <a:t>Initial QPR results</a:t>
            </a:r>
            <a:endParaRPr lang="en-ZA" sz="3200" kern="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39943"/>
            <a:ext cx="5020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Homogeneous film thickness across QPR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Poor performance due to dust?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dirty="0"/>
              <a:t>Ionising gun and gas line filters purchased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7" t="14001" r="22107" b="7410"/>
          <a:stretch/>
        </p:blipFill>
        <p:spPr>
          <a:xfrm>
            <a:off x="102347" y="1526108"/>
            <a:ext cx="2538860" cy="261920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887994" y="1593075"/>
            <a:ext cx="16355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415MHz: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125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endParaRPr lang="ru-RU" sz="1400" dirty="0">
              <a:solidFill>
                <a:srgbClr val="002060"/>
              </a:solidFill>
            </a:endParaRPr>
          </a:p>
          <a:p>
            <a:r>
              <a:rPr lang="en-US" sz="1400" dirty="0" err="1">
                <a:solidFill>
                  <a:srgbClr val="002060"/>
                </a:solidFill>
              </a:rPr>
              <a:t>B</a:t>
            </a:r>
            <a:r>
              <a:rPr lang="en-US" sz="1400" baseline="-25000" dirty="0" err="1">
                <a:solidFill>
                  <a:srgbClr val="002060"/>
                </a:solidFill>
              </a:rPr>
              <a:t>quench</a:t>
            </a:r>
            <a:r>
              <a:rPr lang="en-US" sz="1400" dirty="0">
                <a:solidFill>
                  <a:srgbClr val="002060"/>
                </a:solidFill>
              </a:rPr>
              <a:t> &gt; 70 </a:t>
            </a:r>
            <a:r>
              <a:rPr lang="en-US" sz="1400" dirty="0" err="1">
                <a:solidFill>
                  <a:srgbClr val="002060"/>
                </a:solidFill>
              </a:rPr>
              <a:t>mT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87994" y="2583065"/>
            <a:ext cx="1579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848MHz: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295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79991" y="3704195"/>
            <a:ext cx="31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200" dirty="0">
                <a:solidFill>
                  <a:schemeClr val="accent2">
                    <a:lumMod val="75000"/>
                  </a:schemeClr>
                </a:solidFill>
              </a:rPr>
              <a:t>XRF measurement of QPR sample surface. </a:t>
            </a:r>
          </a:p>
          <a:p>
            <a:pPr algn="ctr"/>
            <a:r>
              <a:rPr lang="en-ZA" sz="1200" dirty="0">
                <a:solidFill>
                  <a:schemeClr val="accent2">
                    <a:lumMod val="75000"/>
                  </a:schemeClr>
                </a:solidFill>
              </a:rPr>
              <a:t>Measurement courtesy of G. Rosaz</a:t>
            </a:r>
            <a:endParaRPr lang="en-GB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44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5</a:t>
            </a:fld>
            <a:endParaRPr lang="de-DE" altLang="de-DE" dirty="0"/>
          </a:p>
        </p:txBody>
      </p:sp>
      <p:sp>
        <p:nvSpPr>
          <p:cNvPr id="7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  <p:grpSp>
        <p:nvGrpSpPr>
          <p:cNvPr id="16" name="Group 15"/>
          <p:cNvGrpSpPr/>
          <p:nvPr/>
        </p:nvGrpSpPr>
        <p:grpSpPr>
          <a:xfrm>
            <a:off x="179777" y="4201865"/>
            <a:ext cx="3006245" cy="2041168"/>
            <a:chOff x="6462605" y="1915772"/>
            <a:chExt cx="2625661" cy="1782761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84" r="17987"/>
            <a:stretch/>
          </p:blipFill>
          <p:spPr>
            <a:xfrm>
              <a:off x="6462605" y="1915772"/>
              <a:ext cx="2625661" cy="178276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18" name="Oval 17"/>
            <p:cNvSpPr/>
            <p:nvPr/>
          </p:nvSpPr>
          <p:spPr>
            <a:xfrm>
              <a:off x="7784671" y="2354187"/>
              <a:ext cx="334365" cy="328157"/>
            </a:xfrm>
            <a:prstGeom prst="ellipse">
              <a:avLst/>
            </a:prstGeom>
            <a:noFill/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79777" y="6259597"/>
            <a:ext cx="24753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050" dirty="0">
                <a:solidFill>
                  <a:schemeClr val="accent2">
                    <a:lumMod val="75000"/>
                  </a:schemeClr>
                </a:solidFill>
              </a:rPr>
              <a:t>Images courtesy of A.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Perez Fontenla </a:t>
            </a:r>
            <a:endParaRPr lang="en-GB" sz="105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79991" y="3704195"/>
            <a:ext cx="31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200" dirty="0">
                <a:solidFill>
                  <a:schemeClr val="accent2">
                    <a:lumMod val="75000"/>
                  </a:schemeClr>
                </a:solidFill>
              </a:rPr>
              <a:t>XRF measurement of QPR sample surface. </a:t>
            </a:r>
          </a:p>
          <a:p>
            <a:pPr algn="ctr"/>
            <a:r>
              <a:rPr lang="en-ZA" sz="1200" dirty="0">
                <a:solidFill>
                  <a:schemeClr val="accent2">
                    <a:lumMod val="75000"/>
                  </a:schemeClr>
                </a:solidFill>
              </a:rPr>
              <a:t>Measurement courtesy of G. Rosaz</a:t>
            </a:r>
            <a:endParaRPr lang="en-GB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399" y="398678"/>
            <a:ext cx="4515001" cy="3377500"/>
          </a:xfrm>
          <a:prstGeom prst="rect">
            <a:avLst/>
          </a:prstGeom>
        </p:spPr>
      </p:pic>
      <p:sp>
        <p:nvSpPr>
          <p:cNvPr id="13" name="Rechteck 4"/>
          <p:cNvSpPr/>
          <p:nvPr/>
        </p:nvSpPr>
        <p:spPr>
          <a:xfrm>
            <a:off x="2772078" y="0"/>
            <a:ext cx="3599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200" kern="0" dirty="0">
                <a:solidFill>
                  <a:schemeClr val="accent2"/>
                </a:solidFill>
              </a:rPr>
              <a:t>Initial QPR results</a:t>
            </a:r>
            <a:endParaRPr lang="en-ZA" sz="3200" kern="0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39943"/>
            <a:ext cx="5020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Homogeneous film thickness across QPR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Poor performance due to dust?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dirty="0"/>
              <a:t>Ionising gun and gas line filters purchased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7" t="14001" r="22107" b="7410"/>
          <a:stretch/>
        </p:blipFill>
        <p:spPr>
          <a:xfrm>
            <a:off x="102347" y="1526108"/>
            <a:ext cx="2538860" cy="261920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2887994" y="1593075"/>
            <a:ext cx="16355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415MHz: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125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endParaRPr lang="ru-RU" sz="1400" dirty="0">
              <a:solidFill>
                <a:srgbClr val="002060"/>
              </a:solidFill>
            </a:endParaRPr>
          </a:p>
          <a:p>
            <a:r>
              <a:rPr lang="en-US" sz="1400" dirty="0" err="1">
                <a:solidFill>
                  <a:srgbClr val="002060"/>
                </a:solidFill>
              </a:rPr>
              <a:t>B</a:t>
            </a:r>
            <a:r>
              <a:rPr lang="en-US" sz="1400" baseline="-25000" dirty="0" err="1">
                <a:solidFill>
                  <a:srgbClr val="002060"/>
                </a:solidFill>
              </a:rPr>
              <a:t>quench</a:t>
            </a:r>
            <a:r>
              <a:rPr lang="en-US" sz="1400" dirty="0">
                <a:solidFill>
                  <a:srgbClr val="002060"/>
                </a:solidFill>
              </a:rPr>
              <a:t> &gt; 70 </a:t>
            </a:r>
            <a:r>
              <a:rPr lang="en-US" sz="1400" dirty="0" err="1">
                <a:solidFill>
                  <a:srgbClr val="002060"/>
                </a:solidFill>
              </a:rPr>
              <a:t>mT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87994" y="2583065"/>
            <a:ext cx="1579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848MHz: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295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354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6</a:t>
            </a:fld>
            <a:endParaRPr lang="de-DE" altLang="de-DE" dirty="0"/>
          </a:p>
        </p:txBody>
      </p:sp>
      <p:sp>
        <p:nvSpPr>
          <p:cNvPr id="7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405" y="4201865"/>
            <a:ext cx="2721558" cy="204116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pSp>
        <p:nvGrpSpPr>
          <p:cNvPr id="18" name="Group 17"/>
          <p:cNvGrpSpPr/>
          <p:nvPr/>
        </p:nvGrpSpPr>
        <p:grpSpPr>
          <a:xfrm>
            <a:off x="179777" y="4201865"/>
            <a:ext cx="3006245" cy="2041168"/>
            <a:chOff x="6462605" y="1915772"/>
            <a:chExt cx="2625661" cy="1782761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84" r="17987"/>
            <a:stretch/>
          </p:blipFill>
          <p:spPr>
            <a:xfrm>
              <a:off x="6462605" y="1915772"/>
              <a:ext cx="2625661" cy="178276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22" name="Oval 21"/>
            <p:cNvSpPr/>
            <p:nvPr/>
          </p:nvSpPr>
          <p:spPr>
            <a:xfrm>
              <a:off x="7784671" y="2354187"/>
              <a:ext cx="334365" cy="328157"/>
            </a:xfrm>
            <a:prstGeom prst="ellipse">
              <a:avLst/>
            </a:prstGeom>
            <a:noFill/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9777" y="6259597"/>
            <a:ext cx="24753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050" dirty="0">
                <a:solidFill>
                  <a:schemeClr val="accent2">
                    <a:lumMod val="75000"/>
                  </a:schemeClr>
                </a:solidFill>
              </a:rPr>
              <a:t>Images courtesy of A.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Perez Fontenla </a:t>
            </a:r>
            <a:endParaRPr lang="en-GB" sz="105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263687" y="4927393"/>
            <a:ext cx="2003513" cy="109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379991" y="3704195"/>
            <a:ext cx="31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200" dirty="0">
                <a:solidFill>
                  <a:schemeClr val="accent2">
                    <a:lumMod val="75000"/>
                  </a:schemeClr>
                </a:solidFill>
              </a:rPr>
              <a:t>XRF measurement of QPR sample surface. </a:t>
            </a:r>
          </a:p>
          <a:p>
            <a:pPr algn="ctr"/>
            <a:r>
              <a:rPr lang="en-ZA" sz="1200" dirty="0">
                <a:solidFill>
                  <a:schemeClr val="accent2">
                    <a:lumMod val="75000"/>
                  </a:schemeClr>
                </a:solidFill>
              </a:rPr>
              <a:t>Measurement courtesy of G. Rosaz</a:t>
            </a:r>
            <a:endParaRPr lang="en-GB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4399" y="398678"/>
            <a:ext cx="4515001" cy="3377500"/>
          </a:xfrm>
          <a:prstGeom prst="rect">
            <a:avLst/>
          </a:prstGeom>
        </p:spPr>
      </p:pic>
      <p:sp>
        <p:nvSpPr>
          <p:cNvPr id="21" name="Rechteck 4"/>
          <p:cNvSpPr/>
          <p:nvPr/>
        </p:nvSpPr>
        <p:spPr>
          <a:xfrm>
            <a:off x="2772078" y="0"/>
            <a:ext cx="3599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200" kern="0" dirty="0">
                <a:solidFill>
                  <a:schemeClr val="accent2"/>
                </a:solidFill>
              </a:rPr>
              <a:t>Initial QPR results</a:t>
            </a:r>
            <a:endParaRPr lang="en-ZA" sz="3200" kern="0" dirty="0">
              <a:solidFill>
                <a:schemeClr val="accent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639943"/>
            <a:ext cx="5020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Homogeneous film thickness across QPR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Poor performance due to dust?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dirty="0"/>
              <a:t>Ionising gun and gas line filters purchased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7" t="14001" r="22107" b="7410"/>
          <a:stretch/>
        </p:blipFill>
        <p:spPr>
          <a:xfrm>
            <a:off x="102347" y="1526108"/>
            <a:ext cx="2538860" cy="261920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2887994" y="1593075"/>
            <a:ext cx="16355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415MHz: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125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endParaRPr lang="ru-RU" sz="1400" dirty="0">
              <a:solidFill>
                <a:srgbClr val="002060"/>
              </a:solidFill>
            </a:endParaRPr>
          </a:p>
          <a:p>
            <a:r>
              <a:rPr lang="en-US" sz="1400" dirty="0" err="1">
                <a:solidFill>
                  <a:srgbClr val="002060"/>
                </a:solidFill>
              </a:rPr>
              <a:t>B</a:t>
            </a:r>
            <a:r>
              <a:rPr lang="en-US" sz="1400" baseline="-25000" dirty="0" err="1">
                <a:solidFill>
                  <a:srgbClr val="002060"/>
                </a:solidFill>
              </a:rPr>
              <a:t>quench</a:t>
            </a:r>
            <a:r>
              <a:rPr lang="en-US" sz="1400" dirty="0">
                <a:solidFill>
                  <a:srgbClr val="002060"/>
                </a:solidFill>
              </a:rPr>
              <a:t> &gt; 70 </a:t>
            </a:r>
            <a:r>
              <a:rPr lang="en-US" sz="1400" dirty="0" err="1">
                <a:solidFill>
                  <a:srgbClr val="002060"/>
                </a:solidFill>
              </a:rPr>
              <a:t>mT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87994" y="2583065"/>
            <a:ext cx="1579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848MHz: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295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5710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7</a:t>
            </a:fld>
            <a:endParaRPr lang="de-DE" altLang="de-DE" dirty="0"/>
          </a:p>
        </p:txBody>
      </p:sp>
      <p:sp>
        <p:nvSpPr>
          <p:cNvPr id="7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405" y="4201865"/>
            <a:ext cx="2721558" cy="204116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47" y="4199542"/>
            <a:ext cx="2723405" cy="204255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pSp>
        <p:nvGrpSpPr>
          <p:cNvPr id="19" name="Group 18"/>
          <p:cNvGrpSpPr/>
          <p:nvPr/>
        </p:nvGrpSpPr>
        <p:grpSpPr>
          <a:xfrm>
            <a:off x="179777" y="4201865"/>
            <a:ext cx="3006245" cy="2041168"/>
            <a:chOff x="6462605" y="1915772"/>
            <a:chExt cx="2625661" cy="178276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184" r="17987"/>
            <a:stretch/>
          </p:blipFill>
          <p:spPr>
            <a:xfrm>
              <a:off x="6462605" y="1915772"/>
              <a:ext cx="2625661" cy="178276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2" name="Oval 1"/>
            <p:cNvSpPr/>
            <p:nvPr/>
          </p:nvSpPr>
          <p:spPr>
            <a:xfrm>
              <a:off x="7784671" y="2354187"/>
              <a:ext cx="334365" cy="328157"/>
            </a:xfrm>
            <a:prstGeom prst="ellipse">
              <a:avLst/>
            </a:prstGeom>
            <a:noFill/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79777" y="6259597"/>
            <a:ext cx="24753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050" dirty="0">
                <a:solidFill>
                  <a:schemeClr val="accent2">
                    <a:lumMod val="75000"/>
                  </a:schemeClr>
                </a:solidFill>
              </a:rPr>
              <a:t>Images courtesy of A. </a:t>
            </a:r>
            <a:r>
              <a:rPr lang="en-US" sz="1050" dirty="0">
                <a:solidFill>
                  <a:schemeClr val="accent2">
                    <a:lumMod val="75000"/>
                  </a:schemeClr>
                </a:solidFill>
              </a:rPr>
              <a:t>Perez Fontenla </a:t>
            </a:r>
            <a:endParaRPr lang="en-GB" sz="105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263687" y="4927393"/>
            <a:ext cx="2003513" cy="109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379991" y="3704195"/>
            <a:ext cx="3196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1200" dirty="0">
                <a:solidFill>
                  <a:schemeClr val="accent2">
                    <a:lumMod val="75000"/>
                  </a:schemeClr>
                </a:solidFill>
              </a:rPr>
              <a:t>XRF measurement of QPR sample surface. </a:t>
            </a:r>
          </a:p>
          <a:p>
            <a:pPr algn="ctr"/>
            <a:r>
              <a:rPr lang="en-ZA" sz="1200" dirty="0">
                <a:solidFill>
                  <a:schemeClr val="accent2">
                    <a:lumMod val="75000"/>
                  </a:schemeClr>
                </a:solidFill>
              </a:rPr>
              <a:t>Measurement courtesy of G. Rosaz</a:t>
            </a:r>
            <a:endParaRPr lang="en-GB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5115366" y="5215282"/>
            <a:ext cx="1645797" cy="55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4399" y="398678"/>
            <a:ext cx="4515001" cy="33775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639943"/>
            <a:ext cx="5020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Homogeneous film thickness across QPR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/>
              <a:t>Poor performance due to dust?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ZA" dirty="0"/>
              <a:t>Ionising gun and gas line filters purchased</a:t>
            </a:r>
            <a:endParaRPr lang="en-GB" dirty="0"/>
          </a:p>
        </p:txBody>
      </p:sp>
      <p:sp>
        <p:nvSpPr>
          <p:cNvPr id="22" name="Rechteck 4"/>
          <p:cNvSpPr/>
          <p:nvPr/>
        </p:nvSpPr>
        <p:spPr>
          <a:xfrm>
            <a:off x="2772078" y="0"/>
            <a:ext cx="3599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200" kern="0" dirty="0">
                <a:solidFill>
                  <a:schemeClr val="accent2"/>
                </a:solidFill>
              </a:rPr>
              <a:t>Initial QPR results</a:t>
            </a:r>
            <a:endParaRPr lang="en-ZA" sz="3200" kern="0" dirty="0">
              <a:solidFill>
                <a:schemeClr val="accent2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7" t="14001" r="22107" b="7410"/>
          <a:stretch/>
        </p:blipFill>
        <p:spPr>
          <a:xfrm>
            <a:off x="102347" y="1526108"/>
            <a:ext cx="2538860" cy="261920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2887994" y="1593075"/>
            <a:ext cx="16355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415MHz: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125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endParaRPr lang="ru-RU" sz="1400" dirty="0">
              <a:solidFill>
                <a:srgbClr val="002060"/>
              </a:solidFill>
            </a:endParaRPr>
          </a:p>
          <a:p>
            <a:r>
              <a:rPr lang="en-US" sz="1400" dirty="0" err="1">
                <a:solidFill>
                  <a:srgbClr val="002060"/>
                </a:solidFill>
              </a:rPr>
              <a:t>B</a:t>
            </a:r>
            <a:r>
              <a:rPr lang="en-US" sz="1400" baseline="-25000" dirty="0" err="1">
                <a:solidFill>
                  <a:srgbClr val="002060"/>
                </a:solidFill>
              </a:rPr>
              <a:t>quench</a:t>
            </a:r>
            <a:r>
              <a:rPr lang="en-US" sz="1400" dirty="0">
                <a:solidFill>
                  <a:srgbClr val="002060"/>
                </a:solidFill>
              </a:rPr>
              <a:t> &gt; 70 </a:t>
            </a:r>
            <a:r>
              <a:rPr lang="en-US" sz="1400" dirty="0" err="1">
                <a:solidFill>
                  <a:srgbClr val="002060"/>
                </a:solidFill>
              </a:rPr>
              <a:t>mT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87994" y="2583065"/>
            <a:ext cx="1579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848MHz:</a:t>
            </a:r>
          </a:p>
          <a:p>
            <a:r>
              <a:rPr lang="en-US" sz="1400" dirty="0" err="1">
                <a:solidFill>
                  <a:srgbClr val="002060"/>
                </a:solidFill>
              </a:rPr>
              <a:t>R</a:t>
            </a:r>
            <a:r>
              <a:rPr lang="en-US" sz="1400" baseline="-25000" dirty="0" err="1">
                <a:solidFill>
                  <a:srgbClr val="002060"/>
                </a:solidFill>
              </a:rPr>
              <a:t>res</a:t>
            </a:r>
            <a:r>
              <a:rPr lang="en-US" sz="1400" dirty="0">
                <a:solidFill>
                  <a:srgbClr val="002060"/>
                </a:solidFill>
              </a:rPr>
              <a:t> ~ 295 </a:t>
            </a:r>
            <a:r>
              <a:rPr lang="en-US" sz="1400" dirty="0" err="1">
                <a:solidFill>
                  <a:srgbClr val="002060"/>
                </a:solidFill>
              </a:rPr>
              <a:t>nOhm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4962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8</a:t>
            </a:fld>
            <a:endParaRPr lang="de-DE" alt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3" t="17516" r="16361" b="12810"/>
          <a:stretch/>
        </p:blipFill>
        <p:spPr>
          <a:xfrm>
            <a:off x="298450" y="550509"/>
            <a:ext cx="1844115" cy="23236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" t="27618" r="8107" b="13559"/>
          <a:stretch/>
        </p:blipFill>
        <p:spPr>
          <a:xfrm>
            <a:off x="2439990" y="553201"/>
            <a:ext cx="1988575" cy="2318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15" y="550339"/>
            <a:ext cx="1307257" cy="23240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3" t="29543" r="5556" b="10850"/>
          <a:stretch/>
        </p:blipFill>
        <p:spPr>
          <a:xfrm>
            <a:off x="4725990" y="553201"/>
            <a:ext cx="2536900" cy="23182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621" y="2930281"/>
            <a:ext cx="1992758" cy="35426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91" b="4052"/>
          <a:stretch/>
        </p:blipFill>
        <p:spPr>
          <a:xfrm>
            <a:off x="6704010" y="2930281"/>
            <a:ext cx="1367084" cy="17504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3" t="26798" b="16601"/>
          <a:stretch/>
        </p:blipFill>
        <p:spPr>
          <a:xfrm>
            <a:off x="831522" y="2931174"/>
            <a:ext cx="1608793" cy="17495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77"/>
          <a:stretch/>
        </p:blipFill>
        <p:spPr>
          <a:xfrm>
            <a:off x="6704010" y="4759476"/>
            <a:ext cx="1367084" cy="19157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2" b="17647"/>
          <a:stretch/>
        </p:blipFill>
        <p:spPr>
          <a:xfrm>
            <a:off x="829377" y="4767584"/>
            <a:ext cx="1608793" cy="1929149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1990165" y="3899647"/>
            <a:ext cx="1667435" cy="5378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262282" y="3962400"/>
            <a:ext cx="1559859" cy="5967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59264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CC0D8E-85D2-4C10-AE43-3D2A53E67279}" type="slidenum">
              <a:rPr lang="de-DE" altLang="de-DE" smtClean="0"/>
              <a:pPr>
                <a:defRPr/>
              </a:pPr>
              <a:t>9</a:t>
            </a:fld>
            <a:endParaRPr lang="de-DE" altLang="de-DE" dirty="0"/>
          </a:p>
        </p:txBody>
      </p:sp>
      <p:sp>
        <p:nvSpPr>
          <p:cNvPr id="7" name="Datumsplatzhalter 1"/>
          <p:cNvSpPr>
            <a:spLocks noGrp="1"/>
          </p:cNvSpPr>
          <p:nvPr>
            <p:ph type="dt" sz="half" idx="10"/>
          </p:nvPr>
        </p:nvSpPr>
        <p:spPr>
          <a:xfrm>
            <a:off x="6761163" y="6513513"/>
            <a:ext cx="2408237" cy="304800"/>
          </a:xfrm>
        </p:spPr>
        <p:txBody>
          <a:bodyPr/>
          <a:lstStyle/>
          <a:p>
            <a:pPr>
              <a:defRPr/>
            </a:pPr>
            <a:r>
              <a:rPr lang="de-DE" dirty="0"/>
              <a:t>               S. Leith, </a:t>
            </a:r>
            <a:fld id="{415800F4-B5E0-4963-96AC-FCBDDC117056}" type="datetime1">
              <a:rPr lang="de-DE" smtClean="0"/>
              <a:t>12.12.2019</a:t>
            </a:fld>
            <a:endParaRPr lang="en-US" altLang="zh-CN" dirty="0"/>
          </a:p>
        </p:txBody>
      </p:sp>
      <p:sp>
        <p:nvSpPr>
          <p:cNvPr id="4" name="Rectangle 3"/>
          <p:cNvSpPr/>
          <p:nvPr/>
        </p:nvSpPr>
        <p:spPr>
          <a:xfrm>
            <a:off x="651163" y="6602869"/>
            <a:ext cx="49737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/>
              <a:t>https://i2.wp.com/www.ruggaworld.com/wp-content/uploads/2019/11/A05I7285.jpg?fit=600%2C380&amp;ssl=1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9766" y="1057960"/>
            <a:ext cx="5416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3600" dirty="0"/>
              <a:t>Thanks for your attention!</a:t>
            </a:r>
            <a:endParaRPr lang="en-GB" sz="3600" dirty="0"/>
          </a:p>
        </p:txBody>
      </p:sp>
      <p:pic>
        <p:nvPicPr>
          <p:cNvPr id="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450" y="5796117"/>
            <a:ext cx="936689" cy="59721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6" b="17901"/>
          <a:stretch/>
        </p:blipFill>
        <p:spPr>
          <a:xfrm>
            <a:off x="2870954" y="1998363"/>
            <a:ext cx="3554492" cy="3674630"/>
          </a:xfrm>
          <a:prstGeom prst="rect">
            <a:avLst/>
          </a:prstGeom>
        </p:spPr>
      </p:pic>
      <p:sp>
        <p:nvSpPr>
          <p:cNvPr id="11" name="TextBox 4"/>
          <p:cNvSpPr txBox="1"/>
          <p:nvPr/>
        </p:nvSpPr>
        <p:spPr>
          <a:xfrm>
            <a:off x="1379914" y="5886977"/>
            <a:ext cx="60738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50" i="1" dirty="0"/>
              <a:t>Authors would like to acknowledge the support provided by European Union’s ARIES collaboration H2020 Research and Innovation Programme under Grant Agreement no. 730871.</a:t>
            </a:r>
            <a:endParaRPr lang="en-GB" sz="1050" i="1" dirty="0"/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0897" y="3113596"/>
            <a:ext cx="1945958" cy="744222"/>
          </a:xfrm>
          <a:prstGeom prst="rect">
            <a:avLst/>
          </a:prstGeom>
        </p:spPr>
      </p:pic>
      <p:pic>
        <p:nvPicPr>
          <p:cNvPr id="12" name="Picture 2" descr="Image result for cern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1" y="2857148"/>
            <a:ext cx="1285232" cy="125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312117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476</Words>
  <Application>Microsoft Office PowerPoint</Application>
  <PresentationFormat>Bildschirmpräsentation (4:3)</PresentationFormat>
  <Paragraphs>87</Paragraphs>
  <Slides>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SimSun</vt:lpstr>
      <vt:lpstr>Arial</vt:lpstr>
      <vt:lpstr>Cambria Math</vt:lpstr>
      <vt:lpstr>Verdana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 Siegen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Materialwissenschaft dünner Schichten</dc:title>
  <dc:subject/>
  <dc:creator>Michael.Vogel@uni-siegen.de</dc:creator>
  <cp:lastModifiedBy>Michael Vogel</cp:lastModifiedBy>
  <cp:revision>1487</cp:revision>
  <dcterms:created xsi:type="dcterms:W3CDTF">2004-01-16T15:04:16Z</dcterms:created>
  <dcterms:modified xsi:type="dcterms:W3CDTF">2019-12-12T08:07:07Z</dcterms:modified>
  <cp:category>Vorlesung</cp:category>
</cp:coreProperties>
</file>