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5" r:id="rId2"/>
    <p:sldId id="274" r:id="rId3"/>
    <p:sldId id="267" r:id="rId4"/>
    <p:sldId id="277" r:id="rId5"/>
    <p:sldId id="278" r:id="rId6"/>
    <p:sldId id="273" r:id="rId7"/>
    <p:sldId id="272" r:id="rId8"/>
    <p:sldId id="276" r:id="rId9"/>
    <p:sldId id="268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98" autoAdjust="0"/>
    <p:restoredTop sz="94660"/>
  </p:normalViewPr>
  <p:slideViewPr>
    <p:cSldViewPr snapToGrid="0">
      <p:cViewPr>
        <p:scale>
          <a:sx n="106" d="100"/>
          <a:sy n="106" d="100"/>
        </p:scale>
        <p:origin x="498" y="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FADE22-87FE-0445-835B-C8E0BCB5A274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4F2DDE-9CFE-444D-83A2-DFC8689C6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5104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F0FAA-D622-F54D-9678-387E27401512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2506CF-0E76-804E-A6F5-A5C8DEA80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334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490-9AD9-4C2F-854E-6128D9B2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501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490-9AD9-4C2F-854E-6128D9B2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190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490-9AD9-4C2F-854E-6128D9B2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74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490-9AD9-4C2F-854E-6128D9B2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646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490-9AD9-4C2F-854E-6128D9B2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968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490-9AD9-4C2F-854E-6128D9B2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184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490-9AD9-4C2F-854E-6128D9B2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008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490-9AD9-4C2F-854E-6128D9B2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203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490-9AD9-4C2F-854E-6128D9B2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304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490-9AD9-4C2F-854E-6128D9B2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903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490-9AD9-4C2F-854E-6128D9B2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249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2B490-9AD9-4C2F-854E-6128D9B2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892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9240" y="1112728"/>
            <a:ext cx="9042400" cy="960438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New </a:t>
            </a:r>
            <a:r>
              <a:rPr lang="en-GB" sz="3600" dirty="0">
                <a:solidFill>
                  <a:srgbClr val="0000FF"/>
                </a:solidFill>
                <a:latin typeface="Comic Sans MS" panose="030F0702030302020204" pitchFamily="66" charset="0"/>
              </a:rPr>
              <a:t>Pedestal maps and Status of the FEE/RO electronics</a:t>
            </a:r>
            <a:endParaRPr lang="en-GB" sz="36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47D6-2B90-43B3-A28E-8E5E11010C8A}" type="slidenum">
              <a:rPr lang="en-GB" smtClean="0"/>
              <a:t>1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7337" y="2389269"/>
            <a:ext cx="4121253" cy="30360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21000" y="5686777"/>
            <a:ext cx="5374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Franco, </a:t>
            </a:r>
            <a:r>
              <a:rPr lang="en-US" dirty="0" err="1" smtClean="0"/>
              <a:t>GdC</a:t>
            </a:r>
            <a:r>
              <a:rPr lang="en-US" dirty="0" smtClean="0"/>
              <a:t>, </a:t>
            </a:r>
            <a:r>
              <a:rPr lang="en-US" dirty="0" smtClean="0"/>
              <a:t>J</a:t>
            </a:r>
            <a:r>
              <a:rPr lang="en-US" dirty="0" smtClean="0"/>
              <a:t>. L. </a:t>
            </a:r>
            <a:r>
              <a:rPr lang="en-US" dirty="0" err="1" smtClean="0"/>
              <a:t>Gauci</a:t>
            </a:r>
            <a:r>
              <a:rPr lang="en-US" dirty="0" smtClean="0"/>
              <a:t>, R. </a:t>
            </a:r>
            <a:r>
              <a:rPr lang="en-US" dirty="0" err="1" smtClean="0"/>
              <a:t>Arteche</a:t>
            </a:r>
            <a:r>
              <a:rPr lang="en-US" dirty="0" smtClean="0"/>
              <a:t> Diaz and G. Volpe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27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Summary</a:t>
            </a:r>
            <a:endParaRPr lang="en-US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3444"/>
            <a:ext cx="10515600" cy="4981223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18</a:t>
            </a:r>
            <a:r>
              <a:rPr lang="en-US" sz="2000" baseline="30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th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-21</a:t>
            </a:r>
            <a:r>
              <a:rPr lang="en-US" sz="2000" baseline="30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st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 Nov.: successful </a:t>
            </a:r>
            <a:r>
              <a:rPr lang="en-US" sz="2000" dirty="0">
                <a:solidFill>
                  <a:srgbClr val="0000FF"/>
                </a:solidFill>
                <a:latin typeface="Comic Sans MS" panose="030F0702030302020204" pitchFamily="66" charset="0"/>
              </a:rPr>
              <a:t>read out 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tests with auto-triggering FW </a:t>
            </a:r>
            <a:r>
              <a:rPr lang="en-US" sz="2000" dirty="0">
                <a:solidFill>
                  <a:srgbClr val="0000FF"/>
                </a:solidFill>
                <a:latin typeface="Comic Sans MS" panose="030F0702030302020204" pitchFamily="66" charset="0"/>
              </a:rPr>
              <a:t>at P2 of the 14 HMPID equipment!! </a:t>
            </a:r>
            <a:r>
              <a:rPr lang="en-US" sz="2000" dirty="0">
                <a:solidFill>
                  <a:srgbClr val="0000FF"/>
                </a:solidFill>
                <a:latin typeface="Comic Sans MS" panose="030F0702030302020204" pitchFamily="66" charset="0"/>
                <a:sym typeface="Wingdings"/>
              </a:rPr>
              <a:t> 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sym typeface="Wingdings"/>
              </a:rPr>
              <a:t>Pad-map for all the 7 HMP RICH modules produced. Minor problems spotted;</a:t>
            </a:r>
          </a:p>
          <a:p>
            <a:pPr lvl="1"/>
            <a:r>
              <a:rPr lang="en-US" sz="1600" dirty="0">
                <a:latin typeface="Comic Sans MS" panose="030F0702030302020204" pitchFamily="66" charset="0"/>
              </a:rPr>
              <a:t>Useful  functional tests of the RO electronics, 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not reliable for FEE ADC value</a:t>
            </a:r>
            <a:r>
              <a:rPr lang="en-US" sz="1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!</a:t>
            </a:r>
          </a:p>
          <a:p>
            <a:pPr lvl="1"/>
            <a:endParaRPr lang="en-US" sz="1600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As from Nov 27</a:t>
            </a:r>
            <a:r>
              <a:rPr lang="en-US" sz="2000" baseline="30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th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: Read </a:t>
            </a:r>
            <a:r>
              <a:rPr lang="en-US" sz="2000" dirty="0">
                <a:solidFill>
                  <a:srgbClr val="0000FF"/>
                </a:solidFill>
                <a:latin typeface="Comic Sans MS" panose="030F0702030302020204" pitchFamily="66" charset="0"/>
              </a:rPr>
              <a:t>out tests at P2 with LTU and </a:t>
            </a:r>
            <a:r>
              <a:rPr lang="en-US" sz="2000" dirty="0" err="1">
                <a:solidFill>
                  <a:srgbClr val="0000FF"/>
                </a:solidFill>
                <a:latin typeface="Comic Sans MS" panose="030F0702030302020204" pitchFamily="66" charset="0"/>
              </a:rPr>
              <a:t>Fan_IN</a:t>
            </a:r>
            <a:r>
              <a:rPr lang="en-US" sz="2000" dirty="0">
                <a:solidFill>
                  <a:srgbClr val="0000FF"/>
                </a:solidFill>
                <a:latin typeface="Comic Sans MS" panose="030F0702030302020204" pitchFamily="66" charset="0"/>
              </a:rPr>
              <a:t>/OUT modules (from CTP): </a:t>
            </a:r>
          </a:p>
          <a:p>
            <a:pPr lvl="1"/>
            <a:r>
              <a:rPr lang="en-US" sz="1800" dirty="0" smtClean="0">
                <a:latin typeface="Comic Sans MS" panose="030F0702030302020204" pitchFamily="66" charset="0"/>
              </a:rPr>
              <a:t>14 </a:t>
            </a:r>
            <a:r>
              <a:rPr lang="en-US" sz="1800" dirty="0">
                <a:latin typeface="Comic Sans MS" panose="030F0702030302020204" pitchFamily="66" charset="0"/>
              </a:rPr>
              <a:t>Equipment out of 14 are OK</a:t>
            </a:r>
            <a:r>
              <a:rPr lang="en-US" sz="1800" dirty="0">
                <a:solidFill>
                  <a:srgbClr val="0000FF"/>
                </a:solidFill>
                <a:latin typeface="Comic Sans MS" panose="030F0702030302020204" pitchFamily="66" charset="0"/>
              </a:rPr>
              <a:t>, only </a:t>
            </a:r>
            <a:r>
              <a:rPr lang="en-US" sz="1800" dirty="0">
                <a:solidFill>
                  <a:srgbClr val="FF0000"/>
                </a:solidFill>
                <a:latin typeface="Comic Sans MS" panose="030F0702030302020204" pitchFamily="66" charset="0"/>
              </a:rPr>
              <a:t>RICH4_L, Column 23  Missing!</a:t>
            </a:r>
            <a:endParaRPr lang="en-US" sz="1800" dirty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lvl="1"/>
            <a:r>
              <a:rPr lang="en-US" sz="1800" dirty="0" smtClean="0">
                <a:latin typeface="Comic Sans MS" panose="030F0702030302020204" pitchFamily="66" charset="0"/>
              </a:rPr>
              <a:t>Actual </a:t>
            </a:r>
            <a:r>
              <a:rPr lang="en-US" sz="1800" dirty="0" err="1">
                <a:latin typeface="Comic Sans MS" panose="030F0702030302020204" pitchFamily="66" charset="0"/>
              </a:rPr>
              <a:t>TTCrx</a:t>
            </a:r>
            <a:r>
              <a:rPr lang="en-US" sz="1800" dirty="0">
                <a:latin typeface="Comic Sans MS" panose="030F0702030302020204" pitchFamily="66" charset="0"/>
              </a:rPr>
              <a:t> FW without </a:t>
            </a:r>
            <a:r>
              <a:rPr lang="en-US" sz="1800" dirty="0" err="1">
                <a:latin typeface="Comic Sans MS" panose="030F0702030302020204" pitchFamily="66" charset="0"/>
              </a:rPr>
              <a:t>HBr</a:t>
            </a:r>
            <a:r>
              <a:rPr lang="en-US" sz="1800" dirty="0">
                <a:latin typeface="Comic Sans MS" panose="030F0702030302020204" pitchFamily="66" charset="0"/>
              </a:rPr>
              <a:t> and Time Frame trigger handling; </a:t>
            </a:r>
            <a:endParaRPr lang="en-US" sz="1800" dirty="0" smtClean="0">
              <a:latin typeface="Comic Sans MS" panose="030F0702030302020204" pitchFamily="66" charset="0"/>
            </a:endParaRPr>
          </a:p>
          <a:p>
            <a:pPr lvl="1"/>
            <a:endParaRPr lang="en-US" sz="2200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US" sz="2200" dirty="0">
                <a:solidFill>
                  <a:srgbClr val="0000FF"/>
                </a:solidFill>
                <a:latin typeface="Comic Sans MS" panose="030F0702030302020204" pitchFamily="66" charset="0"/>
              </a:rPr>
              <a:t>Future commissioning </a:t>
            </a:r>
            <a:r>
              <a:rPr lang="en-US" sz="22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plans prepared: </a:t>
            </a:r>
          </a:p>
          <a:p>
            <a:pPr lvl="1"/>
            <a:r>
              <a:rPr lang="en-US" sz="1800" dirty="0" smtClean="0">
                <a:latin typeface="Comic Sans MS" panose="030F0702030302020204" pitchFamily="66" charset="0"/>
              </a:rPr>
              <a:t>C6F14 LCS: re-installation of the cold trap by end of February 2020;</a:t>
            </a:r>
          </a:p>
          <a:p>
            <a:pPr lvl="1"/>
            <a:r>
              <a:rPr lang="en-US" sz="1800" dirty="0" smtClean="0">
                <a:latin typeface="Comic Sans MS" panose="030F0702030302020204" pitchFamily="66" charset="0"/>
              </a:rPr>
              <a:t>RO </a:t>
            </a:r>
            <a:r>
              <a:rPr lang="en-US" sz="1800" dirty="0" smtClean="0">
                <a:latin typeface="Comic Sans MS" panose="030F0702030302020204" pitchFamily="66" charset="0"/>
              </a:rPr>
              <a:t>tests till end 2019 and new tests beginning </a:t>
            </a:r>
            <a:r>
              <a:rPr lang="en-US" sz="1800" dirty="0" smtClean="0">
                <a:latin typeface="Comic Sans MS" panose="030F0702030302020204" pitchFamily="66" charset="0"/>
              </a:rPr>
              <a:t>2020</a:t>
            </a:r>
            <a:r>
              <a:rPr lang="en-US" sz="1800" dirty="0">
                <a:latin typeface="Comic Sans MS" panose="030F0702030302020204" pitchFamily="66" charset="0"/>
              </a:rPr>
              <a:t>;</a:t>
            </a:r>
            <a:endParaRPr lang="en-US" sz="1800" dirty="0" smtClean="0">
              <a:latin typeface="Comic Sans MS" panose="030F0702030302020204" pitchFamily="66" charset="0"/>
            </a:endParaRPr>
          </a:p>
          <a:p>
            <a:pPr lvl="1"/>
            <a:r>
              <a:rPr lang="en-US" sz="1800" dirty="0">
                <a:latin typeface="Comic Sans MS" panose="030F0702030302020204" pitchFamily="66" charset="0"/>
              </a:rPr>
              <a:t>New </a:t>
            </a:r>
            <a:r>
              <a:rPr lang="en-US" sz="1800" dirty="0" err="1">
                <a:latin typeface="Comic Sans MS" panose="030F0702030302020204" pitchFamily="66" charset="0"/>
              </a:rPr>
              <a:t>TTCrx</a:t>
            </a:r>
            <a:r>
              <a:rPr lang="en-US" sz="1800" dirty="0">
                <a:latin typeface="Comic Sans MS" panose="030F0702030302020204" pitchFamily="66" charset="0"/>
              </a:rPr>
              <a:t> FW in preparation at </a:t>
            </a:r>
            <a:r>
              <a:rPr lang="en-US" sz="1800" dirty="0" err="1">
                <a:latin typeface="Comic Sans MS" panose="030F0702030302020204" pitchFamily="66" charset="0"/>
              </a:rPr>
              <a:t>bld</a:t>
            </a:r>
            <a:r>
              <a:rPr lang="en-US" sz="1800" dirty="0">
                <a:latin typeface="Comic Sans MS" panose="030F0702030302020204" pitchFamily="66" charset="0"/>
              </a:rPr>
              <a:t> 581 (see presentation of Jordan). Expected by end of January 2020</a:t>
            </a:r>
            <a:r>
              <a:rPr lang="en-US" sz="1800" dirty="0" smtClean="0">
                <a:latin typeface="Comic Sans MS" panose="030F0702030302020204" pitchFamily="66" charset="0"/>
              </a:rPr>
              <a:t>;</a:t>
            </a:r>
            <a:endParaRPr lang="en-US" sz="1800" dirty="0" smtClean="0">
              <a:latin typeface="Comic Sans MS" panose="030F0702030302020204" pitchFamily="66" charset="0"/>
            </a:endParaRPr>
          </a:p>
          <a:p>
            <a:pPr lvl="1"/>
            <a:r>
              <a:rPr lang="en-US" sz="1800" dirty="0" smtClean="0">
                <a:latin typeface="Comic Sans MS" panose="030F0702030302020204" pitchFamily="66" charset="0"/>
              </a:rPr>
              <a:t>To be agreed with TC:</a:t>
            </a:r>
          </a:p>
          <a:p>
            <a:pPr lvl="2"/>
            <a:r>
              <a:rPr lang="en-US" sz="1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Beginning of 2020: Opening of the RICH4 module to repair the C23rd. </a:t>
            </a:r>
            <a:r>
              <a:rPr lang="en-US" sz="1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 scaffolding should be installed</a:t>
            </a:r>
          </a:p>
          <a:p>
            <a:pPr lvl="2"/>
            <a:r>
              <a:rPr lang="en-US" sz="1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After electronics reparation , installation of aluminum absorber for (anti)deuteron inelastic </a:t>
            </a:r>
            <a:r>
              <a:rPr lang="en-US" sz="14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c.s</a:t>
            </a:r>
            <a:r>
              <a:rPr lang="en-US" sz="1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. measurement.</a:t>
            </a:r>
          </a:p>
          <a:p>
            <a:pPr marL="914400" lvl="2" indent="0">
              <a:buNone/>
            </a:pPr>
            <a:endParaRPr lang="en-US" sz="2100" dirty="0">
              <a:latin typeface="Comic Sans MS" panose="030F0702030302020204" pitchFamily="66" charset="0"/>
            </a:endParaRPr>
          </a:p>
          <a:p>
            <a:r>
              <a:rPr lang="en-GB" sz="21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First Comments of reviewers on the </a:t>
            </a:r>
            <a:r>
              <a:rPr lang="en-GB" sz="21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Document for the  anti-d inelastic </a:t>
            </a:r>
            <a:r>
              <a:rPr lang="en-GB" sz="2100" dirty="0" err="1" smtClean="0">
                <a:solidFill>
                  <a:srgbClr val="0000FF"/>
                </a:solidFill>
                <a:latin typeface="Comic Sans MS" panose="030F0702030302020204" pitchFamily="66" charset="0"/>
              </a:rPr>
              <a:t>c.s</a:t>
            </a:r>
            <a:r>
              <a:rPr lang="en-GB" sz="21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. measurement received</a:t>
            </a:r>
            <a:r>
              <a:rPr lang="en-GB" sz="2100" dirty="0" smtClean="0">
                <a:latin typeface="Comic Sans MS" panose="030F0702030302020204" pitchFamily="66" charset="0"/>
              </a:rPr>
              <a:t>. Contacts with TC for the installation of the </a:t>
            </a:r>
            <a:r>
              <a:rPr lang="en-GB" sz="2100" dirty="0" smtClean="0">
                <a:latin typeface="Comic Sans MS" panose="030F0702030302020204" pitchFamily="66" charset="0"/>
              </a:rPr>
              <a:t>Aluminium absorbers, </a:t>
            </a:r>
            <a:r>
              <a:rPr lang="en-GB" sz="2100" dirty="0" smtClean="0">
                <a:latin typeface="Comic Sans MS" panose="030F0702030302020204" pitchFamily="66" charset="0"/>
              </a:rPr>
              <a:t>already under way</a:t>
            </a:r>
            <a:r>
              <a:rPr lang="en-GB" sz="2000" dirty="0" smtClean="0">
                <a:latin typeface="Comic Sans MS" panose="030F0702030302020204" pitchFamily="66" charset="0"/>
              </a:rPr>
              <a:t>.</a:t>
            </a:r>
            <a:endParaRPr lang="en-GB" sz="2000" dirty="0" smtClean="0">
              <a:latin typeface="Comic Sans MS" panose="030F0702030302020204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490-9AD9-4C2F-854E-6128D9B24CE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052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Correspondence DCS-RICH module </a:t>
            </a:r>
            <a:endParaRPr lang="en-GB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490-9AD9-4C2F-854E-6128D9B24CEE}" type="slidenum">
              <a:rPr lang="en-GB" smtClean="0"/>
              <a:t>2</a:t>
            </a:fld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>
            <a:off x="547979" y="1319253"/>
            <a:ext cx="10057720" cy="5219659"/>
            <a:chOff x="547979" y="1319253"/>
            <a:chExt cx="10057720" cy="521965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09800" y="1535226"/>
              <a:ext cx="6443374" cy="4821124"/>
            </a:xfrm>
            <a:prstGeom prst="rect">
              <a:avLst/>
            </a:prstGeom>
          </p:spPr>
        </p:pic>
        <p:grpSp>
          <p:nvGrpSpPr>
            <p:cNvPr id="16" name="Group 15"/>
            <p:cNvGrpSpPr/>
            <p:nvPr/>
          </p:nvGrpSpPr>
          <p:grpSpPr>
            <a:xfrm>
              <a:off x="7673867" y="6165755"/>
              <a:ext cx="2931832" cy="373157"/>
              <a:chOff x="7673867" y="6165755"/>
              <a:chExt cx="2931832" cy="373157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673867" y="6169580"/>
                <a:ext cx="110427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DDL Right</a:t>
                </a:r>
                <a:endParaRPr lang="en-GB" dirty="0"/>
              </a:p>
            </p:txBody>
          </p:sp>
          <p:sp>
            <p:nvSpPr>
              <p:cNvPr id="9" name="Right Arrow 8"/>
              <p:cNvSpPr/>
              <p:nvPr/>
            </p:nvSpPr>
            <p:spPr>
              <a:xfrm>
                <a:off x="8791769" y="6261913"/>
                <a:ext cx="887149" cy="184666"/>
              </a:xfrm>
              <a:prstGeom prst="righ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9832410" y="6165755"/>
                <a:ext cx="7732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To FLP</a:t>
                </a:r>
                <a:endParaRPr lang="en-GB" dirty="0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547979" y="1319253"/>
              <a:ext cx="2713054" cy="380530"/>
              <a:chOff x="547979" y="1319253"/>
              <a:chExt cx="2713054" cy="380530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2281726" y="1319253"/>
                <a:ext cx="97930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DDL Left</a:t>
                </a:r>
                <a:endParaRPr lang="en-GB" dirty="0"/>
              </a:p>
            </p:txBody>
          </p:sp>
          <p:sp>
            <p:nvSpPr>
              <p:cNvPr id="12" name="Right Arrow 11"/>
              <p:cNvSpPr/>
              <p:nvPr/>
            </p:nvSpPr>
            <p:spPr>
              <a:xfrm rot="10800000">
                <a:off x="1394577" y="1422784"/>
                <a:ext cx="887149" cy="184666"/>
              </a:xfrm>
              <a:prstGeom prst="righ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47979" y="1330451"/>
                <a:ext cx="7732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To FLP</a:t>
                </a:r>
                <a:endParaRPr lang="en-GB" dirty="0"/>
              </a:p>
            </p:txBody>
          </p:sp>
        </p:grpSp>
      </p:grpSp>
      <p:cxnSp>
        <p:nvCxnSpPr>
          <p:cNvPr id="35" name="Straight Arrow Connector 34"/>
          <p:cNvCxnSpPr/>
          <p:nvPr/>
        </p:nvCxnSpPr>
        <p:spPr>
          <a:xfrm flipV="1">
            <a:off x="3384135" y="2243634"/>
            <a:ext cx="4204530" cy="2100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269895" y="1781969"/>
            <a:ext cx="106125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 Pedestal map</a:t>
            </a:r>
          </a:p>
          <a:p>
            <a:r>
              <a:rPr lang="en-US" sz="1200" dirty="0" smtClean="0"/>
              <a:t>Pad 1 </a:t>
            </a:r>
            <a:endParaRPr lang="en-GB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5871350" y="1951954"/>
            <a:ext cx="76482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Pad 3840</a:t>
            </a:r>
          </a:p>
        </p:txBody>
      </p:sp>
      <p:cxnSp>
        <p:nvCxnSpPr>
          <p:cNvPr id="41" name="Straight Arrow Connector 40"/>
          <p:cNvCxnSpPr>
            <a:stCxn id="38" idx="3"/>
          </p:cNvCxnSpPr>
          <p:nvPr/>
        </p:nvCxnSpPr>
        <p:spPr>
          <a:xfrm>
            <a:off x="6636175" y="2090454"/>
            <a:ext cx="935399" cy="16679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85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647" y="856654"/>
            <a:ext cx="8699351" cy="1143000"/>
          </a:xfrm>
        </p:spPr>
        <p:txBody>
          <a:bodyPr/>
          <a:lstStyle/>
          <a:p>
            <a:r>
              <a:rPr lang="en-US" sz="32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HMPID commissioning activities</a:t>
            </a:r>
            <a:endParaRPr lang="en-GB" sz="32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6498" y="2211473"/>
            <a:ext cx="9263708" cy="40317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First read-out tests </a:t>
            </a:r>
            <a:r>
              <a:rPr lang="en-US" sz="2000" dirty="0">
                <a:solidFill>
                  <a:srgbClr val="0000FF"/>
                </a:solidFill>
                <a:latin typeface="Comic Sans MS" panose="030F0702030302020204" pitchFamily="66" charset="0"/>
              </a:rPr>
              <a:t>at P2 (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18</a:t>
            </a:r>
            <a:r>
              <a:rPr lang="en-US" sz="2000" baseline="30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th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-21</a:t>
            </a:r>
            <a:r>
              <a:rPr lang="en-US" sz="2000" baseline="30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st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 Nov.) by auto-triggering FW:</a:t>
            </a:r>
          </a:p>
          <a:p>
            <a:pPr lvl="1"/>
            <a:r>
              <a:rPr lang="en-US" sz="1800" dirty="0" smtClean="0">
                <a:latin typeface="Comic Sans MS" panose="030F0702030302020204" pitchFamily="66" charset="0"/>
              </a:rPr>
              <a:t>Successfully read out </a:t>
            </a:r>
            <a:r>
              <a:rPr lang="en-US" sz="18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of all the 14 HMPID equipment </a:t>
            </a:r>
            <a:r>
              <a:rPr lang="en-US" sz="1800" dirty="0" smtClean="0">
                <a:solidFill>
                  <a:srgbClr val="00B050"/>
                </a:solidFill>
                <a:latin typeface="Comic Sans MS" panose="030F0702030302020204" pitchFamily="66" charset="0"/>
                <a:sym typeface="Wingdings"/>
              </a:rPr>
              <a:t> </a:t>
            </a:r>
            <a:endParaRPr lang="en-US" sz="18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lvl="1"/>
            <a:r>
              <a:rPr lang="en-US" sz="1800" dirty="0" smtClean="0">
                <a:latin typeface="Comic Sans MS" panose="030F0702030302020204" pitchFamily="66" charset="0"/>
              </a:rPr>
              <a:t>Produced the first pad-map in O</a:t>
            </a:r>
            <a:r>
              <a:rPr lang="en-US" sz="1800" baseline="30000" dirty="0" smtClean="0">
                <a:latin typeface="Comic Sans MS" panose="030F0702030302020204" pitchFamily="66" charset="0"/>
              </a:rPr>
              <a:t>2</a:t>
            </a:r>
            <a:r>
              <a:rPr lang="en-US" sz="1800" dirty="0" smtClean="0">
                <a:latin typeface="Comic Sans MS" panose="030F0702030302020204" pitchFamily="66" charset="0"/>
              </a:rPr>
              <a:t> of the seven HMP RICH modules. </a:t>
            </a:r>
          </a:p>
          <a:p>
            <a:pPr lvl="1"/>
            <a:r>
              <a:rPr lang="en-US" sz="1800" dirty="0" smtClean="0">
                <a:latin typeface="Comic Sans MS" panose="030F0702030302020204" pitchFamily="66" charset="0"/>
              </a:rPr>
              <a:t>Useful  functional tests of the HMP RO electronics, 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…but not reliable for FEE ADC value!</a:t>
            </a:r>
          </a:p>
          <a:p>
            <a:pPr marL="0" indent="0">
              <a:buNone/>
            </a:pPr>
            <a:endParaRPr lang="en-US" sz="800" dirty="0" smtClean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As from Nov. 27</a:t>
            </a:r>
            <a:r>
              <a:rPr lang="en-US" sz="2000" baseline="30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th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, 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Read </a:t>
            </a:r>
            <a:r>
              <a:rPr lang="en-US" sz="2000" dirty="0">
                <a:solidFill>
                  <a:srgbClr val="0000FF"/>
                </a:solidFill>
                <a:latin typeface="Comic Sans MS" panose="030F0702030302020204" pitchFamily="66" charset="0"/>
              </a:rPr>
              <a:t>out tests 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at P2 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with 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LTU and </a:t>
            </a:r>
            <a:r>
              <a:rPr lang="en-US" sz="2000" dirty="0" err="1" smtClean="0">
                <a:solidFill>
                  <a:srgbClr val="0000FF"/>
                </a:solidFill>
                <a:latin typeface="Comic Sans MS" panose="030F0702030302020204" pitchFamily="66" charset="0"/>
              </a:rPr>
              <a:t>Fan_IN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/OUT modules (from CTP): </a:t>
            </a:r>
          </a:p>
          <a:p>
            <a:pPr lvl="1"/>
            <a:r>
              <a:rPr lang="en-US" sz="1800" dirty="0" smtClean="0">
                <a:latin typeface="Comic Sans MS" panose="030F0702030302020204" pitchFamily="66" charset="0"/>
              </a:rPr>
              <a:t>14 </a:t>
            </a:r>
            <a:r>
              <a:rPr lang="en-US" sz="1800" dirty="0" smtClean="0">
                <a:latin typeface="Comic Sans MS" panose="030F0702030302020204" pitchFamily="66" charset="0"/>
              </a:rPr>
              <a:t>Equipment out of 14</a:t>
            </a:r>
            <a:r>
              <a:rPr lang="en-US" sz="1800" dirty="0">
                <a:latin typeface="Comic Sans MS" panose="030F0702030302020204" pitchFamily="66" charset="0"/>
              </a:rPr>
              <a:t> </a:t>
            </a:r>
            <a:r>
              <a:rPr lang="en-US" sz="1800" dirty="0" smtClean="0">
                <a:latin typeface="Comic Sans MS" panose="030F0702030302020204" pitchFamily="66" charset="0"/>
              </a:rPr>
              <a:t>are OK</a:t>
            </a:r>
            <a:r>
              <a:rPr lang="en-US" sz="18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, only </a:t>
            </a:r>
            <a:r>
              <a:rPr lang="en-US" sz="1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RICH4_L, </a:t>
            </a:r>
            <a:r>
              <a:rPr lang="en-US" sz="1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Column </a:t>
            </a:r>
            <a:r>
              <a:rPr lang="en-US" sz="1800" dirty="0">
                <a:solidFill>
                  <a:srgbClr val="FF0000"/>
                </a:solidFill>
                <a:latin typeface="Comic Sans MS" panose="030F0702030302020204" pitchFamily="66" charset="0"/>
              </a:rPr>
              <a:t>23 </a:t>
            </a:r>
            <a:r>
              <a:rPr lang="en-US" sz="1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Missing</a:t>
            </a:r>
            <a:r>
              <a:rPr lang="en-US" sz="1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!</a:t>
            </a:r>
            <a:endParaRPr lang="en-US" sz="1800" dirty="0" smtClean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lvl="1"/>
            <a:r>
              <a:rPr lang="en-US" sz="1800" dirty="0" smtClean="0">
                <a:latin typeface="Comic Sans MS" panose="030F0702030302020204" pitchFamily="66" charset="0"/>
              </a:rPr>
              <a:t>At </a:t>
            </a:r>
            <a:r>
              <a:rPr lang="en-US" sz="1800" dirty="0">
                <a:latin typeface="Comic Sans MS" panose="030F0702030302020204" pitchFamily="66" charset="0"/>
              </a:rPr>
              <a:t>RICH power </a:t>
            </a:r>
            <a:r>
              <a:rPr lang="en-US" sz="1800" dirty="0" smtClean="0">
                <a:latin typeface="Comic Sans MS" panose="030F0702030302020204" pitchFamily="66" charset="0"/>
              </a:rPr>
              <a:t>ON FW uploaded from flash memory on board the RICHs modules (few seconds);</a:t>
            </a:r>
            <a:endParaRPr lang="en-US" sz="1800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lvl="1"/>
            <a:r>
              <a:rPr lang="en-US" sz="1800" dirty="0" smtClean="0">
                <a:latin typeface="Comic Sans MS" panose="030F0702030302020204" pitchFamily="66" charset="0"/>
              </a:rPr>
              <a:t>Actual </a:t>
            </a:r>
            <a:r>
              <a:rPr lang="en-US" sz="1800" dirty="0" err="1" smtClean="0">
                <a:latin typeface="Comic Sans MS" panose="030F0702030302020204" pitchFamily="66" charset="0"/>
              </a:rPr>
              <a:t>TTCrx</a:t>
            </a:r>
            <a:r>
              <a:rPr lang="en-US" sz="1800" dirty="0" smtClean="0">
                <a:latin typeface="Comic Sans MS" panose="030F0702030302020204" pitchFamily="66" charset="0"/>
              </a:rPr>
              <a:t> FW without </a:t>
            </a:r>
            <a:r>
              <a:rPr lang="en-US" sz="1800" dirty="0" err="1" smtClean="0">
                <a:latin typeface="Comic Sans MS" panose="030F0702030302020204" pitchFamily="66" charset="0"/>
              </a:rPr>
              <a:t>HBr</a:t>
            </a:r>
            <a:r>
              <a:rPr lang="en-US" sz="1800" dirty="0" smtClean="0">
                <a:latin typeface="Comic Sans MS" panose="030F0702030302020204" pitchFamily="66" charset="0"/>
              </a:rPr>
              <a:t> and Time Frame trigger handling; </a:t>
            </a:r>
          </a:p>
          <a:p>
            <a:pPr lvl="1"/>
            <a:r>
              <a:rPr lang="en-US" sz="18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New </a:t>
            </a:r>
            <a:r>
              <a:rPr lang="en-US" sz="1800" dirty="0" err="1" smtClean="0">
                <a:solidFill>
                  <a:srgbClr val="0000FF"/>
                </a:solidFill>
                <a:latin typeface="Comic Sans MS" panose="030F0702030302020204" pitchFamily="66" charset="0"/>
              </a:rPr>
              <a:t>TTCrx</a:t>
            </a:r>
            <a:r>
              <a:rPr lang="en-US" sz="18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FW </a:t>
            </a:r>
            <a:r>
              <a:rPr lang="en-US" sz="18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version in </a:t>
            </a:r>
            <a:r>
              <a:rPr lang="en-US" sz="18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preparation at </a:t>
            </a:r>
            <a:r>
              <a:rPr lang="en-US" sz="1800" dirty="0" err="1" smtClean="0">
                <a:solidFill>
                  <a:srgbClr val="0000FF"/>
                </a:solidFill>
                <a:latin typeface="Comic Sans MS" panose="030F0702030302020204" pitchFamily="66" charset="0"/>
              </a:rPr>
              <a:t>bld</a:t>
            </a:r>
            <a:r>
              <a:rPr lang="en-US" sz="18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581 (see presentation of Jordan);</a:t>
            </a:r>
            <a:endParaRPr lang="en-US" sz="1800" dirty="0" smtClean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39FD-FBF6-46AC-B8F6-110991FE87EA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3567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490-9AD9-4C2F-854E-6128D9B24CEE}" type="slidenum">
              <a:rPr lang="en-GB" smtClean="0"/>
              <a:t>4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Data Throughputs per equipment</a:t>
            </a:r>
            <a:endParaRPr lang="en-GB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57415"/>
            <a:ext cx="6783734" cy="47878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921951" y="2221906"/>
            <a:ext cx="39396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RICH4 with one missing columns (23</a:t>
            </a:r>
            <a:r>
              <a:rPr lang="en-US" sz="1600" baseline="30000" dirty="0" smtClean="0">
                <a:latin typeface="Comic Sans MS" panose="030F0702030302020204" pitchFamily="66" charset="0"/>
              </a:rPr>
              <a:t>rd</a:t>
            </a:r>
            <a:r>
              <a:rPr lang="en-US" sz="1600" dirty="0" smtClean="0">
                <a:latin typeface="Comic Sans MS" panose="030F0702030302020204" pitchFamily="66" charset="0"/>
              </a:rPr>
              <a:t>);</a:t>
            </a:r>
          </a:p>
          <a:p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RICH5 with 17% of skipped events (see after).</a:t>
            </a:r>
            <a:endParaRPr lang="en-GB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20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RO errors in columns</a:t>
            </a:r>
            <a:endParaRPr lang="en-GB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490-9AD9-4C2F-854E-6128D9B24CEE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3677" y="3653194"/>
            <a:ext cx="4375446" cy="24536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3350" y="3653194"/>
            <a:ext cx="4429713" cy="245824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68331" y="1690688"/>
            <a:ext cx="94642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 smtClean="0">
                <a:latin typeface="Comic Sans MS" panose="030F0702030302020204" pitchFamily="66" charset="0"/>
              </a:rPr>
              <a:t>On the average, the RO errors in the modules are of </a:t>
            </a:r>
            <a:r>
              <a:rPr lang="en-US" sz="1600" dirty="0">
                <a:latin typeface="Comic Sans MS" panose="030F0702030302020204" pitchFamily="66" charset="0"/>
              </a:rPr>
              <a:t>the order of ~2 </a:t>
            </a:r>
            <a:r>
              <a:rPr lang="en-US" sz="1600" dirty="0" smtClean="0">
                <a:latin typeface="Comic Sans MS" panose="030F0702030302020204" pitchFamily="66" charset="0"/>
              </a:rPr>
              <a:t>%;</a:t>
            </a:r>
            <a:endParaRPr lang="en-US" sz="1600" dirty="0">
              <a:latin typeface="Comic Sans MS" panose="030F0702030302020204" pitchFamily="66" charset="0"/>
            </a:endParaRPr>
          </a:p>
          <a:p>
            <a:pPr marL="285750" indent="-285750">
              <a:buFontTx/>
              <a:buChar char="-"/>
            </a:pPr>
            <a:endParaRPr lang="en-US" sz="1600" dirty="0" smtClean="0">
              <a:latin typeface="Comic Sans MS" panose="030F0702030302020204" pitchFamily="66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Comic Sans MS" panose="030F0702030302020204" pitchFamily="66" charset="0"/>
              </a:rPr>
              <a:t>In the RICH5-L errors at 17% of events (~</a:t>
            </a:r>
            <a:r>
              <a:rPr lang="en-US" sz="1600" dirty="0">
                <a:latin typeface="Comic Sans MS" panose="030F0702030302020204" pitchFamily="66" charset="0"/>
              </a:rPr>
              <a:t>380/2200 tot</a:t>
            </a:r>
            <a:r>
              <a:rPr lang="en-US" sz="1600" dirty="0" smtClean="0">
                <a:latin typeface="Comic Sans MS" panose="030F0702030302020204" pitchFamily="66" charset="0"/>
              </a:rPr>
              <a:t>). Checks under way. In the right equipment no errors;</a:t>
            </a:r>
          </a:p>
          <a:p>
            <a:pPr marL="285750" indent="-285750">
              <a:buFontTx/>
              <a:buChar char="-"/>
            </a:pPr>
            <a:endParaRPr lang="en-US" sz="1600" dirty="0" smtClean="0">
              <a:latin typeface="Comic Sans MS" panose="030F0702030302020204" pitchFamily="66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Comic Sans MS" panose="030F0702030302020204" pitchFamily="66" charset="0"/>
              </a:rPr>
              <a:t>These events skipped for the calculation of the Pedestal Sigma (see after). </a:t>
            </a:r>
            <a:endParaRPr lang="en-GB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43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0610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2019</a:t>
            </a:r>
            <a:r>
              <a:rPr lang="en-US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: </a:t>
            </a:r>
            <a:r>
              <a:rPr lang="en-US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pedestal maps</a:t>
            </a:r>
            <a:endParaRPr lang="en-GB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490-9AD9-4C2F-854E-6128D9B24CEE}" type="slidenum">
              <a:rPr lang="en-GB" smtClean="0"/>
              <a:t>6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7049" y="1303716"/>
            <a:ext cx="3003102" cy="49596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1299" y="2080810"/>
            <a:ext cx="23500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FF"/>
                </a:solidFill>
                <a:latin typeface="Symbol" panose="05050102010706020507" pitchFamily="18" charset="2"/>
              </a:rPr>
              <a:t>&lt;s&gt; =1 </a:t>
            </a:r>
            <a:r>
              <a:rPr lang="en-US" sz="14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ADC </a:t>
            </a:r>
            <a:r>
              <a:rPr lang="en-US" sz="1400" dirty="0" err="1" smtClean="0">
                <a:solidFill>
                  <a:srgbClr val="0000FF"/>
                </a:solidFill>
                <a:latin typeface="Comic Sans MS" panose="030F0702030302020204" pitchFamily="66" charset="0"/>
              </a:rPr>
              <a:t>ch</a:t>
            </a:r>
            <a:r>
              <a:rPr lang="en-US" sz="14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&lt;</a:t>
            </a:r>
            <a:r>
              <a:rPr lang="en-US" sz="1400" dirty="0" err="1" smtClean="0">
                <a:solidFill>
                  <a:srgbClr val="0000FF"/>
                </a:solidFill>
                <a:latin typeface="Comic Sans MS" panose="030F0702030302020204" pitchFamily="66" charset="0"/>
              </a:rPr>
              <a:t>Speph</a:t>
            </a:r>
            <a:r>
              <a:rPr lang="en-US" sz="14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&gt;~30 ADC </a:t>
            </a:r>
            <a:r>
              <a:rPr lang="en-US" sz="1400" dirty="0" err="1" smtClean="0">
                <a:solidFill>
                  <a:srgbClr val="0000FF"/>
                </a:solidFill>
                <a:latin typeface="Comic Sans MS" panose="030F0702030302020204" pitchFamily="66" charset="0"/>
              </a:rPr>
              <a:t>chs</a:t>
            </a:r>
            <a:endParaRPr lang="en-US" sz="1400" dirty="0" smtClean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rgbClr val="0000FF"/>
                </a:solidFill>
                <a:latin typeface="Comic Sans MS" panose="030F0702030302020204" pitchFamily="66" charset="0"/>
              </a:rPr>
              <a:t>Th</a:t>
            </a:r>
            <a:r>
              <a:rPr lang="en-US" sz="14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=</a:t>
            </a:r>
            <a:r>
              <a:rPr lang="en-US" sz="1400" dirty="0" err="1" smtClean="0">
                <a:solidFill>
                  <a:srgbClr val="0000FF"/>
                </a:solidFill>
                <a:latin typeface="Comic Sans MS" panose="030F0702030302020204" pitchFamily="66" charset="0"/>
              </a:rPr>
              <a:t>ped</a:t>
            </a:r>
            <a:r>
              <a:rPr lang="en-US" sz="14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+ 4 </a:t>
            </a:r>
            <a:r>
              <a:rPr lang="en-US" sz="1400" dirty="0">
                <a:solidFill>
                  <a:srgbClr val="0000FF"/>
                </a:solidFill>
                <a:latin typeface="Symbol" panose="05050102010706020507" pitchFamily="18" charset="2"/>
              </a:rPr>
              <a:t>&lt;s&gt; </a:t>
            </a:r>
            <a:endParaRPr lang="en-US" sz="1400" dirty="0" smtClean="0">
              <a:solidFill>
                <a:srgbClr val="0000FF"/>
              </a:solidFill>
              <a:latin typeface="Symbol" panose="05050102010706020507" pitchFamily="18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0000FF"/>
                </a:solidFill>
                <a:latin typeface="Symbol" panose="05050102010706020507" pitchFamily="18" charset="2"/>
              </a:rPr>
              <a:t>e</a:t>
            </a:r>
            <a:r>
              <a:rPr lang="en-US" sz="1400" baseline="-25000" dirty="0" err="1" smtClean="0">
                <a:solidFill>
                  <a:srgbClr val="0000FF"/>
                </a:solidFill>
                <a:latin typeface="Comic Sans MS" panose="030F0702030302020204" pitchFamily="66" charset="0"/>
              </a:rPr>
              <a:t>d</a:t>
            </a:r>
            <a:r>
              <a:rPr lang="en-US" sz="14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=88</a:t>
            </a:r>
            <a:r>
              <a:rPr lang="en-US" sz="1400" dirty="0" smtClean="0">
                <a:solidFill>
                  <a:srgbClr val="0000FF"/>
                </a:solidFill>
                <a:latin typeface="Symbol" panose="05050102010706020507" pitchFamily="18" charset="2"/>
              </a:rPr>
              <a:t>%</a:t>
            </a:r>
            <a:endParaRPr lang="en-GB" sz="14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051000" y="1303716"/>
            <a:ext cx="5333333" cy="3967131"/>
            <a:chOff x="5486733" y="1266711"/>
            <a:chExt cx="5333333" cy="396713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86733" y="2205271"/>
              <a:ext cx="5333333" cy="3028571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8238145" y="4161801"/>
              <a:ext cx="21739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  <a:latin typeface="Comic Sans MS" panose="030F0702030302020204" pitchFamily="66" charset="0"/>
                </a:rPr>
                <a:t>RICH4-L-C23rd missing</a:t>
              </a:r>
              <a:endParaRPr lang="en-GB" sz="1400" dirty="0">
                <a:solidFill>
                  <a:srgbClr val="FF00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23" name="Down Arrow 22"/>
            <p:cNvSpPr/>
            <p:nvPr/>
          </p:nvSpPr>
          <p:spPr>
            <a:xfrm>
              <a:off x="8545794" y="4546363"/>
              <a:ext cx="64806" cy="307648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608859" y="1266711"/>
              <a:ext cx="142218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00FF"/>
                  </a:solidFill>
                  <a:latin typeface="Comic Sans MS" panose="030F0702030302020204" pitchFamily="66" charset="0"/>
                </a:rPr>
                <a:t>RICH4-FEE0-1</a:t>
              </a:r>
              <a:endParaRPr lang="en-US" sz="1400" dirty="0">
                <a:solidFill>
                  <a:srgbClr val="0000FF"/>
                </a:solidFill>
                <a:latin typeface="Comic Sans MS" panose="030F0702030302020204" pitchFamily="66" charset="0"/>
              </a:endParaRPr>
            </a:p>
            <a:p>
              <a:pPr algn="ctr"/>
              <a:r>
                <a:rPr lang="en-US" sz="1400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3840 </a:t>
              </a:r>
              <a:r>
                <a:rPr lang="en-US" sz="1400" dirty="0" err="1">
                  <a:solidFill>
                    <a:srgbClr val="0000FF"/>
                  </a:solidFill>
                  <a:latin typeface="Comic Sans MS" panose="030F0702030302020204" pitchFamily="66" charset="0"/>
                </a:rPr>
                <a:t>pds</a:t>
              </a:r>
              <a:r>
                <a:rPr lang="en-US" sz="1400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 </a:t>
              </a:r>
            </a:p>
            <a:p>
              <a:pPr algn="ctr"/>
              <a:r>
                <a:rPr lang="en-US" sz="1400" dirty="0">
                  <a:solidFill>
                    <a:srgbClr val="0000FF"/>
                  </a:solidFill>
                  <a:latin typeface="Symbol" panose="05050102010706020507" pitchFamily="18" charset="2"/>
                </a:rPr>
                <a:t>s=1 </a:t>
              </a:r>
              <a:r>
                <a:rPr lang="en-US" sz="1400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ADC </a:t>
              </a:r>
              <a:r>
                <a:rPr lang="en-US" sz="1400" dirty="0" err="1">
                  <a:solidFill>
                    <a:srgbClr val="0000FF"/>
                  </a:solidFill>
                  <a:latin typeface="Comic Sans MS" panose="030F0702030302020204" pitchFamily="66" charset="0"/>
                </a:rPr>
                <a:t>ch</a:t>
              </a:r>
              <a:r>
                <a:rPr lang="en-US" sz="1400" dirty="0" smtClean="0">
                  <a:solidFill>
                    <a:srgbClr val="0000FF"/>
                  </a:solidFill>
                  <a:latin typeface="Comic Sans MS" panose="030F0702030302020204" pitchFamily="66" charset="0"/>
                </a:rPr>
                <a:t>!</a:t>
              </a:r>
              <a:endParaRPr lang="en-GB" sz="1400" dirty="0">
                <a:solidFill>
                  <a:srgbClr val="0000FF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2989274" y="2296253"/>
            <a:ext cx="20986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mic Sans MS" panose="030F0702030302020204" pitchFamily="66" charset="0"/>
              </a:rPr>
              <a:t>RICH0-FEE4 3840 </a:t>
            </a:r>
            <a:r>
              <a:rPr lang="en-US" sz="1400" dirty="0" err="1">
                <a:solidFill>
                  <a:srgbClr val="0000FF"/>
                </a:solidFill>
                <a:latin typeface="Comic Sans MS" panose="030F0702030302020204" pitchFamily="66" charset="0"/>
              </a:rPr>
              <a:t>pds</a:t>
            </a:r>
            <a:endParaRPr lang="en-US" sz="14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27" name="Right Arrow 26"/>
          <p:cNvSpPr/>
          <p:nvPr/>
        </p:nvSpPr>
        <p:spPr>
          <a:xfrm>
            <a:off x="2691925" y="2521009"/>
            <a:ext cx="297349" cy="8302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34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  <a:latin typeface="Comic Sans MS" panose="030F0702030302020204" pitchFamily="66" charset="0"/>
              </a:rPr>
              <a:t>New (and old!) pedestal patterns!</a:t>
            </a:r>
            <a:endParaRPr lang="en-GB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490-9AD9-4C2F-854E-6128D9B24CEE}" type="slidenum">
              <a:rPr lang="en-GB" smtClean="0"/>
              <a:t>7</a:t>
            </a:fld>
            <a:endParaRPr lang="en-GB"/>
          </a:p>
        </p:txBody>
      </p:sp>
      <p:grpSp>
        <p:nvGrpSpPr>
          <p:cNvPr id="20" name="Group 19"/>
          <p:cNvGrpSpPr/>
          <p:nvPr/>
        </p:nvGrpSpPr>
        <p:grpSpPr>
          <a:xfrm>
            <a:off x="6486540" y="1456357"/>
            <a:ext cx="3333720" cy="4899993"/>
            <a:chOff x="1100553" y="1573523"/>
            <a:chExt cx="3333720" cy="4899993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0553" y="1573523"/>
              <a:ext cx="3333720" cy="4899993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1912589" y="1621637"/>
              <a:ext cx="16690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FF"/>
                  </a:solidFill>
                  <a:latin typeface="Comic Sans MS" panose="030F0702030302020204" pitchFamily="66" charset="0"/>
                </a:rPr>
                <a:t>RICH3 21 Nov. 2008</a:t>
              </a:r>
            </a:p>
            <a:p>
              <a:pPr algn="ctr"/>
              <a:r>
                <a:rPr lang="en-US" sz="1200" dirty="0" smtClean="0">
                  <a:solidFill>
                    <a:srgbClr val="0000FF"/>
                  </a:solidFill>
                  <a:latin typeface="Symbol" panose="05050102010706020507" pitchFamily="18" charset="2"/>
                </a:rPr>
                <a:t>&lt;s&gt;=</a:t>
              </a:r>
              <a:r>
                <a:rPr lang="en-US" sz="1200" dirty="0">
                  <a:solidFill>
                    <a:srgbClr val="0000FF"/>
                  </a:solidFill>
                  <a:latin typeface="Symbol" panose="05050102010706020507" pitchFamily="18" charset="2"/>
                </a:rPr>
                <a:t>1 </a:t>
              </a:r>
              <a:r>
                <a:rPr lang="en-US" sz="1200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ADC </a:t>
              </a:r>
              <a:r>
                <a:rPr lang="en-US" sz="1200" dirty="0" err="1">
                  <a:solidFill>
                    <a:srgbClr val="0000FF"/>
                  </a:solidFill>
                  <a:latin typeface="Comic Sans MS" panose="030F0702030302020204" pitchFamily="66" charset="0"/>
                </a:rPr>
                <a:t>ch</a:t>
              </a:r>
              <a:r>
                <a:rPr lang="en-US" sz="1200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!</a:t>
              </a:r>
              <a:endParaRPr lang="en-GB" sz="1200" dirty="0">
                <a:solidFill>
                  <a:srgbClr val="0000FF"/>
                </a:solidFill>
                <a:latin typeface="Comic Sans MS" panose="030F0702030302020204" pitchFamily="66" charset="0"/>
              </a:endParaRPr>
            </a:p>
            <a:p>
              <a:endParaRPr lang="en-GB" sz="1200" dirty="0">
                <a:solidFill>
                  <a:srgbClr val="0000FF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297033" y="1456357"/>
            <a:ext cx="2903557" cy="4845466"/>
            <a:chOff x="2356853" y="1456357"/>
            <a:chExt cx="2903557" cy="484546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56853" y="1456357"/>
              <a:ext cx="2903557" cy="4845466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3010174" y="1569539"/>
              <a:ext cx="15969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FF"/>
                  </a:solidFill>
                  <a:latin typeface="Comic Sans MS" panose="030F0702030302020204" pitchFamily="66" charset="0"/>
                </a:rPr>
                <a:t>RICH3 </a:t>
              </a:r>
              <a:r>
                <a:rPr lang="en-US" sz="1200" dirty="0" smtClean="0">
                  <a:solidFill>
                    <a:srgbClr val="0000FF"/>
                  </a:solidFill>
                  <a:latin typeface="Comic Sans MS" panose="030F0702030302020204" pitchFamily="66" charset="0"/>
                </a:rPr>
                <a:t>10 </a:t>
              </a:r>
              <a:r>
                <a:rPr lang="en-US" sz="1200" dirty="0" err="1" smtClean="0">
                  <a:solidFill>
                    <a:srgbClr val="0000FF"/>
                  </a:solidFill>
                  <a:latin typeface="Comic Sans MS" panose="030F0702030302020204" pitchFamily="66" charset="0"/>
                </a:rPr>
                <a:t>Dic</a:t>
              </a:r>
              <a:r>
                <a:rPr lang="en-US" sz="1200" dirty="0" smtClean="0">
                  <a:solidFill>
                    <a:srgbClr val="0000FF"/>
                  </a:solidFill>
                  <a:latin typeface="Comic Sans MS" panose="030F0702030302020204" pitchFamily="66" charset="0"/>
                </a:rPr>
                <a:t>. </a:t>
              </a:r>
              <a:r>
                <a:rPr lang="en-US" sz="1200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2019</a:t>
              </a:r>
            </a:p>
            <a:p>
              <a:pPr algn="ctr"/>
              <a:r>
                <a:rPr lang="en-US" sz="1200" dirty="0">
                  <a:solidFill>
                    <a:srgbClr val="0000FF"/>
                  </a:solidFill>
                  <a:latin typeface="Symbol" panose="05050102010706020507" pitchFamily="18" charset="2"/>
                </a:rPr>
                <a:t>&lt;s</a:t>
              </a:r>
              <a:r>
                <a:rPr lang="en-US" sz="1200" dirty="0" smtClean="0">
                  <a:solidFill>
                    <a:srgbClr val="0000FF"/>
                  </a:solidFill>
                  <a:latin typeface="Symbol" panose="05050102010706020507" pitchFamily="18" charset="2"/>
                </a:rPr>
                <a:t>&gt;=</a:t>
              </a:r>
              <a:r>
                <a:rPr lang="en-US" sz="1200" dirty="0">
                  <a:solidFill>
                    <a:srgbClr val="0000FF"/>
                  </a:solidFill>
                  <a:latin typeface="Symbol" panose="05050102010706020507" pitchFamily="18" charset="2"/>
                </a:rPr>
                <a:t>1</a:t>
              </a:r>
              <a:r>
                <a:rPr lang="en-US" sz="1200" dirty="0" smtClean="0">
                  <a:solidFill>
                    <a:srgbClr val="0000FF"/>
                  </a:solidFill>
                  <a:latin typeface="Symbol" panose="05050102010706020507" pitchFamily="18" charset="2"/>
                </a:rPr>
                <a:t> </a:t>
              </a:r>
              <a:r>
                <a:rPr lang="en-US" sz="1200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ADC </a:t>
              </a:r>
              <a:r>
                <a:rPr lang="en-US" sz="1200" dirty="0" err="1">
                  <a:solidFill>
                    <a:srgbClr val="0000FF"/>
                  </a:solidFill>
                  <a:latin typeface="Comic Sans MS" panose="030F0702030302020204" pitchFamily="66" charset="0"/>
                </a:rPr>
                <a:t>ch</a:t>
              </a:r>
              <a:r>
                <a:rPr lang="en-US" sz="1200" dirty="0" smtClean="0">
                  <a:solidFill>
                    <a:srgbClr val="0000FF"/>
                  </a:solidFill>
                  <a:latin typeface="Comic Sans MS" panose="030F0702030302020204" pitchFamily="66" charset="0"/>
                </a:rPr>
                <a:t>!</a:t>
              </a:r>
              <a:endParaRPr lang="en-GB" sz="1200" dirty="0">
                <a:solidFill>
                  <a:srgbClr val="0000FF"/>
                </a:solidFill>
                <a:latin typeface="Comic Sans MS" panose="030F0702030302020204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549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Future commissioning plans</a:t>
            </a:r>
            <a:endParaRPr lang="en-GB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Comic Sans MS" panose="030F0702030302020204" pitchFamily="66" charset="0"/>
              </a:rPr>
              <a:t>Use the LTU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at P2 to</a:t>
            </a:r>
            <a:r>
              <a:rPr lang="en-US" sz="2000" dirty="0" smtClean="0">
                <a:latin typeface="Comic Sans MS" panose="030F0702030302020204" pitchFamily="66" charset="0"/>
              </a:rPr>
              <a:t> continue </a:t>
            </a:r>
            <a:r>
              <a:rPr lang="en-US" sz="2000" dirty="0" smtClean="0">
                <a:latin typeface="Comic Sans MS" panose="030F0702030302020204" pitchFamily="66" charset="0"/>
              </a:rPr>
              <a:t>RO tests till end </a:t>
            </a:r>
            <a:r>
              <a:rPr lang="en-US" sz="2000" dirty="0" smtClean="0">
                <a:latin typeface="Comic Sans MS" panose="030F0702030302020204" pitchFamily="66" charset="0"/>
              </a:rPr>
              <a:t>of this week 13</a:t>
            </a:r>
            <a:r>
              <a:rPr lang="en-US" sz="2000" baseline="30000" dirty="0" smtClean="0">
                <a:latin typeface="Comic Sans MS" panose="030F0702030302020204" pitchFamily="66" charset="0"/>
              </a:rPr>
              <a:t>th</a:t>
            </a:r>
            <a:r>
              <a:rPr lang="en-US" sz="2000" dirty="0" smtClean="0">
                <a:latin typeface="Comic Sans MS" panose="030F0702030302020204" pitchFamily="66" charset="0"/>
              </a:rPr>
              <a:t> Dec. 2019</a:t>
            </a:r>
            <a:r>
              <a:rPr lang="en-US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. </a:t>
            </a:r>
            <a:r>
              <a:rPr lang="en-US" sz="2000" dirty="0" smtClean="0">
                <a:latin typeface="Comic Sans MS" panose="030F0702030302020204" pitchFamily="66" charset="0"/>
              </a:rPr>
              <a:t>Continue with the HMP LTU as from </a:t>
            </a:r>
            <a:r>
              <a:rPr lang="en-US" sz="2000" dirty="0">
                <a:latin typeface="Comic Sans MS" panose="030F0702030302020204" pitchFamily="66" charset="0"/>
              </a:rPr>
              <a:t>F</a:t>
            </a:r>
            <a:r>
              <a:rPr lang="en-US" sz="2000" dirty="0" smtClean="0">
                <a:latin typeface="Comic Sans MS" panose="030F0702030302020204" pitchFamily="66" charset="0"/>
              </a:rPr>
              <a:t>ebruary 2020 (delivery date);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On the base 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of 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pedestals 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maps so far, we are going to request the TC the 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access 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on the beginning of 2020 the RICH4 to 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repair 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RO-L-C23rd. Scaffoldings should be installed;</a:t>
            </a:r>
            <a:endParaRPr lang="en-US" sz="2000" dirty="0" smtClean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New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TTCrx</a:t>
            </a:r>
            <a:r>
              <a:rPr lang="en-US" sz="2000" dirty="0" smtClean="0">
                <a:latin typeface="Comic Sans MS" panose="030F0702030302020204" pitchFamily="66" charset="0"/>
              </a:rPr>
              <a:t> FW with </a:t>
            </a:r>
            <a:r>
              <a:rPr lang="en-US" sz="2000" dirty="0" err="1" smtClean="0">
                <a:latin typeface="Comic Sans MS" panose="030F0702030302020204" pitchFamily="66" charset="0"/>
              </a:rPr>
              <a:t>HBr</a:t>
            </a:r>
            <a:r>
              <a:rPr lang="en-US" sz="2000" dirty="0" smtClean="0">
                <a:latin typeface="Comic Sans MS" panose="030F0702030302020204" pitchFamily="66" charset="0"/>
              </a:rPr>
              <a:t> and Time Frame trigger handling by end of </a:t>
            </a:r>
            <a:r>
              <a:rPr lang="en-US" sz="2000" dirty="0">
                <a:latin typeface="Comic Sans MS" panose="030F0702030302020204" pitchFamily="66" charset="0"/>
              </a:rPr>
              <a:t>J</a:t>
            </a:r>
            <a:r>
              <a:rPr lang="en-US" sz="2000" dirty="0" smtClean="0">
                <a:latin typeface="Comic Sans MS" panose="030F0702030302020204" pitchFamily="66" charset="0"/>
              </a:rPr>
              <a:t>anuary 2020;</a:t>
            </a:r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As from 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summer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2020, 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HMP-CTP agreement for the usage of the </a:t>
            </a:r>
            <a:r>
              <a:rPr lang="en-US" sz="2000" dirty="0" err="1" smtClean="0">
                <a:solidFill>
                  <a:srgbClr val="0000FF"/>
                </a:solidFill>
                <a:latin typeface="Comic Sans MS" panose="030F0702030302020204" pitchFamily="66" charset="0"/>
              </a:rPr>
              <a:t>Fan_IN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/OUT </a:t>
            </a:r>
            <a:r>
              <a:rPr lang="en-US" sz="2000" dirty="0">
                <a:solidFill>
                  <a:srgbClr val="0000FF"/>
                </a:solidFill>
                <a:latin typeface="Comic Sans MS" panose="030F0702030302020204" pitchFamily="66" charset="0"/>
              </a:rPr>
              <a:t>modules ,VME crate, crate controller and relevant </a:t>
            </a:r>
            <a:r>
              <a:rPr lang="en-US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software (Run 2 device). </a:t>
            </a:r>
            <a:r>
              <a:rPr lang="en-US" sz="2000" dirty="0" smtClean="0">
                <a:latin typeface="Comic Sans MS" panose="030F0702030302020204" pitchFamily="66" charset="0"/>
              </a:rPr>
              <a:t>HMP will use </a:t>
            </a:r>
            <a:r>
              <a:rPr lang="en-US" sz="2000" dirty="0" smtClean="0">
                <a:latin typeface="Comic Sans MS" panose="030F0702030302020204" pitchFamily="66" charset="0"/>
              </a:rPr>
              <a:t>and maintain </a:t>
            </a:r>
            <a:r>
              <a:rPr lang="en-US" sz="2000" dirty="0" smtClean="0">
                <a:latin typeface="Comic Sans MS" panose="030F0702030302020204" pitchFamily="66" charset="0"/>
              </a:rPr>
              <a:t>those device</a:t>
            </a:r>
            <a:r>
              <a:rPr lang="en-US" sz="2000" dirty="0" smtClean="0">
                <a:latin typeface="Comic Sans MS" panose="030F0702030302020204" pitchFamily="66" charset="0"/>
              </a:rPr>
              <a:t> and the relevant </a:t>
            </a:r>
            <a:r>
              <a:rPr lang="en-US" sz="2000" dirty="0" smtClean="0">
                <a:latin typeface="Comic Sans MS" panose="030F0702030302020204" pitchFamily="66" charset="0"/>
              </a:rPr>
              <a:t>software </a:t>
            </a:r>
            <a:r>
              <a:rPr lang="en-US" sz="2000" dirty="0" smtClean="0">
                <a:latin typeface="Comic Sans MS" panose="030F0702030302020204" pitchFamily="66" charset="0"/>
              </a:rPr>
              <a:t>during </a:t>
            </a:r>
            <a:r>
              <a:rPr lang="en-US" sz="2000" dirty="0" smtClean="0">
                <a:latin typeface="Comic Sans MS" panose="030F0702030302020204" pitchFamily="66" charset="0"/>
              </a:rPr>
              <a:t>all the Run 3.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GB" sz="20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490-9AD9-4C2F-854E-6128D9B24CE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142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(Anti)deuteron inelastic C.S. measurement</a:t>
            </a:r>
            <a:endParaRPr lang="en-GB" sz="36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December 2019 HMP plenary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de Cataldo INFN Bari/CERN EP-UAI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490-9AD9-4C2F-854E-6128D9B24CEE}" type="slidenum">
              <a:rPr lang="en-GB" smtClean="0"/>
              <a:t>9</a:t>
            </a:fld>
            <a:endParaRPr lang="en-GB"/>
          </a:p>
        </p:txBody>
      </p:sp>
      <p:pic>
        <p:nvPicPr>
          <p:cNvPr id="9" name="Picture 8" descr="Screen Shot 2019-11-24 at 11.45.0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23" t="20165" r="39712" b="21399"/>
          <a:stretch/>
        </p:blipFill>
        <p:spPr>
          <a:xfrm>
            <a:off x="2085508" y="2690336"/>
            <a:ext cx="3349618" cy="33733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58456" y="1458442"/>
            <a:ext cx="50851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Meeting with TC already planned before </a:t>
            </a:r>
            <a:r>
              <a:rPr lang="en-US" sz="1600" dirty="0">
                <a:latin typeface="Comic Sans MS" panose="030F0702030302020204" pitchFamily="66" charset="0"/>
              </a:rPr>
              <a:t>the end of 2019  </a:t>
            </a:r>
            <a:r>
              <a:rPr lang="en-US" sz="1600" dirty="0" smtClean="0">
                <a:latin typeface="Comic Sans MS" panose="030F0702030302020204" pitchFamily="66" charset="0"/>
              </a:rPr>
              <a:t>to </a:t>
            </a:r>
            <a:r>
              <a:rPr lang="en-US" sz="1600" dirty="0">
                <a:latin typeface="Comic Sans MS" panose="030F0702030302020204" pitchFamily="66" charset="0"/>
              </a:rPr>
              <a:t>discuss the installation of two </a:t>
            </a:r>
            <a:r>
              <a:rPr lang="en-US" sz="1600" dirty="0" smtClean="0">
                <a:latin typeface="Comic Sans MS" panose="030F0702030302020204" pitchFamily="66" charset="0"/>
              </a:rPr>
              <a:t>aluminum </a:t>
            </a:r>
            <a:r>
              <a:rPr lang="en-US" sz="1600" dirty="0" smtClean="0">
                <a:latin typeface="Comic Sans MS" panose="030F0702030302020204" pitchFamily="66" charset="0"/>
              </a:rPr>
              <a:t> Absorbers</a:t>
            </a:r>
            <a:r>
              <a:rPr lang="en-US" sz="1600" dirty="0">
                <a:latin typeface="Comic Sans MS" panose="030F0702030302020204" pitchFamily="66" charset="0"/>
              </a:rPr>
              <a:t>;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endParaRPr lang="en-US" sz="1600" dirty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Preliminary scheme of installation available.</a:t>
            </a:r>
          </a:p>
          <a:p>
            <a:endParaRPr lang="en-US" sz="1600" dirty="0">
              <a:latin typeface="Comic Sans MS" panose="030F0702030302020204" pitchFamily="66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0920" y="4240043"/>
            <a:ext cx="2992211" cy="20007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34869" y="1821180"/>
            <a:ext cx="48677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First comments of reviewers, received;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The new version of the document under preparation (see later the presentation of A. Caliva).</a:t>
            </a:r>
            <a:endParaRPr lang="en-GB" sz="14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434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2568</TotalTime>
  <Words>879</Words>
  <Application>Microsoft Office PowerPoint</Application>
  <PresentationFormat>Widescreen</PresentationFormat>
  <Paragraphs>111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Comic Sans MS</vt:lpstr>
      <vt:lpstr>Symbol</vt:lpstr>
      <vt:lpstr>Wingdings</vt:lpstr>
      <vt:lpstr>Office Theme</vt:lpstr>
      <vt:lpstr>New Pedestal maps and Status of the FEE/RO electronics</vt:lpstr>
      <vt:lpstr>Correspondence DCS-RICH module </vt:lpstr>
      <vt:lpstr>HMPID commissioning activities</vt:lpstr>
      <vt:lpstr>Data Throughputs per equipment</vt:lpstr>
      <vt:lpstr>RO errors in columns</vt:lpstr>
      <vt:lpstr>2019: pedestal maps</vt:lpstr>
      <vt:lpstr>New (and old!) pedestal patterns!</vt:lpstr>
      <vt:lpstr>Future commissioning plans</vt:lpstr>
      <vt:lpstr>(Anti)deuteron inelastic C.S. measurement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Raul Arteche Diaz</dc:creator>
  <cp:lastModifiedBy>Giacinto De Cataldo</cp:lastModifiedBy>
  <cp:revision>92</cp:revision>
  <cp:lastPrinted>2019-11-21T13:50:29Z</cp:lastPrinted>
  <dcterms:created xsi:type="dcterms:W3CDTF">2019-11-21T13:32:14Z</dcterms:created>
  <dcterms:modified xsi:type="dcterms:W3CDTF">2019-12-11T12:40:05Z</dcterms:modified>
</cp:coreProperties>
</file>