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322" r:id="rId4"/>
    <p:sldId id="321" r:id="rId5"/>
    <p:sldId id="332" r:id="rId6"/>
    <p:sldId id="350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20" r:id="rId24"/>
    <p:sldId id="351" r:id="rId25"/>
  </p:sldIdLst>
  <p:sldSz cx="9144000" cy="6858000" type="screen4x3"/>
  <p:notesSz cx="6746875" cy="98679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6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46875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2270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4136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4688" y="4687888"/>
            <a:ext cx="5395912" cy="4437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2270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E7D5117-DB99-4794-BF26-8F2B68EB00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D48D37-81CA-452F-B856-7B110D8AB21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908050" y="741363"/>
            <a:ext cx="4932363" cy="3698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2FA4B59-746D-434F-9B5A-0434E6D089B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DD3830-E0A1-4B75-974E-A0BC902C670E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8DC7BA-D3D7-426C-A30F-74ABFE4012C5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F8DEC6A-882A-4AFC-808F-417BF82EFB26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00FEE72-05EA-4E5E-9A4F-6A4F794626C5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F203B01-15A3-4E6B-BEB6-306D6186E84A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36F5987-2CD5-4A00-8DD1-12E9ED128076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A23B3D-5324-4A89-A7CD-9500152BECDA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27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9853FB-894F-47B9-A609-DEC07CA6384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737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37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6A99CEC-AA32-4E84-8299-80984D41C0B1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27AFC35-F4B7-4FF0-AAA5-83D1529A7962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A65C48D-687B-4434-8A7F-7D44542D96F6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679F213-58BB-4A8F-8ACC-18DBB0BA3E99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808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77AF4-BFE2-4A53-985A-87F98B4E56C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691" y="4688287"/>
            <a:ext cx="4945496" cy="4440325"/>
          </a:xfrm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4855C2-4C7A-4D2D-8DC0-95EF03EA2CC0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B3D4315-FAD9-43BC-932F-82BB8A457523}" type="slidenum">
              <a:rPr lang="en-GB"/>
              <a:pPr/>
              <a:t>5</a:t>
            </a:fld>
            <a:endParaRPr lang="en-GB"/>
          </a:p>
        </p:txBody>
      </p:sp>
      <p:sp>
        <p:nvSpPr>
          <p:cNvPr id="942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2950"/>
            <a:ext cx="4933950" cy="3700463"/>
          </a:xfrm>
          <a:ln/>
        </p:spPr>
      </p:sp>
      <p:sp>
        <p:nvSpPr>
          <p:cNvPr id="942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4688" y="4687889"/>
            <a:ext cx="5397500" cy="4438651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A96BEE-90B7-4879-82DB-D8871D1E91F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3450FE5-4F51-438E-866E-A59AA2FA416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C30D8A7-F747-41E5-92CD-B440466B6C6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4E5A412-A2DA-4DF4-8069-71370F154F76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6CB165-CC87-4D27-B6DE-2BE3F0D8EB9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59000" cy="6335713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5713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7987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Τίτλος και 4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sz="quarter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46075" y="974725"/>
            <a:ext cx="4217988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716463" y="974725"/>
            <a:ext cx="4217987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346075" y="3763963"/>
            <a:ext cx="4217988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6463" y="3763963"/>
            <a:ext cx="4217987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716463" y="974725"/>
            <a:ext cx="4217987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716463" y="3763963"/>
            <a:ext cx="4217987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55825" y="2493963"/>
            <a:ext cx="6516688" cy="1074737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7987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8375" cy="542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grpSp>
        <p:nvGrpSpPr>
          <p:cNvPr id="1031" name="Group 6"/>
          <p:cNvGrpSpPr>
            <a:grpSpLocks/>
          </p:cNvGrpSpPr>
          <p:nvPr/>
        </p:nvGrpSpPr>
        <p:grpSpPr bwMode="auto">
          <a:xfrm>
            <a:off x="255588" y="644525"/>
            <a:ext cx="3651250" cy="325438"/>
            <a:chOff x="161" y="406"/>
            <a:chExt cx="2300" cy="205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61" y="406"/>
              <a:ext cx="2301" cy="2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r">
                <a:spcBef>
                  <a:spcPts val="225"/>
                </a:spcBef>
                <a:buClr>
                  <a:srgbClr val="F1AF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900">
                  <a:solidFill>
                    <a:srgbClr val="FFFFFF"/>
                  </a:solidFill>
                </a:rPr>
                <a:t>Enabling Grids for E-sciencE</a:t>
              </a:r>
            </a:p>
          </p:txBody>
        </p:sp>
        <p:sp>
          <p:nvSpPr>
            <p:cNvPr id="4" name="Line 8"/>
            <p:cNvSpPr>
              <a:spLocks noChangeShapeType="1"/>
            </p:cNvSpPr>
            <p:nvPr/>
          </p:nvSpPr>
          <p:spPr bwMode="auto">
            <a:xfrm>
              <a:off x="161" y="406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161" y="612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61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2462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</p:grpSp>
      <p:sp>
        <p:nvSpPr>
          <p:cNvPr id="103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2588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</a:rPr>
              <a:t>INFSO-RI-508833</a:t>
            </a:r>
            <a:r>
              <a:rPr lang="en-US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1034" name="Picture 1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sldNum="0" hdr="0" ftr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5825" y="2493963"/>
            <a:ext cx="6516688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</a:rPr>
              <a:t>INFSO-RI-508833</a:t>
            </a:r>
            <a:r>
              <a:rPr lang="en-US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2058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903788" y="696913"/>
            <a:ext cx="4025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45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>
                <a:solidFill>
                  <a:srgbClr val="FFFFFF"/>
                </a:solidFill>
              </a:rPr>
              <a:t>Enabling Grids for E-sciencE</a:t>
            </a:r>
          </a:p>
        </p:txBody>
      </p:sp>
      <p:pic>
        <p:nvPicPr>
          <p:cNvPr id="2060" name="Picture 1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350" y="5861050"/>
            <a:ext cx="1855788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ts val="4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600" b="1">
                <a:solidFill>
                  <a:srgbClr val="325FAF"/>
                </a:solidFill>
              </a:rPr>
              <a:t>www.eu-egee.org</a:t>
            </a:r>
          </a:p>
        </p:txBody>
      </p:sp>
      <p:pic>
        <p:nvPicPr>
          <p:cNvPr id="2062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63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assiki@cslab.ece.ntua.g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egee-see.org/index.php/Programming_from_the_Command_Lin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ubTitle"/>
          </p:nvPr>
        </p:nvSpPr>
        <p:spPr>
          <a:xfrm>
            <a:off x="2090738" y="3968750"/>
            <a:ext cx="6518275" cy="1397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Α</a:t>
            </a:r>
            <a:r>
              <a:rPr lang="en-US" sz="2000" i="1" smtClean="0">
                <a:solidFill>
                  <a:srgbClr val="2B519A"/>
                </a:solidFill>
              </a:rPr>
              <a:t>thanasia Asiki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smtClean="0">
                <a:solidFill>
                  <a:srgbClr val="AC3B8B"/>
                </a:solidFill>
                <a:hlinkClick r:id="rId3"/>
              </a:rPr>
              <a:t>aassiki@cslab.ece.ntua.gr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Computing Systems Laboratory, 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National Technical University of Athens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87538" y="1406525"/>
            <a:ext cx="6615112" cy="2479675"/>
          </a:xfrm>
        </p:spPr>
        <p:txBody>
          <a:bodyPr/>
          <a:lstStyle/>
          <a:p>
            <a:pPr algn="l" eaLnBrk="1" hangingPunct="1">
              <a:buClr>
                <a:srgbClr val="2B519A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0" i="1" smtClean="0">
                <a:solidFill>
                  <a:srgbClr val="2B519A"/>
                </a:solidFill>
              </a:rPr>
              <a:t/>
            </a:r>
            <a:br>
              <a:rPr lang="en-US" sz="3600" b="0" i="1" smtClean="0">
                <a:solidFill>
                  <a:srgbClr val="2B519A"/>
                </a:solidFill>
              </a:rPr>
            </a:br>
            <a:r>
              <a:rPr lang="en-US" sz="3600" b="0" i="1" smtClean="0">
                <a:solidFill>
                  <a:srgbClr val="2B519A"/>
                </a:solidFill>
              </a:rPr>
              <a:t>Laboratory: Hands-on using EGEE Grid and gLite middleware</a:t>
            </a:r>
            <a:r>
              <a:rPr lang="ar-SA" sz="3600" b="0" i="1" smtClean="0">
                <a:solidFill>
                  <a:srgbClr val="2B519A"/>
                </a:solidFill>
                <a:cs typeface="Arial" charset="0"/>
              </a:rPr>
              <a:t>‏</a:t>
            </a:r>
            <a:endParaRPr lang="en-US" sz="3600" b="0" i="1" smtClean="0">
              <a:solidFill>
                <a:srgbClr val="2B519A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Operations on files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63" y="819150"/>
            <a:ext cx="8124825" cy="578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1754188" y="3335338"/>
            <a:ext cx="1325562" cy="1068387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915988" y="3784600"/>
            <a:ext cx="1674812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interacts with the Grid Infrastructure through the UI</a:t>
            </a:r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V="1">
            <a:off x="3322638" y="2819400"/>
            <a:ext cx="1587" cy="152241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613025" y="3111500"/>
            <a:ext cx="1674813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creates its own directory in the File Catalogue</a:t>
            </a:r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V="1">
            <a:off x="3465513" y="3425825"/>
            <a:ext cx="1685925" cy="13144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024188" y="4075113"/>
            <a:ext cx="1674812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UPLOADS a file to a Grid SE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 flipV="1">
            <a:off x="3359150" y="2368550"/>
            <a:ext cx="2193925" cy="8651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619500" y="2060575"/>
            <a:ext cx="1700213" cy="94615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identifiers of the file are stored under its LFN to the user’s directory</a:t>
            </a: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795963" y="3206750"/>
            <a:ext cx="2471737" cy="173831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6194425" y="3786188"/>
            <a:ext cx="1803400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file is REPLICATED to another site </a:t>
            </a:r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H="1" flipV="1">
            <a:off x="3346450" y="2419350"/>
            <a:ext cx="4975225" cy="2411413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4495800" y="3684588"/>
            <a:ext cx="1906588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new information is added to the user’s directory</a:t>
            </a:r>
          </a:p>
        </p:txBody>
      </p:sp>
      <p:sp>
        <p:nvSpPr>
          <p:cNvPr id="27664" name="Oval 15"/>
          <p:cNvSpPr>
            <a:spLocks noChangeArrowheads="1"/>
          </p:cNvSpPr>
          <p:nvPr/>
        </p:nvSpPr>
        <p:spPr bwMode="auto">
          <a:xfrm>
            <a:off x="4532313" y="774700"/>
            <a:ext cx="4611687" cy="6045200"/>
          </a:xfrm>
          <a:prstGeom prst="ellipse">
            <a:avLst/>
          </a:prstGeom>
          <a:noFill/>
          <a:ln w="25560">
            <a:solidFill>
              <a:srgbClr val="325FAF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3387725" y="4932363"/>
            <a:ext cx="1390650" cy="231775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275013" y="5026025"/>
            <a:ext cx="1674812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DOWNLOADS a file from the Grid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3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6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4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28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3" dur="3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41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45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50" dur="3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4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58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68" dur="3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2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81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86" dur="3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90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 additive="repl">
                                        <p:cTn id="94" dur="2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98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03" dur="3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07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3" grpId="0" animBg="1"/>
      <p:bldP spid="53253" grpId="1" animBg="1"/>
      <p:bldP spid="53255" grpId="0" animBg="1"/>
      <p:bldP spid="53255" grpId="1" animBg="1"/>
      <p:bldP spid="53257" grpId="0" animBg="1"/>
      <p:bldP spid="53257" grpId="1" animBg="1"/>
      <p:bldP spid="53259" grpId="0" animBg="1"/>
      <p:bldP spid="53259" grpId="1" animBg="1"/>
      <p:bldP spid="53261" grpId="0" animBg="1"/>
      <p:bldP spid="53261" grpId="1" animBg="1"/>
      <p:bldP spid="532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Configuration  to use  the LFC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The LFC_HOST variable must contain the hostname of the machine providing the LFC service</a:t>
            </a:r>
          </a:p>
          <a:p>
            <a:pPr eaLnBrk="1" hangingPunct="1">
              <a:spcBef>
                <a:spcPts val="45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1800" dirty="0" err="1" smtClean="0">
                <a:solidFill>
                  <a:srgbClr val="AC3B8B"/>
                </a:solidFill>
              </a:rPr>
              <a:t>export</a:t>
            </a:r>
            <a:r>
              <a:rPr lang="el-GR" sz="1800" dirty="0" smtClean="0">
                <a:solidFill>
                  <a:srgbClr val="AC3B8B"/>
                </a:solidFill>
              </a:rPr>
              <a:t> </a:t>
            </a:r>
            <a:r>
              <a:rPr lang="el-GR" sz="1800" dirty="0" err="1" smtClean="0">
                <a:solidFill>
                  <a:srgbClr val="AC3B8B"/>
                </a:solidFill>
              </a:rPr>
              <a:t>LFC_HOST=`lcg</a:t>
            </a:r>
            <a:r>
              <a:rPr lang="el-GR" sz="1800" dirty="0" smtClean="0">
                <a:solidFill>
                  <a:srgbClr val="AC3B8B"/>
                </a:solidFill>
              </a:rPr>
              <a:t>-</a:t>
            </a:r>
            <a:r>
              <a:rPr lang="el-GR" sz="1800" dirty="0" err="1" smtClean="0">
                <a:solidFill>
                  <a:srgbClr val="AC3B8B"/>
                </a:solidFill>
              </a:rPr>
              <a:t>infosites</a:t>
            </a:r>
            <a:r>
              <a:rPr lang="el-GR" sz="1800" dirty="0" smtClean="0">
                <a:solidFill>
                  <a:srgbClr val="AC3B8B"/>
                </a:solidFill>
              </a:rPr>
              <a:t> --vo 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l-GR" sz="1800" dirty="0" err="1" smtClean="0">
                <a:solidFill>
                  <a:srgbClr val="AC3B8B"/>
                </a:solidFill>
              </a:rPr>
              <a:t>lfc</a:t>
            </a:r>
            <a:r>
              <a:rPr lang="el-GR" sz="1800" dirty="0" smtClean="0">
                <a:solidFill>
                  <a:srgbClr val="AC3B8B"/>
                </a:solidFill>
              </a:rPr>
              <a:t>`</a:t>
            </a:r>
            <a:r>
              <a:rPr lang="el-GR" sz="1800" dirty="0" smtClean="0"/>
              <a:t> </a:t>
            </a:r>
          </a:p>
          <a:p>
            <a:pPr eaLnBrk="1" hangingPunct="1"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export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l-GR" sz="2000" dirty="0" err="1" smtClean="0">
                <a:solidFill>
                  <a:srgbClr val="AC3B8B"/>
                </a:solidFill>
              </a:rPr>
              <a:t>LCG_CATALOG_TYPE=lfc</a:t>
            </a:r>
            <a:r>
              <a:rPr lang="el-GR" dirty="0" smtClean="0"/>
              <a:t> 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/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The LCG_GFAL_VO variable must contain the name of the user’s VO</a:t>
            </a:r>
          </a:p>
          <a:p>
            <a:pPr eaLnBrk="1" hangingPunct="1"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export</a:t>
            </a:r>
            <a:r>
              <a:rPr lang="el-GR" sz="2000" dirty="0" smtClean="0">
                <a:solidFill>
                  <a:srgbClr val="AC3B8B"/>
                </a:solidFill>
              </a:rPr>
              <a:t> LCG_GFAL_VO=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Create a directory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Creating a directory in the LFN namespace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mkdir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smtClean="0">
                <a:solidFill>
                  <a:srgbClr val="AC3B8B"/>
                </a:solidFill>
              </a:rPr>
              <a:t>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/>
              <a:t>where $USER -&gt; the username of each participant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Listing the entries 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of a LFC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n-US" sz="2000" dirty="0" err="1" smtClean="0">
                <a:solidFill>
                  <a:srgbClr val="AC3B8B"/>
                </a:solidFill>
              </a:rPr>
              <a:t>ls</a:t>
            </a:r>
            <a:r>
              <a:rPr lang="en-US" sz="2000" dirty="0" smtClean="0">
                <a:solidFill>
                  <a:srgbClr val="AC3B8B"/>
                </a:solidFill>
              </a:rPr>
              <a:t> -l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     </a:t>
            </a:r>
            <a:r>
              <a:rPr lang="en-US" sz="1600" dirty="0" err="1" smtClean="0"/>
              <a:t>drwxrwxr</a:t>
            </a:r>
            <a:r>
              <a:rPr lang="en-US" sz="1600" dirty="0" smtClean="0"/>
              <a:t>-x   0 26158    32000                     0 Apr 20 12:45 </a:t>
            </a:r>
            <a:r>
              <a:rPr lang="en-US" sz="1600" dirty="0" err="1" smtClean="0"/>
              <a:t>test_hgdemodemo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Defining LFC_HOME variable to point to the created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 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n-US" sz="1800" dirty="0" smtClean="0">
                <a:solidFill>
                  <a:srgbClr val="AC3B8B"/>
                </a:solidFill>
              </a:rPr>
              <a:t>export LFC_HOME=/grid/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/</a:t>
            </a:r>
            <a:r>
              <a:rPr lang="en-US" sz="2000" dirty="0" smtClean="0">
                <a:solidFill>
                  <a:srgbClr val="AC3B8B"/>
                </a:solidFill>
              </a:rPr>
              <a:t>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Removing LFNs from the LFC</a:t>
            </a:r>
            <a:r>
              <a:rPr lang="en-US" sz="16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n-US" sz="2000" dirty="0" err="1" smtClean="0">
                <a:solidFill>
                  <a:srgbClr val="904490"/>
                </a:solidFill>
              </a:rPr>
              <a:t>lfc-rm</a:t>
            </a:r>
            <a:r>
              <a:rPr lang="en-US" sz="2000" dirty="0" smtClean="0">
                <a:solidFill>
                  <a:srgbClr val="904490"/>
                </a:solidFill>
              </a:rPr>
              <a:t> -r </a:t>
            </a:r>
            <a:r>
              <a:rPr lang="en-US" sz="2000" dirty="0" err="1" smtClean="0">
                <a:solidFill>
                  <a:srgbClr val="904490"/>
                </a:solidFill>
              </a:rPr>
              <a:t>lfc</a:t>
            </a:r>
            <a:r>
              <a:rPr lang="en-US" sz="2000" dirty="0" smtClean="0">
                <a:solidFill>
                  <a:srgbClr val="904490"/>
                </a:solidFill>
              </a:rPr>
              <a:t>:/grid/</a:t>
            </a:r>
            <a:r>
              <a:rPr lang="en-US" sz="2000" dirty="0" err="1" smtClean="0">
                <a:solidFill>
                  <a:srgbClr val="904490"/>
                </a:solidFill>
              </a:rPr>
              <a:t>hgdemo</a:t>
            </a:r>
            <a:r>
              <a:rPr lang="en-US" sz="2000" dirty="0" smtClean="0">
                <a:solidFill>
                  <a:srgbClr val="904490"/>
                </a:solidFill>
              </a:rPr>
              <a:t>/test</a:t>
            </a:r>
            <a:r>
              <a:rPr lang="el-GR" sz="2000" dirty="0" smtClean="0">
                <a:solidFill>
                  <a:srgbClr val="904490"/>
                </a:solidFill>
              </a:rPr>
              <a:t>_(</a:t>
            </a:r>
            <a:r>
              <a:rPr lang="en-US" sz="2000" dirty="0" smtClean="0">
                <a:solidFill>
                  <a:srgbClr val="904490"/>
                </a:solidFill>
              </a:rPr>
              <a:t>$USER</a:t>
            </a:r>
            <a:r>
              <a:rPr lang="el-GR" sz="2000" dirty="0" smtClean="0">
                <a:solidFill>
                  <a:srgbClr val="904490"/>
                </a:solidFill>
              </a:rPr>
              <a:t>)</a:t>
            </a:r>
            <a:r>
              <a:rPr lang="ar-SA" sz="2000" dirty="0" smtClean="0">
                <a:solidFill>
                  <a:srgbClr val="904490"/>
                </a:solidFill>
                <a:cs typeface="Arial" charset="0"/>
              </a:rPr>
              <a:t>‏</a:t>
            </a:r>
            <a:endParaRPr lang="el-GR" sz="2000" dirty="0" smtClean="0">
              <a:solidFill>
                <a:srgbClr val="90449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dirty="0" smtClean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Upload and replicate a file 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Uploading a file to the grid with specific LFN and in a specific </a:t>
            </a:r>
            <a:br>
              <a:rPr lang="en-US" sz="2000" dirty="0" smtClean="0"/>
            </a:br>
            <a:r>
              <a:rPr lang="en-US" sz="2000" dirty="0" smtClean="0"/>
              <a:t>  storage element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[egee@ui01.isabella.grnet.gr]$  </a:t>
            </a:r>
            <a:r>
              <a:rPr lang="en-US" sz="2000" dirty="0" err="1" smtClean="0">
                <a:solidFill>
                  <a:srgbClr val="AC3B8B"/>
                </a:solidFill>
              </a:rPr>
              <a:t>lcg-cr</a:t>
            </a:r>
            <a:r>
              <a:rPr lang="en-US" sz="2000" dirty="0" smtClean="0">
                <a:solidFill>
                  <a:srgbClr val="AC3B8B"/>
                </a:solidFill>
              </a:rPr>
              <a:t> file:$PWD/satimg.ppm -l </a:t>
            </a:r>
            <a:r>
              <a:rPr lang="en-US" sz="2000" dirty="0" err="1" smtClean="0">
                <a:solidFill>
                  <a:srgbClr val="AC3B8B"/>
                </a:solidFill>
              </a:rPr>
              <a:t>lfn:satimg</a:t>
            </a:r>
            <a:r>
              <a:rPr lang="en-US" sz="2000" b="0" dirty="0" smtClean="0">
                <a:solidFill>
                  <a:srgbClr val="AC3B8B"/>
                </a:solidFill>
              </a:rPr>
              <a:t> 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 guid:e20d1fa9-e35f-426d-aa72-cb99b18c2791</a:t>
            </a:r>
            <a:r>
              <a:rPr lang="en-US" sz="2000" dirty="0" smtClean="0"/>
              <a:t> 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ls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test_$USER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 </a:t>
            </a:r>
            <a:r>
              <a:rPr lang="en-US" sz="2000" b="0" dirty="0" smtClean="0"/>
              <a:t> image1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Replicating a file</a:t>
            </a:r>
          </a:p>
          <a:p>
            <a:pPr indent="22225">
              <a:lnSpc>
                <a:spcPct val="80000"/>
              </a:lnSpc>
              <a:spcBef>
                <a:spcPts val="45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lcg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rep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-v </a:t>
            </a:r>
            <a:r>
              <a:rPr lang="el-GR" sz="2000" dirty="0" err="1" smtClean="0">
                <a:solidFill>
                  <a:srgbClr val="AC3B8B"/>
                </a:solidFill>
              </a:rPr>
              <a:t>lfn</a:t>
            </a:r>
            <a:r>
              <a:rPr lang="en-US" sz="2000" dirty="0" smtClean="0">
                <a:solidFill>
                  <a:srgbClr val="AC3B8B"/>
                </a:solidFill>
              </a:rPr>
              <a:t>:</a:t>
            </a:r>
            <a:r>
              <a:rPr lang="en-US" sz="2000" dirty="0" err="1" smtClean="0">
                <a:solidFill>
                  <a:srgbClr val="AC3B8B"/>
                </a:solidFill>
              </a:rPr>
              <a:t>satimg</a:t>
            </a:r>
            <a:r>
              <a:rPr lang="el-GR" sz="2000" dirty="0" smtClean="0">
                <a:solidFill>
                  <a:srgbClr val="AC3B8B"/>
                </a:solidFill>
              </a:rPr>
              <a:t> -d </a:t>
            </a:r>
            <a:r>
              <a:rPr lang="en-US" sz="2000" dirty="0" smtClean="0">
                <a:solidFill>
                  <a:srgbClr val="AC3B8B"/>
                </a:solidFill>
              </a:rPr>
              <a:t>se01.athena.hellasgrid.gr</a:t>
            </a:r>
            <a:endParaRPr lang="el-GR" sz="2000" dirty="0" smtClean="0">
              <a:solidFill>
                <a:srgbClr val="AC3B8B"/>
              </a:solidFill>
            </a:endParaRPr>
          </a:p>
          <a:p>
            <a:pPr indent="22225"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FF6600"/>
              </a:solidFill>
            </a:endParaRP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Copying a file out of the Grid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[egee@ui01.isabella.grnet.gr]$  </a:t>
            </a:r>
            <a:r>
              <a:rPr lang="el-GR" sz="2000" dirty="0" err="1" smtClean="0">
                <a:solidFill>
                  <a:srgbClr val="AC3B8B"/>
                </a:solidFill>
              </a:rPr>
              <a:t>lcg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cp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l-GR" sz="2000" dirty="0" err="1" smtClean="0">
                <a:solidFill>
                  <a:srgbClr val="AC3B8B"/>
                </a:solidFill>
              </a:rPr>
              <a:t>lfn</a:t>
            </a:r>
            <a:r>
              <a:rPr lang="el-GR" sz="2000" dirty="0" smtClean="0">
                <a:solidFill>
                  <a:srgbClr val="AC3B8B"/>
                </a:solidFill>
              </a:rPr>
              <a:t>:</a:t>
            </a:r>
            <a:r>
              <a:rPr lang="en-US" sz="2000" dirty="0" err="1" smtClean="0">
                <a:solidFill>
                  <a:srgbClr val="AC3B8B"/>
                </a:solidFill>
              </a:rPr>
              <a:t>satimg</a:t>
            </a:r>
            <a:r>
              <a:rPr lang="el-GR" sz="2000" dirty="0" smtClean="0">
                <a:solidFill>
                  <a:srgbClr val="AC3B8B"/>
                </a:solidFill>
              </a:rPr>
              <a:t> file:</a:t>
            </a:r>
            <a:r>
              <a:rPr lang="en-US" sz="2000" dirty="0" smtClean="0">
                <a:solidFill>
                  <a:srgbClr val="AC3B8B"/>
                </a:solidFill>
              </a:rPr>
              <a:t>$PWD/copy_image1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File management operations (1) 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Listing replicas 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/>
              <a:t>[egee@ui01.isabella.grnet.gr]$ </a:t>
            </a:r>
            <a:r>
              <a:rPr lang="el-GR" sz="1600" dirty="0" err="1" smtClean="0">
                <a:solidFill>
                  <a:srgbClr val="AC3B8B"/>
                </a:solidFill>
              </a:rPr>
              <a:t>lcg</a:t>
            </a:r>
            <a:r>
              <a:rPr lang="el-GR" sz="1600" dirty="0" smtClean="0">
                <a:solidFill>
                  <a:srgbClr val="AC3B8B"/>
                </a:solidFill>
              </a:rPr>
              <a:t>-</a:t>
            </a:r>
            <a:r>
              <a:rPr lang="el-GR" sz="1600" dirty="0" err="1" smtClean="0">
                <a:solidFill>
                  <a:srgbClr val="AC3B8B"/>
                </a:solidFill>
              </a:rPr>
              <a:t>lr</a:t>
            </a:r>
            <a:r>
              <a:rPr lang="el-GR" sz="1600" dirty="0" smtClean="0">
                <a:solidFill>
                  <a:srgbClr val="AC3B8B"/>
                </a:solidFill>
              </a:rPr>
              <a:t> --vo </a:t>
            </a:r>
            <a:r>
              <a:rPr lang="en-US" sz="1600" dirty="0" err="1" smtClean="0">
                <a:solidFill>
                  <a:srgbClr val="AC3B8B"/>
                </a:solidFill>
              </a:rPr>
              <a:t>hgdemo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l-GR" sz="1600" dirty="0" err="1" smtClean="0">
                <a:solidFill>
                  <a:srgbClr val="AC3B8B"/>
                </a:solidFill>
              </a:rPr>
              <a:t>lfn</a:t>
            </a:r>
            <a:r>
              <a:rPr lang="el-GR" sz="1600" dirty="0" smtClean="0">
                <a:solidFill>
                  <a:srgbClr val="AC3B8B"/>
                </a:solidFill>
              </a:rPr>
              <a:t>:</a:t>
            </a:r>
            <a:r>
              <a:rPr lang="en-US" sz="1800" dirty="0" err="1" smtClean="0">
                <a:solidFill>
                  <a:srgbClr val="AC3B8B"/>
                </a:solidFill>
              </a:rPr>
              <a:t>satimg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srm://se01.grid.hgdemo.gr/dpm/grid.hgdemo.gr/home/hgdemo/generated/2009-05-06/fileaaa2af18-8b10-4566-8b96-1f55f3eb2610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Listing </a:t>
            </a:r>
            <a:r>
              <a:rPr lang="en-US" sz="1600" dirty="0" err="1" smtClean="0"/>
              <a:t>guids</a:t>
            </a:r>
            <a:r>
              <a:rPr lang="en-US" sz="1600" dirty="0" smtClean="0"/>
              <a:t> given the </a:t>
            </a:r>
            <a:r>
              <a:rPr lang="en-US" sz="1600" dirty="0" err="1" smtClean="0"/>
              <a:t>lfn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>
                <a:solidFill>
                  <a:srgbClr val="AC3B8B"/>
                </a:solidFill>
              </a:rPr>
              <a:t>	</a:t>
            </a:r>
            <a:r>
              <a:rPr lang="en-US" sz="1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000" dirty="0" smtClean="0"/>
              <a:t> [egee@ui01.isabella.grnet.gr]$ </a:t>
            </a:r>
            <a:r>
              <a:rPr lang="el-GR" sz="1600" dirty="0" err="1" smtClean="0">
                <a:solidFill>
                  <a:srgbClr val="AC3B8B"/>
                </a:solidFill>
              </a:rPr>
              <a:t>lcg</a:t>
            </a:r>
            <a:r>
              <a:rPr lang="el-GR" sz="1600" dirty="0" smtClean="0">
                <a:solidFill>
                  <a:srgbClr val="AC3B8B"/>
                </a:solidFill>
              </a:rPr>
              <a:t>-</a:t>
            </a:r>
            <a:r>
              <a:rPr lang="el-GR" sz="1600" dirty="0" err="1" smtClean="0">
                <a:solidFill>
                  <a:srgbClr val="AC3B8B"/>
                </a:solidFill>
              </a:rPr>
              <a:t>lg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l-GR" sz="1600" dirty="0" err="1" smtClean="0">
                <a:solidFill>
                  <a:srgbClr val="AC3B8B"/>
                </a:solidFill>
              </a:rPr>
              <a:t>lfn</a:t>
            </a:r>
            <a:r>
              <a:rPr lang="el-GR" sz="1600" dirty="0" smtClean="0">
                <a:solidFill>
                  <a:srgbClr val="AC3B8B"/>
                </a:solidFill>
              </a:rPr>
              <a:t>:</a:t>
            </a:r>
            <a:r>
              <a:rPr lang="en-US" sz="1600" dirty="0" err="1" smtClean="0">
                <a:solidFill>
                  <a:srgbClr val="AC3B8B"/>
                </a:solidFill>
              </a:rPr>
              <a:t>satimg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b="0" dirty="0" smtClean="0"/>
              <a:t>	   </a:t>
            </a:r>
            <a:r>
              <a:rPr lang="el-GR" sz="1400" b="0" dirty="0" smtClean="0"/>
              <a:t>guid:e20d1fa9-e35f-426d-aa72-cb99b18c2791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Adding metadata information to LFC entries</a:t>
            </a: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7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7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</a:t>
            </a:r>
            <a:r>
              <a:rPr lang="en-US" sz="1300" dirty="0" smtClean="0"/>
              <a:t> </a:t>
            </a:r>
            <a:r>
              <a:rPr lang="en-US" sz="1700" b="1" dirty="0" err="1" smtClean="0">
                <a:solidFill>
                  <a:srgbClr val="904490"/>
                </a:solidFill>
              </a:rPr>
              <a:t>lfc-setcomment</a:t>
            </a:r>
            <a:r>
              <a:rPr lang="en-US" sz="1700" b="1" dirty="0" smtClean="0">
                <a:solidFill>
                  <a:srgbClr val="904490"/>
                </a:solidFill>
              </a:rPr>
              <a:t> /grid/</a:t>
            </a:r>
            <a:r>
              <a:rPr lang="en-US" sz="1700" b="1" dirty="0" err="1" smtClean="0">
                <a:solidFill>
                  <a:srgbClr val="904490"/>
                </a:solidFill>
              </a:rPr>
              <a:t>hgdemo</a:t>
            </a:r>
            <a:r>
              <a:rPr lang="en-US" sz="1700" b="1" dirty="0" smtClean="0">
                <a:solidFill>
                  <a:srgbClr val="904490"/>
                </a:solidFill>
              </a:rPr>
              <a:t>/test_($USER)</a:t>
            </a:r>
            <a:r>
              <a:rPr lang="ar-SA" sz="1700" b="1" dirty="0" smtClean="0">
                <a:solidFill>
                  <a:srgbClr val="904490"/>
                </a:solidFill>
                <a:cs typeface="Arial" charset="0"/>
              </a:rPr>
              <a:t>‏</a:t>
            </a:r>
            <a:endParaRPr lang="en-US" sz="1700" b="1" dirty="0" smtClean="0">
              <a:solidFill>
                <a:srgbClr val="90449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b="1" dirty="0" smtClean="0">
                <a:solidFill>
                  <a:srgbClr val="904490"/>
                </a:solidFill>
              </a:rPr>
              <a:t>/</a:t>
            </a:r>
            <a:r>
              <a:rPr lang="en-US" sz="1600" b="1" dirty="0" err="1" smtClean="0">
                <a:solidFill>
                  <a:srgbClr val="AC3B8B"/>
                </a:solidFill>
              </a:rPr>
              <a:t>satimg</a:t>
            </a:r>
            <a:r>
              <a:rPr lang="en-US" sz="1700" b="1" dirty="0" smtClean="0">
                <a:solidFill>
                  <a:srgbClr val="904490"/>
                </a:solidFill>
              </a:rPr>
              <a:t> "Created for the training"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90449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View metadata  of a specific file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800" dirty="0" smtClean="0"/>
              <a:t>	 </a:t>
            </a:r>
            <a:r>
              <a:rPr lang="en-US" sz="16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 </a:t>
            </a:r>
            <a:r>
              <a:rPr lang="en-US" sz="1600" dirty="0" err="1" smtClean="0">
                <a:solidFill>
                  <a:srgbClr val="904490"/>
                </a:solidFill>
              </a:rPr>
              <a:t>lfc-ls</a:t>
            </a:r>
            <a:r>
              <a:rPr lang="en-US" sz="1600" dirty="0" smtClean="0">
                <a:solidFill>
                  <a:srgbClr val="904490"/>
                </a:solidFill>
              </a:rPr>
              <a:t> --comment /grid/</a:t>
            </a:r>
            <a:r>
              <a:rPr lang="en-US" sz="1600" dirty="0" err="1" smtClean="0">
                <a:solidFill>
                  <a:srgbClr val="904490"/>
                </a:solidFill>
              </a:rPr>
              <a:t>hgdemo</a:t>
            </a:r>
            <a:r>
              <a:rPr lang="en-US" sz="1400" dirty="0" smtClean="0">
                <a:solidFill>
                  <a:srgbClr val="904490"/>
                </a:solidFill>
              </a:rPr>
              <a:t>/test_($USER)/</a:t>
            </a:r>
            <a:r>
              <a:rPr lang="en-US" sz="1700" dirty="0" err="1" smtClean="0">
                <a:solidFill>
                  <a:srgbClr val="AC3B8B"/>
                </a:solidFill>
              </a:rPr>
              <a:t>satimg</a:t>
            </a:r>
            <a:r>
              <a:rPr lang="en-US" sz="1400" b="0" dirty="0" smtClean="0">
                <a:solidFill>
                  <a:srgbClr val="AC3B8B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spcBef>
                <a:spcPts val="3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300" dirty="0" smtClean="0"/>
              <a:t>  image1 Created for the training</a:t>
            </a: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7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Removing metadata information to LFC entries</a:t>
            </a:r>
          </a:p>
          <a:p>
            <a:pPr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solidFill>
                  <a:srgbClr val="AC3B8B"/>
                </a:solidFill>
              </a:rPr>
              <a:t>	</a:t>
            </a:r>
            <a:r>
              <a:rPr lang="en-US" sz="16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 </a:t>
            </a:r>
            <a:r>
              <a:rPr lang="en-US" sz="1600" dirty="0" err="1" smtClean="0">
                <a:solidFill>
                  <a:srgbClr val="904490"/>
                </a:solidFill>
              </a:rPr>
              <a:t>lfc-delcomment</a:t>
            </a:r>
            <a:r>
              <a:rPr lang="en-US" sz="1600" dirty="0" smtClean="0">
                <a:solidFill>
                  <a:srgbClr val="904490"/>
                </a:solidFill>
              </a:rPr>
              <a:t> /grid/</a:t>
            </a:r>
            <a:r>
              <a:rPr lang="en-US" sz="1600" dirty="0" err="1" smtClean="0">
                <a:solidFill>
                  <a:srgbClr val="904490"/>
                </a:solidFill>
              </a:rPr>
              <a:t>hgdemo</a:t>
            </a:r>
            <a:r>
              <a:rPr lang="en-US" sz="1400" dirty="0" smtClean="0">
                <a:solidFill>
                  <a:srgbClr val="904490"/>
                </a:solidFill>
              </a:rPr>
              <a:t>/</a:t>
            </a:r>
            <a:r>
              <a:rPr lang="en-US" sz="1600" dirty="0" err="1" smtClean="0">
                <a:solidFill>
                  <a:srgbClr val="904490"/>
                </a:solidFill>
              </a:rPr>
              <a:t>test_$USER</a:t>
            </a:r>
            <a:r>
              <a:rPr lang="en-US" sz="1700" b="0" dirty="0" smtClean="0">
                <a:solidFill>
                  <a:srgbClr val="904490"/>
                </a:solidFill>
              </a:rPr>
              <a:t>/</a:t>
            </a:r>
            <a:r>
              <a:rPr lang="en-US" sz="1700" dirty="0" err="1" smtClean="0">
                <a:solidFill>
                  <a:srgbClr val="AC3B8B"/>
                </a:solidFill>
              </a:rPr>
              <a:t>satimg</a:t>
            </a:r>
            <a:r>
              <a:rPr lang="en-US" sz="1700" dirty="0" smtClean="0">
                <a:solidFill>
                  <a:srgbClr val="90449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700" dirty="0" smtClean="0">
              <a:solidFill>
                <a:srgbClr val="90449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Job  interacting with files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238" y="923925"/>
            <a:ext cx="8010525" cy="5697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1754188" y="3335338"/>
            <a:ext cx="1093787" cy="515937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968375" y="3656013"/>
            <a:ext cx="1674813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interacts with the Grid Infrastructure through the UI</a:t>
            </a:r>
          </a:p>
        </p:txBody>
      </p:sp>
      <p:sp>
        <p:nvSpPr>
          <p:cNvPr id="32774" name="Oval 5"/>
          <p:cNvSpPr>
            <a:spLocks noChangeArrowheads="1"/>
          </p:cNvSpPr>
          <p:nvPr/>
        </p:nvSpPr>
        <p:spPr bwMode="auto">
          <a:xfrm>
            <a:off x="4313238" y="812800"/>
            <a:ext cx="4611687" cy="6045200"/>
          </a:xfrm>
          <a:prstGeom prst="ellipse">
            <a:avLst/>
          </a:prstGeom>
          <a:noFill/>
          <a:ln w="25560">
            <a:solidFill>
              <a:srgbClr val="325FAF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3297238" y="3735388"/>
            <a:ext cx="2884487" cy="187960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503613" y="4095750"/>
            <a:ext cx="1443037" cy="155416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user UPLOADS the input file to the Grid with a specific LFN</a:t>
            </a:r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 flipV="1">
            <a:off x="3270250" y="2625725"/>
            <a:ext cx="3054350" cy="3043238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463925" y="3103563"/>
            <a:ext cx="1841500" cy="1554162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LFN and the other file identifiers are stored in the user’s directory in the File Catalogue</a:t>
            </a: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3078163" y="4224338"/>
            <a:ext cx="1587" cy="86360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395538" y="4622800"/>
            <a:ext cx="1146175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user submits his/her job</a:t>
            </a:r>
          </a:p>
        </p:txBody>
      </p:sp>
      <p:sp>
        <p:nvSpPr>
          <p:cNvPr id="58380" name="Line 12"/>
          <p:cNvSpPr>
            <a:spLocks noChangeShapeType="1"/>
          </p:cNvSpPr>
          <p:nvPr/>
        </p:nvSpPr>
        <p:spPr bwMode="auto">
          <a:xfrm flipV="1">
            <a:off x="3259138" y="1930400"/>
            <a:ext cx="3000375" cy="3698875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4894263" y="2859088"/>
            <a:ext cx="1712912" cy="10668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site for the job execution is selected by the WMS</a:t>
            </a:r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 flipV="1">
            <a:off x="6735763" y="1993900"/>
            <a:ext cx="1587" cy="29273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6103938" y="2627313"/>
            <a:ext cx="1687512" cy="10668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input file is downloaded locally during job execution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5783263" y="1120775"/>
            <a:ext cx="1725612" cy="6429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325FAF"/>
                </a:solidFill>
              </a:rPr>
              <a:t>Job is being executed here!</a:t>
            </a:r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auto">
          <a:xfrm>
            <a:off x="6683375" y="1995488"/>
            <a:ext cx="1082675" cy="2112962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683375" y="3000375"/>
            <a:ext cx="1803400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output files are uploaded to a SE</a:t>
            </a:r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auto">
          <a:xfrm flipH="1">
            <a:off x="3089275" y="1957388"/>
            <a:ext cx="2592388" cy="316865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auto">
          <a:xfrm flipV="1">
            <a:off x="3128963" y="4029075"/>
            <a:ext cx="25400" cy="109855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2576513" y="4225925"/>
            <a:ext cx="1982787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result of the job execution is returned to the user</a:t>
            </a:r>
          </a:p>
        </p:txBody>
      </p:sp>
      <p:sp>
        <p:nvSpPr>
          <p:cNvPr id="58390" name="Line 22"/>
          <p:cNvSpPr>
            <a:spLocks noChangeShapeType="1"/>
          </p:cNvSpPr>
          <p:nvPr/>
        </p:nvSpPr>
        <p:spPr bwMode="auto">
          <a:xfrm flipH="1" flipV="1">
            <a:off x="3346450" y="2444750"/>
            <a:ext cx="3905250" cy="243840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91" name="Text Box 23"/>
          <p:cNvSpPr txBox="1">
            <a:spLocks noChangeArrowheads="1"/>
          </p:cNvSpPr>
          <p:nvPr/>
        </p:nvSpPr>
        <p:spPr bwMode="auto">
          <a:xfrm>
            <a:off x="4224338" y="3592513"/>
            <a:ext cx="2317750" cy="823912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file catalogue is informed about the new LFNs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3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6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 additive="repl">
                                        <p:cTn id="24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28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3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 additive="repl">
                                        <p:cTn id="41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51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5" dur="5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 additive="repl">
                                        <p:cTn id="59" dur="2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3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63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68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2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76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6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90" dur="20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94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 additive="repl">
                                        <p:cTn id="98" dur="20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02" dur="5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07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12" dur="20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6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0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4" dur="5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9" dur="2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33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137" dur="2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47" dur="20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500"/>
                            </p:stCondLst>
                            <p:childTnLst>
                              <p:par>
                                <p:cTn id="149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51" dur="20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500"/>
                            </p:stCondLst>
                            <p:childTnLst>
                              <p:par>
                                <p:cTn id="1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5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/>
      <p:bldP spid="58374" grpId="0" animBg="1"/>
      <p:bldP spid="58374" grpId="1" animBg="1"/>
      <p:bldP spid="58376" grpId="0" animBg="1"/>
      <p:bldP spid="58376" grpId="1" animBg="1"/>
      <p:bldP spid="58378" grpId="0" animBg="1"/>
      <p:bldP spid="58378" grpId="1" animBg="1"/>
      <p:bldP spid="58380" grpId="0" animBg="1"/>
      <p:bldP spid="58380" grpId="1" animBg="1"/>
      <p:bldP spid="58382" grpId="0" animBg="1"/>
      <p:bldP spid="58382" grpId="1" animBg="1"/>
      <p:bldP spid="58385" grpId="0" animBg="1"/>
      <p:bldP spid="58385" grpId="1" animBg="1"/>
      <p:bldP spid="58387" grpId="0" animBg="1"/>
      <p:bldP spid="58388" grpId="0" animBg="1"/>
      <p:bldP spid="58390" grpId="0" animBg="1"/>
      <p:bldP spid="5839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"/>
          <p:cNvSpPr/>
          <p:nvPr/>
        </p:nvSpPr>
        <p:spPr>
          <a:xfrm>
            <a:off x="714348" y="5143512"/>
            <a:ext cx="6143668" cy="107157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Ορθογώνιο"/>
          <p:cNvSpPr/>
          <p:nvPr/>
        </p:nvSpPr>
        <p:spPr>
          <a:xfrm>
            <a:off x="714348" y="3714752"/>
            <a:ext cx="7286676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7 - Ορθογώνιο"/>
          <p:cNvSpPr/>
          <p:nvPr/>
        </p:nvSpPr>
        <p:spPr>
          <a:xfrm>
            <a:off x="714348" y="3214686"/>
            <a:ext cx="4643470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714348" y="2786058"/>
            <a:ext cx="5500726" cy="42862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3 - Ορθογώνιο"/>
          <p:cNvSpPr/>
          <p:nvPr/>
        </p:nvSpPr>
        <p:spPr>
          <a:xfrm>
            <a:off x="714348" y="1857364"/>
            <a:ext cx="4572032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A simple job with data management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28596" y="1348760"/>
            <a:ext cx="8229600" cy="493776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400" dirty="0" smtClean="0"/>
              <a:t> [egee@ui01.isabella.grnet.gr]$</a:t>
            </a:r>
            <a:r>
              <a:rPr lang="en-US" sz="1200" dirty="0" smtClean="0"/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less testJob2.sh</a:t>
            </a:r>
          </a:p>
          <a:p>
            <a:pPr eaLnBrk="1" hangingPunct="1"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#!/bin/</a:t>
            </a:r>
            <a:r>
              <a:rPr lang="en-US" sz="1600" dirty="0" err="1" smtClean="0"/>
              <a:t>sh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Information about the Worker Node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Running at `hostname`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Date `date`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Enabling the executable flag for the application</a:t>
            </a:r>
          </a:p>
          <a:p>
            <a:pPr>
              <a:spcBef>
                <a:spcPts val="4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chmod</a:t>
            </a:r>
            <a:r>
              <a:rPr lang="en-US" sz="1600" dirty="0" smtClean="0"/>
              <a:t> 755 $PWD/</a:t>
            </a:r>
            <a:r>
              <a:rPr lang="en-US" sz="1600" dirty="0" err="1" smtClean="0"/>
              <a:t>comprjesspeg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Fetching data from a Storage Element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lcg</a:t>
            </a:r>
            <a:r>
              <a:rPr lang="en-US" sz="1600" dirty="0" smtClean="0"/>
              <a:t>-cp --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hgdemo</a:t>
            </a:r>
            <a:r>
              <a:rPr lang="en-US" sz="1600" dirty="0" smtClean="0"/>
              <a:t> $1 file:$PWD/</a:t>
            </a:r>
            <a:r>
              <a:rPr lang="en-US" sz="1600" dirty="0" err="1" smtClean="0"/>
              <a:t>local_copy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</a:t>
            </a:r>
            <a:r>
              <a:rPr lang="en-US" sz="1600" dirty="0" err="1" smtClean="0"/>
              <a:t>Runnning</a:t>
            </a:r>
            <a:r>
              <a:rPr lang="en-US" sz="1600" dirty="0" smtClean="0"/>
              <a:t> executable of the user taking as input the </a:t>
            </a:r>
            <a:r>
              <a:rPr lang="en-US" sz="1600" dirty="0" err="1" smtClean="0"/>
              <a:t>transfered</a:t>
            </a:r>
            <a:r>
              <a:rPr lang="en-US" sz="1600" dirty="0" smtClean="0"/>
              <a:t> file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$PWD/</a:t>
            </a:r>
            <a:r>
              <a:rPr lang="en-US" sz="1600" dirty="0" err="1" smtClean="0"/>
              <a:t>compressjpeg</a:t>
            </a:r>
            <a:r>
              <a:rPr lang="en-US" sz="1600" dirty="0" smtClean="0"/>
              <a:t> </a:t>
            </a:r>
            <a:r>
              <a:rPr lang="en-US" sz="1600" dirty="0" err="1" smtClean="0"/>
              <a:t>local_copy</a:t>
            </a:r>
            <a:r>
              <a:rPr lang="en-US" sz="1600" dirty="0" smtClean="0"/>
              <a:t> &gt; </a:t>
            </a:r>
            <a:r>
              <a:rPr lang="en-US" sz="1600" dirty="0" err="1" smtClean="0"/>
              <a:t>local_compressed_copy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Convert to jpeg _ Unix command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pnmtojpeg</a:t>
            </a:r>
            <a:r>
              <a:rPr lang="en-US" sz="1600" dirty="0" smtClean="0"/>
              <a:t> </a:t>
            </a:r>
            <a:r>
              <a:rPr lang="en-US" sz="1600" dirty="0" err="1" smtClean="0"/>
              <a:t>local_copy</a:t>
            </a:r>
            <a:r>
              <a:rPr lang="en-US" sz="1600" dirty="0" smtClean="0"/>
              <a:t> &gt; </a:t>
            </a:r>
            <a:r>
              <a:rPr lang="en-US" sz="1600" dirty="0" err="1" smtClean="0"/>
              <a:t>local_copy_jpeg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ls</a:t>
            </a:r>
            <a:r>
              <a:rPr lang="en-US" sz="1600" dirty="0" smtClean="0"/>
              <a:t> -al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Registering output to the Storage Elements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lcg-cr</a:t>
            </a:r>
            <a:r>
              <a:rPr lang="en-US" sz="1600" dirty="0" smtClean="0"/>
              <a:t> --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hgdemo</a:t>
            </a:r>
            <a:r>
              <a:rPr lang="en-US" sz="1600" dirty="0" smtClean="0"/>
              <a:t> -l $2 file:$PWD/</a:t>
            </a:r>
            <a:r>
              <a:rPr lang="en-US" sz="1600" dirty="0" err="1" smtClean="0"/>
              <a:t>local_compressed_copy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lcg-cr</a:t>
            </a:r>
            <a:r>
              <a:rPr lang="en-US" sz="1600" dirty="0" smtClean="0"/>
              <a:t> --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hgdemo</a:t>
            </a:r>
            <a:r>
              <a:rPr lang="en-US" sz="1600" dirty="0" smtClean="0"/>
              <a:t> -l $3 file:$PWD/</a:t>
            </a:r>
            <a:r>
              <a:rPr lang="en-US" sz="1600" dirty="0" err="1" smtClean="0"/>
              <a:t>local_copy_jpeg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Job is done!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A simple JDL file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35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/>
              <a:t>[egee@ui01.isabella.grnet.gr]$ </a:t>
            </a:r>
            <a:r>
              <a:rPr lang="en-US" sz="1400" dirty="0" smtClean="0">
                <a:solidFill>
                  <a:srgbClr val="AC3B8B"/>
                </a:solidFill>
              </a:rPr>
              <a:t>less testJob2.jdl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[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Type</a:t>
            </a:r>
            <a:r>
              <a:rPr lang="el-GR" sz="1600" dirty="0" smtClean="0"/>
              <a:t> = "</a:t>
            </a:r>
            <a:r>
              <a:rPr lang="el-GR" sz="1600" dirty="0" err="1" smtClean="0"/>
              <a:t>job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JobType</a:t>
            </a:r>
            <a:r>
              <a:rPr lang="el-GR" sz="1600" dirty="0" smtClean="0"/>
              <a:t> = "</a:t>
            </a:r>
            <a:r>
              <a:rPr lang="el-GR" sz="1600" dirty="0" err="1" smtClean="0"/>
              <a:t>normal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RetryCount</a:t>
            </a:r>
            <a:r>
              <a:rPr lang="el-GR" sz="1600" dirty="0" smtClean="0"/>
              <a:t> = 0;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ShallowRetryCount</a:t>
            </a:r>
            <a:r>
              <a:rPr lang="el-GR" sz="1600" dirty="0" smtClean="0"/>
              <a:t> = 3;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Executable</a:t>
            </a:r>
            <a:r>
              <a:rPr lang="el-GR" sz="1600" dirty="0" smtClean="0"/>
              <a:t> = "testJob2.sh";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Arguments</a:t>
            </a:r>
            <a:r>
              <a:rPr lang="el-GR" sz="1600" dirty="0" smtClean="0"/>
              <a:t> = "</a:t>
            </a:r>
            <a:r>
              <a:rPr lang="el-GR" sz="1600" dirty="0" err="1" smtClean="0"/>
              <a:t>lfn</a:t>
            </a:r>
            <a:r>
              <a:rPr lang="el-GR" sz="1600" dirty="0" smtClean="0"/>
              <a:t>:/</a:t>
            </a:r>
            <a:r>
              <a:rPr lang="el-GR" sz="1600" dirty="0" err="1" smtClean="0"/>
              <a:t>grid</a:t>
            </a:r>
            <a:r>
              <a:rPr lang="el-GR" sz="1600" dirty="0" smtClean="0"/>
              <a:t>/</a:t>
            </a:r>
            <a:r>
              <a:rPr lang="en-US" sz="1600" dirty="0" err="1" smtClean="0"/>
              <a:t>hgdemo</a:t>
            </a:r>
            <a:r>
              <a:rPr lang="el-GR" sz="1600" dirty="0" smtClean="0"/>
              <a:t>/</a:t>
            </a:r>
            <a:r>
              <a:rPr lang="el-GR" sz="1600" dirty="0" err="1" smtClean="0"/>
              <a:t>test</a:t>
            </a:r>
            <a:r>
              <a:rPr lang="el-GR" sz="1600" dirty="0" smtClean="0"/>
              <a:t>_(</a:t>
            </a:r>
            <a:r>
              <a:rPr lang="el-GR" sz="1600" dirty="0" err="1" smtClean="0"/>
              <a:t>username</a:t>
            </a:r>
            <a:r>
              <a:rPr lang="el-GR" sz="1600" dirty="0" smtClean="0"/>
              <a:t>)/</a:t>
            </a:r>
            <a:r>
              <a:rPr lang="el-GR" sz="1600" dirty="0" err="1" smtClean="0"/>
              <a:t>satimg</a:t>
            </a:r>
            <a:r>
              <a:rPr lang="el-GR" sz="1600" dirty="0" smtClean="0"/>
              <a:t> </a:t>
            </a:r>
            <a:r>
              <a:rPr lang="el-GR" sz="1600" dirty="0" err="1" smtClean="0"/>
              <a:t>lfn</a:t>
            </a:r>
            <a:r>
              <a:rPr lang="el-GR" sz="1600" dirty="0" smtClean="0"/>
              <a:t>:/</a:t>
            </a:r>
            <a:r>
              <a:rPr lang="el-GR" sz="1600" dirty="0" err="1" smtClean="0"/>
              <a:t>grid</a:t>
            </a:r>
            <a:r>
              <a:rPr lang="el-GR" sz="1600" dirty="0" smtClean="0"/>
              <a:t>/</a:t>
            </a:r>
            <a:r>
              <a:rPr lang="en-US" sz="1600" dirty="0" err="1" smtClean="0"/>
              <a:t>hgdemo</a:t>
            </a:r>
            <a:r>
              <a:rPr lang="el-GR" sz="1600" dirty="0" smtClean="0"/>
              <a:t>/</a:t>
            </a:r>
            <a:r>
              <a:rPr lang="el-GR" sz="1600" dirty="0" err="1" smtClean="0"/>
              <a:t>te</a:t>
            </a:r>
            <a:endParaRPr lang="el-GR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err="1" smtClean="0"/>
              <a:t>st</a:t>
            </a:r>
            <a:r>
              <a:rPr lang="el-GR" sz="1600" dirty="0" smtClean="0"/>
              <a:t>_(</a:t>
            </a:r>
            <a:r>
              <a:rPr lang="el-GR" sz="1600" dirty="0" err="1" smtClean="0"/>
              <a:t>username</a:t>
            </a:r>
            <a:r>
              <a:rPr lang="el-GR" sz="1600" dirty="0" smtClean="0"/>
              <a:t>)/</a:t>
            </a:r>
            <a:r>
              <a:rPr lang="el-GR" sz="1600" dirty="0" err="1" smtClean="0"/>
              <a:t>satimgjpg</a:t>
            </a:r>
            <a:r>
              <a:rPr lang="el-GR" sz="1600" dirty="0" smtClean="0"/>
              <a:t> </a:t>
            </a:r>
            <a:r>
              <a:rPr lang="el-GR" sz="1600" dirty="0" err="1" smtClean="0"/>
              <a:t>lfn</a:t>
            </a:r>
            <a:r>
              <a:rPr lang="el-GR" sz="1600" dirty="0" smtClean="0"/>
              <a:t>:/</a:t>
            </a:r>
            <a:r>
              <a:rPr lang="el-GR" sz="1600" dirty="0" err="1" smtClean="0"/>
              <a:t>grid</a:t>
            </a:r>
            <a:r>
              <a:rPr lang="el-GR" sz="1600" dirty="0" smtClean="0"/>
              <a:t>/</a:t>
            </a:r>
            <a:r>
              <a:rPr lang="en-US" sz="1600" dirty="0" err="1" smtClean="0"/>
              <a:t>hgdemo</a:t>
            </a:r>
            <a:r>
              <a:rPr lang="el-GR" sz="1600" dirty="0" smtClean="0"/>
              <a:t>/</a:t>
            </a:r>
            <a:r>
              <a:rPr lang="el-GR" sz="1600" dirty="0" err="1" smtClean="0"/>
              <a:t>test</a:t>
            </a:r>
            <a:r>
              <a:rPr lang="el-GR" sz="1600" dirty="0" smtClean="0"/>
              <a:t>_(</a:t>
            </a:r>
            <a:r>
              <a:rPr lang="el-GR" sz="1600" dirty="0" err="1" smtClean="0"/>
              <a:t>username</a:t>
            </a:r>
            <a:r>
              <a:rPr lang="el-GR" sz="1600" dirty="0" smtClean="0"/>
              <a:t>)/</a:t>
            </a:r>
            <a:r>
              <a:rPr lang="el-GR" sz="1600" dirty="0" err="1" smtClean="0"/>
              <a:t>greysatimg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InputSandbox</a:t>
            </a:r>
            <a:r>
              <a:rPr lang="el-GR" sz="1600" dirty="0" smtClean="0"/>
              <a:t> =  {"file:///home/training/(username)/testJob2.sh", "file:/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//</a:t>
            </a:r>
            <a:r>
              <a:rPr lang="el-GR" sz="1600" dirty="0" err="1" smtClean="0"/>
              <a:t>home</a:t>
            </a:r>
            <a:r>
              <a:rPr lang="el-GR" sz="1600" dirty="0" smtClean="0"/>
              <a:t>/</a:t>
            </a:r>
            <a:r>
              <a:rPr lang="el-GR" sz="1600" dirty="0" err="1" smtClean="0"/>
              <a:t>training</a:t>
            </a:r>
            <a:r>
              <a:rPr lang="el-GR" sz="1600" dirty="0" smtClean="0"/>
              <a:t>/(</a:t>
            </a:r>
            <a:r>
              <a:rPr lang="el-GR" sz="1600" dirty="0" err="1" smtClean="0"/>
              <a:t>username</a:t>
            </a:r>
            <a:r>
              <a:rPr lang="el-GR" sz="1600" dirty="0" smtClean="0"/>
              <a:t>)/</a:t>
            </a:r>
            <a:r>
              <a:rPr lang="el-GR" sz="1600" dirty="0" err="1" smtClean="0"/>
              <a:t>compressjpeg</a:t>
            </a:r>
            <a:r>
              <a:rPr lang="el-GR" sz="1600" dirty="0" smtClean="0"/>
              <a:t>"};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StdOutput</a:t>
            </a:r>
            <a:r>
              <a:rPr lang="el-GR" sz="1600" dirty="0" smtClean="0"/>
              <a:t> = "</a:t>
            </a:r>
            <a:r>
              <a:rPr lang="el-GR" sz="1600" dirty="0" err="1" smtClean="0"/>
              <a:t>std.out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StdError</a:t>
            </a:r>
            <a:r>
              <a:rPr lang="el-GR" sz="1600" dirty="0" smtClean="0"/>
              <a:t> = "</a:t>
            </a:r>
            <a:r>
              <a:rPr lang="el-GR" sz="1600" dirty="0" err="1" smtClean="0"/>
              <a:t>std.err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OutputSandbox</a:t>
            </a:r>
            <a:r>
              <a:rPr lang="el-GR" sz="1600" dirty="0" smtClean="0"/>
              <a:t> = {"</a:t>
            </a:r>
            <a:r>
              <a:rPr lang="el-GR" sz="1600" dirty="0" err="1" smtClean="0"/>
              <a:t>std.out</a:t>
            </a:r>
            <a:r>
              <a:rPr lang="el-GR" sz="1600" dirty="0" smtClean="0"/>
              <a:t>", "</a:t>
            </a:r>
            <a:r>
              <a:rPr lang="el-GR" sz="1600" dirty="0" err="1" smtClean="0"/>
              <a:t>std.err</a:t>
            </a:r>
            <a:r>
              <a:rPr lang="el-GR" sz="1600" dirty="0" smtClean="0"/>
              <a:t>", "</a:t>
            </a:r>
            <a:r>
              <a:rPr lang="el-GR" sz="1600" dirty="0" err="1" smtClean="0"/>
              <a:t>local_copy_jpeg</a:t>
            </a:r>
            <a:r>
              <a:rPr lang="el-GR" sz="1600" dirty="0" smtClean="0"/>
              <a:t>"};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DataRequirements</a:t>
            </a:r>
            <a:r>
              <a:rPr lang="el-GR" sz="1600" dirty="0" smtClean="0"/>
              <a:t> = {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        [</a:t>
            </a:r>
            <a:r>
              <a:rPr lang="el-GR" sz="1600" dirty="0" err="1" smtClean="0">
                <a:solidFill>
                  <a:srgbClr val="FF0066"/>
                </a:solidFill>
              </a:rPr>
              <a:t>InputData</a:t>
            </a:r>
            <a:r>
              <a:rPr lang="el-GR" sz="1600" dirty="0" smtClean="0">
                <a:solidFill>
                  <a:srgbClr val="FF0066"/>
                </a:solidFill>
              </a:rPr>
              <a:t> = {"</a:t>
            </a:r>
            <a:r>
              <a:rPr lang="el-GR" sz="1600" dirty="0" err="1" smtClean="0">
                <a:solidFill>
                  <a:srgbClr val="FF0066"/>
                </a:solidFill>
              </a:rPr>
              <a:t>lfn</a:t>
            </a:r>
            <a:r>
              <a:rPr lang="el-GR" sz="1600" dirty="0" smtClean="0">
                <a:solidFill>
                  <a:srgbClr val="FF0066"/>
                </a:solidFill>
              </a:rPr>
              <a:t>:/</a:t>
            </a:r>
            <a:r>
              <a:rPr lang="el-GR" sz="1600" dirty="0" err="1" smtClean="0">
                <a:solidFill>
                  <a:srgbClr val="FF0066"/>
                </a:solidFill>
              </a:rPr>
              <a:t>grid</a:t>
            </a:r>
            <a:r>
              <a:rPr lang="el-GR" sz="1600" dirty="0" smtClean="0">
                <a:solidFill>
                  <a:srgbClr val="FF0066"/>
                </a:solidFill>
              </a:rPr>
              <a:t>/</a:t>
            </a:r>
            <a:r>
              <a:rPr lang="en-US" sz="1600" dirty="0" err="1" smtClean="0">
                <a:solidFill>
                  <a:srgbClr val="FF0066"/>
                </a:solidFill>
              </a:rPr>
              <a:t>hgdemo</a:t>
            </a:r>
            <a:r>
              <a:rPr lang="el-GR" sz="1600" dirty="0" smtClean="0">
                <a:solidFill>
                  <a:srgbClr val="FF0066"/>
                </a:solidFill>
              </a:rPr>
              <a:t>/</a:t>
            </a:r>
            <a:r>
              <a:rPr lang="el-GR" sz="1600" dirty="0" err="1" smtClean="0">
                <a:solidFill>
                  <a:srgbClr val="FF0066"/>
                </a:solidFill>
              </a:rPr>
              <a:t>test</a:t>
            </a:r>
            <a:r>
              <a:rPr lang="el-GR" sz="1600" dirty="0" smtClean="0">
                <a:solidFill>
                  <a:srgbClr val="FF0066"/>
                </a:solidFill>
              </a:rPr>
              <a:t>_(</a:t>
            </a:r>
            <a:r>
              <a:rPr lang="el-GR" sz="1600" dirty="0" err="1" smtClean="0">
                <a:solidFill>
                  <a:srgbClr val="FF0066"/>
                </a:solidFill>
              </a:rPr>
              <a:t>username</a:t>
            </a:r>
            <a:r>
              <a:rPr lang="el-GR" sz="1600" dirty="0" smtClean="0">
                <a:solidFill>
                  <a:srgbClr val="FF0066"/>
                </a:solidFill>
              </a:rPr>
              <a:t>)/</a:t>
            </a:r>
            <a:r>
              <a:rPr lang="el-GR" sz="1600" dirty="0" err="1" smtClean="0">
                <a:solidFill>
                  <a:srgbClr val="FF0066"/>
                </a:solidFill>
              </a:rPr>
              <a:t>satimg</a:t>
            </a:r>
            <a:r>
              <a:rPr lang="el-GR" sz="1600" dirty="0" smtClean="0"/>
              <a:t>"};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         </a:t>
            </a:r>
            <a:r>
              <a:rPr lang="el-GR" sz="1600" dirty="0" err="1" smtClean="0"/>
              <a:t>DataCatalogType</a:t>
            </a:r>
            <a:r>
              <a:rPr lang="el-GR" sz="1600" dirty="0" smtClean="0"/>
              <a:t> = "DLI";]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DataAccessProtocol</a:t>
            </a:r>
            <a:r>
              <a:rPr lang="el-GR" sz="1600" dirty="0" smtClean="0"/>
              <a:t> = {"</a:t>
            </a:r>
            <a:r>
              <a:rPr lang="el-GR" sz="1600" dirty="0" err="1" smtClean="0"/>
              <a:t>gsiftp</a:t>
            </a:r>
            <a:r>
              <a:rPr lang="el-GR" sz="1600" dirty="0" smtClean="0"/>
              <a:t>", "</a:t>
            </a:r>
            <a:r>
              <a:rPr lang="el-GR" sz="1600" dirty="0" err="1" smtClean="0"/>
              <a:t>https</a:t>
            </a:r>
            <a:r>
              <a:rPr lang="el-GR" sz="1600" dirty="0" smtClean="0"/>
              <a:t>"};</a:t>
            </a:r>
          </a:p>
          <a:p>
            <a:pPr lvl="1"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1400" b="1" dirty="0" smtClean="0"/>
              <a:t>]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1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Upload a file again!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Uploading a file to the grid with specific LFN and in a specific storage element</a:t>
            </a:r>
          </a:p>
          <a:p>
            <a:pPr eaLnBrk="1" hangingPunct="1"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1600" dirty="0" smtClean="0"/>
              <a:t>[egee@ui01.isabella.grnet.gr]$  </a:t>
            </a:r>
            <a:r>
              <a:rPr lang="en-US" sz="2000" dirty="0" err="1" smtClean="0">
                <a:solidFill>
                  <a:srgbClr val="AC3B8B"/>
                </a:solidFill>
              </a:rPr>
              <a:t>lcg-cr</a:t>
            </a:r>
            <a:r>
              <a:rPr lang="en-US" sz="2000" dirty="0" smtClean="0">
                <a:solidFill>
                  <a:srgbClr val="AC3B8B"/>
                </a:solidFill>
              </a:rPr>
              <a:t> file:$PWD/satimg.ppm -l </a:t>
            </a:r>
            <a:r>
              <a:rPr lang="en-US" sz="2000" dirty="0" err="1" smtClean="0">
                <a:solidFill>
                  <a:srgbClr val="AC3B8B"/>
                </a:solidFill>
              </a:rPr>
              <a:t>lfn:satimg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guid:594cf6b5-e3b7-49b5-a916-0d5e3054af17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</a:p>
          <a:p>
            <a:pPr eaLnBrk="1" hangingPunct="1"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16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ls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l-GR" sz="2000" dirty="0" err="1" smtClean="0">
                <a:solidFill>
                  <a:srgbClr val="AC3B8B"/>
                </a:solidFill>
              </a:rPr>
              <a:t>test</a:t>
            </a:r>
            <a:r>
              <a:rPr lang="en-US" sz="2000" dirty="0" smtClean="0">
                <a:solidFill>
                  <a:srgbClr val="AC3B8B"/>
                </a:solidFill>
              </a:rPr>
              <a:t>_($USER)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endParaRPr lang="en-US" sz="2000" b="0" dirty="0" smtClean="0"/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	 </a:t>
            </a:r>
            <a:r>
              <a:rPr lang="en-US" sz="2000" b="0" dirty="0" err="1" smtClean="0"/>
              <a:t>satimg</a:t>
            </a:r>
            <a:endParaRPr lang="en-US" sz="2000" b="0" dirty="0" smtClean="0"/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Job execution and data retrieval (1)</a:t>
            </a:r>
            <a:r>
              <a:rPr lang="ar-SA" sz="2800" smtClean="0">
                <a:cs typeface="Arial" charset="0"/>
              </a:rPr>
              <a:t>‏</a:t>
            </a:r>
            <a:endParaRPr lang="en-US" sz="2800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Submit job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submit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-o jobId2 -</a:t>
            </a:r>
            <a:r>
              <a:rPr lang="el-GR" sz="2000" dirty="0" smtClean="0">
                <a:solidFill>
                  <a:srgbClr val="AC3B8B"/>
                </a:solidFill>
              </a:rPr>
              <a:t>a</a:t>
            </a:r>
            <a:r>
              <a:rPr lang="en-US" sz="2000" dirty="0" smtClean="0">
                <a:solidFill>
                  <a:srgbClr val="AC3B8B"/>
                </a:solidFill>
              </a:rPr>
              <a:t> testJob2.jdl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Watch the job status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watch</a:t>
            </a:r>
            <a:r>
              <a:rPr lang="el-GR" sz="2000" dirty="0" smtClean="0">
                <a:solidFill>
                  <a:srgbClr val="AC3B8B"/>
                </a:solidFill>
              </a:rPr>
              <a:t> "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status</a:t>
            </a:r>
            <a:r>
              <a:rPr lang="el-GR" sz="2000" dirty="0" smtClean="0">
                <a:solidFill>
                  <a:srgbClr val="AC3B8B"/>
                </a:solidFill>
              </a:rPr>
              <a:t> -i </a:t>
            </a:r>
            <a:r>
              <a:rPr lang="en-US" sz="2000" dirty="0" smtClean="0">
                <a:solidFill>
                  <a:srgbClr val="AC3B8B"/>
                </a:solidFill>
              </a:rPr>
              <a:t> jobId2</a:t>
            </a:r>
            <a:r>
              <a:rPr lang="el-GR" sz="2000" dirty="0" smtClean="0">
                <a:solidFill>
                  <a:srgbClr val="AC3B8B"/>
                </a:solidFill>
              </a:rPr>
              <a:t>" 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Retrieve the job output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output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</a:t>
            </a:r>
            <a:r>
              <a:rPr lang="en-US" sz="2000" dirty="0" err="1" smtClean="0">
                <a:solidFill>
                  <a:srgbClr val="AC3B8B"/>
                </a:solidFill>
              </a:rPr>
              <a:t>i</a:t>
            </a:r>
            <a:r>
              <a:rPr lang="en-US" sz="2000" dirty="0" smtClean="0">
                <a:solidFill>
                  <a:srgbClr val="AC3B8B"/>
                </a:solidFill>
              </a:rPr>
              <a:t> jobId2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Listing the entries of a LFC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	[</a:t>
            </a:r>
            <a:r>
              <a:rPr lang="en-GB" sz="2000" dirty="0" smtClean="0"/>
              <a:t>egee@ui01.isabella.grnet.gr</a:t>
            </a:r>
            <a:r>
              <a:rPr lang="en-US" sz="2000" dirty="0" smtClean="0"/>
              <a:t>]$ </a:t>
            </a:r>
            <a:r>
              <a:rPr lang="en-US" sz="2000" dirty="0" err="1" smtClean="0">
                <a:solidFill>
                  <a:srgbClr val="AC3B8B"/>
                </a:solidFill>
              </a:rPr>
              <a:t>lfc-ls</a:t>
            </a:r>
            <a:r>
              <a:rPr lang="en-US" sz="2000" dirty="0" smtClean="0">
                <a:solidFill>
                  <a:srgbClr val="AC3B8B"/>
                </a:solidFill>
              </a:rPr>
              <a:t> -l /grid/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n-US" sz="2000" dirty="0" smtClean="0">
                <a:solidFill>
                  <a:srgbClr val="AC3B8B"/>
                </a:solidFill>
              </a:rPr>
              <a:t>/test_($USER)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	-</a:t>
            </a:r>
            <a:r>
              <a:rPr lang="en-US" sz="1400" dirty="0" err="1" smtClean="0"/>
              <a:t>rw</a:t>
            </a:r>
            <a:r>
              <a:rPr lang="en-US" sz="1400" dirty="0" smtClean="0"/>
              <a:t>-</a:t>
            </a:r>
            <a:r>
              <a:rPr lang="en-US" sz="1400" dirty="0" err="1" smtClean="0"/>
              <a:t>rw</a:t>
            </a:r>
            <a:r>
              <a:rPr lang="en-US" sz="1400" dirty="0" smtClean="0"/>
              <a:t>-r--   1 26259    32000               1438745 Nov 04 22:36 </a:t>
            </a:r>
            <a:r>
              <a:rPr lang="en-US" sz="1400" dirty="0" err="1" smtClean="0"/>
              <a:t>greysatimg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	-</a:t>
            </a:r>
            <a:r>
              <a:rPr lang="en-US" sz="1400" dirty="0" err="1" smtClean="0"/>
              <a:t>rw</a:t>
            </a:r>
            <a:r>
              <a:rPr lang="en-US" sz="1400" dirty="0" smtClean="0"/>
              <a:t>-</a:t>
            </a:r>
            <a:r>
              <a:rPr lang="en-US" sz="1400" dirty="0" err="1" smtClean="0"/>
              <a:t>rw</a:t>
            </a:r>
            <a:r>
              <a:rPr lang="en-US" sz="1400" dirty="0" smtClean="0"/>
              <a:t>-r--   1 26259    32000              14110553 Nov 04 22:32 </a:t>
            </a:r>
            <a:r>
              <a:rPr lang="en-US" sz="1400" dirty="0" err="1" smtClean="0"/>
              <a:t>satimg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	-</a:t>
            </a:r>
            <a:r>
              <a:rPr lang="en-US" sz="1400" dirty="0" err="1" smtClean="0"/>
              <a:t>rw</a:t>
            </a:r>
            <a:r>
              <a:rPr lang="en-US" sz="1400" dirty="0" smtClean="0"/>
              <a:t>-</a:t>
            </a:r>
            <a:r>
              <a:rPr lang="en-US" sz="1400" dirty="0" err="1" smtClean="0"/>
              <a:t>rw</a:t>
            </a:r>
            <a:r>
              <a:rPr lang="en-US" sz="1400" dirty="0" smtClean="0"/>
              <a:t>-r--   1 26259    32000               1521142 Nov 04 22:36 </a:t>
            </a:r>
            <a:r>
              <a:rPr lang="en-US" sz="1400" dirty="0" err="1" smtClean="0"/>
              <a:t>satimgjpg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0" y="998538"/>
            <a:ext cx="7202488" cy="543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Job execution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1319213" y="3803650"/>
            <a:ext cx="809625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80988" y="2203450"/>
            <a:ext cx="1789112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000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2B519A"/>
                </a:solidFill>
                <a:latin typeface="Trebuchet MS" pitchFamily="32" charset="0"/>
              </a:rPr>
              <a:t>The user connects to User Interface using a SSH-client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68325" y="4181475"/>
            <a:ext cx="2676525" cy="180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Clr>
                <a:srgbClr val="FF0066"/>
              </a:buClr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66"/>
                </a:solidFill>
                <a:latin typeface="Trebuchet MS" pitchFamily="32" charset="0"/>
              </a:rPr>
              <a:t>ui01.isabella.grnet.gr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 User’s personal account and its certificate</a:t>
            </a:r>
          </a:p>
          <a:p>
            <a:pPr algn="ctr">
              <a:spcBef>
                <a:spcPts val="112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Command Line Interface for job submission</a:t>
            </a: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282825" y="1344613"/>
            <a:ext cx="2220913" cy="1119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WMS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Choose an available site for the job execution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975475" y="1397000"/>
            <a:ext cx="1920875" cy="1878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Each site has: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Computing Element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Storage Element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Worker Nodes</a:t>
            </a:r>
          </a:p>
          <a:p>
            <a:pPr algn="ctr">
              <a:spcBef>
                <a:spcPts val="87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>
              <a:solidFill>
                <a:srgbClr val="2B519A"/>
              </a:solidFill>
              <a:latin typeface="Trebuchet MS" pitchFamily="32" charset="0"/>
            </a:endParaRP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V="1">
            <a:off x="2560638" y="2871788"/>
            <a:ext cx="574675" cy="5778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3697288" y="2952750"/>
            <a:ext cx="2128837" cy="295116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5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24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9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3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800" grpId="0" animBg="1"/>
      <p:bldP spid="3380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Job execution and data retrieval (2)</a:t>
            </a:r>
            <a:r>
              <a:rPr lang="ar-SA" sz="2800" smtClean="0">
                <a:cs typeface="Arial" charset="0"/>
              </a:rPr>
              <a:t>‏</a:t>
            </a:r>
            <a:endParaRPr lang="en-US" sz="2800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Listing the entries of a LFC directory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lcg-lr</a:t>
            </a:r>
            <a:r>
              <a:rPr lang="en-US" sz="1800" dirty="0" smtClean="0">
                <a:solidFill>
                  <a:srgbClr val="AC3B8B"/>
                </a:solidFill>
              </a:rPr>
              <a:t> --</a:t>
            </a:r>
            <a:r>
              <a:rPr lang="en-US" sz="1800" dirty="0" err="1" smtClean="0">
                <a:solidFill>
                  <a:srgbClr val="AC3B8B"/>
                </a:solidFill>
              </a:rPr>
              <a:t>vo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lfn:satimgjpg</a:t>
            </a:r>
            <a:endParaRPr lang="en-US" sz="1800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  </a:t>
            </a:r>
            <a:r>
              <a:rPr lang="en-US" sz="1800" dirty="0" err="1" smtClean="0">
                <a:solidFill>
                  <a:srgbClr val="904490"/>
                </a:solidFill>
              </a:rPr>
              <a:t>lcg-lr</a:t>
            </a:r>
            <a:r>
              <a:rPr lang="en-US" sz="1800" dirty="0" smtClean="0">
                <a:solidFill>
                  <a:srgbClr val="904490"/>
                </a:solidFill>
              </a:rPr>
              <a:t> --</a:t>
            </a:r>
            <a:r>
              <a:rPr lang="en-US" sz="1800" dirty="0" err="1" smtClean="0">
                <a:solidFill>
                  <a:srgbClr val="904490"/>
                </a:solidFill>
              </a:rPr>
              <a:t>vo</a:t>
            </a:r>
            <a:r>
              <a:rPr lang="en-US" sz="1800" dirty="0" smtClean="0">
                <a:solidFill>
                  <a:srgbClr val="904490"/>
                </a:solidFill>
              </a:rPr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hgdemo</a:t>
            </a:r>
            <a:r>
              <a:rPr lang="en-US" sz="1800" dirty="0" smtClean="0">
                <a:solidFill>
                  <a:srgbClr val="904490"/>
                </a:solidFill>
              </a:rPr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lfn:greysatimg</a:t>
            </a: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Download output files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lcg</a:t>
            </a:r>
            <a:r>
              <a:rPr lang="en-US" sz="1800" dirty="0" smtClean="0">
                <a:solidFill>
                  <a:srgbClr val="904490"/>
                </a:solidFill>
              </a:rPr>
              <a:t>-cp -t 100 </a:t>
            </a:r>
            <a:r>
              <a:rPr lang="en-US" sz="1800" dirty="0" err="1" smtClean="0">
                <a:solidFill>
                  <a:srgbClr val="904490"/>
                </a:solidFill>
              </a:rPr>
              <a:t>lfn:satimgjpg</a:t>
            </a:r>
            <a:r>
              <a:rPr lang="en-US" sz="1800" dirty="0" smtClean="0">
                <a:solidFill>
                  <a:srgbClr val="904490"/>
                </a:solidFill>
              </a:rPr>
              <a:t> file:$PWD/</a:t>
            </a:r>
            <a:r>
              <a:rPr lang="en-US" sz="1800" dirty="0" err="1" smtClean="0">
                <a:solidFill>
                  <a:srgbClr val="904490"/>
                </a:solidFill>
              </a:rPr>
              <a:t>local_satimgjpg</a:t>
            </a: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lcg</a:t>
            </a:r>
            <a:r>
              <a:rPr lang="en-US" sz="1800" dirty="0" smtClean="0">
                <a:solidFill>
                  <a:srgbClr val="904490"/>
                </a:solidFill>
              </a:rPr>
              <a:t>-cp -t 100 </a:t>
            </a:r>
            <a:r>
              <a:rPr lang="en-US" sz="1800" dirty="0" err="1" smtClean="0">
                <a:solidFill>
                  <a:srgbClr val="904490"/>
                </a:solidFill>
              </a:rPr>
              <a:t>lfn:greysatimg</a:t>
            </a:r>
            <a:r>
              <a:rPr lang="en-US" sz="1800" dirty="0" smtClean="0">
                <a:solidFill>
                  <a:srgbClr val="904490"/>
                </a:solidFill>
              </a:rPr>
              <a:t> file:$PWD/</a:t>
            </a:r>
            <a:r>
              <a:rPr lang="en-US" sz="1800" dirty="0" err="1" smtClean="0">
                <a:solidFill>
                  <a:srgbClr val="904490"/>
                </a:solidFill>
              </a:rPr>
              <a:t>local_greysatimg</a:t>
            </a:r>
            <a:endParaRPr lang="en-US" sz="1800" dirty="0" smtClean="0">
              <a:solidFill>
                <a:srgbClr val="90449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Delete Grid files and LFC entries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Deleting all replicas with the specific </a:t>
            </a:r>
            <a:r>
              <a:rPr lang="en-US" sz="2800" dirty="0" err="1" smtClean="0"/>
              <a:t>lfn</a:t>
            </a:r>
            <a:r>
              <a:rPr lang="en-US" dirty="0" smtClean="0"/>
              <a:t> </a:t>
            </a:r>
          </a:p>
          <a:p>
            <a:pP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</a:t>
            </a:r>
            <a:r>
              <a:rPr lang="en-US" sz="1400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lcg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del</a:t>
            </a:r>
            <a:r>
              <a:rPr lang="el-GR" dirty="0" smtClean="0">
                <a:solidFill>
                  <a:srgbClr val="AC3B8B"/>
                </a:solidFill>
              </a:rPr>
              <a:t> </a:t>
            </a:r>
            <a:r>
              <a:rPr lang="en-US" dirty="0" smtClean="0">
                <a:solidFill>
                  <a:srgbClr val="AC3B8B"/>
                </a:solidFill>
              </a:rPr>
              <a:t>-</a:t>
            </a:r>
            <a:r>
              <a:rPr lang="el-GR" dirty="0" smtClean="0">
                <a:solidFill>
                  <a:srgbClr val="AC3B8B"/>
                </a:solidFill>
              </a:rPr>
              <a:t>a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lfn:satimg</a:t>
            </a:r>
            <a:endParaRPr lang="en-US" dirty="0" smtClean="0">
              <a:solidFill>
                <a:srgbClr val="AC3B8B"/>
              </a:solidFill>
            </a:endParaRPr>
          </a:p>
          <a:p>
            <a:pPr>
              <a:spcBef>
                <a:spcPts val="5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 </a:t>
            </a:r>
            <a:r>
              <a:rPr lang="en-US" dirty="0" err="1" smtClean="0">
                <a:solidFill>
                  <a:srgbClr val="AC3B8B"/>
                </a:solidFill>
              </a:rPr>
              <a:t>lcg-lr</a:t>
            </a:r>
            <a:r>
              <a:rPr lang="en-US" dirty="0" smtClean="0">
                <a:solidFill>
                  <a:srgbClr val="AC3B8B"/>
                </a:solidFill>
              </a:rPr>
              <a:t> --</a:t>
            </a:r>
            <a:r>
              <a:rPr lang="en-US" dirty="0" err="1" smtClean="0">
                <a:solidFill>
                  <a:srgbClr val="AC3B8B"/>
                </a:solidFill>
              </a:rPr>
              <a:t>vo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lfn:satimg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	        </a:t>
            </a:r>
            <a:br>
              <a:rPr lang="en-US" sz="2000" dirty="0" smtClean="0">
                <a:solidFill>
                  <a:srgbClr val="AC3B8B"/>
                </a:solidFill>
              </a:rPr>
            </a:br>
            <a:r>
              <a:rPr lang="en-US" sz="2000" dirty="0" smtClean="0">
                <a:solidFill>
                  <a:srgbClr val="AC3B8B"/>
                </a:solidFill>
              </a:rPr>
              <a:t>    </a:t>
            </a:r>
            <a:r>
              <a:rPr lang="en-US" sz="2000" b="0" dirty="0" err="1" smtClean="0"/>
              <a:t>lcg_lr</a:t>
            </a:r>
            <a:r>
              <a:rPr lang="en-US" sz="2000" b="0" dirty="0" smtClean="0"/>
              <a:t>: No such file or directory</a:t>
            </a:r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Delete LFC directory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ls</a:t>
            </a:r>
            <a:r>
              <a:rPr lang="el-GR" dirty="0" smtClean="0">
                <a:solidFill>
                  <a:srgbClr val="AC3B8B"/>
                </a:solidFill>
              </a:rPr>
              <a:t> /</a:t>
            </a:r>
            <a:r>
              <a:rPr lang="en-US" dirty="0" err="1" smtClean="0">
                <a:solidFill>
                  <a:srgbClr val="AC3B8B"/>
                </a:solidFill>
              </a:rPr>
              <a:t>gr</a:t>
            </a:r>
            <a:r>
              <a:rPr lang="el-GR" dirty="0" smtClean="0">
                <a:solidFill>
                  <a:srgbClr val="AC3B8B"/>
                </a:solidFill>
              </a:rPr>
              <a:t>id/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l-GR" dirty="0" err="1" smtClean="0">
                <a:solidFill>
                  <a:srgbClr val="AC3B8B"/>
                </a:solidFill>
              </a:rPr>
              <a:t>test</a:t>
            </a:r>
            <a:r>
              <a:rPr lang="en-US" dirty="0" smtClean="0">
                <a:solidFill>
                  <a:srgbClr val="AC3B8B"/>
                </a:solidFill>
              </a:rPr>
              <a:t>_($USER)</a:t>
            </a:r>
            <a:r>
              <a:rPr lang="ar-SA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200" dirty="0" smtClean="0"/>
              <a:t>[egee@ui01.isabella.grnet.gr</a:t>
            </a:r>
            <a:r>
              <a:rPr lang="en-US" sz="1400" dirty="0" smtClean="0"/>
              <a:t>]$</a:t>
            </a:r>
            <a:r>
              <a:rPr lang="en-US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rm</a:t>
            </a:r>
            <a:r>
              <a:rPr lang="el-GR" dirty="0" smtClean="0">
                <a:solidFill>
                  <a:srgbClr val="AC3B8B"/>
                </a:solidFill>
              </a:rPr>
              <a:t> -r  /</a:t>
            </a:r>
            <a:r>
              <a:rPr lang="el-GR" dirty="0" err="1" smtClean="0">
                <a:solidFill>
                  <a:srgbClr val="AC3B8B"/>
                </a:solidFill>
              </a:rPr>
              <a:t>grid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l-GR" dirty="0" err="1" smtClean="0">
                <a:solidFill>
                  <a:srgbClr val="AC3B8B"/>
                </a:solidFill>
              </a:rPr>
              <a:t>test</a:t>
            </a:r>
            <a:r>
              <a:rPr lang="en-US" dirty="0" smtClean="0">
                <a:solidFill>
                  <a:srgbClr val="AC3B8B"/>
                </a:solidFill>
              </a:rPr>
              <a:t>_($USER)</a:t>
            </a:r>
            <a:r>
              <a:rPr lang="ar-SA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200" dirty="0" smtClean="0"/>
              <a:t> [egee@ui01.isabella.grnet.gr]$</a:t>
            </a:r>
            <a:r>
              <a:rPr lang="el-GR" sz="1200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ls</a:t>
            </a:r>
            <a:r>
              <a:rPr lang="el-GR" dirty="0" smtClean="0">
                <a:solidFill>
                  <a:srgbClr val="AC3B8B"/>
                </a:solidFill>
              </a:rPr>
              <a:t> /</a:t>
            </a:r>
            <a:r>
              <a:rPr lang="el-GR" dirty="0" err="1" smtClean="0">
                <a:solidFill>
                  <a:srgbClr val="AC3B8B"/>
                </a:solidFill>
              </a:rPr>
              <a:t>grid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</a:p>
          <a:p>
            <a:pPr eaLnBrk="1" hangingPunct="1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References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Commandline Tutorial</a:t>
            </a:r>
          </a:p>
          <a:p>
            <a:pPr lvl="1" eaLnBrk="1" hangingPunct="1">
              <a:spcBef>
                <a:spcPts val="400"/>
              </a:spcBef>
              <a:buClr>
                <a:srgbClr val="FFCC66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1600" b="1" i="1" smtClean="0">
                <a:solidFill>
                  <a:srgbClr val="AC3B8B"/>
                </a:solidFill>
                <a:hlinkClick r:id="rId3"/>
              </a:rPr>
              <a:t>http://wiki.egee-see.org/index.php/Programming_from_the_Command_Line</a:t>
            </a:r>
            <a:r>
              <a:rPr lang="en-US" sz="1600" b="1" i="1" smtClean="0">
                <a:solidFill>
                  <a:srgbClr val="325FAF"/>
                </a:solidFill>
              </a:rPr>
              <a:t> </a:t>
            </a:r>
          </a:p>
          <a:p>
            <a:pPr lvl="1"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Q&amp;A</a:t>
            </a:r>
            <a:endParaRPr lang="el-GR" dirty="0" smtClean="0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5822950" cy="495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3 - TextBox"/>
          <p:cNvSpPr txBox="1"/>
          <p:nvPr/>
        </p:nvSpPr>
        <p:spPr>
          <a:xfrm>
            <a:off x="6715140" y="485776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solidFill>
                  <a:schemeClr val="tx1"/>
                </a:solidFill>
              </a:rPr>
              <a:t>Ευχαριστώ πολύ!!!</a:t>
            </a:r>
            <a:endParaRPr lang="el-GR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Catching up!</a:t>
            </a:r>
            <a:endParaRPr lang="el-GR" smtClean="0"/>
          </a:p>
        </p:txBody>
      </p:sp>
      <p:sp>
        <p:nvSpPr>
          <p:cNvPr id="8195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Creating a proxy certificate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voms-proxy-init --voms=hgdemo</a:t>
            </a:r>
          </a:p>
          <a:p>
            <a:pPr lvl="1"/>
            <a:endParaRPr lang="en-US" smtClean="0"/>
          </a:p>
          <a:p>
            <a:r>
              <a:rPr lang="en-US" smtClean="0"/>
              <a:t>Listing Computing Elements that match a job description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glite-wms-job-list-match -a testJob1.jdl</a:t>
            </a:r>
          </a:p>
          <a:p>
            <a:r>
              <a:rPr lang="en-US" smtClean="0"/>
              <a:t>Submitting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glite-wms-job-submit -o jobId -a testJob1.jdl</a:t>
            </a:r>
          </a:p>
          <a:p>
            <a:r>
              <a:rPr lang="en-US" smtClean="0"/>
              <a:t>Retrieving  the status of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glite-job-status -i jobId</a:t>
            </a:r>
          </a:p>
          <a:p>
            <a:r>
              <a:rPr lang="en-US" smtClean="0"/>
              <a:t>Retrieving the output of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glite-wms-job-output -i jobId</a:t>
            </a:r>
          </a:p>
          <a:p>
            <a:pPr lvl="1"/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Filenames(1)</a:t>
            </a:r>
            <a:r>
              <a:rPr lang="ar-SA" smtClean="0"/>
              <a:t>‏</a:t>
            </a:r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5210196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Grid Unique Identifier (GUID)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Identifies a file uniquely</a:t>
            </a:r>
          </a:p>
          <a:p>
            <a:pPr lvl="1"/>
            <a:r>
              <a:rPr lang="en-US" sz="2500" dirty="0" smtClean="0"/>
              <a:t>Example: guid:ab993b98-8bc9-4984-901e-91290276090c</a:t>
            </a:r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Logical File Name (LFN) (User Alias)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Refers to a file instead of a GUID</a:t>
            </a:r>
          </a:p>
          <a:p>
            <a:pPr lvl="1"/>
            <a:r>
              <a:rPr lang="en-US" sz="2500" dirty="0" err="1" smtClean="0"/>
              <a:t>lfn</a:t>
            </a:r>
            <a:r>
              <a:rPr lang="en-US" sz="2500" dirty="0" smtClean="0"/>
              <a:t>:&lt;</a:t>
            </a:r>
            <a:r>
              <a:rPr lang="en-US" sz="2500" dirty="0" err="1" smtClean="0"/>
              <a:t>any_string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LFC catalogue: </a:t>
            </a:r>
            <a:r>
              <a:rPr lang="en-US" sz="2500" dirty="0" err="1" smtClean="0"/>
              <a:t>lfn</a:t>
            </a:r>
            <a:r>
              <a:rPr lang="en-US" sz="2500" dirty="0" smtClean="0"/>
              <a:t>:/grid/&lt;</a:t>
            </a:r>
            <a:r>
              <a:rPr lang="en-US" sz="2500" dirty="0" err="1" smtClean="0"/>
              <a:t>MyVO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MyDirs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MyFile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Example: </a:t>
            </a:r>
            <a:r>
              <a:rPr lang="en-US" sz="2500" dirty="0" err="1" smtClean="0"/>
              <a:t>lfn</a:t>
            </a:r>
            <a:r>
              <a:rPr lang="en-US" sz="2500" dirty="0" smtClean="0"/>
              <a:t>:/grid/</a:t>
            </a:r>
            <a:r>
              <a:rPr lang="en-US" sz="2500" dirty="0" err="1" smtClean="0"/>
              <a:t>hgdemo</a:t>
            </a:r>
            <a:r>
              <a:rPr lang="en-US" sz="2500" dirty="0" smtClean="0"/>
              <a:t>/</a:t>
            </a:r>
            <a:r>
              <a:rPr lang="en-US" sz="2500" dirty="0" err="1" smtClean="0"/>
              <a:t>test_hgdemodemo</a:t>
            </a:r>
            <a:r>
              <a:rPr lang="en-US" sz="2500" dirty="0" smtClean="0"/>
              <a:t>/</a:t>
            </a:r>
            <a:r>
              <a:rPr lang="en-US" sz="2500" dirty="0" err="1" smtClean="0"/>
              <a:t>test_file</a:t>
            </a:r>
            <a:endParaRPr lang="en-US" sz="2500" dirty="0" smtClean="0"/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Storage URL (SURL) (Physical File Name-PFN)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Identifies a replica in a SE</a:t>
            </a:r>
          </a:p>
          <a:p>
            <a:pPr lvl="1"/>
            <a:r>
              <a:rPr lang="en-US" sz="2500" dirty="0" smtClean="0"/>
              <a:t>&lt;</a:t>
            </a:r>
            <a:r>
              <a:rPr lang="en-US" sz="2500" dirty="0" err="1" smtClean="0"/>
              <a:t>sfn|srm</a:t>
            </a:r>
            <a:r>
              <a:rPr lang="en-US" sz="2500" dirty="0" smtClean="0"/>
              <a:t>&gt;://&lt;</a:t>
            </a:r>
            <a:r>
              <a:rPr lang="en-US" sz="2500" dirty="0" err="1" smtClean="0"/>
              <a:t>SE_hostname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some_string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Example:  sfn://se01.isabella.grnet.gr/storage/hgdemo/generated/2007-04-20/filec4087974-dbaa-4890-91e2-3c105fa0a3df</a:t>
            </a:r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Transport URL (TURL)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A valid URI with the necessary information to access a file in a  SE</a:t>
            </a:r>
          </a:p>
          <a:p>
            <a:pPr lvl="1"/>
            <a:r>
              <a:rPr lang="el-GR" sz="2500" dirty="0" smtClean="0"/>
              <a:t>&lt;</a:t>
            </a:r>
            <a:r>
              <a:rPr lang="el-GR" sz="2500" dirty="0" err="1" smtClean="0"/>
              <a:t>protocol</a:t>
            </a:r>
            <a:r>
              <a:rPr lang="el-GR" sz="2500" dirty="0" smtClean="0"/>
              <a:t>&gt;://&lt;</a:t>
            </a:r>
            <a:r>
              <a:rPr lang="el-GR" sz="2500" dirty="0" err="1" smtClean="0"/>
              <a:t>some_string</a:t>
            </a:r>
            <a:r>
              <a:rPr lang="el-GR" sz="2500" dirty="0" smtClean="0"/>
              <a:t>&gt;</a:t>
            </a:r>
          </a:p>
          <a:p>
            <a:pPr lvl="1"/>
            <a:r>
              <a:rPr lang="en-US" sz="2500" dirty="0" smtClean="0"/>
              <a:t>Example:</a:t>
            </a:r>
            <a:r>
              <a:rPr lang="el-GR" sz="2500" dirty="0" smtClean="0"/>
              <a:t>gsiftp://se01.isabella.grnet.gr/storage/</a:t>
            </a:r>
            <a:r>
              <a:rPr lang="en-US" sz="2500" dirty="0" err="1" smtClean="0"/>
              <a:t>hgdemo</a:t>
            </a:r>
            <a:r>
              <a:rPr lang="el-GR" sz="2500" dirty="0" smtClean="0"/>
              <a:t>/generated/2007-04-20/file1a08d327-d7dc-4d89-bb01-2c86f59eae37</a:t>
            </a:r>
          </a:p>
          <a:p>
            <a:pPr lvl="1"/>
            <a:endParaRPr lang="el-GR" sz="2500" dirty="0" smtClean="0"/>
          </a:p>
          <a:p>
            <a:pPr lvl="1"/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Filenames(2)</a:t>
            </a:r>
            <a:r>
              <a:rPr lang="ar-SA" dirty="0" smtClean="0">
                <a:cs typeface="Arial" charset="0"/>
              </a:rPr>
              <a:t>‏</a:t>
            </a:r>
            <a:endParaRPr lang="en-US" dirty="0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28596" y="1500174"/>
            <a:ext cx="8359776" cy="4340226"/>
            <a:chOff x="272" y="956"/>
            <a:chExt cx="5266" cy="2734"/>
          </a:xfrm>
        </p:grpSpPr>
        <p:sp>
          <p:nvSpPr>
            <p:cNvPr id="35844" name="AutoShape 3"/>
            <p:cNvSpPr>
              <a:spLocks noChangeArrowheads="1"/>
            </p:cNvSpPr>
            <p:nvPr/>
          </p:nvSpPr>
          <p:spPr bwMode="auto">
            <a:xfrm>
              <a:off x="272" y="956"/>
              <a:ext cx="5266" cy="2734"/>
            </a:xfrm>
            <a:prstGeom prst="roundRect">
              <a:avLst>
                <a:gd name="adj" fmla="val 32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5845" name="Text Box 4"/>
            <p:cNvSpPr txBox="1">
              <a:spLocks noChangeArrowheads="1"/>
            </p:cNvSpPr>
            <p:nvPr/>
          </p:nvSpPr>
          <p:spPr bwMode="auto">
            <a:xfrm>
              <a:off x="3411" y="1158"/>
              <a:ext cx="708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325FAF"/>
                  </a:solidFill>
                  <a:latin typeface="Times New Roman" pitchFamily="16" charset="0"/>
                </a:rPr>
                <a:t>Replicas</a:t>
              </a:r>
            </a:p>
          </p:txBody>
        </p:sp>
        <p:sp>
          <p:nvSpPr>
            <p:cNvPr id="35849" name="AutoShape 8"/>
            <p:cNvSpPr>
              <a:spLocks noChangeArrowheads="1"/>
            </p:cNvSpPr>
            <p:nvPr/>
          </p:nvSpPr>
          <p:spPr bwMode="auto">
            <a:xfrm>
              <a:off x="677" y="1361"/>
              <a:ext cx="709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en-US" b="1" dirty="0" smtClean="0">
                  <a:solidFill>
                    <a:srgbClr val="325FAF"/>
                  </a:solidFill>
                  <a:latin typeface="Times New Roman" pitchFamily="16" charset="0"/>
                </a:rPr>
                <a:t>  LFN</a:t>
              </a:r>
              <a:r>
                <a:rPr lang="en-US" b="1" baseline="-25000" dirty="0" smtClean="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  <a:p>
              <a:endParaRPr lang="el-GR" dirty="0"/>
            </a:p>
          </p:txBody>
        </p:sp>
        <p:sp>
          <p:nvSpPr>
            <p:cNvPr id="47114" name="Text Box 10"/>
            <p:cNvSpPr txBox="1">
              <a:spLocks noChangeArrowheads="1"/>
            </p:cNvSpPr>
            <p:nvPr/>
          </p:nvSpPr>
          <p:spPr bwMode="auto">
            <a:xfrm>
              <a:off x="2094" y="2070"/>
              <a:ext cx="709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GUID</a:t>
              </a:r>
            </a:p>
          </p:txBody>
        </p:sp>
        <p:sp>
          <p:nvSpPr>
            <p:cNvPr id="35852" name="AutoShape 11"/>
            <p:cNvSpPr>
              <a:spLocks noChangeArrowheads="1"/>
            </p:cNvSpPr>
            <p:nvPr/>
          </p:nvSpPr>
          <p:spPr bwMode="auto">
            <a:xfrm>
              <a:off x="3411" y="1361"/>
              <a:ext cx="709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SURL</a:t>
              </a:r>
              <a:r>
                <a:rPr lang="en-US" b="1" baseline="-2500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 baseline="-25000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3" name="AutoShape 12"/>
            <p:cNvSpPr>
              <a:spLocks noChangeArrowheads="1"/>
            </p:cNvSpPr>
            <p:nvPr/>
          </p:nvSpPr>
          <p:spPr bwMode="auto">
            <a:xfrm>
              <a:off x="3411" y="1867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SURL2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 dirty="0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4" name="AutoShape 13"/>
            <p:cNvSpPr>
              <a:spLocks noChangeArrowheads="1"/>
            </p:cNvSpPr>
            <p:nvPr/>
          </p:nvSpPr>
          <p:spPr bwMode="auto">
            <a:xfrm>
              <a:off x="3411" y="2374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SURL3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5" name="Text Box 14"/>
            <p:cNvSpPr txBox="1">
              <a:spLocks noChangeArrowheads="1"/>
            </p:cNvSpPr>
            <p:nvPr/>
          </p:nvSpPr>
          <p:spPr bwMode="auto">
            <a:xfrm>
              <a:off x="1689" y="1665"/>
              <a:ext cx="1621" cy="3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Grid Unique IDentifier</a:t>
              </a:r>
            </a:p>
          </p:txBody>
        </p:sp>
        <p:sp>
          <p:nvSpPr>
            <p:cNvPr id="35856" name="Line 15"/>
            <p:cNvSpPr>
              <a:spLocks noChangeShapeType="1"/>
            </p:cNvSpPr>
            <p:nvPr/>
          </p:nvSpPr>
          <p:spPr bwMode="auto">
            <a:xfrm>
              <a:off x="1386" y="1563"/>
              <a:ext cx="708" cy="60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7" name="Line 16"/>
            <p:cNvSpPr>
              <a:spLocks noChangeShapeType="1"/>
            </p:cNvSpPr>
            <p:nvPr/>
          </p:nvSpPr>
          <p:spPr bwMode="auto">
            <a:xfrm>
              <a:off x="1386" y="2171"/>
              <a:ext cx="708" cy="10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8" name="Line 17"/>
            <p:cNvSpPr>
              <a:spLocks noChangeShapeType="1"/>
            </p:cNvSpPr>
            <p:nvPr/>
          </p:nvSpPr>
          <p:spPr bwMode="auto">
            <a:xfrm flipV="1">
              <a:off x="1386" y="2373"/>
              <a:ext cx="708" cy="508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9" name="Line 18"/>
            <p:cNvSpPr>
              <a:spLocks noChangeShapeType="1"/>
            </p:cNvSpPr>
            <p:nvPr/>
          </p:nvSpPr>
          <p:spPr bwMode="auto">
            <a:xfrm flipV="1">
              <a:off x="2803" y="1563"/>
              <a:ext cx="608" cy="609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0" name="Line 19"/>
            <p:cNvSpPr>
              <a:spLocks noChangeShapeType="1"/>
            </p:cNvSpPr>
            <p:nvPr/>
          </p:nvSpPr>
          <p:spPr bwMode="auto">
            <a:xfrm flipV="1">
              <a:off x="2803" y="2069"/>
              <a:ext cx="608" cy="204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1" name="Line 20"/>
            <p:cNvSpPr>
              <a:spLocks noChangeShapeType="1"/>
            </p:cNvSpPr>
            <p:nvPr/>
          </p:nvSpPr>
          <p:spPr bwMode="auto">
            <a:xfrm>
              <a:off x="2803" y="2374"/>
              <a:ext cx="608" cy="202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2" name="Line 21"/>
            <p:cNvSpPr>
              <a:spLocks noChangeShapeType="1"/>
            </p:cNvSpPr>
            <p:nvPr/>
          </p:nvSpPr>
          <p:spPr bwMode="auto">
            <a:xfrm flipV="1">
              <a:off x="1386" y="1258"/>
              <a:ext cx="405" cy="20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3" name="AutoShape 22"/>
            <p:cNvSpPr>
              <a:spLocks noChangeArrowheads="1"/>
            </p:cNvSpPr>
            <p:nvPr/>
          </p:nvSpPr>
          <p:spPr bwMode="auto">
            <a:xfrm>
              <a:off x="1791" y="1057"/>
              <a:ext cx="810" cy="405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User Metadata</a:t>
              </a:r>
            </a:p>
          </p:txBody>
        </p:sp>
        <p:sp>
          <p:nvSpPr>
            <p:cNvPr id="35864" name="Line 23"/>
            <p:cNvSpPr>
              <a:spLocks noChangeShapeType="1"/>
            </p:cNvSpPr>
            <p:nvPr/>
          </p:nvSpPr>
          <p:spPr bwMode="auto">
            <a:xfrm>
              <a:off x="4120" y="1563"/>
              <a:ext cx="405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5" name="AutoShape 24"/>
            <p:cNvSpPr>
              <a:spLocks noChangeArrowheads="1"/>
            </p:cNvSpPr>
            <p:nvPr/>
          </p:nvSpPr>
          <p:spPr bwMode="auto">
            <a:xfrm>
              <a:off x="4525" y="1361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TURL</a:t>
              </a:r>
              <a:r>
                <a:rPr lang="en-US" b="1" baseline="-25000" dirty="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</p:txBody>
        </p:sp>
        <p:sp>
          <p:nvSpPr>
            <p:cNvPr id="35866" name="Line 25"/>
            <p:cNvSpPr>
              <a:spLocks noChangeShapeType="1"/>
            </p:cNvSpPr>
            <p:nvPr/>
          </p:nvSpPr>
          <p:spPr bwMode="auto">
            <a:xfrm flipV="1">
              <a:off x="4120" y="1926"/>
              <a:ext cx="394" cy="14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7" name="AutoShape 26"/>
            <p:cNvSpPr>
              <a:spLocks noChangeArrowheads="1"/>
            </p:cNvSpPr>
            <p:nvPr/>
          </p:nvSpPr>
          <p:spPr bwMode="auto">
            <a:xfrm>
              <a:off x="4525" y="1867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TURL1</a:t>
              </a:r>
            </a:p>
          </p:txBody>
        </p:sp>
        <p:sp>
          <p:nvSpPr>
            <p:cNvPr id="35868" name="Line 27"/>
            <p:cNvSpPr>
              <a:spLocks noChangeShapeType="1"/>
            </p:cNvSpPr>
            <p:nvPr/>
          </p:nvSpPr>
          <p:spPr bwMode="auto">
            <a:xfrm>
              <a:off x="4120" y="2070"/>
              <a:ext cx="405" cy="40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9" name="AutoShape 28"/>
            <p:cNvSpPr>
              <a:spLocks noChangeArrowheads="1"/>
            </p:cNvSpPr>
            <p:nvPr/>
          </p:nvSpPr>
          <p:spPr bwMode="auto">
            <a:xfrm>
              <a:off x="4525" y="2374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TURL2</a:t>
              </a:r>
            </a:p>
          </p:txBody>
        </p:sp>
        <p:sp>
          <p:nvSpPr>
            <p:cNvPr id="35870" name="AutoShape 29"/>
            <p:cNvSpPr>
              <a:spLocks noChangeArrowheads="1"/>
            </p:cNvSpPr>
            <p:nvPr/>
          </p:nvSpPr>
          <p:spPr bwMode="auto">
            <a:xfrm>
              <a:off x="1487" y="3082"/>
              <a:ext cx="811" cy="405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User Metadata</a:t>
              </a:r>
            </a:p>
          </p:txBody>
        </p:sp>
        <p:sp>
          <p:nvSpPr>
            <p:cNvPr id="35871" name="Line 30"/>
            <p:cNvSpPr>
              <a:spLocks noChangeShapeType="1"/>
            </p:cNvSpPr>
            <p:nvPr/>
          </p:nvSpPr>
          <p:spPr bwMode="auto">
            <a:xfrm>
              <a:off x="1082" y="3082"/>
              <a:ext cx="405" cy="203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72" name="AutoShape 31"/>
            <p:cNvSpPr>
              <a:spLocks noChangeArrowheads="1"/>
            </p:cNvSpPr>
            <p:nvPr/>
          </p:nvSpPr>
          <p:spPr bwMode="auto">
            <a:xfrm>
              <a:off x="2601" y="3082"/>
              <a:ext cx="776" cy="405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System Metadata</a:t>
              </a:r>
            </a:p>
          </p:txBody>
        </p:sp>
        <p:sp>
          <p:nvSpPr>
            <p:cNvPr id="35873" name="Line 32"/>
            <p:cNvSpPr>
              <a:spLocks noChangeShapeType="1"/>
            </p:cNvSpPr>
            <p:nvPr/>
          </p:nvSpPr>
          <p:spPr bwMode="auto">
            <a:xfrm>
              <a:off x="2398" y="2475"/>
              <a:ext cx="405" cy="60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1071538" y="3071810"/>
            <a:ext cx="1125538" cy="642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b="1" dirty="0" smtClean="0">
                <a:solidFill>
                  <a:srgbClr val="325FAF"/>
                </a:solidFill>
                <a:latin typeface="Times New Roman" pitchFamily="16" charset="0"/>
              </a:rPr>
              <a:t>  LFN</a:t>
            </a:r>
            <a:r>
              <a:rPr lang="en-US" b="1" baseline="-25000" dirty="0" smtClean="0">
                <a:solidFill>
                  <a:srgbClr val="325FAF"/>
                </a:solidFill>
                <a:latin typeface="Times New Roman" pitchFamily="16" charset="0"/>
              </a:rPr>
              <a:t>2</a:t>
            </a:r>
          </a:p>
          <a:p>
            <a:endParaRPr lang="el-GR" dirty="0"/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>
            <a:off x="1071538" y="4214818"/>
            <a:ext cx="1125538" cy="642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b="1" dirty="0" smtClean="0">
                <a:solidFill>
                  <a:srgbClr val="325FAF"/>
                </a:solidFill>
                <a:latin typeface="Times New Roman" pitchFamily="16" charset="0"/>
              </a:rPr>
              <a:t>  LFN</a:t>
            </a:r>
            <a:r>
              <a:rPr lang="en-US" b="1" baseline="-25000" dirty="0" smtClean="0">
                <a:solidFill>
                  <a:srgbClr val="325FAF"/>
                </a:solidFill>
                <a:latin typeface="Times New Roman" pitchFamily="16" charset="0"/>
              </a:rPr>
              <a:t>3</a:t>
            </a:r>
          </a:p>
          <a:p>
            <a:endParaRPr lang="el-G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LFC commands 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ls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l-GR" dirty="0" smtClean="0">
                <a:solidFill>
                  <a:srgbClr val="904490"/>
                </a:solidFill>
              </a:rPr>
              <a:t> </a:t>
            </a:r>
            <a:r>
              <a:rPr lang="el-GR" dirty="0" err="1" smtClean="0">
                <a:solidFill>
                  <a:srgbClr val="904490"/>
                </a:solidFill>
              </a:rPr>
              <a:t>List</a:t>
            </a:r>
            <a:r>
              <a:rPr lang="el-GR" dirty="0" smtClean="0">
                <a:solidFill>
                  <a:srgbClr val="904490"/>
                </a:solidFill>
              </a:rPr>
              <a:t> </a:t>
            </a:r>
            <a:r>
              <a:rPr lang="el-GR" dirty="0" err="1" smtClean="0">
                <a:solidFill>
                  <a:srgbClr val="904490"/>
                </a:solidFill>
              </a:rPr>
              <a:t>file</a:t>
            </a:r>
            <a:r>
              <a:rPr lang="en-US" dirty="0" smtClean="0">
                <a:solidFill>
                  <a:srgbClr val="904490"/>
                </a:solidFill>
              </a:rPr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entries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a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mkdir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Create</a:t>
            </a:r>
            <a:r>
              <a:rPr lang="el-GR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chmod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r>
              <a:rPr lang="el-GR" dirty="0" err="1" smtClean="0"/>
              <a:t>Change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mode</a:t>
            </a:r>
            <a:r>
              <a:rPr lang="el-GR" dirty="0" smtClean="0"/>
              <a:t> </a:t>
            </a:r>
            <a:r>
              <a:rPr lang="el-GR" dirty="0" err="1" smtClean="0"/>
              <a:t>of</a:t>
            </a:r>
            <a:r>
              <a:rPr lang="el-GR" dirty="0" smtClean="0"/>
              <a:t> a LFC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chown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Change</a:t>
            </a:r>
            <a:r>
              <a:rPr lang="el-GR" dirty="0" smtClean="0"/>
              <a:t> </a:t>
            </a:r>
            <a:r>
              <a:rPr lang="el-GR" dirty="0" err="1" smtClean="0"/>
              <a:t>owner</a:t>
            </a:r>
            <a:r>
              <a:rPr lang="el-GR" dirty="0" smtClean="0"/>
              <a:t> </a:t>
            </a:r>
            <a:r>
              <a:rPr lang="el-GR" dirty="0" err="1" smtClean="0"/>
              <a:t>and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of</a:t>
            </a:r>
            <a:r>
              <a:rPr lang="el-GR" dirty="0" smtClean="0"/>
              <a:t> a LFC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ln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Make</a:t>
            </a:r>
            <a:r>
              <a:rPr lang="el-GR" dirty="0" smtClean="0"/>
              <a:t> a </a:t>
            </a:r>
            <a:r>
              <a:rPr lang="el-GR" dirty="0" err="1" smtClean="0"/>
              <a:t>symbolic</a:t>
            </a:r>
            <a:r>
              <a:rPr lang="el-GR" dirty="0" smtClean="0"/>
              <a:t> </a:t>
            </a:r>
            <a:r>
              <a:rPr lang="el-GR" dirty="0" err="1" smtClean="0"/>
              <a:t>link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rename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Rename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rm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l-GR" dirty="0" smtClean="0"/>
              <a:t> </a:t>
            </a:r>
            <a:r>
              <a:rPr lang="el-GR" dirty="0" err="1" smtClean="0"/>
              <a:t>Remove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setcomment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Add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replace</a:t>
            </a:r>
            <a:r>
              <a:rPr lang="el-GR" dirty="0" smtClean="0"/>
              <a:t> a </a:t>
            </a:r>
            <a:r>
              <a:rPr lang="el-GR" dirty="0" err="1" smtClean="0"/>
              <a:t>comment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delcomment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Delete</a:t>
            </a:r>
            <a:r>
              <a:rPr lang="el-GR" dirty="0" smtClean="0"/>
              <a:t> </a:t>
            </a:r>
            <a:r>
              <a:rPr lang="el-GR" dirty="0" err="1" smtClean="0"/>
              <a:t>the</a:t>
            </a:r>
            <a:r>
              <a:rPr lang="el-GR" dirty="0" smtClean="0"/>
              <a:t> </a:t>
            </a:r>
            <a:r>
              <a:rPr lang="el-GR" dirty="0" err="1" smtClean="0"/>
              <a:t>comment</a:t>
            </a:r>
            <a:r>
              <a:rPr lang="el-GR" dirty="0" smtClean="0"/>
              <a:t> </a:t>
            </a:r>
            <a:r>
              <a:rPr lang="el-GR" dirty="0" err="1" smtClean="0"/>
              <a:t>associated</a:t>
            </a:r>
            <a:r>
              <a:rPr lang="el-GR" dirty="0" smtClean="0"/>
              <a:t> </a:t>
            </a:r>
            <a:r>
              <a:rPr lang="el-GR" dirty="0" err="1" smtClean="0"/>
              <a:t>with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advanced LFC commands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getacl</a:t>
            </a:r>
            <a:r>
              <a:rPr lang="en-US" sz="2300" dirty="0" smtClean="0">
                <a:solidFill>
                  <a:srgbClr val="904490"/>
                </a:solidFill>
              </a:rPr>
              <a:t>:</a:t>
            </a:r>
            <a:r>
              <a:rPr lang="el-GR" dirty="0" smtClean="0"/>
              <a:t> </a:t>
            </a:r>
            <a:r>
              <a:rPr lang="el-GR" dirty="0" err="1" smtClean="0"/>
              <a:t>Get</a:t>
            </a:r>
            <a:r>
              <a:rPr lang="el-GR" dirty="0" smtClean="0"/>
              <a:t>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control</a:t>
            </a:r>
            <a:r>
              <a:rPr lang="el-GR" dirty="0" smtClean="0"/>
              <a:t> </a:t>
            </a:r>
            <a:r>
              <a:rPr lang="el-GR" dirty="0" err="1" smtClean="0"/>
              <a:t>lists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setacl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Set</a:t>
            </a:r>
            <a:r>
              <a:rPr lang="el-GR" dirty="0" smtClean="0"/>
              <a:t>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control</a:t>
            </a:r>
            <a:r>
              <a:rPr lang="el-GR" dirty="0" smtClean="0"/>
              <a:t> </a:t>
            </a:r>
            <a:r>
              <a:rPr lang="el-GR" dirty="0" err="1" smtClean="0"/>
              <a:t>lists</a:t>
            </a:r>
            <a:endParaRPr lang="el-GR" dirty="0" smtClean="0"/>
          </a:p>
          <a:p>
            <a:endParaRPr lang="en-US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entergrpmap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Defines</a:t>
            </a:r>
            <a:r>
              <a:rPr lang="el-GR" dirty="0" smtClean="0"/>
              <a:t> a </a:t>
            </a:r>
            <a:r>
              <a:rPr lang="el-GR" dirty="0" err="1" smtClean="0"/>
              <a:t>new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</a:t>
            </a:r>
            <a:r>
              <a:rPr lang="el-GR" dirty="0" err="1" smtClean="0"/>
              <a:t>the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ID </a:t>
            </a:r>
            <a:r>
              <a:rPr lang="el-GR" dirty="0" err="1" smtClean="0"/>
              <a:t>table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enterusrmap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Defines</a:t>
            </a:r>
            <a:r>
              <a:rPr lang="el-GR" dirty="0" smtClean="0"/>
              <a:t> a </a:t>
            </a:r>
            <a:r>
              <a:rPr lang="el-GR" dirty="0" err="1" smtClean="0"/>
              <a:t>new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ID </a:t>
            </a:r>
            <a:r>
              <a:rPr lang="el-GR" dirty="0" err="1" smtClean="0"/>
              <a:t>table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modifygrpmap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Modifies</a:t>
            </a:r>
            <a:r>
              <a:rPr lang="el-GR" dirty="0" smtClean="0"/>
              <a:t> a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gid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modifyusrmap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Modifies</a:t>
            </a:r>
            <a:r>
              <a:rPr lang="el-GR" dirty="0" smtClean="0"/>
              <a:t> a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uid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rmgrpmap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Suppresses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gid</a:t>
            </a:r>
            <a:r>
              <a:rPr lang="el-GR" dirty="0" smtClean="0"/>
              <a:t> </a:t>
            </a:r>
            <a:r>
              <a:rPr lang="el-GR" dirty="0" err="1" smtClean="0"/>
              <a:t>or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name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rmusrmap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Suppresses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uid</a:t>
            </a:r>
            <a:r>
              <a:rPr lang="el-GR" dirty="0" smtClean="0"/>
              <a:t> </a:t>
            </a:r>
            <a:r>
              <a:rPr lang="el-GR" dirty="0" err="1" smtClean="0"/>
              <a:t>or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name</a:t>
            </a:r>
            <a:r>
              <a:rPr lang="el-GR" dirty="0" smtClean="0"/>
              <a:t>.</a:t>
            </a:r>
          </a:p>
          <a:p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LCG Data Management Client Tools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i="1" smtClean="0"/>
              <a:t>lcg_util</a:t>
            </a:r>
            <a:r>
              <a:rPr lang="en-US" sz="2000" smtClean="0"/>
              <a:t> tools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900" smtClean="0"/>
              <a:t>Allow users to copy files between UI, CE, WN and a SE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900" smtClean="0"/>
              <a:t>Allow users to register entries in the file catalogue and replicate files between SEs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90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smtClean="0"/>
              <a:t>Replica Management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lcg-cp</a:t>
            </a:r>
            <a:r>
              <a:rPr lang="en-US" sz="2000" smtClean="0"/>
              <a:t>:</a:t>
            </a:r>
            <a:r>
              <a:rPr lang="el-GR" sz="2000" b="0" smtClean="0"/>
              <a:t> Copies a Grid file to a local destination (</a:t>
            </a:r>
            <a:r>
              <a:rPr lang="el-GR" sz="2000" b="0" i="1" smtClean="0"/>
              <a:t>download</a:t>
            </a:r>
            <a:r>
              <a:rPr lang="el-GR" sz="2000" b="0" smtClean="0"/>
              <a:t>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lcg-cr</a:t>
            </a:r>
            <a:r>
              <a:rPr lang="en-US" sz="2000" b="0" smtClean="0"/>
              <a:t>:</a:t>
            </a:r>
            <a:r>
              <a:rPr lang="el-GR" sz="2000" b="0" smtClean="0"/>
              <a:t> Copies a file to a SE and registers the file in the catalogue </a:t>
            </a:r>
            <a:r>
              <a:rPr lang="en-US" sz="2000" b="0" smtClean="0"/>
              <a:t/>
            </a:r>
            <a:br>
              <a:rPr lang="en-US" sz="2000" b="0" smtClean="0"/>
            </a:br>
            <a:r>
              <a:rPr lang="en-US" sz="2000" b="0" smtClean="0"/>
              <a:t>            </a:t>
            </a:r>
            <a:r>
              <a:rPr lang="el-GR" sz="2000" b="0" smtClean="0"/>
              <a:t>(</a:t>
            </a:r>
            <a:r>
              <a:rPr lang="el-GR" sz="2000" b="0" i="1" smtClean="0"/>
              <a:t>upload</a:t>
            </a:r>
            <a:r>
              <a:rPr lang="el-GR" sz="2000" b="0" smtClean="0"/>
              <a:t>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lcg-del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Deletes one file (either one replica or all replicas)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lcg-rep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Copies a file from one SE to another SE and registers it in the </a:t>
            </a:r>
            <a:r>
              <a:rPr lang="en-US" sz="2000" b="0" smtClean="0"/>
              <a:t/>
            </a:r>
            <a:br>
              <a:rPr lang="en-US" sz="2000" b="0" smtClean="0"/>
            </a:br>
            <a:r>
              <a:rPr lang="en-US" sz="2000" b="0" smtClean="0"/>
              <a:t>               </a:t>
            </a:r>
            <a:r>
              <a:rPr lang="el-GR" sz="2000" b="0" smtClean="0"/>
              <a:t>catalogue (replicate)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lcg-gt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Gets the TURL for a given SURL and transfer protocol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LCG Data Management Client Tools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eaLnBrk="1" hangingPunct="1"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mtClean="0"/>
              <a:t>File Catalogue Interaction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lcg-aa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Adds an alias in the catalogue for a given GUID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lcg-ra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Removes an alias in the catalogue for a given GUID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lcg-rf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Registers in the catalogue a file residing on an SE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lcg-uf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Unregisters in the the catalogue a file residing on an SE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Lists the aliases for a given LFN, GUID or SURL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lcg-lg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Gets the GUID for a given LFN or SURL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lcg-lr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Lists the replicas for a given LFN, GUID or SURL</a:t>
            </a:r>
          </a:p>
          <a:p>
            <a:pPr marL="457200" indent="-457200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Θέμα του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Θέμα του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Θέμα του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Θέμα του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Θέμα του Office">
  <a:themeElements>
    <a:clrScheme name="Θέμα του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Θέμα του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Θέμα του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Θέμα του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1003</Words>
  <Application>Microsoft Office PowerPoint</Application>
  <PresentationFormat>Προβολή στην οθόνη (4:3)</PresentationFormat>
  <Paragraphs>310</Paragraphs>
  <Slides>23</Slides>
  <Notes>22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23</vt:i4>
      </vt:variant>
    </vt:vector>
  </HeadingPairs>
  <TitlesOfParts>
    <vt:vector size="25" baseType="lpstr">
      <vt:lpstr>Θέμα του Office</vt:lpstr>
      <vt:lpstr>1_Θέμα του Office</vt:lpstr>
      <vt:lpstr> Laboratory: Hands-on using EGEE Grid and gLite middleware‏</vt:lpstr>
      <vt:lpstr>Job execution</vt:lpstr>
      <vt:lpstr>Catching up!</vt:lpstr>
      <vt:lpstr>Filenames(1)‏</vt:lpstr>
      <vt:lpstr>Filenames(2)‏</vt:lpstr>
      <vt:lpstr>LFC commands </vt:lpstr>
      <vt:lpstr>More advanced LFC commands</vt:lpstr>
      <vt:lpstr>LCG Data Management Client Tools</vt:lpstr>
      <vt:lpstr>LCG Data Management Client Tools</vt:lpstr>
      <vt:lpstr>Operations on files</vt:lpstr>
      <vt:lpstr>Configuration  to use  the LFC</vt:lpstr>
      <vt:lpstr>Create a directory</vt:lpstr>
      <vt:lpstr>Upload and replicate a file </vt:lpstr>
      <vt:lpstr>File management operations (1) </vt:lpstr>
      <vt:lpstr>Job  interacting with files</vt:lpstr>
      <vt:lpstr>A simple job with data management</vt:lpstr>
      <vt:lpstr>A simple JDL file</vt:lpstr>
      <vt:lpstr>Upload a file again!</vt:lpstr>
      <vt:lpstr>Job execution and data retrieval (1)‏</vt:lpstr>
      <vt:lpstr>Job execution and data retrieval (2)‏</vt:lpstr>
      <vt:lpstr>Delete Grid files and LFC entries</vt:lpstr>
      <vt:lpstr>References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Εισαγωγή στις Τεχνολογίες Πλέγματος Introduction to Grid Technologies</dc:title>
  <dc:creator>ΑΣΙΚΗ ΑΘΑΝΑΣΙΑ</dc:creator>
  <cp:lastModifiedBy>user</cp:lastModifiedBy>
  <cp:revision>66</cp:revision>
  <dcterms:modified xsi:type="dcterms:W3CDTF">2010-02-27T14:27:25Z</dcterms:modified>
</cp:coreProperties>
</file>