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23"/>
  </p:notesMasterIdLst>
  <p:handoutMasterIdLst>
    <p:handoutMasterId r:id="rId24"/>
  </p:handoutMasterIdLst>
  <p:sldIdLst>
    <p:sldId id="294" r:id="rId2"/>
    <p:sldId id="275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3" r:id="rId18"/>
    <p:sldId id="314" r:id="rId19"/>
    <p:sldId id="315" r:id="rId20"/>
    <p:sldId id="316" r:id="rId21"/>
    <p:sldId id="312" r:id="rId2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F2D62"/>
    <a:srgbClr val="50504E"/>
    <a:srgbClr val="4E4E4E"/>
    <a:srgbClr val="404040"/>
    <a:srgbClr val="004C97"/>
    <a:srgbClr val="63666A"/>
    <a:srgbClr val="99D6EA"/>
    <a:srgbClr val="505050"/>
    <a:srgbClr val="A7A8AA"/>
    <a:srgbClr val="0030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62" autoAdjust="0"/>
    <p:restoredTop sz="94593"/>
  </p:normalViewPr>
  <p:slideViewPr>
    <p:cSldViewPr snapToGrid="0" snapToObjects="1" showGuides="1">
      <p:cViewPr>
        <p:scale>
          <a:sx n="140" d="100"/>
          <a:sy n="140" d="100"/>
        </p:scale>
        <p:origin x="552" y="-448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3/10/20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3/10/20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EA81C47-1418-2340-8889-77373B75FECA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BA468502-2B09-D94C-803F-97BFD43FF639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8DF0A46-C8AD-184F-ACB4-CC69151BF48C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2B8062C3-A850-794D-B6AF-D7F8F11A6591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499C36-07A9-B945-96B9-F50D4AF45F94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ECD767D-CF5C-E544-80E5-DE02DF3A9BFB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67913" TargetMode="Externa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4sdrRmJts5JYBFKSvedKCxT1tcrWtWchR-PJhxdunT8/edi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cache.example.org/api/v1/bulk-request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iscat3d.s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pypi.org/project/dcacheclient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neicnordic/dcacheclient/tree/master/dcacheclient/sync" TargetMode="Externa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QoS" TargetMode="External"/><Relationship Id="rId2" Type="http://schemas.openxmlformats.org/officeDocument/2006/relationships/hyperlink" Target="http://www.extreme-datacloud.eu/indigo-paas-orchestrator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ki.cern.ch/twiki/pub/LCG/QoSWhitePaper/Quality_of_Service_in_WLCG-1.0.0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dcache.example.org:3880/api/v1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/>
              <a:t>Dmitry Litvintsev, Fermilab. On behalf of </a:t>
            </a:r>
            <a:r>
              <a:rPr lang="en-US" dirty="0" err="1"/>
              <a:t>dCache</a:t>
            </a:r>
            <a:r>
              <a:rPr lang="en-US" dirty="0"/>
              <a:t> Collaboration.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</a:t>
            </a:r>
            <a:r>
              <a:rPr lang="en-US" dirty="0" err="1"/>
              <a:t>Rucio</a:t>
            </a:r>
            <a:r>
              <a:rPr lang="en-US" dirty="0"/>
              <a:t> Community Workshop.</a:t>
            </a:r>
          </a:p>
          <a:p>
            <a:r>
              <a:rPr lang="en-US" dirty="0"/>
              <a:t>11 March 2020, Fermilab.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dCache</a:t>
            </a:r>
            <a:r>
              <a:rPr lang="en-US" dirty="0"/>
              <a:t> QoS and Storage Events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19003C-65F4-004D-9A0E-4633A836C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4521" y="5299040"/>
            <a:ext cx="1341020" cy="14315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12A9E8-9239-1D49-996C-EB60CFEC67CB}"/>
              </a:ext>
            </a:extLst>
          </p:cNvPr>
          <p:cNvSpPr txBox="1"/>
          <p:nvPr/>
        </p:nvSpPr>
        <p:spPr>
          <a:xfrm>
            <a:off x="2540123" y="6352362"/>
            <a:ext cx="4960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" pitchFamily="2" charset="0"/>
                <a:hlinkClick r:id="rId3"/>
              </a:rPr>
              <a:t>https://</a:t>
            </a:r>
            <a:r>
              <a:rPr lang="en-US" dirty="0" err="1">
                <a:latin typeface="Helvetica" pitchFamily="2" charset="0"/>
                <a:hlinkClick r:id="rId3"/>
              </a:rPr>
              <a:t>indico.cern.ch</a:t>
            </a:r>
            <a:r>
              <a:rPr lang="en-US" dirty="0">
                <a:latin typeface="Helvetica" pitchFamily="2" charset="0"/>
                <a:hlinkClick r:id="rId3"/>
              </a:rPr>
              <a:t>/event/867913</a:t>
            </a:r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481DCE-FB3F-F44D-9895-9D7B64C6B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237" y="1798637"/>
            <a:ext cx="8672513" cy="5059363"/>
          </a:xfrm>
        </p:spPr>
        <p:txBody>
          <a:bodyPr/>
          <a:lstStyle/>
          <a:p>
            <a:r>
              <a:rPr lang="en-US" dirty="0"/>
              <a:t>One benefit of SRM is that single request can target multiple files.</a:t>
            </a:r>
          </a:p>
          <a:p>
            <a:r>
              <a:rPr lang="en-US" dirty="0"/>
              <a:t>This is currently not possible with </a:t>
            </a:r>
            <a:r>
              <a:rPr lang="en-US" dirty="0" err="1"/>
              <a:t>dCache</a:t>
            </a:r>
            <a:r>
              <a:rPr lang="en-US" dirty="0"/>
              <a:t> REST API.</a:t>
            </a:r>
          </a:p>
          <a:p>
            <a:r>
              <a:rPr lang="en-US" dirty="0"/>
              <a:t>We are adding bulk operations.</a:t>
            </a:r>
          </a:p>
          <a:p>
            <a:r>
              <a:rPr lang="en-US" dirty="0"/>
              <a:t>API is documented here:</a:t>
            </a:r>
          </a:p>
          <a:p>
            <a:pPr lvl="1"/>
            <a:r>
              <a:rPr lang="en-US" dirty="0">
                <a:hlinkClick r:id="rId2"/>
              </a:rPr>
              <a:t>google doc</a:t>
            </a:r>
            <a:endParaRPr lang="en-US" dirty="0"/>
          </a:p>
          <a:p>
            <a:r>
              <a:rPr lang="en-US" dirty="0"/>
              <a:t>API is subject to change ;)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9CCAAE-DB7C-0F40-AFCD-ABB5585AF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dCache</a:t>
            </a:r>
            <a:r>
              <a:rPr lang="en-US" dirty="0"/>
              <a:t> QoS bulk operations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5F45D-0795-F344-8990-5038C09E81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DAE99-3A45-AD49-9721-F60D4EA6C3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33DDF-764B-1241-B778-A5C41B3E7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312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7284C-ABDA-2148-9B95-07683E2358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" y="804608"/>
            <a:ext cx="8672513" cy="5059363"/>
          </a:xfrm>
        </p:spPr>
        <p:txBody>
          <a:bodyPr/>
          <a:lstStyle/>
          <a:p>
            <a:r>
              <a:rPr lang="en-US" sz="1600" dirty="0"/>
              <a:t>Creating a request</a:t>
            </a:r>
          </a:p>
          <a:p>
            <a:pPr lvl="1"/>
            <a:r>
              <a:rPr lang="en-US" sz="1400" dirty="0"/>
              <a:t>Issue POST operation to the endpoint:</a:t>
            </a:r>
          </a:p>
          <a:p>
            <a:pPr marL="0" indent="0"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curl -X POST --data ‘{...}’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https://dcache.example.org/api/v1/bulk-requests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400" dirty="0"/>
              <a:t>The response contains the location of a URL representing this request.</a:t>
            </a:r>
          </a:p>
          <a:p>
            <a:pPr lvl="1"/>
            <a:r>
              <a:rPr lang="en-US" sz="1400" dirty="0"/>
              <a:t>There will be some authorization: not all users may perform  bulk operations.</a:t>
            </a:r>
          </a:p>
          <a:p>
            <a:pPr lvl="1"/>
            <a:r>
              <a:rPr lang="en-US" sz="1400" dirty="0"/>
              <a:t>Clients may have multiple requests concurrently.</a:t>
            </a:r>
          </a:p>
          <a:p>
            <a:r>
              <a:rPr lang="en-US" sz="1400" dirty="0"/>
              <a:t>Interacting with bulk operations</a:t>
            </a:r>
          </a:p>
          <a:p>
            <a:pPr lvl="1"/>
            <a:r>
              <a:rPr lang="en-US" sz="1400" dirty="0"/>
              <a:t>Clients can use the returned URL to interact with the request: once they</a:t>
            </a:r>
          </a:p>
          <a:p>
            <a:pPr lvl="2"/>
            <a:r>
              <a:rPr lang="en-US" sz="1400" dirty="0"/>
              <a:t>GET request to learn the current status,</a:t>
            </a:r>
          </a:p>
          <a:p>
            <a:pPr lvl="2"/>
            <a:r>
              <a:rPr lang="en-US" sz="1400" dirty="0"/>
              <a:t>PATCH request to cancel the bulk operation,</a:t>
            </a:r>
          </a:p>
          <a:p>
            <a:pPr lvl="2"/>
            <a:r>
              <a:rPr lang="en-US" sz="1400" dirty="0"/>
              <a:t>DELETE request to clear the bulk operation (canceling if not already finished).</a:t>
            </a:r>
          </a:p>
          <a:p>
            <a:pPr lvl="1"/>
            <a:r>
              <a:rPr lang="en-US" sz="1400" dirty="0"/>
              <a:t>Notice that *polling* is creeping in… Subsequent update will add storage events. Stay tuned. </a:t>
            </a:r>
          </a:p>
          <a:p>
            <a:r>
              <a:rPr lang="en-US" sz="1400" dirty="0"/>
              <a:t>Targets:</a:t>
            </a:r>
          </a:p>
          <a:p>
            <a:pPr lvl="1"/>
            <a:r>
              <a:rPr lang="en-US" sz="1400" dirty="0"/>
              <a:t>List of files (SRM style)</a:t>
            </a:r>
          </a:p>
          <a:p>
            <a:pPr lvl="1"/>
            <a:r>
              <a:rPr lang="en-US" sz="1400" dirty="0"/>
              <a:t>Directory(</a:t>
            </a:r>
            <a:r>
              <a:rPr lang="en-US" sz="1400" dirty="0" err="1"/>
              <a:t>ies</a:t>
            </a:r>
            <a:r>
              <a:rPr lang="en-US" sz="1400" dirty="0"/>
              <a:t>) targeting immediate children </a:t>
            </a:r>
          </a:p>
          <a:p>
            <a:pPr lvl="1"/>
            <a:r>
              <a:rPr lang="en-US" sz="1400" dirty="0"/>
              <a:t>Directory(</a:t>
            </a:r>
            <a:r>
              <a:rPr lang="en-US" sz="1400" dirty="0" err="1"/>
              <a:t>ies</a:t>
            </a:r>
            <a:r>
              <a:rPr lang="en-US" sz="1400" dirty="0"/>
              <a:t>) with full recursion</a:t>
            </a:r>
          </a:p>
          <a:p>
            <a:r>
              <a:rPr lang="en-US" sz="1400" dirty="0"/>
              <a:t>Activities:</a:t>
            </a:r>
          </a:p>
          <a:p>
            <a:pPr lvl="1"/>
            <a:r>
              <a:rPr lang="en-US" sz="1400" dirty="0"/>
              <a:t>One bulk operation performs one activity</a:t>
            </a:r>
          </a:p>
          <a:p>
            <a:pPr lvl="1"/>
            <a:r>
              <a:rPr lang="en-US" sz="1400" dirty="0"/>
              <a:t>Delete, pin/unpin, modify QoS are examples of activities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7A4C74-48B0-6A49-99C9-0E18B3736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dCache</a:t>
            </a:r>
            <a:r>
              <a:rPr lang="en-US" dirty="0"/>
              <a:t> QoS bulk operations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BD8BE-1C1F-1840-9392-A333174230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03FCD-E64F-AB46-9349-FFFC991C35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3D019-52BF-A14E-9D0B-530B3A08A7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398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96AFE4-CE45-BA42-B291-BBD442346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When user interacts with </a:t>
            </a:r>
            <a:r>
              <a:rPr lang="en-US" sz="1800" dirty="0" err="1"/>
              <a:t>dCache</a:t>
            </a:r>
            <a:r>
              <a:rPr lang="en-US" sz="1800" dirty="0"/>
              <a:t>, </a:t>
            </a:r>
            <a:r>
              <a:rPr lang="en-US" sz="1800" dirty="0" err="1"/>
              <a:t>dCache</a:t>
            </a:r>
            <a:r>
              <a:rPr lang="en-US" sz="1800" dirty="0"/>
              <a:t> generates internal events that are not accessible to the user </a:t>
            </a:r>
          </a:p>
          <a:p>
            <a:r>
              <a:rPr lang="en-US" sz="1800" dirty="0"/>
              <a:t>One can detect these events by looking for effects of these events :</a:t>
            </a:r>
          </a:p>
          <a:p>
            <a:pPr lvl="1"/>
            <a:r>
              <a:rPr lang="en-US" sz="1800" dirty="0"/>
              <a:t>File uploaded -&gt; directory </a:t>
            </a:r>
            <a:r>
              <a:rPr lang="en-US" sz="1800" dirty="0" err="1"/>
              <a:t>mtime</a:t>
            </a:r>
            <a:r>
              <a:rPr lang="en-US" sz="1800" dirty="0"/>
              <a:t> changes. </a:t>
            </a:r>
          </a:p>
          <a:p>
            <a:pPr lvl="1"/>
            <a:r>
              <a:rPr lang="en-US" sz="1800" dirty="0"/>
              <a:t>File staged -&gt; </a:t>
            </a:r>
            <a:r>
              <a:rPr lang="en-US" sz="1800" dirty="0" err="1"/>
              <a:t>fileLocality</a:t>
            </a:r>
            <a:r>
              <a:rPr lang="en-US" sz="1800" dirty="0"/>
              <a:t> changes to ONLINE_AND_NEARLINE</a:t>
            </a:r>
          </a:p>
          <a:p>
            <a:pPr lvl="1"/>
            <a:r>
              <a:rPr lang="en-US" sz="1800" dirty="0"/>
              <a:t>SRM request queued –&gt; query SRM request status</a:t>
            </a:r>
          </a:p>
          <a:p>
            <a:r>
              <a:rPr lang="en-US" sz="1800" dirty="0"/>
              <a:t>Repeat the checks periodically and take action when desired change has happened. </a:t>
            </a:r>
          </a:p>
          <a:p>
            <a:r>
              <a:rPr lang="en-US" sz="1800" dirty="0"/>
              <a:t>Issues:</a:t>
            </a:r>
          </a:p>
          <a:p>
            <a:pPr lvl="1"/>
            <a:r>
              <a:rPr lang="en-US" sz="1800" dirty="0"/>
              <a:t>Each time </a:t>
            </a:r>
            <a:r>
              <a:rPr lang="en-US" sz="1800" dirty="0" err="1"/>
              <a:t>dCache</a:t>
            </a:r>
            <a:r>
              <a:rPr lang="en-US" sz="1800" dirty="0"/>
              <a:t> is polled it needs to generate a report that is almost always the same, wasting resources</a:t>
            </a:r>
          </a:p>
          <a:p>
            <a:pPr lvl="1"/>
            <a:r>
              <a:rPr lang="en-US" sz="1800" dirty="0"/>
              <a:t>Does not scale with the number of “things” to query and number of components where the queries need to run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DA4821-A565-2D4F-AB6E-579AE3109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request polling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1EFF6-993B-3042-841C-3072816002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FC8E3-C36D-8B47-AF56-0B92F34E09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EC06C-3A09-FB49-AF18-AD4EC7B09A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889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D90A1C-B835-484E-94C0-9DD81E305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1185975"/>
            <a:ext cx="8915400" cy="5082223"/>
          </a:xfrm>
        </p:spPr>
        <p:txBody>
          <a:bodyPr/>
          <a:lstStyle/>
          <a:p>
            <a:r>
              <a:rPr lang="en-US" dirty="0"/>
              <a:t>WHAT IF THE SYSTEM PUBLISHED ITS ACTIVITY ?</a:t>
            </a:r>
          </a:p>
          <a:p>
            <a:pPr lvl="1"/>
            <a:r>
              <a:rPr lang="en-US" dirty="0"/>
              <a:t>When new data is available</a:t>
            </a:r>
          </a:p>
          <a:p>
            <a:pPr lvl="1"/>
            <a:r>
              <a:rPr lang="en-US" dirty="0"/>
              <a:t>When files are staged from tape</a:t>
            </a:r>
          </a:p>
          <a:p>
            <a:pPr lvl="1"/>
            <a:r>
              <a:rPr lang="en-US" dirty="0"/>
              <a:t>When files are flushed to tape</a:t>
            </a:r>
          </a:p>
          <a:p>
            <a:pPr lvl="1"/>
            <a:r>
              <a:rPr lang="en-US" dirty="0"/>
              <a:t>When files are deleted </a:t>
            </a:r>
          </a:p>
          <a:p>
            <a:pPr lvl="1"/>
            <a:r>
              <a:rPr lang="en-US" dirty="0"/>
              <a:t>When …. anything really </a:t>
            </a:r>
          </a:p>
          <a:p>
            <a:r>
              <a:rPr lang="en-US" dirty="0"/>
              <a:t>This is more efficient.</a:t>
            </a:r>
          </a:p>
          <a:p>
            <a:r>
              <a:rPr lang="en-US" dirty="0"/>
              <a:t>Allows integration with standard tools.</a:t>
            </a:r>
          </a:p>
          <a:p>
            <a:r>
              <a:rPr lang="en-US" b="1" dirty="0"/>
              <a:t>Solves SRM polling issue too</a:t>
            </a:r>
            <a:r>
              <a:rPr lang="en-US" dirty="0"/>
              <a:t>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E48D94-821A-644A-BB74-3A0CEB5B5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 – a better alternative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88170-7A60-C94B-93D9-2F00BEEACB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5FC30E-2621-4546-B0FF-6CBA96E46C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CEFCE-675C-744E-9CF2-0C11EF998B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409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E2F208-9195-1E46-97C9-301D2172D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approaches : Kafka and SSE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91AFF5-7C96-B146-A447-12F37B11F8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0303D8-1B41-7346-B07E-109B086606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7BC1B-DA78-7C48-9820-340B404E0F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DDB9E69-EB49-D24E-ADEE-E5BD8745B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792110" cy="5285412"/>
          </a:xfrm>
        </p:spPr>
        <p:txBody>
          <a:bodyPr/>
          <a:lstStyle/>
          <a:p>
            <a:r>
              <a:rPr lang="en-US" dirty="0"/>
              <a:t>Kafka is industry standard platform to handle data feeds</a:t>
            </a:r>
          </a:p>
          <a:p>
            <a:pPr lvl="1"/>
            <a:r>
              <a:rPr lang="en-US" dirty="0"/>
              <a:t>Any </a:t>
            </a:r>
            <a:r>
              <a:rPr lang="en-US" dirty="0" err="1"/>
              <a:t>dCache</a:t>
            </a:r>
            <a:r>
              <a:rPr lang="en-US" dirty="0"/>
              <a:t> internal event can be sent to Kafka</a:t>
            </a:r>
          </a:p>
          <a:p>
            <a:pPr lvl="1"/>
            <a:r>
              <a:rPr lang="en-US" dirty="0"/>
              <a:t>Easy integration</a:t>
            </a:r>
          </a:p>
          <a:p>
            <a:pPr lvl="1"/>
            <a:r>
              <a:rPr lang="en-US" dirty="0"/>
              <a:t>Currently all consumers can see all messages in Kafka</a:t>
            </a:r>
          </a:p>
          <a:p>
            <a:pPr lvl="1"/>
            <a:r>
              <a:rPr lang="en-US" dirty="0"/>
              <a:t>Configurable event catch-up storage</a:t>
            </a:r>
          </a:p>
          <a:p>
            <a:pPr lvl="1"/>
            <a:r>
              <a:rPr lang="en-US" dirty="0"/>
              <a:t>Suitable for site-level, VO-level integration</a:t>
            </a:r>
          </a:p>
          <a:p>
            <a:r>
              <a:rPr lang="en-US" dirty="0"/>
              <a:t>SSE (Server Sent Events) is industry standard protocol enabling a client to receive automatic updates from a server via HTTP connection.</a:t>
            </a:r>
          </a:p>
          <a:p>
            <a:pPr lvl="1"/>
            <a:r>
              <a:rPr lang="en-US" dirty="0"/>
              <a:t>Supported by major browsers </a:t>
            </a:r>
          </a:p>
          <a:p>
            <a:pPr lvl="1"/>
            <a:r>
              <a:rPr lang="en-US" dirty="0"/>
              <a:t>Built-in </a:t>
            </a:r>
            <a:r>
              <a:rPr lang="en-US" dirty="0" err="1"/>
              <a:t>dCache</a:t>
            </a:r>
            <a:r>
              <a:rPr lang="en-US" dirty="0"/>
              <a:t> focused security </a:t>
            </a:r>
          </a:p>
          <a:p>
            <a:pPr lvl="1"/>
            <a:r>
              <a:rPr lang="en-US" dirty="0"/>
              <a:t>Limited catch-up event storage </a:t>
            </a:r>
          </a:p>
          <a:p>
            <a:pPr lvl="1"/>
            <a:r>
              <a:rPr lang="en-US" dirty="0"/>
              <a:t>Suitable for user driven integration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312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FA46FA-7BEA-4540-989C-529FB2DB8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dCache</a:t>
            </a:r>
            <a:r>
              <a:rPr lang="en-US" dirty="0"/>
              <a:t> and Kafka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729BB-E86F-CC45-A6D4-4C5A5607C2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FDEE1-88BE-6B4E-BDFC-B91AC92FA9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6ADCEA-67F5-AB4D-8D8D-B350B2235E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0966720-A16D-114B-8E5F-4D2724E46D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2008798"/>
            <a:ext cx="8672513" cy="2984866"/>
          </a:xfrm>
        </p:spPr>
      </p:pic>
    </p:spTree>
    <p:extLst>
      <p:ext uri="{BB962C8B-B14F-4D97-AF65-F5344CB8AC3E}">
        <p14:creationId xmlns:p14="http://schemas.microsoft.com/office/powerpoint/2010/main" val="4149013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85CAAB-1A70-4B41-BDA0-237D5601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Kafka consumer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A8EDF-5962-5E4B-902B-A911EF02D47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3B82A-406C-424B-A7E5-55B5400B21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98D03-C184-8749-9A1C-13FAD93BA4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64BEA9-7272-1C40-8A4D-B93D2BBFEA66}"/>
              </a:ext>
            </a:extLst>
          </p:cNvPr>
          <p:cNvSpPr txBox="1"/>
          <p:nvPr/>
        </p:nvSpPr>
        <p:spPr>
          <a:xfrm>
            <a:off x="228600" y="1120676"/>
            <a:ext cx="883199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json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kafka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KafkaConsumer</a:t>
            </a:r>
            <a:endParaRPr lang="en-US" sz="1400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datamanagement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DataManager</a:t>
            </a:r>
            <a:endParaRPr lang="en-US" sz="1400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consumer =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KafkaConsumer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ingest.dcache.billing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                     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bootstrap_servers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="lssrv03:9092,lssrv04:9092,lssrv05:9092”,      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value_deserializer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=lambda m: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json.loads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m.decode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("utf-8")))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dm  =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DataManager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(’DUNE’) # hypothetical data manager API</a:t>
            </a:r>
          </a:p>
          <a:p>
            <a:endParaRPr lang="en-US" sz="1400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for msg in consumer: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  message =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msg.value</a:t>
            </a:r>
            <a:endParaRPr lang="en-US" sz="1400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msg_type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message[‘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msgType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’]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id =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message.get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(‘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pnfsId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’)  </a:t>
            </a:r>
          </a:p>
          <a:p>
            <a:endParaRPr lang="en-US" sz="1400" dirty="0">
              <a:solidFill>
                <a:schemeClr val="accent6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if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msg_type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‘store’: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dm.mark_file_stored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(id)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msg_type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‘restore’: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dm.mark_file_online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(id)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msg_type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‘remove’: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dm.clear_catalogue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(id)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         </a:t>
            </a:r>
          </a:p>
        </p:txBody>
      </p:sp>
    </p:spTree>
    <p:extLst>
      <p:ext uri="{BB962C8B-B14F-4D97-AF65-F5344CB8AC3E}">
        <p14:creationId xmlns:p14="http://schemas.microsoft.com/office/powerpoint/2010/main" val="2498662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BEDBE4-8309-FF4A-B27A-76184E88E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efficient data management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9A1D1-DCF7-F44E-8323-F45F6B01C0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E0B21-E8A8-E549-9DF6-8FD7E19CCA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3D64C-1535-1D41-9815-78037562A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D64AE3D8-0A9C-FD40-B780-70B5A71B760C}"/>
              </a:ext>
            </a:extLst>
          </p:cNvPr>
          <p:cNvSpPr/>
          <p:nvPr/>
        </p:nvSpPr>
        <p:spPr>
          <a:xfrm>
            <a:off x="2795741" y="1506596"/>
            <a:ext cx="2198670" cy="1366463"/>
          </a:xfrm>
          <a:prstGeom prst="cloud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Rucio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40F48A-C17B-7A4B-9552-58FB25642295}"/>
              </a:ext>
            </a:extLst>
          </p:cNvPr>
          <p:cNvSpPr/>
          <p:nvPr/>
        </p:nvSpPr>
        <p:spPr>
          <a:xfrm>
            <a:off x="2387086" y="3429000"/>
            <a:ext cx="3246438" cy="427878"/>
          </a:xfrm>
          <a:prstGeom prst="rect">
            <a:avLst/>
          </a:prstGeom>
          <a:noFill/>
          <a:ln w="254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SRM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5F0439BA-9310-D646-B70D-972E8B065485}"/>
              </a:ext>
            </a:extLst>
          </p:cNvPr>
          <p:cNvSpPr/>
          <p:nvPr/>
        </p:nvSpPr>
        <p:spPr>
          <a:xfrm>
            <a:off x="2795741" y="4513563"/>
            <a:ext cx="2198670" cy="1366463"/>
          </a:xfrm>
          <a:prstGeom prst="cloud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dCache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CE63FC-69CA-3243-9410-365D35D29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665" y="3345485"/>
            <a:ext cx="1655370" cy="49287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3D7779-56C3-3B42-99D6-EC114AF5D907}"/>
              </a:ext>
            </a:extLst>
          </p:cNvPr>
          <p:cNvCxnSpPr>
            <a:stCxn id="7" idx="1"/>
          </p:cNvCxnSpPr>
          <p:nvPr/>
        </p:nvCxnSpPr>
        <p:spPr>
          <a:xfrm>
            <a:off x="3895076" y="2871604"/>
            <a:ext cx="0" cy="55739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DDCC0B-05F4-C94F-A776-144EF3E18188}"/>
              </a:ext>
            </a:extLst>
          </p:cNvPr>
          <p:cNvCxnSpPr>
            <a:endCxn id="11" idx="3"/>
          </p:cNvCxnSpPr>
          <p:nvPr/>
        </p:nvCxnSpPr>
        <p:spPr>
          <a:xfrm>
            <a:off x="3895076" y="3889375"/>
            <a:ext cx="0" cy="702317"/>
          </a:xfrm>
          <a:prstGeom prst="straightConnector1">
            <a:avLst/>
          </a:prstGeom>
          <a:ln>
            <a:solidFill>
              <a:srgbClr val="0F2D6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55A05B51-6055-2540-B285-BD87ADD4BCB6}"/>
              </a:ext>
            </a:extLst>
          </p:cNvPr>
          <p:cNvCxnSpPr>
            <a:cxnSpLocks/>
            <a:stCxn id="11" idx="0"/>
            <a:endCxn id="13" idx="2"/>
          </p:cNvCxnSpPr>
          <p:nvPr/>
        </p:nvCxnSpPr>
        <p:spPr>
          <a:xfrm flipV="1">
            <a:off x="4992579" y="3838357"/>
            <a:ext cx="2399771" cy="1358438"/>
          </a:xfrm>
          <a:prstGeom prst="bentConnector2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1534C20D-5199-F74C-B41B-3BD8614651E3}"/>
              </a:ext>
            </a:extLst>
          </p:cNvPr>
          <p:cNvCxnSpPr>
            <a:cxnSpLocks/>
          </p:cNvCxnSpPr>
          <p:nvPr/>
        </p:nvCxnSpPr>
        <p:spPr>
          <a:xfrm rot="10800000">
            <a:off x="4992582" y="2077612"/>
            <a:ext cx="2399768" cy="1140025"/>
          </a:xfrm>
          <a:prstGeom prst="bentConnector3">
            <a:avLst>
              <a:gd name="adj1" fmla="val 321"/>
            </a:avLst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6FAFF06-C7D2-F544-96AA-7E4125D49C0C}"/>
              </a:ext>
            </a:extLst>
          </p:cNvPr>
          <p:cNvSpPr txBox="1"/>
          <p:nvPr/>
        </p:nvSpPr>
        <p:spPr>
          <a:xfrm>
            <a:off x="934948" y="1506596"/>
            <a:ext cx="857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</a:t>
            </a:r>
          </a:p>
        </p:txBody>
      </p:sp>
    </p:spTree>
    <p:extLst>
      <p:ext uri="{BB962C8B-B14F-4D97-AF65-F5344CB8AC3E}">
        <p14:creationId xmlns:p14="http://schemas.microsoft.com/office/powerpoint/2010/main" val="3910864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BEDBE4-8309-FF4A-B27A-76184E88E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more efficient data management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9A1D1-DCF7-F44E-8323-F45F6B01C01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E0B21-E8A8-E549-9DF6-8FD7E19CCA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3D64C-1535-1D41-9815-78037562A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D64AE3D8-0A9C-FD40-B780-70B5A71B760C}"/>
              </a:ext>
            </a:extLst>
          </p:cNvPr>
          <p:cNvSpPr/>
          <p:nvPr/>
        </p:nvSpPr>
        <p:spPr>
          <a:xfrm>
            <a:off x="2795741" y="1506596"/>
            <a:ext cx="2198670" cy="1366463"/>
          </a:xfrm>
          <a:prstGeom prst="cloud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Rucio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40F48A-C17B-7A4B-9552-58FB25642295}"/>
              </a:ext>
            </a:extLst>
          </p:cNvPr>
          <p:cNvSpPr/>
          <p:nvPr/>
        </p:nvSpPr>
        <p:spPr>
          <a:xfrm>
            <a:off x="2387086" y="3429000"/>
            <a:ext cx="3246438" cy="427878"/>
          </a:xfrm>
          <a:prstGeom prst="rect">
            <a:avLst/>
          </a:prstGeom>
          <a:noFill/>
          <a:ln w="254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QoS REST API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5F0439BA-9310-D646-B70D-972E8B065485}"/>
              </a:ext>
            </a:extLst>
          </p:cNvPr>
          <p:cNvSpPr/>
          <p:nvPr/>
        </p:nvSpPr>
        <p:spPr>
          <a:xfrm>
            <a:off x="2795741" y="4513563"/>
            <a:ext cx="2198670" cy="1366463"/>
          </a:xfrm>
          <a:prstGeom prst="cloud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dCache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CE63FC-69CA-3243-9410-365D35D29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665" y="3345485"/>
            <a:ext cx="1655370" cy="492872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3D7779-56C3-3B42-99D6-EC114AF5D907}"/>
              </a:ext>
            </a:extLst>
          </p:cNvPr>
          <p:cNvCxnSpPr>
            <a:stCxn id="7" idx="1"/>
          </p:cNvCxnSpPr>
          <p:nvPr/>
        </p:nvCxnSpPr>
        <p:spPr>
          <a:xfrm>
            <a:off x="3895076" y="2871604"/>
            <a:ext cx="0" cy="55739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DDCC0B-05F4-C94F-A776-144EF3E18188}"/>
              </a:ext>
            </a:extLst>
          </p:cNvPr>
          <p:cNvCxnSpPr>
            <a:endCxn id="11" idx="3"/>
          </p:cNvCxnSpPr>
          <p:nvPr/>
        </p:nvCxnSpPr>
        <p:spPr>
          <a:xfrm>
            <a:off x="3895076" y="3889375"/>
            <a:ext cx="0" cy="702317"/>
          </a:xfrm>
          <a:prstGeom prst="straightConnector1">
            <a:avLst/>
          </a:prstGeom>
          <a:ln>
            <a:solidFill>
              <a:srgbClr val="0F2D6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55A05B51-6055-2540-B285-BD87ADD4BCB6}"/>
              </a:ext>
            </a:extLst>
          </p:cNvPr>
          <p:cNvCxnSpPr>
            <a:cxnSpLocks/>
            <a:stCxn id="11" idx="0"/>
            <a:endCxn id="13" idx="2"/>
          </p:cNvCxnSpPr>
          <p:nvPr/>
        </p:nvCxnSpPr>
        <p:spPr>
          <a:xfrm flipV="1">
            <a:off x="4992579" y="3838357"/>
            <a:ext cx="2399771" cy="1358438"/>
          </a:xfrm>
          <a:prstGeom prst="bentConnector2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1534C20D-5199-F74C-B41B-3BD8614651E3}"/>
              </a:ext>
            </a:extLst>
          </p:cNvPr>
          <p:cNvCxnSpPr>
            <a:cxnSpLocks/>
          </p:cNvCxnSpPr>
          <p:nvPr/>
        </p:nvCxnSpPr>
        <p:spPr>
          <a:xfrm rot="10800000">
            <a:off x="4992582" y="2077612"/>
            <a:ext cx="2399768" cy="1140025"/>
          </a:xfrm>
          <a:prstGeom prst="bentConnector3">
            <a:avLst>
              <a:gd name="adj1" fmla="val 321"/>
            </a:avLst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6FAFF06-C7D2-F544-96AA-7E4125D49C0C}"/>
              </a:ext>
            </a:extLst>
          </p:cNvPr>
          <p:cNvSpPr txBox="1"/>
          <p:nvPr/>
        </p:nvSpPr>
        <p:spPr>
          <a:xfrm>
            <a:off x="934948" y="1506596"/>
            <a:ext cx="1188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FUTURE</a:t>
            </a:r>
          </a:p>
        </p:txBody>
      </p:sp>
    </p:spTree>
    <p:extLst>
      <p:ext uri="{BB962C8B-B14F-4D97-AF65-F5344CB8AC3E}">
        <p14:creationId xmlns:p14="http://schemas.microsoft.com/office/powerpoint/2010/main" val="38923393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64D0EA-F57F-CB44-916C-5C5F617EF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EISCAT_3D Use case: Next generation radar for 3D monitoring of the atmosphere and ionosphere. </a:t>
            </a:r>
            <a:r>
              <a:rPr lang="en-US" u="sng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  <a:hlinkClick r:id="rId2"/>
              </a:rPr>
              <a:t>https://eiscat3d.se</a:t>
            </a:r>
            <a:endParaRPr lang="en-US" u="sng" dirty="0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Data-intensive instruments generates a high volume of data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Researchers need to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analyse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data and share their results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How to automate the data replication ? sync with third party system ,e.g., data management tools and catalogs ?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D5BA02-8911-CB48-9C3A-8EE3EC70F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Rucio</a:t>
            </a:r>
            <a:r>
              <a:rPr lang="en-US" dirty="0"/>
              <a:t> Integration with SSE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4BB7A-C964-E049-A213-9A6EAB20B39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E3FCC-80F2-3E43-9EAE-DED858F298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701F2-2BA2-404A-A7E8-CF3DCF8F5F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EDBCDE-3017-D14A-B810-352191938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144" y="3501231"/>
            <a:ext cx="9144000" cy="245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756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2250" y="899318"/>
            <a:ext cx="8672513" cy="5059363"/>
          </a:xfrm>
        </p:spPr>
        <p:txBody>
          <a:bodyPr/>
          <a:lstStyle/>
          <a:p>
            <a:r>
              <a:rPr lang="en-US" dirty="0"/>
              <a:t>The conflict between anticipated flat budgets and dramatic increase in data volumes of current and future experiments is suggested to be solved by application of several remedies: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Improvement of data movement efficiency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dirty="0"/>
              <a:t>Tape I/O optimization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dirty="0"/>
              <a:t>Smart caching </a:t>
            </a:r>
          </a:p>
          <a:p>
            <a:pPr marL="1200150" lvl="2" indent="-342900">
              <a:buFont typeface="Arial" panose="020B0604020202020204" pitchFamily="34" charset="0"/>
              <a:buChar char="•"/>
            </a:pPr>
            <a:r>
              <a:rPr lang="en-US" dirty="0"/>
              <a:t>Cheap(</a:t>
            </a:r>
            <a:r>
              <a:rPr lang="en-US" dirty="0" err="1"/>
              <a:t>er</a:t>
            </a:r>
            <a:r>
              <a:rPr lang="en-US" dirty="0"/>
              <a:t>) JBODs for cached data.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Consolidation of distributed resources by proximity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Removal of redundancies.</a:t>
            </a:r>
          </a:p>
          <a:p>
            <a:pPr marL="514350" indent="-457200"/>
            <a:r>
              <a:rPr lang="en-US" dirty="0"/>
              <a:t>We propose language of QoS states and transitions complimented by storage </a:t>
            </a:r>
            <a:r>
              <a:rPr lang="en-US"/>
              <a:t>events to </a:t>
            </a:r>
            <a:r>
              <a:rPr lang="en-US" dirty="0"/>
              <a:t>implement intelligent storage management interface on a SE that can be taken advantage of by a data management systems like </a:t>
            </a:r>
            <a:r>
              <a:rPr lang="en-US" dirty="0" err="1"/>
              <a:t>Rucio</a:t>
            </a:r>
            <a:r>
              <a:rPr lang="en-US" dirty="0"/>
              <a:t> to improve efficiency.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this talk about?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EBE694C1-A874-6746-8B60-2AE0CE13D8D2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898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EADB0C-402E-7E43-9861-9E6E9153E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363" y="107771"/>
            <a:ext cx="8686800" cy="427877"/>
          </a:xfrm>
        </p:spPr>
        <p:txBody>
          <a:bodyPr/>
          <a:lstStyle/>
          <a:p>
            <a:r>
              <a:rPr lang="en-US" dirty="0"/>
              <a:t>Automatic replication with SSE plugin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121B0-7F4C-2B4A-9088-D450DFEB47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3/11/20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144FB-9C95-DC45-BD88-7497F1F263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A9C3B-F7EC-6A41-ACD4-F903B5695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8" name="Google Shape;93;p15">
            <a:extLst>
              <a:ext uri="{FF2B5EF4-FFF2-40B4-BE49-F238E27FC236}">
                <a16:creationId xmlns:a16="http://schemas.microsoft.com/office/drawing/2014/main" id="{34A602CB-A07A-E046-8805-0B7EA1FE601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883890" y="2171819"/>
            <a:ext cx="2130464" cy="12025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4;p15">
            <a:extLst>
              <a:ext uri="{FF2B5EF4-FFF2-40B4-BE49-F238E27FC236}">
                <a16:creationId xmlns:a16="http://schemas.microsoft.com/office/drawing/2014/main" id="{34B343E8-DCF1-BC4E-B43C-4927149D7E1A}"/>
              </a:ext>
            </a:extLst>
          </p:cNvPr>
          <p:cNvSpPr/>
          <p:nvPr/>
        </p:nvSpPr>
        <p:spPr>
          <a:xfrm>
            <a:off x="566700" y="1630449"/>
            <a:ext cx="2397900" cy="704700"/>
          </a:xfrm>
          <a:prstGeom prst="roundRect">
            <a:avLst>
              <a:gd name="adj" fmla="val 16667"/>
            </a:avLst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400" dirty="0" err="1">
                <a:solidFill>
                  <a:srgbClr val="000000"/>
                </a:solidFill>
              </a:rPr>
              <a:t>dCache@NDGF</a:t>
            </a:r>
            <a:r>
              <a:rPr lang="en" sz="1400" dirty="0">
                <a:solidFill>
                  <a:srgbClr val="000000"/>
                </a:solidFill>
              </a:rPr>
              <a:t> preprod</a:t>
            </a:r>
            <a:endParaRPr sz="1400" dirty="0"/>
          </a:p>
        </p:txBody>
      </p:sp>
      <p:sp>
        <p:nvSpPr>
          <p:cNvPr id="10" name="Google Shape;95;p15">
            <a:extLst>
              <a:ext uri="{FF2B5EF4-FFF2-40B4-BE49-F238E27FC236}">
                <a16:creationId xmlns:a16="http://schemas.microsoft.com/office/drawing/2014/main" id="{2B11053A-3D23-F44B-A77F-B889648212A9}"/>
              </a:ext>
            </a:extLst>
          </p:cNvPr>
          <p:cNvSpPr/>
          <p:nvPr/>
        </p:nvSpPr>
        <p:spPr>
          <a:xfrm>
            <a:off x="2259763" y="1649858"/>
            <a:ext cx="597179" cy="394380"/>
          </a:xfrm>
          <a:prstGeom prst="flowChartMagneticDisk">
            <a:avLst/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96;p15">
            <a:extLst>
              <a:ext uri="{FF2B5EF4-FFF2-40B4-BE49-F238E27FC236}">
                <a16:creationId xmlns:a16="http://schemas.microsoft.com/office/drawing/2014/main" id="{D848D1E2-5944-2443-A676-8775CC78D98F}"/>
              </a:ext>
            </a:extLst>
          </p:cNvPr>
          <p:cNvSpPr/>
          <p:nvPr/>
        </p:nvSpPr>
        <p:spPr>
          <a:xfrm>
            <a:off x="760782" y="2410523"/>
            <a:ext cx="291600" cy="1182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97;p15">
            <a:extLst>
              <a:ext uri="{FF2B5EF4-FFF2-40B4-BE49-F238E27FC236}">
                <a16:creationId xmlns:a16="http://schemas.microsoft.com/office/drawing/2014/main" id="{C5C906DB-BFE4-C744-B04E-725E1C8B6125}"/>
              </a:ext>
            </a:extLst>
          </p:cNvPr>
          <p:cNvSpPr/>
          <p:nvPr/>
        </p:nvSpPr>
        <p:spPr>
          <a:xfrm>
            <a:off x="697036" y="1076584"/>
            <a:ext cx="291600" cy="4905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98;p15">
            <a:extLst>
              <a:ext uri="{FF2B5EF4-FFF2-40B4-BE49-F238E27FC236}">
                <a16:creationId xmlns:a16="http://schemas.microsoft.com/office/drawing/2014/main" id="{37A8D50B-802C-4648-954B-9EA76C038A2D}"/>
              </a:ext>
            </a:extLst>
          </p:cNvPr>
          <p:cNvSpPr txBox="1"/>
          <p:nvPr/>
        </p:nvSpPr>
        <p:spPr>
          <a:xfrm>
            <a:off x="1016912" y="921221"/>
            <a:ext cx="1507200" cy="3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Data upload</a:t>
            </a:r>
            <a:endParaRPr sz="1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>
                <a:solidFill>
                  <a:schemeClr val="dk1"/>
                </a:solidFill>
              </a:rPr>
              <a:t>               /eiscat3d/upload/</a:t>
            </a:r>
            <a:endParaRPr sz="30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4" name="Google Shape;99;p15">
            <a:extLst>
              <a:ext uri="{FF2B5EF4-FFF2-40B4-BE49-F238E27FC236}">
                <a16:creationId xmlns:a16="http://schemas.microsoft.com/office/drawing/2014/main" id="{A2ED54E9-2139-CA46-9F87-B3754EAC2F76}"/>
              </a:ext>
            </a:extLst>
          </p:cNvPr>
          <p:cNvSpPr txBox="1"/>
          <p:nvPr/>
        </p:nvSpPr>
        <p:spPr>
          <a:xfrm>
            <a:off x="1025900" y="2468428"/>
            <a:ext cx="1507200" cy="4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Storage events: New files</a:t>
            </a:r>
            <a:endParaRPr sz="1400" dirty="0"/>
          </a:p>
        </p:txBody>
      </p:sp>
      <p:sp>
        <p:nvSpPr>
          <p:cNvPr id="15" name="Google Shape;100;p15">
            <a:extLst>
              <a:ext uri="{FF2B5EF4-FFF2-40B4-BE49-F238E27FC236}">
                <a16:creationId xmlns:a16="http://schemas.microsoft.com/office/drawing/2014/main" id="{E1E28E4E-7E72-0F43-BC04-97BC7C0E2BC9}"/>
              </a:ext>
            </a:extLst>
          </p:cNvPr>
          <p:cNvSpPr/>
          <p:nvPr/>
        </p:nvSpPr>
        <p:spPr>
          <a:xfrm rot="-5400000">
            <a:off x="4372063" y="655779"/>
            <a:ext cx="245400" cy="27129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01;p15">
            <a:extLst>
              <a:ext uri="{FF2B5EF4-FFF2-40B4-BE49-F238E27FC236}">
                <a16:creationId xmlns:a16="http://schemas.microsoft.com/office/drawing/2014/main" id="{8108D589-F69F-0C4E-A562-BC86E3A1F0C3}"/>
              </a:ext>
            </a:extLst>
          </p:cNvPr>
          <p:cNvSpPr/>
          <p:nvPr/>
        </p:nvSpPr>
        <p:spPr>
          <a:xfrm>
            <a:off x="429500" y="3585700"/>
            <a:ext cx="1899600" cy="1481700"/>
          </a:xfrm>
          <a:prstGeom prst="rect">
            <a:avLst/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 err="1"/>
              <a:t>Panoptes</a:t>
            </a:r>
            <a:r>
              <a:rPr lang="en" b="1" dirty="0"/>
              <a:t> Service 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 u="sng" dirty="0">
                <a:solidFill>
                  <a:srgbClr val="0000FF"/>
                </a:solidFill>
                <a:hlinkClick r:id="rId3"/>
              </a:rPr>
              <a:t>https://pypi.org/project/dcacheclient/</a:t>
            </a:r>
            <a:r>
              <a:rPr lang="en" sz="1000" dirty="0">
                <a:solidFill>
                  <a:schemeClr val="dk1"/>
                </a:solidFill>
              </a:rPr>
              <a:t>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accent6">
                    <a:lumMod val="50000"/>
                  </a:schemeClr>
                </a:solidFill>
              </a:rPr>
              <a:t>Detect new files and register them into </a:t>
            </a:r>
            <a:r>
              <a:rPr lang="en" sz="1600" dirty="0" err="1">
                <a:solidFill>
                  <a:schemeClr val="accent6">
                    <a:lumMod val="50000"/>
                  </a:schemeClr>
                </a:solidFill>
              </a:rPr>
              <a:t>Rucio</a:t>
            </a:r>
            <a:r>
              <a:rPr lang="en" sz="1600" dirty="0">
                <a:solidFill>
                  <a:schemeClr val="accent6">
                    <a:lumMod val="50000"/>
                  </a:schemeClr>
                </a:solidFill>
              </a:rPr>
              <a:t> for replication and data sharing</a:t>
            </a:r>
            <a:endParaRPr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                        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7" name="Google Shape;102;p15">
            <a:extLst>
              <a:ext uri="{FF2B5EF4-FFF2-40B4-BE49-F238E27FC236}">
                <a16:creationId xmlns:a16="http://schemas.microsoft.com/office/drawing/2014/main" id="{1EB7F17C-D3DE-454D-B55D-2160EBF8D41F}"/>
              </a:ext>
            </a:extLst>
          </p:cNvPr>
          <p:cNvSpPr/>
          <p:nvPr/>
        </p:nvSpPr>
        <p:spPr>
          <a:xfrm rot="-8495416">
            <a:off x="3265708" y="2654042"/>
            <a:ext cx="279101" cy="1120853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03;p15">
            <a:extLst>
              <a:ext uri="{FF2B5EF4-FFF2-40B4-BE49-F238E27FC236}">
                <a16:creationId xmlns:a16="http://schemas.microsoft.com/office/drawing/2014/main" id="{9C1D9EF6-7034-584D-8CC3-751E7A6D86AA}"/>
              </a:ext>
            </a:extLst>
          </p:cNvPr>
          <p:cNvSpPr/>
          <p:nvPr/>
        </p:nvSpPr>
        <p:spPr>
          <a:xfrm>
            <a:off x="6049064" y="1451395"/>
            <a:ext cx="2397900" cy="666000"/>
          </a:xfrm>
          <a:prstGeom prst="roundRect">
            <a:avLst>
              <a:gd name="adj" fmla="val 16667"/>
            </a:avLst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rgbClr val="000000"/>
                </a:solidFill>
              </a:rPr>
              <a:t>/eiscat3d/</a:t>
            </a:r>
            <a:endParaRPr sz="12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400" dirty="0" err="1">
                <a:solidFill>
                  <a:srgbClr val="000000"/>
                </a:solidFill>
              </a:rPr>
              <a:t>dCache@NDGF</a:t>
            </a:r>
            <a:endParaRPr sz="1400" dirty="0"/>
          </a:p>
        </p:txBody>
      </p:sp>
      <p:sp>
        <p:nvSpPr>
          <p:cNvPr id="19" name="Google Shape;104;p15">
            <a:extLst>
              <a:ext uri="{FF2B5EF4-FFF2-40B4-BE49-F238E27FC236}">
                <a16:creationId xmlns:a16="http://schemas.microsoft.com/office/drawing/2014/main" id="{425F9902-3BA1-CE47-ABAE-8DF1DC5EF547}"/>
              </a:ext>
            </a:extLst>
          </p:cNvPr>
          <p:cNvSpPr/>
          <p:nvPr/>
        </p:nvSpPr>
        <p:spPr>
          <a:xfrm>
            <a:off x="7792305" y="1539278"/>
            <a:ext cx="597179" cy="394380"/>
          </a:xfrm>
          <a:prstGeom prst="flowChartMagneticDisk">
            <a:avLst/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05;p15">
            <a:extLst>
              <a:ext uri="{FF2B5EF4-FFF2-40B4-BE49-F238E27FC236}">
                <a16:creationId xmlns:a16="http://schemas.microsoft.com/office/drawing/2014/main" id="{BD7228A3-DA62-BB4E-AAD5-2BEF25A7F4A0}"/>
              </a:ext>
            </a:extLst>
          </p:cNvPr>
          <p:cNvSpPr/>
          <p:nvPr/>
        </p:nvSpPr>
        <p:spPr>
          <a:xfrm>
            <a:off x="6172136" y="3793308"/>
            <a:ext cx="2397900" cy="666000"/>
          </a:xfrm>
          <a:prstGeom prst="roundRect">
            <a:avLst>
              <a:gd name="adj" fmla="val 16667"/>
            </a:avLst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/>
              <a:t>             </a:t>
            </a:r>
            <a:r>
              <a:rPr lang="en" sz="1200" b="1" dirty="0">
                <a:solidFill>
                  <a:srgbClr val="000000"/>
                </a:solidFill>
              </a:rPr>
              <a:t>/eiscat3d/</a:t>
            </a:r>
            <a:endParaRPr sz="12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 dirty="0" err="1">
                <a:solidFill>
                  <a:srgbClr val="000000"/>
                </a:solidFill>
              </a:rPr>
              <a:t>dCache</a:t>
            </a:r>
            <a:r>
              <a:rPr lang="en" sz="1200" dirty="0" err="1"/>
              <a:t>@SNIC</a:t>
            </a:r>
            <a:endParaRPr sz="1200" dirty="0"/>
          </a:p>
        </p:txBody>
      </p:sp>
      <p:sp>
        <p:nvSpPr>
          <p:cNvPr id="21" name="Google Shape;106;p15">
            <a:extLst>
              <a:ext uri="{FF2B5EF4-FFF2-40B4-BE49-F238E27FC236}">
                <a16:creationId xmlns:a16="http://schemas.microsoft.com/office/drawing/2014/main" id="{5C6A0CB4-5C84-8A4B-A7D8-5D16A5A7B513}"/>
              </a:ext>
            </a:extLst>
          </p:cNvPr>
          <p:cNvSpPr/>
          <p:nvPr/>
        </p:nvSpPr>
        <p:spPr>
          <a:xfrm>
            <a:off x="7796615" y="3884714"/>
            <a:ext cx="597179" cy="394380"/>
          </a:xfrm>
          <a:prstGeom prst="flowChartMagneticDisk">
            <a:avLst/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07;p15">
            <a:extLst>
              <a:ext uri="{FF2B5EF4-FFF2-40B4-BE49-F238E27FC236}">
                <a16:creationId xmlns:a16="http://schemas.microsoft.com/office/drawing/2014/main" id="{0DBAFA85-4390-854E-8EEF-13159739A35B}"/>
              </a:ext>
            </a:extLst>
          </p:cNvPr>
          <p:cNvSpPr txBox="1"/>
          <p:nvPr/>
        </p:nvSpPr>
        <p:spPr>
          <a:xfrm>
            <a:off x="3146480" y="1630460"/>
            <a:ext cx="1899600" cy="24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Data replication </a:t>
            </a:r>
            <a:endParaRPr sz="1400" dirty="0"/>
          </a:p>
        </p:txBody>
      </p:sp>
      <p:sp>
        <p:nvSpPr>
          <p:cNvPr id="23" name="Google Shape;108;p15">
            <a:extLst>
              <a:ext uri="{FF2B5EF4-FFF2-40B4-BE49-F238E27FC236}">
                <a16:creationId xmlns:a16="http://schemas.microsoft.com/office/drawing/2014/main" id="{C41376B6-F74C-7845-AE44-2CDFE15FF735}"/>
              </a:ext>
            </a:extLst>
          </p:cNvPr>
          <p:cNvSpPr/>
          <p:nvPr/>
        </p:nvSpPr>
        <p:spPr>
          <a:xfrm>
            <a:off x="6381576" y="2248483"/>
            <a:ext cx="309300" cy="1332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109;p15">
            <a:extLst>
              <a:ext uri="{FF2B5EF4-FFF2-40B4-BE49-F238E27FC236}">
                <a16:creationId xmlns:a16="http://schemas.microsoft.com/office/drawing/2014/main" id="{2E030538-F09D-D946-85EF-09634D461554}"/>
              </a:ext>
            </a:extLst>
          </p:cNvPr>
          <p:cNvSpPr txBox="1"/>
          <p:nvPr/>
        </p:nvSpPr>
        <p:spPr>
          <a:xfrm rot="5400000">
            <a:off x="6105948" y="2847163"/>
            <a:ext cx="1507500" cy="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Data replication</a:t>
            </a:r>
            <a:endParaRPr sz="1400" dirty="0"/>
          </a:p>
        </p:txBody>
      </p:sp>
      <p:sp>
        <p:nvSpPr>
          <p:cNvPr id="25" name="Google Shape;110;p15">
            <a:extLst>
              <a:ext uri="{FF2B5EF4-FFF2-40B4-BE49-F238E27FC236}">
                <a16:creationId xmlns:a16="http://schemas.microsoft.com/office/drawing/2014/main" id="{5D03D9D9-5596-5842-885C-8BD1D177A3E0}"/>
              </a:ext>
            </a:extLst>
          </p:cNvPr>
          <p:cNvSpPr/>
          <p:nvPr/>
        </p:nvSpPr>
        <p:spPr>
          <a:xfrm rot="-5400000">
            <a:off x="4049470" y="3482745"/>
            <a:ext cx="245400" cy="12417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111;p15">
            <a:extLst>
              <a:ext uri="{FF2B5EF4-FFF2-40B4-BE49-F238E27FC236}">
                <a16:creationId xmlns:a16="http://schemas.microsoft.com/office/drawing/2014/main" id="{1E0F4E5E-A178-F442-A7BE-41C0EA85BE24}"/>
              </a:ext>
            </a:extLst>
          </p:cNvPr>
          <p:cNvSpPr/>
          <p:nvPr/>
        </p:nvSpPr>
        <p:spPr>
          <a:xfrm>
            <a:off x="2112419" y="3794648"/>
            <a:ext cx="1329300" cy="490500"/>
          </a:xfrm>
          <a:prstGeom prst="rect">
            <a:avLst/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 err="1"/>
              <a:t>Rucio</a:t>
            </a:r>
            <a:r>
              <a:rPr lang="en" sz="1400" dirty="0"/>
              <a:t>, FTS</a:t>
            </a:r>
            <a:endParaRPr sz="1400" dirty="0"/>
          </a:p>
        </p:txBody>
      </p:sp>
      <p:sp>
        <p:nvSpPr>
          <p:cNvPr id="27" name="Google Shape;112;p15">
            <a:extLst>
              <a:ext uri="{FF2B5EF4-FFF2-40B4-BE49-F238E27FC236}">
                <a16:creationId xmlns:a16="http://schemas.microsoft.com/office/drawing/2014/main" id="{0F888A74-347F-8F47-AB01-4EBE1465032B}"/>
              </a:ext>
            </a:extLst>
          </p:cNvPr>
          <p:cNvSpPr/>
          <p:nvPr/>
        </p:nvSpPr>
        <p:spPr>
          <a:xfrm rot="-6952202">
            <a:off x="4091298" y="2981740"/>
            <a:ext cx="254394" cy="121147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EEECE1"/>
          </a:solidFill>
          <a:ln w="9525" cap="flat" cmpd="sng">
            <a:solidFill>
              <a:srgbClr val="1F49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113;p15">
            <a:extLst>
              <a:ext uri="{FF2B5EF4-FFF2-40B4-BE49-F238E27FC236}">
                <a16:creationId xmlns:a16="http://schemas.microsoft.com/office/drawing/2014/main" id="{9CD9498C-A28B-404B-9C10-C00483B50FB7}"/>
              </a:ext>
            </a:extLst>
          </p:cNvPr>
          <p:cNvSpPr txBox="1"/>
          <p:nvPr/>
        </p:nvSpPr>
        <p:spPr>
          <a:xfrm>
            <a:off x="2603225" y="4233975"/>
            <a:ext cx="2130300" cy="4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accent6">
                    <a:lumMod val="50000"/>
                  </a:schemeClr>
                </a:solidFill>
              </a:rPr>
              <a:t>Data orchestration: automatic transfers, distribution and deletion</a:t>
            </a:r>
            <a:endParaRPr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9" name="Google Shape;114;p15">
            <a:extLst>
              <a:ext uri="{FF2B5EF4-FFF2-40B4-BE49-F238E27FC236}">
                <a16:creationId xmlns:a16="http://schemas.microsoft.com/office/drawing/2014/main" id="{DCBC1CE4-C89F-F747-9873-3C4AD95E9F2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3025" y="2299588"/>
            <a:ext cx="1718099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910655A-2A55-1044-B85B-B8CC3915E4B9}"/>
              </a:ext>
            </a:extLst>
          </p:cNvPr>
          <p:cNvSpPr txBox="1"/>
          <p:nvPr/>
        </p:nvSpPr>
        <p:spPr>
          <a:xfrm>
            <a:off x="380633" y="5754861"/>
            <a:ext cx="8156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hlinkClick r:id="rId5"/>
              </a:rPr>
              <a:t>https://github.com/neicnordic/dcacheclient/tree/master/dcacheclient/sync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390839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6C6506-3C8A-944A-9E48-F90BA1074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239367"/>
            <a:ext cx="8672513" cy="5059363"/>
          </a:xfrm>
        </p:spPr>
        <p:txBody>
          <a:bodyPr/>
          <a:lstStyle/>
          <a:p>
            <a:r>
              <a:rPr lang="en-US" dirty="0"/>
              <a:t>Add data loss notification (via SSE and Kafka).</a:t>
            </a:r>
          </a:p>
          <a:p>
            <a:pPr lvl="1"/>
            <a:r>
              <a:rPr lang="en-US" dirty="0"/>
              <a:t>Allow data management service to learn when data is lost</a:t>
            </a:r>
          </a:p>
          <a:p>
            <a:pPr lvl="1"/>
            <a:r>
              <a:rPr lang="en-US" dirty="0"/>
              <a:t>Reduce the operational cost of using unreliable/opportunistic storage.</a:t>
            </a:r>
          </a:p>
          <a:p>
            <a:r>
              <a:rPr lang="en-US" dirty="0"/>
              <a:t> Add bulk-request notification.</a:t>
            </a:r>
          </a:p>
          <a:p>
            <a:pPr lvl="1"/>
            <a:r>
              <a:rPr lang="en-US" dirty="0"/>
              <a:t> Monitor the progress without polling.</a:t>
            </a:r>
          </a:p>
          <a:p>
            <a:r>
              <a:rPr lang="en-US" dirty="0"/>
              <a:t>Work closely with DOMA-QoS to continue extending QoS vocabulary.</a:t>
            </a:r>
          </a:p>
          <a:p>
            <a:r>
              <a:rPr lang="en-US" dirty="0"/>
              <a:t>Compared to SRM the QoS based data management is in its infancy but it already starts to looks like a viable solution going forward given amount of interest and effort is is receiving from the community.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FC652F-68D8-7B4F-B806-005C59C09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Conclusion: </a:t>
            </a:r>
            <a:r>
              <a:rPr lang="en-US" dirty="0" err="1"/>
              <a:t>dCache</a:t>
            </a:r>
            <a:r>
              <a:rPr lang="en-US" dirty="0"/>
              <a:t> QoS </a:t>
            </a:r>
            <a:r>
              <a:rPr lang="en-US" dirty="0" err="1"/>
              <a:t>todo</a:t>
            </a:r>
            <a:r>
              <a:rPr lang="en-US" dirty="0"/>
              <a:t> list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2934D-5BEB-B048-9725-7273CB2254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01F6E-8F16-2B45-B46C-216F6B0CF0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11218D-1889-FA48-A200-B504FE7BC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447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5517DB-4C29-CD40-85B2-96DD80E7D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1550"/>
            <a:ext cx="8686800" cy="5336783"/>
          </a:xfrm>
        </p:spPr>
        <p:txBody>
          <a:bodyPr/>
          <a:lstStyle/>
          <a:p>
            <a:r>
              <a:rPr lang="en-US" sz="1800" dirty="0"/>
              <a:t>Data lifecycle can be broken down into well defined stages:</a:t>
            </a:r>
          </a:p>
          <a:p>
            <a:pPr lvl="1"/>
            <a:r>
              <a:rPr lang="en-US" sz="1800" dirty="0"/>
              <a:t>On write:</a:t>
            </a:r>
          </a:p>
          <a:p>
            <a:pPr lvl="2"/>
            <a:r>
              <a:rPr lang="en-US" sz="1800" dirty="0"/>
              <a:t>Allocate space on SE to accommodate incoming data.</a:t>
            </a:r>
          </a:p>
          <a:p>
            <a:pPr lvl="2"/>
            <a:r>
              <a:rPr lang="en-US" sz="1800" dirty="0"/>
              <a:t>Direct data to tape, pin to disk and(or) replicate data depending on retention, access latency, redundancy policies.</a:t>
            </a:r>
          </a:p>
          <a:p>
            <a:pPr lvl="1"/>
            <a:r>
              <a:rPr lang="en-US" sz="1800" dirty="0"/>
              <a:t>On read: </a:t>
            </a:r>
          </a:p>
          <a:p>
            <a:pPr lvl="2"/>
            <a:r>
              <a:rPr lang="en-US" sz="1800" dirty="0"/>
              <a:t>Stage data from tape and keep it online for the duration of analysis/campaign/conference cycle. If necessary, maintain multiple online replicas. </a:t>
            </a:r>
          </a:p>
          <a:p>
            <a:pPr lvl="2"/>
            <a:r>
              <a:rPr lang="en-US" sz="1800" dirty="0"/>
              <a:t>Release data from disk when no longer needed </a:t>
            </a:r>
          </a:p>
          <a:p>
            <a:pPr lvl="1"/>
            <a:r>
              <a:rPr lang="en-US" sz="1800" dirty="0"/>
              <a:t>Archival:</a:t>
            </a:r>
          </a:p>
          <a:p>
            <a:pPr lvl="2"/>
            <a:r>
              <a:rPr lang="en-US" sz="1800" dirty="0"/>
              <a:t>Keep data on permanent storage for N years.</a:t>
            </a:r>
          </a:p>
          <a:p>
            <a:pPr lvl="2"/>
            <a:r>
              <a:rPr lang="en-US" sz="1800" dirty="0"/>
              <a:t>Migrate from one media type to the next.</a:t>
            </a:r>
          </a:p>
          <a:p>
            <a:pPr lvl="1"/>
            <a:r>
              <a:rPr lang="en-US" sz="1800" dirty="0"/>
              <a:t>Disposal:</a:t>
            </a:r>
          </a:p>
          <a:p>
            <a:pPr lvl="2"/>
            <a:r>
              <a:rPr lang="en-US" sz="1800" dirty="0"/>
              <a:t>Garbage collect volatile data.</a:t>
            </a:r>
          </a:p>
          <a:p>
            <a:pPr lvl="2"/>
            <a:r>
              <a:rPr lang="en-US" sz="1800" dirty="0"/>
              <a:t>Remove from and recycle permanent media.</a:t>
            </a:r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B5A06F-E900-D94C-A075-2CCE65D4E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lifecycle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E24DCC-F1FA-424F-9729-B5468A82F9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D22F3-5739-C942-9A80-BDFC2ECA24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E0A60-AA1A-5944-B082-9E748F866B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420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830778-69E8-0843-8755-817BB0439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2003-2006 the technology of </a:t>
            </a:r>
            <a:r>
              <a:rPr lang="en-US" b="1" dirty="0"/>
              <a:t>Storage Resource Management (SRM)</a:t>
            </a:r>
            <a:r>
              <a:rPr lang="en-US" dirty="0"/>
              <a:t> initiated by LBNL was adopted by WLCG as a standard to manage heterogeneous storage elements on the Grid. </a:t>
            </a:r>
          </a:p>
          <a:p>
            <a:r>
              <a:rPr lang="en-US" dirty="0"/>
              <a:t>SRM specifies many of the functions necessary to implement the data lifecycle described in previous page.</a:t>
            </a:r>
          </a:p>
          <a:p>
            <a:r>
              <a:rPr lang="en-US" dirty="0"/>
              <a:t>Each WLCG storage element was required to implement SRM interface as a SOAP Web Service.</a:t>
            </a:r>
          </a:p>
          <a:p>
            <a:r>
              <a:rPr lang="en-US" dirty="0"/>
              <a:t>Non-trivial amount of effort went into ensuring interoperability and protocol clarification.</a:t>
            </a:r>
          </a:p>
          <a:p>
            <a:r>
              <a:rPr lang="en-US" dirty="0"/>
              <a:t>We have been living with SRMs for ~ 15 years all the while talking about getting rid of it. </a:t>
            </a:r>
          </a:p>
          <a:p>
            <a:r>
              <a:rPr lang="en-US" dirty="0"/>
              <a:t>Now seems like a good time to do it ;)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83889A-7479-B54F-8109-23A9195EA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Blast from the past: SRM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CC293D-BE6A-A74A-95A1-F4FBA6170E1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CF481-D3AE-F543-87B0-8DFC897F16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79F483-9BCF-0841-82AA-7DB51FED92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933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A27F278-637E-9B40-9553-03A146E68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807" y="2164730"/>
            <a:ext cx="5646252" cy="545155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15F190-C083-2E40-8DDE-619C2DC02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85" y="694707"/>
            <a:ext cx="8820615" cy="5451553"/>
          </a:xfrm>
        </p:spPr>
        <p:txBody>
          <a:bodyPr/>
          <a:lstStyle/>
          <a:p>
            <a:r>
              <a:rPr lang="en-US" sz="1800" dirty="0"/>
              <a:t>Top down, academic, design approach resulted in somewhat complex and at times ambiguous functionality.</a:t>
            </a:r>
          </a:p>
          <a:p>
            <a:r>
              <a:rPr lang="en-US" sz="1800" dirty="0"/>
              <a:t>Stateful service adds complexity and imposes consistency and persistency considerations.  </a:t>
            </a:r>
          </a:p>
          <a:p>
            <a:r>
              <a:rPr lang="en-US" sz="1800" dirty="0"/>
              <a:t>SOAP Web services have become a thing of the past having been replaced by REST+JSON APIs.</a:t>
            </a:r>
          </a:p>
          <a:p>
            <a:r>
              <a:rPr lang="en-US" sz="1800" dirty="0"/>
              <a:t>Requires dedicated client.</a:t>
            </a:r>
          </a:p>
          <a:p>
            <a:r>
              <a:rPr lang="en-US" sz="1800" dirty="0"/>
              <a:t>Polling request status is really a performance killer. </a:t>
            </a:r>
          </a:p>
          <a:p>
            <a:r>
              <a:rPr lang="en-US" sz="1800" b="1" dirty="0"/>
              <a:t>BUT, so far, SRM has been the best tool we had. It does get the work done</a:t>
            </a:r>
            <a:r>
              <a:rPr lang="en-US" sz="1800" dirty="0"/>
              <a:t>. </a:t>
            </a:r>
            <a:endParaRPr lang="en-US" sz="1800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C78E34-9C2D-AD4B-AC74-2F7F1B35B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SRM what were the issues?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9FB2B-0C9D-E846-BD79-9E8B1E6C4C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D8537-6D90-254D-B844-B483322B8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5F089D-5174-694E-9325-59639E90C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04135D-808E-DB47-B92D-0A5FEA5491A9}"/>
              </a:ext>
            </a:extLst>
          </p:cNvPr>
          <p:cNvSpPr/>
          <p:nvPr/>
        </p:nvSpPr>
        <p:spPr>
          <a:xfrm>
            <a:off x="2447693" y="3606024"/>
            <a:ext cx="1038904" cy="2568964"/>
          </a:xfrm>
          <a:prstGeom prst="rect">
            <a:avLst/>
          </a:prstGeom>
          <a:noFill/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F2D62"/>
                </a:solidFill>
              </a:rPr>
              <a:t>SRM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3BE1344-E758-AD46-B15C-E698E53F2A50}"/>
              </a:ext>
            </a:extLst>
          </p:cNvPr>
          <p:cNvCxnSpPr>
            <a:cxnSpLocks/>
          </p:cNvCxnSpPr>
          <p:nvPr/>
        </p:nvCxnSpPr>
        <p:spPr>
          <a:xfrm>
            <a:off x="855115" y="3846309"/>
            <a:ext cx="1460810" cy="0"/>
          </a:xfrm>
          <a:prstGeom prst="straightConnector1">
            <a:avLst/>
          </a:prstGeom>
          <a:ln>
            <a:solidFill>
              <a:srgbClr val="0F2D6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659D0C6-CC18-3449-A3EB-7C735CAE3175}"/>
              </a:ext>
            </a:extLst>
          </p:cNvPr>
          <p:cNvCxnSpPr>
            <a:cxnSpLocks/>
          </p:cNvCxnSpPr>
          <p:nvPr/>
        </p:nvCxnSpPr>
        <p:spPr>
          <a:xfrm>
            <a:off x="855115" y="4076767"/>
            <a:ext cx="1460810" cy="0"/>
          </a:xfrm>
          <a:prstGeom prst="straightConnector1">
            <a:avLst/>
          </a:prstGeom>
          <a:ln>
            <a:solidFill>
              <a:srgbClr val="0F2D62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58EE793-E502-F844-98DD-B9BD7B2F8318}"/>
              </a:ext>
            </a:extLst>
          </p:cNvPr>
          <p:cNvSpPr txBox="1"/>
          <p:nvPr/>
        </p:nvSpPr>
        <p:spPr>
          <a:xfrm>
            <a:off x="774929" y="3507755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0F2D62"/>
                </a:solidFill>
                <a:latin typeface="Helvetica" pitchFamily="2" charset="0"/>
              </a:rPr>
              <a:t>bringonline</a:t>
            </a:r>
            <a:endParaRPr lang="en-US" sz="1400" dirty="0">
              <a:solidFill>
                <a:srgbClr val="0F2D62"/>
              </a:solidFill>
              <a:latin typeface="Helvetica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161880-1442-E04D-A6D6-3591BA4403D8}"/>
              </a:ext>
            </a:extLst>
          </p:cNvPr>
          <p:cNvSpPr txBox="1"/>
          <p:nvPr/>
        </p:nvSpPr>
        <p:spPr>
          <a:xfrm>
            <a:off x="805045" y="3803694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F2D62"/>
                </a:solidFill>
                <a:latin typeface="Helvetica" pitchFamily="2" charset="0"/>
              </a:rPr>
              <a:t>scheduled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498380A-C1CF-E443-9470-B6C01711587D}"/>
              </a:ext>
            </a:extLst>
          </p:cNvPr>
          <p:cNvCxnSpPr>
            <a:cxnSpLocks/>
          </p:cNvCxnSpPr>
          <p:nvPr/>
        </p:nvCxnSpPr>
        <p:spPr>
          <a:xfrm>
            <a:off x="855115" y="4518412"/>
            <a:ext cx="1460810" cy="0"/>
          </a:xfrm>
          <a:prstGeom prst="straightConnector1">
            <a:avLst/>
          </a:prstGeom>
          <a:ln>
            <a:solidFill>
              <a:srgbClr val="0F2D6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84CF84E-811B-D84D-ADCF-5196E4C5B16B}"/>
              </a:ext>
            </a:extLst>
          </p:cNvPr>
          <p:cNvCxnSpPr>
            <a:cxnSpLocks/>
          </p:cNvCxnSpPr>
          <p:nvPr/>
        </p:nvCxnSpPr>
        <p:spPr>
          <a:xfrm>
            <a:off x="855115" y="4748870"/>
            <a:ext cx="1460810" cy="0"/>
          </a:xfrm>
          <a:prstGeom prst="straightConnector1">
            <a:avLst/>
          </a:prstGeom>
          <a:ln>
            <a:solidFill>
              <a:srgbClr val="0F2D62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51ABADD-3FDD-674C-8717-C97C6A518D0F}"/>
              </a:ext>
            </a:extLst>
          </p:cNvPr>
          <p:cNvSpPr txBox="1"/>
          <p:nvPr/>
        </p:nvSpPr>
        <p:spPr>
          <a:xfrm>
            <a:off x="774929" y="4179858"/>
            <a:ext cx="134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F2D62"/>
                </a:solidFill>
                <a:latin typeface="Helvetica" pitchFamily="2" charset="0"/>
              </a:rPr>
              <a:t>Are you done?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ADFFDA-3323-744D-947D-0C0A9EAF46E0}"/>
              </a:ext>
            </a:extLst>
          </p:cNvPr>
          <p:cNvSpPr txBox="1"/>
          <p:nvPr/>
        </p:nvSpPr>
        <p:spPr>
          <a:xfrm>
            <a:off x="805045" y="4475797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F2D62"/>
                </a:solidFill>
                <a:latin typeface="Helvetica" pitchFamily="2" charset="0"/>
              </a:rPr>
              <a:t>No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B86E0B0-A69F-F848-B8D5-403886B82833}"/>
              </a:ext>
            </a:extLst>
          </p:cNvPr>
          <p:cNvCxnSpPr>
            <a:cxnSpLocks/>
          </p:cNvCxnSpPr>
          <p:nvPr/>
        </p:nvCxnSpPr>
        <p:spPr>
          <a:xfrm>
            <a:off x="937391" y="5797130"/>
            <a:ext cx="1460810" cy="0"/>
          </a:xfrm>
          <a:prstGeom prst="straightConnector1">
            <a:avLst/>
          </a:prstGeom>
          <a:ln>
            <a:solidFill>
              <a:srgbClr val="0F2D6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F6BCE9C-A41C-5A46-B1CA-D23D678FA3DA}"/>
              </a:ext>
            </a:extLst>
          </p:cNvPr>
          <p:cNvCxnSpPr>
            <a:cxnSpLocks/>
          </p:cNvCxnSpPr>
          <p:nvPr/>
        </p:nvCxnSpPr>
        <p:spPr>
          <a:xfrm>
            <a:off x="937391" y="6027588"/>
            <a:ext cx="1460810" cy="0"/>
          </a:xfrm>
          <a:prstGeom prst="straightConnector1">
            <a:avLst/>
          </a:prstGeom>
          <a:ln>
            <a:solidFill>
              <a:srgbClr val="0F2D62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C606B94-9261-534E-8F16-479A10416936}"/>
              </a:ext>
            </a:extLst>
          </p:cNvPr>
          <p:cNvSpPr txBox="1"/>
          <p:nvPr/>
        </p:nvSpPr>
        <p:spPr>
          <a:xfrm>
            <a:off x="857205" y="5458576"/>
            <a:ext cx="134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F2D62"/>
                </a:solidFill>
                <a:latin typeface="Helvetica" pitchFamily="2" charset="0"/>
              </a:rPr>
              <a:t>Are you done?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1C581E6-9503-FD42-AA2B-49900B2B3178}"/>
              </a:ext>
            </a:extLst>
          </p:cNvPr>
          <p:cNvSpPr txBox="1"/>
          <p:nvPr/>
        </p:nvSpPr>
        <p:spPr>
          <a:xfrm>
            <a:off x="887321" y="5754515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F2D62"/>
                </a:solidFill>
                <a:latin typeface="Helvetica" pitchFamily="2" charset="0"/>
              </a:rPr>
              <a:t>No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B775AA9-D5D6-F840-AD2F-4998A82E5685}"/>
              </a:ext>
            </a:extLst>
          </p:cNvPr>
          <p:cNvSpPr txBox="1"/>
          <p:nvPr/>
        </p:nvSpPr>
        <p:spPr>
          <a:xfrm>
            <a:off x="1074511" y="4560384"/>
            <a:ext cx="7152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0F2D62"/>
                </a:solidFill>
              </a:rPr>
              <a:t>…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1D700D0B-58D5-D145-AE22-5BE41BE1B2F6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95186" y="3600494"/>
            <a:ext cx="406400" cy="4064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2572C96-C8D5-E44D-9C9E-A11DD84E1A3C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09435" y="4327890"/>
            <a:ext cx="406400" cy="406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E29DDFC-47E6-1C40-954F-5A8692A2D1CC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32979" y="559393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03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705FD2-25C4-DF46-8EFE-560654D76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419" y="1798637"/>
            <a:ext cx="8672513" cy="5059363"/>
          </a:xfrm>
        </p:spPr>
        <p:txBody>
          <a:bodyPr/>
          <a:lstStyle/>
          <a:p>
            <a:r>
              <a:rPr lang="en-US" dirty="0"/>
              <a:t>Started as part of European H2020 project INDIGO-</a:t>
            </a:r>
            <a:r>
              <a:rPr lang="en-US" dirty="0" err="1"/>
              <a:t>DataCloud</a:t>
            </a:r>
            <a:r>
              <a:rPr lang="en-US" dirty="0"/>
              <a:t>  Data Lifecycle based on Storage Quality of Service PaaS in 2015</a:t>
            </a:r>
          </a:p>
          <a:p>
            <a:r>
              <a:rPr lang="en-US" dirty="0"/>
              <a:t>Continues under XDC </a:t>
            </a:r>
            <a:r>
              <a:rPr lang="en-US" dirty="0">
                <a:hlinkClick r:id="rId2"/>
              </a:rPr>
              <a:t>http://www.extreme-datacloud.eu/indigo-paas-orchestrator/</a:t>
            </a:r>
            <a:endParaRPr lang="en-US" dirty="0"/>
          </a:p>
          <a:p>
            <a:r>
              <a:rPr lang="en-US" dirty="0"/>
              <a:t> Also activity under DOMA umbrella </a:t>
            </a:r>
          </a:p>
          <a:p>
            <a:pPr lvl="1"/>
            <a:r>
              <a:rPr lang="en-US" dirty="0">
                <a:hlinkClick r:id="rId3"/>
              </a:rPr>
              <a:t>https://twiki.cern.ch/twiki/bin/view/LCG/QoS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white paper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C9E618-59FD-4A41-BAE8-045B06C45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possible solution: QoS based data management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E4023-67B0-814D-AD6D-9ED2DF8FE06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AAC2F-1F4C-6047-9DFA-146E78E646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3F77E-6678-6748-9CC2-B7C3D5AE04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48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5C683D-6661-A649-9C88-4C4FC5A2E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1931670"/>
            <a:ext cx="8672513" cy="5059363"/>
          </a:xfrm>
        </p:spPr>
        <p:txBody>
          <a:bodyPr/>
          <a:lstStyle/>
          <a:p>
            <a:r>
              <a:rPr lang="en-US" dirty="0"/>
              <a:t>A Storage QoS represents an agreement between storage providers and the users using that storage on how that storage system should behave. </a:t>
            </a:r>
          </a:p>
          <a:p>
            <a:r>
              <a:rPr lang="en-US" dirty="0"/>
              <a:t>A QoS class is typically understood in terms of access-latency, bandwidth and likelihood of data loss.</a:t>
            </a:r>
          </a:p>
          <a:p>
            <a:r>
              <a:rPr lang="en-US" dirty="0"/>
              <a:t>Data may require different QoS classes at different times.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9427CE-4F93-9E4B-A87A-ECB024E79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QoS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9C676-4360-5A49-B22A-FB7F47474F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1DD96-B476-354D-99C0-D397CB6580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CEA3A-E244-7C4D-B58D-40140B1EC5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955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9427CE-4F93-9E4B-A87A-ECB024E79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dCache</a:t>
            </a:r>
            <a:r>
              <a:rPr lang="en-US" dirty="0"/>
              <a:t> configuration and how it maps to QoS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9C676-4360-5A49-B22A-FB7F47474F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1DD96-B476-354D-99C0-D397CB6580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CEA3A-E244-7C4D-B58D-40140B1EC5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72068986-767D-2B45-B14E-AB8100E420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6120569"/>
              </p:ext>
            </p:extLst>
          </p:nvPr>
        </p:nvGraphicFramePr>
        <p:xfrm>
          <a:off x="114300" y="1371600"/>
          <a:ext cx="8915400" cy="4774701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760220">
                  <a:extLst>
                    <a:ext uri="{9D8B030D-6E8A-4147-A177-3AD203B41FA5}">
                      <a16:colId xmlns:a16="http://schemas.microsoft.com/office/drawing/2014/main" val="4082116806"/>
                    </a:ext>
                  </a:extLst>
                </a:gridCol>
                <a:gridCol w="1526226">
                  <a:extLst>
                    <a:ext uri="{9D8B030D-6E8A-4147-A177-3AD203B41FA5}">
                      <a16:colId xmlns:a16="http://schemas.microsoft.com/office/drawing/2014/main" val="1904826084"/>
                    </a:ext>
                  </a:extLst>
                </a:gridCol>
                <a:gridCol w="1296984">
                  <a:extLst>
                    <a:ext uri="{9D8B030D-6E8A-4147-A177-3AD203B41FA5}">
                      <a16:colId xmlns:a16="http://schemas.microsoft.com/office/drawing/2014/main" val="2750825945"/>
                    </a:ext>
                  </a:extLst>
                </a:gridCol>
                <a:gridCol w="2491740">
                  <a:extLst>
                    <a:ext uri="{9D8B030D-6E8A-4147-A177-3AD203B41FA5}">
                      <a16:colId xmlns:a16="http://schemas.microsoft.com/office/drawing/2014/main" val="3981888797"/>
                    </a:ext>
                  </a:extLst>
                </a:gridCol>
                <a:gridCol w="1840230">
                  <a:extLst>
                    <a:ext uri="{9D8B030D-6E8A-4147-A177-3AD203B41FA5}">
                      <a16:colId xmlns:a16="http://schemas.microsoft.com/office/drawing/2014/main" val="2195830233"/>
                    </a:ext>
                  </a:extLst>
                </a:gridCol>
              </a:tblGrid>
              <a:tr h="659904">
                <a:tc>
                  <a:txBody>
                    <a:bodyPr/>
                    <a:lstStyle/>
                    <a:p>
                      <a:endParaRPr lang="en-US" sz="1600" dirty="0">
                        <a:latin typeface="Helvetica" pitchFamily="2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F2D62"/>
                          </a:solidFill>
                          <a:latin typeface="Helvetica" pitchFamily="2" charset="0"/>
                        </a:rPr>
                        <a:t>vernacular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F2D62"/>
                          </a:solidFill>
                          <a:latin typeface="Helvetica" pitchFamily="2" charset="0"/>
                        </a:rPr>
                        <a:t>Resilience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F2D62"/>
                          </a:solidFill>
                          <a:latin typeface="Helvetica" pitchFamily="2" charset="0"/>
                        </a:rPr>
                        <a:t>RP/AL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0F2D62"/>
                          </a:solidFill>
                          <a:latin typeface="Helvetica" pitchFamily="2" charset="0"/>
                        </a:rPr>
                        <a:t>QoS Class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8924935"/>
                  </a:ext>
                </a:extLst>
              </a:tr>
              <a:tr h="926547">
                <a:tc>
                  <a:txBody>
                    <a:bodyPr/>
                    <a:lstStyle/>
                    <a:p>
                      <a:endParaRPr lang="en-US" sz="1600" dirty="0">
                        <a:latin typeface="Helvetica" pitchFamily="2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Disk only scratch</a:t>
                      </a:r>
                    </a:p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(volatile pools)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No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REPLICA/NEARLINE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DISK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5524019"/>
                  </a:ext>
                </a:extLst>
              </a:tr>
              <a:tr h="859569">
                <a:tc>
                  <a:txBody>
                    <a:bodyPr/>
                    <a:lstStyle/>
                    <a:p>
                      <a:endParaRPr lang="en-US" sz="1600" dirty="0">
                        <a:latin typeface="Helvetica" pitchFamily="2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Disk only</a:t>
                      </a:r>
                    </a:p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(regular)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 {1 ..N}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REPLICA/ONLINE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DISK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2321745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endParaRPr lang="en-US" sz="1600" dirty="0">
                        <a:latin typeface="Helvetica" pitchFamily="2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Disk</a:t>
                      </a:r>
                    </a:p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Tape  backed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{1 ..N}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Helvetica" pitchFamily="2" charset="0"/>
                        </a:rPr>
                        <a:t>CUSTODIAL/ONLINE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Helvetica" pitchFamily="2" charset="0"/>
                        </a:rPr>
                        <a:t>DISK_AND_TAPE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8754375"/>
                  </a:ext>
                </a:extLst>
              </a:tr>
              <a:tr h="1231401">
                <a:tc>
                  <a:txBody>
                    <a:bodyPr/>
                    <a:lstStyle/>
                    <a:p>
                      <a:endParaRPr lang="en-US" sz="1600" dirty="0">
                        <a:latin typeface="Helvetica" pitchFamily="2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Archive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No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CUSTIODIAL/NEARLINE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Helvetica" pitchFamily="2" charset="0"/>
                        </a:rPr>
                        <a:t>TAPE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1163763"/>
                  </a:ext>
                </a:extLst>
              </a:tr>
            </a:tbl>
          </a:graphicData>
        </a:graphic>
      </p:graphicFrame>
      <p:sp>
        <p:nvSpPr>
          <p:cNvPr id="11" name="Can 10">
            <a:extLst>
              <a:ext uri="{FF2B5EF4-FFF2-40B4-BE49-F238E27FC236}">
                <a16:creationId xmlns:a16="http://schemas.microsoft.com/office/drawing/2014/main" id="{57E6F695-4F3E-E041-A2E1-AC99A17863EB}"/>
              </a:ext>
            </a:extLst>
          </p:cNvPr>
          <p:cNvSpPr/>
          <p:nvPr/>
        </p:nvSpPr>
        <p:spPr>
          <a:xfrm>
            <a:off x="150405" y="3003805"/>
            <a:ext cx="457200" cy="416051"/>
          </a:xfrm>
          <a:prstGeom prst="can">
            <a:avLst>
              <a:gd name="adj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n 14">
            <a:extLst>
              <a:ext uri="{FF2B5EF4-FFF2-40B4-BE49-F238E27FC236}">
                <a16:creationId xmlns:a16="http://schemas.microsoft.com/office/drawing/2014/main" id="{D7B2F293-7F07-6848-A4CB-3DFD83960BEA}"/>
              </a:ext>
            </a:extLst>
          </p:cNvPr>
          <p:cNvSpPr/>
          <p:nvPr/>
        </p:nvSpPr>
        <p:spPr>
          <a:xfrm>
            <a:off x="407988" y="2281393"/>
            <a:ext cx="457200" cy="416051"/>
          </a:xfrm>
          <a:prstGeom prst="can">
            <a:avLst>
              <a:gd name="adj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an 24">
            <a:extLst>
              <a:ext uri="{FF2B5EF4-FFF2-40B4-BE49-F238E27FC236}">
                <a16:creationId xmlns:a16="http://schemas.microsoft.com/office/drawing/2014/main" id="{D9FB5389-CCCC-A844-A4E6-6C5F63D62A0C}"/>
              </a:ext>
            </a:extLst>
          </p:cNvPr>
          <p:cNvSpPr/>
          <p:nvPr/>
        </p:nvSpPr>
        <p:spPr>
          <a:xfrm>
            <a:off x="302805" y="3156205"/>
            <a:ext cx="457200" cy="416051"/>
          </a:xfrm>
          <a:prstGeom prst="can">
            <a:avLst>
              <a:gd name="adj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an 25">
            <a:extLst>
              <a:ext uri="{FF2B5EF4-FFF2-40B4-BE49-F238E27FC236}">
                <a16:creationId xmlns:a16="http://schemas.microsoft.com/office/drawing/2014/main" id="{0EBAFE16-0A51-6241-B8A6-0566CAE1A5EC}"/>
              </a:ext>
            </a:extLst>
          </p:cNvPr>
          <p:cNvSpPr/>
          <p:nvPr/>
        </p:nvSpPr>
        <p:spPr>
          <a:xfrm>
            <a:off x="455205" y="3308605"/>
            <a:ext cx="457200" cy="416051"/>
          </a:xfrm>
          <a:prstGeom prst="can">
            <a:avLst>
              <a:gd name="adj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an 26">
            <a:extLst>
              <a:ext uri="{FF2B5EF4-FFF2-40B4-BE49-F238E27FC236}">
                <a16:creationId xmlns:a16="http://schemas.microsoft.com/office/drawing/2014/main" id="{A36DCBE8-C0A6-D34B-AF32-8ACDDC7A5A4E}"/>
              </a:ext>
            </a:extLst>
          </p:cNvPr>
          <p:cNvSpPr/>
          <p:nvPr/>
        </p:nvSpPr>
        <p:spPr>
          <a:xfrm>
            <a:off x="158025" y="4024849"/>
            <a:ext cx="457200" cy="416051"/>
          </a:xfrm>
          <a:prstGeom prst="can">
            <a:avLst>
              <a:gd name="adj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an 27">
            <a:extLst>
              <a:ext uri="{FF2B5EF4-FFF2-40B4-BE49-F238E27FC236}">
                <a16:creationId xmlns:a16="http://schemas.microsoft.com/office/drawing/2014/main" id="{2BA3B397-FEB1-4141-A038-5DF16708ECA4}"/>
              </a:ext>
            </a:extLst>
          </p:cNvPr>
          <p:cNvSpPr/>
          <p:nvPr/>
        </p:nvSpPr>
        <p:spPr>
          <a:xfrm>
            <a:off x="310425" y="4177249"/>
            <a:ext cx="457200" cy="416051"/>
          </a:xfrm>
          <a:prstGeom prst="can">
            <a:avLst>
              <a:gd name="adj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Can 28">
            <a:extLst>
              <a:ext uri="{FF2B5EF4-FFF2-40B4-BE49-F238E27FC236}">
                <a16:creationId xmlns:a16="http://schemas.microsoft.com/office/drawing/2014/main" id="{CE04ECDF-5D7C-2247-844B-7E108D26831A}"/>
              </a:ext>
            </a:extLst>
          </p:cNvPr>
          <p:cNvSpPr/>
          <p:nvPr/>
        </p:nvSpPr>
        <p:spPr>
          <a:xfrm>
            <a:off x="462825" y="4329649"/>
            <a:ext cx="457200" cy="416051"/>
          </a:xfrm>
          <a:prstGeom prst="can">
            <a:avLst>
              <a:gd name="adj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equential Access Storage 29">
            <a:extLst>
              <a:ext uri="{FF2B5EF4-FFF2-40B4-BE49-F238E27FC236}">
                <a16:creationId xmlns:a16="http://schemas.microsoft.com/office/drawing/2014/main" id="{81087C99-A189-F041-9E7E-BE39C8A6B94D}"/>
              </a:ext>
            </a:extLst>
          </p:cNvPr>
          <p:cNvSpPr/>
          <p:nvPr/>
        </p:nvSpPr>
        <p:spPr>
          <a:xfrm>
            <a:off x="1136397" y="4328124"/>
            <a:ext cx="425703" cy="473237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an 30">
            <a:extLst>
              <a:ext uri="{FF2B5EF4-FFF2-40B4-BE49-F238E27FC236}">
                <a16:creationId xmlns:a16="http://schemas.microsoft.com/office/drawing/2014/main" id="{449E8337-EE36-3B4C-955A-9396E780173C}"/>
              </a:ext>
            </a:extLst>
          </p:cNvPr>
          <p:cNvSpPr/>
          <p:nvPr/>
        </p:nvSpPr>
        <p:spPr>
          <a:xfrm>
            <a:off x="251280" y="5178485"/>
            <a:ext cx="457200" cy="416051"/>
          </a:xfrm>
          <a:prstGeom prst="can">
            <a:avLst>
              <a:gd name="adj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equential Access Storage 31">
            <a:extLst>
              <a:ext uri="{FF2B5EF4-FFF2-40B4-BE49-F238E27FC236}">
                <a16:creationId xmlns:a16="http://schemas.microsoft.com/office/drawing/2014/main" id="{40853BCB-08B2-3E4D-93D4-81721FF6E810}"/>
              </a:ext>
            </a:extLst>
          </p:cNvPr>
          <p:cNvSpPr/>
          <p:nvPr/>
        </p:nvSpPr>
        <p:spPr>
          <a:xfrm>
            <a:off x="1104900" y="5237212"/>
            <a:ext cx="425703" cy="473237"/>
          </a:xfrm>
          <a:prstGeom prst="flowChartMagnetic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0C29FE-24D1-4746-8B60-A3DD9789772E}"/>
              </a:ext>
            </a:extLst>
          </p:cNvPr>
          <p:cNvSpPr txBox="1"/>
          <p:nvPr/>
        </p:nvSpPr>
        <p:spPr>
          <a:xfrm>
            <a:off x="190904" y="2289330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        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CAE5DB3-10F6-E54A-96BA-62BDC3F170AD}"/>
              </a:ext>
            </a:extLst>
          </p:cNvPr>
          <p:cNvSpPr txBox="1"/>
          <p:nvPr/>
        </p:nvSpPr>
        <p:spPr>
          <a:xfrm>
            <a:off x="41896" y="5132871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        )</a:t>
            </a:r>
          </a:p>
        </p:txBody>
      </p:sp>
    </p:spTree>
    <p:extLst>
      <p:ext uri="{BB962C8B-B14F-4D97-AF65-F5344CB8AC3E}">
        <p14:creationId xmlns:p14="http://schemas.microsoft.com/office/powerpoint/2010/main" val="1819153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5C683D-6661-A649-9C88-4C4FC5A2E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845" y="882739"/>
            <a:ext cx="8830310" cy="5092521"/>
          </a:xfrm>
        </p:spPr>
        <p:txBody>
          <a:bodyPr/>
          <a:lstStyle/>
          <a:p>
            <a:r>
              <a:rPr lang="en-US" dirty="0" err="1"/>
              <a:t>dCache</a:t>
            </a:r>
            <a:r>
              <a:rPr lang="en-US" dirty="0"/>
              <a:t> provides REST API allowing to control data QoS</a:t>
            </a:r>
          </a:p>
          <a:p>
            <a:pPr lvl="1"/>
            <a:r>
              <a:rPr lang="en-US" dirty="0"/>
              <a:t>Per file basis. </a:t>
            </a:r>
          </a:p>
          <a:p>
            <a:pPr lvl="1"/>
            <a:r>
              <a:rPr lang="en-US" dirty="0"/>
              <a:t>Currently supports DISK, TAPE and DISK_AND_TAPE classes. </a:t>
            </a:r>
          </a:p>
          <a:p>
            <a:pPr lvl="1"/>
            <a:r>
              <a:rPr lang="en-US" dirty="0"/>
              <a:t>Allows the client to introspect available QoS classes and metadata about them.</a:t>
            </a:r>
          </a:p>
          <a:p>
            <a:r>
              <a:rPr lang="en-US" dirty="0"/>
              <a:t>No special client necessary. Mad curling skills may be required. </a:t>
            </a:r>
          </a:p>
          <a:p>
            <a:pPr lvl="1"/>
            <a:r>
              <a:rPr lang="en-US" dirty="0"/>
              <a:t>Try it:</a:t>
            </a:r>
          </a:p>
          <a:p>
            <a:pPr lvl="2"/>
            <a:r>
              <a:rPr lang="en-US" dirty="0">
                <a:hlinkClick r:id="rId2"/>
              </a:rPr>
              <a:t>https://dcache.example.org:3880/api/v1</a:t>
            </a: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2"/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curl   -X POST -H "Accept: application/json" \</a:t>
            </a:r>
          </a:p>
          <a:p>
            <a:pPr marL="914400" lvl="2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-H "Content-Type: application/json” \   "https://example.org:3880/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/v1/namespace/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foo.data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 –data \ '{"action" : 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qos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", "target" : "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disk+tape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"}'</a:t>
            </a:r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9427CE-4F93-9E4B-A87A-ECB024E79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dCache</a:t>
            </a:r>
            <a:r>
              <a:rPr lang="en-US" dirty="0"/>
              <a:t> QoS implementation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9C676-4360-5A49-B22A-FB7F47474F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0724DA7-7965-8248-8DE9-E4CE3AA66093}" type="datetime1">
              <a:rPr lang="en-US" smtClean="0"/>
              <a:t>3/10/20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1DD96-B476-354D-99C0-D397CB6580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Dmitry Litvintsev, dCache Qos and Storage Events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CEA3A-E244-7C4D-B58D-40140B1EC5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1E1D4B-3391-FC4D-9BF2-578B68BFB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069" y="3298185"/>
            <a:ext cx="2508049" cy="149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8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490F9BF3-2F97-EE44-B494-4A01DC77FAD2}" vid="{BB151D97-DBEF-9F4F-A2B4-45F81817DE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C82E50AB-6147-D543-B306-279EA541CBA7}">
  <we:reference id="wa104380121" version="2.0.0.0" store="en-US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Fermilab_PPT_090815</Template>
  <TotalTime>2259</TotalTime>
  <Words>1953</Words>
  <Application>Microsoft Macintosh PowerPoint</Application>
  <PresentationFormat>On-screen Show (4:3)</PresentationFormat>
  <Paragraphs>294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Courier New</vt:lpstr>
      <vt:lpstr>Helvetica</vt:lpstr>
      <vt:lpstr>Fermilab_PPT_090815</vt:lpstr>
      <vt:lpstr>PowerPoint Presentation</vt:lpstr>
      <vt:lpstr>What is this talk about?</vt:lpstr>
      <vt:lpstr>Data lifecycle</vt:lpstr>
      <vt:lpstr>Blast from the past: SRM</vt:lpstr>
      <vt:lpstr>SRM what were the issues?</vt:lpstr>
      <vt:lpstr>A possible solution: QoS based data management</vt:lpstr>
      <vt:lpstr>Storage QoS</vt:lpstr>
      <vt:lpstr>dCache configuration and how it maps to QoS</vt:lpstr>
      <vt:lpstr>dCache QoS implementation </vt:lpstr>
      <vt:lpstr>dCache QoS bulk operations</vt:lpstr>
      <vt:lpstr>dCache QoS bulk operations</vt:lpstr>
      <vt:lpstr>What about request polling</vt:lpstr>
      <vt:lpstr>Events – a better alternative </vt:lpstr>
      <vt:lpstr>Two approaches : Kafka and SSE </vt:lpstr>
      <vt:lpstr>dCache and Kafka </vt:lpstr>
      <vt:lpstr>Kafka consumer</vt:lpstr>
      <vt:lpstr>A more efficient data management</vt:lpstr>
      <vt:lpstr>A more efficient data management</vt:lpstr>
      <vt:lpstr>Rucio Integration with SSE </vt:lpstr>
      <vt:lpstr>Automatic replication with SSE plugin</vt:lpstr>
      <vt:lpstr>Conclusion: dCache QoS todo list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Dmitry O Litvintsev</dc:creator>
  <cp:lastModifiedBy>Dmitry O Litvintsev</cp:lastModifiedBy>
  <cp:revision>67</cp:revision>
  <cp:lastPrinted>2014-01-20T19:40:21Z</cp:lastPrinted>
  <dcterms:created xsi:type="dcterms:W3CDTF">2020-03-10T00:15:23Z</dcterms:created>
  <dcterms:modified xsi:type="dcterms:W3CDTF">2020-03-11T15:36:45Z</dcterms:modified>
</cp:coreProperties>
</file>