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0"/>
  </p:notesMasterIdLst>
  <p:sldIdLst>
    <p:sldId id="256" r:id="rId2"/>
    <p:sldId id="257" r:id="rId3"/>
    <p:sldId id="258" r:id="rId4"/>
    <p:sldId id="259" r:id="rId5"/>
    <p:sldId id="267" r:id="rId6"/>
    <p:sldId id="260" r:id="rId7"/>
    <p:sldId id="307" r:id="rId8"/>
    <p:sldId id="261" r:id="rId9"/>
    <p:sldId id="328" r:id="rId10"/>
    <p:sldId id="269" r:id="rId11"/>
    <p:sldId id="270" r:id="rId12"/>
    <p:sldId id="272" r:id="rId13"/>
    <p:sldId id="273" r:id="rId14"/>
    <p:sldId id="274" r:id="rId15"/>
    <p:sldId id="275" r:id="rId16"/>
    <p:sldId id="276" r:id="rId17"/>
    <p:sldId id="262" r:id="rId18"/>
    <p:sldId id="277" r:id="rId19"/>
    <p:sldId id="278" r:id="rId20"/>
    <p:sldId id="281" r:id="rId21"/>
    <p:sldId id="283" r:id="rId22"/>
    <p:sldId id="263" r:id="rId23"/>
    <p:sldId id="285" r:id="rId24"/>
    <p:sldId id="286" r:id="rId25"/>
    <p:sldId id="293" r:id="rId26"/>
    <p:sldId id="294" r:id="rId27"/>
    <p:sldId id="295" r:id="rId28"/>
    <p:sldId id="299" r:id="rId29"/>
    <p:sldId id="300" r:id="rId30"/>
    <p:sldId id="302" r:id="rId31"/>
    <p:sldId id="301" r:id="rId32"/>
    <p:sldId id="304" r:id="rId33"/>
    <p:sldId id="264" r:id="rId34"/>
    <p:sldId id="309" r:id="rId35"/>
    <p:sldId id="310" r:id="rId36"/>
    <p:sldId id="311" r:id="rId37"/>
    <p:sldId id="312" r:id="rId38"/>
    <p:sldId id="313" r:id="rId39"/>
    <p:sldId id="329" r:id="rId40"/>
    <p:sldId id="265" r:id="rId41"/>
    <p:sldId id="314" r:id="rId42"/>
    <p:sldId id="318" r:id="rId43"/>
    <p:sldId id="319" r:id="rId44"/>
    <p:sldId id="320" r:id="rId45"/>
    <p:sldId id="322" r:id="rId46"/>
    <p:sldId id="323" r:id="rId47"/>
    <p:sldId id="325" r:id="rId48"/>
    <p:sldId id="326" r:id="rId49"/>
    <p:sldId id="321" r:id="rId50"/>
    <p:sldId id="327" r:id="rId51"/>
    <p:sldId id="266" r:id="rId52"/>
    <p:sldId id="282" r:id="rId53"/>
    <p:sldId id="287" r:id="rId54"/>
    <p:sldId id="288" r:id="rId55"/>
    <p:sldId id="289" r:id="rId56"/>
    <p:sldId id="317" r:id="rId57"/>
    <p:sldId id="316" r:id="rId58"/>
    <p:sldId id="330"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0D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121" d="100"/>
          <a:sy n="121" d="100"/>
        </p:scale>
        <p:origin x="13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41962-E69A-487D-98E4-BF90135E8726}" type="datetimeFigureOut">
              <a:rPr lang="en-US" smtClean="0"/>
              <a:t>9/4/2020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4F471D-CEBF-41E6-AEB2-3AD803463BE8}" type="slidenum">
              <a:rPr lang="en-US" smtClean="0"/>
              <a:t>‹N›</a:t>
            </a:fld>
            <a:endParaRPr lang="en-US"/>
          </a:p>
        </p:txBody>
      </p:sp>
    </p:spTree>
    <p:extLst>
      <p:ext uri="{BB962C8B-B14F-4D97-AF65-F5344CB8AC3E}">
        <p14:creationId xmlns:p14="http://schemas.microsoft.com/office/powerpoint/2010/main" val="2921282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7/20/2020</a:t>
            </a:r>
            <a:endParaRPr lang="en-US"/>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2705429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7/20/2020</a:t>
            </a:r>
            <a:endParaRPr lang="en-US"/>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2756699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7/20/2020</a:t>
            </a:r>
            <a:endParaRPr lang="en-US"/>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32484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Can Machine Learning Rid us of Systematic Uncertainties?</a:t>
            </a:r>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‹N›</a:t>
            </a:fld>
            <a:endParaRPr lang="en-US" dirty="0"/>
          </a:p>
        </p:txBody>
      </p:sp>
    </p:spTree>
    <p:extLst>
      <p:ext uri="{BB962C8B-B14F-4D97-AF65-F5344CB8AC3E}">
        <p14:creationId xmlns:p14="http://schemas.microsoft.com/office/powerpoint/2010/main" val="41195264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Can Machine Learning Rid us of Systematic Uncertainties?</a:t>
            </a:r>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32387400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7/20/2020</a:t>
            </a:r>
            <a:endParaRPr lang="en-US"/>
          </a:p>
        </p:txBody>
      </p:sp>
      <p:sp>
        <p:nvSpPr>
          <p:cNvPr id="6" name="Footer Placeholder 5"/>
          <p:cNvSpPr>
            <a:spLocks noGrp="1"/>
          </p:cNvSpPr>
          <p:nvPr>
            <p:ph type="ftr" sz="quarter" idx="11"/>
          </p:nvPr>
        </p:nvSpPr>
        <p:spPr/>
        <p:txBody>
          <a:bodyPr/>
          <a:lstStyle/>
          <a:p>
            <a:r>
              <a:rPr lang="en-US" smtClean="0"/>
              <a:t>T. Dorigo, Dealing with Nuisance Parameters in HEP Analysis</a:t>
            </a:r>
            <a:endParaRPr lang="en-US"/>
          </a:p>
        </p:txBody>
      </p:sp>
      <p:sp>
        <p:nvSpPr>
          <p:cNvPr id="7" name="Slide Number Placeholder 6"/>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149309339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7/20/2020</a:t>
            </a:r>
            <a:endParaRPr lang="en-US"/>
          </a:p>
        </p:txBody>
      </p:sp>
      <p:sp>
        <p:nvSpPr>
          <p:cNvPr id="8" name="Footer Placeholder 7"/>
          <p:cNvSpPr>
            <a:spLocks noGrp="1"/>
          </p:cNvSpPr>
          <p:nvPr>
            <p:ph type="ftr" sz="quarter" idx="11"/>
          </p:nvPr>
        </p:nvSpPr>
        <p:spPr/>
        <p:txBody>
          <a:bodyPr/>
          <a:lstStyle/>
          <a:p>
            <a:r>
              <a:rPr lang="en-US" smtClean="0"/>
              <a:t>T. Dorigo, Dealing with Nuisance Parameters in HEP Analysis</a:t>
            </a:r>
            <a:endParaRPr lang="en-US"/>
          </a:p>
        </p:txBody>
      </p:sp>
      <p:sp>
        <p:nvSpPr>
          <p:cNvPr id="9" name="Slide Number Placeholder 8"/>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152023879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dirty="0" smtClean="0"/>
              <a:t>9/5/2020</a:t>
            </a:r>
            <a:endParaRPr lang="en-US" dirty="0"/>
          </a:p>
        </p:txBody>
      </p:sp>
      <p:sp>
        <p:nvSpPr>
          <p:cNvPr id="4" name="Footer Placeholder 3"/>
          <p:cNvSpPr>
            <a:spLocks noGrp="1"/>
          </p:cNvSpPr>
          <p:nvPr>
            <p:ph type="ftr" sz="quarter" idx="11"/>
          </p:nvPr>
        </p:nvSpPr>
        <p:spPr/>
        <p:txBody>
          <a:bodyPr/>
          <a:lstStyle/>
          <a:p>
            <a:r>
              <a:rPr lang="en-US" dirty="0" smtClean="0"/>
              <a:t>T. Dorigo, Can Machine Learning Rid us of Systematic Uncertainties?</a:t>
            </a:r>
          </a:p>
          <a:p>
            <a:endParaRPr lang="en-US" dirty="0"/>
          </a:p>
        </p:txBody>
      </p:sp>
      <p:sp>
        <p:nvSpPr>
          <p:cNvPr id="5" name="Slide Number Placeholder 4"/>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259718687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9/5/2020</a:t>
            </a:r>
            <a:endParaRPr lang="en-US" dirty="0"/>
          </a:p>
        </p:txBody>
      </p:sp>
      <p:sp>
        <p:nvSpPr>
          <p:cNvPr id="3" name="Footer Placeholder 2"/>
          <p:cNvSpPr>
            <a:spLocks noGrp="1"/>
          </p:cNvSpPr>
          <p:nvPr>
            <p:ph type="ftr" sz="quarter" idx="11"/>
          </p:nvPr>
        </p:nvSpPr>
        <p:spPr/>
        <p:txBody>
          <a:bodyPr/>
          <a:lstStyle/>
          <a:p>
            <a:r>
              <a:rPr lang="en-US" dirty="0" smtClean="0"/>
              <a:t>T. Dorigo, Can Machine Learning Rid us of Systematic Uncertainties?</a:t>
            </a:r>
          </a:p>
          <a:p>
            <a:endParaRPr lang="en-US" dirty="0"/>
          </a:p>
        </p:txBody>
      </p:sp>
      <p:sp>
        <p:nvSpPr>
          <p:cNvPr id="4" name="Slide Number Placeholder 3"/>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23549919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7/20/2020</a:t>
            </a:r>
            <a:endParaRPr lang="en-US"/>
          </a:p>
        </p:txBody>
      </p:sp>
      <p:sp>
        <p:nvSpPr>
          <p:cNvPr id="6" name="Footer Placeholder 5"/>
          <p:cNvSpPr>
            <a:spLocks noGrp="1"/>
          </p:cNvSpPr>
          <p:nvPr>
            <p:ph type="ftr" sz="quarter" idx="11"/>
          </p:nvPr>
        </p:nvSpPr>
        <p:spPr/>
        <p:txBody>
          <a:bodyPr/>
          <a:lstStyle/>
          <a:p>
            <a:r>
              <a:rPr lang="en-US" smtClean="0"/>
              <a:t>T. Dorigo, Dealing with Nuisance Parameters in HEP Analysis</a:t>
            </a:r>
            <a:endParaRPr lang="en-US"/>
          </a:p>
        </p:txBody>
      </p:sp>
      <p:sp>
        <p:nvSpPr>
          <p:cNvPr id="7" name="Slide Number Placeholder 6"/>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1257375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7/20/2020</a:t>
            </a:r>
            <a:endParaRPr lang="en-US"/>
          </a:p>
        </p:txBody>
      </p:sp>
      <p:sp>
        <p:nvSpPr>
          <p:cNvPr id="6" name="Footer Placeholder 5"/>
          <p:cNvSpPr>
            <a:spLocks noGrp="1"/>
          </p:cNvSpPr>
          <p:nvPr>
            <p:ph type="ftr" sz="quarter" idx="11"/>
          </p:nvPr>
        </p:nvSpPr>
        <p:spPr/>
        <p:txBody>
          <a:bodyPr/>
          <a:lstStyle/>
          <a:p>
            <a:r>
              <a:rPr lang="en-US" smtClean="0"/>
              <a:t>T. Dorigo, Dealing with Nuisance Parameters in HEP Analysis</a:t>
            </a:r>
            <a:endParaRPr lang="en-US"/>
          </a:p>
        </p:txBody>
      </p:sp>
      <p:sp>
        <p:nvSpPr>
          <p:cNvPr id="7" name="Slide Number Placeholder 6"/>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2215200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7/20/2020</a:t>
            </a:r>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 Dorigo, Dealing with Nuisance Parameters in HEP Analysis</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92DB7C-41C6-413A-81DD-F073C27E12A1}" type="slidenum">
              <a:rPr lang="en-US" smtClean="0"/>
              <a:t>‹N›</a:t>
            </a:fld>
            <a:endParaRPr lang="en-US"/>
          </a:p>
        </p:txBody>
      </p:sp>
    </p:spTree>
    <p:extLst>
      <p:ext uri="{BB962C8B-B14F-4D97-AF65-F5344CB8AC3E}">
        <p14:creationId xmlns:p14="http://schemas.microsoft.com/office/powerpoint/2010/main" val="12348397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arxiv.org/abs/2007.09121"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4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hyperlink" Target="http://www.sciencedirect.com/science/article/pii/0010465575900399" TargetMode="External"/><Relationship Id="rId3" Type="http://schemas.openxmlformats.org/officeDocument/2006/relationships/hyperlink" Target="https://cds.cern.ch/record/1456844/files/CERN-OPEN-2012-016.pdf" TargetMode="External"/><Relationship Id="rId7" Type="http://schemas.openxmlformats.org/officeDocument/2006/relationships/hyperlink" Target="https://play.google.com/store/books/details?id=KxYeBQAAQBAJ" TargetMode="External"/><Relationship Id="rId2" Type="http://schemas.openxmlformats.org/officeDocument/2006/relationships/hyperlink" Target="https://cds.cern.ch/record/2701341" TargetMode="External"/><Relationship Id="rId1" Type="http://schemas.openxmlformats.org/officeDocument/2006/relationships/slideLayout" Target="../slideLayouts/slideLayout2.xml"/><Relationship Id="rId6" Type="http://schemas.openxmlformats.org/officeDocument/2006/relationships/hyperlink" Target="http://www.jstor.org/stable/25052054" TargetMode="External"/><Relationship Id="rId5" Type="http://schemas.openxmlformats.org/officeDocument/2006/relationships/hyperlink" Target="https://doi.org/10.23730/CYRSP-2017-005.213" TargetMode="External"/><Relationship Id="rId10" Type="http://schemas.openxmlformats.org/officeDocument/2006/relationships/hyperlink" Target="https://doi.org/10.1007/JHEP02(2012)093" TargetMode="External"/><Relationship Id="rId4" Type="http://schemas.openxmlformats.org/officeDocument/2006/relationships/hyperlink" Target="https://doi.org/10.5170/CERN-2014-003.267" TargetMode="External"/><Relationship Id="rId9" Type="http://schemas.openxmlformats.org/officeDocument/2006/relationships/hyperlink" Target="https://doi.org/10.1140/epjc/s10052-011-1554-0" TargetMode="External"/></Relationships>
</file>

<file path=ppt/slides/_rels/slide53.xml.rels><?xml version="1.0" encoding="UTF-8" standalone="yes"?>
<Relationships xmlns="http://schemas.openxmlformats.org/package/2006/relationships"><Relationship Id="rId8" Type="http://schemas.openxmlformats.org/officeDocument/2006/relationships/hyperlink" Target="https://doi.org/10.1007/JHEP02(2014)057" TargetMode="External"/><Relationship Id="rId3" Type="http://schemas.openxmlformats.org/officeDocument/2006/relationships/hyperlink" Target="https://doi.org/10.1007/JHEP05(2018)002" TargetMode="External"/><Relationship Id="rId7" Type="http://schemas.openxmlformats.org/officeDocument/2006/relationships/hyperlink" Target="https://doi.org/10.1140/epjc/s10052-016-4099-4" TargetMode="External"/><Relationship Id="rId2" Type="http://schemas.openxmlformats.org/officeDocument/2006/relationships/hyperlink" Target="https://doi.org/10.1007/JHEP05(2016)156" TargetMode="External"/><Relationship Id="rId1" Type="http://schemas.openxmlformats.org/officeDocument/2006/relationships/slideLayout" Target="../slideLayouts/slideLayout2.xml"/><Relationship Id="rId6" Type="http://schemas.openxmlformats.org/officeDocument/2006/relationships/hyperlink" Target="https://doi.org/10.1016/j.physletb.2012.02.064" TargetMode="External"/><Relationship Id="rId5" Type="http://schemas.openxmlformats.org/officeDocument/2006/relationships/hyperlink" Target="https://doi.org/10.1103/PhysRevLett.109.071804" TargetMode="External"/><Relationship Id="rId10" Type="http://schemas.openxmlformats.org/officeDocument/2006/relationships/hyperlink" Target="https://doi.org/10.1007/JHEP11(2017)163" TargetMode="External"/><Relationship Id="rId4" Type="http://schemas.openxmlformats.org/officeDocument/2006/relationships/hyperlink" Target="http://cds.cern.ch/record/1099977" TargetMode="External"/><Relationship Id="rId9" Type="http://schemas.openxmlformats.org/officeDocument/2006/relationships/hyperlink" Target="http://arxiv.org/abs/1506.02169" TargetMode="External"/></Relationships>
</file>

<file path=ppt/slides/_rels/slide54.xml.rels><?xml version="1.0" encoding="UTF-8" standalone="yes"?>
<Relationships xmlns="http://schemas.openxmlformats.org/package/2006/relationships"><Relationship Id="rId8" Type="http://schemas.openxmlformats.org/officeDocument/2006/relationships/hyperlink" Target="https://arxiv.org/abs/2001.05310" TargetMode="External"/><Relationship Id="rId3" Type="http://schemas.openxmlformats.org/officeDocument/2006/relationships/hyperlink" Target="https://doi.org/10.1007/JHEP06(2017)073" TargetMode="External"/><Relationship Id="rId7" Type="http://schemas.openxmlformats.org/officeDocument/2006/relationships/hyperlink" Target="https://doi.org/10.1088/1748-0221/10/03/T03002" TargetMode="External"/><Relationship Id="rId2" Type="http://schemas.openxmlformats.org/officeDocument/2006/relationships/hyperlink" Target="https://doi.org/10.1103/PhysRevD.97.056009" TargetMode="External"/><Relationship Id="rId1" Type="http://schemas.openxmlformats.org/officeDocument/2006/relationships/slideLayout" Target="../slideLayouts/slideLayout2.xml"/><Relationship Id="rId6" Type="http://schemas.openxmlformats.org/officeDocument/2006/relationships/hyperlink" Target="https://doi.org/10.1006/jcss.1997.1504" TargetMode="External"/><Relationship Id="rId11" Type="http://schemas.openxmlformats.org/officeDocument/2006/relationships/hyperlink" Target="http://papers.nips.cc/paper/2983-analysis-of-representations-for-domain-adaptation.pdf" TargetMode="External"/><Relationship Id="rId5" Type="http://schemas.openxmlformats.org/officeDocument/2006/relationships/hyperlink" Target="https://doi.org/10.1088/1748-0221/8/12/P12013" TargetMode="External"/><Relationship Id="rId10" Type="http://schemas.openxmlformats.org/officeDocument/2006/relationships/hyperlink" Target="https://doi.org/10.1088/1742-6596/664/7/072015" TargetMode="External"/><Relationship Id="rId4" Type="http://schemas.openxmlformats.org/officeDocument/2006/relationships/hyperlink" Target="https://doi.org/10.1080/14786441008520365" TargetMode="External"/><Relationship Id="rId9" Type="http://schemas.openxmlformats.org/officeDocument/2006/relationships/hyperlink" Target="http://arxiv.org/abs/1907.11674" TargetMode="External"/></Relationships>
</file>

<file path=ppt/slides/_rels/slide55.xml.rels><?xml version="1.0" encoding="UTF-8" standalone="yes"?>
<Relationships xmlns="http://schemas.openxmlformats.org/package/2006/relationships"><Relationship Id="rId8" Type="http://schemas.openxmlformats.org/officeDocument/2006/relationships/hyperlink" Target="http://papers.nips.cc/paper/536-tangent-prop-a-formalism-for-specifying-selected-invariances-in-an-adaptive-network.pdf" TargetMode="External"/><Relationship Id="rId3" Type="http://schemas.openxmlformats.org/officeDocument/2006/relationships/hyperlink" Target="https://arxiv.org/abs/1412.4446" TargetMode="External"/><Relationship Id="rId7" Type="http://schemas.openxmlformats.org/officeDocument/2006/relationships/hyperlink" Target="https://hal.inria.fr/hal-01665925/document" TargetMode="External"/><Relationship Id="rId2" Type="http://schemas.openxmlformats.org/officeDocument/2006/relationships/hyperlink" Target="https://doi.org/10.1007/s10994-009-5152-4" TargetMode="External"/><Relationship Id="rId1" Type="http://schemas.openxmlformats.org/officeDocument/2006/relationships/slideLayout" Target="../slideLayouts/slideLayout2.xml"/><Relationship Id="rId6" Type="http://schemas.openxmlformats.org/officeDocument/2006/relationships/hyperlink" Target="https://doi.org/10.1103/PhysRevD.96.%20074034" TargetMode="External"/><Relationship Id="rId5" Type="http://schemas.openxmlformats.org/officeDocument/2006/relationships/hyperlink" Target="http://professor.ufabc.edu.br/~nelson.faustino/Ensino/IPE2016/Livros/Morris%20H%20DeGroot_%20Mark%20J%20Schervish-Probability%20and%20statistics-Pearson%20Education%20%20(2012)%20(1).pdf" TargetMode="External"/><Relationship Id="rId4" Type="http://schemas.openxmlformats.org/officeDocument/2006/relationships/hyperlink" Target="http://papers.nips.cc/paper/6699-learning-to-pivot-with-adversarial-networks.pdf" TargetMode="External"/><Relationship Id="rId9" Type="http://schemas.openxmlformats.org/officeDocument/2006/relationships/hyperlink" Target="https://doi.org/10.1007/JHEP10(2019)047" TargetMode="External"/></Relationships>
</file>

<file path=ppt/slides/_rels/slide56.xml.rels><?xml version="1.0" encoding="UTF-8" standalone="yes"?>
<Relationships xmlns="http://schemas.openxmlformats.org/package/2006/relationships"><Relationship Id="rId8" Type="http://schemas.openxmlformats.org/officeDocument/2006/relationships/hyperlink" Target="https://doi.org/10.1073/pnas.1915980117" TargetMode="External"/><Relationship Id="rId3" Type="http://schemas.openxmlformats.org/officeDocument/2006/relationships/hyperlink" Target="https://doi.org/10.1007/JHEP05(2017)145" TargetMode="External"/><Relationship Id="rId7" Type="http://schemas.openxmlformats.org/officeDocument/2006/relationships/hyperlink" Target="http://www.jstor.org/stable/91247" TargetMode="External"/><Relationship Id="rId2" Type="http://schemas.openxmlformats.org/officeDocument/2006/relationships/hyperlink" Target="https://doi.org/10.1140/epjc/s10052-018-6511-8" TargetMode="External"/><Relationship Id="rId1" Type="http://schemas.openxmlformats.org/officeDocument/2006/relationships/slideLayout" Target="../slideLayouts/slideLayout2.xml"/><Relationship Id="rId6" Type="http://schemas.openxmlformats.org/officeDocument/2006/relationships/hyperlink" Target="https://arxiv.org/abs/1911.01429" TargetMode="External"/><Relationship Id="rId5" Type="http://schemas.openxmlformats.org/officeDocument/2006/relationships/hyperlink" Target="https://link.aps.org/doi/10.1103/" TargetMode="External"/><Relationship Id="rId10" Type="http://schemas.openxmlformats.org/officeDocument/2006/relationships/hyperlink" Target="https://doi.org/10.1103/PhysRevD.98.052004" TargetMode="External"/><Relationship Id="rId4" Type="http://schemas.openxmlformats.org/officeDocument/2006/relationships/hyperlink" Target="https://doi.org/10.1007/JHEP10(2017)" TargetMode="External"/><Relationship Id="rId9" Type="http://schemas.openxmlformats.org/officeDocument/2006/relationships/hyperlink" Target="https://doi.org/10.1103/PhysRevLett.121.111801" TargetMode="External"/></Relationships>
</file>

<file path=ppt/slides/_rels/slide57.xml.rels><?xml version="1.0" encoding="UTF-8" standalone="yes"?>
<Relationships xmlns="http://schemas.openxmlformats.org/package/2006/relationships"><Relationship Id="rId8" Type="http://schemas.openxmlformats.org/officeDocument/2006/relationships/hyperlink" Target="https://doi.org/10.5281/zenodo.3697981" TargetMode="External"/><Relationship Id="rId3" Type="http://schemas.openxmlformats.org/officeDocument/2006/relationships/hyperlink" Target="https://doi.org/10.1007/s41781-020-0035-2" TargetMode="External"/><Relationship Id="rId7" Type="http://schemas.openxmlformats.org/officeDocument/2006/relationships/hyperlink" Target="http://arxiv.org/abs/2003.07186" TargetMode="External"/><Relationship Id="rId2" Type="http://schemas.openxmlformats.org/officeDocument/2006/relationships/hyperlink" Target="https://arxiv.org/abs/1808.00973" TargetMode="External"/><Relationship Id="rId1" Type="http://schemas.openxmlformats.org/officeDocument/2006/relationships/slideLayout" Target="../slideLayouts/slideLayout2.xml"/><Relationship Id="rId6" Type="http://schemas.openxmlformats.org/officeDocument/2006/relationships/hyperlink" Target="https://academic.oup.com/mnras/article-abstract/488/4/5093/5530778" TargetMode="External"/><Relationship Id="rId5" Type="http://schemas.openxmlformats.org/officeDocument/2006/relationships/hyperlink" Target="https://link.aps.org/doi/10.1103/PhysRevD.97.083004" TargetMode="External"/><Relationship Id="rId10" Type="http://schemas.openxmlformats.org/officeDocument/2006/relationships/hyperlink" Target="http://arxiv.org/abs/1810.08387" TargetMode="External"/><Relationship Id="rId4" Type="http://schemas.openxmlformats.org/officeDocument/2006/relationships/hyperlink" Target="http://www.sciencedirect.com/science/article/pii/S0010465519301948" TargetMode="External"/><Relationship Id="rId9" Type="http://schemas.openxmlformats.org/officeDocument/2006/relationships/hyperlink" Target="http://arxiv.org/abs/1806.00322"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https://indico.desy.de/indico/event/25341/timetable/#20200716.detailed" TargetMode="External"/><Relationship Id="rId2" Type="http://schemas.openxmlformats.org/officeDocument/2006/relationships/hyperlink" Target="https://arxiv.org/abs/2005.02983"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668772"/>
            <a:ext cx="9144000" cy="2387600"/>
          </a:xfrm>
        </p:spPr>
        <p:txBody>
          <a:bodyPr>
            <a:normAutofit/>
          </a:bodyPr>
          <a:lstStyle/>
          <a:p>
            <a:r>
              <a:rPr lang="en-US" b="1" dirty="0" smtClean="0"/>
              <a:t>Can Machine Learning Rid us of Systematic Uncertainties ?</a:t>
            </a:r>
            <a:endParaRPr lang="en-US" b="1" dirty="0"/>
          </a:p>
        </p:txBody>
      </p:sp>
      <p:sp>
        <p:nvSpPr>
          <p:cNvPr id="3" name="Subtitle 2"/>
          <p:cNvSpPr>
            <a:spLocks noGrp="1"/>
          </p:cNvSpPr>
          <p:nvPr>
            <p:ph type="subTitle" idx="1"/>
          </p:nvPr>
        </p:nvSpPr>
        <p:spPr>
          <a:xfrm>
            <a:off x="1524000" y="4921955"/>
            <a:ext cx="9144000" cy="1655762"/>
          </a:xfrm>
        </p:spPr>
        <p:txBody>
          <a:bodyPr/>
          <a:lstStyle/>
          <a:p>
            <a:r>
              <a:rPr lang="en-US" b="1" dirty="0" err="1" smtClean="0">
                <a:solidFill>
                  <a:srgbClr val="0070C0"/>
                </a:solidFill>
              </a:rPr>
              <a:t>Tommaso</a:t>
            </a:r>
            <a:r>
              <a:rPr lang="en-US" b="1" dirty="0" smtClean="0">
                <a:solidFill>
                  <a:srgbClr val="0070C0"/>
                </a:solidFill>
              </a:rPr>
              <a:t> Dorigo</a:t>
            </a:r>
          </a:p>
          <a:p>
            <a:r>
              <a:rPr lang="en-US" dirty="0" smtClean="0">
                <a:solidFill>
                  <a:srgbClr val="0070C0"/>
                </a:solidFill>
              </a:rPr>
              <a:t>INFN, </a:t>
            </a:r>
            <a:r>
              <a:rPr lang="en-US" dirty="0" err="1" smtClean="0">
                <a:solidFill>
                  <a:srgbClr val="0070C0"/>
                </a:solidFill>
              </a:rPr>
              <a:t>Padova</a:t>
            </a:r>
            <a:endParaRPr lang="en-US" dirty="0" smtClean="0">
              <a:solidFill>
                <a:srgbClr val="0070C0"/>
              </a:solidFill>
            </a:endParaRPr>
          </a:p>
          <a:p>
            <a:r>
              <a:rPr lang="en-US" dirty="0" smtClean="0">
                <a:solidFill>
                  <a:srgbClr val="0070C0"/>
                </a:solidFill>
              </a:rPr>
              <a:t>September 5 2020</a:t>
            </a:r>
            <a:endParaRPr lang="en-US" dirty="0">
              <a:solidFill>
                <a:srgbClr val="0070C0"/>
              </a:solidFill>
            </a:endParaRPr>
          </a:p>
        </p:txBody>
      </p:sp>
      <p:sp>
        <p:nvSpPr>
          <p:cNvPr id="4" name="TextBox 3"/>
          <p:cNvSpPr txBox="1"/>
          <p:nvPr/>
        </p:nvSpPr>
        <p:spPr>
          <a:xfrm>
            <a:off x="9305928" y="211873"/>
            <a:ext cx="2724144" cy="369332"/>
          </a:xfrm>
          <a:prstGeom prst="rect">
            <a:avLst/>
          </a:prstGeom>
          <a:noFill/>
        </p:spPr>
        <p:txBody>
          <a:bodyPr wrap="none" rtlCol="0">
            <a:spAutoFit/>
          </a:bodyPr>
          <a:lstStyle/>
          <a:p>
            <a:r>
              <a:rPr lang="it-IT" dirty="0" smtClean="0">
                <a:solidFill>
                  <a:srgbClr val="FF0000"/>
                </a:solidFill>
              </a:rPr>
              <a:t>ICNFP IX, </a:t>
            </a:r>
            <a:r>
              <a:rPr lang="it-IT" dirty="0" err="1" smtClean="0">
                <a:solidFill>
                  <a:srgbClr val="FF0000"/>
                </a:solidFill>
              </a:rPr>
              <a:t>Kolympari</a:t>
            </a:r>
            <a:r>
              <a:rPr lang="it-IT" dirty="0" smtClean="0">
                <a:solidFill>
                  <a:srgbClr val="FF0000"/>
                </a:solidFill>
              </a:rPr>
              <a:t> (Crete)</a:t>
            </a:r>
            <a:endParaRPr lang="en-US" dirty="0">
              <a:solidFill>
                <a:srgbClr val="FF0000"/>
              </a:solidFill>
            </a:endParaRPr>
          </a:p>
        </p:txBody>
      </p:sp>
    </p:spTree>
    <p:extLst>
      <p:ext uri="{BB962C8B-B14F-4D97-AF65-F5344CB8AC3E}">
        <p14:creationId xmlns:p14="http://schemas.microsoft.com/office/powerpoint/2010/main" val="13395764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Optimize at your own risk</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solidFill>
                  <a:srgbClr val="00B050"/>
                </a:solidFill>
              </a:rPr>
              <a:t>How many of you have never read the word “optimize” declined somehow in a physics article? </a:t>
            </a:r>
          </a:p>
          <a:p>
            <a:pPr marL="0" indent="0">
              <a:buNone/>
            </a:pPr>
            <a:r>
              <a:rPr lang="en-US" dirty="0" smtClean="0"/>
              <a:t>To those of you who raised their hand, or thought they probably should but didn’t: </a:t>
            </a:r>
            <a:r>
              <a:rPr lang="en-US" dirty="0" smtClean="0">
                <a:solidFill>
                  <a:srgbClr val="00B050"/>
                </a:solidFill>
              </a:rPr>
              <a:t>you have not done enough reading as of late</a:t>
            </a:r>
            <a:r>
              <a:rPr lang="en-US" dirty="0" smtClean="0"/>
              <a:t>. The word is used quite liberally, usually in connection with incremental advances of the employed analysis technique</a:t>
            </a:r>
          </a:p>
          <a:p>
            <a:pPr marL="0" indent="0">
              <a:buNone/>
            </a:pPr>
            <a:r>
              <a:rPr lang="en-US" dirty="0" smtClean="0"/>
              <a:t>Typically the evidence in support of an optimization task is offered as the integral of the </a:t>
            </a:r>
            <a:r>
              <a:rPr lang="en-US" dirty="0" smtClean="0">
                <a:solidFill>
                  <a:srgbClr val="FF0000"/>
                </a:solidFill>
              </a:rPr>
              <a:t>Receiver Output Characteristic</a:t>
            </a:r>
            <a:r>
              <a:rPr lang="en-US" dirty="0" smtClean="0"/>
              <a:t> (ROC) curve, or on </a:t>
            </a:r>
            <a:r>
              <a:rPr lang="en-US" dirty="0" smtClean="0">
                <a:solidFill>
                  <a:srgbClr val="FF0000"/>
                </a:solidFill>
              </a:rPr>
              <a:t>signal acceptance at fixed purity</a:t>
            </a:r>
            <a:r>
              <a:rPr lang="en-US" dirty="0" smtClean="0"/>
              <a:t>, e.g.</a:t>
            </a:r>
          </a:p>
          <a:p>
            <a:pPr marL="0" indent="0">
              <a:buNone/>
            </a:pPr>
            <a:r>
              <a:rPr lang="en-US" dirty="0" smtClean="0">
                <a:sym typeface="Wingdings" panose="05000000000000000000" pitchFamily="2" charset="2"/>
              </a:rPr>
              <a:t> Those named above are reasonably good proxies to the measurement precision: their maxima somehow track the minima of the statistical uncertainty on intermediate parameters of interest, such as signal fraction….</a:t>
            </a:r>
          </a:p>
          <a:p>
            <a:pPr marL="0" indent="0">
              <a:buNone/>
            </a:pPr>
            <a:r>
              <a:rPr lang="en-US" dirty="0" smtClean="0">
                <a:sym typeface="Wingdings" panose="05000000000000000000" pitchFamily="2" charset="2"/>
              </a:rPr>
              <a:t>Yet </a:t>
            </a:r>
            <a:r>
              <a:rPr lang="en-US" dirty="0" smtClean="0">
                <a:solidFill>
                  <a:srgbClr val="0070C0"/>
                </a:solidFill>
                <a:sym typeface="Wingdings" panose="05000000000000000000" pitchFamily="2" charset="2"/>
              </a:rPr>
              <a:t>they are blind to the more general, ultimate goal of, e.g., extracting the cross section of the signal, once all non-stochastic uncertainties are included</a:t>
            </a:r>
            <a:endParaRPr lang="en-US" dirty="0">
              <a:solidFill>
                <a:srgbClr val="0070C0"/>
              </a:solidFill>
            </a:endParaRPr>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r>
              <a:rPr lang="en-US" dirty="0" smtClean="0"/>
              <a:t>?</a:t>
            </a:r>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10</a:t>
            </a:fld>
            <a:endParaRPr lang="en-US" dirty="0"/>
          </a:p>
        </p:txBody>
      </p:sp>
    </p:spTree>
    <p:extLst>
      <p:ext uri="{BB962C8B-B14F-4D97-AF65-F5344CB8AC3E}">
        <p14:creationId xmlns:p14="http://schemas.microsoft.com/office/powerpoint/2010/main" val="2984958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trivial example</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199" y="1825625"/>
                <a:ext cx="10803903" cy="4351338"/>
              </a:xfrm>
            </p:spPr>
            <p:txBody>
              <a:bodyPr>
                <a:normAutofit fontScale="77500" lnSpcReduction="20000"/>
              </a:bodyPr>
              <a:lstStyle/>
              <a:p>
                <a:pPr marL="0" indent="0">
                  <a:buNone/>
                </a:pPr>
                <a:r>
                  <a:rPr lang="en-US" dirty="0" smtClean="0"/>
                  <a:t>In order to be all on the same page, let us consider a fully analytic, trivial toy example of classification task.</a:t>
                </a:r>
              </a:p>
              <a:p>
                <a:pPr marL="0" indent="0">
                  <a:buNone/>
                </a:pPr>
                <a:r>
                  <a:rPr lang="en-US" dirty="0" smtClean="0"/>
                  <a:t>Let</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 </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𝑥</m:t>
                              </m:r>
                            </m:sup>
                          </m:sSup>
                        </m:num>
                        <m:den>
                          <m:r>
                            <a:rPr lang="en-US" b="0" i="1" smtClean="0">
                              <a:latin typeface="Cambria Math" panose="02040503050406030204" pitchFamily="18" charset="0"/>
                            </a:rPr>
                            <m:t>𝑒</m:t>
                          </m:r>
                          <m:r>
                            <a:rPr lang="en-US" b="0" i="1" smtClean="0">
                              <a:latin typeface="Cambria Math" panose="02040503050406030204" pitchFamily="18" charset="0"/>
                            </a:rPr>
                            <m:t>−1</m:t>
                          </m:r>
                        </m:den>
                      </m:f>
                    </m:oMath>
                  </m:oMathPara>
                </a14:m>
                <a:endParaRPr lang="en-US" b="0" dirty="0" smtClean="0"/>
              </a:p>
              <a:p>
                <a:pPr marL="0" indent="0">
                  <a:buNone/>
                </a:pPr>
                <a:endParaRPr lang="en-US" b="0" i="1" dirty="0" smtClean="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𝐵</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𝛼</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𝑒</m:t>
                              </m:r>
                            </m:e>
                            <m: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r>
                                <a:rPr lang="en-US" b="0" i="1" smtClean="0">
                                  <a:latin typeface="Cambria Math" panose="02040503050406030204" pitchFamily="18" charset="0"/>
                                  <a:ea typeface="Cambria Math" panose="02040503050406030204" pitchFamily="18" charset="0"/>
                                </a:rPr>
                                <m:t>𝑥</m:t>
                              </m:r>
                            </m:sup>
                          </m:sSup>
                        </m:num>
                        <m:den>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sup>
                          </m:sSup>
                        </m:den>
                      </m:f>
                    </m:oMath>
                  </m:oMathPara>
                </a14:m>
                <a:endParaRPr lang="en-US" b="0" dirty="0" smtClean="0"/>
              </a:p>
              <a:p>
                <a:pPr marL="0" indent="0">
                  <a:buNone/>
                </a:pPr>
                <a:r>
                  <a:rPr lang="en-US" dirty="0" smtClean="0"/>
                  <a:t>be the output of a classifier on events belonging to class S (y=1) and B (y=0), where we have normalized S and B in [0,1] for ease of treatment. </a:t>
                </a:r>
                <a:r>
                  <a:rPr lang="en-US" dirty="0" smtClean="0">
                    <a:solidFill>
                      <a:srgbClr val="0070C0"/>
                    </a:solidFill>
                  </a:rPr>
                  <a:t>The background distribution depends on a nuisance parameter, </a:t>
                </a:r>
                <a:r>
                  <a:rPr lang="el-GR" dirty="0" smtClean="0">
                    <a:solidFill>
                      <a:srgbClr val="0070C0"/>
                    </a:solidFill>
                  </a:rPr>
                  <a:t>α</a:t>
                </a:r>
                <a:r>
                  <a:rPr lang="en-US" dirty="0" smtClean="0">
                    <a:solidFill>
                      <a:srgbClr val="0070C0"/>
                    </a:solidFill>
                  </a:rPr>
                  <a:t>. </a:t>
                </a:r>
                <a:r>
                  <a:rPr lang="en-US" dirty="0" smtClean="0"/>
                  <a:t>Note that by writing B(x) as above, we implicitly assume we know that dependence perfectly.</a:t>
                </a:r>
              </a:p>
              <a:p>
                <a:pPr marL="0" indent="0">
                  <a:buNone/>
                </a:pPr>
                <a:r>
                  <a:rPr lang="en-US" dirty="0" smtClean="0">
                    <a:solidFill>
                      <a:srgbClr val="FF0000"/>
                    </a:solidFill>
                  </a:rPr>
                  <a:t>Let our task in this toy problem be to estimate the signal fraction in data sampled from S and B, based on counting the fraction passing a selection on the output of a classifier trained to distinguish S from B.</a:t>
                </a:r>
                <a:endParaRPr lang="en-US" b="0" dirty="0" smtClean="0">
                  <a:solidFill>
                    <a:srgbClr val="FF0000"/>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199" y="1825625"/>
                <a:ext cx="10803903" cy="4351338"/>
              </a:xfrm>
              <a:blipFill>
                <a:blip r:embed="rId2"/>
                <a:stretch>
                  <a:fillRect l="-677" t="-2801" r="-1072" b="-3081"/>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r>
              <a:rPr lang="en-US" dirty="0" smtClean="0"/>
              <a:t>?</a:t>
            </a:r>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11</a:t>
            </a:fld>
            <a:endParaRPr lang="en-US" dirty="0"/>
          </a:p>
        </p:txBody>
      </p:sp>
    </p:spTree>
    <p:extLst>
      <p:ext uri="{BB962C8B-B14F-4D97-AF65-F5344CB8AC3E}">
        <p14:creationId xmlns:p14="http://schemas.microsoft.com/office/powerpoint/2010/main" val="19554849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TPR, FPR, ROC</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85000" lnSpcReduction="20000"/>
              </a:bodyPr>
              <a:lstStyle/>
              <a:p>
                <a:pPr marL="0" indent="0">
                  <a:buNone/>
                </a:pPr>
                <a:r>
                  <a:rPr lang="en-US" dirty="0" smtClean="0"/>
                  <a:t>The “true positive rate” (TPR) and the “false positive rate” (FPR) of a data selection criterion x&gt;x* based on the classifier output x can be defined using the S(x) and B(x) PDFs as</a:t>
                </a:r>
              </a:p>
              <a:p>
                <a:pPr marL="0" indent="0">
                  <a:buNone/>
                </a:pPr>
                <a14:m>
                  <m:oMath xmlns:m="http://schemas.openxmlformats.org/officeDocument/2006/math">
                    <m:r>
                      <a:rPr lang="en-US" b="0" i="1" smtClean="0">
                        <a:latin typeface="Cambria Math" panose="02040503050406030204" pitchFamily="18" charset="0"/>
                      </a:rPr>
                      <m:t>𝑇𝑃𝑅</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e>
                    </m:d>
                    <m:r>
                      <a:rPr lang="en-US" b="0" i="1" smtClean="0">
                        <a:latin typeface="Cambria Math" panose="02040503050406030204" pitchFamily="18" charset="0"/>
                      </a:rPr>
                      <m:t>=</m:t>
                    </m:r>
                    <m:nary>
                      <m:naryPr>
                        <m:ctrlPr>
                          <a:rPr lang="en-US" b="0" i="1" smtClean="0">
                            <a:latin typeface="Cambria Math" panose="02040503050406030204" pitchFamily="18" charset="0"/>
                          </a:rPr>
                        </m:ctrlPr>
                      </m:naryPr>
                      <m:sub>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sub>
                      <m:sup>
                        <m:r>
                          <a:rPr lang="en-US" b="0" i="1" smtClean="0">
                            <a:latin typeface="Cambria Math" panose="02040503050406030204" pitchFamily="18" charset="0"/>
                          </a:rPr>
                          <m:t>1</m:t>
                        </m:r>
                      </m:sup>
                      <m:e>
                        <m:r>
                          <a:rPr lang="en-US" b="0" i="1" smtClean="0">
                            <a:latin typeface="Cambria Math" panose="02040503050406030204" pitchFamily="18" charset="0"/>
                          </a:rPr>
                          <m:t>𝑆</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𝑑𝑥</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𝑒</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sup>
                            </m:sSup>
                          </m:num>
                          <m:den>
                            <m:r>
                              <a:rPr lang="en-US" b="0" i="1" smtClean="0">
                                <a:latin typeface="Cambria Math" panose="02040503050406030204" pitchFamily="18" charset="0"/>
                              </a:rPr>
                              <m:t>𝑒</m:t>
                            </m:r>
                            <m:r>
                              <a:rPr lang="en-US" b="0" i="1" smtClean="0">
                                <a:latin typeface="Cambria Math" panose="02040503050406030204" pitchFamily="18" charset="0"/>
                              </a:rPr>
                              <m:t>−1</m:t>
                            </m:r>
                          </m:den>
                        </m:f>
                      </m:e>
                    </m:nary>
                  </m:oMath>
                </a14:m>
                <a:r>
                  <a:rPr lang="en-US" dirty="0" smtClean="0"/>
                  <a:t>,</a:t>
                </a:r>
              </a:p>
              <a:p>
                <a:pPr marL="0" indent="0">
                  <a:buNone/>
                </a:pPr>
                <a:endParaRPr lang="en-US" dirty="0"/>
              </a:p>
              <a:p>
                <a:pPr marL="0" indent="0">
                  <a:buNone/>
                </a:pPr>
                <a14:m>
                  <m:oMath xmlns:m="http://schemas.openxmlformats.org/officeDocument/2006/math">
                    <m:r>
                      <a:rPr lang="en-US" b="0" i="1" smtClean="0">
                        <a:latin typeface="Cambria Math" panose="02040503050406030204" pitchFamily="18" charset="0"/>
                      </a:rPr>
                      <m:t>𝐹𝑃𝑅</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e>
                    </m:d>
                    <m:r>
                      <a:rPr lang="en-US" b="0" i="1" smtClean="0">
                        <a:latin typeface="Cambria Math" panose="02040503050406030204" pitchFamily="18" charset="0"/>
                      </a:rPr>
                      <m:t>=</m:t>
                    </m:r>
                    <m:nary>
                      <m:naryPr>
                        <m:ctrlPr>
                          <a:rPr lang="en-US" b="0" i="1" smtClean="0">
                            <a:latin typeface="Cambria Math" panose="02040503050406030204" pitchFamily="18" charset="0"/>
                          </a:rPr>
                        </m:ctrlPr>
                      </m:naryPr>
                      <m:sub>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sub>
                      <m:sup>
                        <m:r>
                          <a:rPr lang="en-US" b="0" i="1" smtClean="0">
                            <a:latin typeface="Cambria Math" panose="02040503050406030204" pitchFamily="18" charset="0"/>
                          </a:rPr>
                          <m:t>1</m:t>
                        </m:r>
                      </m:sup>
                      <m:e>
                        <m:r>
                          <a:rPr lang="en-US" b="0" i="1" smtClean="0">
                            <a:latin typeface="Cambria Math" panose="02040503050406030204" pitchFamily="18" charset="0"/>
                          </a:rPr>
                          <m:t>𝐵</m:t>
                        </m:r>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𝑑𝑥</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𝑎</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𝑥</m:t>
                                    </m:r>
                                  </m:e>
                                  <m:sup>
                                    <m:r>
                                      <a:rPr lang="en-US" b="0" i="1" smtClean="0">
                                        <a:latin typeface="Cambria Math" panose="02040503050406030204" pitchFamily="18" charset="0"/>
                                      </a:rPr>
                                      <m:t>∗</m:t>
                                    </m:r>
                                  </m:sup>
                                </m:sSup>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sup>
                            </m:sSup>
                          </m:num>
                          <m:den>
                            <m:r>
                              <a:rPr lang="en-US" b="0" i="1" smtClean="0">
                                <a:latin typeface="Cambria Math" panose="02040503050406030204" pitchFamily="18" charset="0"/>
                              </a:rPr>
                              <m:t>1−</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𝛼</m:t>
                                </m:r>
                              </m:sup>
                            </m:sSup>
                          </m:den>
                        </m:f>
                      </m:e>
                    </m:nary>
                  </m:oMath>
                </a14:m>
                <a:r>
                  <a:rPr lang="en-US" dirty="0" smtClean="0"/>
                  <a:t>,</a:t>
                </a:r>
              </a:p>
              <a:p>
                <a:pPr marL="0" indent="0">
                  <a:buNone/>
                </a:pPr>
                <a:endParaRPr lang="en-US" dirty="0"/>
              </a:p>
              <a:p>
                <a:pPr marL="0" indent="0">
                  <a:buNone/>
                </a:pPr>
                <a:r>
                  <a:rPr lang="en-US" dirty="0" smtClean="0"/>
                  <a:t>and from them we may derive an expression for the </a:t>
                </a:r>
                <a:r>
                  <a:rPr lang="en-US" b="1" dirty="0" smtClean="0">
                    <a:solidFill>
                      <a:srgbClr val="0070C0"/>
                    </a:solidFill>
                  </a:rPr>
                  <a:t>ROC curve</a:t>
                </a:r>
                <a:r>
                  <a:rPr lang="en-US" dirty="0" smtClean="0"/>
                  <a:t>, defined as the functional dependence of TPR on FPR:</a:t>
                </a:r>
              </a:p>
              <a:p>
                <a:pPr marL="0" indent="0">
                  <a:buNone/>
                </a:pPr>
                <a14:m>
                  <m:oMathPara xmlns:m="http://schemas.openxmlformats.org/officeDocument/2006/math">
                    <m:oMathParaPr>
                      <m:jc m:val="centerGroup"/>
                    </m:oMathParaPr>
                    <m:oMath xmlns:m="http://schemas.openxmlformats.org/officeDocument/2006/math">
                      <m:r>
                        <a:rPr lang="en-US" b="0" i="1" smtClean="0">
                          <a:solidFill>
                            <a:srgbClr val="0070C0"/>
                          </a:solidFill>
                          <a:latin typeface="Cambria Math" panose="02040503050406030204" pitchFamily="18" charset="0"/>
                        </a:rPr>
                        <m:t>𝑇𝑃𝑅</m:t>
                      </m:r>
                      <m:d>
                        <m:dPr>
                          <m:ctrlPr>
                            <a:rPr lang="en-US" b="0" i="1" smtClean="0">
                              <a:solidFill>
                                <a:srgbClr val="0070C0"/>
                              </a:solidFill>
                              <a:latin typeface="Cambria Math" panose="02040503050406030204" pitchFamily="18" charset="0"/>
                            </a:rPr>
                          </m:ctrlPr>
                        </m:dPr>
                        <m:e>
                          <m:r>
                            <a:rPr lang="en-US" b="0" i="1" smtClean="0">
                              <a:solidFill>
                                <a:srgbClr val="0070C0"/>
                              </a:solidFill>
                              <a:latin typeface="Cambria Math" panose="02040503050406030204" pitchFamily="18" charset="0"/>
                            </a:rPr>
                            <m:t>𝐹𝑃𝑅</m:t>
                          </m:r>
                        </m:e>
                      </m:d>
                      <m:r>
                        <a:rPr lang="en-US" b="0" i="1" smtClean="0">
                          <a:solidFill>
                            <a:srgbClr val="0070C0"/>
                          </a:solidFill>
                          <a:latin typeface="Cambria Math" panose="02040503050406030204" pitchFamily="18" charset="0"/>
                        </a:rPr>
                        <m:t>=</m:t>
                      </m:r>
                      <m:f>
                        <m:fPr>
                          <m:ctrlPr>
                            <a:rPr lang="en-US" b="0" i="1" smtClean="0">
                              <a:solidFill>
                                <a:srgbClr val="0070C0"/>
                              </a:solidFill>
                              <a:latin typeface="Cambria Math" panose="02040503050406030204" pitchFamily="18" charset="0"/>
                            </a:rPr>
                          </m:ctrlPr>
                        </m:fPr>
                        <m:num>
                          <m:r>
                            <a:rPr lang="en-US" b="0" i="1" smtClean="0">
                              <a:solidFill>
                                <a:srgbClr val="0070C0"/>
                              </a:solidFill>
                              <a:latin typeface="Cambria Math" panose="02040503050406030204" pitchFamily="18" charset="0"/>
                            </a:rPr>
                            <m:t>𝑒</m:t>
                          </m:r>
                          <m:r>
                            <a:rPr lang="en-US" b="0" i="1" smtClean="0">
                              <a:solidFill>
                                <a:srgbClr val="0070C0"/>
                              </a:solidFill>
                              <a:latin typeface="Cambria Math" panose="02040503050406030204" pitchFamily="18" charset="0"/>
                            </a:rPr>
                            <m:t>−</m:t>
                          </m:r>
                          <m:sSup>
                            <m:sSupPr>
                              <m:ctrlPr>
                                <a:rPr lang="en-US" b="0" i="1" smtClean="0">
                                  <a:solidFill>
                                    <a:srgbClr val="0070C0"/>
                                  </a:solidFill>
                                  <a:latin typeface="Cambria Math" panose="02040503050406030204" pitchFamily="18" charset="0"/>
                                </a:rPr>
                              </m:ctrlPr>
                            </m:sSupPr>
                            <m:e>
                              <m:r>
                                <a:rPr lang="en-US" b="0" i="1" smtClean="0">
                                  <a:solidFill>
                                    <a:srgbClr val="0070C0"/>
                                  </a:solidFill>
                                  <a:latin typeface="Cambria Math" panose="02040503050406030204" pitchFamily="18" charset="0"/>
                                </a:rPr>
                                <m:t>[</m:t>
                              </m:r>
                              <m:sSup>
                                <m:sSupPr>
                                  <m:ctrlPr>
                                    <a:rPr lang="en-US" b="0" i="1" smtClean="0">
                                      <a:solidFill>
                                        <a:srgbClr val="0070C0"/>
                                      </a:solidFill>
                                      <a:latin typeface="Cambria Math" panose="02040503050406030204" pitchFamily="18" charset="0"/>
                                    </a:rPr>
                                  </m:ctrlPr>
                                </m:sSupPr>
                                <m:e>
                                  <m:r>
                                    <a:rPr lang="en-US" b="0" i="1" smtClean="0">
                                      <a:solidFill>
                                        <a:srgbClr val="0070C0"/>
                                      </a:solidFill>
                                      <a:latin typeface="Cambria Math" panose="02040503050406030204" pitchFamily="18" charset="0"/>
                                    </a:rPr>
                                    <m:t>𝑒</m:t>
                                  </m:r>
                                </m:e>
                                <m:sup>
                                  <m:r>
                                    <a:rPr lang="en-US" b="0" i="1" smtClean="0">
                                      <a:solidFill>
                                        <a:srgbClr val="0070C0"/>
                                      </a:solidFill>
                                      <a:latin typeface="Cambria Math" panose="02040503050406030204" pitchFamily="18" charset="0"/>
                                    </a:rPr>
                                    <m:t>−</m:t>
                                  </m:r>
                                  <m:r>
                                    <a:rPr lang="en-US" b="0" i="1" smtClean="0">
                                      <a:solidFill>
                                        <a:srgbClr val="0070C0"/>
                                      </a:solidFill>
                                      <a:latin typeface="Cambria Math" panose="02040503050406030204" pitchFamily="18" charset="0"/>
                                      <a:ea typeface="Cambria Math" panose="02040503050406030204" pitchFamily="18" charset="0"/>
                                    </a:rPr>
                                    <m:t>𝛼</m:t>
                                  </m:r>
                                </m:sup>
                              </m:sSup>
                              <m:r>
                                <a:rPr lang="en-US" b="0" i="1" smtClean="0">
                                  <a:solidFill>
                                    <a:srgbClr val="0070C0"/>
                                  </a:solidFill>
                                  <a:latin typeface="Cambria Math" panose="02040503050406030204" pitchFamily="18" charset="0"/>
                                </a:rPr>
                                <m:t>+</m:t>
                              </m:r>
                              <m:d>
                                <m:dPr>
                                  <m:ctrlPr>
                                    <a:rPr lang="en-US" b="0" i="1" smtClean="0">
                                      <a:solidFill>
                                        <a:srgbClr val="0070C0"/>
                                      </a:solidFill>
                                      <a:latin typeface="Cambria Math" panose="02040503050406030204" pitchFamily="18" charset="0"/>
                                    </a:rPr>
                                  </m:ctrlPr>
                                </m:dPr>
                                <m:e>
                                  <m:r>
                                    <a:rPr lang="en-US" b="0" i="1" smtClean="0">
                                      <a:solidFill>
                                        <a:srgbClr val="0070C0"/>
                                      </a:solidFill>
                                      <a:latin typeface="Cambria Math" panose="02040503050406030204" pitchFamily="18" charset="0"/>
                                    </a:rPr>
                                    <m:t>1+</m:t>
                                  </m:r>
                                  <m:sSup>
                                    <m:sSupPr>
                                      <m:ctrlPr>
                                        <a:rPr lang="en-US" b="0" i="1" smtClean="0">
                                          <a:solidFill>
                                            <a:srgbClr val="0070C0"/>
                                          </a:solidFill>
                                          <a:latin typeface="Cambria Math" panose="02040503050406030204" pitchFamily="18" charset="0"/>
                                        </a:rPr>
                                      </m:ctrlPr>
                                    </m:sSupPr>
                                    <m:e>
                                      <m:r>
                                        <a:rPr lang="en-US" b="0" i="1" smtClean="0">
                                          <a:solidFill>
                                            <a:srgbClr val="0070C0"/>
                                          </a:solidFill>
                                          <a:latin typeface="Cambria Math" panose="02040503050406030204" pitchFamily="18" charset="0"/>
                                        </a:rPr>
                                        <m:t>𝑒</m:t>
                                      </m:r>
                                    </m:e>
                                    <m:sup>
                                      <m:r>
                                        <a:rPr lang="en-US" b="0" i="1" smtClean="0">
                                          <a:solidFill>
                                            <a:srgbClr val="0070C0"/>
                                          </a:solidFill>
                                          <a:latin typeface="Cambria Math" panose="02040503050406030204" pitchFamily="18" charset="0"/>
                                        </a:rPr>
                                        <m:t>−</m:t>
                                      </m:r>
                                      <m:r>
                                        <a:rPr lang="en-US" b="0" i="1" smtClean="0">
                                          <a:solidFill>
                                            <a:srgbClr val="0070C0"/>
                                          </a:solidFill>
                                          <a:latin typeface="Cambria Math" panose="02040503050406030204" pitchFamily="18" charset="0"/>
                                          <a:ea typeface="Cambria Math" panose="02040503050406030204" pitchFamily="18" charset="0"/>
                                        </a:rPr>
                                        <m:t>𝛼</m:t>
                                      </m:r>
                                    </m:sup>
                                  </m:sSup>
                                </m:e>
                              </m:d>
                              <m:r>
                                <a:rPr lang="en-US" b="0" i="1" smtClean="0">
                                  <a:solidFill>
                                    <a:srgbClr val="0070C0"/>
                                  </a:solidFill>
                                  <a:latin typeface="Cambria Math" panose="02040503050406030204" pitchFamily="18" charset="0"/>
                                </a:rPr>
                                <m:t>𝐹𝑃𝑅</m:t>
                              </m:r>
                              <m:r>
                                <a:rPr lang="en-US" b="0" i="1" smtClean="0">
                                  <a:solidFill>
                                    <a:srgbClr val="0070C0"/>
                                  </a:solidFill>
                                  <a:latin typeface="Cambria Math" panose="02040503050406030204" pitchFamily="18" charset="0"/>
                                </a:rPr>
                                <m:t>]</m:t>
                              </m:r>
                            </m:e>
                            <m:sup>
                              <m:r>
                                <a:rPr lang="en-US" b="0" i="1" smtClean="0">
                                  <a:solidFill>
                                    <a:srgbClr val="0070C0"/>
                                  </a:solidFill>
                                  <a:latin typeface="Cambria Math" panose="02040503050406030204" pitchFamily="18" charset="0"/>
                                </a:rPr>
                                <m:t>−</m:t>
                              </m:r>
                              <m:f>
                                <m:fPr>
                                  <m:ctrlPr>
                                    <a:rPr lang="en-US" b="0" i="1" smtClean="0">
                                      <a:solidFill>
                                        <a:srgbClr val="0070C0"/>
                                      </a:solidFill>
                                      <a:latin typeface="Cambria Math" panose="02040503050406030204" pitchFamily="18" charset="0"/>
                                    </a:rPr>
                                  </m:ctrlPr>
                                </m:fPr>
                                <m:num>
                                  <m:r>
                                    <a:rPr lang="en-US" b="0" i="1" smtClean="0">
                                      <a:solidFill>
                                        <a:srgbClr val="0070C0"/>
                                      </a:solidFill>
                                      <a:latin typeface="Cambria Math" panose="02040503050406030204" pitchFamily="18" charset="0"/>
                                    </a:rPr>
                                    <m:t>1</m:t>
                                  </m:r>
                                </m:num>
                                <m:den>
                                  <m:r>
                                    <a:rPr lang="en-US" i="1">
                                      <a:solidFill>
                                        <a:srgbClr val="0070C0"/>
                                      </a:solidFill>
                                      <a:latin typeface="Cambria Math" panose="02040503050406030204" pitchFamily="18" charset="0"/>
                                      <a:ea typeface="Cambria Math" panose="02040503050406030204" pitchFamily="18" charset="0"/>
                                    </a:rPr>
                                    <m:t>𝛼</m:t>
                                  </m:r>
                                </m:den>
                              </m:f>
                            </m:sup>
                          </m:sSup>
                        </m:num>
                        <m:den>
                          <m:r>
                            <a:rPr lang="en-US" b="0" i="1" smtClean="0">
                              <a:solidFill>
                                <a:srgbClr val="0070C0"/>
                              </a:solidFill>
                              <a:latin typeface="Cambria Math" panose="02040503050406030204" pitchFamily="18" charset="0"/>
                            </a:rPr>
                            <m:t>𝑒</m:t>
                          </m:r>
                          <m:r>
                            <a:rPr lang="en-US" b="0" i="1" smtClean="0">
                              <a:solidFill>
                                <a:srgbClr val="0070C0"/>
                              </a:solidFill>
                              <a:latin typeface="Cambria Math" panose="02040503050406030204" pitchFamily="18" charset="0"/>
                            </a:rPr>
                            <m:t>−1</m:t>
                          </m:r>
                        </m:den>
                      </m:f>
                    </m:oMath>
                  </m:oMathPara>
                </a14:m>
                <a:endParaRPr lang="en-US" dirty="0" smtClean="0"/>
              </a:p>
              <a:p>
                <a:pPr marL="0" indent="0">
                  <a:buNone/>
                </a:pPr>
                <a:endParaRPr lang="en-US" dirty="0" smtClean="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928" t="-3221" r="-1507"/>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12</a:t>
            </a:fld>
            <a:endParaRPr lang="en-US" dirty="0"/>
          </a:p>
        </p:txBody>
      </p:sp>
      <p:sp>
        <p:nvSpPr>
          <p:cNvPr id="8" name="TextBox 7"/>
          <p:cNvSpPr txBox="1"/>
          <p:nvPr/>
        </p:nvSpPr>
        <p:spPr>
          <a:xfrm>
            <a:off x="6096000" y="2800965"/>
            <a:ext cx="5599482" cy="1200329"/>
          </a:xfrm>
          <a:prstGeom prst="rect">
            <a:avLst/>
          </a:prstGeom>
          <a:noFill/>
        </p:spPr>
        <p:txBody>
          <a:bodyPr wrap="none" rtlCol="0">
            <a:spAutoFit/>
          </a:bodyPr>
          <a:lstStyle/>
          <a:p>
            <a:r>
              <a:rPr lang="en-US" dirty="0" smtClean="0">
                <a:solidFill>
                  <a:srgbClr val="FF0000"/>
                </a:solidFill>
              </a:rPr>
              <a:t>“What are the odds that data with x&gt;x* are signal?”</a:t>
            </a:r>
          </a:p>
          <a:p>
            <a:endParaRPr lang="en-US" dirty="0"/>
          </a:p>
          <a:p>
            <a:endParaRPr lang="en-US" dirty="0" smtClean="0"/>
          </a:p>
          <a:p>
            <a:r>
              <a:rPr lang="en-US" dirty="0" smtClean="0">
                <a:solidFill>
                  <a:srgbClr val="FF0000"/>
                </a:solidFill>
              </a:rPr>
              <a:t>“What are the odds that data with x&gt;x* are background?”</a:t>
            </a:r>
            <a:endParaRPr lang="en-US" dirty="0">
              <a:solidFill>
                <a:srgbClr val="FF0000"/>
              </a:solidFill>
            </a:endParaRPr>
          </a:p>
        </p:txBody>
      </p:sp>
    </p:spTree>
    <p:extLst>
      <p:ext uri="{BB962C8B-B14F-4D97-AF65-F5344CB8AC3E}">
        <p14:creationId xmlns:p14="http://schemas.microsoft.com/office/powerpoint/2010/main" val="25283102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Systematics at work</a:t>
            </a:r>
            <a:endParaRPr lang="en-US" dirty="0"/>
          </a:p>
        </p:txBody>
      </p:sp>
      <p:sp>
        <p:nvSpPr>
          <p:cNvPr id="3" name="Content Placeholder 2"/>
          <p:cNvSpPr>
            <a:spLocks noGrp="1"/>
          </p:cNvSpPr>
          <p:nvPr>
            <p:ph idx="1"/>
          </p:nvPr>
        </p:nvSpPr>
        <p:spPr>
          <a:xfrm>
            <a:off x="498540" y="2205831"/>
            <a:ext cx="2570622" cy="4351338"/>
          </a:xfrm>
        </p:spPr>
        <p:txBody>
          <a:bodyPr>
            <a:normAutofit fontScale="92500" lnSpcReduction="10000"/>
          </a:bodyPr>
          <a:lstStyle/>
          <a:p>
            <a:pPr marL="0" indent="0">
              <a:buNone/>
            </a:pPr>
            <a:r>
              <a:rPr lang="en-US" dirty="0" smtClean="0"/>
              <a:t>Our toy model allows a visualization of the effect of a nuisance parameter </a:t>
            </a:r>
            <a:r>
              <a:rPr lang="el-GR" dirty="0" smtClean="0"/>
              <a:t>α</a:t>
            </a:r>
            <a:r>
              <a:rPr lang="en-US" dirty="0" smtClean="0"/>
              <a:t> on our figures of merit. </a:t>
            </a:r>
            <a:endParaRPr lang="en-US" dirty="0"/>
          </a:p>
          <a:p>
            <a:pPr marL="0" indent="0">
              <a:buNone/>
            </a:pPr>
            <a:r>
              <a:rPr lang="en-US" dirty="0" smtClean="0"/>
              <a:t>Again, we have assumed we know the analytic form of B(x|</a:t>
            </a:r>
            <a:r>
              <a:rPr lang="el-GR" dirty="0" smtClean="0"/>
              <a:t>α</a:t>
            </a:r>
            <a:r>
              <a:rPr lang="en-US" dirty="0" smtClean="0"/>
              <a:t>)…</a:t>
            </a:r>
          </a:p>
          <a:p>
            <a:pPr marL="0" indent="0">
              <a:buNone/>
            </a:pP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13</a:t>
            </a:fld>
            <a:endParaRPr lang="en-US"/>
          </a:p>
        </p:txBody>
      </p:sp>
      <p:pic>
        <p:nvPicPr>
          <p:cNvPr id="8" name="Picture 7"/>
          <p:cNvPicPr>
            <a:picLocks noChangeAspect="1"/>
          </p:cNvPicPr>
          <p:nvPr/>
        </p:nvPicPr>
        <p:blipFill>
          <a:blip r:embed="rId2"/>
          <a:stretch>
            <a:fillRect/>
          </a:stretch>
        </p:blipFill>
        <p:spPr>
          <a:xfrm>
            <a:off x="3167406" y="2025056"/>
            <a:ext cx="9024594" cy="4832944"/>
          </a:xfrm>
          <a:prstGeom prst="rect">
            <a:avLst/>
          </a:prstGeom>
        </p:spPr>
      </p:pic>
      <p:cxnSp>
        <p:nvCxnSpPr>
          <p:cNvPr id="10" name="Straight Connector 9"/>
          <p:cNvCxnSpPr/>
          <p:nvPr/>
        </p:nvCxnSpPr>
        <p:spPr>
          <a:xfrm>
            <a:off x="4949072" y="2469822"/>
            <a:ext cx="452487"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949071" y="2735344"/>
            <a:ext cx="452487" cy="0"/>
          </a:xfrm>
          <a:prstGeom prst="line">
            <a:avLst/>
          </a:prstGeom>
          <a:ln w="317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949070" y="3000867"/>
            <a:ext cx="452487" cy="0"/>
          </a:xfrm>
          <a:prstGeom prst="line">
            <a:avLst/>
          </a:prstGeom>
          <a:ln w="31750">
            <a:solidFill>
              <a:srgbClr val="00B05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505254" y="2254825"/>
            <a:ext cx="723275" cy="923330"/>
          </a:xfrm>
          <a:prstGeom prst="rect">
            <a:avLst/>
          </a:prstGeom>
          <a:noFill/>
        </p:spPr>
        <p:txBody>
          <a:bodyPr wrap="none" rtlCol="0">
            <a:spAutoFit/>
          </a:bodyPr>
          <a:lstStyle/>
          <a:p>
            <a:r>
              <a:rPr lang="el-GR" dirty="0" smtClean="0"/>
              <a:t>α</a:t>
            </a:r>
            <a:r>
              <a:rPr lang="en-US" dirty="0" smtClean="0"/>
              <a:t>=1.0</a:t>
            </a:r>
          </a:p>
          <a:p>
            <a:r>
              <a:rPr lang="el-GR" dirty="0" smtClean="0">
                <a:solidFill>
                  <a:srgbClr val="0070C0"/>
                </a:solidFill>
              </a:rPr>
              <a:t>α</a:t>
            </a:r>
            <a:r>
              <a:rPr lang="en-US" dirty="0" smtClean="0">
                <a:solidFill>
                  <a:srgbClr val="0070C0"/>
                </a:solidFill>
              </a:rPr>
              <a:t>=1.5</a:t>
            </a:r>
          </a:p>
          <a:p>
            <a:r>
              <a:rPr lang="el-GR" dirty="0" smtClean="0">
                <a:solidFill>
                  <a:srgbClr val="00B050"/>
                </a:solidFill>
              </a:rPr>
              <a:t>α</a:t>
            </a:r>
            <a:r>
              <a:rPr lang="en-US" dirty="0" smtClean="0">
                <a:solidFill>
                  <a:srgbClr val="00B050"/>
                </a:solidFill>
              </a:rPr>
              <a:t>=2.0</a:t>
            </a:r>
            <a:endParaRPr lang="en-US" dirty="0">
              <a:solidFill>
                <a:srgbClr val="00B050"/>
              </a:solidFill>
            </a:endParaRPr>
          </a:p>
        </p:txBody>
      </p:sp>
      <p:sp>
        <p:nvSpPr>
          <p:cNvPr id="14" name="TextBox 13"/>
          <p:cNvSpPr txBox="1"/>
          <p:nvPr/>
        </p:nvSpPr>
        <p:spPr>
          <a:xfrm>
            <a:off x="5824130" y="3654187"/>
            <a:ext cx="543739" cy="369332"/>
          </a:xfrm>
          <a:prstGeom prst="rect">
            <a:avLst/>
          </a:prstGeom>
          <a:noFill/>
        </p:spPr>
        <p:txBody>
          <a:bodyPr wrap="none" rtlCol="0">
            <a:spAutoFit/>
          </a:bodyPr>
          <a:lstStyle/>
          <a:p>
            <a:r>
              <a:rPr lang="en-US" b="1" dirty="0" smtClean="0">
                <a:solidFill>
                  <a:srgbClr val="FF0000"/>
                </a:solidFill>
              </a:rPr>
              <a:t>S(x)</a:t>
            </a:r>
            <a:endParaRPr lang="en-US" b="1" dirty="0">
              <a:solidFill>
                <a:srgbClr val="FF0000"/>
              </a:solidFill>
            </a:endParaRPr>
          </a:p>
        </p:txBody>
      </p:sp>
      <p:sp>
        <p:nvSpPr>
          <p:cNvPr id="15" name="TextBox 14"/>
          <p:cNvSpPr txBox="1"/>
          <p:nvPr/>
        </p:nvSpPr>
        <p:spPr>
          <a:xfrm>
            <a:off x="4290114" y="3654187"/>
            <a:ext cx="564578" cy="369332"/>
          </a:xfrm>
          <a:prstGeom prst="rect">
            <a:avLst/>
          </a:prstGeom>
          <a:noFill/>
        </p:spPr>
        <p:txBody>
          <a:bodyPr wrap="none" rtlCol="0">
            <a:spAutoFit/>
          </a:bodyPr>
          <a:lstStyle/>
          <a:p>
            <a:r>
              <a:rPr lang="en-US" b="1" dirty="0"/>
              <a:t>B</a:t>
            </a:r>
            <a:r>
              <a:rPr lang="en-US" b="1" dirty="0" smtClean="0"/>
              <a:t>(x)</a:t>
            </a:r>
            <a:endParaRPr lang="en-US" b="1" dirty="0"/>
          </a:p>
        </p:txBody>
      </p:sp>
    </p:spTree>
    <p:extLst>
      <p:ext uri="{BB962C8B-B14F-4D97-AF65-F5344CB8AC3E}">
        <p14:creationId xmlns:p14="http://schemas.microsoft.com/office/powerpoint/2010/main" val="40090738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TPR increases with </a:t>
            </a:r>
            <a:r>
              <a:rPr lang="el-GR" dirty="0" smtClean="0"/>
              <a:t>α</a:t>
            </a:r>
            <a:r>
              <a:rPr lang="en-US" dirty="0" smtClean="0"/>
              <a:t> for fixed FPR, and so do the ROC and its integral: B(x) becomes steeper at small x, and the signal is more distinguishable.</a:t>
            </a:r>
          </a:p>
          <a:p>
            <a:pPr marL="0" indent="0">
              <a:buNone/>
            </a:pPr>
            <a:endParaRPr lang="it-IT" dirty="0" smtClean="0"/>
          </a:p>
          <a:p>
            <a:pPr marL="0" indent="0">
              <a:buNone/>
            </a:pPr>
            <a:r>
              <a:rPr lang="it-IT" dirty="0" smtClean="0"/>
              <a:t>The first take-</a:t>
            </a:r>
            <a:r>
              <a:rPr lang="it-IT" dirty="0" err="1" smtClean="0"/>
              <a:t>away</a:t>
            </a:r>
            <a:r>
              <a:rPr lang="it-IT" dirty="0" smtClean="0"/>
              <a:t> bit </a:t>
            </a:r>
            <a:r>
              <a:rPr lang="it-IT" dirty="0" err="1" smtClean="0"/>
              <a:t>is</a:t>
            </a:r>
            <a:r>
              <a:rPr lang="it-IT" dirty="0" smtClean="0"/>
              <a:t> </a:t>
            </a:r>
            <a:r>
              <a:rPr lang="it-IT" dirty="0" err="1" smtClean="0"/>
              <a:t>that</a:t>
            </a:r>
            <a:r>
              <a:rPr lang="it-IT" dirty="0" smtClean="0"/>
              <a:t> </a:t>
            </a:r>
            <a:r>
              <a:rPr lang="it-IT" dirty="0" err="1" smtClean="0">
                <a:solidFill>
                  <a:srgbClr val="FF0000"/>
                </a:solidFill>
              </a:rPr>
              <a:t>if</a:t>
            </a:r>
            <a:r>
              <a:rPr lang="it-IT" dirty="0" smtClean="0">
                <a:solidFill>
                  <a:srgbClr val="FF0000"/>
                </a:solidFill>
              </a:rPr>
              <a:t> </a:t>
            </a:r>
            <a:r>
              <a:rPr lang="it-IT" dirty="0" err="1" smtClean="0">
                <a:solidFill>
                  <a:srgbClr val="FF0000"/>
                </a:solidFill>
              </a:rPr>
              <a:t>we</a:t>
            </a:r>
            <a:r>
              <a:rPr lang="it-IT" dirty="0" smtClean="0">
                <a:solidFill>
                  <a:srgbClr val="FF0000"/>
                </a:solidFill>
              </a:rPr>
              <a:t> </a:t>
            </a:r>
            <a:r>
              <a:rPr lang="it-IT" dirty="0" err="1" smtClean="0">
                <a:solidFill>
                  <a:srgbClr val="FF0000"/>
                </a:solidFill>
              </a:rPr>
              <a:t>train</a:t>
            </a:r>
            <a:r>
              <a:rPr lang="it-IT" dirty="0" smtClean="0">
                <a:solidFill>
                  <a:srgbClr val="FF0000"/>
                </a:solidFill>
              </a:rPr>
              <a:t> a </a:t>
            </a:r>
            <a:r>
              <a:rPr lang="it-IT" dirty="0" err="1" smtClean="0">
                <a:solidFill>
                  <a:srgbClr val="FF0000"/>
                </a:solidFill>
              </a:rPr>
              <a:t>classifier</a:t>
            </a:r>
            <a:r>
              <a:rPr lang="it-IT" dirty="0" smtClean="0">
                <a:solidFill>
                  <a:srgbClr val="FF0000"/>
                </a:solidFill>
              </a:rPr>
              <a:t> with a </a:t>
            </a:r>
            <a:r>
              <a:rPr lang="it-IT" dirty="0" err="1" smtClean="0">
                <a:solidFill>
                  <a:srgbClr val="FF0000"/>
                </a:solidFill>
              </a:rPr>
              <a:t>given</a:t>
            </a:r>
            <a:r>
              <a:rPr lang="it-IT" dirty="0" smtClean="0">
                <a:solidFill>
                  <a:srgbClr val="FF0000"/>
                </a:solidFill>
              </a:rPr>
              <a:t> </a:t>
            </a:r>
            <a:r>
              <a:rPr lang="it-IT" dirty="0" err="1" smtClean="0">
                <a:solidFill>
                  <a:srgbClr val="FF0000"/>
                </a:solidFill>
              </a:rPr>
              <a:t>value</a:t>
            </a:r>
            <a:r>
              <a:rPr lang="it-IT" dirty="0" smtClean="0">
                <a:solidFill>
                  <a:srgbClr val="FF0000"/>
                </a:solidFill>
              </a:rPr>
              <a:t> of </a:t>
            </a:r>
            <a:r>
              <a:rPr lang="el-GR" dirty="0" smtClean="0">
                <a:solidFill>
                  <a:srgbClr val="FF0000"/>
                </a:solidFill>
              </a:rPr>
              <a:t>α</a:t>
            </a:r>
            <a:r>
              <a:rPr lang="en-US" dirty="0" smtClean="0">
                <a:solidFill>
                  <a:srgbClr val="FF0000"/>
                </a:solidFill>
              </a:rPr>
              <a:t> (e.g. </a:t>
            </a:r>
            <a:r>
              <a:rPr lang="en-US" dirty="0">
                <a:solidFill>
                  <a:srgbClr val="FF0000"/>
                </a:solidFill>
              </a:rPr>
              <a:t>1</a:t>
            </a:r>
            <a:r>
              <a:rPr lang="en-US" dirty="0" smtClean="0">
                <a:solidFill>
                  <a:srgbClr val="FF0000"/>
                </a:solidFill>
              </a:rPr>
              <a:t>.5 for the blue B(x) curve), the performance is going to be under- or over-estimated if the true value of </a:t>
            </a:r>
            <a:r>
              <a:rPr lang="el-GR" dirty="0" smtClean="0">
                <a:solidFill>
                  <a:srgbClr val="FF0000"/>
                </a:solidFill>
              </a:rPr>
              <a:t>α </a:t>
            </a:r>
            <a:r>
              <a:rPr lang="en-US" dirty="0" smtClean="0">
                <a:solidFill>
                  <a:srgbClr val="FF0000"/>
                </a:solidFill>
              </a:rPr>
              <a:t>is different</a:t>
            </a:r>
            <a:endParaRPr lang="en-US" dirty="0"/>
          </a:p>
          <a:p>
            <a:pPr lvl="1"/>
            <a:r>
              <a:rPr lang="en-US" dirty="0" smtClean="0"/>
              <a:t>the choice of a critical region x&gt;x* corresponding to a pre-defined FPR will similarly be affected, as will the value of TPR.</a:t>
            </a:r>
          </a:p>
          <a:p>
            <a:pPr marL="0" indent="0">
              <a:buNone/>
            </a:pPr>
            <a:endParaRPr lang="en-US" dirty="0" smtClean="0"/>
          </a:p>
          <a:p>
            <a:pPr marL="0" indent="0">
              <a:buNone/>
            </a:pPr>
            <a:r>
              <a:rPr lang="en-US" dirty="0" smtClean="0"/>
              <a:t>Now, recall that </a:t>
            </a:r>
            <a:r>
              <a:rPr lang="en-US" dirty="0" smtClean="0">
                <a:solidFill>
                  <a:srgbClr val="0070C0"/>
                </a:solidFill>
              </a:rPr>
              <a:t>the fraction of data selected in the critical region</a:t>
            </a:r>
            <a:r>
              <a:rPr lang="en-US" dirty="0" smtClean="0"/>
              <a:t> is our </a:t>
            </a:r>
            <a:r>
              <a:rPr lang="en-US" b="1" dirty="0" smtClean="0"/>
              <a:t>summary statistic </a:t>
            </a:r>
            <a:r>
              <a:rPr lang="en-US" dirty="0" smtClean="0"/>
              <a:t>– our only input to the extraction of the signal fraction. </a:t>
            </a:r>
          </a:p>
          <a:p>
            <a:pPr marL="0" indent="0">
              <a:buNone/>
            </a:pPr>
            <a:r>
              <a:rPr lang="en-US" dirty="0" smtClean="0"/>
              <a:t>That number is affected by </a:t>
            </a:r>
            <a:r>
              <a:rPr lang="el-GR" dirty="0" smtClean="0"/>
              <a:t>α</a:t>
            </a:r>
            <a:r>
              <a:rPr lang="en-US" dirty="0" smtClean="0"/>
              <a:t>, but its value alone does not allow us to extract the full information on the true signal fraction: it is not a sufficient statistic. </a:t>
            </a:r>
          </a:p>
          <a:p>
            <a:pPr lvl="1"/>
            <a:r>
              <a:rPr lang="en-US" dirty="0" smtClean="0">
                <a:solidFill>
                  <a:srgbClr val="0070C0"/>
                </a:solidFill>
              </a:rPr>
              <a:t>The whole distribution would be one such statistic, but it would not summarize our data well enough </a:t>
            </a:r>
            <a:r>
              <a:rPr lang="en-US" dirty="0" smtClean="0"/>
              <a:t>(in terms of dimensional reduction).</a:t>
            </a: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14</a:t>
            </a:fld>
            <a:endParaRPr lang="en-US"/>
          </a:p>
        </p:txBody>
      </p:sp>
    </p:spTree>
    <p:extLst>
      <p:ext uri="{BB962C8B-B14F-4D97-AF65-F5344CB8AC3E}">
        <p14:creationId xmlns:p14="http://schemas.microsoft.com/office/powerpoint/2010/main" val="38999161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Taking a decision: enter the AMS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70000" lnSpcReduction="20000"/>
              </a:bodyPr>
              <a:lstStyle/>
              <a:p>
                <a:pPr marL="0" indent="0">
                  <a:buNone/>
                </a:pPr>
                <a:r>
                  <a:rPr lang="en-US" dirty="0" smtClean="0"/>
                  <a:t>While we may </a:t>
                </a:r>
                <a:r>
                  <a:rPr lang="en-US" dirty="0" err="1" smtClean="0"/>
                  <a:t>handwavingly</a:t>
                </a:r>
                <a:r>
                  <a:rPr lang="en-US" dirty="0" smtClean="0"/>
                  <a:t> say that the higher our ROC, the better, </a:t>
                </a:r>
                <a:r>
                  <a:rPr lang="en-US" dirty="0" smtClean="0">
                    <a:solidFill>
                      <a:srgbClr val="0070C0"/>
                    </a:solidFill>
                  </a:rPr>
                  <a:t>we must define a prescription to decide on the critical region</a:t>
                </a:r>
                <a:r>
                  <a:rPr lang="en-US" dirty="0" smtClean="0"/>
                  <a:t>, i.e. the value of x* (or a given TPR value). In order to have grounds to claim we are optimizing x*, we may try to maximize a figure of merit called “</a:t>
                </a:r>
                <a:r>
                  <a:rPr lang="en-US" i="1" dirty="0" smtClean="0"/>
                  <a:t>approximate median significance</a:t>
                </a:r>
                <a:r>
                  <a:rPr lang="en-US" dirty="0" smtClean="0"/>
                  <a:t>” (AMS):</a:t>
                </a:r>
              </a:p>
              <a:p>
                <a:pPr marL="0" indent="0">
                  <a:buNone/>
                </a:pPr>
                <a:endParaRPr lang="en-US" dirty="0" smtClean="0"/>
              </a:p>
              <a:p>
                <a:pPr marL="0" indent="0">
                  <a:buNone/>
                </a:pPr>
                <a14:m>
                  <m:oMathPara xmlns:m="http://schemas.openxmlformats.org/officeDocument/2006/math">
                    <m:oMathParaPr>
                      <m:jc m:val="centerGroup"/>
                    </m:oMathParaPr>
                    <m:oMath xmlns:m="http://schemas.openxmlformats.org/officeDocument/2006/math">
                      <m:r>
                        <a:rPr lang="en-US" b="0" i="1" smtClean="0">
                          <a:solidFill>
                            <a:srgbClr val="FF0000"/>
                          </a:solidFill>
                          <a:latin typeface="Cambria Math" panose="02040503050406030204" pitchFamily="18" charset="0"/>
                        </a:rPr>
                        <m:t>𝐴𝑀𝑆</m:t>
                      </m:r>
                      <m:r>
                        <a:rPr lang="en-US" b="0" i="1" smtClean="0">
                          <a:solidFill>
                            <a:srgbClr val="FF0000"/>
                          </a:solidFill>
                          <a:latin typeface="Cambria Math" panose="02040503050406030204" pitchFamily="18" charset="0"/>
                        </a:rPr>
                        <m:t>=</m:t>
                      </m:r>
                      <m:rad>
                        <m:radPr>
                          <m:degHide m:val="on"/>
                          <m:ctrlPr>
                            <a:rPr lang="en-US" b="0" i="1" smtClean="0">
                              <a:solidFill>
                                <a:srgbClr val="FF0000"/>
                              </a:solidFill>
                              <a:latin typeface="Cambria Math" panose="02040503050406030204" pitchFamily="18" charset="0"/>
                            </a:rPr>
                          </m:ctrlPr>
                        </m:radPr>
                        <m:deg/>
                        <m:e>
                          <m:r>
                            <a:rPr lang="en-US" b="0" i="1" smtClean="0">
                              <a:solidFill>
                                <a:srgbClr val="FF0000"/>
                              </a:solidFill>
                              <a:latin typeface="Cambria Math" panose="02040503050406030204" pitchFamily="18" charset="0"/>
                            </a:rPr>
                            <m:t>2</m:t>
                          </m:r>
                          <m:d>
                            <m:dPr>
                              <m:begChr m:val="["/>
                              <m:endChr m:val="]"/>
                              <m:ctrlPr>
                                <a:rPr lang="en-US" b="0" i="1" smtClean="0">
                                  <a:solidFill>
                                    <a:srgbClr val="FF0000"/>
                                  </a:solidFill>
                                  <a:latin typeface="Cambria Math" panose="02040503050406030204" pitchFamily="18" charset="0"/>
                                </a:rPr>
                              </m:ctrlPr>
                            </m:dPr>
                            <m:e>
                              <m:d>
                                <m:dPr>
                                  <m:ctrlPr>
                                    <a:rPr lang="en-US" b="0" i="1" smtClean="0">
                                      <a:solidFill>
                                        <a:srgbClr val="FF0000"/>
                                      </a:solidFill>
                                      <a:latin typeface="Cambria Math" panose="02040503050406030204" pitchFamily="18" charset="0"/>
                                    </a:rPr>
                                  </m:ctrlPr>
                                </m:dPr>
                                <m:e>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𝑁</m:t>
                                      </m:r>
                                    </m:e>
                                    <m:sub>
                                      <m:r>
                                        <a:rPr lang="en-US" b="0" i="1" smtClean="0">
                                          <a:solidFill>
                                            <a:srgbClr val="FF0000"/>
                                          </a:solidFill>
                                          <a:latin typeface="Cambria Math" panose="02040503050406030204" pitchFamily="18" charset="0"/>
                                        </a:rPr>
                                        <m:t>𝑠</m:t>
                                      </m:r>
                                    </m:sub>
                                  </m:sSub>
                                  <m:r>
                                    <a:rPr lang="en-US" b="0" i="1" smtClean="0">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𝑁</m:t>
                                      </m:r>
                                    </m:e>
                                    <m:sub>
                                      <m:r>
                                        <a:rPr lang="en-US" b="0" i="1" smtClean="0">
                                          <a:solidFill>
                                            <a:srgbClr val="FF0000"/>
                                          </a:solidFill>
                                          <a:latin typeface="Cambria Math" panose="02040503050406030204" pitchFamily="18" charset="0"/>
                                        </a:rPr>
                                        <m:t>𝑏</m:t>
                                      </m:r>
                                    </m:sub>
                                  </m:sSub>
                                  <m:r>
                                    <a:rPr lang="en-US" b="0" i="1" smtClean="0">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𝑁</m:t>
                                      </m:r>
                                    </m:e>
                                    <m:sub>
                                      <m:r>
                                        <a:rPr lang="en-US" b="0" i="1" smtClean="0">
                                          <a:solidFill>
                                            <a:srgbClr val="FF0000"/>
                                          </a:solidFill>
                                          <a:latin typeface="Cambria Math" panose="02040503050406030204" pitchFamily="18" charset="0"/>
                                        </a:rPr>
                                        <m:t>𝑟</m:t>
                                      </m:r>
                                    </m:sub>
                                  </m:sSub>
                                </m:e>
                              </m:d>
                              <m:func>
                                <m:funcPr>
                                  <m:ctrlPr>
                                    <a:rPr lang="en-US" b="0" i="1" smtClean="0">
                                      <a:solidFill>
                                        <a:srgbClr val="FF0000"/>
                                      </a:solidFill>
                                      <a:latin typeface="Cambria Math" panose="02040503050406030204" pitchFamily="18" charset="0"/>
                                    </a:rPr>
                                  </m:ctrlPr>
                                </m:funcPr>
                                <m:fName>
                                  <m:r>
                                    <m:rPr>
                                      <m:sty m:val="p"/>
                                    </m:rPr>
                                    <a:rPr lang="en-US" b="0" i="0" smtClean="0">
                                      <a:solidFill>
                                        <a:srgbClr val="FF0000"/>
                                      </a:solidFill>
                                      <a:latin typeface="Cambria Math" panose="02040503050406030204" pitchFamily="18" charset="0"/>
                                    </a:rPr>
                                    <m:t>ln</m:t>
                                  </m:r>
                                </m:fName>
                                <m:e>
                                  <m:d>
                                    <m:dPr>
                                      <m:ctrlPr>
                                        <a:rPr lang="en-US" b="0" i="1" smtClean="0">
                                          <a:solidFill>
                                            <a:srgbClr val="FF0000"/>
                                          </a:solidFill>
                                          <a:latin typeface="Cambria Math" panose="02040503050406030204" pitchFamily="18" charset="0"/>
                                        </a:rPr>
                                      </m:ctrlPr>
                                    </m:dPr>
                                    <m:e>
                                      <m:r>
                                        <a:rPr lang="en-US" b="0" i="1" smtClean="0">
                                          <a:solidFill>
                                            <a:srgbClr val="FF0000"/>
                                          </a:solidFill>
                                          <a:latin typeface="Cambria Math" panose="02040503050406030204" pitchFamily="18" charset="0"/>
                                        </a:rPr>
                                        <m:t>1+</m:t>
                                      </m:r>
                                      <m:f>
                                        <m:fPr>
                                          <m:ctrlPr>
                                            <a:rPr lang="en-US" b="0" i="1" smtClean="0">
                                              <a:solidFill>
                                                <a:srgbClr val="FF0000"/>
                                              </a:solidFill>
                                              <a:latin typeface="Cambria Math" panose="02040503050406030204" pitchFamily="18" charset="0"/>
                                            </a:rPr>
                                          </m:ctrlPr>
                                        </m:fPr>
                                        <m:num>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𝑁</m:t>
                                              </m:r>
                                            </m:e>
                                            <m:sub>
                                              <m:r>
                                                <a:rPr lang="en-US" b="0" i="1" smtClean="0">
                                                  <a:solidFill>
                                                    <a:srgbClr val="FF0000"/>
                                                  </a:solidFill>
                                                  <a:latin typeface="Cambria Math" panose="02040503050406030204" pitchFamily="18" charset="0"/>
                                                </a:rPr>
                                                <m:t>𝑠</m:t>
                                              </m:r>
                                            </m:sub>
                                          </m:sSub>
                                        </m:num>
                                        <m:den>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𝑁</m:t>
                                              </m:r>
                                            </m:e>
                                            <m:sub>
                                              <m:r>
                                                <a:rPr lang="en-US" b="0" i="1" smtClean="0">
                                                  <a:solidFill>
                                                    <a:srgbClr val="FF0000"/>
                                                  </a:solidFill>
                                                  <a:latin typeface="Cambria Math" panose="02040503050406030204" pitchFamily="18" charset="0"/>
                                                </a:rPr>
                                                <m:t>𝑏</m:t>
                                              </m:r>
                                            </m:sub>
                                          </m:sSub>
                                          <m:r>
                                            <a:rPr lang="en-US" b="0" i="1" smtClean="0">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𝑁</m:t>
                                              </m:r>
                                            </m:e>
                                            <m:sub>
                                              <m:r>
                                                <a:rPr lang="en-US" b="0" i="1" smtClean="0">
                                                  <a:solidFill>
                                                    <a:srgbClr val="FF0000"/>
                                                  </a:solidFill>
                                                  <a:latin typeface="Cambria Math" panose="02040503050406030204" pitchFamily="18" charset="0"/>
                                                </a:rPr>
                                                <m:t>𝑟</m:t>
                                              </m:r>
                                            </m:sub>
                                          </m:sSub>
                                        </m:den>
                                      </m:f>
                                    </m:e>
                                  </m:d>
                                </m:e>
                              </m:func>
                              <m:r>
                                <a:rPr lang="en-US" b="0" i="1" smtClean="0">
                                  <a:solidFill>
                                    <a:srgbClr val="FF0000"/>
                                  </a:solidFill>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𝑁</m:t>
                                  </m:r>
                                </m:e>
                                <m:sub>
                                  <m:r>
                                    <a:rPr lang="en-US" b="0" i="1" smtClean="0">
                                      <a:solidFill>
                                        <a:srgbClr val="FF0000"/>
                                      </a:solidFill>
                                      <a:latin typeface="Cambria Math" panose="02040503050406030204" pitchFamily="18" charset="0"/>
                                    </a:rPr>
                                    <m:t>𝑠</m:t>
                                  </m:r>
                                </m:sub>
                              </m:sSub>
                            </m:e>
                          </m:d>
                        </m:e>
                      </m:rad>
                    </m:oMath>
                  </m:oMathPara>
                </a14:m>
                <a:endParaRPr lang="en-US" dirty="0" smtClean="0"/>
              </a:p>
              <a:p>
                <a:pPr marL="0" indent="0">
                  <a:buNone/>
                </a:pPr>
                <a:endParaRPr lang="en-US" dirty="0" smtClean="0"/>
              </a:p>
              <a:p>
                <a:pPr marL="0" indent="0">
                  <a:buNone/>
                </a:pPr>
                <a:r>
                  <a:rPr lang="en-US" dirty="0" smtClean="0">
                    <a:solidFill>
                      <a:srgbClr val="0070C0"/>
                    </a:solidFill>
                  </a:rPr>
                  <a:t>The AMS is a robust surrogate of the significance of an excess </a:t>
                </a:r>
                <a:r>
                  <a:rPr lang="en-US" dirty="0" smtClean="0"/>
                  <a:t>of observed events if a signal of mean N</a:t>
                </a:r>
                <a:r>
                  <a:rPr lang="en-US" baseline="-25000" dirty="0" smtClean="0"/>
                  <a:t>s</a:t>
                </a:r>
                <a:r>
                  <a:rPr lang="en-US" dirty="0" smtClean="0"/>
                  <a:t> contributes to a dataset assumed to only contain background sampled from a Poisson of mean N</a:t>
                </a:r>
                <a:r>
                  <a:rPr lang="en-US" baseline="-25000" dirty="0" smtClean="0"/>
                  <a:t>b</a:t>
                </a:r>
                <a:r>
                  <a:rPr lang="en-US" dirty="0" smtClean="0"/>
                  <a:t>. </a:t>
                </a:r>
                <a:r>
                  <a:rPr lang="en-US" dirty="0" err="1" smtClean="0"/>
                  <a:t>N</a:t>
                </a:r>
                <a:r>
                  <a:rPr lang="en-US" baseline="-25000" dirty="0" err="1" smtClean="0"/>
                  <a:t>r</a:t>
                </a:r>
                <a:r>
                  <a:rPr lang="en-US" dirty="0" smtClean="0"/>
                  <a:t> is a regularization avoiding low-count divergences; </a:t>
                </a:r>
                <a:r>
                  <a:rPr lang="en-US" dirty="0" err="1" smtClean="0"/>
                  <a:t>N</a:t>
                </a:r>
                <a:r>
                  <a:rPr lang="en-US" baseline="-25000" dirty="0" err="1" smtClean="0"/>
                  <a:t>r</a:t>
                </a:r>
                <a:r>
                  <a:rPr lang="en-US" dirty="0" smtClean="0"/>
                  <a:t>=10 is a sensible choice.</a:t>
                </a:r>
              </a:p>
              <a:p>
                <a:pPr marL="0" indent="0">
                  <a:buNone/>
                </a:pPr>
                <a:endParaRPr lang="en-US" dirty="0"/>
              </a:p>
              <a:p>
                <a:pPr marL="0" indent="0">
                  <a:buNone/>
                </a:pPr>
                <a:r>
                  <a:rPr lang="en-US" dirty="0" smtClean="0"/>
                  <a:t>What happens to our toy problem ? Let us e.g. consider N</a:t>
                </a:r>
                <a:r>
                  <a:rPr lang="en-US" baseline="-25000" dirty="0" smtClean="0"/>
                  <a:t>s</a:t>
                </a:r>
                <a:r>
                  <a:rPr lang="en-US" dirty="0" smtClean="0"/>
                  <a:t>=20, </a:t>
                </a:r>
                <a:r>
                  <a:rPr lang="en-US" dirty="0" err="1" smtClean="0"/>
                  <a:t>N</a:t>
                </a:r>
                <a:r>
                  <a:rPr lang="en-US" baseline="-25000" dirty="0" err="1" smtClean="0"/>
                  <a:t>b</a:t>
                </a:r>
                <a:r>
                  <a:rPr lang="en-US" dirty="0" smtClean="0"/>
                  <a:t>=400 and see what happens.</a:t>
                </a: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638" t="-2521" r="-580"/>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15</a:t>
            </a:fld>
            <a:endParaRPr lang="en-US" dirty="0"/>
          </a:p>
        </p:txBody>
      </p:sp>
    </p:spTree>
    <p:extLst>
      <p:ext uri="{BB962C8B-B14F-4D97-AF65-F5344CB8AC3E}">
        <p14:creationId xmlns:p14="http://schemas.microsoft.com/office/powerpoint/2010/main" val="19914544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is the AMS maximum?</a:t>
            </a:r>
            <a:endParaRPr lang="en-US" dirty="0"/>
          </a:p>
        </p:txBody>
      </p:sp>
      <p:sp>
        <p:nvSpPr>
          <p:cNvPr id="3" name="Content Placeholder 2"/>
          <p:cNvSpPr>
            <a:spLocks noGrp="1"/>
          </p:cNvSpPr>
          <p:nvPr>
            <p:ph idx="1"/>
          </p:nvPr>
        </p:nvSpPr>
        <p:spPr>
          <a:xfrm>
            <a:off x="838200" y="1825624"/>
            <a:ext cx="6543675" cy="4530725"/>
          </a:xfrm>
        </p:spPr>
        <p:txBody>
          <a:bodyPr>
            <a:normAutofit fontScale="85000" lnSpcReduction="20000"/>
          </a:bodyPr>
          <a:lstStyle/>
          <a:p>
            <a:pPr marL="0" indent="0">
              <a:buNone/>
            </a:pPr>
            <a:r>
              <a:rPr lang="en-US" dirty="0" smtClean="0"/>
              <a:t>The AMS computed for the three exemplary values of </a:t>
            </a:r>
            <a:r>
              <a:rPr lang="el-GR" dirty="0" smtClean="0"/>
              <a:t>α</a:t>
            </a:r>
            <a:r>
              <a:rPr lang="en-US" dirty="0" smtClean="0"/>
              <a:t> is shown on the right. As we fully expected, the values reached when </a:t>
            </a:r>
            <a:r>
              <a:rPr lang="el-GR" dirty="0" smtClean="0"/>
              <a:t>α</a:t>
            </a:r>
            <a:r>
              <a:rPr lang="en-US" dirty="0" smtClean="0"/>
              <a:t> is larger are higher. </a:t>
            </a:r>
            <a:endParaRPr lang="en-US" dirty="0"/>
          </a:p>
          <a:p>
            <a:pPr marL="0" indent="0">
              <a:buNone/>
            </a:pPr>
            <a:r>
              <a:rPr lang="en-US" dirty="0" smtClean="0"/>
              <a:t>However, </a:t>
            </a:r>
            <a:r>
              <a:rPr lang="en-US" dirty="0" smtClean="0">
                <a:solidFill>
                  <a:srgbClr val="0070C0"/>
                </a:solidFill>
              </a:rPr>
              <a:t>if we do not know what </a:t>
            </a:r>
            <a:r>
              <a:rPr lang="el-GR" dirty="0" smtClean="0">
                <a:solidFill>
                  <a:srgbClr val="0070C0"/>
                </a:solidFill>
              </a:rPr>
              <a:t>α</a:t>
            </a:r>
            <a:r>
              <a:rPr lang="en-US" dirty="0" smtClean="0">
                <a:solidFill>
                  <a:srgbClr val="0070C0"/>
                </a:solidFill>
              </a:rPr>
              <a:t> is, we cannot “optimize” our critical region</a:t>
            </a:r>
            <a:r>
              <a:rPr lang="en-US" dirty="0" smtClean="0"/>
              <a:t>, as the optimal choice of x* strongly depends on the value of </a:t>
            </a:r>
            <a:r>
              <a:rPr lang="el-GR" dirty="0" smtClean="0"/>
              <a:t>α</a:t>
            </a:r>
            <a:r>
              <a:rPr lang="en-US" dirty="0" smtClean="0"/>
              <a:t>, which we do not know.</a:t>
            </a:r>
          </a:p>
          <a:p>
            <a:pPr marL="0" indent="0">
              <a:buNone/>
            </a:pPr>
            <a:endParaRPr lang="en-US" dirty="0"/>
          </a:p>
          <a:p>
            <a:pPr marL="0" indent="0">
              <a:buNone/>
            </a:pPr>
            <a:r>
              <a:rPr lang="en-US" dirty="0" smtClean="0"/>
              <a:t>Nuisance parameters affect the optimal working point, as well the performance of the classifier and the relative merits of different classifiers (which produce different summaries x) </a:t>
            </a:r>
          </a:p>
          <a:p>
            <a:pPr marL="0" indent="0">
              <a:buNone/>
            </a:pPr>
            <a:r>
              <a:rPr lang="en-US" dirty="0" smtClean="0">
                <a:solidFill>
                  <a:srgbClr val="FF0000"/>
                </a:solidFill>
                <a:sym typeface="Wingdings" panose="05000000000000000000" pitchFamily="2" charset="2"/>
              </a:rPr>
              <a:t> </a:t>
            </a:r>
            <a:r>
              <a:rPr lang="en-US" dirty="0">
                <a:solidFill>
                  <a:srgbClr val="FF0000"/>
                </a:solidFill>
                <a:sym typeface="Wingdings" panose="05000000000000000000" pitchFamily="2" charset="2"/>
              </a:rPr>
              <a:t>S</a:t>
            </a:r>
            <a:r>
              <a:rPr lang="en-US" dirty="0" smtClean="0">
                <a:solidFill>
                  <a:srgbClr val="FF0000"/>
                </a:solidFill>
                <a:sym typeface="Wingdings" panose="05000000000000000000" pitchFamily="2" charset="2"/>
              </a:rPr>
              <a:t>tandard supervised classification techniques may not reach optimality unless they address the conditionality issue discussed </a:t>
            </a:r>
            <a:r>
              <a:rPr lang="en-US" i="1" dirty="0" smtClean="0">
                <a:solidFill>
                  <a:srgbClr val="FF0000"/>
                </a:solidFill>
                <a:sym typeface="Wingdings" panose="05000000000000000000" pitchFamily="2" charset="2"/>
              </a:rPr>
              <a:t>supra</a:t>
            </a:r>
            <a:r>
              <a:rPr lang="en-US" dirty="0" smtClean="0">
                <a:solidFill>
                  <a:srgbClr val="FF0000"/>
                </a:solidFill>
                <a:sym typeface="Wingdings" panose="05000000000000000000" pitchFamily="2" charset="2"/>
              </a:rPr>
              <a:t>.</a:t>
            </a:r>
            <a:endParaRPr lang="en-US" dirty="0">
              <a:solidFill>
                <a:srgbClr val="FF0000"/>
              </a:solidFill>
            </a:endParaRPr>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r>
              <a:rPr lang="en-US" dirty="0" smtClean="0"/>
              <a:t>?</a:t>
            </a:r>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16</a:t>
            </a:fld>
            <a:endParaRPr lang="en-US"/>
          </a:p>
        </p:txBody>
      </p:sp>
      <p:pic>
        <p:nvPicPr>
          <p:cNvPr id="7" name="Picture 6"/>
          <p:cNvPicPr>
            <a:picLocks noChangeAspect="1"/>
          </p:cNvPicPr>
          <p:nvPr/>
        </p:nvPicPr>
        <p:blipFill>
          <a:blip r:embed="rId2"/>
          <a:stretch>
            <a:fillRect/>
          </a:stretch>
        </p:blipFill>
        <p:spPr>
          <a:xfrm>
            <a:off x="7381875" y="2171700"/>
            <a:ext cx="4810125" cy="4686300"/>
          </a:xfrm>
          <a:prstGeom prst="rect">
            <a:avLst/>
          </a:prstGeom>
        </p:spPr>
      </p:pic>
      <p:sp>
        <p:nvSpPr>
          <p:cNvPr id="8" name="TextBox 7"/>
          <p:cNvSpPr txBox="1"/>
          <p:nvPr/>
        </p:nvSpPr>
        <p:spPr>
          <a:xfrm>
            <a:off x="8248453" y="263951"/>
            <a:ext cx="3827284" cy="2031325"/>
          </a:xfrm>
          <a:prstGeom prst="rect">
            <a:avLst/>
          </a:prstGeom>
          <a:noFill/>
        </p:spPr>
        <p:txBody>
          <a:bodyPr wrap="square" rtlCol="0">
            <a:spAutoFit/>
          </a:bodyPr>
          <a:lstStyle/>
          <a:p>
            <a:r>
              <a:rPr lang="en-US" i="1" dirty="0" smtClean="0"/>
              <a:t>Note: </a:t>
            </a:r>
            <a:r>
              <a:rPr lang="en-US" i="1" dirty="0" smtClean="0">
                <a:solidFill>
                  <a:srgbClr val="FF0000"/>
                </a:solidFill>
              </a:rPr>
              <a:t>there is often a misalignment between the specification of the classification task and the true objective of an analysis</a:t>
            </a:r>
            <a:r>
              <a:rPr lang="en-US" i="1" dirty="0" smtClean="0"/>
              <a:t>. Maximizing the AMS (even with no nuisances) may not be the correct way to optimize for an upper limit on Ns, e.g.</a:t>
            </a:r>
            <a:endParaRPr lang="en-US" i="1" dirty="0"/>
          </a:p>
        </p:txBody>
      </p:sp>
      <p:sp>
        <p:nvSpPr>
          <p:cNvPr id="9" name="Ovale 8"/>
          <p:cNvSpPr/>
          <p:nvPr/>
        </p:nvSpPr>
        <p:spPr>
          <a:xfrm>
            <a:off x="8610600" y="5710335"/>
            <a:ext cx="2054290" cy="101114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1" name="Connettore 2 10"/>
          <p:cNvCxnSpPr/>
          <p:nvPr/>
        </p:nvCxnSpPr>
        <p:spPr>
          <a:xfrm>
            <a:off x="7277878" y="3209731"/>
            <a:ext cx="1651518" cy="25006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77567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4. Nuisance-Parametrized models</a:t>
            </a:r>
            <a:endParaRPr lang="en-US" b="1" dirty="0"/>
          </a:p>
        </p:txBody>
      </p:sp>
      <p:sp>
        <p:nvSpPr>
          <p:cNvPr id="3" name="Content Placeholder 2"/>
          <p:cNvSpPr>
            <a:spLocks noGrp="1"/>
          </p:cNvSpPr>
          <p:nvPr>
            <p:ph idx="1"/>
          </p:nvPr>
        </p:nvSpPr>
        <p:spPr/>
        <p:txBody>
          <a:bodyPr>
            <a:normAutofit/>
          </a:bodyPr>
          <a:lstStyle/>
          <a:p>
            <a:pPr marL="0" indent="0">
              <a:buNone/>
            </a:pPr>
            <a:r>
              <a:rPr lang="en-US" dirty="0" smtClean="0"/>
              <a:t>A straightforward attempt at accounting for nuisance parameters is to parametrize their effect on the observable features </a:t>
            </a:r>
          </a:p>
          <a:p>
            <a:pPr marL="0" indent="0">
              <a:buNone/>
            </a:pPr>
            <a:r>
              <a:rPr lang="en-US" dirty="0" smtClean="0">
                <a:sym typeface="Wingdings" panose="05000000000000000000" pitchFamily="2" charset="2"/>
              </a:rPr>
              <a:t>	 this requires </a:t>
            </a:r>
            <a:r>
              <a:rPr lang="en-US" dirty="0" smtClean="0">
                <a:solidFill>
                  <a:srgbClr val="FF0000"/>
                </a:solidFill>
                <a:sym typeface="Wingdings" panose="05000000000000000000" pitchFamily="2" charset="2"/>
              </a:rPr>
              <a:t>injecting a priori </a:t>
            </a:r>
            <a:r>
              <a:rPr lang="en-US" i="1" dirty="0" smtClean="0">
                <a:solidFill>
                  <a:srgbClr val="FF0000"/>
                </a:solidFill>
                <a:sym typeface="Wingdings" panose="05000000000000000000" pitchFamily="2" charset="2"/>
              </a:rPr>
              <a:t>knowledge</a:t>
            </a:r>
            <a:r>
              <a:rPr lang="en-US" dirty="0" smtClean="0">
                <a:solidFill>
                  <a:srgbClr val="FF0000"/>
                </a:solidFill>
                <a:sym typeface="Wingdings" panose="05000000000000000000" pitchFamily="2" charset="2"/>
              </a:rPr>
              <a:t> of their PDF</a:t>
            </a:r>
          </a:p>
          <a:p>
            <a:pPr marL="0" indent="0">
              <a:buNone/>
            </a:pPr>
            <a:r>
              <a:rPr lang="en-US" dirty="0" smtClean="0">
                <a:sym typeface="Wingdings" panose="05000000000000000000" pitchFamily="2" charset="2"/>
              </a:rPr>
              <a:t>In low-dimensional cases, a fully analytical solution may be sought, when the parametrization of the nuisance allows to “</a:t>
            </a:r>
            <a:r>
              <a:rPr lang="en-US" dirty="0" err="1" smtClean="0">
                <a:sym typeface="Wingdings" panose="05000000000000000000" pitchFamily="2" charset="2"/>
              </a:rPr>
              <a:t>decorrelate</a:t>
            </a:r>
            <a:r>
              <a:rPr lang="en-US" dirty="0" smtClean="0">
                <a:sym typeface="Wingdings" panose="05000000000000000000" pitchFamily="2" charset="2"/>
              </a:rPr>
              <a:t>” its effect on the salient features of the events. </a:t>
            </a:r>
          </a:p>
          <a:p>
            <a:pPr marL="0" indent="0">
              <a:buNone/>
            </a:pPr>
            <a:endParaRPr lang="en-US" dirty="0" smtClean="0">
              <a:sym typeface="Wingdings" panose="05000000000000000000" pitchFamily="2" charset="2"/>
            </a:endParaRPr>
          </a:p>
          <a:p>
            <a:pPr marL="0" indent="0">
              <a:buNone/>
            </a:pPr>
            <a:r>
              <a:rPr lang="en-US" dirty="0" smtClean="0">
                <a:sym typeface="Wingdings" panose="05000000000000000000" pitchFamily="2" charset="2"/>
              </a:rPr>
              <a:t>An example was proposed in a study of the n-</a:t>
            </a:r>
            <a:r>
              <a:rPr lang="en-US" dirty="0" err="1" smtClean="0">
                <a:sym typeface="Wingdings" panose="05000000000000000000" pitchFamily="2" charset="2"/>
              </a:rPr>
              <a:t>subjettiness</a:t>
            </a:r>
            <a:r>
              <a:rPr lang="en-US" dirty="0" smtClean="0">
                <a:sym typeface="Wingdings" panose="05000000000000000000" pitchFamily="2" charset="2"/>
              </a:rPr>
              <a:t> ratio </a:t>
            </a:r>
            <a:r>
              <a:rPr lang="el-GR" dirty="0" smtClean="0">
                <a:sym typeface="Wingdings" panose="05000000000000000000" pitchFamily="2" charset="2"/>
              </a:rPr>
              <a:t>τ</a:t>
            </a:r>
            <a:r>
              <a:rPr lang="en-US" baseline="-25000" dirty="0" smtClean="0">
                <a:sym typeface="Wingdings" panose="05000000000000000000" pitchFamily="2" charset="2"/>
              </a:rPr>
              <a:t>12</a:t>
            </a:r>
            <a:r>
              <a:rPr lang="en-US" dirty="0">
                <a:sym typeface="Wingdings" panose="05000000000000000000" pitchFamily="2" charset="2"/>
              </a:rPr>
              <a:t> </a:t>
            </a:r>
            <a:r>
              <a:rPr lang="en-US" dirty="0" smtClean="0">
                <a:sym typeface="Wingdings" panose="05000000000000000000" pitchFamily="2" charset="2"/>
              </a:rPr>
              <a:t>[9</a:t>
            </a:r>
            <a:r>
              <a:rPr lang="en-US" dirty="0" smtClean="0">
                <a:solidFill>
                  <a:srgbClr val="7030A0"/>
                </a:solidFill>
                <a:sym typeface="Wingdings" panose="05000000000000000000" pitchFamily="2" charset="2"/>
              </a:rPr>
              <a:t>]</a:t>
            </a:r>
          </a:p>
          <a:p>
            <a:pPr marL="0" indent="0">
              <a:buNone/>
            </a:pPr>
            <a:r>
              <a:rPr lang="en-US" dirty="0">
                <a:sym typeface="Wingdings" panose="05000000000000000000" pitchFamily="2" charset="2"/>
              </a:rPr>
              <a:t>	</a:t>
            </a:r>
            <a:r>
              <a:rPr lang="en-US" dirty="0" smtClean="0">
                <a:sym typeface="Wingdings" panose="05000000000000000000" pitchFamily="2" charset="2"/>
              </a:rPr>
              <a:t> see next slide</a:t>
            </a:r>
            <a:endParaRPr lang="en-US"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Can ML Rid Us of Systematic Uncertainties?</a:t>
            </a:r>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17</a:t>
            </a:fld>
            <a:endParaRPr lang="en-US"/>
          </a:p>
        </p:txBody>
      </p:sp>
    </p:spTree>
    <p:extLst>
      <p:ext uri="{BB962C8B-B14F-4D97-AF65-F5344CB8AC3E}">
        <p14:creationId xmlns:p14="http://schemas.microsoft.com/office/powerpoint/2010/main" val="13407589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N-</a:t>
            </a:r>
            <a:r>
              <a:rPr lang="en-US" dirty="0" err="1" smtClean="0"/>
              <a:t>subjettiness</a:t>
            </a:r>
            <a:r>
              <a:rPr lang="en-US" dirty="0" smtClean="0"/>
              <a:t> in boosted decays</a:t>
            </a:r>
            <a:endParaRPr lang="en-US" dirty="0"/>
          </a:p>
        </p:txBody>
      </p:sp>
      <p:sp>
        <p:nvSpPr>
          <p:cNvPr id="3" name="Content Placeholder 2"/>
          <p:cNvSpPr>
            <a:spLocks noGrp="1"/>
          </p:cNvSpPr>
          <p:nvPr>
            <p:ph idx="1"/>
          </p:nvPr>
        </p:nvSpPr>
        <p:spPr>
          <a:xfrm>
            <a:off x="838200" y="1825624"/>
            <a:ext cx="7693058" cy="5032375"/>
          </a:xfrm>
        </p:spPr>
        <p:txBody>
          <a:bodyPr>
            <a:normAutofit fontScale="77500" lnSpcReduction="20000"/>
          </a:bodyPr>
          <a:lstStyle/>
          <a:p>
            <a:pPr marL="0" indent="0">
              <a:buNone/>
            </a:pPr>
            <a:r>
              <a:rPr lang="en-US" dirty="0" smtClean="0"/>
              <a:t>A number of observable features of fat energetic jets have been constructed to separate the hadronic 2- and 3-prong decay of heavy objects (</a:t>
            </a:r>
            <a:r>
              <a:rPr lang="en-US" dirty="0" err="1" smtClean="0"/>
              <a:t>W,Z,H,t</a:t>
            </a:r>
            <a:r>
              <a:rPr lang="en-US" dirty="0" smtClean="0"/>
              <a:t>) from QCD jets. </a:t>
            </a:r>
          </a:p>
          <a:p>
            <a:pPr marL="0" indent="0">
              <a:buNone/>
            </a:pPr>
            <a:endParaRPr lang="en-US" dirty="0" smtClean="0"/>
          </a:p>
          <a:p>
            <a:pPr marL="0" indent="0">
              <a:buNone/>
            </a:pPr>
            <a:r>
              <a:rPr lang="en-US" dirty="0" smtClean="0"/>
              <a:t>Useful variable to discriminate two-body decays: </a:t>
            </a:r>
            <a:r>
              <a:rPr lang="el-GR" dirty="0" smtClean="0"/>
              <a:t>τ</a:t>
            </a:r>
            <a:r>
              <a:rPr lang="en-US" baseline="-25000" dirty="0" smtClean="0"/>
              <a:t>21</a:t>
            </a:r>
            <a:r>
              <a:rPr lang="en-US" dirty="0" smtClean="0"/>
              <a:t>=</a:t>
            </a:r>
            <a:r>
              <a:rPr lang="el-GR" dirty="0" smtClean="0"/>
              <a:t>τ</a:t>
            </a:r>
            <a:r>
              <a:rPr lang="en-US" baseline="-25000" dirty="0" smtClean="0"/>
              <a:t>2</a:t>
            </a:r>
            <a:r>
              <a:rPr lang="en-US" dirty="0" smtClean="0"/>
              <a:t>/</a:t>
            </a:r>
            <a:r>
              <a:rPr lang="el-GR" dirty="0" smtClean="0"/>
              <a:t>τ</a:t>
            </a:r>
            <a:r>
              <a:rPr lang="en-US" baseline="-25000" dirty="0" smtClean="0"/>
              <a:t>1</a:t>
            </a:r>
            <a:r>
              <a:rPr lang="en-US" dirty="0" smtClean="0"/>
              <a:t>, where </a:t>
            </a:r>
            <a:r>
              <a:rPr lang="en-US" dirty="0" err="1" smtClean="0"/>
              <a:t>taus</a:t>
            </a:r>
            <a:r>
              <a:rPr lang="en-US" dirty="0" smtClean="0"/>
              <a:t> are functions of the energy distribution within </a:t>
            </a:r>
            <a:r>
              <a:rPr lang="en-US" dirty="0" err="1" smtClean="0"/>
              <a:t>subjets</a:t>
            </a:r>
            <a:endParaRPr lang="en-US" dirty="0"/>
          </a:p>
          <a:p>
            <a:pPr marL="0" indent="0">
              <a:buNone/>
            </a:pPr>
            <a:endParaRPr lang="en-US" dirty="0" smtClean="0"/>
          </a:p>
          <a:p>
            <a:pPr marL="0" indent="0">
              <a:buNone/>
            </a:pPr>
            <a:r>
              <a:rPr lang="en-US" dirty="0" smtClean="0"/>
              <a:t>The “soft-drop” </a:t>
            </a:r>
            <a:r>
              <a:rPr lang="en-US" dirty="0" smtClean="0">
                <a:solidFill>
                  <a:srgbClr val="FF0000"/>
                </a:solidFill>
              </a:rPr>
              <a:t>mass M of two </a:t>
            </a:r>
            <a:r>
              <a:rPr lang="en-US" dirty="0" err="1" smtClean="0">
                <a:solidFill>
                  <a:srgbClr val="FF0000"/>
                </a:solidFill>
              </a:rPr>
              <a:t>subjets</a:t>
            </a:r>
            <a:r>
              <a:rPr lang="en-US" dirty="0" smtClean="0">
                <a:solidFill>
                  <a:srgbClr val="FF0000"/>
                </a:solidFill>
              </a:rPr>
              <a:t> is correlated with </a:t>
            </a:r>
            <a:r>
              <a:rPr lang="el-GR" dirty="0" smtClean="0">
                <a:solidFill>
                  <a:srgbClr val="FF0000"/>
                </a:solidFill>
              </a:rPr>
              <a:t>τ</a:t>
            </a:r>
            <a:r>
              <a:rPr lang="en-US" baseline="-25000" dirty="0" smtClean="0">
                <a:solidFill>
                  <a:srgbClr val="FF0000"/>
                </a:solidFill>
              </a:rPr>
              <a:t>21</a:t>
            </a:r>
            <a:r>
              <a:rPr lang="en-US" dirty="0" smtClean="0"/>
              <a:t>: a cut on the latter increases S/B but distorts the distribution of M, because of the mutual dependence on jet </a:t>
            </a:r>
            <a:r>
              <a:rPr lang="en-US" dirty="0" err="1" smtClean="0"/>
              <a:t>p</a:t>
            </a:r>
            <a:r>
              <a:rPr lang="en-US" baseline="-25000" dirty="0" err="1" smtClean="0"/>
              <a:t>T</a:t>
            </a:r>
            <a:r>
              <a:rPr lang="en-US" dirty="0" err="1" smtClean="0"/>
              <a:t>.</a:t>
            </a:r>
            <a:r>
              <a:rPr lang="en-US" dirty="0" smtClean="0"/>
              <a:t> In statistical parlance we may consider </a:t>
            </a:r>
            <a:r>
              <a:rPr lang="en-US" dirty="0" err="1" smtClean="0">
                <a:solidFill>
                  <a:srgbClr val="0070C0"/>
                </a:solidFill>
              </a:rPr>
              <a:t>p</a:t>
            </a:r>
            <a:r>
              <a:rPr lang="en-US" baseline="-25000" dirty="0" err="1" smtClean="0">
                <a:solidFill>
                  <a:srgbClr val="0070C0"/>
                </a:solidFill>
              </a:rPr>
              <a:t>T</a:t>
            </a:r>
            <a:r>
              <a:rPr lang="en-US" dirty="0" smtClean="0">
                <a:solidFill>
                  <a:srgbClr val="0070C0"/>
                </a:solidFill>
              </a:rPr>
              <a:t> a nuisance parameter </a:t>
            </a:r>
            <a:r>
              <a:rPr lang="en-US" dirty="0" smtClean="0"/>
              <a:t>– it reshapes the variable we want to use for inference.</a:t>
            </a:r>
            <a:endParaRPr lang="it-IT" dirty="0"/>
          </a:p>
          <a:p>
            <a:pPr marL="0" indent="0">
              <a:buNone/>
            </a:pPr>
            <a:r>
              <a:rPr lang="en-US" dirty="0" err="1" smtClean="0">
                <a:sym typeface="Wingdings" panose="05000000000000000000" pitchFamily="2" charset="2"/>
              </a:rPr>
              <a:t>Dolen</a:t>
            </a:r>
            <a:r>
              <a:rPr lang="en-US" dirty="0" smtClean="0">
                <a:sym typeface="Wingdings" panose="05000000000000000000" pitchFamily="2" charset="2"/>
              </a:rPr>
              <a:t> et al.[10] use an analytical parametrization of the nuisance to </a:t>
            </a:r>
            <a:r>
              <a:rPr lang="en-US" dirty="0" err="1" smtClean="0">
                <a:sym typeface="Wingdings" panose="05000000000000000000" pitchFamily="2" charset="2"/>
              </a:rPr>
              <a:t>decorrelate</a:t>
            </a:r>
            <a:r>
              <a:rPr lang="en-US" dirty="0" smtClean="0">
                <a:sym typeface="Wingdings" panose="05000000000000000000" pitchFamily="2" charset="2"/>
              </a:rPr>
              <a:t> its effect in the variable of interest</a:t>
            </a:r>
          </a:p>
          <a:p>
            <a:pPr marL="0" indent="0">
              <a:buNone/>
            </a:pPr>
            <a:endParaRPr lang="en-US" dirty="0" smtClean="0"/>
          </a:p>
          <a:p>
            <a:pPr marL="0" indent="0">
              <a:buNone/>
            </a:pPr>
            <a:r>
              <a:rPr lang="en-US" dirty="0" smtClean="0"/>
              <a:t> </a:t>
            </a:r>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18</a:t>
            </a:fld>
            <a:endParaRPr lang="en-US"/>
          </a:p>
        </p:txBody>
      </p:sp>
      <p:pic>
        <p:nvPicPr>
          <p:cNvPr id="7" name="Picture 6"/>
          <p:cNvPicPr>
            <a:picLocks noChangeAspect="1"/>
          </p:cNvPicPr>
          <p:nvPr/>
        </p:nvPicPr>
        <p:blipFill>
          <a:blip r:embed="rId2"/>
          <a:stretch>
            <a:fillRect/>
          </a:stretch>
        </p:blipFill>
        <p:spPr>
          <a:xfrm>
            <a:off x="8726602" y="2026762"/>
            <a:ext cx="3465397" cy="4831237"/>
          </a:xfrm>
          <a:prstGeom prst="rect">
            <a:avLst/>
          </a:prstGeom>
        </p:spPr>
      </p:pic>
    </p:spTree>
    <p:extLst>
      <p:ext uri="{BB962C8B-B14F-4D97-AF65-F5344CB8AC3E}">
        <p14:creationId xmlns:p14="http://schemas.microsoft.com/office/powerpoint/2010/main" val="38807679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Correcting for the nuisance</a:t>
            </a:r>
            <a:endParaRPr lang="en-US" dirty="0"/>
          </a:p>
        </p:txBody>
      </p:sp>
      <p:sp>
        <p:nvSpPr>
          <p:cNvPr id="3" name="Content Placeholder 2"/>
          <p:cNvSpPr>
            <a:spLocks noGrp="1"/>
          </p:cNvSpPr>
          <p:nvPr>
            <p:ph idx="1"/>
          </p:nvPr>
        </p:nvSpPr>
        <p:spPr>
          <a:xfrm>
            <a:off x="838200" y="1825625"/>
            <a:ext cx="7315200" cy="2359876"/>
          </a:xfrm>
        </p:spPr>
        <p:txBody>
          <a:bodyPr>
            <a:normAutofit fontScale="77500" lnSpcReduction="20000"/>
          </a:bodyPr>
          <a:lstStyle/>
          <a:p>
            <a:pPr>
              <a:buFontTx/>
              <a:buChar char="-"/>
            </a:pPr>
            <a:r>
              <a:rPr lang="en-US" dirty="0" smtClean="0"/>
              <a:t>Define </a:t>
            </a:r>
            <a:r>
              <a:rPr lang="el-GR" dirty="0" smtClean="0">
                <a:solidFill>
                  <a:srgbClr val="FF0000"/>
                </a:solidFill>
              </a:rPr>
              <a:t>ρ</a:t>
            </a:r>
            <a:r>
              <a:rPr lang="en-US" dirty="0" smtClean="0">
                <a:solidFill>
                  <a:srgbClr val="FF0000"/>
                </a:solidFill>
              </a:rPr>
              <a:t> = log</a:t>
            </a:r>
            <a:r>
              <a:rPr lang="it-IT" dirty="0" smtClean="0">
                <a:solidFill>
                  <a:srgbClr val="FF0000"/>
                </a:solidFill>
              </a:rPr>
              <a:t>(m</a:t>
            </a:r>
            <a:r>
              <a:rPr lang="it-IT" baseline="30000" dirty="0" smtClean="0">
                <a:solidFill>
                  <a:srgbClr val="FF0000"/>
                </a:solidFill>
              </a:rPr>
              <a:t>2</a:t>
            </a:r>
            <a:r>
              <a:rPr lang="it-IT" dirty="0" smtClean="0">
                <a:solidFill>
                  <a:srgbClr val="FF0000"/>
                </a:solidFill>
              </a:rPr>
              <a:t>/p</a:t>
            </a:r>
            <a:r>
              <a:rPr lang="it-IT" baseline="-25000" dirty="0" smtClean="0">
                <a:solidFill>
                  <a:srgbClr val="FF0000"/>
                </a:solidFill>
              </a:rPr>
              <a:t>T</a:t>
            </a:r>
            <a:r>
              <a:rPr lang="it-IT" baseline="30000" dirty="0" smtClean="0">
                <a:solidFill>
                  <a:srgbClr val="FF0000"/>
                </a:solidFill>
              </a:rPr>
              <a:t>2</a:t>
            </a:r>
            <a:r>
              <a:rPr lang="it-IT" dirty="0" smtClean="0">
                <a:solidFill>
                  <a:srgbClr val="FF0000"/>
                </a:solidFill>
              </a:rPr>
              <a:t>)</a:t>
            </a:r>
            <a:r>
              <a:rPr lang="it-IT" dirty="0" smtClean="0"/>
              <a:t>, an appropriate </a:t>
            </a:r>
            <a:r>
              <a:rPr lang="it-IT" dirty="0" err="1" smtClean="0"/>
              <a:t>scaling</a:t>
            </a:r>
            <a:r>
              <a:rPr lang="it-IT" dirty="0" smtClean="0"/>
              <a:t> </a:t>
            </a:r>
            <a:r>
              <a:rPr lang="it-IT" dirty="0" err="1" smtClean="0"/>
              <a:t>variable</a:t>
            </a:r>
            <a:r>
              <a:rPr lang="it-IT" dirty="0" smtClean="0"/>
              <a:t> for QCD </a:t>
            </a:r>
            <a:r>
              <a:rPr lang="it-IT" dirty="0" err="1" smtClean="0"/>
              <a:t>jets</a:t>
            </a:r>
            <a:endParaRPr lang="it-IT" dirty="0" smtClean="0"/>
          </a:p>
          <a:p>
            <a:pPr>
              <a:buFontTx/>
              <a:buChar char="-"/>
            </a:pPr>
            <a:r>
              <a:rPr lang="it-IT" dirty="0" smtClean="0"/>
              <a:t>Compute </a:t>
            </a:r>
            <a:r>
              <a:rPr lang="it-IT" dirty="0" err="1" smtClean="0"/>
              <a:t>average</a:t>
            </a:r>
            <a:r>
              <a:rPr lang="it-IT" dirty="0" smtClean="0"/>
              <a:t> of </a:t>
            </a:r>
            <a:r>
              <a:rPr lang="el-GR" dirty="0" smtClean="0"/>
              <a:t>τ</a:t>
            </a:r>
            <a:r>
              <a:rPr lang="en-US" baseline="-25000" dirty="0" smtClean="0"/>
              <a:t>21</a:t>
            </a:r>
            <a:r>
              <a:rPr lang="en-US" dirty="0" smtClean="0"/>
              <a:t> as f</a:t>
            </a:r>
            <a:r>
              <a:rPr lang="it-IT" dirty="0" smtClean="0"/>
              <a:t>(</a:t>
            </a:r>
            <a:r>
              <a:rPr lang="el-GR" dirty="0" smtClean="0"/>
              <a:t>ρ</a:t>
            </a:r>
            <a:r>
              <a:rPr lang="it-IT" dirty="0" smtClean="0"/>
              <a:t>): </a:t>
            </a:r>
            <a:r>
              <a:rPr lang="it-IT" dirty="0" err="1" smtClean="0"/>
              <a:t>it</a:t>
            </a:r>
            <a:r>
              <a:rPr lang="it-IT" dirty="0" smtClean="0"/>
              <a:t> shows linear </a:t>
            </a:r>
            <a:r>
              <a:rPr lang="it-IT" dirty="0" err="1" smtClean="0"/>
              <a:t>behaviour</a:t>
            </a:r>
            <a:endParaRPr lang="it-IT" dirty="0" smtClean="0"/>
          </a:p>
          <a:p>
            <a:pPr>
              <a:buFontTx/>
              <a:buChar char="-"/>
            </a:pPr>
            <a:r>
              <a:rPr lang="it-IT" dirty="0" err="1" smtClean="0"/>
              <a:t>Define</a:t>
            </a:r>
            <a:r>
              <a:rPr lang="it-IT" dirty="0" smtClean="0"/>
              <a:t> </a:t>
            </a:r>
            <a:r>
              <a:rPr lang="el-GR" dirty="0" smtClean="0">
                <a:solidFill>
                  <a:srgbClr val="FF0000"/>
                </a:solidFill>
              </a:rPr>
              <a:t>ρ</a:t>
            </a:r>
            <a:r>
              <a:rPr lang="it-IT" dirty="0" smtClean="0">
                <a:solidFill>
                  <a:srgbClr val="FF0000"/>
                </a:solidFill>
              </a:rPr>
              <a:t>’=</a:t>
            </a:r>
            <a:r>
              <a:rPr lang="el-GR" dirty="0" smtClean="0">
                <a:solidFill>
                  <a:srgbClr val="FF0000"/>
                </a:solidFill>
              </a:rPr>
              <a:t>ρ</a:t>
            </a:r>
            <a:r>
              <a:rPr lang="en-US" dirty="0" smtClean="0">
                <a:solidFill>
                  <a:srgbClr val="FF0000"/>
                </a:solidFill>
              </a:rPr>
              <a:t> </a:t>
            </a:r>
            <a:r>
              <a:rPr lang="it-IT" dirty="0" smtClean="0">
                <a:solidFill>
                  <a:srgbClr val="FF0000"/>
                </a:solidFill>
              </a:rPr>
              <a:t>+ log(</a:t>
            </a:r>
            <a:r>
              <a:rPr lang="it-IT" dirty="0" err="1" smtClean="0">
                <a:solidFill>
                  <a:srgbClr val="FF0000"/>
                </a:solidFill>
              </a:rPr>
              <a:t>p</a:t>
            </a:r>
            <a:r>
              <a:rPr lang="it-IT" baseline="-25000" dirty="0" err="1" smtClean="0">
                <a:solidFill>
                  <a:srgbClr val="FF0000"/>
                </a:solidFill>
              </a:rPr>
              <a:t>T</a:t>
            </a:r>
            <a:r>
              <a:rPr lang="it-IT" dirty="0" smtClean="0">
                <a:solidFill>
                  <a:srgbClr val="FF0000"/>
                </a:solidFill>
              </a:rPr>
              <a:t>/</a:t>
            </a:r>
            <a:r>
              <a:rPr lang="it-IT" dirty="0" err="1" smtClean="0">
                <a:solidFill>
                  <a:srgbClr val="FF0000"/>
                </a:solidFill>
              </a:rPr>
              <a:t>GeV</a:t>
            </a:r>
            <a:r>
              <a:rPr lang="it-IT" dirty="0" smtClean="0">
                <a:solidFill>
                  <a:srgbClr val="FF0000"/>
                </a:solidFill>
              </a:rPr>
              <a:t>)</a:t>
            </a:r>
            <a:r>
              <a:rPr lang="it-IT" dirty="0" smtClean="0"/>
              <a:t>; </a:t>
            </a:r>
            <a:r>
              <a:rPr lang="it-IT" dirty="0" err="1" smtClean="0"/>
              <a:t>then</a:t>
            </a:r>
            <a:r>
              <a:rPr lang="it-IT" dirty="0" smtClean="0"/>
              <a:t> </a:t>
            </a:r>
            <a:r>
              <a:rPr lang="it-IT" dirty="0" err="1" smtClean="0"/>
              <a:t>define</a:t>
            </a:r>
            <a:r>
              <a:rPr lang="it-IT" dirty="0" smtClean="0"/>
              <a:t> </a:t>
            </a:r>
            <a:r>
              <a:rPr lang="el-GR" dirty="0" smtClean="0">
                <a:solidFill>
                  <a:srgbClr val="FF0000"/>
                </a:solidFill>
              </a:rPr>
              <a:t>τ</a:t>
            </a:r>
            <a:r>
              <a:rPr lang="it-IT" dirty="0" smtClean="0">
                <a:solidFill>
                  <a:srgbClr val="FF0000"/>
                </a:solidFill>
              </a:rPr>
              <a:t>’</a:t>
            </a:r>
            <a:r>
              <a:rPr lang="it-IT" baseline="-25000" dirty="0" smtClean="0">
                <a:solidFill>
                  <a:srgbClr val="FF0000"/>
                </a:solidFill>
              </a:rPr>
              <a:t>21</a:t>
            </a:r>
            <a:r>
              <a:rPr lang="it-IT" dirty="0" smtClean="0">
                <a:solidFill>
                  <a:srgbClr val="FF0000"/>
                </a:solidFill>
              </a:rPr>
              <a:t>=</a:t>
            </a:r>
            <a:r>
              <a:rPr lang="el-GR" dirty="0" smtClean="0">
                <a:solidFill>
                  <a:srgbClr val="FF0000"/>
                </a:solidFill>
              </a:rPr>
              <a:t>τ</a:t>
            </a:r>
            <a:r>
              <a:rPr lang="it-IT" baseline="-25000" dirty="0" smtClean="0">
                <a:solidFill>
                  <a:srgbClr val="FF0000"/>
                </a:solidFill>
              </a:rPr>
              <a:t>2</a:t>
            </a:r>
            <a:r>
              <a:rPr lang="it-IT" dirty="0" smtClean="0">
                <a:solidFill>
                  <a:srgbClr val="FF0000"/>
                </a:solidFill>
              </a:rPr>
              <a:t>/</a:t>
            </a:r>
            <a:r>
              <a:rPr lang="el-GR" dirty="0" smtClean="0">
                <a:solidFill>
                  <a:srgbClr val="FF0000"/>
                </a:solidFill>
              </a:rPr>
              <a:t>τ</a:t>
            </a:r>
            <a:r>
              <a:rPr lang="it-IT" baseline="-25000" dirty="0" smtClean="0">
                <a:solidFill>
                  <a:srgbClr val="FF0000"/>
                </a:solidFill>
              </a:rPr>
              <a:t>1</a:t>
            </a:r>
            <a:r>
              <a:rPr lang="it-IT" dirty="0" smtClean="0">
                <a:solidFill>
                  <a:srgbClr val="FF0000"/>
                </a:solidFill>
              </a:rPr>
              <a:t>-M</a:t>
            </a:r>
            <a:r>
              <a:rPr lang="el-GR" dirty="0" smtClean="0">
                <a:solidFill>
                  <a:srgbClr val="FF0000"/>
                </a:solidFill>
              </a:rPr>
              <a:t>ρ</a:t>
            </a:r>
            <a:r>
              <a:rPr lang="it-IT" dirty="0" smtClean="0">
                <a:solidFill>
                  <a:srgbClr val="FF0000"/>
                </a:solidFill>
              </a:rPr>
              <a:t>’</a:t>
            </a:r>
            <a:endParaRPr lang="en-US" dirty="0">
              <a:solidFill>
                <a:srgbClr val="FF0000"/>
              </a:solidFill>
            </a:endParaRPr>
          </a:p>
          <a:p>
            <a:pPr>
              <a:buFontTx/>
              <a:buChar char="-"/>
            </a:pPr>
            <a:r>
              <a:rPr lang="it-IT" dirty="0" err="1" smtClean="0">
                <a:sym typeface="Wingdings" panose="05000000000000000000" pitchFamily="2" charset="2"/>
              </a:rPr>
              <a:t>Observe</a:t>
            </a:r>
            <a:r>
              <a:rPr lang="it-IT" dirty="0" smtClean="0">
                <a:sym typeface="Wingdings" panose="05000000000000000000" pitchFamily="2" charset="2"/>
              </a:rPr>
              <a:t> </a:t>
            </a:r>
            <a:r>
              <a:rPr lang="it-IT" dirty="0" err="1" smtClean="0">
                <a:sym typeface="Wingdings" panose="05000000000000000000" pitchFamily="2" charset="2"/>
              </a:rPr>
              <a:t>that</a:t>
            </a:r>
            <a:r>
              <a:rPr lang="it-IT" dirty="0" smtClean="0">
                <a:sym typeface="Wingdings" panose="05000000000000000000" pitchFamily="2" charset="2"/>
              </a:rPr>
              <a:t> new </a:t>
            </a:r>
            <a:r>
              <a:rPr lang="it-IT" dirty="0" err="1" smtClean="0">
                <a:sym typeface="Wingdings" panose="05000000000000000000" pitchFamily="2" charset="2"/>
              </a:rPr>
              <a:t>variable</a:t>
            </a:r>
            <a:r>
              <a:rPr lang="it-IT" dirty="0" smtClean="0">
                <a:sym typeface="Wingdings" panose="05000000000000000000" pitchFamily="2" charset="2"/>
              </a:rPr>
              <a:t> </a:t>
            </a:r>
            <a:r>
              <a:rPr lang="it-IT" dirty="0" err="1" smtClean="0">
                <a:sym typeface="Wingdings" panose="05000000000000000000" pitchFamily="2" charset="2"/>
              </a:rPr>
              <a:t>has</a:t>
            </a:r>
            <a:r>
              <a:rPr lang="it-IT" dirty="0" smtClean="0">
                <a:sym typeface="Wingdings" panose="05000000000000000000" pitchFamily="2" charset="2"/>
              </a:rPr>
              <a:t> </a:t>
            </a:r>
            <a:r>
              <a:rPr lang="it-IT" b="1" dirty="0" err="1" smtClean="0">
                <a:sym typeface="Wingdings" panose="05000000000000000000" pitchFamily="2" charset="2"/>
              </a:rPr>
              <a:t>flat</a:t>
            </a:r>
            <a:r>
              <a:rPr lang="it-IT" b="1" dirty="0" smtClean="0">
                <a:sym typeface="Wingdings" panose="05000000000000000000" pitchFamily="2" charset="2"/>
              </a:rPr>
              <a:t> </a:t>
            </a:r>
            <a:r>
              <a:rPr lang="it-IT" b="1" dirty="0" err="1" smtClean="0">
                <a:sym typeface="Wingdings" panose="05000000000000000000" pitchFamily="2" charset="2"/>
              </a:rPr>
              <a:t>behaviour</a:t>
            </a:r>
            <a:r>
              <a:rPr lang="it-IT" b="1" dirty="0" smtClean="0">
                <a:sym typeface="Wingdings" panose="05000000000000000000" pitchFamily="2" charset="2"/>
              </a:rPr>
              <a:t> for QCD</a:t>
            </a:r>
          </a:p>
          <a:p>
            <a:pPr marL="0" indent="0">
              <a:buNone/>
            </a:pPr>
            <a:r>
              <a:rPr lang="it-IT" dirty="0" smtClean="0">
                <a:sym typeface="Wingdings" panose="05000000000000000000" pitchFamily="2" charset="2"/>
              </a:rPr>
              <a:t> </a:t>
            </a:r>
            <a:r>
              <a:rPr lang="el-GR" dirty="0" smtClean="0"/>
              <a:t>τ</a:t>
            </a:r>
            <a:r>
              <a:rPr lang="it-IT" dirty="0" smtClean="0"/>
              <a:t>’</a:t>
            </a:r>
            <a:r>
              <a:rPr lang="it-IT" baseline="-25000" dirty="0" smtClean="0"/>
              <a:t>21</a:t>
            </a:r>
            <a:r>
              <a:rPr lang="it-IT" dirty="0" smtClean="0"/>
              <a:t> </a:t>
            </a:r>
            <a:r>
              <a:rPr lang="it-IT" dirty="0" err="1" smtClean="0"/>
              <a:t>decorrelates</a:t>
            </a:r>
            <a:r>
              <a:rPr lang="it-IT" dirty="0" smtClean="0"/>
              <a:t> the </a:t>
            </a:r>
            <a:r>
              <a:rPr lang="it-IT" dirty="0" err="1" smtClean="0"/>
              <a:t>p</a:t>
            </a:r>
            <a:r>
              <a:rPr lang="it-IT" baseline="-25000" dirty="0" err="1" smtClean="0"/>
              <a:t>T</a:t>
            </a:r>
            <a:r>
              <a:rPr lang="it-IT" dirty="0" smtClean="0"/>
              <a:t> </a:t>
            </a:r>
            <a:r>
              <a:rPr lang="it-IT" dirty="0" err="1" smtClean="0"/>
              <a:t>dependence</a:t>
            </a:r>
            <a:r>
              <a:rPr lang="it-IT" dirty="0" smtClean="0"/>
              <a:t> on mass, </a:t>
            </a:r>
            <a:r>
              <a:rPr lang="it-IT" dirty="0" err="1" smtClean="0"/>
              <a:t>allowing</a:t>
            </a:r>
            <a:r>
              <a:rPr lang="it-IT" dirty="0" smtClean="0"/>
              <a:t> </a:t>
            </a:r>
            <a:r>
              <a:rPr lang="it-IT" dirty="0" err="1" smtClean="0"/>
              <a:t>selection</a:t>
            </a:r>
            <a:r>
              <a:rPr lang="it-IT" dirty="0" smtClean="0"/>
              <a:t> </a:t>
            </a:r>
            <a:r>
              <a:rPr lang="it-IT" dirty="0" err="1" smtClean="0"/>
              <a:t>that</a:t>
            </a:r>
            <a:r>
              <a:rPr lang="it-IT" dirty="0" smtClean="0"/>
              <a:t> </a:t>
            </a:r>
            <a:r>
              <a:rPr lang="it-IT" dirty="0" err="1" smtClean="0"/>
              <a:t>preserves</a:t>
            </a:r>
            <a:r>
              <a:rPr lang="it-IT" dirty="0" smtClean="0"/>
              <a:t> </a:t>
            </a:r>
            <a:r>
              <a:rPr lang="it-IT" dirty="0" err="1" smtClean="0"/>
              <a:t>ability</a:t>
            </a:r>
            <a:r>
              <a:rPr lang="it-IT" dirty="0" smtClean="0"/>
              <a:t> to use </a:t>
            </a:r>
            <a:r>
              <a:rPr lang="it-IT" dirty="0" err="1" smtClean="0"/>
              <a:t>sidebands</a:t>
            </a:r>
            <a:r>
              <a:rPr lang="it-IT" dirty="0" smtClean="0"/>
              <a:t>, etc.</a:t>
            </a:r>
          </a:p>
        </p:txBody>
      </p:sp>
      <p:sp>
        <p:nvSpPr>
          <p:cNvPr id="4" name="Date Placeholder 3"/>
          <p:cNvSpPr>
            <a:spLocks noGrp="1"/>
          </p:cNvSpPr>
          <p:nvPr>
            <p:ph type="dt" sz="half" idx="10"/>
          </p:nvPr>
        </p:nvSpPr>
        <p:spPr/>
        <p:txBody>
          <a:bodyPr/>
          <a:lstStyle/>
          <a:p>
            <a:r>
              <a:rPr lang="en-US" smtClean="0"/>
              <a:t>7/20/2020</a:t>
            </a:r>
            <a:endParaRPr lang="en-US"/>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19</a:t>
            </a:fld>
            <a:endParaRPr lang="en-US"/>
          </a:p>
        </p:txBody>
      </p:sp>
      <p:pic>
        <p:nvPicPr>
          <p:cNvPr id="7" name="Picture 6"/>
          <p:cNvPicPr>
            <a:picLocks noChangeAspect="1"/>
          </p:cNvPicPr>
          <p:nvPr/>
        </p:nvPicPr>
        <p:blipFill>
          <a:blip r:embed="rId2"/>
          <a:stretch>
            <a:fillRect/>
          </a:stretch>
        </p:blipFill>
        <p:spPr>
          <a:xfrm>
            <a:off x="8750979" y="2157244"/>
            <a:ext cx="3441021" cy="4700756"/>
          </a:xfrm>
          <a:prstGeom prst="rect">
            <a:avLst/>
          </a:prstGeom>
        </p:spPr>
      </p:pic>
      <p:pic>
        <p:nvPicPr>
          <p:cNvPr id="9" name="Picture 8"/>
          <p:cNvPicPr>
            <a:picLocks noChangeAspect="1"/>
          </p:cNvPicPr>
          <p:nvPr/>
        </p:nvPicPr>
        <p:blipFill>
          <a:blip r:embed="rId3"/>
          <a:stretch>
            <a:fillRect/>
          </a:stretch>
        </p:blipFill>
        <p:spPr>
          <a:xfrm>
            <a:off x="210193" y="4277151"/>
            <a:ext cx="7877175" cy="2352675"/>
          </a:xfrm>
          <a:prstGeom prst="rect">
            <a:avLst/>
          </a:prstGeom>
        </p:spPr>
      </p:pic>
      <p:sp>
        <p:nvSpPr>
          <p:cNvPr id="10" name="TextBox 9"/>
          <p:cNvSpPr txBox="1"/>
          <p:nvPr/>
        </p:nvSpPr>
        <p:spPr>
          <a:xfrm>
            <a:off x="653442" y="6445160"/>
            <a:ext cx="6770315" cy="369332"/>
          </a:xfrm>
          <a:prstGeom prst="rect">
            <a:avLst/>
          </a:prstGeom>
          <a:solidFill>
            <a:schemeClr val="bg1"/>
          </a:solidFill>
        </p:spPr>
        <p:txBody>
          <a:bodyPr wrap="none" rtlCol="0">
            <a:spAutoFit/>
          </a:bodyPr>
          <a:lstStyle/>
          <a:p>
            <a:r>
              <a:rPr lang="it-IT" i="1" dirty="0" err="1" smtClean="0"/>
              <a:t>Same</a:t>
            </a:r>
            <a:r>
              <a:rPr lang="it-IT" i="1" dirty="0" smtClean="0"/>
              <a:t> </a:t>
            </a:r>
            <a:r>
              <a:rPr lang="it-IT" i="1" dirty="0" err="1" smtClean="0"/>
              <a:t>signal</a:t>
            </a:r>
            <a:r>
              <a:rPr lang="it-IT" i="1" dirty="0" smtClean="0"/>
              <a:t> </a:t>
            </a:r>
            <a:r>
              <a:rPr lang="it-IT" i="1" dirty="0" err="1" smtClean="0"/>
              <a:t>efficiency</a:t>
            </a:r>
            <a:r>
              <a:rPr lang="it-IT" i="1" dirty="0" smtClean="0"/>
              <a:t>, </a:t>
            </a:r>
            <a:r>
              <a:rPr lang="it-IT" i="1" dirty="0" err="1" smtClean="0"/>
              <a:t>better</a:t>
            </a:r>
            <a:r>
              <a:rPr lang="it-IT" i="1" dirty="0" smtClean="0"/>
              <a:t> </a:t>
            </a:r>
            <a:r>
              <a:rPr lang="it-IT" i="1" dirty="0" err="1" smtClean="0"/>
              <a:t>behaviour</a:t>
            </a:r>
            <a:r>
              <a:rPr lang="it-IT" i="1" dirty="0" smtClean="0"/>
              <a:t> for </a:t>
            </a:r>
            <a:r>
              <a:rPr lang="it-IT" i="1" dirty="0" err="1" smtClean="0"/>
              <a:t>decorrelated</a:t>
            </a:r>
            <a:r>
              <a:rPr lang="it-IT" i="1" dirty="0" smtClean="0"/>
              <a:t> </a:t>
            </a:r>
            <a:r>
              <a:rPr lang="it-IT" i="1" dirty="0" err="1" smtClean="0"/>
              <a:t>tagger</a:t>
            </a:r>
            <a:r>
              <a:rPr lang="it-IT" i="1" dirty="0" smtClean="0"/>
              <a:t> (right)</a:t>
            </a:r>
            <a:endParaRPr lang="en-US" i="1" dirty="0"/>
          </a:p>
        </p:txBody>
      </p:sp>
    </p:spTree>
    <p:extLst>
      <p:ext uri="{BB962C8B-B14F-4D97-AF65-F5344CB8AC3E}">
        <p14:creationId xmlns:p14="http://schemas.microsoft.com/office/powerpoint/2010/main" val="3513566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Foreword</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solidFill>
                  <a:srgbClr val="FF0000"/>
                </a:solidFill>
              </a:rPr>
              <a:t>We will discuss the impact of nuisance parameters on HEP analyses and how to reduce it </a:t>
            </a:r>
            <a:r>
              <a:rPr lang="en-US" dirty="0" smtClean="0"/>
              <a:t>by focusing on supervised classification, which is by far the most common use case.</a:t>
            </a:r>
          </a:p>
          <a:p>
            <a:pPr marL="0" indent="0">
              <a:buNone/>
            </a:pPr>
            <a:r>
              <a:rPr lang="en-US" dirty="0" smtClean="0">
                <a:solidFill>
                  <a:srgbClr val="0070C0"/>
                </a:solidFill>
              </a:rPr>
              <a:t>The contents match well with those of </a:t>
            </a:r>
            <a:r>
              <a:rPr lang="en-US" dirty="0">
                <a:solidFill>
                  <a:srgbClr val="0070C0"/>
                </a:solidFill>
              </a:rPr>
              <a:t>C</a:t>
            </a:r>
            <a:r>
              <a:rPr lang="en-US" dirty="0" smtClean="0">
                <a:solidFill>
                  <a:srgbClr val="0070C0"/>
                </a:solidFill>
              </a:rPr>
              <a:t>hapter 7.2 of a book on ML for HEP, which will be published by World Scientific toward the end of the year.</a:t>
            </a:r>
            <a:endParaRPr lang="en-US" dirty="0">
              <a:solidFill>
                <a:srgbClr val="0070C0"/>
              </a:solidFill>
            </a:endParaRPr>
          </a:p>
          <a:p>
            <a:pPr marL="0" indent="0">
              <a:buNone/>
            </a:pPr>
            <a:endParaRPr lang="en-US" b="1" dirty="0" smtClean="0"/>
          </a:p>
          <a:p>
            <a:pPr marL="0" indent="0">
              <a:buNone/>
            </a:pPr>
            <a:r>
              <a:rPr lang="en-US" b="1" dirty="0" smtClean="0"/>
              <a:t>A preprint of that chapter, titled “</a:t>
            </a:r>
            <a:r>
              <a:rPr lang="en-US" b="1" i="1" dirty="0" smtClean="0"/>
              <a:t>Dealing with Nuisance Parameters Using Machine Learning in HEP Analysis – A Review</a:t>
            </a:r>
            <a:r>
              <a:rPr lang="en-US" b="1" dirty="0" smtClean="0"/>
              <a:t>” and authored by Pablo de Castro </a:t>
            </a:r>
            <a:r>
              <a:rPr lang="en-US" b="1" dirty="0" err="1" smtClean="0"/>
              <a:t>Manzano</a:t>
            </a:r>
            <a:r>
              <a:rPr lang="en-US" b="1" dirty="0" smtClean="0"/>
              <a:t> and myself is </a:t>
            </a:r>
            <a:r>
              <a:rPr lang="en-US" b="1" dirty="0" smtClean="0">
                <a:solidFill>
                  <a:srgbClr val="FF0000"/>
                </a:solidFill>
              </a:rPr>
              <a:t>available as </a:t>
            </a:r>
            <a:r>
              <a:rPr lang="en-US" b="1" dirty="0" smtClean="0">
                <a:solidFill>
                  <a:srgbClr val="FF0000"/>
                </a:solidFill>
                <a:hlinkClick r:id="rId2"/>
              </a:rPr>
              <a:t>arXiv:2007.09121[stat.ML]</a:t>
            </a:r>
            <a:r>
              <a:rPr lang="en-US" b="1" dirty="0" smtClean="0"/>
              <a:t>.</a:t>
            </a:r>
          </a:p>
          <a:p>
            <a:pPr marL="0" indent="0">
              <a:buNone/>
            </a:pPr>
            <a:endParaRPr lang="en-US" dirty="0" smtClean="0"/>
          </a:p>
          <a:p>
            <a:pPr marL="0" indent="0">
              <a:buNone/>
            </a:pPr>
            <a:r>
              <a:rPr lang="en-US" dirty="0"/>
              <a:t>	</a:t>
            </a:r>
            <a:r>
              <a:rPr lang="en-US" dirty="0" smtClean="0"/>
              <a:t>- </a:t>
            </a:r>
            <a:r>
              <a:rPr lang="en-US" dirty="0" smtClean="0">
                <a:solidFill>
                  <a:srgbClr val="0070C0"/>
                </a:solidFill>
              </a:rPr>
              <a:t>Credits to Pablo de Castro </a:t>
            </a:r>
            <a:r>
              <a:rPr lang="en-US" dirty="0" err="1" smtClean="0">
                <a:solidFill>
                  <a:srgbClr val="0070C0"/>
                </a:solidFill>
              </a:rPr>
              <a:t>Manzano</a:t>
            </a:r>
            <a:r>
              <a:rPr lang="en-US" dirty="0" smtClean="0">
                <a:solidFill>
                  <a:srgbClr val="0070C0"/>
                </a:solidFill>
              </a:rPr>
              <a:t> for part of the material</a:t>
            </a:r>
          </a:p>
          <a:p>
            <a:pPr marL="0" indent="0">
              <a:buNone/>
            </a:pPr>
            <a:endParaRPr lang="en-US" dirty="0" smtClean="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a:t>T. Dorigo, Can Machine Learning Rid us of Systematic Uncertainties?</a:t>
            </a:r>
          </a:p>
          <a:p>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2</a:t>
            </a:fld>
            <a:endParaRPr lang="en-US" dirty="0"/>
          </a:p>
        </p:txBody>
      </p:sp>
    </p:spTree>
    <p:extLst>
      <p:ext uri="{BB962C8B-B14F-4D97-AF65-F5344CB8AC3E}">
        <p14:creationId xmlns:p14="http://schemas.microsoft.com/office/powerpoint/2010/main" val="36665340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What</a:t>
            </a:r>
            <a:r>
              <a:rPr lang="it-IT" dirty="0" smtClean="0"/>
              <a:t> </a:t>
            </a:r>
            <a:r>
              <a:rPr lang="it-IT" dirty="0" err="1" smtClean="0"/>
              <a:t>if</a:t>
            </a:r>
            <a:r>
              <a:rPr lang="it-IT" dirty="0" smtClean="0"/>
              <a:t> </a:t>
            </a:r>
            <a:r>
              <a:rPr lang="it-IT" dirty="0" err="1" smtClean="0"/>
              <a:t>we</a:t>
            </a:r>
            <a:r>
              <a:rPr lang="it-IT" dirty="0" smtClean="0"/>
              <a:t> </a:t>
            </a:r>
            <a:r>
              <a:rPr lang="it-IT" dirty="0" err="1" smtClean="0"/>
              <a:t>have</a:t>
            </a:r>
            <a:r>
              <a:rPr lang="it-IT" dirty="0" smtClean="0"/>
              <a:t> no </a:t>
            </a:r>
            <a:r>
              <a:rPr lang="it-IT" dirty="0" err="1" smtClean="0"/>
              <a:t>prior</a:t>
            </a:r>
            <a:r>
              <a:rPr lang="it-IT" dirty="0" smtClean="0"/>
              <a:t> ?</a:t>
            </a:r>
            <a:endParaRPr lang="en-US" dirty="0"/>
          </a:p>
        </p:txBody>
      </p:sp>
      <p:sp>
        <p:nvSpPr>
          <p:cNvPr id="3" name="Content Placeholder 2"/>
          <p:cNvSpPr>
            <a:spLocks noGrp="1"/>
          </p:cNvSpPr>
          <p:nvPr>
            <p:ph idx="1"/>
          </p:nvPr>
        </p:nvSpPr>
        <p:spPr>
          <a:xfrm>
            <a:off x="838199" y="1618231"/>
            <a:ext cx="10945305" cy="4895850"/>
          </a:xfrm>
        </p:spPr>
        <p:txBody>
          <a:bodyPr>
            <a:normAutofit fontScale="70000" lnSpcReduction="20000"/>
          </a:bodyPr>
          <a:lstStyle/>
          <a:p>
            <a:pPr marL="0" indent="0">
              <a:buNone/>
            </a:pPr>
            <a:r>
              <a:rPr lang="it-IT" dirty="0" smtClean="0"/>
              <a:t>The </a:t>
            </a:r>
            <a:r>
              <a:rPr lang="it-IT" dirty="0" err="1" smtClean="0"/>
              <a:t>absence</a:t>
            </a:r>
            <a:r>
              <a:rPr lang="it-IT" dirty="0" smtClean="0"/>
              <a:t> of information on a </a:t>
            </a:r>
            <a:r>
              <a:rPr lang="it-IT" dirty="0" err="1" smtClean="0"/>
              <a:t>nuisance</a:t>
            </a:r>
            <a:r>
              <a:rPr lang="it-IT" dirty="0" smtClean="0"/>
              <a:t> </a:t>
            </a:r>
            <a:r>
              <a:rPr lang="it-IT" dirty="0" err="1" smtClean="0"/>
              <a:t>parameter</a:t>
            </a:r>
            <a:r>
              <a:rPr lang="it-IT" dirty="0" smtClean="0"/>
              <a:t> </a:t>
            </a:r>
            <a:r>
              <a:rPr lang="it-IT" dirty="0" err="1" smtClean="0"/>
              <a:t>is</a:t>
            </a:r>
            <a:r>
              <a:rPr lang="it-IT" dirty="0" smtClean="0"/>
              <a:t> more common in HEP. </a:t>
            </a:r>
            <a:r>
              <a:rPr lang="it-IT" dirty="0" err="1" smtClean="0"/>
              <a:t>We</a:t>
            </a:r>
            <a:r>
              <a:rPr lang="it-IT" dirty="0" smtClean="0"/>
              <a:t> can </a:t>
            </a:r>
            <a:r>
              <a:rPr lang="it-IT" dirty="0" err="1" smtClean="0"/>
              <a:t>still</a:t>
            </a:r>
            <a:r>
              <a:rPr lang="it-IT" dirty="0" smtClean="0"/>
              <a:t> solve the </a:t>
            </a:r>
            <a:r>
              <a:rPr lang="it-IT" dirty="0" err="1" smtClean="0"/>
              <a:t>problem</a:t>
            </a:r>
            <a:r>
              <a:rPr lang="it-IT" dirty="0" smtClean="0"/>
              <a:t> by a </a:t>
            </a:r>
            <a:r>
              <a:rPr lang="it-IT" dirty="0" err="1" smtClean="0"/>
              <a:t>parametrization</a:t>
            </a:r>
            <a:r>
              <a:rPr lang="it-IT" dirty="0" smtClean="0"/>
              <a:t> of </a:t>
            </a:r>
            <a:r>
              <a:rPr lang="it-IT" dirty="0" err="1" smtClean="0"/>
              <a:t>its</a:t>
            </a:r>
            <a:r>
              <a:rPr lang="it-IT" dirty="0" smtClean="0"/>
              <a:t> </a:t>
            </a:r>
            <a:r>
              <a:rPr lang="it-IT" dirty="0" err="1" smtClean="0"/>
              <a:t>effect</a:t>
            </a:r>
            <a:r>
              <a:rPr lang="it-IT" dirty="0" smtClean="0"/>
              <a:t>.</a:t>
            </a:r>
          </a:p>
          <a:p>
            <a:pPr marL="0" indent="0">
              <a:buNone/>
            </a:pPr>
            <a:endParaRPr lang="it-IT" dirty="0" smtClean="0"/>
          </a:p>
          <a:p>
            <a:pPr marL="0" indent="0">
              <a:buNone/>
            </a:pPr>
            <a:r>
              <a:rPr lang="it-IT" dirty="0" err="1" smtClean="0"/>
              <a:t>Consider</a:t>
            </a:r>
            <a:r>
              <a:rPr lang="it-IT" dirty="0" smtClean="0"/>
              <a:t> a </a:t>
            </a:r>
            <a:r>
              <a:rPr lang="it-IT" dirty="0" err="1" smtClean="0">
                <a:solidFill>
                  <a:srgbClr val="0070C0"/>
                </a:solidFill>
              </a:rPr>
              <a:t>search</a:t>
            </a:r>
            <a:r>
              <a:rPr lang="it-IT" dirty="0" smtClean="0">
                <a:solidFill>
                  <a:srgbClr val="0070C0"/>
                </a:solidFill>
              </a:rPr>
              <a:t> for a new </a:t>
            </a:r>
            <a:r>
              <a:rPr lang="it-IT" dirty="0" err="1" smtClean="0">
                <a:solidFill>
                  <a:srgbClr val="0070C0"/>
                </a:solidFill>
              </a:rPr>
              <a:t>particle</a:t>
            </a:r>
            <a:r>
              <a:rPr lang="it-IT" dirty="0" smtClean="0">
                <a:solidFill>
                  <a:srgbClr val="0070C0"/>
                </a:solidFill>
              </a:rPr>
              <a:t> of </a:t>
            </a:r>
            <a:r>
              <a:rPr lang="it-IT" dirty="0" err="1" smtClean="0">
                <a:solidFill>
                  <a:srgbClr val="0070C0"/>
                </a:solidFill>
              </a:rPr>
              <a:t>unknown</a:t>
            </a:r>
            <a:r>
              <a:rPr lang="it-IT" dirty="0" smtClean="0">
                <a:solidFill>
                  <a:srgbClr val="0070C0"/>
                </a:solidFill>
              </a:rPr>
              <a:t> mass M</a:t>
            </a:r>
            <a:r>
              <a:rPr lang="it-IT" dirty="0" smtClean="0"/>
              <a:t>: </a:t>
            </a:r>
            <a:r>
              <a:rPr lang="it-IT" dirty="0" err="1" smtClean="0"/>
              <a:t>usually</a:t>
            </a:r>
            <a:r>
              <a:rPr lang="it-IT" dirty="0" smtClean="0"/>
              <a:t>, M </a:t>
            </a:r>
            <a:r>
              <a:rPr lang="it-IT" dirty="0" err="1" smtClean="0"/>
              <a:t>influences</a:t>
            </a:r>
            <a:r>
              <a:rPr lang="it-IT" dirty="0" smtClean="0"/>
              <a:t> in a </a:t>
            </a:r>
            <a:r>
              <a:rPr lang="it-IT" dirty="0" err="1" smtClean="0"/>
              <a:t>smooth</a:t>
            </a:r>
            <a:r>
              <a:rPr lang="it-IT" dirty="0" smtClean="0"/>
              <a:t> </a:t>
            </a:r>
            <a:r>
              <a:rPr lang="it-IT" dirty="0" err="1" smtClean="0"/>
              <a:t>manner</a:t>
            </a:r>
            <a:r>
              <a:rPr lang="it-IT" dirty="0" smtClean="0"/>
              <a:t> the </a:t>
            </a:r>
            <a:r>
              <a:rPr lang="it-IT" dirty="0" err="1" smtClean="0"/>
              <a:t>observable</a:t>
            </a:r>
            <a:r>
              <a:rPr lang="it-IT" dirty="0" smtClean="0"/>
              <a:t> </a:t>
            </a:r>
            <a:r>
              <a:rPr lang="it-IT" dirty="0" err="1" smtClean="0"/>
              <a:t>event</a:t>
            </a:r>
            <a:r>
              <a:rPr lang="it-IT" dirty="0" smtClean="0"/>
              <a:t> </a:t>
            </a:r>
            <a:r>
              <a:rPr lang="it-IT" dirty="0" err="1" smtClean="0"/>
              <a:t>features</a:t>
            </a:r>
            <a:r>
              <a:rPr lang="it-IT" dirty="0" smtClean="0"/>
              <a:t> x. </a:t>
            </a:r>
            <a:r>
              <a:rPr lang="it-IT" dirty="0" err="1" smtClean="0"/>
              <a:t>If</a:t>
            </a:r>
            <a:r>
              <a:rPr lang="it-IT" dirty="0" smtClean="0"/>
              <a:t> a </a:t>
            </a:r>
            <a:r>
              <a:rPr lang="it-IT" dirty="0" err="1" smtClean="0"/>
              <a:t>classifier</a:t>
            </a:r>
            <a:r>
              <a:rPr lang="it-IT" dirty="0" smtClean="0"/>
              <a:t> </a:t>
            </a:r>
            <a:r>
              <a:rPr lang="it-IT" dirty="0" err="1" smtClean="0"/>
              <a:t>assumes</a:t>
            </a:r>
            <a:r>
              <a:rPr lang="it-IT" dirty="0" smtClean="0"/>
              <a:t> a </a:t>
            </a:r>
            <a:r>
              <a:rPr lang="it-IT" dirty="0" err="1" smtClean="0"/>
              <a:t>value</a:t>
            </a:r>
            <a:r>
              <a:rPr lang="it-IT" dirty="0" smtClean="0"/>
              <a:t> </a:t>
            </a:r>
            <a:r>
              <a:rPr lang="it-IT" dirty="0" smtClean="0">
                <a:solidFill>
                  <a:srgbClr val="FF0000"/>
                </a:solidFill>
              </a:rPr>
              <a:t>M</a:t>
            </a:r>
            <a:r>
              <a:rPr lang="it-IT" baseline="-25000" dirty="0" smtClean="0">
                <a:solidFill>
                  <a:srgbClr val="FF0000"/>
                </a:solidFill>
              </a:rPr>
              <a:t>1</a:t>
            </a:r>
            <a:r>
              <a:rPr lang="it-IT" dirty="0" smtClean="0">
                <a:solidFill>
                  <a:srgbClr val="FF0000"/>
                </a:solidFill>
              </a:rPr>
              <a:t>=M+</a:t>
            </a:r>
            <a:r>
              <a:rPr lang="el-GR" dirty="0" smtClean="0">
                <a:solidFill>
                  <a:srgbClr val="FF0000"/>
                </a:solidFill>
              </a:rPr>
              <a:t>α</a:t>
            </a:r>
            <a:r>
              <a:rPr lang="en-US" dirty="0" smtClean="0"/>
              <a:t> in training,</a:t>
            </a:r>
            <a:r>
              <a:rPr lang="it-IT" dirty="0" smtClean="0"/>
              <a:t> </a:t>
            </a:r>
            <a:r>
              <a:rPr lang="it-IT" dirty="0" err="1" smtClean="0"/>
              <a:t>its</a:t>
            </a:r>
            <a:r>
              <a:rPr lang="it-IT" dirty="0" smtClean="0"/>
              <a:t> performance </a:t>
            </a:r>
            <a:r>
              <a:rPr lang="it-IT" dirty="0" err="1" smtClean="0"/>
              <a:t>will</a:t>
            </a:r>
            <a:r>
              <a:rPr lang="it-IT" dirty="0" smtClean="0"/>
              <a:t> </a:t>
            </a:r>
            <a:r>
              <a:rPr lang="it-IT" dirty="0" err="1" smtClean="0"/>
              <a:t>degrade</a:t>
            </a:r>
            <a:r>
              <a:rPr lang="it-IT" dirty="0" smtClean="0"/>
              <a:t> </a:t>
            </a:r>
            <a:r>
              <a:rPr lang="it-IT" dirty="0" err="1" smtClean="0"/>
              <a:t>as</a:t>
            </a:r>
            <a:r>
              <a:rPr lang="it-IT" dirty="0" smtClean="0"/>
              <a:t> </a:t>
            </a:r>
            <a:r>
              <a:rPr lang="el-GR" dirty="0" smtClean="0"/>
              <a:t>α</a:t>
            </a:r>
            <a:r>
              <a:rPr lang="it-IT" dirty="0" smtClean="0"/>
              <a:t> </a:t>
            </a:r>
            <a:r>
              <a:rPr lang="it-IT" dirty="0" err="1" smtClean="0"/>
              <a:t>deviates</a:t>
            </a:r>
            <a:r>
              <a:rPr lang="it-IT" dirty="0" smtClean="0"/>
              <a:t> from zero. M </a:t>
            </a:r>
            <a:r>
              <a:rPr lang="it-IT" dirty="0" err="1" smtClean="0"/>
              <a:t>is</a:t>
            </a:r>
            <a:r>
              <a:rPr lang="it-IT" dirty="0" smtClean="0"/>
              <a:t> </a:t>
            </a:r>
            <a:r>
              <a:rPr lang="it-IT" dirty="0" err="1" smtClean="0"/>
              <a:t>thus</a:t>
            </a:r>
            <a:r>
              <a:rPr lang="it-IT" dirty="0" smtClean="0"/>
              <a:t> in </a:t>
            </a:r>
            <a:r>
              <a:rPr lang="it-IT" dirty="0" err="1" smtClean="0"/>
              <a:t>earnest</a:t>
            </a:r>
            <a:r>
              <a:rPr lang="it-IT" dirty="0" smtClean="0"/>
              <a:t> a </a:t>
            </a:r>
            <a:r>
              <a:rPr lang="it-IT" dirty="0" err="1" smtClean="0"/>
              <a:t>nuisance</a:t>
            </a:r>
            <a:r>
              <a:rPr lang="it-IT" dirty="0" smtClean="0"/>
              <a:t> </a:t>
            </a:r>
            <a:r>
              <a:rPr lang="it-IT" dirty="0" err="1" smtClean="0"/>
              <a:t>parameter</a:t>
            </a:r>
            <a:r>
              <a:rPr lang="it-IT" dirty="0" smtClean="0"/>
              <a:t>. </a:t>
            </a:r>
          </a:p>
          <a:p>
            <a:pPr marL="0" indent="0">
              <a:buNone/>
            </a:pPr>
            <a:endParaRPr lang="it-IT" dirty="0" smtClean="0"/>
          </a:p>
          <a:p>
            <a:pPr marL="0" indent="0">
              <a:buNone/>
            </a:pPr>
            <a:r>
              <a:rPr lang="it-IT" dirty="0" err="1" smtClean="0"/>
              <a:t>One</a:t>
            </a:r>
            <a:r>
              <a:rPr lang="it-IT" dirty="0" smtClean="0"/>
              <a:t> </a:t>
            </a:r>
            <a:r>
              <a:rPr lang="it-IT" dirty="0" err="1" smtClean="0"/>
              <a:t>may</a:t>
            </a:r>
            <a:r>
              <a:rPr lang="it-IT" dirty="0" smtClean="0"/>
              <a:t> </a:t>
            </a:r>
            <a:r>
              <a:rPr lang="it-IT" dirty="0" err="1" smtClean="0"/>
              <a:t>train</a:t>
            </a:r>
            <a:r>
              <a:rPr lang="it-IT" dirty="0" smtClean="0"/>
              <a:t> </a:t>
            </a:r>
            <a:r>
              <a:rPr lang="it-IT" dirty="0" err="1" smtClean="0"/>
              <a:t>many</a:t>
            </a:r>
            <a:r>
              <a:rPr lang="it-IT" dirty="0" smtClean="0"/>
              <a:t> </a:t>
            </a:r>
            <a:r>
              <a:rPr lang="it-IT" dirty="0" err="1" smtClean="0"/>
              <a:t>classifiers</a:t>
            </a:r>
            <a:r>
              <a:rPr lang="it-IT" dirty="0" smtClean="0"/>
              <a:t> </a:t>
            </a:r>
            <a:r>
              <a:rPr lang="it-IT" dirty="0" err="1" smtClean="0"/>
              <a:t>using</a:t>
            </a:r>
            <a:r>
              <a:rPr lang="it-IT" dirty="0" smtClean="0"/>
              <a:t> data </a:t>
            </a:r>
            <a:r>
              <a:rPr lang="it-IT" dirty="0" err="1" smtClean="0"/>
              <a:t>simulated</a:t>
            </a:r>
            <a:r>
              <a:rPr lang="it-IT" dirty="0" smtClean="0"/>
              <a:t> </a:t>
            </a:r>
            <a:r>
              <a:rPr lang="it-IT" dirty="0" err="1" smtClean="0"/>
              <a:t>at</a:t>
            </a:r>
            <a:r>
              <a:rPr lang="it-IT" dirty="0" smtClean="0"/>
              <a:t> </a:t>
            </a:r>
            <a:r>
              <a:rPr lang="it-IT" dirty="0" err="1" smtClean="0"/>
              <a:t>different</a:t>
            </a:r>
            <a:r>
              <a:rPr lang="it-IT" dirty="0" smtClean="0"/>
              <a:t> M </a:t>
            </a:r>
            <a:r>
              <a:rPr lang="it-IT" dirty="0" err="1" smtClean="0"/>
              <a:t>values</a:t>
            </a:r>
            <a:r>
              <a:rPr lang="it-IT" dirty="0" smtClean="0"/>
              <a:t>, </a:t>
            </a:r>
            <a:r>
              <a:rPr lang="it-IT" dirty="0" err="1" smtClean="0"/>
              <a:t>but</a:t>
            </a:r>
            <a:r>
              <a:rPr lang="it-IT" dirty="0" smtClean="0"/>
              <a:t> the </a:t>
            </a:r>
            <a:r>
              <a:rPr lang="it-IT" dirty="0" err="1" smtClean="0"/>
              <a:t>solution</a:t>
            </a:r>
            <a:r>
              <a:rPr lang="it-IT" dirty="0" smtClean="0"/>
              <a:t> </a:t>
            </a:r>
            <a:r>
              <a:rPr lang="it-IT" dirty="0" err="1" smtClean="0"/>
              <a:t>is</a:t>
            </a:r>
            <a:r>
              <a:rPr lang="it-IT" dirty="0" smtClean="0"/>
              <a:t> sub-</a:t>
            </a:r>
            <a:r>
              <a:rPr lang="it-IT" dirty="0" err="1" smtClean="0"/>
              <a:t>optimal</a:t>
            </a:r>
            <a:r>
              <a:rPr lang="it-IT" dirty="0" smtClean="0"/>
              <a:t> (1/N use of </a:t>
            </a:r>
            <a:r>
              <a:rPr lang="it-IT" dirty="0" err="1" smtClean="0"/>
              <a:t>total</a:t>
            </a:r>
            <a:r>
              <a:rPr lang="it-IT" dirty="0" smtClean="0"/>
              <a:t> </a:t>
            </a:r>
            <a:r>
              <a:rPr lang="it-IT" dirty="0" err="1" smtClean="0"/>
              <a:t>available</a:t>
            </a:r>
            <a:r>
              <a:rPr lang="it-IT" dirty="0" smtClean="0"/>
              <a:t> data)</a:t>
            </a:r>
          </a:p>
          <a:p>
            <a:pPr marL="0" indent="0">
              <a:buNone/>
            </a:pPr>
            <a:r>
              <a:rPr lang="it-IT" b="1" dirty="0" err="1" smtClean="0"/>
              <a:t>Better</a:t>
            </a:r>
            <a:r>
              <a:rPr lang="it-IT" b="1" dirty="0" smtClean="0"/>
              <a:t> </a:t>
            </a:r>
            <a:r>
              <a:rPr lang="it-IT" b="1" dirty="0" err="1" smtClean="0"/>
              <a:t>solution</a:t>
            </a:r>
            <a:r>
              <a:rPr lang="it-IT" dirty="0" smtClean="0"/>
              <a:t>: </a:t>
            </a:r>
            <a:r>
              <a:rPr lang="it-IT" dirty="0" err="1" smtClean="0"/>
              <a:t>parametrize</a:t>
            </a:r>
            <a:r>
              <a:rPr lang="it-IT" dirty="0" smtClean="0"/>
              <a:t> the </a:t>
            </a:r>
            <a:r>
              <a:rPr lang="it-IT" dirty="0" err="1" smtClean="0"/>
              <a:t>effect</a:t>
            </a:r>
            <a:r>
              <a:rPr lang="it-IT" dirty="0" smtClean="0"/>
              <a:t> of M in the </a:t>
            </a:r>
            <a:r>
              <a:rPr lang="it-IT" dirty="0" err="1" smtClean="0"/>
              <a:t>classifier</a:t>
            </a:r>
            <a:r>
              <a:rPr lang="it-IT" dirty="0"/>
              <a:t> </a:t>
            </a:r>
            <a:r>
              <a:rPr lang="it-IT" dirty="0" smtClean="0"/>
              <a:t>[15]. The training data </a:t>
            </a:r>
            <a:r>
              <a:rPr lang="it-IT" dirty="0" err="1" smtClean="0"/>
              <a:t>may</a:t>
            </a:r>
            <a:r>
              <a:rPr lang="it-IT" dirty="0" smtClean="0"/>
              <a:t> be </a:t>
            </a:r>
            <a:r>
              <a:rPr lang="it-IT" dirty="0" err="1" smtClean="0"/>
              <a:t>constructed</a:t>
            </a:r>
            <a:r>
              <a:rPr lang="it-IT" dirty="0" smtClean="0"/>
              <a:t> </a:t>
            </a:r>
            <a:r>
              <a:rPr lang="it-IT" dirty="0" err="1" smtClean="0"/>
              <a:t>as</a:t>
            </a:r>
            <a:r>
              <a:rPr lang="it-IT" dirty="0" smtClean="0"/>
              <a:t> a </a:t>
            </a:r>
            <a:r>
              <a:rPr lang="it-IT" dirty="0" err="1" smtClean="0"/>
              <a:t>mixture</a:t>
            </a:r>
            <a:r>
              <a:rPr lang="it-IT" dirty="0" smtClean="0"/>
              <a:t> of </a:t>
            </a:r>
            <a:r>
              <a:rPr lang="it-IT" dirty="0" err="1" smtClean="0"/>
              <a:t>different</a:t>
            </a:r>
            <a:r>
              <a:rPr lang="it-IT" dirty="0" smtClean="0"/>
              <a:t> M </a:t>
            </a:r>
            <a:r>
              <a:rPr lang="it-IT" dirty="0" err="1" smtClean="0"/>
              <a:t>hypotheses</a:t>
            </a:r>
            <a:r>
              <a:rPr lang="it-IT" dirty="0"/>
              <a:t> </a:t>
            </a:r>
            <a:r>
              <a:rPr lang="it-IT" dirty="0" err="1" smtClean="0"/>
              <a:t>if</a:t>
            </a:r>
            <a:r>
              <a:rPr lang="it-IT" dirty="0" smtClean="0"/>
              <a:t> M </a:t>
            </a:r>
            <a:r>
              <a:rPr lang="it-IT" dirty="0" err="1" smtClean="0"/>
              <a:t>is</a:t>
            </a:r>
            <a:r>
              <a:rPr lang="it-IT" dirty="0" smtClean="0"/>
              <a:t> </a:t>
            </a:r>
            <a:r>
              <a:rPr lang="it-IT" dirty="0" err="1" smtClean="0"/>
              <a:t>included</a:t>
            </a:r>
            <a:r>
              <a:rPr lang="it-IT" dirty="0" smtClean="0"/>
              <a:t> </a:t>
            </a:r>
            <a:r>
              <a:rPr lang="it-IT" dirty="0" err="1" smtClean="0"/>
              <a:t>among</a:t>
            </a:r>
            <a:r>
              <a:rPr lang="it-IT" dirty="0" smtClean="0"/>
              <a:t> the </a:t>
            </a:r>
            <a:r>
              <a:rPr lang="it-IT" dirty="0" err="1" smtClean="0"/>
              <a:t>features</a:t>
            </a:r>
            <a:r>
              <a:rPr lang="it-IT" dirty="0" smtClean="0"/>
              <a:t>.</a:t>
            </a:r>
          </a:p>
          <a:p>
            <a:pPr marL="0" indent="0">
              <a:buNone/>
            </a:pPr>
            <a:r>
              <a:rPr lang="it-IT" dirty="0"/>
              <a:t>	</a:t>
            </a:r>
            <a:r>
              <a:rPr lang="it-IT" dirty="0" smtClean="0">
                <a:sym typeface="Wingdings" panose="05000000000000000000" pitchFamily="2" charset="2"/>
              </a:rPr>
              <a:t> note </a:t>
            </a:r>
            <a:r>
              <a:rPr lang="it-IT" dirty="0" err="1" smtClean="0">
                <a:sym typeface="Wingdings" panose="05000000000000000000" pitchFamily="2" charset="2"/>
              </a:rPr>
              <a:t>that</a:t>
            </a:r>
            <a:r>
              <a:rPr lang="it-IT" dirty="0" smtClean="0">
                <a:sym typeface="Wingdings" panose="05000000000000000000" pitchFamily="2" charset="2"/>
              </a:rPr>
              <a:t> </a:t>
            </a:r>
            <a:r>
              <a:rPr lang="it-IT" dirty="0" err="1" smtClean="0">
                <a:sym typeface="Wingdings" panose="05000000000000000000" pitchFamily="2" charset="2"/>
              </a:rPr>
              <a:t>one</a:t>
            </a:r>
            <a:r>
              <a:rPr lang="it-IT" dirty="0" smtClean="0">
                <a:sym typeface="Wingdings" panose="05000000000000000000" pitchFamily="2" charset="2"/>
              </a:rPr>
              <a:t> must decide </a:t>
            </a:r>
            <a:r>
              <a:rPr lang="it-IT" dirty="0" err="1" smtClean="0">
                <a:sym typeface="Wingdings" panose="05000000000000000000" pitchFamily="2" charset="2"/>
              </a:rPr>
              <a:t>what</a:t>
            </a:r>
            <a:r>
              <a:rPr lang="it-IT" dirty="0" smtClean="0">
                <a:sym typeface="Wingdings" panose="05000000000000000000" pitchFamily="2" charset="2"/>
              </a:rPr>
              <a:t> to do with the background (for </a:t>
            </a:r>
            <a:r>
              <a:rPr lang="it-IT" dirty="0" err="1" smtClean="0">
                <a:sym typeface="Wingdings" panose="05000000000000000000" pitchFamily="2" charset="2"/>
              </a:rPr>
              <a:t>which</a:t>
            </a:r>
            <a:r>
              <a:rPr lang="it-IT" dirty="0" smtClean="0">
                <a:sym typeface="Wingdings" panose="05000000000000000000" pitchFamily="2" charset="2"/>
              </a:rPr>
              <a:t> M </a:t>
            </a:r>
            <a:r>
              <a:rPr lang="it-IT" dirty="0" err="1" smtClean="0">
                <a:sym typeface="Wingdings" panose="05000000000000000000" pitchFamily="2" charset="2"/>
              </a:rPr>
              <a:t>is</a:t>
            </a:r>
            <a:r>
              <a:rPr lang="it-IT" dirty="0" smtClean="0">
                <a:sym typeface="Wingdings" panose="05000000000000000000" pitchFamily="2" charset="2"/>
              </a:rPr>
              <a:t> </a:t>
            </a:r>
            <a:r>
              <a:rPr lang="it-IT" dirty="0" err="1" smtClean="0">
                <a:sym typeface="Wingdings" panose="05000000000000000000" pitchFamily="2" charset="2"/>
              </a:rPr>
              <a:t>undefined</a:t>
            </a:r>
            <a:r>
              <a:rPr lang="it-IT" dirty="0" smtClean="0">
                <a:sym typeface="Wingdings" panose="05000000000000000000" pitchFamily="2" charset="2"/>
              </a:rPr>
              <a:t>).</a:t>
            </a:r>
          </a:p>
          <a:p>
            <a:pPr marL="0" indent="0">
              <a:buNone/>
            </a:pPr>
            <a:r>
              <a:rPr lang="it-IT" dirty="0">
                <a:sym typeface="Wingdings" panose="05000000000000000000" pitchFamily="2" charset="2"/>
              </a:rPr>
              <a:t>	</a:t>
            </a:r>
            <a:r>
              <a:rPr lang="it-IT" dirty="0" smtClean="0">
                <a:sym typeface="Wingdings" panose="05000000000000000000" pitchFamily="2" charset="2"/>
              </a:rPr>
              <a:t> </a:t>
            </a:r>
            <a:r>
              <a:rPr lang="it-IT" dirty="0" err="1" smtClean="0">
                <a:sym typeface="Wingdings" panose="05000000000000000000" pitchFamily="2" charset="2"/>
              </a:rPr>
              <a:t>also</a:t>
            </a:r>
            <a:r>
              <a:rPr lang="it-IT" dirty="0" smtClean="0">
                <a:sym typeface="Wingdings" panose="05000000000000000000" pitchFamily="2" charset="2"/>
              </a:rPr>
              <a:t> note: </a:t>
            </a:r>
            <a:r>
              <a:rPr lang="it-IT" dirty="0" err="1" smtClean="0">
                <a:sym typeface="Wingdings" panose="05000000000000000000" pitchFamily="2" charset="2"/>
              </a:rPr>
              <a:t>this</a:t>
            </a:r>
            <a:r>
              <a:rPr lang="it-IT" dirty="0" smtClean="0">
                <a:sym typeface="Wingdings" panose="05000000000000000000" pitchFamily="2" charset="2"/>
              </a:rPr>
              <a:t> </a:t>
            </a:r>
            <a:r>
              <a:rPr lang="it-IT" dirty="0" err="1" smtClean="0">
                <a:sym typeface="Wingdings" panose="05000000000000000000" pitchFamily="2" charset="2"/>
              </a:rPr>
              <a:t>is</a:t>
            </a:r>
            <a:r>
              <a:rPr lang="it-IT" dirty="0" smtClean="0">
                <a:sym typeface="Wingdings" panose="05000000000000000000" pitchFamily="2" charset="2"/>
              </a:rPr>
              <a:t> </a:t>
            </a:r>
            <a:r>
              <a:rPr lang="it-IT" dirty="0" err="1" smtClean="0">
                <a:sym typeface="Wingdings" panose="05000000000000000000" pitchFamily="2" charset="2"/>
              </a:rPr>
              <a:t>not</a:t>
            </a:r>
            <a:r>
              <a:rPr lang="it-IT" dirty="0" smtClean="0">
                <a:sym typeface="Wingdings" panose="05000000000000000000" pitchFamily="2" charset="2"/>
              </a:rPr>
              <a:t> a </a:t>
            </a:r>
            <a:r>
              <a:rPr lang="it-IT" dirty="0" err="1" smtClean="0">
                <a:sym typeface="Wingdings" panose="05000000000000000000" pitchFamily="2" charset="2"/>
              </a:rPr>
              <a:t>Bayesian</a:t>
            </a:r>
            <a:r>
              <a:rPr lang="it-IT" dirty="0" smtClean="0">
                <a:sym typeface="Wingdings" panose="05000000000000000000" pitchFamily="2" charset="2"/>
              </a:rPr>
              <a:t> </a:t>
            </a:r>
            <a:r>
              <a:rPr lang="it-IT" dirty="0" err="1" smtClean="0">
                <a:sym typeface="Wingdings" panose="05000000000000000000" pitchFamily="2" charset="2"/>
              </a:rPr>
              <a:t>technique</a:t>
            </a:r>
            <a:r>
              <a:rPr lang="it-IT" dirty="0" smtClean="0">
                <a:sym typeface="Wingdings" panose="05000000000000000000" pitchFamily="2" charset="2"/>
              </a:rPr>
              <a:t> – the </a:t>
            </a:r>
            <a:r>
              <a:rPr lang="it-IT" dirty="0" err="1" smtClean="0">
                <a:sym typeface="Wingdings" panose="05000000000000000000" pitchFamily="2" charset="2"/>
              </a:rPr>
              <a:t>chosen</a:t>
            </a:r>
            <a:r>
              <a:rPr lang="it-IT" dirty="0" smtClean="0">
                <a:sym typeface="Wingdings" panose="05000000000000000000" pitchFamily="2" charset="2"/>
              </a:rPr>
              <a:t> </a:t>
            </a:r>
            <a:r>
              <a:rPr lang="it-IT" dirty="0" err="1" smtClean="0">
                <a:sym typeface="Wingdings" panose="05000000000000000000" pitchFamily="2" charset="2"/>
              </a:rPr>
              <a:t>admixture</a:t>
            </a:r>
            <a:r>
              <a:rPr lang="it-IT" dirty="0" smtClean="0">
                <a:sym typeface="Wingdings" panose="05000000000000000000" pitchFamily="2" charset="2"/>
              </a:rPr>
              <a:t> </a:t>
            </a:r>
            <a:r>
              <a:rPr lang="it-IT" dirty="0" err="1" smtClean="0">
                <a:sym typeface="Wingdings" panose="05000000000000000000" pitchFamily="2" charset="2"/>
              </a:rPr>
              <a:t>is</a:t>
            </a:r>
            <a:r>
              <a:rPr lang="it-IT" dirty="0" smtClean="0">
                <a:sym typeface="Wingdings" panose="05000000000000000000" pitchFamily="2" charset="2"/>
              </a:rPr>
              <a:t> </a:t>
            </a:r>
            <a:r>
              <a:rPr lang="it-IT" dirty="0" err="1" smtClean="0">
                <a:sym typeface="Wingdings" panose="05000000000000000000" pitchFamily="2" charset="2"/>
              </a:rPr>
              <a:t>not</a:t>
            </a:r>
            <a:r>
              <a:rPr lang="it-IT" dirty="0" smtClean="0">
                <a:sym typeface="Wingdings" panose="05000000000000000000" pitchFamily="2" charset="2"/>
              </a:rPr>
              <a:t> a </a:t>
            </a:r>
            <a:r>
              <a:rPr lang="it-IT" dirty="0" err="1" smtClean="0">
                <a:sym typeface="Wingdings" panose="05000000000000000000" pitchFamily="2" charset="2"/>
              </a:rPr>
              <a:t>prior</a:t>
            </a:r>
            <a:r>
              <a:rPr lang="it-IT" dirty="0" smtClean="0">
                <a:sym typeface="Wingdings" panose="05000000000000000000" pitchFamily="2" charset="2"/>
              </a:rPr>
              <a:t> on M, 	and </a:t>
            </a:r>
            <a:r>
              <a:rPr lang="it-IT" dirty="0" err="1" smtClean="0">
                <a:sym typeface="Wingdings" panose="05000000000000000000" pitchFamily="2" charset="2"/>
              </a:rPr>
              <a:t>it</a:t>
            </a:r>
            <a:r>
              <a:rPr lang="it-IT" dirty="0" smtClean="0">
                <a:sym typeface="Wingdings" panose="05000000000000000000" pitchFamily="2" charset="2"/>
              </a:rPr>
              <a:t> </a:t>
            </a:r>
            <a:r>
              <a:rPr lang="it-IT" dirty="0" err="1" smtClean="0">
                <a:sym typeface="Wingdings" panose="05000000000000000000" pitchFamily="2" charset="2"/>
              </a:rPr>
              <a:t>only</a:t>
            </a:r>
            <a:r>
              <a:rPr lang="it-IT" dirty="0" smtClean="0">
                <a:sym typeface="Wingdings" panose="05000000000000000000" pitchFamily="2" charset="2"/>
              </a:rPr>
              <a:t> </a:t>
            </a:r>
            <a:r>
              <a:rPr lang="it-IT" dirty="0" err="1" smtClean="0">
                <a:sym typeface="Wingdings" panose="05000000000000000000" pitchFamily="2" charset="2"/>
              </a:rPr>
              <a:t>affects</a:t>
            </a:r>
            <a:r>
              <a:rPr lang="it-IT" dirty="0" smtClean="0">
                <a:sym typeface="Wingdings" panose="05000000000000000000" pitchFamily="2" charset="2"/>
              </a:rPr>
              <a:t> the </a:t>
            </a:r>
            <a:r>
              <a:rPr lang="it-IT" dirty="0" err="1" smtClean="0">
                <a:sym typeface="Wingdings" panose="05000000000000000000" pitchFamily="2" charset="2"/>
              </a:rPr>
              <a:t>power</a:t>
            </a:r>
            <a:r>
              <a:rPr lang="it-IT" dirty="0" smtClean="0">
                <a:sym typeface="Wingdings" panose="05000000000000000000" pitchFamily="2" charset="2"/>
              </a:rPr>
              <a:t> of the </a:t>
            </a:r>
            <a:r>
              <a:rPr lang="it-IT" dirty="0" err="1" smtClean="0">
                <a:sym typeface="Wingdings" panose="05000000000000000000" pitchFamily="2" charset="2"/>
              </a:rPr>
              <a:t>classifier</a:t>
            </a:r>
            <a:r>
              <a:rPr lang="it-IT" dirty="0" smtClean="0">
                <a:sym typeface="Wingdings" panose="05000000000000000000" pitchFamily="2" charset="2"/>
              </a:rPr>
              <a:t>.</a:t>
            </a:r>
          </a:p>
          <a:p>
            <a:pPr marL="0" indent="0">
              <a:buNone/>
            </a:pPr>
            <a:r>
              <a:rPr lang="it-IT" dirty="0" smtClean="0">
                <a:sym typeface="Wingdings" panose="05000000000000000000" pitchFamily="2" charset="2"/>
              </a:rPr>
              <a:t>The </a:t>
            </a:r>
            <a:r>
              <a:rPr lang="it-IT" dirty="0" err="1" smtClean="0">
                <a:sym typeface="Wingdings" panose="05000000000000000000" pitchFamily="2" charset="2"/>
              </a:rPr>
              <a:t>advantage</a:t>
            </a:r>
            <a:r>
              <a:rPr lang="it-IT" dirty="0" smtClean="0">
                <a:sym typeface="Wingdings" panose="05000000000000000000" pitchFamily="2" charset="2"/>
              </a:rPr>
              <a:t> </a:t>
            </a:r>
            <a:r>
              <a:rPr lang="it-IT" dirty="0" err="1" smtClean="0">
                <a:sym typeface="Wingdings" panose="05000000000000000000" pitchFamily="2" charset="2"/>
              </a:rPr>
              <a:t>is</a:t>
            </a:r>
            <a:r>
              <a:rPr lang="it-IT" dirty="0" smtClean="0">
                <a:sym typeface="Wingdings" panose="05000000000000000000" pitchFamily="2" charset="2"/>
              </a:rPr>
              <a:t> </a:t>
            </a:r>
            <a:r>
              <a:rPr lang="it-IT" dirty="0" err="1" smtClean="0">
                <a:sym typeface="Wingdings" panose="05000000000000000000" pitchFamily="2" charset="2"/>
              </a:rPr>
              <a:t>that</a:t>
            </a:r>
            <a:r>
              <a:rPr lang="it-IT" dirty="0" smtClean="0">
                <a:sym typeface="Wingdings" panose="05000000000000000000" pitchFamily="2" charset="2"/>
              </a:rPr>
              <a:t> the network </a:t>
            </a:r>
            <a:r>
              <a:rPr lang="it-IT" dirty="0" err="1" smtClean="0">
                <a:sym typeface="Wingdings" panose="05000000000000000000" pitchFamily="2" charset="2"/>
              </a:rPr>
              <a:t>may</a:t>
            </a:r>
            <a:r>
              <a:rPr lang="it-IT" dirty="0" smtClean="0">
                <a:sym typeface="Wingdings" panose="05000000000000000000" pitchFamily="2" charset="2"/>
              </a:rPr>
              <a:t> </a:t>
            </a:r>
            <a:r>
              <a:rPr lang="it-IT" dirty="0" err="1" smtClean="0">
                <a:sym typeface="Wingdings" panose="05000000000000000000" pitchFamily="2" charset="2"/>
              </a:rPr>
              <a:t>meaningfully</a:t>
            </a:r>
            <a:r>
              <a:rPr lang="it-IT" dirty="0" smtClean="0">
                <a:sym typeface="Wingdings" panose="05000000000000000000" pitchFamily="2" charset="2"/>
              </a:rPr>
              <a:t> </a:t>
            </a:r>
            <a:r>
              <a:rPr lang="it-IT" dirty="0" err="1" smtClean="0">
                <a:sym typeface="Wingdings" panose="05000000000000000000" pitchFamily="2" charset="2"/>
              </a:rPr>
              <a:t>classify</a:t>
            </a:r>
            <a:r>
              <a:rPr lang="it-IT" dirty="0" smtClean="0">
                <a:sym typeface="Wingdings" panose="05000000000000000000" pitchFamily="2" charset="2"/>
              </a:rPr>
              <a:t> </a:t>
            </a:r>
            <a:r>
              <a:rPr lang="it-IT" dirty="0" err="1" smtClean="0">
                <a:sym typeface="Wingdings" panose="05000000000000000000" pitchFamily="2" charset="2"/>
              </a:rPr>
              <a:t>events</a:t>
            </a:r>
            <a:r>
              <a:rPr lang="it-IT" dirty="0" smtClean="0">
                <a:sym typeface="Wingdings" panose="05000000000000000000" pitchFamily="2" charset="2"/>
              </a:rPr>
              <a:t> for M* </a:t>
            </a:r>
            <a:r>
              <a:rPr lang="it-IT" dirty="0" err="1" smtClean="0">
                <a:sym typeface="Wingdings" panose="05000000000000000000" pitchFamily="2" charset="2"/>
              </a:rPr>
              <a:t>values</a:t>
            </a:r>
            <a:r>
              <a:rPr lang="it-IT" dirty="0" smtClean="0">
                <a:sym typeface="Wingdings" panose="05000000000000000000" pitchFamily="2" charset="2"/>
              </a:rPr>
              <a:t> </a:t>
            </a:r>
            <a:r>
              <a:rPr lang="it-IT" dirty="0" err="1" smtClean="0">
                <a:sym typeface="Wingdings" panose="05000000000000000000" pitchFamily="2" charset="2"/>
              </a:rPr>
              <a:t>not</a:t>
            </a:r>
            <a:r>
              <a:rPr lang="it-IT" dirty="0" smtClean="0">
                <a:sym typeface="Wingdings" panose="05000000000000000000" pitchFamily="2" charset="2"/>
              </a:rPr>
              <a:t> </a:t>
            </a:r>
            <a:r>
              <a:rPr lang="it-IT" dirty="0" err="1" smtClean="0">
                <a:sym typeface="Wingdings" panose="05000000000000000000" pitchFamily="2" charset="2"/>
              </a:rPr>
              <a:t>seen</a:t>
            </a:r>
            <a:r>
              <a:rPr lang="it-IT" dirty="0" smtClean="0">
                <a:sym typeface="Wingdings" panose="05000000000000000000" pitchFamily="2" charset="2"/>
              </a:rPr>
              <a:t> </a:t>
            </a:r>
            <a:r>
              <a:rPr lang="it-IT" dirty="0" err="1" smtClean="0">
                <a:sym typeface="Wingdings" panose="05000000000000000000" pitchFamily="2" charset="2"/>
              </a:rPr>
              <a:t>during</a:t>
            </a:r>
            <a:r>
              <a:rPr lang="it-IT" dirty="0" smtClean="0">
                <a:sym typeface="Wingdings" panose="05000000000000000000" pitchFamily="2" charset="2"/>
              </a:rPr>
              <a:t> training. An </a:t>
            </a:r>
            <a:r>
              <a:rPr lang="it-IT" dirty="0" err="1" smtClean="0">
                <a:sym typeface="Wingdings" panose="05000000000000000000" pitchFamily="2" charset="2"/>
              </a:rPr>
              <a:t>interpolation</a:t>
            </a:r>
            <a:r>
              <a:rPr lang="it-IT" dirty="0" smtClean="0">
                <a:sym typeface="Wingdings" panose="05000000000000000000" pitchFamily="2" charset="2"/>
              </a:rPr>
              <a:t> of the score for </a:t>
            </a:r>
            <a:r>
              <a:rPr lang="it-IT" dirty="0" err="1" smtClean="0">
                <a:sym typeface="Wingdings" panose="05000000000000000000" pitchFamily="2" charset="2"/>
              </a:rPr>
              <a:t>different</a:t>
            </a:r>
            <a:r>
              <a:rPr lang="it-IT" dirty="0" smtClean="0">
                <a:sym typeface="Wingdings" panose="05000000000000000000" pitchFamily="2" charset="2"/>
              </a:rPr>
              <a:t> mass </a:t>
            </a:r>
            <a:r>
              <a:rPr lang="it-IT" dirty="0" err="1" smtClean="0">
                <a:sym typeface="Wingdings" panose="05000000000000000000" pitchFamily="2" charset="2"/>
              </a:rPr>
              <a:t>hypotheses</a:t>
            </a:r>
            <a:r>
              <a:rPr lang="it-IT" dirty="0" smtClean="0">
                <a:sym typeface="Wingdings" panose="05000000000000000000" pitchFamily="2" charset="2"/>
              </a:rPr>
              <a:t> </a:t>
            </a:r>
            <a:r>
              <a:rPr lang="it-IT" dirty="0" err="1" smtClean="0">
                <a:sym typeface="Wingdings" panose="05000000000000000000" pitchFamily="2" charset="2"/>
              </a:rPr>
              <a:t>is</a:t>
            </a:r>
            <a:r>
              <a:rPr lang="it-IT" dirty="0" smtClean="0">
                <a:sym typeface="Wingdings" panose="05000000000000000000" pitchFamily="2" charset="2"/>
              </a:rPr>
              <a:t> </a:t>
            </a:r>
            <a:r>
              <a:rPr lang="it-IT" dirty="0" err="1" smtClean="0">
                <a:sym typeface="Wingdings" panose="05000000000000000000" pitchFamily="2" charset="2"/>
              </a:rPr>
              <a:t>also</a:t>
            </a:r>
            <a:r>
              <a:rPr lang="it-IT" dirty="0" smtClean="0">
                <a:sym typeface="Wingdings" panose="05000000000000000000" pitchFamily="2" charset="2"/>
              </a:rPr>
              <a:t> </a:t>
            </a:r>
            <a:r>
              <a:rPr lang="it-IT" dirty="0" err="1" smtClean="0">
                <a:sym typeface="Wingdings" panose="05000000000000000000" pitchFamily="2" charset="2"/>
              </a:rPr>
              <a:t>possible</a:t>
            </a:r>
            <a:r>
              <a:rPr lang="it-IT" dirty="0" smtClean="0">
                <a:sym typeface="Wingdings" panose="05000000000000000000" pitchFamily="2" charset="2"/>
              </a:rPr>
              <a:t>.</a:t>
            </a:r>
            <a:endParaRPr lang="en-US"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20</a:t>
            </a:fld>
            <a:endParaRPr lang="en-US"/>
          </a:p>
        </p:txBody>
      </p:sp>
    </p:spTree>
    <p:extLst>
      <p:ext uri="{BB962C8B-B14F-4D97-AF65-F5344CB8AC3E}">
        <p14:creationId xmlns:p14="http://schemas.microsoft.com/office/powerpoint/2010/main" val="2190032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anim calcmode="lin" valueType="num">
                                      <p:cBhvr additive="base">
                                        <p:cTn id="1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 calcmode="lin" valueType="num">
                                      <p:cBhvr additive="base">
                                        <p:cTn id="1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Example</a:t>
            </a:r>
            <a:r>
              <a:rPr lang="it-IT" dirty="0" smtClean="0"/>
              <a:t>: </a:t>
            </a:r>
            <a:r>
              <a:rPr lang="it-IT" dirty="0" err="1" smtClean="0"/>
              <a:t>X</a:t>
            </a:r>
            <a:r>
              <a:rPr lang="it-IT" dirty="0" err="1" smtClean="0">
                <a:sym typeface="Wingdings" panose="05000000000000000000" pitchFamily="2" charset="2"/>
              </a:rPr>
              <a:t>tt</a:t>
            </a:r>
            <a:r>
              <a:rPr lang="it-IT" dirty="0" smtClean="0">
                <a:sym typeface="Wingdings" panose="05000000000000000000" pitchFamily="2" charset="2"/>
              </a:rPr>
              <a:t> in ATLAS</a:t>
            </a:r>
            <a:endParaRPr lang="en-US" dirty="0"/>
          </a:p>
        </p:txBody>
      </p:sp>
      <p:sp>
        <p:nvSpPr>
          <p:cNvPr id="3" name="Content Placeholder 2"/>
          <p:cNvSpPr>
            <a:spLocks noGrp="1"/>
          </p:cNvSpPr>
          <p:nvPr>
            <p:ph idx="1"/>
          </p:nvPr>
        </p:nvSpPr>
        <p:spPr>
          <a:xfrm>
            <a:off x="752966" y="2110400"/>
            <a:ext cx="6571268" cy="4351338"/>
          </a:xfrm>
        </p:spPr>
        <p:txBody>
          <a:bodyPr>
            <a:normAutofit fontScale="77500" lnSpcReduction="20000"/>
          </a:bodyPr>
          <a:lstStyle/>
          <a:p>
            <a:pPr marL="0" indent="0">
              <a:buNone/>
            </a:pPr>
            <a:r>
              <a:rPr lang="it-IT" dirty="0" smtClean="0"/>
              <a:t>The </a:t>
            </a:r>
            <a:r>
              <a:rPr lang="it-IT" dirty="0" err="1" smtClean="0"/>
              <a:t>technique</a:t>
            </a:r>
            <a:r>
              <a:rPr lang="it-IT" dirty="0" smtClean="0"/>
              <a:t> </a:t>
            </a:r>
            <a:r>
              <a:rPr lang="it-IT" dirty="0" err="1" smtClean="0"/>
              <a:t>proposed</a:t>
            </a:r>
            <a:r>
              <a:rPr lang="it-IT" dirty="0" smtClean="0"/>
              <a:t> by Baldi et al. in[15] </a:t>
            </a:r>
            <a:r>
              <a:rPr lang="it-IT" dirty="0" err="1" smtClean="0"/>
              <a:t>was</a:t>
            </a:r>
            <a:r>
              <a:rPr lang="it-IT" dirty="0" smtClean="0"/>
              <a:t> </a:t>
            </a:r>
            <a:r>
              <a:rPr lang="it-IT" dirty="0" err="1" smtClean="0"/>
              <a:t>tested</a:t>
            </a:r>
            <a:r>
              <a:rPr lang="it-IT" dirty="0" smtClean="0"/>
              <a:t> with DELPHES[16] </a:t>
            </a:r>
            <a:r>
              <a:rPr lang="it-IT" dirty="0" err="1" smtClean="0"/>
              <a:t>simulations</a:t>
            </a:r>
            <a:r>
              <a:rPr lang="it-IT" dirty="0" smtClean="0"/>
              <a:t>, </a:t>
            </a:r>
            <a:r>
              <a:rPr lang="it-IT" dirty="0" err="1" smtClean="0"/>
              <a:t>searching</a:t>
            </a:r>
            <a:r>
              <a:rPr lang="it-IT" dirty="0" smtClean="0"/>
              <a:t> for a </a:t>
            </a:r>
            <a:r>
              <a:rPr lang="it-IT" dirty="0" err="1" smtClean="0"/>
              <a:t>ttbar</a:t>
            </a:r>
            <a:r>
              <a:rPr lang="it-IT" dirty="0" smtClean="0"/>
              <a:t> </a:t>
            </a:r>
            <a:r>
              <a:rPr lang="it-IT" dirty="0" err="1" smtClean="0"/>
              <a:t>resonance</a:t>
            </a:r>
            <a:r>
              <a:rPr lang="it-IT" dirty="0" smtClean="0"/>
              <a:t> </a:t>
            </a:r>
            <a:r>
              <a:rPr lang="it-IT" dirty="0" err="1" smtClean="0"/>
              <a:t>within</a:t>
            </a:r>
            <a:r>
              <a:rPr lang="it-IT" dirty="0" smtClean="0"/>
              <a:t> non-</a:t>
            </a:r>
            <a:r>
              <a:rPr lang="it-IT" dirty="0" err="1" smtClean="0"/>
              <a:t>resonant</a:t>
            </a:r>
            <a:r>
              <a:rPr lang="it-IT" dirty="0" smtClean="0"/>
              <a:t> </a:t>
            </a:r>
            <a:r>
              <a:rPr lang="it-IT" dirty="0" err="1" smtClean="0"/>
              <a:t>ttbar</a:t>
            </a:r>
            <a:r>
              <a:rPr lang="it-IT" dirty="0" smtClean="0"/>
              <a:t> backgrounds. </a:t>
            </a:r>
          </a:p>
          <a:p>
            <a:pPr marL="0" indent="0">
              <a:buNone/>
            </a:pPr>
            <a:r>
              <a:rPr lang="it-IT" dirty="0" smtClean="0"/>
              <a:t>Random M </a:t>
            </a:r>
            <a:r>
              <a:rPr lang="it-IT" dirty="0" err="1" smtClean="0"/>
              <a:t>values</a:t>
            </a:r>
            <a:r>
              <a:rPr lang="it-IT" dirty="0" smtClean="0"/>
              <a:t> </a:t>
            </a:r>
            <a:r>
              <a:rPr lang="it-IT" dirty="0" err="1" smtClean="0"/>
              <a:t>were</a:t>
            </a:r>
            <a:r>
              <a:rPr lang="it-IT" dirty="0" smtClean="0"/>
              <a:t> </a:t>
            </a:r>
            <a:r>
              <a:rPr lang="it-IT" dirty="0" err="1" smtClean="0"/>
              <a:t>used</a:t>
            </a:r>
            <a:r>
              <a:rPr lang="it-IT" dirty="0" smtClean="0"/>
              <a:t> for the background in the training. </a:t>
            </a:r>
          </a:p>
          <a:p>
            <a:pPr marL="0" indent="0">
              <a:buNone/>
            </a:pPr>
            <a:endParaRPr lang="it-IT" dirty="0"/>
          </a:p>
          <a:p>
            <a:pPr marL="0" indent="0">
              <a:buNone/>
            </a:pPr>
            <a:r>
              <a:rPr lang="it-IT" dirty="0" smtClean="0"/>
              <a:t>The network </a:t>
            </a:r>
            <a:r>
              <a:rPr lang="it-IT" dirty="0" err="1" smtClean="0"/>
              <a:t>provides</a:t>
            </a:r>
            <a:r>
              <a:rPr lang="it-IT" dirty="0" smtClean="0"/>
              <a:t> </a:t>
            </a:r>
            <a:r>
              <a:rPr lang="it-IT" dirty="0" err="1" smtClean="0"/>
              <a:t>different</a:t>
            </a:r>
            <a:r>
              <a:rPr lang="it-IT" dirty="0" smtClean="0"/>
              <a:t> </a:t>
            </a:r>
            <a:r>
              <a:rPr lang="it-IT" dirty="0" err="1" smtClean="0"/>
              <a:t>scores</a:t>
            </a:r>
            <a:r>
              <a:rPr lang="it-IT" dirty="0" smtClean="0"/>
              <a:t> for </a:t>
            </a:r>
            <a:r>
              <a:rPr lang="it-IT" dirty="0" err="1" smtClean="0"/>
              <a:t>same</a:t>
            </a:r>
            <a:r>
              <a:rPr lang="it-IT" dirty="0" smtClean="0"/>
              <a:t> </a:t>
            </a:r>
            <a:r>
              <a:rPr lang="it-IT" dirty="0" err="1" smtClean="0"/>
              <a:t>features</a:t>
            </a:r>
            <a:r>
              <a:rPr lang="it-IT" dirty="0" smtClean="0"/>
              <a:t> x, </a:t>
            </a:r>
            <a:r>
              <a:rPr lang="it-IT" dirty="0" err="1" smtClean="0"/>
              <a:t>depending</a:t>
            </a:r>
            <a:r>
              <a:rPr lang="it-IT" dirty="0" smtClean="0"/>
              <a:t> on the </a:t>
            </a:r>
            <a:r>
              <a:rPr lang="it-IT" dirty="0" err="1" smtClean="0"/>
              <a:t>value</a:t>
            </a:r>
            <a:r>
              <a:rPr lang="it-IT" dirty="0" smtClean="0"/>
              <a:t> of the </a:t>
            </a:r>
            <a:r>
              <a:rPr lang="it-IT" dirty="0" err="1" smtClean="0"/>
              <a:t>nuisance</a:t>
            </a:r>
            <a:r>
              <a:rPr lang="it-IT" dirty="0" smtClean="0"/>
              <a:t> M.</a:t>
            </a:r>
          </a:p>
          <a:p>
            <a:pPr marL="0" indent="0">
              <a:buNone/>
            </a:pPr>
            <a:endParaRPr lang="it-IT" dirty="0" smtClean="0"/>
          </a:p>
          <a:p>
            <a:pPr marL="0" indent="0">
              <a:buNone/>
            </a:pPr>
            <a:r>
              <a:rPr lang="it-IT" dirty="0" smtClean="0"/>
              <a:t>The </a:t>
            </a:r>
            <a:r>
              <a:rPr lang="it-IT" dirty="0" err="1" smtClean="0"/>
              <a:t>parametrized</a:t>
            </a:r>
            <a:r>
              <a:rPr lang="it-IT" dirty="0" smtClean="0"/>
              <a:t> network </a:t>
            </a:r>
            <a:r>
              <a:rPr lang="it-IT" dirty="0" err="1" smtClean="0"/>
              <a:t>was</a:t>
            </a:r>
            <a:r>
              <a:rPr lang="it-IT" dirty="0" smtClean="0"/>
              <a:t> </a:t>
            </a:r>
            <a:r>
              <a:rPr lang="it-IT" dirty="0" err="1" smtClean="0"/>
              <a:t>shown</a:t>
            </a:r>
            <a:r>
              <a:rPr lang="it-IT" dirty="0" smtClean="0"/>
              <a:t> to </a:t>
            </a:r>
            <a:r>
              <a:rPr lang="it-IT" dirty="0" err="1" smtClean="0">
                <a:solidFill>
                  <a:srgbClr val="FF0000"/>
                </a:solidFill>
              </a:rPr>
              <a:t>perform</a:t>
            </a:r>
            <a:r>
              <a:rPr lang="it-IT" dirty="0" smtClean="0">
                <a:solidFill>
                  <a:srgbClr val="FF0000"/>
                </a:solidFill>
              </a:rPr>
              <a:t> </a:t>
            </a:r>
            <a:r>
              <a:rPr lang="it-IT" dirty="0" err="1" smtClean="0">
                <a:solidFill>
                  <a:srgbClr val="FF0000"/>
                </a:solidFill>
              </a:rPr>
              <a:t>as</a:t>
            </a:r>
            <a:r>
              <a:rPr lang="it-IT" dirty="0" smtClean="0">
                <a:solidFill>
                  <a:srgbClr val="FF0000"/>
                </a:solidFill>
              </a:rPr>
              <a:t> </a:t>
            </a:r>
            <a:r>
              <a:rPr lang="it-IT" dirty="0" err="1" smtClean="0">
                <a:solidFill>
                  <a:srgbClr val="FF0000"/>
                </a:solidFill>
              </a:rPr>
              <a:t>well</a:t>
            </a:r>
            <a:r>
              <a:rPr lang="it-IT" dirty="0" smtClean="0">
                <a:solidFill>
                  <a:srgbClr val="FF0000"/>
                </a:solidFill>
              </a:rPr>
              <a:t> </a:t>
            </a:r>
            <a:r>
              <a:rPr lang="it-IT" dirty="0" err="1" smtClean="0">
                <a:solidFill>
                  <a:srgbClr val="FF0000"/>
                </a:solidFill>
              </a:rPr>
              <a:t>as</a:t>
            </a:r>
            <a:r>
              <a:rPr lang="it-IT" dirty="0" smtClean="0">
                <a:solidFill>
                  <a:srgbClr val="FF0000"/>
                </a:solidFill>
              </a:rPr>
              <a:t> </a:t>
            </a:r>
            <a:r>
              <a:rPr lang="it-IT" dirty="0" err="1" smtClean="0">
                <a:solidFill>
                  <a:srgbClr val="FF0000"/>
                </a:solidFill>
              </a:rPr>
              <a:t>individual</a:t>
            </a:r>
            <a:r>
              <a:rPr lang="it-IT" dirty="0" smtClean="0">
                <a:solidFill>
                  <a:srgbClr val="FF0000"/>
                </a:solidFill>
              </a:rPr>
              <a:t> NN on the mass </a:t>
            </a:r>
            <a:r>
              <a:rPr lang="it-IT" dirty="0" err="1" smtClean="0">
                <a:solidFill>
                  <a:srgbClr val="FF0000"/>
                </a:solidFill>
              </a:rPr>
              <a:t>points</a:t>
            </a:r>
            <a:r>
              <a:rPr lang="it-IT" dirty="0" smtClean="0">
                <a:solidFill>
                  <a:srgbClr val="FF0000"/>
                </a:solidFill>
              </a:rPr>
              <a:t> </a:t>
            </a:r>
            <a:r>
              <a:rPr lang="it-IT" dirty="0" err="1" smtClean="0">
                <a:solidFill>
                  <a:srgbClr val="FF0000"/>
                </a:solidFill>
              </a:rPr>
              <a:t>at</a:t>
            </a:r>
            <a:r>
              <a:rPr lang="it-IT" dirty="0" smtClean="0">
                <a:solidFill>
                  <a:srgbClr val="FF0000"/>
                </a:solidFill>
              </a:rPr>
              <a:t> </a:t>
            </a:r>
            <a:r>
              <a:rPr lang="it-IT" dirty="0" err="1" smtClean="0">
                <a:solidFill>
                  <a:srgbClr val="FF0000"/>
                </a:solidFill>
              </a:rPr>
              <a:t>which</a:t>
            </a:r>
            <a:r>
              <a:rPr lang="it-IT" dirty="0" smtClean="0">
                <a:solidFill>
                  <a:srgbClr val="FF0000"/>
                </a:solidFill>
              </a:rPr>
              <a:t> the </a:t>
            </a:r>
            <a:r>
              <a:rPr lang="it-IT" dirty="0" err="1" smtClean="0">
                <a:solidFill>
                  <a:srgbClr val="FF0000"/>
                </a:solidFill>
              </a:rPr>
              <a:t>latter</a:t>
            </a:r>
            <a:r>
              <a:rPr lang="it-IT" dirty="0" smtClean="0">
                <a:solidFill>
                  <a:srgbClr val="FF0000"/>
                </a:solidFill>
              </a:rPr>
              <a:t> </a:t>
            </a:r>
            <a:r>
              <a:rPr lang="it-IT" dirty="0" err="1" smtClean="0">
                <a:solidFill>
                  <a:srgbClr val="FF0000"/>
                </a:solidFill>
              </a:rPr>
              <a:t>were</a:t>
            </a:r>
            <a:r>
              <a:rPr lang="it-IT" dirty="0" smtClean="0">
                <a:solidFill>
                  <a:srgbClr val="FF0000"/>
                </a:solidFill>
              </a:rPr>
              <a:t> </a:t>
            </a:r>
            <a:r>
              <a:rPr lang="it-IT" dirty="0" err="1" smtClean="0">
                <a:solidFill>
                  <a:srgbClr val="FF0000"/>
                </a:solidFill>
              </a:rPr>
              <a:t>trained</a:t>
            </a:r>
            <a:r>
              <a:rPr lang="it-IT" dirty="0" smtClean="0">
                <a:solidFill>
                  <a:srgbClr val="FF0000"/>
                </a:solidFill>
              </a:rPr>
              <a:t>, </a:t>
            </a:r>
            <a:r>
              <a:rPr lang="it-IT" dirty="0" err="1" smtClean="0">
                <a:solidFill>
                  <a:srgbClr val="FF0000"/>
                </a:solidFill>
              </a:rPr>
              <a:t>but</a:t>
            </a:r>
            <a:r>
              <a:rPr lang="it-IT" dirty="0" smtClean="0">
                <a:solidFill>
                  <a:srgbClr val="FF0000"/>
                </a:solidFill>
              </a:rPr>
              <a:t> </a:t>
            </a:r>
            <a:r>
              <a:rPr lang="it-IT" dirty="0" err="1" smtClean="0">
                <a:solidFill>
                  <a:srgbClr val="FF0000"/>
                </a:solidFill>
              </a:rPr>
              <a:t>better</a:t>
            </a:r>
            <a:r>
              <a:rPr lang="it-IT" dirty="0" smtClean="0">
                <a:solidFill>
                  <a:srgbClr val="FF0000"/>
                </a:solidFill>
              </a:rPr>
              <a:t> </a:t>
            </a:r>
            <a:r>
              <a:rPr lang="it-IT" dirty="0" err="1" smtClean="0">
                <a:solidFill>
                  <a:srgbClr val="FF0000"/>
                </a:solidFill>
              </a:rPr>
              <a:t>than</a:t>
            </a:r>
            <a:r>
              <a:rPr lang="it-IT" dirty="0" smtClean="0">
                <a:solidFill>
                  <a:srgbClr val="FF0000"/>
                </a:solidFill>
              </a:rPr>
              <a:t> a NN </a:t>
            </a:r>
            <a:r>
              <a:rPr lang="it-IT" dirty="0" err="1" smtClean="0">
                <a:solidFill>
                  <a:srgbClr val="FF0000"/>
                </a:solidFill>
              </a:rPr>
              <a:t>trained</a:t>
            </a:r>
            <a:r>
              <a:rPr lang="it-IT" dirty="0" smtClean="0">
                <a:solidFill>
                  <a:srgbClr val="FF0000"/>
                </a:solidFill>
              </a:rPr>
              <a:t> on a </a:t>
            </a:r>
            <a:r>
              <a:rPr lang="it-IT" dirty="0" err="1" smtClean="0">
                <a:solidFill>
                  <a:srgbClr val="FF0000"/>
                </a:solidFill>
              </a:rPr>
              <a:t>mixture</a:t>
            </a:r>
            <a:r>
              <a:rPr lang="it-IT" dirty="0" smtClean="0"/>
              <a:t>.</a:t>
            </a:r>
          </a:p>
          <a:p>
            <a:pPr marL="0" indent="0">
              <a:buNone/>
            </a:pP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21</a:t>
            </a:fld>
            <a:endParaRPr lang="en-US"/>
          </a:p>
        </p:txBody>
      </p:sp>
      <p:pic>
        <p:nvPicPr>
          <p:cNvPr id="7" name="Picture 6"/>
          <p:cNvPicPr>
            <a:picLocks noChangeAspect="1"/>
          </p:cNvPicPr>
          <p:nvPr/>
        </p:nvPicPr>
        <p:blipFill>
          <a:blip r:embed="rId2"/>
          <a:stretch>
            <a:fillRect/>
          </a:stretch>
        </p:blipFill>
        <p:spPr>
          <a:xfrm>
            <a:off x="7114535" y="76813"/>
            <a:ext cx="3743325" cy="1876425"/>
          </a:xfrm>
          <a:prstGeom prst="rect">
            <a:avLst/>
          </a:prstGeom>
        </p:spPr>
      </p:pic>
      <p:pic>
        <p:nvPicPr>
          <p:cNvPr id="8" name="Picture 7"/>
          <p:cNvPicPr>
            <a:picLocks noChangeAspect="1"/>
          </p:cNvPicPr>
          <p:nvPr/>
        </p:nvPicPr>
        <p:blipFill>
          <a:blip r:embed="rId3"/>
          <a:stretch>
            <a:fillRect/>
          </a:stretch>
        </p:blipFill>
        <p:spPr>
          <a:xfrm>
            <a:off x="8986199" y="1563123"/>
            <a:ext cx="3205801" cy="2460396"/>
          </a:xfrm>
          <a:prstGeom prst="rect">
            <a:avLst/>
          </a:prstGeom>
        </p:spPr>
      </p:pic>
      <p:pic>
        <p:nvPicPr>
          <p:cNvPr id="9" name="Picture 8"/>
          <p:cNvPicPr>
            <a:picLocks noChangeAspect="1"/>
          </p:cNvPicPr>
          <p:nvPr/>
        </p:nvPicPr>
        <p:blipFill>
          <a:blip r:embed="rId4"/>
          <a:stretch>
            <a:fillRect/>
          </a:stretch>
        </p:blipFill>
        <p:spPr>
          <a:xfrm>
            <a:off x="8069118" y="4023518"/>
            <a:ext cx="4122881" cy="2834481"/>
          </a:xfrm>
          <a:prstGeom prst="rect">
            <a:avLst/>
          </a:prstGeom>
        </p:spPr>
      </p:pic>
    </p:spTree>
    <p:extLst>
      <p:ext uri="{BB962C8B-B14F-4D97-AF65-F5344CB8AC3E}">
        <p14:creationId xmlns:p14="http://schemas.microsoft.com/office/powerpoint/2010/main" val="232473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5. Decorrelation, penalization, adversaries</a:t>
            </a:r>
            <a:endParaRPr lang="en-US" b="1" dirty="0"/>
          </a:p>
        </p:txBody>
      </p:sp>
      <p:sp>
        <p:nvSpPr>
          <p:cNvPr id="3" name="Content Placeholder 2"/>
          <p:cNvSpPr>
            <a:spLocks noGrp="1"/>
          </p:cNvSpPr>
          <p:nvPr>
            <p:ph idx="1"/>
          </p:nvPr>
        </p:nvSpPr>
        <p:spPr/>
        <p:txBody>
          <a:bodyPr>
            <a:normAutofit fontScale="85000" lnSpcReduction="10000"/>
          </a:bodyPr>
          <a:lstStyle/>
          <a:p>
            <a:pPr marL="0" indent="0">
              <a:buNone/>
            </a:pPr>
            <a:r>
              <a:rPr lang="it-IT" dirty="0" err="1" smtClean="0"/>
              <a:t>When</a:t>
            </a:r>
            <a:r>
              <a:rPr lang="it-IT" dirty="0" smtClean="0"/>
              <a:t> a </a:t>
            </a:r>
            <a:r>
              <a:rPr lang="it-IT" dirty="0" err="1" smtClean="0"/>
              <a:t>direct</a:t>
            </a:r>
            <a:r>
              <a:rPr lang="it-IT" dirty="0" smtClean="0"/>
              <a:t> </a:t>
            </a:r>
            <a:r>
              <a:rPr lang="it-IT" dirty="0" err="1" smtClean="0"/>
              <a:t>parametrization</a:t>
            </a:r>
            <a:r>
              <a:rPr lang="it-IT" dirty="0" smtClean="0"/>
              <a:t> of </a:t>
            </a:r>
            <a:r>
              <a:rPr lang="it-IT" dirty="0" err="1" smtClean="0"/>
              <a:t>nuisances</a:t>
            </a:r>
            <a:r>
              <a:rPr lang="it-IT" dirty="0" smtClean="0"/>
              <a:t> </a:t>
            </a:r>
            <a:r>
              <a:rPr lang="it-IT" dirty="0" err="1" smtClean="0"/>
              <a:t>proves</a:t>
            </a:r>
            <a:r>
              <a:rPr lang="it-IT" dirty="0" smtClean="0"/>
              <a:t> </a:t>
            </a:r>
            <a:r>
              <a:rPr lang="it-IT" dirty="0" err="1" smtClean="0"/>
              <a:t>impractical</a:t>
            </a:r>
            <a:r>
              <a:rPr lang="it-IT" dirty="0" smtClean="0"/>
              <a:t> to </a:t>
            </a:r>
            <a:r>
              <a:rPr lang="it-IT" dirty="0" err="1" smtClean="0"/>
              <a:t>implement</a:t>
            </a:r>
            <a:r>
              <a:rPr lang="it-IT" dirty="0" smtClean="0"/>
              <a:t>, </a:t>
            </a:r>
            <a:r>
              <a:rPr lang="it-IT" dirty="0" err="1" smtClean="0"/>
              <a:t>there</a:t>
            </a:r>
            <a:r>
              <a:rPr lang="it-IT" dirty="0" smtClean="0"/>
              <a:t> are </a:t>
            </a:r>
            <a:r>
              <a:rPr lang="it-IT" dirty="0" err="1" smtClean="0"/>
              <a:t>several</a:t>
            </a:r>
            <a:r>
              <a:rPr lang="it-IT" dirty="0" smtClean="0"/>
              <a:t> </a:t>
            </a:r>
            <a:r>
              <a:rPr lang="it-IT" dirty="0" err="1" smtClean="0"/>
              <a:t>alternatives</a:t>
            </a:r>
            <a:r>
              <a:rPr lang="it-IT" dirty="0" smtClean="0"/>
              <a:t>. </a:t>
            </a:r>
            <a:r>
              <a:rPr lang="it-IT" dirty="0" err="1" smtClean="0"/>
              <a:t>We</a:t>
            </a:r>
            <a:r>
              <a:rPr lang="it-IT" dirty="0" smtClean="0"/>
              <a:t> can </a:t>
            </a:r>
            <a:r>
              <a:rPr lang="it-IT" dirty="0" err="1" smtClean="0"/>
              <a:t>broadly</a:t>
            </a:r>
            <a:r>
              <a:rPr lang="it-IT" dirty="0" smtClean="0"/>
              <a:t> </a:t>
            </a:r>
            <a:r>
              <a:rPr lang="it-IT" dirty="0" err="1" smtClean="0"/>
              <a:t>lump</a:t>
            </a:r>
            <a:r>
              <a:rPr lang="it-IT" dirty="0" smtClean="0"/>
              <a:t> </a:t>
            </a:r>
            <a:r>
              <a:rPr lang="it-IT" dirty="0" err="1" smtClean="0"/>
              <a:t>them</a:t>
            </a:r>
            <a:r>
              <a:rPr lang="it-IT" dirty="0" smtClean="0"/>
              <a:t> </a:t>
            </a:r>
            <a:r>
              <a:rPr lang="it-IT" dirty="0" err="1" smtClean="0"/>
              <a:t>into</a:t>
            </a:r>
            <a:r>
              <a:rPr lang="it-IT" dirty="0" smtClean="0"/>
              <a:t> </a:t>
            </a:r>
            <a:r>
              <a:rPr lang="it-IT" dirty="0" err="1" smtClean="0"/>
              <a:t>three</a:t>
            </a:r>
            <a:r>
              <a:rPr lang="it-IT" dirty="0" smtClean="0"/>
              <a:t> </a:t>
            </a:r>
            <a:r>
              <a:rPr lang="it-IT" dirty="0" err="1" smtClean="0"/>
              <a:t>classes</a:t>
            </a:r>
            <a:r>
              <a:rPr lang="it-IT" dirty="0" smtClean="0"/>
              <a:t>:</a:t>
            </a:r>
          </a:p>
          <a:p>
            <a:pPr marL="0" indent="0">
              <a:buNone/>
            </a:pPr>
            <a:endParaRPr lang="it-IT" dirty="0" smtClean="0"/>
          </a:p>
          <a:p>
            <a:r>
              <a:rPr lang="it-IT" dirty="0" err="1" smtClean="0"/>
              <a:t>Techniques</a:t>
            </a:r>
            <a:r>
              <a:rPr lang="it-IT" dirty="0" smtClean="0"/>
              <a:t> </a:t>
            </a:r>
            <a:r>
              <a:rPr lang="it-IT" dirty="0" err="1" smtClean="0"/>
              <a:t>that</a:t>
            </a:r>
            <a:r>
              <a:rPr lang="it-IT" dirty="0" smtClean="0"/>
              <a:t> operate a </a:t>
            </a:r>
            <a:r>
              <a:rPr lang="it-IT" dirty="0" err="1" smtClean="0">
                <a:solidFill>
                  <a:srgbClr val="FF0000"/>
                </a:solidFill>
              </a:rPr>
              <a:t>preprocessing</a:t>
            </a:r>
            <a:r>
              <a:rPr lang="it-IT" dirty="0" smtClean="0">
                <a:solidFill>
                  <a:srgbClr val="FF0000"/>
                </a:solidFill>
              </a:rPr>
              <a:t> of training data to reduce or </a:t>
            </a:r>
            <a:r>
              <a:rPr lang="it-IT" dirty="0" err="1" smtClean="0">
                <a:solidFill>
                  <a:srgbClr val="FF0000"/>
                </a:solidFill>
              </a:rPr>
              <a:t>remove</a:t>
            </a:r>
            <a:r>
              <a:rPr lang="it-IT" dirty="0" smtClean="0">
                <a:solidFill>
                  <a:srgbClr val="FF0000"/>
                </a:solidFill>
              </a:rPr>
              <a:t> the </a:t>
            </a:r>
            <a:r>
              <a:rPr lang="it-IT" dirty="0" err="1" smtClean="0">
                <a:solidFill>
                  <a:srgbClr val="FF0000"/>
                </a:solidFill>
              </a:rPr>
              <a:t>dependence</a:t>
            </a:r>
            <a:r>
              <a:rPr lang="it-IT" dirty="0" smtClean="0"/>
              <a:t> of </a:t>
            </a:r>
            <a:r>
              <a:rPr lang="it-IT" dirty="0" err="1" smtClean="0"/>
              <a:t>classifier</a:t>
            </a:r>
            <a:r>
              <a:rPr lang="it-IT" dirty="0" smtClean="0"/>
              <a:t> score on the </a:t>
            </a:r>
            <a:r>
              <a:rPr lang="it-IT" dirty="0" err="1" smtClean="0"/>
              <a:t>nuisance</a:t>
            </a:r>
            <a:r>
              <a:rPr lang="it-IT" dirty="0" smtClean="0"/>
              <a:t> </a:t>
            </a:r>
            <a:r>
              <a:rPr lang="it-IT" dirty="0" err="1" smtClean="0"/>
              <a:t>parameters</a:t>
            </a:r>
            <a:endParaRPr lang="it-IT" dirty="0" smtClean="0"/>
          </a:p>
          <a:p>
            <a:r>
              <a:rPr lang="it-IT" dirty="0" smtClean="0"/>
              <a:t>Construction of a </a:t>
            </a:r>
            <a:r>
              <a:rPr lang="it-IT" dirty="0" err="1" smtClean="0"/>
              <a:t>robust</a:t>
            </a:r>
            <a:r>
              <a:rPr lang="it-IT" dirty="0" smtClean="0"/>
              <a:t> </a:t>
            </a:r>
            <a:r>
              <a:rPr lang="it-IT" dirty="0" err="1" smtClean="0"/>
              <a:t>optimization</a:t>
            </a:r>
            <a:r>
              <a:rPr lang="it-IT" dirty="0" smtClean="0"/>
              <a:t> </a:t>
            </a:r>
            <a:r>
              <a:rPr lang="it-IT" dirty="0" err="1" smtClean="0"/>
              <a:t>objective</a:t>
            </a:r>
            <a:r>
              <a:rPr lang="it-IT" dirty="0" smtClean="0"/>
              <a:t> for the </a:t>
            </a:r>
            <a:r>
              <a:rPr lang="it-IT" dirty="0" err="1" smtClean="0"/>
              <a:t>classification</a:t>
            </a:r>
            <a:r>
              <a:rPr lang="it-IT" dirty="0" smtClean="0"/>
              <a:t> task, by </a:t>
            </a:r>
            <a:r>
              <a:rPr lang="it-IT" dirty="0" err="1" smtClean="0">
                <a:solidFill>
                  <a:srgbClr val="FF0000"/>
                </a:solidFill>
              </a:rPr>
              <a:t>penalizing</a:t>
            </a:r>
            <a:r>
              <a:rPr lang="it-IT" dirty="0" smtClean="0">
                <a:solidFill>
                  <a:srgbClr val="FF0000"/>
                </a:solidFill>
              </a:rPr>
              <a:t> the </a:t>
            </a:r>
            <a:r>
              <a:rPr lang="it-IT" dirty="0" err="1" smtClean="0">
                <a:solidFill>
                  <a:srgbClr val="FF0000"/>
                </a:solidFill>
              </a:rPr>
              <a:t>loss</a:t>
            </a:r>
            <a:r>
              <a:rPr lang="it-IT" dirty="0" smtClean="0">
                <a:solidFill>
                  <a:srgbClr val="FF0000"/>
                </a:solidFill>
              </a:rPr>
              <a:t> </a:t>
            </a:r>
            <a:r>
              <a:rPr lang="it-IT" dirty="0" err="1" smtClean="0"/>
              <a:t>such</a:t>
            </a:r>
            <a:r>
              <a:rPr lang="it-IT" dirty="0" smtClean="0"/>
              <a:t> </a:t>
            </a:r>
            <a:r>
              <a:rPr lang="it-IT" dirty="0" err="1" smtClean="0"/>
              <a:t>that</a:t>
            </a:r>
            <a:r>
              <a:rPr lang="it-IT" dirty="0" smtClean="0"/>
              <a:t> </a:t>
            </a:r>
            <a:r>
              <a:rPr lang="it-IT" dirty="0" err="1" smtClean="0"/>
              <a:t>it</a:t>
            </a:r>
            <a:r>
              <a:rPr lang="it-IT" dirty="0" smtClean="0"/>
              <a:t> </a:t>
            </a:r>
            <a:r>
              <a:rPr lang="it-IT" dirty="0" err="1" smtClean="0"/>
              <a:t>becomes</a:t>
            </a:r>
            <a:r>
              <a:rPr lang="it-IT" dirty="0" smtClean="0"/>
              <a:t> insensitive to </a:t>
            </a:r>
            <a:r>
              <a:rPr lang="el-GR" dirty="0" smtClean="0"/>
              <a:t>α</a:t>
            </a:r>
          </a:p>
          <a:p>
            <a:r>
              <a:rPr lang="it-IT" dirty="0" smtClean="0"/>
              <a:t>Use </a:t>
            </a:r>
            <a:r>
              <a:rPr lang="it-IT" dirty="0" err="1" smtClean="0">
                <a:solidFill>
                  <a:srgbClr val="FF0000"/>
                </a:solidFill>
              </a:rPr>
              <a:t>adversarial</a:t>
            </a:r>
            <a:r>
              <a:rPr lang="it-IT" dirty="0" smtClean="0">
                <a:solidFill>
                  <a:srgbClr val="FF0000"/>
                </a:solidFill>
              </a:rPr>
              <a:t> </a:t>
            </a:r>
            <a:r>
              <a:rPr lang="it-IT" dirty="0" err="1" smtClean="0">
                <a:solidFill>
                  <a:srgbClr val="FF0000"/>
                </a:solidFill>
              </a:rPr>
              <a:t>setups</a:t>
            </a:r>
            <a:r>
              <a:rPr lang="it-IT" dirty="0" smtClean="0">
                <a:solidFill>
                  <a:srgbClr val="FF0000"/>
                </a:solidFill>
              </a:rPr>
              <a:t> </a:t>
            </a:r>
            <a:r>
              <a:rPr lang="it-IT" dirty="0" smtClean="0"/>
              <a:t>to </a:t>
            </a:r>
            <a:r>
              <a:rPr lang="it-IT" dirty="0" err="1" smtClean="0"/>
              <a:t>achieve</a:t>
            </a:r>
            <a:r>
              <a:rPr lang="it-IT" dirty="0" smtClean="0"/>
              <a:t> the </a:t>
            </a:r>
            <a:r>
              <a:rPr lang="it-IT" dirty="0" err="1" smtClean="0"/>
              <a:t>above</a:t>
            </a:r>
            <a:r>
              <a:rPr lang="it-IT" dirty="0" smtClean="0"/>
              <a:t> </a:t>
            </a:r>
            <a:r>
              <a:rPr lang="it-IT" dirty="0" err="1" smtClean="0"/>
              <a:t>result</a:t>
            </a:r>
            <a:endParaRPr lang="it-IT" dirty="0" smtClean="0"/>
          </a:p>
          <a:p>
            <a:pPr marL="0" indent="0">
              <a:buNone/>
            </a:pPr>
            <a:endParaRPr lang="it-IT" dirty="0" smtClean="0"/>
          </a:p>
          <a:p>
            <a:pPr marL="0" indent="0">
              <a:buNone/>
            </a:pPr>
            <a:r>
              <a:rPr lang="it-IT" dirty="0" err="1" smtClean="0"/>
              <a:t>There</a:t>
            </a:r>
            <a:r>
              <a:rPr lang="it-IT" dirty="0" smtClean="0"/>
              <a:t> are a </a:t>
            </a:r>
            <a:r>
              <a:rPr lang="it-IT" dirty="0" err="1" smtClean="0"/>
              <a:t>number</a:t>
            </a:r>
            <a:r>
              <a:rPr lang="it-IT" dirty="0" smtClean="0"/>
              <a:t> of </a:t>
            </a:r>
            <a:r>
              <a:rPr lang="it-IT" dirty="0" err="1" smtClean="0"/>
              <a:t>recent</a:t>
            </a:r>
            <a:r>
              <a:rPr lang="it-IT" dirty="0" smtClean="0"/>
              <a:t> </a:t>
            </a:r>
            <a:r>
              <a:rPr lang="it-IT" dirty="0" err="1" smtClean="0"/>
              <a:t>algorithms</a:t>
            </a:r>
            <a:r>
              <a:rPr lang="it-IT" dirty="0" smtClean="0"/>
              <a:t> </a:t>
            </a:r>
            <a:r>
              <a:rPr lang="it-IT" dirty="0" err="1" smtClean="0"/>
              <a:t>using</a:t>
            </a:r>
            <a:r>
              <a:rPr lang="it-IT" dirty="0" smtClean="0"/>
              <a:t> </a:t>
            </a:r>
            <a:r>
              <a:rPr lang="it-IT" dirty="0" err="1" smtClean="0"/>
              <a:t>each</a:t>
            </a:r>
            <a:r>
              <a:rPr lang="it-IT" dirty="0" smtClean="0"/>
              <a:t> of the </a:t>
            </a:r>
            <a:r>
              <a:rPr lang="it-IT" dirty="0" err="1" smtClean="0"/>
              <a:t>above</a:t>
            </a:r>
            <a:r>
              <a:rPr lang="it-IT" dirty="0" smtClean="0"/>
              <a:t> </a:t>
            </a:r>
            <a:r>
              <a:rPr lang="it-IT" dirty="0" err="1" smtClean="0"/>
              <a:t>approaches</a:t>
            </a:r>
            <a:r>
              <a:rPr lang="it-IT" dirty="0" smtClean="0"/>
              <a:t>. In </a:t>
            </a:r>
            <a:r>
              <a:rPr lang="it-IT" dirty="0" err="1" smtClean="0"/>
              <a:t>what</a:t>
            </a:r>
            <a:r>
              <a:rPr lang="it-IT" dirty="0" smtClean="0"/>
              <a:t> </a:t>
            </a:r>
            <a:r>
              <a:rPr lang="it-IT" dirty="0" err="1" smtClean="0"/>
              <a:t>follows</a:t>
            </a:r>
            <a:r>
              <a:rPr lang="it-IT" dirty="0" smtClean="0"/>
              <a:t> </a:t>
            </a:r>
            <a:r>
              <a:rPr lang="it-IT" dirty="0" err="1" smtClean="0"/>
              <a:t>we</a:t>
            </a:r>
            <a:r>
              <a:rPr lang="it-IT" dirty="0" smtClean="0"/>
              <a:t> look </a:t>
            </a:r>
            <a:r>
              <a:rPr lang="it-IT" dirty="0" err="1" smtClean="0"/>
              <a:t>at</a:t>
            </a:r>
            <a:r>
              <a:rPr lang="it-IT" dirty="0" smtClean="0"/>
              <a:t> </a:t>
            </a:r>
            <a:r>
              <a:rPr lang="it-IT" dirty="0" err="1" smtClean="0"/>
              <a:t>one</a:t>
            </a:r>
            <a:r>
              <a:rPr lang="it-IT" dirty="0" smtClean="0"/>
              <a:t> </a:t>
            </a:r>
            <a:r>
              <a:rPr lang="it-IT" dirty="0" err="1" smtClean="0"/>
              <a:t>representative</a:t>
            </a:r>
            <a:r>
              <a:rPr lang="it-IT" dirty="0" smtClean="0"/>
              <a:t> </a:t>
            </a:r>
            <a:r>
              <a:rPr lang="it-IT" dirty="0" err="1" smtClean="0"/>
              <a:t>example</a:t>
            </a:r>
            <a:r>
              <a:rPr lang="it-IT" dirty="0" smtClean="0"/>
              <a:t> for </a:t>
            </a:r>
            <a:r>
              <a:rPr lang="it-IT" dirty="0" err="1" smtClean="0"/>
              <a:t>each</a:t>
            </a:r>
            <a:r>
              <a:rPr lang="it-IT" dirty="0" smtClean="0"/>
              <a:t> </a:t>
            </a:r>
            <a:r>
              <a:rPr lang="it-IT" dirty="0" err="1" smtClean="0"/>
              <a:t>these</a:t>
            </a:r>
            <a:r>
              <a:rPr lang="it-IT" dirty="0" smtClean="0"/>
              <a:t> </a:t>
            </a:r>
            <a:r>
              <a:rPr lang="it-IT" dirty="0" err="1" smtClean="0"/>
              <a:t>methods</a:t>
            </a:r>
            <a:endParaRPr lang="it-IT" dirty="0" smtClean="0"/>
          </a:p>
          <a:p>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22</a:t>
            </a:fld>
            <a:endParaRPr lang="en-US"/>
          </a:p>
        </p:txBody>
      </p:sp>
    </p:spTree>
    <p:extLst>
      <p:ext uri="{BB962C8B-B14F-4D97-AF65-F5344CB8AC3E}">
        <p14:creationId xmlns:p14="http://schemas.microsoft.com/office/powerpoint/2010/main" val="28822765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Mass </a:t>
            </a:r>
            <a:r>
              <a:rPr lang="it-IT" dirty="0" err="1" smtClean="0"/>
              <a:t>decorrelation</a:t>
            </a:r>
            <a:endParaRPr lang="en-US" dirty="0"/>
          </a:p>
        </p:txBody>
      </p:sp>
      <p:sp>
        <p:nvSpPr>
          <p:cNvPr id="3" name="Content Placeholder 2"/>
          <p:cNvSpPr>
            <a:spLocks noGrp="1"/>
          </p:cNvSpPr>
          <p:nvPr>
            <p:ph idx="1"/>
          </p:nvPr>
        </p:nvSpPr>
        <p:spPr>
          <a:xfrm>
            <a:off x="838200" y="1549400"/>
            <a:ext cx="10515600" cy="4351338"/>
          </a:xfrm>
        </p:spPr>
        <p:txBody>
          <a:bodyPr>
            <a:noAutofit/>
          </a:bodyPr>
          <a:lstStyle/>
          <a:p>
            <a:pPr marL="0" indent="0">
              <a:lnSpc>
                <a:spcPct val="100000"/>
              </a:lnSpc>
              <a:buNone/>
            </a:pPr>
            <a:r>
              <a:rPr lang="it-IT" sz="2000" dirty="0" smtClean="0"/>
              <a:t>The </a:t>
            </a:r>
            <a:r>
              <a:rPr lang="it-IT" sz="2000" dirty="0" err="1" smtClean="0"/>
              <a:t>most</a:t>
            </a:r>
            <a:r>
              <a:rPr lang="it-IT" sz="2000" dirty="0" smtClean="0"/>
              <a:t> </a:t>
            </a:r>
            <a:r>
              <a:rPr lang="it-IT" sz="2000" dirty="0" err="1" smtClean="0"/>
              <a:t>important</a:t>
            </a:r>
            <a:r>
              <a:rPr lang="it-IT" sz="2000" dirty="0" smtClean="0"/>
              <a:t> use case of the first </a:t>
            </a:r>
            <a:r>
              <a:rPr lang="it-IT" sz="2000" dirty="0" err="1" smtClean="0"/>
              <a:t>technique</a:t>
            </a:r>
            <a:r>
              <a:rPr lang="it-IT" sz="2000" dirty="0" smtClean="0"/>
              <a:t> </a:t>
            </a:r>
            <a:r>
              <a:rPr lang="it-IT" sz="2000" dirty="0" err="1" smtClean="0"/>
              <a:t>addresses</a:t>
            </a:r>
            <a:r>
              <a:rPr lang="it-IT" sz="2000" dirty="0" smtClean="0"/>
              <a:t> the </a:t>
            </a:r>
            <a:r>
              <a:rPr lang="it-IT" sz="2000" dirty="0" err="1" smtClean="0"/>
              <a:t>issue</a:t>
            </a:r>
            <a:r>
              <a:rPr lang="it-IT" sz="2000" dirty="0" smtClean="0"/>
              <a:t> </a:t>
            </a:r>
            <a:r>
              <a:rPr lang="it-IT" sz="2000" dirty="0" err="1" smtClean="0"/>
              <a:t>already</a:t>
            </a:r>
            <a:r>
              <a:rPr lang="it-IT" sz="2000" dirty="0" smtClean="0"/>
              <a:t> </a:t>
            </a:r>
            <a:r>
              <a:rPr lang="it-IT" sz="2000" dirty="0" err="1" smtClean="0"/>
              <a:t>discussed</a:t>
            </a:r>
            <a:r>
              <a:rPr lang="it-IT" sz="2000" dirty="0" smtClean="0"/>
              <a:t> – </a:t>
            </a:r>
            <a:r>
              <a:rPr lang="it-IT" sz="2000" dirty="0" err="1" smtClean="0"/>
              <a:t>keeping</a:t>
            </a:r>
            <a:r>
              <a:rPr lang="it-IT" sz="2000" dirty="0" smtClean="0"/>
              <a:t> the background mass </a:t>
            </a:r>
            <a:r>
              <a:rPr lang="it-IT" sz="2000" dirty="0" err="1" smtClean="0"/>
              <a:t>distribution</a:t>
            </a:r>
            <a:r>
              <a:rPr lang="it-IT" sz="2000" dirty="0" smtClean="0"/>
              <a:t> </a:t>
            </a:r>
            <a:r>
              <a:rPr lang="it-IT" sz="2000" dirty="0" err="1" smtClean="0"/>
              <a:t>unbiased</a:t>
            </a:r>
            <a:r>
              <a:rPr lang="it-IT" sz="2000" dirty="0" smtClean="0"/>
              <a:t>.</a:t>
            </a:r>
          </a:p>
          <a:p>
            <a:pPr marL="0" indent="0">
              <a:lnSpc>
                <a:spcPct val="100000"/>
              </a:lnSpc>
              <a:buNone/>
            </a:pPr>
            <a:r>
              <a:rPr lang="it-IT" sz="2000" dirty="0" smtClean="0"/>
              <a:t>The </a:t>
            </a:r>
            <a:r>
              <a:rPr lang="it-IT" sz="2000" dirty="0" err="1" smtClean="0"/>
              <a:t>simplest</a:t>
            </a:r>
            <a:r>
              <a:rPr lang="it-IT" sz="2000" dirty="0" smtClean="0"/>
              <a:t> way to </a:t>
            </a:r>
            <a:r>
              <a:rPr lang="it-IT" sz="2000" dirty="0" err="1" smtClean="0"/>
              <a:t>avoid</a:t>
            </a:r>
            <a:r>
              <a:rPr lang="it-IT" sz="2000" dirty="0" smtClean="0"/>
              <a:t> a </a:t>
            </a:r>
            <a:r>
              <a:rPr lang="it-IT" sz="2000" dirty="0" err="1" smtClean="0"/>
              <a:t>reshaping</a:t>
            </a:r>
            <a:r>
              <a:rPr lang="it-IT" sz="2000" dirty="0" smtClean="0"/>
              <a:t> of the mass PDF of background </a:t>
            </a:r>
            <a:r>
              <a:rPr lang="it-IT" sz="2000" dirty="0" err="1" smtClean="0"/>
              <a:t>events</a:t>
            </a:r>
            <a:r>
              <a:rPr lang="it-IT" sz="2000" dirty="0" smtClean="0"/>
              <a:t> </a:t>
            </a:r>
            <a:r>
              <a:rPr lang="it-IT" sz="2000" dirty="0" err="1" smtClean="0"/>
              <a:t>is</a:t>
            </a:r>
            <a:r>
              <a:rPr lang="it-IT" sz="2000" dirty="0" smtClean="0"/>
              <a:t> </a:t>
            </a:r>
            <a:r>
              <a:rPr lang="it-IT" sz="2000" dirty="0" err="1" smtClean="0"/>
              <a:t>called</a:t>
            </a:r>
            <a:r>
              <a:rPr lang="it-IT" sz="2000" dirty="0" smtClean="0"/>
              <a:t> </a:t>
            </a:r>
            <a:r>
              <a:rPr lang="it-IT" sz="2000" i="1" dirty="0" err="1" smtClean="0">
                <a:solidFill>
                  <a:srgbClr val="FF0000"/>
                </a:solidFill>
              </a:rPr>
              <a:t>planing</a:t>
            </a:r>
            <a:r>
              <a:rPr lang="it-IT" sz="2000" dirty="0" smtClean="0"/>
              <a:t>[18,19]. </a:t>
            </a:r>
            <a:r>
              <a:rPr lang="it-IT" sz="2000" dirty="0" err="1" smtClean="0"/>
              <a:t>One</a:t>
            </a:r>
            <a:r>
              <a:rPr lang="it-IT" sz="2000" dirty="0" smtClean="0"/>
              <a:t> </a:t>
            </a:r>
            <a:r>
              <a:rPr lang="it-IT" sz="2000" dirty="0" err="1" smtClean="0"/>
              <a:t>may</a:t>
            </a:r>
            <a:r>
              <a:rPr lang="it-IT" sz="2000" dirty="0" smtClean="0"/>
              <a:t> </a:t>
            </a:r>
            <a:r>
              <a:rPr lang="it-IT" sz="2000" dirty="0" err="1" smtClean="0"/>
              <a:t>implement</a:t>
            </a:r>
            <a:r>
              <a:rPr lang="it-IT" sz="2000" dirty="0" smtClean="0"/>
              <a:t> </a:t>
            </a:r>
            <a:r>
              <a:rPr lang="it-IT" sz="2000" dirty="0" err="1" smtClean="0"/>
              <a:t>it</a:t>
            </a:r>
            <a:r>
              <a:rPr lang="it-IT" sz="2000" dirty="0" smtClean="0"/>
              <a:t> by </a:t>
            </a:r>
            <a:r>
              <a:rPr lang="it-IT" sz="2000" dirty="0" err="1" smtClean="0"/>
              <a:t>pre-selecting</a:t>
            </a:r>
            <a:r>
              <a:rPr lang="it-IT" sz="2000" dirty="0" smtClean="0"/>
              <a:t> training </a:t>
            </a:r>
            <a:r>
              <a:rPr lang="it-IT" sz="2000" dirty="0" err="1" smtClean="0"/>
              <a:t>samples</a:t>
            </a:r>
            <a:r>
              <a:rPr lang="it-IT" sz="2000" dirty="0" smtClean="0"/>
              <a:t> for S and B </a:t>
            </a:r>
            <a:r>
              <a:rPr lang="it-IT" sz="2000" dirty="0" err="1" smtClean="0"/>
              <a:t>such</a:t>
            </a:r>
            <a:r>
              <a:rPr lang="it-IT" sz="2000" dirty="0" smtClean="0"/>
              <a:t> </a:t>
            </a:r>
            <a:r>
              <a:rPr lang="it-IT" sz="2000" dirty="0" err="1" smtClean="0"/>
              <a:t>that</a:t>
            </a:r>
            <a:r>
              <a:rPr lang="it-IT" sz="2000" dirty="0" smtClean="0"/>
              <a:t> </a:t>
            </a:r>
            <a:r>
              <a:rPr lang="it-IT" sz="2000" dirty="0" err="1" smtClean="0"/>
              <a:t>they</a:t>
            </a:r>
            <a:r>
              <a:rPr lang="it-IT" sz="2000" dirty="0" smtClean="0"/>
              <a:t> </a:t>
            </a:r>
            <a:r>
              <a:rPr lang="it-IT" sz="2000" dirty="0" err="1" smtClean="0"/>
              <a:t>have</a:t>
            </a:r>
            <a:r>
              <a:rPr lang="it-IT" sz="2000" dirty="0" smtClean="0"/>
              <a:t> the </a:t>
            </a:r>
            <a:r>
              <a:rPr lang="it-IT" sz="2000" dirty="0" err="1" smtClean="0"/>
              <a:t>same</a:t>
            </a:r>
            <a:r>
              <a:rPr lang="it-IT" sz="2000" dirty="0" smtClean="0"/>
              <a:t> PDF on the </a:t>
            </a:r>
            <a:r>
              <a:rPr lang="it-IT" sz="2000" dirty="0" err="1" smtClean="0"/>
              <a:t>variable</a:t>
            </a:r>
            <a:r>
              <a:rPr lang="it-IT" sz="2000" dirty="0" smtClean="0"/>
              <a:t> to be </a:t>
            </a:r>
            <a:r>
              <a:rPr lang="it-IT" sz="2000" dirty="0" err="1" smtClean="0"/>
              <a:t>planed</a:t>
            </a:r>
            <a:r>
              <a:rPr lang="it-IT" sz="2000" dirty="0" smtClean="0"/>
              <a:t>, </a:t>
            </a:r>
            <a:r>
              <a:rPr lang="it-IT" sz="2000" dirty="0" err="1" smtClean="0"/>
              <a:t>but</a:t>
            </a:r>
            <a:r>
              <a:rPr lang="it-IT" sz="2000" dirty="0" smtClean="0"/>
              <a:t> of </a:t>
            </a:r>
            <a:r>
              <a:rPr lang="it-IT" sz="2000" dirty="0" err="1" smtClean="0"/>
              <a:t>course</a:t>
            </a:r>
            <a:r>
              <a:rPr lang="it-IT" sz="2000" dirty="0" smtClean="0"/>
              <a:t> </a:t>
            </a:r>
            <a:r>
              <a:rPr lang="it-IT" sz="2000" dirty="0" err="1" smtClean="0"/>
              <a:t>this</a:t>
            </a:r>
            <a:r>
              <a:rPr lang="it-IT" sz="2000" dirty="0" smtClean="0"/>
              <a:t> </a:t>
            </a:r>
            <a:r>
              <a:rPr lang="it-IT" sz="2000" dirty="0" err="1" smtClean="0"/>
              <a:t>is</a:t>
            </a:r>
            <a:r>
              <a:rPr lang="it-IT" sz="2000" dirty="0" smtClean="0"/>
              <a:t> sub-</a:t>
            </a:r>
            <a:r>
              <a:rPr lang="it-IT" sz="2000" dirty="0" err="1" smtClean="0"/>
              <a:t>optimal</a:t>
            </a:r>
            <a:r>
              <a:rPr lang="it-IT" sz="2000" dirty="0" smtClean="0"/>
              <a:t>.</a:t>
            </a:r>
          </a:p>
          <a:p>
            <a:pPr marL="0" indent="0">
              <a:lnSpc>
                <a:spcPct val="100000"/>
              </a:lnSpc>
              <a:buNone/>
            </a:pPr>
            <a:r>
              <a:rPr lang="it-IT" sz="2000" dirty="0" err="1" smtClean="0"/>
              <a:t>Better</a:t>
            </a:r>
            <a:r>
              <a:rPr lang="it-IT" sz="2000" dirty="0" smtClean="0"/>
              <a:t> </a:t>
            </a:r>
            <a:r>
              <a:rPr lang="it-IT" sz="2000" dirty="0" err="1" smtClean="0"/>
              <a:t>strategy</a:t>
            </a:r>
            <a:r>
              <a:rPr lang="it-IT" sz="2000" dirty="0" smtClean="0"/>
              <a:t>: </a:t>
            </a:r>
            <a:r>
              <a:rPr lang="it-IT" sz="2000" dirty="0" err="1" smtClean="0"/>
              <a:t>weight</a:t>
            </a:r>
            <a:r>
              <a:rPr lang="it-IT" sz="2000" dirty="0" smtClean="0"/>
              <a:t> </a:t>
            </a:r>
            <a:r>
              <a:rPr lang="it-IT" sz="2000" dirty="0" err="1" smtClean="0"/>
              <a:t>each</a:t>
            </a:r>
            <a:r>
              <a:rPr lang="it-IT" sz="2000" dirty="0" smtClean="0"/>
              <a:t> training </a:t>
            </a:r>
            <a:r>
              <a:rPr lang="it-IT" sz="2000" dirty="0" err="1" smtClean="0"/>
              <a:t>event</a:t>
            </a:r>
            <a:r>
              <a:rPr lang="it-IT" sz="2000" dirty="0" smtClean="0"/>
              <a:t> with w(M) </a:t>
            </a:r>
            <a:r>
              <a:rPr lang="it-IT" sz="2000" dirty="0" err="1" smtClean="0"/>
              <a:t>as</a:t>
            </a:r>
            <a:r>
              <a:rPr lang="it-IT" sz="2000" dirty="0" smtClean="0"/>
              <a:t> </a:t>
            </a:r>
            <a:r>
              <a:rPr lang="it-IT" sz="2000" dirty="0" err="1" smtClean="0"/>
              <a:t>follows</a:t>
            </a:r>
            <a:r>
              <a:rPr lang="it-IT" sz="2000" dirty="0" smtClean="0"/>
              <a:t>: </a:t>
            </a:r>
          </a:p>
          <a:p>
            <a:pPr marL="0" indent="0">
              <a:lnSpc>
                <a:spcPct val="100000"/>
              </a:lnSpc>
              <a:buNone/>
            </a:pPr>
            <a:r>
              <a:rPr lang="it-IT" sz="2000" dirty="0"/>
              <a:t>	</a:t>
            </a:r>
            <a:r>
              <a:rPr lang="it-IT" sz="2000" dirty="0" smtClean="0"/>
              <a:t>For </a:t>
            </a:r>
            <a:r>
              <a:rPr lang="it-IT" sz="2000" dirty="0" err="1" smtClean="0"/>
              <a:t>signal</a:t>
            </a:r>
            <a:r>
              <a:rPr lang="it-IT" sz="2000" dirty="0"/>
              <a:t>,</a:t>
            </a:r>
            <a:r>
              <a:rPr lang="it-IT" sz="2000" dirty="0" smtClean="0"/>
              <a:t> 		</a:t>
            </a:r>
            <a:r>
              <a:rPr lang="it-IT" sz="2000" dirty="0" smtClean="0">
                <a:solidFill>
                  <a:srgbClr val="FF0000"/>
                </a:solidFill>
              </a:rPr>
              <a:t>w(</a:t>
            </a:r>
            <a:r>
              <a:rPr lang="it-IT" sz="2000" dirty="0" err="1" smtClean="0">
                <a:solidFill>
                  <a:srgbClr val="FF0000"/>
                </a:solidFill>
              </a:rPr>
              <a:t>M</a:t>
            </a:r>
            <a:r>
              <a:rPr lang="it-IT" sz="2000" baseline="-25000" dirty="0" err="1" smtClean="0">
                <a:solidFill>
                  <a:srgbClr val="FF0000"/>
                </a:solidFill>
              </a:rPr>
              <a:t>rec</a:t>
            </a:r>
            <a:r>
              <a:rPr lang="it-IT" sz="2000" dirty="0" smtClean="0">
                <a:solidFill>
                  <a:srgbClr val="FF0000"/>
                </a:solidFill>
              </a:rPr>
              <a:t>) = 1/</a:t>
            </a:r>
            <a:r>
              <a:rPr lang="it-IT" sz="2000" dirty="0" err="1" smtClean="0">
                <a:solidFill>
                  <a:srgbClr val="FF0000"/>
                </a:solidFill>
              </a:rPr>
              <a:t>p</a:t>
            </a:r>
            <a:r>
              <a:rPr lang="it-IT" sz="2000" baseline="-25000" dirty="0" err="1" smtClean="0">
                <a:solidFill>
                  <a:srgbClr val="FF0000"/>
                </a:solidFill>
              </a:rPr>
              <a:t>S</a:t>
            </a:r>
            <a:r>
              <a:rPr lang="it-IT" sz="2000" dirty="0" smtClean="0">
                <a:solidFill>
                  <a:srgbClr val="FF0000"/>
                </a:solidFill>
              </a:rPr>
              <a:t>(</a:t>
            </a:r>
            <a:r>
              <a:rPr lang="it-IT" sz="2000" dirty="0" err="1" smtClean="0">
                <a:solidFill>
                  <a:srgbClr val="FF0000"/>
                </a:solidFill>
              </a:rPr>
              <a:t>M</a:t>
            </a:r>
            <a:r>
              <a:rPr lang="it-IT" sz="2000" baseline="-25000" dirty="0" err="1" smtClean="0">
                <a:solidFill>
                  <a:srgbClr val="FF0000"/>
                </a:solidFill>
              </a:rPr>
              <a:t>rec</a:t>
            </a:r>
            <a:r>
              <a:rPr lang="it-IT" sz="2000" dirty="0" smtClean="0">
                <a:solidFill>
                  <a:srgbClr val="FF0000"/>
                </a:solidFill>
              </a:rPr>
              <a:t>)						</a:t>
            </a:r>
            <a:r>
              <a:rPr lang="it-IT" sz="2000" dirty="0" smtClean="0"/>
              <a:t>For background, 		</a:t>
            </a:r>
            <a:r>
              <a:rPr lang="it-IT" sz="2000" dirty="0" smtClean="0">
                <a:solidFill>
                  <a:srgbClr val="FF0000"/>
                </a:solidFill>
              </a:rPr>
              <a:t>w(</a:t>
            </a:r>
            <a:r>
              <a:rPr lang="it-IT" sz="2000" dirty="0" err="1" smtClean="0">
                <a:solidFill>
                  <a:srgbClr val="FF0000"/>
                </a:solidFill>
              </a:rPr>
              <a:t>M</a:t>
            </a:r>
            <a:r>
              <a:rPr lang="it-IT" sz="2000" baseline="-25000" dirty="0" err="1" smtClean="0">
                <a:solidFill>
                  <a:srgbClr val="FF0000"/>
                </a:solidFill>
              </a:rPr>
              <a:t>rec</a:t>
            </a:r>
            <a:r>
              <a:rPr lang="it-IT" sz="2000" dirty="0" smtClean="0">
                <a:solidFill>
                  <a:srgbClr val="FF0000"/>
                </a:solidFill>
              </a:rPr>
              <a:t>) = 1/</a:t>
            </a:r>
            <a:r>
              <a:rPr lang="it-IT" sz="2000" dirty="0" err="1" smtClean="0">
                <a:solidFill>
                  <a:srgbClr val="FF0000"/>
                </a:solidFill>
              </a:rPr>
              <a:t>p</a:t>
            </a:r>
            <a:r>
              <a:rPr lang="it-IT" sz="2000" baseline="-25000" dirty="0" err="1" smtClean="0">
                <a:solidFill>
                  <a:srgbClr val="FF0000"/>
                </a:solidFill>
              </a:rPr>
              <a:t>B</a:t>
            </a:r>
            <a:r>
              <a:rPr lang="it-IT" sz="2000" dirty="0" smtClean="0">
                <a:solidFill>
                  <a:srgbClr val="FF0000"/>
                </a:solidFill>
              </a:rPr>
              <a:t>(</a:t>
            </a:r>
            <a:r>
              <a:rPr lang="it-IT" sz="2000" dirty="0" err="1" smtClean="0">
                <a:solidFill>
                  <a:srgbClr val="FF0000"/>
                </a:solidFill>
              </a:rPr>
              <a:t>M</a:t>
            </a:r>
            <a:r>
              <a:rPr lang="it-IT" sz="2000" baseline="-25000" dirty="0" err="1" smtClean="0">
                <a:solidFill>
                  <a:srgbClr val="FF0000"/>
                </a:solidFill>
              </a:rPr>
              <a:t>rec</a:t>
            </a:r>
            <a:r>
              <a:rPr lang="it-IT" sz="2000" dirty="0" smtClean="0">
                <a:solidFill>
                  <a:srgbClr val="FF0000"/>
                </a:solidFill>
              </a:rPr>
              <a:t>)</a:t>
            </a:r>
          </a:p>
          <a:p>
            <a:pPr marL="0" indent="0">
              <a:lnSpc>
                <a:spcPct val="100000"/>
              </a:lnSpc>
              <a:buNone/>
            </a:pPr>
            <a:r>
              <a:rPr lang="it-IT" sz="2000" dirty="0" smtClean="0"/>
              <a:t>The </a:t>
            </a:r>
            <a:r>
              <a:rPr lang="it-IT" sz="2000" dirty="0" err="1" smtClean="0"/>
              <a:t>weights</a:t>
            </a:r>
            <a:r>
              <a:rPr lang="it-IT" sz="2000" dirty="0" smtClean="0"/>
              <a:t> </a:t>
            </a:r>
            <a:r>
              <a:rPr lang="it-IT" sz="2000" dirty="0" err="1" smtClean="0"/>
              <a:t>enter</a:t>
            </a:r>
            <a:r>
              <a:rPr lang="it-IT" sz="2000" dirty="0" smtClean="0"/>
              <a:t> the </a:t>
            </a:r>
            <a:r>
              <a:rPr lang="it-IT" sz="2000" dirty="0" err="1" smtClean="0"/>
              <a:t>calculation</a:t>
            </a:r>
            <a:r>
              <a:rPr lang="it-IT" sz="2000" dirty="0" smtClean="0"/>
              <a:t> of the </a:t>
            </a:r>
            <a:r>
              <a:rPr lang="it-IT" sz="2000" dirty="0" err="1" smtClean="0"/>
              <a:t>loss</a:t>
            </a:r>
            <a:r>
              <a:rPr lang="it-IT" sz="2000" dirty="0" smtClean="0"/>
              <a:t> </a:t>
            </a:r>
            <a:r>
              <a:rPr lang="it-IT" sz="2000" dirty="0" err="1" smtClean="0"/>
              <a:t>during</a:t>
            </a:r>
            <a:r>
              <a:rPr lang="it-IT" sz="2000" dirty="0" smtClean="0"/>
              <a:t> training, </a:t>
            </a:r>
            <a:r>
              <a:rPr lang="it-IT" sz="2000" dirty="0" err="1" smtClean="0"/>
              <a:t>but</a:t>
            </a:r>
            <a:r>
              <a:rPr lang="it-IT" sz="2000" dirty="0" smtClean="0"/>
              <a:t> are </a:t>
            </a:r>
            <a:r>
              <a:rPr lang="it-IT" sz="2000" dirty="0" err="1" smtClean="0"/>
              <a:t>not</a:t>
            </a:r>
            <a:r>
              <a:rPr lang="it-IT" sz="2000" dirty="0" smtClean="0"/>
              <a:t> </a:t>
            </a:r>
            <a:r>
              <a:rPr lang="it-IT" sz="2000" dirty="0" err="1" smtClean="0"/>
              <a:t>used</a:t>
            </a:r>
            <a:r>
              <a:rPr lang="it-IT" sz="2000" dirty="0" smtClean="0"/>
              <a:t> in </a:t>
            </a:r>
            <a:r>
              <a:rPr lang="it-IT" sz="2000" dirty="0" err="1" smtClean="0"/>
              <a:t>validation</a:t>
            </a:r>
            <a:r>
              <a:rPr lang="it-IT" sz="2000" dirty="0" smtClean="0"/>
              <a:t> or </a:t>
            </a:r>
            <a:r>
              <a:rPr lang="it-IT" sz="2000" dirty="0" err="1" smtClean="0"/>
              <a:t>testing</a:t>
            </a:r>
            <a:r>
              <a:rPr lang="it-IT" sz="2000" dirty="0" smtClean="0"/>
              <a:t>.</a:t>
            </a:r>
          </a:p>
          <a:p>
            <a:pPr marL="0" indent="0">
              <a:lnSpc>
                <a:spcPct val="100000"/>
              </a:lnSpc>
              <a:buNone/>
            </a:pPr>
            <a:r>
              <a:rPr lang="it-IT" sz="2000" dirty="0" err="1" smtClean="0"/>
              <a:t>Planing</a:t>
            </a:r>
            <a:r>
              <a:rPr lang="it-IT" sz="2000" dirty="0" smtClean="0"/>
              <a:t> </a:t>
            </a:r>
            <a:r>
              <a:rPr lang="it-IT" sz="2000" dirty="0" err="1" smtClean="0"/>
              <a:t>is</a:t>
            </a:r>
            <a:r>
              <a:rPr lang="it-IT" sz="2000" dirty="0" smtClean="0"/>
              <a:t> more </a:t>
            </a:r>
            <a:r>
              <a:rPr lang="it-IT" sz="2000" dirty="0" err="1" smtClean="0"/>
              <a:t>effective</a:t>
            </a:r>
            <a:r>
              <a:rPr lang="it-IT" sz="2000" dirty="0" smtClean="0"/>
              <a:t> </a:t>
            </a:r>
            <a:r>
              <a:rPr lang="it-IT" sz="2000" dirty="0" err="1" smtClean="0"/>
              <a:t>than</a:t>
            </a:r>
            <a:r>
              <a:rPr lang="it-IT" sz="2000" dirty="0" smtClean="0"/>
              <a:t> </a:t>
            </a:r>
            <a:r>
              <a:rPr lang="it-IT" sz="2000" dirty="0" err="1" smtClean="0"/>
              <a:t>its</a:t>
            </a:r>
            <a:r>
              <a:rPr lang="it-IT" sz="2000" dirty="0" smtClean="0"/>
              <a:t> </a:t>
            </a:r>
            <a:r>
              <a:rPr lang="it-IT" sz="2000" dirty="0" err="1" smtClean="0"/>
              <a:t>simplicity</a:t>
            </a:r>
            <a:r>
              <a:rPr lang="it-IT" sz="2000" dirty="0" smtClean="0"/>
              <a:t> </a:t>
            </a:r>
            <a:r>
              <a:rPr lang="it-IT" sz="2000" dirty="0" err="1" smtClean="0"/>
              <a:t>would</a:t>
            </a:r>
            <a:r>
              <a:rPr lang="it-IT" sz="2000" dirty="0" smtClean="0"/>
              <a:t> </a:t>
            </a:r>
            <a:r>
              <a:rPr lang="it-IT" sz="2000" dirty="0" err="1" smtClean="0"/>
              <a:t>suggest</a:t>
            </a:r>
            <a:r>
              <a:rPr lang="it-IT" sz="2000" dirty="0" smtClean="0"/>
              <a:t>! (some </a:t>
            </a:r>
            <a:r>
              <a:rPr lang="it-IT" sz="2000" dirty="0" err="1" smtClean="0"/>
              <a:t>evidence</a:t>
            </a:r>
            <a:r>
              <a:rPr lang="it-IT" sz="2000" dirty="0" smtClean="0"/>
              <a:t> </a:t>
            </a:r>
            <a:r>
              <a:rPr lang="it-IT" sz="2000" dirty="0" err="1" smtClean="0"/>
              <a:t>is</a:t>
            </a:r>
            <a:r>
              <a:rPr lang="it-IT" sz="2000" dirty="0" smtClean="0"/>
              <a:t> </a:t>
            </a:r>
            <a:r>
              <a:rPr lang="it-IT" sz="2000" dirty="0" err="1" smtClean="0"/>
              <a:t>shown</a:t>
            </a:r>
            <a:r>
              <a:rPr lang="it-IT" sz="2000" dirty="0" smtClean="0"/>
              <a:t> </a:t>
            </a:r>
            <a:r>
              <a:rPr lang="it-IT" sz="2000" dirty="0" err="1" smtClean="0"/>
              <a:t>later</a:t>
            </a:r>
            <a:r>
              <a:rPr lang="it-IT" sz="2000" dirty="0" smtClean="0"/>
              <a:t>)</a:t>
            </a:r>
          </a:p>
          <a:p>
            <a:pPr marL="0" indent="0">
              <a:lnSpc>
                <a:spcPct val="100000"/>
              </a:lnSpc>
              <a:buNone/>
            </a:pPr>
            <a:r>
              <a:rPr lang="it-IT" sz="2000" dirty="0" err="1" smtClean="0">
                <a:solidFill>
                  <a:srgbClr val="0070C0"/>
                </a:solidFill>
              </a:rPr>
              <a:t>Limitations</a:t>
            </a:r>
            <a:r>
              <a:rPr lang="it-IT" sz="2000" dirty="0" smtClean="0">
                <a:solidFill>
                  <a:srgbClr val="0070C0"/>
                </a:solidFill>
              </a:rPr>
              <a:t> </a:t>
            </a:r>
            <a:r>
              <a:rPr lang="it-IT" sz="2000" dirty="0" err="1" smtClean="0">
                <a:solidFill>
                  <a:srgbClr val="0070C0"/>
                </a:solidFill>
              </a:rPr>
              <a:t>occur</a:t>
            </a:r>
            <a:r>
              <a:rPr lang="it-IT" sz="2000" dirty="0" smtClean="0">
                <a:solidFill>
                  <a:srgbClr val="0070C0"/>
                </a:solidFill>
              </a:rPr>
              <a:t> </a:t>
            </a:r>
            <a:r>
              <a:rPr lang="it-IT" sz="2000" dirty="0" err="1" smtClean="0">
                <a:solidFill>
                  <a:srgbClr val="0070C0"/>
                </a:solidFill>
              </a:rPr>
              <a:t>when</a:t>
            </a:r>
            <a:r>
              <a:rPr lang="it-IT" sz="2000" dirty="0" smtClean="0">
                <a:solidFill>
                  <a:srgbClr val="0070C0"/>
                </a:solidFill>
              </a:rPr>
              <a:t> </a:t>
            </a:r>
            <a:r>
              <a:rPr lang="it-IT" sz="2000" dirty="0" err="1" smtClean="0">
                <a:solidFill>
                  <a:srgbClr val="0070C0"/>
                </a:solidFill>
              </a:rPr>
              <a:t>other</a:t>
            </a:r>
            <a:r>
              <a:rPr lang="it-IT" sz="2000" dirty="0" smtClean="0">
                <a:solidFill>
                  <a:srgbClr val="0070C0"/>
                </a:solidFill>
              </a:rPr>
              <a:t> </a:t>
            </a:r>
            <a:r>
              <a:rPr lang="it-IT" sz="2000" dirty="0" err="1" smtClean="0">
                <a:solidFill>
                  <a:srgbClr val="0070C0"/>
                </a:solidFill>
              </a:rPr>
              <a:t>event</a:t>
            </a:r>
            <a:r>
              <a:rPr lang="it-IT" sz="2000" dirty="0" smtClean="0">
                <a:solidFill>
                  <a:srgbClr val="0070C0"/>
                </a:solidFill>
              </a:rPr>
              <a:t> </a:t>
            </a:r>
            <a:r>
              <a:rPr lang="it-IT" sz="2000" dirty="0" err="1" smtClean="0">
                <a:solidFill>
                  <a:srgbClr val="0070C0"/>
                </a:solidFill>
              </a:rPr>
              <a:t>features</a:t>
            </a:r>
            <a:r>
              <a:rPr lang="it-IT" sz="2000" dirty="0" smtClean="0">
                <a:solidFill>
                  <a:srgbClr val="0070C0"/>
                </a:solidFill>
              </a:rPr>
              <a:t> </a:t>
            </a:r>
            <a:r>
              <a:rPr lang="it-IT" sz="2000" dirty="0" err="1" smtClean="0">
                <a:solidFill>
                  <a:srgbClr val="0070C0"/>
                </a:solidFill>
              </a:rPr>
              <a:t>indirectly</a:t>
            </a:r>
            <a:r>
              <a:rPr lang="it-IT" sz="2000" dirty="0" smtClean="0">
                <a:solidFill>
                  <a:srgbClr val="0070C0"/>
                </a:solidFill>
              </a:rPr>
              <a:t> </a:t>
            </a:r>
            <a:r>
              <a:rPr lang="it-IT" sz="2000" dirty="0" err="1" smtClean="0">
                <a:solidFill>
                  <a:srgbClr val="0070C0"/>
                </a:solidFill>
              </a:rPr>
              <a:t>inform</a:t>
            </a:r>
            <a:r>
              <a:rPr lang="it-IT" sz="2000" dirty="0" smtClean="0">
                <a:solidFill>
                  <a:srgbClr val="0070C0"/>
                </a:solidFill>
              </a:rPr>
              <a:t> the </a:t>
            </a:r>
            <a:r>
              <a:rPr lang="it-IT" sz="2000" dirty="0" err="1" smtClean="0">
                <a:solidFill>
                  <a:srgbClr val="0070C0"/>
                </a:solidFill>
              </a:rPr>
              <a:t>classifier</a:t>
            </a:r>
            <a:r>
              <a:rPr lang="it-IT" sz="2000" dirty="0" smtClean="0">
                <a:solidFill>
                  <a:srgbClr val="0070C0"/>
                </a:solidFill>
              </a:rPr>
              <a:t> on the </a:t>
            </a:r>
            <a:r>
              <a:rPr lang="it-IT" sz="2000" dirty="0" err="1" smtClean="0">
                <a:solidFill>
                  <a:srgbClr val="0070C0"/>
                </a:solidFill>
              </a:rPr>
              <a:t>value</a:t>
            </a:r>
            <a:r>
              <a:rPr lang="it-IT" sz="2000" dirty="0" smtClean="0">
                <a:solidFill>
                  <a:srgbClr val="0070C0"/>
                </a:solidFill>
              </a:rPr>
              <a:t> of the </a:t>
            </a:r>
            <a:r>
              <a:rPr lang="it-IT" sz="2000" dirty="0" err="1" smtClean="0">
                <a:solidFill>
                  <a:srgbClr val="0070C0"/>
                </a:solidFill>
              </a:rPr>
              <a:t>planed</a:t>
            </a:r>
            <a:r>
              <a:rPr lang="it-IT" sz="2000" dirty="0" smtClean="0">
                <a:solidFill>
                  <a:srgbClr val="0070C0"/>
                </a:solidFill>
              </a:rPr>
              <a:t> </a:t>
            </a:r>
            <a:r>
              <a:rPr lang="it-IT" sz="2000" dirty="0" err="1" smtClean="0">
                <a:solidFill>
                  <a:srgbClr val="0070C0"/>
                </a:solidFill>
              </a:rPr>
              <a:t>variable</a:t>
            </a:r>
            <a:r>
              <a:rPr lang="it-IT" sz="2000" dirty="0" smtClean="0">
                <a:solidFill>
                  <a:srgbClr val="0070C0"/>
                </a:solidFill>
              </a:rPr>
              <a:t>, </a:t>
            </a:r>
            <a:r>
              <a:rPr lang="it-IT" sz="2000" dirty="0" err="1" smtClean="0">
                <a:solidFill>
                  <a:srgbClr val="0070C0"/>
                </a:solidFill>
              </a:rPr>
              <a:t>when</a:t>
            </a:r>
            <a:r>
              <a:rPr lang="it-IT" sz="2000" dirty="0" smtClean="0">
                <a:solidFill>
                  <a:srgbClr val="0070C0"/>
                </a:solidFill>
              </a:rPr>
              <a:t> </a:t>
            </a:r>
            <a:r>
              <a:rPr lang="it-IT" sz="2000" dirty="0" err="1" smtClean="0">
                <a:solidFill>
                  <a:srgbClr val="0070C0"/>
                </a:solidFill>
              </a:rPr>
              <a:t>it</a:t>
            </a:r>
            <a:r>
              <a:rPr lang="it-IT" sz="2000" dirty="0" smtClean="0">
                <a:solidFill>
                  <a:srgbClr val="0070C0"/>
                </a:solidFill>
              </a:rPr>
              <a:t> </a:t>
            </a:r>
            <a:r>
              <a:rPr lang="it-IT" sz="2000" dirty="0" err="1" smtClean="0">
                <a:solidFill>
                  <a:srgbClr val="0070C0"/>
                </a:solidFill>
              </a:rPr>
              <a:t>carries</a:t>
            </a:r>
            <a:r>
              <a:rPr lang="it-IT" sz="2000" dirty="0" smtClean="0">
                <a:solidFill>
                  <a:srgbClr val="0070C0"/>
                </a:solidFill>
              </a:rPr>
              <a:t> </a:t>
            </a:r>
            <a:r>
              <a:rPr lang="it-IT" sz="2000" dirty="0" err="1" smtClean="0">
                <a:solidFill>
                  <a:srgbClr val="0070C0"/>
                </a:solidFill>
              </a:rPr>
              <a:t>discriminating</a:t>
            </a:r>
            <a:r>
              <a:rPr lang="it-IT" sz="2000" dirty="0" smtClean="0">
                <a:solidFill>
                  <a:srgbClr val="0070C0"/>
                </a:solidFill>
              </a:rPr>
              <a:t> </a:t>
            </a:r>
            <a:r>
              <a:rPr lang="it-IT" sz="2000" dirty="0" err="1" smtClean="0">
                <a:solidFill>
                  <a:srgbClr val="0070C0"/>
                </a:solidFill>
              </a:rPr>
              <a:t>power</a:t>
            </a:r>
            <a:r>
              <a:rPr lang="it-IT" sz="2000" dirty="0" smtClean="0">
                <a:solidFill>
                  <a:srgbClr val="0070C0"/>
                </a:solidFill>
              </a:rPr>
              <a:t>.</a:t>
            </a:r>
            <a:endParaRPr lang="en-US" sz="2000" dirty="0">
              <a:solidFill>
                <a:srgbClr val="0070C0"/>
              </a:solidFill>
            </a:endParaRPr>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r>
              <a:rPr lang="en-US" dirty="0" smtClean="0"/>
              <a:t>?</a:t>
            </a:r>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23</a:t>
            </a:fld>
            <a:endParaRPr lang="en-US"/>
          </a:p>
        </p:txBody>
      </p:sp>
    </p:spTree>
    <p:extLst>
      <p:ext uri="{BB962C8B-B14F-4D97-AF65-F5344CB8AC3E}">
        <p14:creationId xmlns:p14="http://schemas.microsoft.com/office/powerpoint/2010/main" val="18072096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Mass </a:t>
            </a:r>
            <a:r>
              <a:rPr lang="it-IT" dirty="0" err="1" smtClean="0"/>
              <a:t>decorrelation</a:t>
            </a:r>
            <a:r>
              <a:rPr lang="it-IT" dirty="0" smtClean="0"/>
              <a:t> in </a:t>
            </a:r>
            <a:r>
              <a:rPr lang="it-IT" dirty="0" err="1" smtClean="0"/>
              <a:t>boosting</a:t>
            </a:r>
            <a:r>
              <a:rPr lang="it-IT" dirty="0" smtClean="0"/>
              <a:t>, </a:t>
            </a:r>
            <a:r>
              <a:rPr lang="it-IT" dirty="0" err="1" smtClean="0"/>
              <a:t>reprise</a:t>
            </a:r>
            <a:endParaRPr lang="en-US" dirty="0"/>
          </a:p>
        </p:txBody>
      </p:sp>
      <p:sp>
        <p:nvSpPr>
          <p:cNvPr id="3" name="Content Placeholder 2"/>
          <p:cNvSpPr>
            <a:spLocks noGrp="1"/>
          </p:cNvSpPr>
          <p:nvPr>
            <p:ph idx="1"/>
          </p:nvPr>
        </p:nvSpPr>
        <p:spPr>
          <a:xfrm>
            <a:off x="358212" y="1665372"/>
            <a:ext cx="10983012" cy="1935670"/>
          </a:xfrm>
        </p:spPr>
        <p:txBody>
          <a:bodyPr>
            <a:normAutofit fontScale="85000" lnSpcReduction="20000"/>
          </a:bodyPr>
          <a:lstStyle/>
          <a:p>
            <a:pPr marL="0" indent="0">
              <a:buNone/>
            </a:pPr>
            <a:r>
              <a:rPr lang="it-IT" dirty="0" err="1" smtClean="0"/>
              <a:t>Another</a:t>
            </a:r>
            <a:r>
              <a:rPr lang="it-IT" dirty="0" smtClean="0"/>
              <a:t> way to </a:t>
            </a:r>
            <a:r>
              <a:rPr lang="it-IT" dirty="0" err="1" smtClean="0"/>
              <a:t>preprocess</a:t>
            </a:r>
            <a:r>
              <a:rPr lang="it-IT" dirty="0" smtClean="0"/>
              <a:t> the data </a:t>
            </a:r>
            <a:r>
              <a:rPr lang="it-IT" dirty="0" err="1" smtClean="0"/>
              <a:t>before</a:t>
            </a:r>
            <a:r>
              <a:rPr lang="it-IT" dirty="0" smtClean="0"/>
              <a:t> a NN, to </a:t>
            </a:r>
            <a:r>
              <a:rPr lang="it-IT" dirty="0" err="1" smtClean="0"/>
              <a:t>decorrelate</a:t>
            </a:r>
            <a:r>
              <a:rPr lang="it-IT" dirty="0" smtClean="0"/>
              <a:t> the </a:t>
            </a:r>
            <a:r>
              <a:rPr lang="it-IT" dirty="0" err="1" smtClean="0"/>
              <a:t>classifier</a:t>
            </a:r>
            <a:r>
              <a:rPr lang="it-IT" dirty="0" smtClean="0"/>
              <a:t> output from the jet mass, </a:t>
            </a:r>
            <a:r>
              <a:rPr lang="it-IT" dirty="0" err="1" smtClean="0"/>
              <a:t>is</a:t>
            </a:r>
            <a:r>
              <a:rPr lang="it-IT" dirty="0" smtClean="0"/>
              <a:t> to use PCA on the NN </a:t>
            </a:r>
            <a:r>
              <a:rPr lang="it-IT" dirty="0" err="1" smtClean="0"/>
              <a:t>inputs</a:t>
            </a:r>
            <a:r>
              <a:rPr lang="it-IT" dirty="0" smtClean="0"/>
              <a:t>[18]. </a:t>
            </a:r>
          </a:p>
          <a:p>
            <a:pPr marL="0" indent="0">
              <a:buNone/>
            </a:pPr>
            <a:r>
              <a:rPr lang="it-IT" dirty="0" smtClean="0"/>
              <a:t>In the </a:t>
            </a:r>
            <a:r>
              <a:rPr lang="it-IT" dirty="0" err="1" smtClean="0"/>
              <a:t>considered</a:t>
            </a:r>
            <a:r>
              <a:rPr lang="it-IT" dirty="0" smtClean="0"/>
              <a:t> case the 17 </a:t>
            </a:r>
            <a:r>
              <a:rPr lang="it-IT" dirty="0" err="1" smtClean="0"/>
              <a:t>inputs</a:t>
            </a:r>
            <a:r>
              <a:rPr lang="it-IT" dirty="0" smtClean="0"/>
              <a:t> </a:t>
            </a:r>
            <a:r>
              <a:rPr lang="it-IT" dirty="0" err="1" smtClean="0"/>
              <a:t>were</a:t>
            </a:r>
            <a:r>
              <a:rPr lang="it-IT" dirty="0" smtClean="0"/>
              <a:t> a </a:t>
            </a:r>
            <a:r>
              <a:rPr lang="it-IT" dirty="0" err="1" smtClean="0"/>
              <a:t>basis</a:t>
            </a:r>
            <a:r>
              <a:rPr lang="it-IT" dirty="0" smtClean="0"/>
              <a:t> set of n-</a:t>
            </a:r>
            <a:r>
              <a:rPr lang="it-IT" dirty="0" err="1" smtClean="0"/>
              <a:t>subjettiness</a:t>
            </a:r>
            <a:r>
              <a:rPr lang="it-IT" dirty="0" smtClean="0"/>
              <a:t> </a:t>
            </a:r>
            <a:r>
              <a:rPr lang="it-IT" dirty="0" err="1" smtClean="0"/>
              <a:t>variables</a:t>
            </a:r>
            <a:r>
              <a:rPr lang="it-IT" dirty="0" smtClean="0"/>
              <a:t>, and the data </a:t>
            </a:r>
            <a:r>
              <a:rPr lang="it-IT" dirty="0" err="1" smtClean="0"/>
              <a:t>was</a:t>
            </a:r>
            <a:r>
              <a:rPr lang="it-IT" dirty="0" smtClean="0"/>
              <a:t> </a:t>
            </a:r>
            <a:r>
              <a:rPr lang="it-IT" dirty="0" err="1" smtClean="0"/>
              <a:t>binned</a:t>
            </a:r>
            <a:r>
              <a:rPr lang="it-IT" dirty="0" smtClean="0"/>
              <a:t> in jet mass and </a:t>
            </a:r>
            <a:r>
              <a:rPr lang="it-IT" dirty="0" err="1" smtClean="0"/>
              <a:t>p</a:t>
            </a:r>
            <a:r>
              <a:rPr lang="it-IT" baseline="-25000" dirty="0" err="1" smtClean="0"/>
              <a:t>T</a:t>
            </a:r>
            <a:r>
              <a:rPr lang="it-IT" dirty="0" smtClean="0"/>
              <a:t>, PCA </a:t>
            </a:r>
            <a:r>
              <a:rPr lang="it-IT" dirty="0" err="1" smtClean="0"/>
              <a:t>acting</a:t>
            </a:r>
            <a:r>
              <a:rPr lang="it-IT" dirty="0" smtClean="0"/>
              <a:t> on </a:t>
            </a:r>
            <a:r>
              <a:rPr lang="it-IT" dirty="0" err="1" smtClean="0"/>
              <a:t>each</a:t>
            </a:r>
            <a:r>
              <a:rPr lang="it-IT" dirty="0" smtClean="0"/>
              <a:t> bin </a:t>
            </a:r>
            <a:r>
              <a:rPr lang="it-IT" dirty="0" err="1" smtClean="0"/>
              <a:t>separately</a:t>
            </a:r>
            <a:r>
              <a:rPr lang="it-IT" dirty="0" smtClean="0"/>
              <a:t>.</a:t>
            </a:r>
          </a:p>
          <a:p>
            <a:pPr marL="0" indent="0">
              <a:buNone/>
            </a:pPr>
            <a:r>
              <a:rPr lang="it-IT" dirty="0" smtClean="0"/>
              <a:t>The </a:t>
            </a:r>
            <a:r>
              <a:rPr lang="it-IT" dirty="0" err="1" smtClean="0"/>
              <a:t>technique</a:t>
            </a:r>
            <a:r>
              <a:rPr lang="it-IT" dirty="0" smtClean="0"/>
              <a:t> </a:t>
            </a:r>
            <a:r>
              <a:rPr lang="it-IT" dirty="0" err="1" smtClean="0"/>
              <a:t>was</a:t>
            </a:r>
            <a:r>
              <a:rPr lang="it-IT" dirty="0" smtClean="0"/>
              <a:t> </a:t>
            </a:r>
            <a:r>
              <a:rPr lang="it-IT" dirty="0" err="1" smtClean="0"/>
              <a:t>tested</a:t>
            </a:r>
            <a:r>
              <a:rPr lang="it-IT" dirty="0" smtClean="0"/>
              <a:t> on </a:t>
            </a:r>
            <a:r>
              <a:rPr lang="it-IT" dirty="0" err="1" smtClean="0"/>
              <a:t>searches</a:t>
            </a:r>
            <a:r>
              <a:rPr lang="it-IT" dirty="0" smtClean="0"/>
              <a:t> for </a:t>
            </a:r>
            <a:r>
              <a:rPr lang="it-IT" dirty="0" err="1" smtClean="0"/>
              <a:t>H</a:t>
            </a:r>
            <a:r>
              <a:rPr lang="it-IT" dirty="0" err="1" smtClean="0">
                <a:sym typeface="Wingdings" panose="05000000000000000000" pitchFamily="2" charset="2"/>
              </a:rPr>
              <a:t>AAbbbb</a:t>
            </a:r>
            <a:r>
              <a:rPr lang="it-IT" dirty="0" smtClean="0">
                <a:sym typeface="Wingdings" panose="05000000000000000000" pitchFamily="2" charset="2"/>
              </a:rPr>
              <a:t> and HWW </a:t>
            </a:r>
            <a:r>
              <a:rPr lang="it-IT" dirty="0" err="1" smtClean="0">
                <a:sym typeface="Wingdings" panose="05000000000000000000" pitchFamily="2" charset="2"/>
              </a:rPr>
              <a:t>qq’qq</a:t>
            </a:r>
            <a:r>
              <a:rPr lang="it-IT" dirty="0" smtClean="0">
                <a:sym typeface="Wingdings" panose="05000000000000000000" pitchFamily="2" charset="2"/>
              </a:rPr>
              <a:t>’ with </a:t>
            </a:r>
            <a:r>
              <a:rPr lang="it-IT" dirty="0" err="1" smtClean="0">
                <a:sym typeface="Wingdings" panose="05000000000000000000" pitchFamily="2" charset="2"/>
              </a:rPr>
              <a:t>several</a:t>
            </a:r>
            <a:r>
              <a:rPr lang="it-IT" dirty="0" smtClean="0">
                <a:sym typeface="Wingdings" panose="05000000000000000000" pitchFamily="2" charset="2"/>
              </a:rPr>
              <a:t> mass </a:t>
            </a:r>
            <a:r>
              <a:rPr lang="it-IT" dirty="0" err="1" smtClean="0">
                <a:sym typeface="Wingdings" panose="05000000000000000000" pitchFamily="2" charset="2"/>
              </a:rPr>
              <a:t>hypotheses</a:t>
            </a:r>
            <a:r>
              <a:rPr lang="it-IT" dirty="0" smtClean="0">
                <a:sym typeface="Wingdings" panose="05000000000000000000" pitchFamily="2" charset="2"/>
              </a:rPr>
              <a:t>.</a:t>
            </a:r>
            <a:endParaRPr lang="it-IT" dirty="0" smtClean="0"/>
          </a:p>
        </p:txBody>
      </p:sp>
      <p:sp>
        <p:nvSpPr>
          <p:cNvPr id="4" name="Date Placeholder 3"/>
          <p:cNvSpPr>
            <a:spLocks noGrp="1"/>
          </p:cNvSpPr>
          <p:nvPr>
            <p:ph type="dt" sz="half" idx="10"/>
          </p:nvPr>
        </p:nvSpPr>
        <p:spPr/>
        <p:txBody>
          <a:bodyPr/>
          <a:lstStyle/>
          <a:p>
            <a:r>
              <a:rPr lang="en-US" smtClean="0"/>
              <a:t>7/20/2020</a:t>
            </a:r>
            <a:endParaRPr lang="en-US"/>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24</a:t>
            </a:fld>
            <a:endParaRPr lang="en-US"/>
          </a:p>
        </p:txBody>
      </p:sp>
      <p:pic>
        <p:nvPicPr>
          <p:cNvPr id="8" name="Picture 7"/>
          <p:cNvPicPr>
            <a:picLocks noChangeAspect="1"/>
          </p:cNvPicPr>
          <p:nvPr/>
        </p:nvPicPr>
        <p:blipFill>
          <a:blip r:embed="rId2"/>
          <a:stretch>
            <a:fillRect/>
          </a:stretch>
        </p:blipFill>
        <p:spPr>
          <a:xfrm>
            <a:off x="3905250" y="3286125"/>
            <a:ext cx="8286750" cy="3571875"/>
          </a:xfrm>
          <a:prstGeom prst="rect">
            <a:avLst/>
          </a:prstGeom>
        </p:spPr>
      </p:pic>
      <p:sp>
        <p:nvSpPr>
          <p:cNvPr id="9" name="TextBox 8"/>
          <p:cNvSpPr txBox="1"/>
          <p:nvPr/>
        </p:nvSpPr>
        <p:spPr>
          <a:xfrm>
            <a:off x="216816" y="4180344"/>
            <a:ext cx="3774649" cy="2677656"/>
          </a:xfrm>
          <a:prstGeom prst="rect">
            <a:avLst/>
          </a:prstGeom>
          <a:solidFill>
            <a:schemeClr val="bg1"/>
          </a:solidFill>
        </p:spPr>
        <p:txBody>
          <a:bodyPr wrap="square" rtlCol="0">
            <a:spAutoFit/>
          </a:bodyPr>
          <a:lstStyle/>
          <a:p>
            <a:r>
              <a:rPr lang="it-IT" sz="2400" dirty="0" smtClean="0"/>
              <a:t>The </a:t>
            </a:r>
            <a:r>
              <a:rPr lang="it-IT" sz="2400" dirty="0" err="1" smtClean="0"/>
              <a:t>discriminants</a:t>
            </a:r>
            <a:r>
              <a:rPr lang="it-IT" sz="2400" dirty="0" smtClean="0"/>
              <a:t> are </a:t>
            </a:r>
            <a:r>
              <a:rPr lang="it-IT" sz="2400" dirty="0" err="1" smtClean="0"/>
              <a:t>shown</a:t>
            </a:r>
            <a:r>
              <a:rPr lang="it-IT" sz="2400" dirty="0" smtClean="0"/>
              <a:t> to </a:t>
            </a:r>
            <a:r>
              <a:rPr lang="it-IT" sz="2400" dirty="0" err="1" smtClean="0"/>
              <a:t>preserve</a:t>
            </a:r>
            <a:r>
              <a:rPr lang="it-IT" sz="2400" dirty="0" smtClean="0"/>
              <a:t> the mass </a:t>
            </a:r>
            <a:r>
              <a:rPr lang="it-IT" sz="2400" dirty="0" err="1" smtClean="0"/>
              <a:t>distribution</a:t>
            </a:r>
            <a:r>
              <a:rPr lang="it-IT" sz="2400" dirty="0" smtClean="0"/>
              <a:t> and are </a:t>
            </a:r>
            <a:r>
              <a:rPr lang="it-IT" sz="2400" dirty="0" err="1" smtClean="0"/>
              <a:t>effective</a:t>
            </a:r>
            <a:r>
              <a:rPr lang="it-IT" sz="2400" dirty="0" smtClean="0"/>
              <a:t> </a:t>
            </a:r>
            <a:r>
              <a:rPr lang="it-IT" sz="2400" dirty="0" err="1" smtClean="0"/>
              <a:t>also</a:t>
            </a:r>
            <a:r>
              <a:rPr lang="it-IT" sz="2400" dirty="0" smtClean="0"/>
              <a:t> </a:t>
            </a:r>
            <a:r>
              <a:rPr lang="it-IT" sz="2400" dirty="0" err="1" smtClean="0"/>
              <a:t>outside</a:t>
            </a:r>
            <a:r>
              <a:rPr lang="it-IT" sz="2400" dirty="0" smtClean="0"/>
              <a:t> of the </a:t>
            </a:r>
            <a:r>
              <a:rPr lang="it-IT" sz="2400" dirty="0" err="1" smtClean="0"/>
              <a:t>range</a:t>
            </a:r>
            <a:r>
              <a:rPr lang="it-IT" sz="2400" dirty="0" smtClean="0"/>
              <a:t> of </a:t>
            </a:r>
            <a:r>
              <a:rPr lang="it-IT" sz="2400" dirty="0" err="1" smtClean="0"/>
              <a:t>masses</a:t>
            </a:r>
            <a:r>
              <a:rPr lang="it-IT" sz="2400" dirty="0" smtClean="0"/>
              <a:t> </a:t>
            </a:r>
            <a:r>
              <a:rPr lang="it-IT" sz="2400" dirty="0" err="1" smtClean="0"/>
              <a:t>where</a:t>
            </a:r>
            <a:r>
              <a:rPr lang="it-IT" sz="2400" dirty="0" smtClean="0"/>
              <a:t> </a:t>
            </a:r>
            <a:r>
              <a:rPr lang="it-IT" sz="2400" dirty="0" err="1" smtClean="0"/>
              <a:t>they</a:t>
            </a:r>
            <a:r>
              <a:rPr lang="it-IT" sz="2400" dirty="0" smtClean="0"/>
              <a:t> are </a:t>
            </a:r>
            <a:r>
              <a:rPr lang="it-IT" sz="2400" dirty="0" err="1" smtClean="0"/>
              <a:t>trained</a:t>
            </a:r>
            <a:r>
              <a:rPr lang="it-IT" sz="2400" dirty="0" smtClean="0"/>
              <a:t> (</a:t>
            </a:r>
            <a:r>
              <a:rPr lang="it-IT" sz="2400" dirty="0" err="1" smtClean="0"/>
              <a:t>grey</a:t>
            </a:r>
            <a:r>
              <a:rPr lang="it-IT" sz="2400" dirty="0" smtClean="0"/>
              <a:t> </a:t>
            </a:r>
            <a:r>
              <a:rPr lang="it-IT" sz="2400" dirty="0" err="1" smtClean="0"/>
              <a:t>areas</a:t>
            </a:r>
            <a:r>
              <a:rPr lang="it-IT" sz="2400" dirty="0" smtClean="0"/>
              <a:t>)</a:t>
            </a:r>
            <a:endParaRPr lang="en-US" sz="2400" dirty="0" smtClean="0"/>
          </a:p>
          <a:p>
            <a:endParaRPr lang="en-US" sz="2400" dirty="0"/>
          </a:p>
        </p:txBody>
      </p:sp>
    </p:spTree>
    <p:extLst>
      <p:ext uri="{BB962C8B-B14F-4D97-AF65-F5344CB8AC3E}">
        <p14:creationId xmlns:p14="http://schemas.microsoft.com/office/powerpoint/2010/main" val="23064003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Penalizing</a:t>
            </a:r>
            <a:r>
              <a:rPr lang="it-IT" dirty="0" smtClean="0"/>
              <a:t> the </a:t>
            </a:r>
            <a:r>
              <a:rPr lang="it-IT" dirty="0" err="1" smtClean="0"/>
              <a:t>loss</a:t>
            </a:r>
            <a:r>
              <a:rPr lang="it-IT" dirty="0" smtClean="0"/>
              <a:t>: </a:t>
            </a:r>
            <a:r>
              <a:rPr lang="it-IT" dirty="0" err="1" smtClean="0"/>
              <a:t>DisCo</a:t>
            </a:r>
            <a:endParaRPr lang="en-US" dirty="0"/>
          </a:p>
        </p:txBody>
      </p:sp>
      <p:sp>
        <p:nvSpPr>
          <p:cNvPr id="3" name="Content Placeholder 2"/>
          <p:cNvSpPr>
            <a:spLocks noGrp="1"/>
          </p:cNvSpPr>
          <p:nvPr>
            <p:ph idx="1"/>
          </p:nvPr>
        </p:nvSpPr>
        <p:spPr>
          <a:xfrm>
            <a:off x="838200" y="1825625"/>
            <a:ext cx="10766196" cy="4895850"/>
          </a:xfrm>
        </p:spPr>
        <p:txBody>
          <a:bodyPr>
            <a:normAutofit fontScale="85000" lnSpcReduction="20000"/>
          </a:bodyPr>
          <a:lstStyle/>
          <a:p>
            <a:pPr marL="0" indent="0">
              <a:buNone/>
            </a:pPr>
            <a:r>
              <a:rPr lang="it-IT" dirty="0" err="1" smtClean="0"/>
              <a:t>Kasieczka</a:t>
            </a:r>
            <a:r>
              <a:rPr lang="it-IT" dirty="0" smtClean="0"/>
              <a:t> and </a:t>
            </a:r>
            <a:r>
              <a:rPr lang="it-IT" dirty="0" err="1" smtClean="0"/>
              <a:t>Shih</a:t>
            </a:r>
            <a:r>
              <a:rPr lang="it-IT" dirty="0" smtClean="0"/>
              <a:t> </a:t>
            </a:r>
            <a:r>
              <a:rPr lang="it-IT" dirty="0" err="1" smtClean="0"/>
              <a:t>recently</a:t>
            </a:r>
            <a:r>
              <a:rPr lang="it-IT" dirty="0" smtClean="0"/>
              <a:t> </a:t>
            </a:r>
            <a:r>
              <a:rPr lang="it-IT" dirty="0" err="1" smtClean="0"/>
              <a:t>published</a:t>
            </a:r>
            <a:r>
              <a:rPr lang="it-IT" dirty="0" smtClean="0"/>
              <a:t>[25] a </a:t>
            </a:r>
            <a:r>
              <a:rPr lang="it-IT" dirty="0" err="1" smtClean="0"/>
              <a:t>method</a:t>
            </a:r>
            <a:r>
              <a:rPr lang="it-IT" dirty="0" smtClean="0"/>
              <a:t> to </a:t>
            </a:r>
            <a:r>
              <a:rPr lang="it-IT" dirty="0" err="1" smtClean="0"/>
              <a:t>decorrelate</a:t>
            </a:r>
            <a:r>
              <a:rPr lang="it-IT" dirty="0" smtClean="0"/>
              <a:t> a </a:t>
            </a:r>
            <a:r>
              <a:rPr lang="it-IT" dirty="0" err="1" smtClean="0"/>
              <a:t>nuisance</a:t>
            </a:r>
            <a:r>
              <a:rPr lang="it-IT" dirty="0" smtClean="0"/>
              <a:t> </a:t>
            </a:r>
            <a:r>
              <a:rPr lang="it-IT" dirty="0" err="1" smtClean="0"/>
              <a:t>parameter</a:t>
            </a:r>
            <a:r>
              <a:rPr lang="it-IT" dirty="0" smtClean="0"/>
              <a:t> by </a:t>
            </a:r>
            <a:r>
              <a:rPr lang="it-IT" dirty="0" err="1" smtClean="0"/>
              <a:t>incorporating</a:t>
            </a:r>
            <a:r>
              <a:rPr lang="it-IT" dirty="0" smtClean="0"/>
              <a:t> a «</a:t>
            </a:r>
            <a:r>
              <a:rPr lang="it-IT" dirty="0" err="1" smtClean="0"/>
              <a:t>distance-correlation</a:t>
            </a:r>
            <a:r>
              <a:rPr lang="it-IT" dirty="0" smtClean="0"/>
              <a:t>»-</a:t>
            </a:r>
            <a:r>
              <a:rPr lang="it-IT" dirty="0" err="1" smtClean="0"/>
              <a:t>inspired</a:t>
            </a:r>
            <a:r>
              <a:rPr lang="it-IT" dirty="0" smtClean="0"/>
              <a:t> </a:t>
            </a:r>
            <a:r>
              <a:rPr lang="it-IT" dirty="0" err="1" smtClean="0"/>
              <a:t>regularization</a:t>
            </a:r>
            <a:r>
              <a:rPr lang="it-IT" dirty="0" smtClean="0"/>
              <a:t> </a:t>
            </a:r>
            <a:r>
              <a:rPr lang="it-IT" dirty="0" err="1" smtClean="0"/>
              <a:t>term</a:t>
            </a:r>
            <a:r>
              <a:rPr lang="it-IT" dirty="0" smtClean="0"/>
              <a:t> in the </a:t>
            </a:r>
            <a:r>
              <a:rPr lang="it-IT" dirty="0" err="1" smtClean="0"/>
              <a:t>loss</a:t>
            </a:r>
            <a:r>
              <a:rPr lang="it-IT" dirty="0" smtClean="0"/>
              <a:t> of a NN. </a:t>
            </a:r>
          </a:p>
          <a:p>
            <a:pPr marL="0" indent="0">
              <a:buNone/>
            </a:pPr>
            <a:r>
              <a:rPr lang="it-IT" dirty="0" err="1" smtClean="0"/>
              <a:t>One</a:t>
            </a:r>
            <a:r>
              <a:rPr lang="it-IT" dirty="0" smtClean="0"/>
              <a:t> first </a:t>
            </a:r>
            <a:r>
              <a:rPr lang="it-IT" dirty="0" err="1" smtClean="0"/>
              <a:t>defines</a:t>
            </a:r>
            <a:r>
              <a:rPr lang="it-IT" dirty="0" smtClean="0"/>
              <a:t> a </a:t>
            </a:r>
            <a:r>
              <a:rPr lang="it-IT" dirty="0" err="1" smtClean="0">
                <a:solidFill>
                  <a:srgbClr val="FF0000"/>
                </a:solidFill>
              </a:rPr>
              <a:t>distance</a:t>
            </a:r>
            <a:r>
              <a:rPr lang="it-IT" dirty="0" smtClean="0">
                <a:solidFill>
                  <a:srgbClr val="FF0000"/>
                </a:solidFill>
              </a:rPr>
              <a:t> </a:t>
            </a:r>
            <a:r>
              <a:rPr lang="it-IT" dirty="0" err="1" smtClean="0">
                <a:solidFill>
                  <a:srgbClr val="FF0000"/>
                </a:solidFill>
              </a:rPr>
              <a:t>covariance</a:t>
            </a:r>
            <a:endParaRPr lang="it-IT" dirty="0" smtClean="0">
              <a:solidFill>
                <a:srgbClr val="FF0000"/>
              </a:solidFill>
            </a:endParaRPr>
          </a:p>
          <a:p>
            <a:pPr marL="0" indent="0">
              <a:buNone/>
            </a:pPr>
            <a:endParaRPr lang="it-IT" dirty="0" smtClean="0">
              <a:solidFill>
                <a:srgbClr val="FF0000"/>
              </a:solidFill>
            </a:endParaRPr>
          </a:p>
          <a:p>
            <a:pPr marL="0" indent="0">
              <a:buNone/>
            </a:pPr>
            <a:endParaRPr lang="it-IT" dirty="0"/>
          </a:p>
          <a:p>
            <a:pPr marL="0" indent="0">
              <a:buNone/>
            </a:pPr>
            <a:r>
              <a:rPr lang="it-IT" dirty="0" err="1"/>
              <a:t>w</a:t>
            </a:r>
            <a:r>
              <a:rPr lang="it-IT" dirty="0" err="1" smtClean="0"/>
              <a:t>here</a:t>
            </a:r>
            <a:r>
              <a:rPr lang="it-IT" dirty="0" smtClean="0"/>
              <a:t> |.| </a:t>
            </a:r>
            <a:r>
              <a:rPr lang="it-IT" dirty="0" err="1" smtClean="0"/>
              <a:t>is</a:t>
            </a:r>
            <a:r>
              <a:rPr lang="it-IT" dirty="0" smtClean="0"/>
              <a:t> the </a:t>
            </a:r>
            <a:r>
              <a:rPr lang="it-IT" dirty="0" err="1" smtClean="0"/>
              <a:t>Euclidean</a:t>
            </a:r>
            <a:r>
              <a:rPr lang="it-IT" dirty="0" smtClean="0"/>
              <a:t> </a:t>
            </a:r>
            <a:r>
              <a:rPr lang="it-IT" dirty="0" err="1" smtClean="0"/>
              <a:t>norm</a:t>
            </a:r>
            <a:r>
              <a:rPr lang="it-IT" dirty="0" smtClean="0"/>
              <a:t>, and (X,Y), (X’,Y’), (X’’,Y’’) are </a:t>
            </a:r>
            <a:r>
              <a:rPr lang="it-IT" dirty="0" err="1" smtClean="0"/>
              <a:t>i.i.d</a:t>
            </a:r>
            <a:r>
              <a:rPr lang="it-IT" dirty="0" smtClean="0"/>
              <a:t>. </a:t>
            </a:r>
            <a:r>
              <a:rPr lang="it-IT" dirty="0" err="1" smtClean="0"/>
              <a:t>pairs</a:t>
            </a:r>
            <a:r>
              <a:rPr lang="it-IT" dirty="0" smtClean="0"/>
              <a:t> from the joint PDF. The so-</a:t>
            </a:r>
            <a:r>
              <a:rPr lang="it-IT" dirty="0" err="1" smtClean="0"/>
              <a:t>named</a:t>
            </a:r>
            <a:r>
              <a:rPr lang="it-IT" dirty="0" smtClean="0"/>
              <a:t> </a:t>
            </a:r>
            <a:r>
              <a:rPr lang="it-IT" dirty="0" err="1" smtClean="0">
                <a:solidFill>
                  <a:srgbClr val="FF0000"/>
                </a:solidFill>
              </a:rPr>
              <a:t>distance</a:t>
            </a:r>
            <a:r>
              <a:rPr lang="it-IT" dirty="0" smtClean="0">
                <a:solidFill>
                  <a:srgbClr val="FF0000"/>
                </a:solidFill>
              </a:rPr>
              <a:t> </a:t>
            </a:r>
            <a:r>
              <a:rPr lang="it-IT" dirty="0" err="1" smtClean="0">
                <a:solidFill>
                  <a:srgbClr val="FF0000"/>
                </a:solidFill>
              </a:rPr>
              <a:t>correlation</a:t>
            </a:r>
            <a:r>
              <a:rPr lang="it-IT" dirty="0"/>
              <a:t>,</a:t>
            </a:r>
            <a:r>
              <a:rPr lang="it-IT" dirty="0" smtClean="0"/>
              <a:t> </a:t>
            </a:r>
            <a:r>
              <a:rPr lang="it-IT" dirty="0" err="1" smtClean="0"/>
              <a:t>defined</a:t>
            </a:r>
            <a:r>
              <a:rPr lang="it-IT" dirty="0" smtClean="0"/>
              <a:t> </a:t>
            </a:r>
            <a:r>
              <a:rPr lang="it-IT" dirty="0" err="1" smtClean="0"/>
              <a:t>as</a:t>
            </a:r>
            <a:endParaRPr lang="it-IT" dirty="0" smtClean="0"/>
          </a:p>
          <a:p>
            <a:pPr marL="0" indent="0">
              <a:buNone/>
            </a:pPr>
            <a:endParaRPr lang="it-IT" dirty="0" smtClean="0"/>
          </a:p>
          <a:p>
            <a:pPr marL="0" indent="0">
              <a:buNone/>
            </a:pPr>
            <a:endParaRPr lang="it-IT" dirty="0"/>
          </a:p>
          <a:p>
            <a:pPr marL="0" indent="0">
              <a:buNone/>
            </a:pPr>
            <a:r>
              <a:rPr lang="it-IT" dirty="0" err="1"/>
              <a:t>i</a:t>
            </a:r>
            <a:r>
              <a:rPr lang="it-IT" dirty="0" err="1" smtClean="0"/>
              <a:t>s</a:t>
            </a:r>
            <a:r>
              <a:rPr lang="it-IT" dirty="0" smtClean="0"/>
              <a:t> </a:t>
            </a:r>
            <a:r>
              <a:rPr lang="it-IT" dirty="0" err="1" smtClean="0"/>
              <a:t>then</a:t>
            </a:r>
            <a:r>
              <a:rPr lang="it-IT" dirty="0" smtClean="0"/>
              <a:t> a [0,1] </a:t>
            </a:r>
            <a:r>
              <a:rPr lang="it-IT" dirty="0" err="1" smtClean="0"/>
              <a:t>measure</a:t>
            </a:r>
            <a:r>
              <a:rPr lang="it-IT" dirty="0" smtClean="0"/>
              <a:t>, </a:t>
            </a:r>
            <a:r>
              <a:rPr lang="it-IT" dirty="0" err="1" smtClean="0"/>
              <a:t>null</a:t>
            </a:r>
            <a:r>
              <a:rPr lang="it-IT" dirty="0" smtClean="0"/>
              <a:t> </a:t>
            </a:r>
            <a:r>
              <a:rPr lang="it-IT" dirty="0" err="1" smtClean="0"/>
              <a:t>only</a:t>
            </a:r>
            <a:r>
              <a:rPr lang="it-IT" dirty="0" smtClean="0"/>
              <a:t> </a:t>
            </a:r>
            <a:r>
              <a:rPr lang="it-IT" dirty="0" err="1" smtClean="0"/>
              <a:t>if</a:t>
            </a:r>
            <a:r>
              <a:rPr lang="it-IT" dirty="0" smtClean="0"/>
              <a:t> </a:t>
            </a:r>
            <a:r>
              <a:rPr lang="it-IT" dirty="0" err="1" smtClean="0"/>
              <a:t>x,y</a:t>
            </a:r>
            <a:r>
              <a:rPr lang="it-IT" dirty="0" smtClean="0"/>
              <a:t> are </a:t>
            </a:r>
            <a:r>
              <a:rPr lang="it-IT" dirty="0" err="1" smtClean="0"/>
              <a:t>fully</a:t>
            </a:r>
            <a:r>
              <a:rPr lang="it-IT" dirty="0" smtClean="0"/>
              <a:t> </a:t>
            </a:r>
            <a:r>
              <a:rPr lang="it-IT" dirty="0" err="1" smtClean="0"/>
              <a:t>independent</a:t>
            </a:r>
            <a:r>
              <a:rPr lang="it-IT" dirty="0" smtClean="0"/>
              <a:t>. </a:t>
            </a:r>
            <a:r>
              <a:rPr lang="it-IT" dirty="0" err="1" smtClean="0"/>
              <a:t>Crucially</a:t>
            </a:r>
            <a:r>
              <a:rPr lang="it-IT" dirty="0" smtClean="0"/>
              <a:t>, </a:t>
            </a:r>
            <a:r>
              <a:rPr lang="it-IT" dirty="0" err="1" smtClean="0"/>
              <a:t>it</a:t>
            </a:r>
            <a:r>
              <a:rPr lang="it-IT" dirty="0" smtClean="0"/>
              <a:t> </a:t>
            </a:r>
            <a:r>
              <a:rPr lang="it-IT" dirty="0" err="1" smtClean="0"/>
              <a:t>is</a:t>
            </a:r>
            <a:r>
              <a:rPr lang="it-IT" dirty="0" smtClean="0"/>
              <a:t> </a:t>
            </a:r>
            <a:r>
              <a:rPr lang="it-IT" dirty="0" err="1" smtClean="0"/>
              <a:t>differentiable</a:t>
            </a:r>
            <a:r>
              <a:rPr lang="it-IT" dirty="0" smtClean="0"/>
              <a:t> and </a:t>
            </a:r>
            <a:r>
              <a:rPr lang="it-IT" dirty="0" err="1" smtClean="0"/>
              <a:t>computable</a:t>
            </a:r>
            <a:r>
              <a:rPr lang="it-IT" dirty="0" smtClean="0"/>
              <a:t> with data </a:t>
            </a:r>
            <a:r>
              <a:rPr lang="it-IT" dirty="0" err="1" smtClean="0"/>
              <a:t>samples</a:t>
            </a:r>
            <a:r>
              <a:rPr lang="it-IT" dirty="0" smtClean="0"/>
              <a:t>, so </a:t>
            </a:r>
            <a:r>
              <a:rPr lang="it-IT" dirty="0" err="1" smtClean="0"/>
              <a:t>it</a:t>
            </a:r>
            <a:r>
              <a:rPr lang="it-IT" dirty="0" smtClean="0"/>
              <a:t> can be </a:t>
            </a:r>
            <a:r>
              <a:rPr lang="it-IT" dirty="0" err="1" smtClean="0"/>
              <a:t>included</a:t>
            </a:r>
            <a:r>
              <a:rPr lang="it-IT" dirty="0" smtClean="0"/>
              <a:t> in the </a:t>
            </a:r>
            <a:r>
              <a:rPr lang="it-IT" dirty="0" err="1" smtClean="0"/>
              <a:t>loss</a:t>
            </a:r>
            <a:r>
              <a:rPr lang="it-IT" dirty="0" smtClean="0"/>
              <a:t> </a:t>
            </a:r>
            <a:r>
              <a:rPr lang="it-IT" dirty="0" err="1" smtClean="0"/>
              <a:t>function</a:t>
            </a:r>
            <a:r>
              <a:rPr lang="it-IT" dirty="0" smtClean="0"/>
              <a:t> (for </a:t>
            </a:r>
            <a:r>
              <a:rPr lang="it-IT" dirty="0" err="1" smtClean="0"/>
              <a:t>label</a:t>
            </a:r>
            <a:r>
              <a:rPr lang="it-IT" dirty="0" smtClean="0"/>
              <a:t> y and mass m) with a penalty </a:t>
            </a:r>
            <a:r>
              <a:rPr lang="it-IT" dirty="0" err="1" smtClean="0"/>
              <a:t>regularization</a:t>
            </a:r>
            <a:r>
              <a:rPr lang="it-IT" dirty="0" smtClean="0"/>
              <a:t> </a:t>
            </a:r>
            <a:r>
              <a:rPr lang="it-IT" dirty="0" err="1" smtClean="0"/>
              <a:t>factor</a:t>
            </a:r>
            <a:r>
              <a:rPr lang="it-IT" dirty="0" smtClean="0"/>
              <a:t> </a:t>
            </a:r>
            <a:r>
              <a:rPr lang="el-GR" dirty="0" smtClean="0"/>
              <a:t>λ</a:t>
            </a:r>
            <a:r>
              <a:rPr lang="en-US" dirty="0"/>
              <a:t> </a:t>
            </a:r>
            <a:r>
              <a:rPr lang="en-US" dirty="0" smtClean="0"/>
              <a:t> </a:t>
            </a:r>
          </a:p>
          <a:p>
            <a:pPr marL="0" indent="0">
              <a:buNone/>
            </a:pPr>
            <a:r>
              <a:rPr lang="it-IT" dirty="0"/>
              <a:t>	</a:t>
            </a:r>
            <a:r>
              <a:rPr lang="it-IT" dirty="0" smtClean="0">
                <a:solidFill>
                  <a:srgbClr val="FF0000"/>
                </a:solidFill>
              </a:rPr>
              <a:t>L = </a:t>
            </a:r>
            <a:r>
              <a:rPr lang="it-IT" dirty="0" err="1" smtClean="0">
                <a:solidFill>
                  <a:srgbClr val="FF0000"/>
                </a:solidFill>
              </a:rPr>
              <a:t>L</a:t>
            </a:r>
            <a:r>
              <a:rPr lang="it-IT" baseline="-25000" dirty="0" err="1" smtClean="0">
                <a:solidFill>
                  <a:srgbClr val="FF0000"/>
                </a:solidFill>
              </a:rPr>
              <a:t>class</a:t>
            </a:r>
            <a:r>
              <a:rPr lang="it-IT" dirty="0" smtClean="0">
                <a:solidFill>
                  <a:srgbClr val="FF0000"/>
                </a:solidFill>
              </a:rPr>
              <a:t>(</a:t>
            </a:r>
            <a:r>
              <a:rPr lang="it-IT" dirty="0" err="1" smtClean="0">
                <a:solidFill>
                  <a:srgbClr val="FF0000"/>
                </a:solidFill>
              </a:rPr>
              <a:t>y,y</a:t>
            </a:r>
            <a:r>
              <a:rPr lang="it-IT" baseline="-25000" dirty="0" err="1" smtClean="0">
                <a:solidFill>
                  <a:srgbClr val="FF0000"/>
                </a:solidFill>
              </a:rPr>
              <a:t>true</a:t>
            </a:r>
            <a:r>
              <a:rPr lang="it-IT" dirty="0" smtClean="0">
                <a:solidFill>
                  <a:srgbClr val="FF0000"/>
                </a:solidFill>
              </a:rPr>
              <a:t>) + </a:t>
            </a:r>
            <a:r>
              <a:rPr lang="el-GR" dirty="0">
                <a:solidFill>
                  <a:srgbClr val="FF0000"/>
                </a:solidFill>
              </a:rPr>
              <a:t>λ </a:t>
            </a:r>
            <a:r>
              <a:rPr lang="it-IT" dirty="0" smtClean="0">
                <a:solidFill>
                  <a:srgbClr val="FF0000"/>
                </a:solidFill>
              </a:rPr>
              <a:t>dCorr</a:t>
            </a:r>
            <a:r>
              <a:rPr lang="it-IT" baseline="30000" dirty="0" smtClean="0">
                <a:solidFill>
                  <a:srgbClr val="FF0000"/>
                </a:solidFill>
              </a:rPr>
              <a:t>2</a:t>
            </a:r>
            <a:r>
              <a:rPr lang="it-IT" dirty="0" smtClean="0">
                <a:solidFill>
                  <a:srgbClr val="FF0000"/>
                </a:solidFill>
              </a:rPr>
              <a:t>(</a:t>
            </a:r>
            <a:r>
              <a:rPr lang="it-IT" dirty="0" err="1" smtClean="0">
                <a:solidFill>
                  <a:srgbClr val="FF0000"/>
                </a:solidFill>
              </a:rPr>
              <a:t>m,y</a:t>
            </a:r>
            <a:r>
              <a:rPr lang="it-IT" dirty="0" smtClean="0">
                <a:solidFill>
                  <a:srgbClr val="FF0000"/>
                </a:solidFill>
              </a:rPr>
              <a:t>)</a:t>
            </a:r>
          </a:p>
          <a:p>
            <a:pPr marL="0" indent="0">
              <a:buNone/>
            </a:pPr>
            <a:endParaRPr lang="it-IT" dirty="0" smtClean="0"/>
          </a:p>
          <a:p>
            <a:pPr marL="0" indent="0">
              <a:buNone/>
            </a:pPr>
            <a:endParaRPr lang="it-IT" dirty="0" smtClean="0"/>
          </a:p>
          <a:p>
            <a:pPr marL="0" indent="0">
              <a:buNone/>
            </a:pP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25</a:t>
            </a:fld>
            <a:endParaRPr lang="en-US"/>
          </a:p>
        </p:txBody>
      </p:sp>
      <p:pic>
        <p:nvPicPr>
          <p:cNvPr id="7" name="Picture 6"/>
          <p:cNvPicPr>
            <a:picLocks noChangeAspect="1"/>
          </p:cNvPicPr>
          <p:nvPr/>
        </p:nvPicPr>
        <p:blipFill>
          <a:blip r:embed="rId2"/>
          <a:stretch>
            <a:fillRect/>
          </a:stretch>
        </p:blipFill>
        <p:spPr>
          <a:xfrm>
            <a:off x="1521102" y="3123610"/>
            <a:ext cx="9857050" cy="499757"/>
          </a:xfrm>
          <a:prstGeom prst="rect">
            <a:avLst/>
          </a:prstGeom>
        </p:spPr>
      </p:pic>
      <p:pic>
        <p:nvPicPr>
          <p:cNvPr id="8" name="Picture 7"/>
          <p:cNvPicPr>
            <a:picLocks noChangeAspect="1"/>
          </p:cNvPicPr>
          <p:nvPr/>
        </p:nvPicPr>
        <p:blipFill>
          <a:blip r:embed="rId3"/>
          <a:stretch>
            <a:fillRect/>
          </a:stretch>
        </p:blipFill>
        <p:spPr>
          <a:xfrm>
            <a:off x="1521102" y="4426637"/>
            <a:ext cx="5075006" cy="857452"/>
          </a:xfrm>
          <a:prstGeom prst="rect">
            <a:avLst/>
          </a:prstGeom>
        </p:spPr>
      </p:pic>
    </p:spTree>
    <p:extLst>
      <p:ext uri="{BB962C8B-B14F-4D97-AF65-F5344CB8AC3E}">
        <p14:creationId xmlns:p14="http://schemas.microsoft.com/office/powerpoint/2010/main" val="34237720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DisCo</a:t>
            </a:r>
            <a:r>
              <a:rPr lang="it-IT" dirty="0" smtClean="0"/>
              <a:t> </a:t>
            </a:r>
            <a:r>
              <a:rPr lang="it-IT" dirty="0" err="1" smtClean="0"/>
              <a:t>action</a:t>
            </a:r>
            <a:endParaRPr lang="en-US" dirty="0"/>
          </a:p>
        </p:txBody>
      </p:sp>
      <p:sp>
        <p:nvSpPr>
          <p:cNvPr id="3" name="Content Placeholder 2"/>
          <p:cNvSpPr>
            <a:spLocks noGrp="1"/>
          </p:cNvSpPr>
          <p:nvPr>
            <p:ph idx="1"/>
          </p:nvPr>
        </p:nvSpPr>
        <p:spPr>
          <a:xfrm>
            <a:off x="500715" y="1538492"/>
            <a:ext cx="10515600" cy="1538083"/>
          </a:xfrm>
        </p:spPr>
        <p:txBody>
          <a:bodyPr>
            <a:normAutofit fontScale="92500"/>
          </a:bodyPr>
          <a:lstStyle/>
          <a:p>
            <a:pPr marL="0" indent="0">
              <a:buNone/>
            </a:pPr>
            <a:r>
              <a:rPr lang="it-IT" dirty="0" err="1" smtClean="0"/>
              <a:t>Kasieczka</a:t>
            </a:r>
            <a:r>
              <a:rPr lang="it-IT" dirty="0" smtClean="0"/>
              <a:t> and </a:t>
            </a:r>
            <a:r>
              <a:rPr lang="it-IT" dirty="0" err="1" smtClean="0"/>
              <a:t>Shih</a:t>
            </a:r>
            <a:r>
              <a:rPr lang="it-IT" dirty="0" smtClean="0"/>
              <a:t> test </a:t>
            </a:r>
            <a:r>
              <a:rPr lang="it-IT" dirty="0" err="1" smtClean="0"/>
              <a:t>DisCo</a:t>
            </a:r>
            <a:r>
              <a:rPr lang="it-IT" dirty="0" smtClean="0"/>
              <a:t> on W-</a:t>
            </a:r>
            <a:r>
              <a:rPr lang="it-IT" dirty="0" err="1" smtClean="0"/>
              <a:t>boson</a:t>
            </a:r>
            <a:r>
              <a:rPr lang="it-IT" dirty="0" smtClean="0"/>
              <a:t> </a:t>
            </a:r>
            <a:r>
              <a:rPr lang="it-IT" dirty="0" err="1" smtClean="0"/>
              <a:t>tagging</a:t>
            </a:r>
            <a:r>
              <a:rPr lang="it-IT" dirty="0" smtClean="0"/>
              <a:t> in </a:t>
            </a:r>
            <a:r>
              <a:rPr lang="it-IT" dirty="0" err="1" smtClean="0"/>
              <a:t>simulated</a:t>
            </a:r>
            <a:r>
              <a:rPr lang="it-IT" dirty="0" smtClean="0"/>
              <a:t> ATLAS data, </a:t>
            </a:r>
            <a:r>
              <a:rPr lang="it-IT" dirty="0" err="1" smtClean="0"/>
              <a:t>reweighted</a:t>
            </a:r>
            <a:r>
              <a:rPr lang="it-IT" dirty="0" smtClean="0"/>
              <a:t> to </a:t>
            </a:r>
            <a:r>
              <a:rPr lang="it-IT" dirty="0" err="1" smtClean="0"/>
              <a:t>have</a:t>
            </a:r>
            <a:r>
              <a:rPr lang="it-IT" dirty="0" smtClean="0"/>
              <a:t> a </a:t>
            </a:r>
            <a:r>
              <a:rPr lang="it-IT" dirty="0" err="1" smtClean="0"/>
              <a:t>flat</a:t>
            </a:r>
            <a:r>
              <a:rPr lang="it-IT" dirty="0" smtClean="0"/>
              <a:t> </a:t>
            </a:r>
            <a:r>
              <a:rPr lang="it-IT" dirty="0" err="1" smtClean="0"/>
              <a:t>p</a:t>
            </a:r>
            <a:r>
              <a:rPr lang="it-IT" baseline="-25000" dirty="0" err="1" smtClean="0"/>
              <a:t>T</a:t>
            </a:r>
            <a:r>
              <a:rPr lang="it-IT" dirty="0" smtClean="0"/>
              <a:t> </a:t>
            </a:r>
            <a:r>
              <a:rPr lang="it-IT" dirty="0" err="1" smtClean="0"/>
              <a:t>distribution</a:t>
            </a:r>
            <a:r>
              <a:rPr lang="it-IT" dirty="0" smtClean="0"/>
              <a:t>. </a:t>
            </a:r>
            <a:r>
              <a:rPr lang="it-IT" dirty="0" err="1" smtClean="0"/>
              <a:t>They</a:t>
            </a:r>
            <a:r>
              <a:rPr lang="it-IT" dirty="0" smtClean="0"/>
              <a:t> show </a:t>
            </a:r>
            <a:r>
              <a:rPr lang="it-IT" dirty="0" err="1" smtClean="0"/>
              <a:t>that</a:t>
            </a:r>
            <a:r>
              <a:rPr lang="it-IT" dirty="0" smtClean="0"/>
              <a:t> a NN </a:t>
            </a:r>
            <a:r>
              <a:rPr lang="it-IT" dirty="0" err="1" smtClean="0"/>
              <a:t>discrimination</a:t>
            </a:r>
            <a:r>
              <a:rPr lang="it-IT" dirty="0" smtClean="0"/>
              <a:t> of W-</a:t>
            </a:r>
            <a:r>
              <a:rPr lang="it-IT" dirty="0" err="1" smtClean="0"/>
              <a:t>like</a:t>
            </a:r>
            <a:r>
              <a:rPr lang="it-IT" dirty="0" smtClean="0"/>
              <a:t> jet images </a:t>
            </a:r>
            <a:r>
              <a:rPr lang="it-IT" dirty="0" err="1" smtClean="0"/>
              <a:t>produces</a:t>
            </a:r>
            <a:r>
              <a:rPr lang="it-IT" dirty="0" smtClean="0"/>
              <a:t> a </a:t>
            </a:r>
            <a:r>
              <a:rPr lang="it-IT" dirty="0" err="1" smtClean="0"/>
              <a:t>biased</a:t>
            </a:r>
            <a:r>
              <a:rPr lang="it-IT" dirty="0" smtClean="0"/>
              <a:t> mass </a:t>
            </a:r>
            <a:r>
              <a:rPr lang="it-IT" dirty="0" err="1" smtClean="0"/>
              <a:t>distribution</a:t>
            </a:r>
            <a:r>
              <a:rPr lang="it-IT" dirty="0" smtClean="0"/>
              <a:t> for QCD backgrounds, </a:t>
            </a:r>
            <a:r>
              <a:rPr lang="it-IT" dirty="0" err="1" smtClean="0"/>
              <a:t>while</a:t>
            </a:r>
            <a:r>
              <a:rPr lang="it-IT" dirty="0" smtClean="0"/>
              <a:t> </a:t>
            </a:r>
            <a:r>
              <a:rPr lang="it-IT" dirty="0" err="1" smtClean="0"/>
              <a:t>DisCo</a:t>
            </a:r>
            <a:r>
              <a:rPr lang="it-IT" dirty="0" smtClean="0"/>
              <a:t> </a:t>
            </a:r>
            <a:r>
              <a:rPr lang="it-IT" dirty="0" err="1" smtClean="0"/>
              <a:t>preserves</a:t>
            </a:r>
            <a:r>
              <a:rPr lang="it-IT" dirty="0" smtClean="0"/>
              <a:t> the QCD mass </a:t>
            </a:r>
            <a:r>
              <a:rPr lang="it-IT" dirty="0" err="1" smtClean="0"/>
              <a:t>shape</a:t>
            </a:r>
            <a:r>
              <a:rPr lang="it-IT" dirty="0" smtClean="0"/>
              <a:t> (bottom </a:t>
            </a:r>
            <a:r>
              <a:rPr lang="it-IT" dirty="0" err="1" smtClean="0"/>
              <a:t>left</a:t>
            </a:r>
            <a:r>
              <a:rPr lang="it-IT" dirty="0" smtClean="0"/>
              <a:t>).</a:t>
            </a:r>
          </a:p>
          <a:p>
            <a:pPr marL="0" indent="0">
              <a:buNone/>
            </a:pPr>
            <a:endParaRPr lang="en-US" dirty="0"/>
          </a:p>
        </p:txBody>
      </p:sp>
      <p:sp>
        <p:nvSpPr>
          <p:cNvPr id="4" name="Date Placeholder 3"/>
          <p:cNvSpPr>
            <a:spLocks noGrp="1"/>
          </p:cNvSpPr>
          <p:nvPr>
            <p:ph type="dt" sz="half" idx="10"/>
          </p:nvPr>
        </p:nvSpPr>
        <p:spPr/>
        <p:txBody>
          <a:bodyPr/>
          <a:lstStyle/>
          <a:p>
            <a:r>
              <a:rPr lang="en-US" smtClean="0"/>
              <a:t>7/20/2020</a:t>
            </a:r>
            <a:endParaRPr lang="en-US"/>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26</a:t>
            </a:fld>
            <a:endParaRPr lang="en-US"/>
          </a:p>
        </p:txBody>
      </p:sp>
      <p:pic>
        <p:nvPicPr>
          <p:cNvPr id="7" name="Picture 6"/>
          <p:cNvPicPr>
            <a:picLocks noChangeAspect="1"/>
          </p:cNvPicPr>
          <p:nvPr/>
        </p:nvPicPr>
        <p:blipFill>
          <a:blip r:embed="rId2"/>
          <a:stretch>
            <a:fillRect/>
          </a:stretch>
        </p:blipFill>
        <p:spPr>
          <a:xfrm>
            <a:off x="6607751" y="3313010"/>
            <a:ext cx="5584249" cy="3544990"/>
          </a:xfrm>
          <a:prstGeom prst="rect">
            <a:avLst/>
          </a:prstGeom>
        </p:spPr>
      </p:pic>
      <p:pic>
        <p:nvPicPr>
          <p:cNvPr id="10" name="Picture 9"/>
          <p:cNvPicPr>
            <a:picLocks noChangeAspect="1"/>
          </p:cNvPicPr>
          <p:nvPr/>
        </p:nvPicPr>
        <p:blipFill>
          <a:blip r:embed="rId3"/>
          <a:stretch>
            <a:fillRect/>
          </a:stretch>
        </p:blipFill>
        <p:spPr>
          <a:xfrm>
            <a:off x="101036" y="3994788"/>
            <a:ext cx="4659500" cy="2863212"/>
          </a:xfrm>
          <a:prstGeom prst="rect">
            <a:avLst/>
          </a:prstGeom>
        </p:spPr>
      </p:pic>
      <p:sp>
        <p:nvSpPr>
          <p:cNvPr id="11" name="TextBox 10"/>
          <p:cNvSpPr txBox="1"/>
          <p:nvPr/>
        </p:nvSpPr>
        <p:spPr>
          <a:xfrm>
            <a:off x="2375321" y="4146984"/>
            <a:ext cx="2357825" cy="646331"/>
          </a:xfrm>
          <a:prstGeom prst="rect">
            <a:avLst/>
          </a:prstGeom>
          <a:noFill/>
        </p:spPr>
        <p:txBody>
          <a:bodyPr wrap="none" rtlCol="0">
            <a:spAutoFit/>
          </a:bodyPr>
          <a:lstStyle/>
          <a:p>
            <a:r>
              <a:rPr lang="it-IT" dirty="0" err="1" smtClean="0"/>
              <a:t>Signal</a:t>
            </a:r>
            <a:r>
              <a:rPr lang="it-IT" dirty="0" smtClean="0"/>
              <a:t> and background </a:t>
            </a:r>
          </a:p>
          <a:p>
            <a:r>
              <a:rPr lang="it-IT" dirty="0" err="1"/>
              <a:t>b</a:t>
            </a:r>
            <a:r>
              <a:rPr lang="it-IT" dirty="0" err="1" smtClean="0"/>
              <a:t>efore</a:t>
            </a:r>
            <a:r>
              <a:rPr lang="it-IT" dirty="0" smtClean="0"/>
              <a:t> </a:t>
            </a:r>
            <a:r>
              <a:rPr lang="it-IT" dirty="0" err="1" smtClean="0"/>
              <a:t>selections</a:t>
            </a:r>
            <a:endParaRPr lang="en-US" dirty="0"/>
          </a:p>
        </p:txBody>
      </p:sp>
    </p:spTree>
    <p:extLst>
      <p:ext uri="{BB962C8B-B14F-4D97-AF65-F5344CB8AC3E}">
        <p14:creationId xmlns:p14="http://schemas.microsoft.com/office/powerpoint/2010/main" val="14061385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Comparisons</a:t>
            </a:r>
            <a:endParaRPr lang="en-US" dirty="0"/>
          </a:p>
        </p:txBody>
      </p:sp>
      <p:sp>
        <p:nvSpPr>
          <p:cNvPr id="3" name="Content Placeholder 2"/>
          <p:cNvSpPr>
            <a:spLocks noGrp="1"/>
          </p:cNvSpPr>
          <p:nvPr>
            <p:ph idx="1"/>
          </p:nvPr>
        </p:nvSpPr>
        <p:spPr>
          <a:xfrm>
            <a:off x="656733" y="1610231"/>
            <a:ext cx="4368539" cy="5032375"/>
          </a:xfrm>
        </p:spPr>
        <p:txBody>
          <a:bodyPr>
            <a:normAutofit lnSpcReduction="10000"/>
          </a:bodyPr>
          <a:lstStyle/>
          <a:p>
            <a:pPr marL="0" indent="0">
              <a:buNone/>
            </a:pPr>
            <a:r>
              <a:rPr lang="it-IT" sz="2400" dirty="0" smtClean="0"/>
              <a:t>A </a:t>
            </a:r>
            <a:r>
              <a:rPr lang="it-IT" sz="2400" dirty="0" err="1" smtClean="0"/>
              <a:t>comparison</a:t>
            </a:r>
            <a:r>
              <a:rPr lang="it-IT" sz="2400" dirty="0" smtClean="0"/>
              <a:t> of the background </a:t>
            </a:r>
            <a:r>
              <a:rPr lang="it-IT" sz="2400" dirty="0" err="1" smtClean="0"/>
              <a:t>rejection</a:t>
            </a:r>
            <a:r>
              <a:rPr lang="it-IT" sz="2400" dirty="0" smtClean="0"/>
              <a:t> (x </a:t>
            </a:r>
            <a:r>
              <a:rPr lang="it-IT" sz="2400" dirty="0" err="1" smtClean="0"/>
              <a:t>axis</a:t>
            </a:r>
            <a:r>
              <a:rPr lang="it-IT" sz="2400" dirty="0" smtClean="0"/>
              <a:t>) of </a:t>
            </a:r>
            <a:r>
              <a:rPr lang="it-IT" sz="2400" dirty="0" err="1" smtClean="0"/>
              <a:t>different</a:t>
            </a:r>
            <a:r>
              <a:rPr lang="it-IT" sz="2400" dirty="0" smtClean="0"/>
              <a:t> W </a:t>
            </a:r>
            <a:r>
              <a:rPr lang="it-IT" sz="2400" dirty="0" err="1" smtClean="0"/>
              <a:t>taggers</a:t>
            </a:r>
            <a:r>
              <a:rPr lang="it-IT" sz="2400" dirty="0" smtClean="0"/>
              <a:t>, </a:t>
            </a:r>
            <a:r>
              <a:rPr lang="it-IT" sz="2400" dirty="0" err="1" smtClean="0"/>
              <a:t>retrofitted</a:t>
            </a:r>
            <a:r>
              <a:rPr lang="it-IT" sz="2400" dirty="0" smtClean="0"/>
              <a:t> with </a:t>
            </a:r>
            <a:r>
              <a:rPr lang="it-IT" sz="2400" dirty="0" err="1" smtClean="0"/>
              <a:t>decorrelation</a:t>
            </a:r>
            <a:r>
              <a:rPr lang="it-IT" sz="2400" dirty="0" smtClean="0"/>
              <a:t> </a:t>
            </a:r>
            <a:r>
              <a:rPr lang="it-IT" sz="2400" dirty="0" err="1" smtClean="0"/>
              <a:t>methods</a:t>
            </a:r>
            <a:r>
              <a:rPr lang="it-IT" sz="2400" dirty="0" smtClean="0"/>
              <a:t> (</a:t>
            </a:r>
            <a:r>
              <a:rPr lang="it-IT" sz="2400" dirty="0" err="1" smtClean="0"/>
              <a:t>planing</a:t>
            </a:r>
            <a:r>
              <a:rPr lang="it-IT" sz="2400" dirty="0" smtClean="0"/>
              <a:t>, </a:t>
            </a:r>
            <a:r>
              <a:rPr lang="it-IT" sz="2400" dirty="0" err="1" smtClean="0"/>
              <a:t>adversarial</a:t>
            </a:r>
            <a:r>
              <a:rPr lang="it-IT" sz="2400" dirty="0" smtClean="0"/>
              <a:t> NN, and </a:t>
            </a:r>
            <a:r>
              <a:rPr lang="it-IT" sz="2400" dirty="0" err="1" smtClean="0"/>
              <a:t>DisCo</a:t>
            </a:r>
            <a:r>
              <a:rPr lang="it-IT" sz="2400" dirty="0" smtClean="0"/>
              <a:t> </a:t>
            </a:r>
            <a:r>
              <a:rPr lang="it-IT" sz="2400" dirty="0" err="1" smtClean="0"/>
              <a:t>regularization</a:t>
            </a:r>
            <a:r>
              <a:rPr lang="it-IT" sz="2400" dirty="0" smtClean="0"/>
              <a:t>) shows </a:t>
            </a:r>
            <a:r>
              <a:rPr lang="it-IT" sz="2400" dirty="0" err="1" smtClean="0"/>
              <a:t>that</a:t>
            </a:r>
            <a:r>
              <a:rPr lang="it-IT" sz="2400" dirty="0" smtClean="0"/>
              <a:t> </a:t>
            </a:r>
            <a:r>
              <a:rPr lang="it-IT" sz="2400" dirty="0" err="1" smtClean="0"/>
              <a:t>DisCo</a:t>
            </a:r>
            <a:r>
              <a:rPr lang="it-IT" sz="2400" dirty="0" smtClean="0"/>
              <a:t> </a:t>
            </a:r>
            <a:r>
              <a:rPr lang="it-IT" sz="2400" dirty="0" err="1" smtClean="0"/>
              <a:t>performs</a:t>
            </a:r>
            <a:r>
              <a:rPr lang="it-IT" sz="2400" dirty="0" smtClean="0"/>
              <a:t> </a:t>
            </a:r>
            <a:r>
              <a:rPr lang="it-IT" sz="2400" dirty="0" err="1" smtClean="0"/>
              <a:t>well</a:t>
            </a:r>
            <a:r>
              <a:rPr lang="it-IT" sz="2400" dirty="0"/>
              <a:t>.</a:t>
            </a:r>
            <a:r>
              <a:rPr lang="it-IT" sz="2400" dirty="0" smtClean="0"/>
              <a:t> </a:t>
            </a:r>
            <a:r>
              <a:rPr lang="it-IT" sz="2400" dirty="0" err="1" smtClean="0"/>
              <a:t>Surprisingly</a:t>
            </a:r>
            <a:r>
              <a:rPr lang="it-IT" sz="2400" dirty="0" smtClean="0"/>
              <a:t>, </a:t>
            </a:r>
            <a:r>
              <a:rPr lang="it-IT" sz="2400" dirty="0" err="1" smtClean="0"/>
              <a:t>also</a:t>
            </a:r>
            <a:r>
              <a:rPr lang="it-IT" sz="2400" dirty="0" smtClean="0"/>
              <a:t> </a:t>
            </a:r>
            <a:r>
              <a:rPr lang="it-IT" sz="2400" dirty="0" err="1" smtClean="0"/>
              <a:t>planing</a:t>
            </a:r>
            <a:r>
              <a:rPr lang="it-IT" sz="2400" dirty="0" smtClean="0"/>
              <a:t> </a:t>
            </a:r>
            <a:r>
              <a:rPr lang="it-IT" sz="2400" dirty="0" err="1" smtClean="0"/>
              <a:t>seems</a:t>
            </a:r>
            <a:r>
              <a:rPr lang="it-IT" sz="2400" dirty="0" smtClean="0"/>
              <a:t> to do a </a:t>
            </a:r>
            <a:r>
              <a:rPr lang="it-IT" sz="2400" dirty="0" err="1" smtClean="0"/>
              <a:t>decent</a:t>
            </a:r>
            <a:r>
              <a:rPr lang="it-IT" sz="2400" dirty="0" smtClean="0"/>
              <a:t> job in </a:t>
            </a:r>
            <a:r>
              <a:rPr lang="it-IT" sz="2400" dirty="0" err="1" smtClean="0"/>
              <a:t>this</a:t>
            </a:r>
            <a:r>
              <a:rPr lang="it-IT" sz="2400" dirty="0" smtClean="0"/>
              <a:t> </a:t>
            </a:r>
            <a:r>
              <a:rPr lang="it-IT" sz="2400" dirty="0" err="1" smtClean="0"/>
              <a:t>particular</a:t>
            </a:r>
            <a:r>
              <a:rPr lang="it-IT" sz="2400" dirty="0" smtClean="0"/>
              <a:t> task. </a:t>
            </a:r>
          </a:p>
          <a:p>
            <a:pPr marL="0" indent="0">
              <a:buNone/>
            </a:pPr>
            <a:endParaRPr lang="it-IT" sz="2400" dirty="0"/>
          </a:p>
          <a:p>
            <a:pPr marL="0" indent="0">
              <a:buNone/>
            </a:pPr>
            <a:r>
              <a:rPr lang="it-IT" sz="2400" dirty="0" err="1" smtClean="0">
                <a:solidFill>
                  <a:srgbClr val="FF0000"/>
                </a:solidFill>
              </a:rPr>
              <a:t>DisCo</a:t>
            </a:r>
            <a:r>
              <a:rPr lang="it-IT" sz="2400" dirty="0" smtClean="0">
                <a:solidFill>
                  <a:srgbClr val="FF0000"/>
                </a:solidFill>
              </a:rPr>
              <a:t> </a:t>
            </a:r>
            <a:r>
              <a:rPr lang="it-IT" sz="2400" dirty="0" err="1" smtClean="0">
                <a:solidFill>
                  <a:srgbClr val="FF0000"/>
                </a:solidFill>
              </a:rPr>
              <a:t>regularization</a:t>
            </a:r>
            <a:r>
              <a:rPr lang="it-IT" sz="2400" dirty="0" smtClean="0">
                <a:solidFill>
                  <a:srgbClr val="FF0000"/>
                </a:solidFill>
              </a:rPr>
              <a:t> </a:t>
            </a:r>
            <a:r>
              <a:rPr lang="it-IT" sz="2400" dirty="0" err="1" smtClean="0">
                <a:solidFill>
                  <a:srgbClr val="FF0000"/>
                </a:solidFill>
              </a:rPr>
              <a:t>works</a:t>
            </a:r>
            <a:r>
              <a:rPr lang="it-IT" sz="2400" dirty="0" smtClean="0">
                <a:solidFill>
                  <a:srgbClr val="FF0000"/>
                </a:solidFill>
              </a:rPr>
              <a:t> </a:t>
            </a:r>
            <a:r>
              <a:rPr lang="it-IT" sz="2400" dirty="0" err="1" smtClean="0">
                <a:solidFill>
                  <a:srgbClr val="FF0000"/>
                </a:solidFill>
              </a:rPr>
              <a:t>well</a:t>
            </a:r>
            <a:r>
              <a:rPr lang="it-IT" sz="2400" dirty="0" smtClean="0">
                <a:solidFill>
                  <a:srgbClr val="FF0000"/>
                </a:solidFill>
              </a:rPr>
              <a:t> with </a:t>
            </a:r>
            <a:r>
              <a:rPr lang="it-IT" sz="2400" dirty="0" err="1" smtClean="0">
                <a:solidFill>
                  <a:srgbClr val="FF0000"/>
                </a:solidFill>
              </a:rPr>
              <a:t>complex</a:t>
            </a:r>
            <a:r>
              <a:rPr lang="it-IT" sz="2400" dirty="0" smtClean="0">
                <a:solidFill>
                  <a:srgbClr val="FF0000"/>
                </a:solidFill>
              </a:rPr>
              <a:t> image-</a:t>
            </a:r>
            <a:r>
              <a:rPr lang="it-IT" sz="2400" dirty="0" err="1" smtClean="0">
                <a:solidFill>
                  <a:srgbClr val="FF0000"/>
                </a:solidFill>
              </a:rPr>
              <a:t>based</a:t>
            </a:r>
            <a:r>
              <a:rPr lang="it-IT" sz="2400" dirty="0" smtClean="0">
                <a:solidFill>
                  <a:srgbClr val="FF0000"/>
                </a:solidFill>
              </a:rPr>
              <a:t> CNN </a:t>
            </a:r>
            <a:r>
              <a:rPr lang="it-IT" sz="2400" dirty="0" err="1" smtClean="0">
                <a:solidFill>
                  <a:srgbClr val="FF0000"/>
                </a:solidFill>
              </a:rPr>
              <a:t>setups</a:t>
            </a:r>
            <a:r>
              <a:rPr lang="it-IT" sz="2400" dirty="0" smtClean="0"/>
              <a:t>, </a:t>
            </a:r>
            <a:r>
              <a:rPr lang="it-IT" sz="2400" dirty="0" err="1" smtClean="0"/>
              <a:t>too</a:t>
            </a:r>
            <a:r>
              <a:rPr lang="it-IT" sz="2400" dirty="0" smtClean="0"/>
              <a:t>.</a:t>
            </a:r>
          </a:p>
          <a:p>
            <a:pPr marL="0" indent="0">
              <a:buNone/>
            </a:pPr>
            <a:r>
              <a:rPr lang="it-IT" sz="2400" dirty="0" smtClean="0"/>
              <a:t>More </a:t>
            </a:r>
            <a:r>
              <a:rPr lang="it-IT" sz="2400" dirty="0" err="1" smtClean="0"/>
              <a:t>studies</a:t>
            </a:r>
            <a:r>
              <a:rPr lang="it-IT" sz="2400" dirty="0" smtClean="0"/>
              <a:t> in </a:t>
            </a:r>
            <a:r>
              <a:rPr lang="it-IT" sz="2400" dirty="0" err="1" smtClean="0"/>
              <a:t>other</a:t>
            </a:r>
            <a:r>
              <a:rPr lang="it-IT" sz="2400" dirty="0" smtClean="0"/>
              <a:t> </a:t>
            </a:r>
            <a:r>
              <a:rPr lang="it-IT" sz="2400" dirty="0" err="1" smtClean="0"/>
              <a:t>setups</a:t>
            </a:r>
            <a:r>
              <a:rPr lang="it-IT" sz="2400" dirty="0" smtClean="0"/>
              <a:t> are </a:t>
            </a:r>
            <a:r>
              <a:rPr lang="it-IT" sz="2400" dirty="0" err="1" smtClean="0"/>
              <a:t>advisable</a:t>
            </a:r>
            <a:r>
              <a:rPr lang="it-IT" sz="2400" dirty="0" smtClean="0"/>
              <a:t>… </a:t>
            </a:r>
            <a:endParaRPr lang="en-US" sz="2400"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27</a:t>
            </a:fld>
            <a:endParaRPr lang="en-US"/>
          </a:p>
        </p:txBody>
      </p:sp>
      <p:pic>
        <p:nvPicPr>
          <p:cNvPr id="8" name="Picture 7"/>
          <p:cNvPicPr>
            <a:picLocks noChangeAspect="1"/>
          </p:cNvPicPr>
          <p:nvPr/>
        </p:nvPicPr>
        <p:blipFill>
          <a:blip r:embed="rId2"/>
          <a:stretch>
            <a:fillRect/>
          </a:stretch>
        </p:blipFill>
        <p:spPr>
          <a:xfrm>
            <a:off x="5816338" y="1"/>
            <a:ext cx="6375662" cy="5869753"/>
          </a:xfrm>
          <a:prstGeom prst="rect">
            <a:avLst/>
          </a:prstGeom>
        </p:spPr>
      </p:pic>
      <p:sp>
        <p:nvSpPr>
          <p:cNvPr id="9" name="TextBox 8"/>
          <p:cNvSpPr txBox="1"/>
          <p:nvPr/>
        </p:nvSpPr>
        <p:spPr>
          <a:xfrm>
            <a:off x="5703217" y="5926939"/>
            <a:ext cx="6469930" cy="923330"/>
          </a:xfrm>
          <a:prstGeom prst="rect">
            <a:avLst/>
          </a:prstGeom>
          <a:solidFill>
            <a:schemeClr val="bg1"/>
          </a:solidFill>
        </p:spPr>
        <p:txBody>
          <a:bodyPr wrap="square" rtlCol="0">
            <a:spAutoFit/>
          </a:bodyPr>
          <a:lstStyle/>
          <a:p>
            <a:r>
              <a:rPr lang="it-IT" dirty="0" err="1" smtClean="0"/>
              <a:t>Above</a:t>
            </a:r>
            <a:r>
              <a:rPr lang="it-IT" dirty="0" smtClean="0"/>
              <a:t>: a </a:t>
            </a:r>
            <a:r>
              <a:rPr lang="it-IT" dirty="0" err="1" smtClean="0"/>
              <a:t>measure</a:t>
            </a:r>
            <a:r>
              <a:rPr lang="it-IT" dirty="0" smtClean="0"/>
              <a:t> of </a:t>
            </a:r>
            <a:r>
              <a:rPr lang="it-IT" dirty="0" err="1" smtClean="0"/>
              <a:t>decorrelation</a:t>
            </a:r>
            <a:r>
              <a:rPr lang="it-IT" dirty="0" smtClean="0"/>
              <a:t> (inverse of Jensen-</a:t>
            </a:r>
            <a:r>
              <a:rPr lang="it-IT" dirty="0" err="1" smtClean="0"/>
              <a:t>Shannon</a:t>
            </a:r>
            <a:r>
              <a:rPr lang="it-IT" dirty="0" smtClean="0"/>
              <a:t> </a:t>
            </a:r>
          </a:p>
          <a:p>
            <a:r>
              <a:rPr lang="it-IT" dirty="0" err="1" smtClean="0"/>
              <a:t>Divergence</a:t>
            </a:r>
            <a:r>
              <a:rPr lang="it-IT" dirty="0" smtClean="0"/>
              <a:t> </a:t>
            </a:r>
            <a:r>
              <a:rPr lang="it-IT" dirty="0" err="1" smtClean="0"/>
              <a:t>between</a:t>
            </a:r>
            <a:r>
              <a:rPr lang="it-IT" dirty="0" smtClean="0"/>
              <a:t> QCD </a:t>
            </a:r>
            <a:r>
              <a:rPr lang="it-IT" dirty="0" err="1" smtClean="0"/>
              <a:t>bgr</a:t>
            </a:r>
            <a:r>
              <a:rPr lang="it-IT" dirty="0" smtClean="0"/>
              <a:t> </a:t>
            </a:r>
            <a:r>
              <a:rPr lang="it-IT" dirty="0" err="1" smtClean="0"/>
              <a:t>before</a:t>
            </a:r>
            <a:r>
              <a:rPr lang="it-IT" dirty="0" smtClean="0"/>
              <a:t> and </a:t>
            </a:r>
            <a:r>
              <a:rPr lang="it-IT" dirty="0" err="1" smtClean="0"/>
              <a:t>after</a:t>
            </a:r>
            <a:r>
              <a:rPr lang="it-IT" dirty="0" smtClean="0"/>
              <a:t> 50%TPR </a:t>
            </a:r>
            <a:r>
              <a:rPr lang="it-IT" dirty="0" err="1" smtClean="0"/>
              <a:t>selection</a:t>
            </a:r>
            <a:r>
              <a:rPr lang="it-IT" dirty="0" smtClean="0"/>
              <a:t>) </a:t>
            </a:r>
          </a:p>
          <a:p>
            <a:r>
              <a:rPr lang="it-IT" dirty="0" err="1" smtClean="0"/>
              <a:t>as</a:t>
            </a:r>
            <a:r>
              <a:rPr lang="it-IT" dirty="0" smtClean="0"/>
              <a:t> a </a:t>
            </a:r>
            <a:r>
              <a:rPr lang="it-IT" dirty="0" err="1" smtClean="0"/>
              <a:t>function</a:t>
            </a:r>
            <a:r>
              <a:rPr lang="it-IT" dirty="0" smtClean="0"/>
              <a:t> of background </a:t>
            </a:r>
            <a:r>
              <a:rPr lang="it-IT" dirty="0" err="1" smtClean="0"/>
              <a:t>rejection</a:t>
            </a:r>
            <a:r>
              <a:rPr lang="it-IT" dirty="0" smtClean="0"/>
              <a:t> </a:t>
            </a:r>
            <a:r>
              <a:rPr lang="it-IT" dirty="0" err="1" smtClean="0"/>
              <a:t>at</a:t>
            </a:r>
            <a:r>
              <a:rPr lang="it-IT" dirty="0" smtClean="0"/>
              <a:t> 50%TPR.</a:t>
            </a:r>
            <a:endParaRPr lang="en-US" dirty="0"/>
          </a:p>
        </p:txBody>
      </p:sp>
    </p:spTree>
    <p:extLst>
      <p:ext uri="{BB962C8B-B14F-4D97-AF65-F5344CB8AC3E}">
        <p14:creationId xmlns:p14="http://schemas.microsoft.com/office/powerpoint/2010/main" val="36461014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Adversarial</a:t>
            </a:r>
            <a:r>
              <a:rPr lang="it-IT" dirty="0" smtClean="0"/>
              <a:t> </a:t>
            </a:r>
            <a:r>
              <a:rPr lang="it-IT" dirty="0" err="1" smtClean="0"/>
              <a:t>solutions</a:t>
            </a:r>
            <a:endParaRPr lang="en-US" dirty="0"/>
          </a:p>
        </p:txBody>
      </p:sp>
      <p:sp>
        <p:nvSpPr>
          <p:cNvPr id="3" name="Content Placeholder 2"/>
          <p:cNvSpPr>
            <a:spLocks noGrp="1"/>
          </p:cNvSpPr>
          <p:nvPr>
            <p:ph idx="1"/>
          </p:nvPr>
        </p:nvSpPr>
        <p:spPr>
          <a:xfrm>
            <a:off x="838200" y="1600200"/>
            <a:ext cx="10687050" cy="4848225"/>
          </a:xfrm>
        </p:spPr>
        <p:txBody>
          <a:bodyPr>
            <a:normAutofit fontScale="70000" lnSpcReduction="20000"/>
          </a:bodyPr>
          <a:lstStyle/>
          <a:p>
            <a:pPr marL="0" indent="0">
              <a:lnSpc>
                <a:spcPct val="120000"/>
              </a:lnSpc>
              <a:buNone/>
            </a:pPr>
            <a:r>
              <a:rPr lang="it-IT" dirty="0" err="1" smtClean="0"/>
              <a:t>Adversarial</a:t>
            </a:r>
            <a:r>
              <a:rPr lang="it-IT" dirty="0" smtClean="0"/>
              <a:t> </a:t>
            </a:r>
            <a:r>
              <a:rPr lang="it-IT" dirty="0" err="1" smtClean="0"/>
              <a:t>architectures</a:t>
            </a:r>
            <a:r>
              <a:rPr lang="it-IT" dirty="0" smtClean="0"/>
              <a:t> </a:t>
            </a:r>
            <a:r>
              <a:rPr lang="it-IT" dirty="0" err="1" smtClean="0"/>
              <a:t>were</a:t>
            </a:r>
            <a:r>
              <a:rPr lang="it-IT" dirty="0" smtClean="0"/>
              <a:t> </a:t>
            </a:r>
            <a:r>
              <a:rPr lang="it-IT" dirty="0" err="1" smtClean="0"/>
              <a:t>investigated</a:t>
            </a:r>
            <a:r>
              <a:rPr lang="it-IT" dirty="0" smtClean="0"/>
              <a:t> in computer science to </a:t>
            </a:r>
            <a:r>
              <a:rPr lang="it-IT" dirty="0" err="1" smtClean="0"/>
              <a:t>achieve</a:t>
            </a:r>
            <a:r>
              <a:rPr lang="it-IT" dirty="0" smtClean="0"/>
              <a:t> </a:t>
            </a:r>
            <a:r>
              <a:rPr lang="it-IT" b="1" dirty="0" smtClean="0"/>
              <a:t>domain </a:t>
            </a:r>
            <a:r>
              <a:rPr lang="it-IT" b="1" dirty="0" err="1" smtClean="0"/>
              <a:t>adaptation</a:t>
            </a:r>
            <a:r>
              <a:rPr lang="it-IT" b="1" dirty="0" smtClean="0"/>
              <a:t> </a:t>
            </a:r>
            <a:r>
              <a:rPr lang="it-IT" dirty="0" smtClean="0"/>
              <a:t>of discriminative </a:t>
            </a:r>
            <a:r>
              <a:rPr lang="it-IT" dirty="0" err="1" smtClean="0"/>
              <a:t>classifiers</a:t>
            </a:r>
            <a:r>
              <a:rPr lang="it-IT" dirty="0" smtClean="0"/>
              <a:t>[28][29] </a:t>
            </a:r>
            <a:r>
              <a:rPr lang="it-IT" dirty="0" err="1" smtClean="0"/>
              <a:t>much</a:t>
            </a:r>
            <a:r>
              <a:rPr lang="it-IT" dirty="0" smtClean="0"/>
              <a:t> </a:t>
            </a:r>
            <a:r>
              <a:rPr lang="it-IT" dirty="0" err="1" smtClean="0"/>
              <a:t>before</a:t>
            </a:r>
            <a:r>
              <a:rPr lang="it-IT" dirty="0" smtClean="0"/>
              <a:t> </a:t>
            </a:r>
            <a:r>
              <a:rPr lang="it-IT" dirty="0" err="1" smtClean="0"/>
              <a:t>they</a:t>
            </a:r>
            <a:r>
              <a:rPr lang="it-IT" dirty="0" smtClean="0"/>
              <a:t> </a:t>
            </a:r>
            <a:r>
              <a:rPr lang="it-IT" dirty="0" err="1" smtClean="0"/>
              <a:t>were</a:t>
            </a:r>
            <a:r>
              <a:rPr lang="it-IT" dirty="0" smtClean="0"/>
              <a:t> </a:t>
            </a:r>
            <a:r>
              <a:rPr lang="it-IT" dirty="0" err="1" smtClean="0"/>
              <a:t>adopted</a:t>
            </a:r>
            <a:r>
              <a:rPr lang="it-IT" dirty="0" smtClean="0"/>
              <a:t> in HEP.</a:t>
            </a:r>
            <a:endParaRPr lang="en-US" dirty="0" smtClean="0"/>
          </a:p>
          <a:p>
            <a:pPr>
              <a:lnSpc>
                <a:spcPct val="120000"/>
              </a:lnSpc>
            </a:pPr>
            <a:r>
              <a:rPr lang="it-IT" dirty="0" smtClean="0"/>
              <a:t>General </a:t>
            </a:r>
            <a:r>
              <a:rPr lang="it-IT" dirty="0" err="1" smtClean="0"/>
              <a:t>issue</a:t>
            </a:r>
            <a:r>
              <a:rPr lang="it-IT" dirty="0" smtClean="0"/>
              <a:t>: </a:t>
            </a:r>
            <a:r>
              <a:rPr lang="it-IT" dirty="0" smtClean="0">
                <a:solidFill>
                  <a:srgbClr val="0070C0"/>
                </a:solidFill>
              </a:rPr>
              <a:t>training and test data are </a:t>
            </a:r>
            <a:r>
              <a:rPr lang="it-IT" dirty="0" err="1" smtClean="0">
                <a:solidFill>
                  <a:srgbClr val="0070C0"/>
                </a:solidFill>
              </a:rPr>
              <a:t>not</a:t>
            </a:r>
            <a:r>
              <a:rPr lang="it-IT" dirty="0" smtClean="0">
                <a:solidFill>
                  <a:srgbClr val="0070C0"/>
                </a:solidFill>
              </a:rPr>
              <a:t> </a:t>
            </a:r>
            <a:r>
              <a:rPr lang="it-IT" dirty="0" err="1" smtClean="0">
                <a:solidFill>
                  <a:srgbClr val="0070C0"/>
                </a:solidFill>
              </a:rPr>
              <a:t>drawn</a:t>
            </a:r>
            <a:r>
              <a:rPr lang="it-IT" dirty="0" smtClean="0">
                <a:solidFill>
                  <a:srgbClr val="0070C0"/>
                </a:solidFill>
              </a:rPr>
              <a:t> from </a:t>
            </a:r>
            <a:r>
              <a:rPr lang="it-IT" dirty="0" err="1" smtClean="0">
                <a:solidFill>
                  <a:srgbClr val="0070C0"/>
                </a:solidFill>
              </a:rPr>
              <a:t>same</a:t>
            </a:r>
            <a:r>
              <a:rPr lang="it-IT" dirty="0" smtClean="0">
                <a:solidFill>
                  <a:srgbClr val="0070C0"/>
                </a:solidFill>
              </a:rPr>
              <a:t> PDF</a:t>
            </a:r>
          </a:p>
          <a:p>
            <a:pPr marL="0" indent="0">
              <a:lnSpc>
                <a:spcPct val="120000"/>
              </a:lnSpc>
              <a:buNone/>
            </a:pPr>
            <a:r>
              <a:rPr lang="it-IT" dirty="0" err="1" smtClean="0">
                <a:sym typeface="Wingdings" panose="05000000000000000000" pitchFamily="2" charset="2"/>
              </a:rPr>
              <a:t>This</a:t>
            </a:r>
            <a:r>
              <a:rPr lang="it-IT" dirty="0" smtClean="0">
                <a:sym typeface="Wingdings" panose="05000000000000000000" pitchFamily="2" charset="2"/>
              </a:rPr>
              <a:t> </a:t>
            </a:r>
            <a:r>
              <a:rPr lang="it-IT" dirty="0" err="1" smtClean="0">
                <a:sym typeface="Wingdings" panose="05000000000000000000" pitchFamily="2" charset="2"/>
              </a:rPr>
              <a:t>may</a:t>
            </a:r>
            <a:r>
              <a:rPr lang="it-IT" dirty="0" smtClean="0">
                <a:sym typeface="Wingdings" panose="05000000000000000000" pitchFamily="2" charset="2"/>
              </a:rPr>
              <a:t> </a:t>
            </a:r>
            <a:r>
              <a:rPr lang="it-IT" dirty="0" err="1" smtClean="0">
                <a:sym typeface="Wingdings" panose="05000000000000000000" pitchFamily="2" charset="2"/>
              </a:rPr>
              <a:t>arise</a:t>
            </a:r>
            <a:r>
              <a:rPr lang="it-IT" dirty="0" smtClean="0">
                <a:sym typeface="Wingdings" panose="05000000000000000000" pitchFamily="2" charset="2"/>
              </a:rPr>
              <a:t> </a:t>
            </a:r>
            <a:r>
              <a:rPr lang="it-IT" dirty="0" err="1" smtClean="0">
                <a:sym typeface="Wingdings" panose="05000000000000000000" pitchFamily="2" charset="2"/>
              </a:rPr>
              <a:t>when</a:t>
            </a:r>
            <a:r>
              <a:rPr lang="it-IT" dirty="0" smtClean="0">
                <a:sym typeface="Wingdings" panose="05000000000000000000" pitchFamily="2" charset="2"/>
              </a:rPr>
              <a:t> </a:t>
            </a:r>
            <a:r>
              <a:rPr lang="it-IT" dirty="0" err="1" smtClean="0">
                <a:sym typeface="Wingdings" panose="05000000000000000000" pitchFamily="2" charset="2"/>
              </a:rPr>
              <a:t>they</a:t>
            </a:r>
            <a:r>
              <a:rPr lang="it-IT" dirty="0" smtClean="0">
                <a:sym typeface="Wingdings" panose="05000000000000000000" pitchFamily="2" charset="2"/>
              </a:rPr>
              <a:t> come from </a:t>
            </a:r>
            <a:r>
              <a:rPr lang="it-IT" dirty="0" err="1" smtClean="0">
                <a:sym typeface="Wingdings" panose="05000000000000000000" pitchFamily="2" charset="2"/>
              </a:rPr>
              <a:t>different</a:t>
            </a:r>
            <a:r>
              <a:rPr lang="it-IT" dirty="0" smtClean="0">
                <a:sym typeface="Wingdings" panose="05000000000000000000" pitchFamily="2" charset="2"/>
              </a:rPr>
              <a:t> </a:t>
            </a:r>
            <a:r>
              <a:rPr lang="it-IT" dirty="0" err="1" smtClean="0">
                <a:sym typeface="Wingdings" panose="05000000000000000000" pitchFamily="2" charset="2"/>
              </a:rPr>
              <a:t>domains</a:t>
            </a:r>
            <a:r>
              <a:rPr lang="it-IT" dirty="0" smtClean="0">
                <a:sym typeface="Wingdings" panose="05000000000000000000" pitchFamily="2" charset="2"/>
              </a:rPr>
              <a:t>, or </a:t>
            </a:r>
            <a:r>
              <a:rPr lang="it-IT" dirty="0" err="1" smtClean="0">
                <a:sym typeface="Wingdings" panose="05000000000000000000" pitchFamily="2" charset="2"/>
              </a:rPr>
              <a:t>if</a:t>
            </a:r>
            <a:r>
              <a:rPr lang="it-IT" dirty="0" smtClean="0">
                <a:sym typeface="Wingdings" panose="05000000000000000000" pitchFamily="2" charset="2"/>
              </a:rPr>
              <a:t> the </a:t>
            </a:r>
            <a:r>
              <a:rPr lang="it-IT" dirty="0" err="1" smtClean="0">
                <a:sym typeface="Wingdings" panose="05000000000000000000" pitchFamily="2" charset="2"/>
              </a:rPr>
              <a:t>simulation</a:t>
            </a:r>
            <a:r>
              <a:rPr lang="it-IT" dirty="0" smtClean="0">
                <a:sym typeface="Wingdings" panose="05000000000000000000" pitchFamily="2" charset="2"/>
              </a:rPr>
              <a:t> (</a:t>
            </a:r>
            <a:r>
              <a:rPr lang="it-IT" dirty="0" err="1" smtClean="0">
                <a:sym typeface="Wingdings" panose="05000000000000000000" pitchFamily="2" charset="2"/>
              </a:rPr>
              <a:t>used</a:t>
            </a:r>
            <a:r>
              <a:rPr lang="it-IT" dirty="0" smtClean="0">
                <a:sym typeface="Wingdings" panose="05000000000000000000" pitchFamily="2" charset="2"/>
              </a:rPr>
              <a:t> for training) </a:t>
            </a:r>
            <a:r>
              <a:rPr lang="it-IT" dirty="0" err="1" smtClean="0">
                <a:sym typeface="Wingdings" panose="05000000000000000000" pitchFamily="2" charset="2"/>
              </a:rPr>
              <a:t>is</a:t>
            </a:r>
            <a:r>
              <a:rPr lang="it-IT" dirty="0" smtClean="0">
                <a:sym typeface="Wingdings" panose="05000000000000000000" pitchFamily="2" charset="2"/>
              </a:rPr>
              <a:t> </a:t>
            </a:r>
            <a:r>
              <a:rPr lang="it-IT" dirty="0" err="1" smtClean="0">
                <a:sym typeface="Wingdings" panose="05000000000000000000" pitchFamily="2" charset="2"/>
              </a:rPr>
              <a:t>imperfect</a:t>
            </a:r>
            <a:r>
              <a:rPr lang="it-IT" dirty="0" smtClean="0">
                <a:sym typeface="Wingdings" panose="05000000000000000000" pitchFamily="2" charset="2"/>
              </a:rPr>
              <a:t> model of (</a:t>
            </a:r>
            <a:r>
              <a:rPr lang="it-IT" dirty="0" err="1" smtClean="0">
                <a:sym typeface="Wingdings" panose="05000000000000000000" pitchFamily="2" charset="2"/>
              </a:rPr>
              <a:t>real</a:t>
            </a:r>
            <a:r>
              <a:rPr lang="it-IT" dirty="0" smtClean="0">
                <a:sym typeface="Wingdings" panose="05000000000000000000" pitchFamily="2" charset="2"/>
              </a:rPr>
              <a:t>) test data.</a:t>
            </a:r>
          </a:p>
          <a:p>
            <a:pPr lvl="1">
              <a:lnSpc>
                <a:spcPct val="120000"/>
              </a:lnSpc>
            </a:pPr>
            <a:r>
              <a:rPr lang="it-IT" dirty="0" err="1" smtClean="0">
                <a:sym typeface="Wingdings" panose="05000000000000000000" pitchFamily="2" charset="2"/>
              </a:rPr>
              <a:t>Other</a:t>
            </a:r>
            <a:r>
              <a:rPr lang="it-IT" dirty="0" smtClean="0">
                <a:sym typeface="Wingdings" panose="05000000000000000000" pitchFamily="2" charset="2"/>
              </a:rPr>
              <a:t> common situation in DA </a:t>
            </a:r>
            <a:r>
              <a:rPr lang="it-IT" dirty="0" err="1" smtClean="0">
                <a:sym typeface="Wingdings" panose="05000000000000000000" pitchFamily="2" charset="2"/>
              </a:rPr>
              <a:t>is</a:t>
            </a:r>
            <a:r>
              <a:rPr lang="it-IT" dirty="0" smtClean="0">
                <a:sym typeface="Wingdings" panose="05000000000000000000" pitchFamily="2" charset="2"/>
              </a:rPr>
              <a:t> </a:t>
            </a:r>
            <a:r>
              <a:rPr lang="it-IT" dirty="0" err="1" smtClean="0">
                <a:sym typeface="Wingdings" panose="05000000000000000000" pitchFamily="2" charset="2"/>
              </a:rPr>
              <a:t>that</a:t>
            </a:r>
            <a:r>
              <a:rPr lang="it-IT" dirty="0" smtClean="0">
                <a:sym typeface="Wingdings" panose="05000000000000000000" pitchFamily="2" charset="2"/>
              </a:rPr>
              <a:t> </a:t>
            </a:r>
            <a:r>
              <a:rPr lang="it-IT" dirty="0" err="1" smtClean="0">
                <a:sym typeface="Wingdings" panose="05000000000000000000" pitchFamily="2" charset="2"/>
              </a:rPr>
              <a:t>problem</a:t>
            </a:r>
            <a:r>
              <a:rPr lang="it-IT" dirty="0" smtClean="0">
                <a:sym typeface="Wingdings" panose="05000000000000000000" pitchFamily="2" charset="2"/>
              </a:rPr>
              <a:t> </a:t>
            </a:r>
            <a:r>
              <a:rPr lang="it-IT" dirty="0" err="1" smtClean="0">
                <a:sym typeface="Wingdings" panose="05000000000000000000" pitchFamily="2" charset="2"/>
              </a:rPr>
              <a:t>is</a:t>
            </a:r>
            <a:r>
              <a:rPr lang="it-IT" dirty="0" smtClean="0">
                <a:sym typeface="Wingdings" panose="05000000000000000000" pitchFamily="2" charset="2"/>
              </a:rPr>
              <a:t> semi-</a:t>
            </a:r>
            <a:r>
              <a:rPr lang="it-IT" dirty="0" err="1" smtClean="0">
                <a:sym typeface="Wingdings" panose="05000000000000000000" pitchFamily="2" charset="2"/>
              </a:rPr>
              <a:t>supervised</a:t>
            </a:r>
            <a:r>
              <a:rPr lang="it-IT" dirty="0" smtClean="0">
                <a:sym typeface="Wingdings" panose="05000000000000000000" pitchFamily="2" charset="2"/>
              </a:rPr>
              <a:t> (</a:t>
            </a:r>
            <a:r>
              <a:rPr lang="it-IT" dirty="0" err="1" smtClean="0">
                <a:sym typeface="Wingdings" panose="05000000000000000000" pitchFamily="2" charset="2"/>
              </a:rPr>
              <a:t>labels</a:t>
            </a:r>
            <a:r>
              <a:rPr lang="it-IT" dirty="0" smtClean="0">
                <a:sym typeface="Wingdings" panose="05000000000000000000" pitchFamily="2" charset="2"/>
              </a:rPr>
              <a:t> </a:t>
            </a:r>
            <a:r>
              <a:rPr lang="it-IT" dirty="0" err="1" smtClean="0">
                <a:sym typeface="Wingdings" panose="05000000000000000000" pitchFamily="2" charset="2"/>
              </a:rPr>
              <a:t>not</a:t>
            </a:r>
            <a:r>
              <a:rPr lang="it-IT" dirty="0" smtClean="0">
                <a:sym typeface="Wingdings" panose="05000000000000000000" pitchFamily="2" charset="2"/>
              </a:rPr>
              <a:t> </a:t>
            </a:r>
            <a:r>
              <a:rPr lang="it-IT" dirty="0" err="1" smtClean="0">
                <a:sym typeface="Wingdings" panose="05000000000000000000" pitchFamily="2" charset="2"/>
              </a:rPr>
              <a:t>available</a:t>
            </a:r>
            <a:r>
              <a:rPr lang="it-IT" dirty="0" smtClean="0">
                <a:sym typeface="Wingdings" panose="05000000000000000000" pitchFamily="2" charset="2"/>
              </a:rPr>
              <a:t> for </a:t>
            </a:r>
            <a:r>
              <a:rPr lang="it-IT" dirty="0" err="1" smtClean="0">
                <a:sym typeface="Wingdings" panose="05000000000000000000" pitchFamily="2" charset="2"/>
              </a:rPr>
              <a:t>all</a:t>
            </a:r>
            <a:r>
              <a:rPr lang="it-IT" dirty="0" smtClean="0">
                <a:sym typeface="Wingdings" panose="05000000000000000000" pitchFamily="2" charset="2"/>
              </a:rPr>
              <a:t> test data)  </a:t>
            </a:r>
            <a:r>
              <a:rPr lang="it-IT" dirty="0" err="1" smtClean="0">
                <a:sym typeface="Wingdings" panose="05000000000000000000" pitchFamily="2" charset="2"/>
              </a:rPr>
              <a:t>let’s</a:t>
            </a:r>
            <a:r>
              <a:rPr lang="it-IT" dirty="0" smtClean="0">
                <a:sym typeface="Wingdings" panose="05000000000000000000" pitchFamily="2" charset="2"/>
              </a:rPr>
              <a:t> </a:t>
            </a:r>
            <a:r>
              <a:rPr lang="it-IT" dirty="0" err="1" smtClean="0">
                <a:sym typeface="Wingdings" panose="05000000000000000000" pitchFamily="2" charset="2"/>
              </a:rPr>
              <a:t>leave</a:t>
            </a:r>
            <a:r>
              <a:rPr lang="it-IT" dirty="0" smtClean="0">
                <a:sym typeface="Wingdings" panose="05000000000000000000" pitchFamily="2" charset="2"/>
              </a:rPr>
              <a:t> </a:t>
            </a:r>
            <a:r>
              <a:rPr lang="it-IT" dirty="0" err="1" smtClean="0">
                <a:sym typeface="Wingdings" panose="05000000000000000000" pitchFamily="2" charset="2"/>
              </a:rPr>
              <a:t>this</a:t>
            </a:r>
            <a:r>
              <a:rPr lang="it-IT" dirty="0" smtClean="0">
                <a:sym typeface="Wingdings" panose="05000000000000000000" pitchFamily="2" charset="2"/>
              </a:rPr>
              <a:t> for </a:t>
            </a:r>
            <a:r>
              <a:rPr lang="it-IT" dirty="0" err="1" smtClean="0">
                <a:sym typeface="Wingdings" panose="05000000000000000000" pitchFamily="2" charset="2"/>
              </a:rPr>
              <a:t>later</a:t>
            </a:r>
            <a:endParaRPr lang="it-IT" dirty="0" smtClean="0">
              <a:sym typeface="Wingdings" panose="05000000000000000000" pitchFamily="2" charset="2"/>
            </a:endParaRPr>
          </a:p>
          <a:p>
            <a:pPr marL="0" indent="0">
              <a:lnSpc>
                <a:spcPct val="120000"/>
              </a:lnSpc>
              <a:buNone/>
            </a:pPr>
            <a:r>
              <a:rPr lang="it-IT" dirty="0" smtClean="0">
                <a:sym typeface="Wingdings" panose="05000000000000000000" pitchFamily="2" charset="2"/>
              </a:rPr>
              <a:t>Solutions </a:t>
            </a:r>
            <a:r>
              <a:rPr lang="it-IT" dirty="0" err="1" smtClean="0">
                <a:sym typeface="Wingdings" panose="05000000000000000000" pitchFamily="2" charset="2"/>
              </a:rPr>
              <a:t>usually</a:t>
            </a:r>
            <a:r>
              <a:rPr lang="it-IT" dirty="0" smtClean="0">
                <a:sym typeface="Wingdings" panose="05000000000000000000" pitchFamily="2" charset="2"/>
              </a:rPr>
              <a:t> involve </a:t>
            </a:r>
            <a:r>
              <a:rPr lang="it-IT" dirty="0" err="1" smtClean="0">
                <a:solidFill>
                  <a:srgbClr val="FF0000"/>
                </a:solidFill>
                <a:sym typeface="Wingdings" panose="05000000000000000000" pitchFamily="2" charset="2"/>
              </a:rPr>
              <a:t>finding</a:t>
            </a:r>
            <a:r>
              <a:rPr lang="it-IT" dirty="0" smtClean="0">
                <a:solidFill>
                  <a:srgbClr val="FF0000"/>
                </a:solidFill>
                <a:sym typeface="Wingdings" panose="05000000000000000000" pitchFamily="2" charset="2"/>
              </a:rPr>
              <a:t> a data </a:t>
            </a:r>
            <a:r>
              <a:rPr lang="it-IT" dirty="0" err="1" smtClean="0">
                <a:solidFill>
                  <a:srgbClr val="FF0000"/>
                </a:solidFill>
                <a:sym typeface="Wingdings" panose="05000000000000000000" pitchFamily="2" charset="2"/>
              </a:rPr>
              <a:t>representation</a:t>
            </a:r>
            <a:r>
              <a:rPr lang="it-IT" dirty="0" smtClean="0">
                <a:solidFill>
                  <a:srgbClr val="FF0000"/>
                </a:solidFill>
                <a:sym typeface="Wingdings" panose="05000000000000000000" pitchFamily="2" charset="2"/>
              </a:rPr>
              <a:t> </a:t>
            </a:r>
            <a:r>
              <a:rPr lang="it-IT" dirty="0" err="1" smtClean="0">
                <a:solidFill>
                  <a:srgbClr val="FF0000"/>
                </a:solidFill>
                <a:sym typeface="Wingdings" panose="05000000000000000000" pitchFamily="2" charset="2"/>
              </a:rPr>
              <a:t>that</a:t>
            </a:r>
            <a:r>
              <a:rPr lang="it-IT" dirty="0" smtClean="0">
                <a:solidFill>
                  <a:srgbClr val="FF0000"/>
                </a:solidFill>
                <a:sym typeface="Wingdings" panose="05000000000000000000" pitchFamily="2" charset="2"/>
              </a:rPr>
              <a:t> </a:t>
            </a:r>
            <a:r>
              <a:rPr lang="it-IT" dirty="0" err="1" smtClean="0">
                <a:solidFill>
                  <a:srgbClr val="FF0000"/>
                </a:solidFill>
                <a:sym typeface="Wingdings" panose="05000000000000000000" pitchFamily="2" charset="2"/>
              </a:rPr>
              <a:t>is</a:t>
            </a:r>
            <a:r>
              <a:rPr lang="it-IT" dirty="0" smtClean="0">
                <a:solidFill>
                  <a:srgbClr val="FF0000"/>
                </a:solidFill>
                <a:sym typeface="Wingdings" panose="05000000000000000000" pitchFamily="2" charset="2"/>
              </a:rPr>
              <a:t> </a:t>
            </a:r>
            <a:r>
              <a:rPr lang="it-IT" dirty="0" err="1" smtClean="0">
                <a:solidFill>
                  <a:srgbClr val="FF0000"/>
                </a:solidFill>
                <a:sym typeface="Wingdings" panose="05000000000000000000" pitchFamily="2" charset="2"/>
              </a:rPr>
              <a:t>maximally</a:t>
            </a:r>
            <a:r>
              <a:rPr lang="it-IT" dirty="0" smtClean="0">
                <a:solidFill>
                  <a:srgbClr val="FF0000"/>
                </a:solidFill>
                <a:sym typeface="Wingdings" panose="05000000000000000000" pitchFamily="2" charset="2"/>
              </a:rPr>
              <a:t> insensitive to </a:t>
            </a:r>
            <a:r>
              <a:rPr lang="it-IT" dirty="0" err="1" smtClean="0">
                <a:solidFill>
                  <a:srgbClr val="FF0000"/>
                </a:solidFill>
                <a:sym typeface="Wingdings" panose="05000000000000000000" pitchFamily="2" charset="2"/>
              </a:rPr>
              <a:t>their</a:t>
            </a:r>
            <a:r>
              <a:rPr lang="it-IT" dirty="0" smtClean="0">
                <a:solidFill>
                  <a:srgbClr val="FF0000"/>
                </a:solidFill>
                <a:sym typeface="Wingdings" panose="05000000000000000000" pitchFamily="2" charset="2"/>
              </a:rPr>
              <a:t> source</a:t>
            </a:r>
          </a:p>
          <a:p>
            <a:pPr marL="0" indent="0">
              <a:lnSpc>
                <a:spcPct val="120000"/>
              </a:lnSpc>
              <a:buNone/>
            </a:pPr>
            <a:r>
              <a:rPr lang="it-IT" dirty="0">
                <a:sym typeface="Wingdings" panose="05000000000000000000" pitchFamily="2" charset="2"/>
              </a:rPr>
              <a:t>	</a:t>
            </a:r>
            <a:r>
              <a:rPr lang="it-IT" dirty="0" smtClean="0">
                <a:sym typeface="Wingdings" panose="05000000000000000000" pitchFamily="2" charset="2"/>
              </a:rPr>
              <a:t> task an ANN to </a:t>
            </a:r>
            <a:r>
              <a:rPr lang="it-IT" dirty="0" err="1" smtClean="0">
                <a:sym typeface="Wingdings" panose="05000000000000000000" pitchFamily="2" charset="2"/>
              </a:rPr>
              <a:t>learn</a:t>
            </a:r>
            <a:r>
              <a:rPr lang="it-IT" dirty="0" smtClean="0">
                <a:sym typeface="Wingdings" panose="05000000000000000000" pitchFamily="2" charset="2"/>
              </a:rPr>
              <a:t> </a:t>
            </a:r>
            <a:r>
              <a:rPr lang="it-IT" dirty="0" err="1" smtClean="0">
                <a:sym typeface="Wingdings" panose="05000000000000000000" pitchFamily="2" charset="2"/>
              </a:rPr>
              <a:t>such</a:t>
            </a:r>
            <a:r>
              <a:rPr lang="it-IT" dirty="0" smtClean="0">
                <a:sym typeface="Wingdings" panose="05000000000000000000" pitchFamily="2" charset="2"/>
              </a:rPr>
              <a:t> </a:t>
            </a:r>
            <a:r>
              <a:rPr lang="it-IT" dirty="0" err="1" smtClean="0">
                <a:sym typeface="Wingdings" panose="05000000000000000000" pitchFamily="2" charset="2"/>
              </a:rPr>
              <a:t>representation</a:t>
            </a:r>
            <a:r>
              <a:rPr lang="it-IT" dirty="0" smtClean="0">
                <a:sym typeface="Wingdings" panose="05000000000000000000" pitchFamily="2" charset="2"/>
              </a:rPr>
              <a:t>, </a:t>
            </a:r>
            <a:r>
              <a:rPr lang="it-IT" dirty="0" err="1" smtClean="0">
                <a:sym typeface="Wingdings" panose="05000000000000000000" pitchFamily="2" charset="2"/>
              </a:rPr>
              <a:t>while</a:t>
            </a:r>
            <a:r>
              <a:rPr lang="it-IT" dirty="0" smtClean="0">
                <a:sym typeface="Wingdings" panose="05000000000000000000" pitchFamily="2" charset="2"/>
              </a:rPr>
              <a:t> </a:t>
            </a:r>
            <a:r>
              <a:rPr lang="it-IT" dirty="0" err="1" smtClean="0">
                <a:sym typeface="Wingdings" panose="05000000000000000000" pitchFamily="2" charset="2"/>
              </a:rPr>
              <a:t>competing</a:t>
            </a:r>
            <a:r>
              <a:rPr lang="it-IT" dirty="0" smtClean="0">
                <a:sym typeface="Wingdings" panose="05000000000000000000" pitchFamily="2" charset="2"/>
              </a:rPr>
              <a:t> with the </a:t>
            </a:r>
            <a:r>
              <a:rPr lang="it-IT" dirty="0" err="1" smtClean="0">
                <a:sym typeface="Wingdings" panose="05000000000000000000" pitchFamily="2" charset="2"/>
              </a:rPr>
              <a:t>one</a:t>
            </a:r>
            <a:r>
              <a:rPr lang="it-IT" dirty="0" smtClean="0">
                <a:sym typeface="Wingdings" panose="05000000000000000000" pitchFamily="2" charset="2"/>
              </a:rPr>
              <a:t> 	</a:t>
            </a:r>
            <a:r>
              <a:rPr lang="it-IT" dirty="0" err="1" smtClean="0">
                <a:sym typeface="Wingdings" panose="05000000000000000000" pitchFamily="2" charset="2"/>
              </a:rPr>
              <a:t>that</a:t>
            </a:r>
            <a:r>
              <a:rPr lang="it-IT" dirty="0" smtClean="0">
                <a:sym typeface="Wingdings" panose="05000000000000000000" pitchFamily="2" charset="2"/>
              </a:rPr>
              <a:t> </a:t>
            </a:r>
            <a:r>
              <a:rPr lang="it-IT" dirty="0" err="1" smtClean="0">
                <a:sym typeface="Wingdings" panose="05000000000000000000" pitchFamily="2" charset="2"/>
              </a:rPr>
              <a:t>tries</a:t>
            </a:r>
            <a:r>
              <a:rPr lang="it-IT" dirty="0" smtClean="0">
                <a:sym typeface="Wingdings" panose="05000000000000000000" pitchFamily="2" charset="2"/>
              </a:rPr>
              <a:t> to separate </a:t>
            </a:r>
            <a:r>
              <a:rPr lang="it-IT" dirty="0" err="1" smtClean="0">
                <a:sym typeface="Wingdings" panose="05000000000000000000" pitchFamily="2" charset="2"/>
              </a:rPr>
              <a:t>labelled</a:t>
            </a:r>
            <a:r>
              <a:rPr lang="it-IT" dirty="0" smtClean="0">
                <a:sym typeface="Wingdings" panose="05000000000000000000" pitchFamily="2" charset="2"/>
              </a:rPr>
              <a:t> </a:t>
            </a:r>
            <a:r>
              <a:rPr lang="it-IT" dirty="0" err="1" smtClean="0">
                <a:sym typeface="Wingdings" panose="05000000000000000000" pitchFamily="2" charset="2"/>
              </a:rPr>
              <a:t>classes</a:t>
            </a:r>
            <a:r>
              <a:rPr lang="it-IT" dirty="0" smtClean="0">
                <a:sym typeface="Wingdings" panose="05000000000000000000" pitchFamily="2" charset="2"/>
              </a:rPr>
              <a:t> of training data[30].</a:t>
            </a:r>
          </a:p>
          <a:p>
            <a:pPr marL="0" indent="0">
              <a:buNone/>
            </a:pPr>
            <a:r>
              <a:rPr lang="it-IT" dirty="0" err="1"/>
              <a:t>Adversarial</a:t>
            </a:r>
            <a:r>
              <a:rPr lang="it-IT" dirty="0"/>
              <a:t> </a:t>
            </a:r>
            <a:r>
              <a:rPr lang="it-IT" dirty="0" err="1"/>
              <a:t>setups</a:t>
            </a:r>
            <a:r>
              <a:rPr lang="it-IT" dirty="0"/>
              <a:t> </a:t>
            </a:r>
            <a:r>
              <a:rPr lang="it-IT" dirty="0" err="1"/>
              <a:t>attacking</a:t>
            </a:r>
            <a:r>
              <a:rPr lang="it-IT" dirty="0"/>
              <a:t> the </a:t>
            </a:r>
            <a:r>
              <a:rPr lang="it-IT" dirty="0" err="1"/>
              <a:t>decorrelation</a:t>
            </a:r>
            <a:r>
              <a:rPr lang="it-IT" dirty="0"/>
              <a:t> </a:t>
            </a:r>
            <a:r>
              <a:rPr lang="it-IT" dirty="0" err="1"/>
              <a:t>problem</a:t>
            </a:r>
            <a:r>
              <a:rPr lang="it-IT" dirty="0"/>
              <a:t> </a:t>
            </a:r>
            <a:r>
              <a:rPr lang="it-IT" dirty="0" err="1"/>
              <a:t>should</a:t>
            </a:r>
            <a:r>
              <a:rPr lang="it-IT" dirty="0"/>
              <a:t> be </a:t>
            </a:r>
            <a:r>
              <a:rPr lang="it-IT" dirty="0" err="1"/>
              <a:t>considered</a:t>
            </a:r>
            <a:r>
              <a:rPr lang="it-IT" dirty="0"/>
              <a:t> an </a:t>
            </a:r>
            <a:r>
              <a:rPr lang="it-IT" dirty="0" err="1"/>
              <a:t>extension</a:t>
            </a:r>
            <a:r>
              <a:rPr lang="it-IT" dirty="0"/>
              <a:t>, </a:t>
            </a:r>
            <a:r>
              <a:rPr lang="it-IT" dirty="0" err="1"/>
              <a:t>if</a:t>
            </a:r>
            <a:r>
              <a:rPr lang="it-IT" dirty="0"/>
              <a:t> </a:t>
            </a:r>
            <a:r>
              <a:rPr lang="it-IT" dirty="0" err="1"/>
              <a:t>not</a:t>
            </a:r>
            <a:r>
              <a:rPr lang="it-IT" dirty="0"/>
              <a:t> the </a:t>
            </a:r>
            <a:r>
              <a:rPr lang="it-IT" dirty="0" err="1"/>
              <a:t>logical</a:t>
            </a:r>
            <a:r>
              <a:rPr lang="it-IT" dirty="0"/>
              <a:t> </a:t>
            </a:r>
            <a:r>
              <a:rPr lang="it-IT" dirty="0" err="1"/>
              <a:t>next</a:t>
            </a:r>
            <a:r>
              <a:rPr lang="it-IT" dirty="0"/>
              <a:t> </a:t>
            </a:r>
            <a:r>
              <a:rPr lang="it-IT" dirty="0" err="1"/>
              <a:t>step</a:t>
            </a:r>
            <a:r>
              <a:rPr lang="it-IT" dirty="0"/>
              <a:t>, of the </a:t>
            </a:r>
            <a:r>
              <a:rPr lang="it-IT" dirty="0" err="1"/>
              <a:t>penalized</a:t>
            </a:r>
            <a:r>
              <a:rPr lang="it-IT" dirty="0"/>
              <a:t> </a:t>
            </a:r>
            <a:r>
              <a:rPr lang="it-IT" dirty="0" err="1"/>
              <a:t>loss</a:t>
            </a:r>
            <a:r>
              <a:rPr lang="it-IT" dirty="0"/>
              <a:t> </a:t>
            </a:r>
            <a:r>
              <a:rPr lang="it-IT" dirty="0" err="1"/>
              <a:t>methods</a:t>
            </a:r>
            <a:r>
              <a:rPr lang="it-IT" dirty="0"/>
              <a:t> </a:t>
            </a:r>
            <a:r>
              <a:rPr lang="it-IT" dirty="0" err="1"/>
              <a:t>seen</a:t>
            </a:r>
            <a:r>
              <a:rPr lang="it-IT" dirty="0"/>
              <a:t> </a:t>
            </a:r>
            <a:r>
              <a:rPr lang="it-IT" dirty="0" err="1"/>
              <a:t>above</a:t>
            </a:r>
            <a:r>
              <a:rPr lang="it-IT" dirty="0"/>
              <a:t>. </a:t>
            </a:r>
          </a:p>
          <a:p>
            <a:r>
              <a:rPr lang="it-IT" dirty="0"/>
              <a:t>The </a:t>
            </a:r>
            <a:r>
              <a:rPr lang="it-IT" dirty="0" err="1"/>
              <a:t>loss</a:t>
            </a:r>
            <a:r>
              <a:rPr lang="it-IT" dirty="0"/>
              <a:t> </a:t>
            </a:r>
            <a:r>
              <a:rPr lang="it-IT" dirty="0" err="1"/>
              <a:t>is</a:t>
            </a:r>
            <a:r>
              <a:rPr lang="it-IT" dirty="0"/>
              <a:t> </a:t>
            </a:r>
            <a:r>
              <a:rPr lang="it-IT" dirty="0" err="1"/>
              <a:t>still</a:t>
            </a:r>
            <a:r>
              <a:rPr lang="it-IT" dirty="0"/>
              <a:t> the </a:t>
            </a:r>
            <a:r>
              <a:rPr lang="it-IT" dirty="0" err="1"/>
              <a:t>combination</a:t>
            </a:r>
            <a:r>
              <a:rPr lang="it-IT" dirty="0"/>
              <a:t> of </a:t>
            </a:r>
            <a:r>
              <a:rPr lang="it-IT" dirty="0" err="1"/>
              <a:t>two</a:t>
            </a:r>
            <a:r>
              <a:rPr lang="it-IT" dirty="0"/>
              <a:t> </a:t>
            </a:r>
            <a:r>
              <a:rPr lang="it-IT" dirty="0" err="1"/>
              <a:t>parts</a:t>
            </a:r>
            <a:r>
              <a:rPr lang="it-IT" dirty="0"/>
              <a:t> – a BCE </a:t>
            </a:r>
            <a:r>
              <a:rPr lang="it-IT" dirty="0" err="1"/>
              <a:t>term</a:t>
            </a:r>
            <a:r>
              <a:rPr lang="it-IT" dirty="0"/>
              <a:t> and a </a:t>
            </a:r>
            <a:r>
              <a:rPr lang="it-IT" dirty="0" err="1"/>
              <a:t>penalization</a:t>
            </a:r>
            <a:r>
              <a:rPr lang="it-IT" dirty="0"/>
              <a:t> </a:t>
            </a:r>
            <a:r>
              <a:rPr lang="it-IT" dirty="0" err="1"/>
              <a:t>contributed</a:t>
            </a:r>
            <a:r>
              <a:rPr lang="it-IT" dirty="0"/>
              <a:t> by the </a:t>
            </a:r>
            <a:r>
              <a:rPr lang="it-IT" dirty="0" err="1"/>
              <a:t>adversary</a:t>
            </a:r>
            <a:r>
              <a:rPr lang="it-IT" dirty="0"/>
              <a:t>, </a:t>
            </a:r>
            <a:r>
              <a:rPr lang="it-IT" dirty="0" err="1"/>
              <a:t>modulated</a:t>
            </a:r>
            <a:r>
              <a:rPr lang="it-IT" dirty="0"/>
              <a:t> by a </a:t>
            </a:r>
            <a:r>
              <a:rPr lang="it-IT" dirty="0" err="1"/>
              <a:t>hyperparameter</a:t>
            </a:r>
            <a:r>
              <a:rPr lang="it-IT" dirty="0"/>
              <a:t>. </a:t>
            </a:r>
          </a:p>
          <a:p>
            <a:pPr marL="0" indent="0">
              <a:lnSpc>
                <a:spcPct val="120000"/>
              </a:lnSpc>
              <a:buNone/>
            </a:pPr>
            <a:endParaRPr lang="it-IT" dirty="0" smtClean="0">
              <a:sym typeface="Wingdings" panose="05000000000000000000" pitchFamily="2" charset="2"/>
            </a:endParaRPr>
          </a:p>
          <a:p>
            <a:pPr marL="0" indent="0">
              <a:lnSpc>
                <a:spcPct val="120000"/>
              </a:lnSpc>
              <a:buNone/>
            </a:pPr>
            <a:endParaRPr lang="it-IT" dirty="0" smtClean="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28</a:t>
            </a:fld>
            <a:endParaRPr lang="en-US"/>
          </a:p>
        </p:txBody>
      </p:sp>
    </p:spTree>
    <p:extLst>
      <p:ext uri="{BB962C8B-B14F-4D97-AF65-F5344CB8AC3E}">
        <p14:creationId xmlns:p14="http://schemas.microsoft.com/office/powerpoint/2010/main" val="41128476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to pivot</a:t>
            </a:r>
            <a:endParaRPr lang="en-US" dirty="0"/>
          </a:p>
        </p:txBody>
      </p:sp>
      <p:sp>
        <p:nvSpPr>
          <p:cNvPr id="3" name="Content Placeholder 2"/>
          <p:cNvSpPr>
            <a:spLocks noGrp="1"/>
          </p:cNvSpPr>
          <p:nvPr>
            <p:ph idx="1"/>
          </p:nvPr>
        </p:nvSpPr>
        <p:spPr>
          <a:xfrm>
            <a:off x="838200" y="1825624"/>
            <a:ext cx="10515600" cy="4660235"/>
          </a:xfrm>
        </p:spPr>
        <p:txBody>
          <a:bodyPr>
            <a:normAutofit fontScale="92500" lnSpcReduction="10000"/>
          </a:bodyPr>
          <a:lstStyle/>
          <a:p>
            <a:pPr marL="0" indent="0">
              <a:buNone/>
            </a:pPr>
            <a:r>
              <a:rPr lang="en-US" dirty="0" smtClean="0"/>
              <a:t>The first use of ANNs to achieve robustness to systematics in HEP comes from the work of Cranmer, Kagan and </a:t>
            </a:r>
            <a:r>
              <a:rPr lang="en-US" dirty="0" err="1" smtClean="0"/>
              <a:t>Louppe</a:t>
            </a:r>
            <a:r>
              <a:rPr lang="en-US" dirty="0" smtClean="0"/>
              <a:t>[31] who sought </a:t>
            </a:r>
            <a:r>
              <a:rPr lang="en-US" dirty="0" smtClean="0">
                <a:solidFill>
                  <a:srgbClr val="FF0000"/>
                </a:solidFill>
              </a:rPr>
              <a:t>pivotal[32] classification scores</a:t>
            </a:r>
            <a:r>
              <a:rPr lang="en-US" dirty="0" smtClean="0"/>
              <a:t> f(x;</a:t>
            </a:r>
            <a:r>
              <a:rPr lang="el-GR" dirty="0" smtClean="0"/>
              <a:t>θ</a:t>
            </a:r>
            <a:r>
              <a:rPr lang="it-IT" baseline="-25000" dirty="0" smtClean="0"/>
              <a:t>f</a:t>
            </a:r>
            <a:r>
              <a:rPr lang="en-US" dirty="0" smtClean="0"/>
              <a:t>): ones independent on nuisance </a:t>
            </a:r>
            <a:r>
              <a:rPr lang="el-GR" dirty="0" smtClean="0"/>
              <a:t>α</a:t>
            </a:r>
            <a:r>
              <a:rPr lang="it-IT" dirty="0" smtClean="0"/>
              <a:t> (</a:t>
            </a:r>
            <a:r>
              <a:rPr lang="el-GR" dirty="0"/>
              <a:t>θ</a:t>
            </a:r>
            <a:r>
              <a:rPr lang="it-IT" baseline="-25000" dirty="0" smtClean="0"/>
              <a:t>f</a:t>
            </a:r>
            <a:r>
              <a:rPr lang="it-IT" dirty="0"/>
              <a:t> </a:t>
            </a:r>
            <a:r>
              <a:rPr lang="it-IT" dirty="0" smtClean="0"/>
              <a:t>are the </a:t>
            </a:r>
            <a:r>
              <a:rPr lang="it-IT" dirty="0" err="1" smtClean="0"/>
              <a:t>classifier</a:t>
            </a:r>
            <a:r>
              <a:rPr lang="it-IT" dirty="0" smtClean="0"/>
              <a:t> </a:t>
            </a:r>
            <a:r>
              <a:rPr lang="it-IT" dirty="0" err="1" smtClean="0"/>
              <a:t>parameters</a:t>
            </a:r>
            <a:r>
              <a:rPr lang="it-IT" dirty="0" smtClean="0"/>
              <a:t>).</a:t>
            </a:r>
          </a:p>
          <a:p>
            <a:pPr marL="0" indent="0">
              <a:buNone/>
            </a:pPr>
            <a:r>
              <a:rPr lang="it-IT" dirty="0" smtClean="0"/>
              <a:t>The </a:t>
            </a:r>
            <a:r>
              <a:rPr lang="it-IT" dirty="0" err="1" smtClean="0"/>
              <a:t>adversary</a:t>
            </a:r>
            <a:r>
              <a:rPr lang="it-IT" dirty="0" smtClean="0"/>
              <a:t>, with </a:t>
            </a:r>
            <a:r>
              <a:rPr lang="it-IT" dirty="0" err="1" smtClean="0"/>
              <a:t>parameters</a:t>
            </a:r>
            <a:r>
              <a:rPr lang="it-IT" dirty="0" smtClean="0"/>
              <a:t> </a:t>
            </a:r>
            <a:r>
              <a:rPr lang="el-GR" dirty="0" smtClean="0"/>
              <a:t>θ</a:t>
            </a:r>
            <a:r>
              <a:rPr lang="it-IT" baseline="-25000" dirty="0" smtClean="0"/>
              <a:t>r</a:t>
            </a:r>
            <a:r>
              <a:rPr lang="it-IT" dirty="0" smtClean="0"/>
              <a:t>, </a:t>
            </a:r>
            <a:r>
              <a:rPr lang="it-IT" dirty="0" err="1" smtClean="0"/>
              <a:t>tries</a:t>
            </a:r>
            <a:r>
              <a:rPr lang="it-IT" dirty="0" smtClean="0"/>
              <a:t> to </a:t>
            </a:r>
            <a:r>
              <a:rPr lang="it-IT" dirty="0" err="1" smtClean="0"/>
              <a:t>guess</a:t>
            </a:r>
            <a:r>
              <a:rPr lang="it-IT" dirty="0" smtClean="0"/>
              <a:t> </a:t>
            </a:r>
            <a:r>
              <a:rPr lang="el-GR" dirty="0"/>
              <a:t>α</a:t>
            </a:r>
            <a:r>
              <a:rPr lang="it-IT" dirty="0"/>
              <a:t> </a:t>
            </a:r>
            <a:r>
              <a:rPr lang="it-IT" dirty="0" smtClean="0"/>
              <a:t>from f(x;</a:t>
            </a:r>
            <a:r>
              <a:rPr lang="el-GR" dirty="0" smtClean="0"/>
              <a:t>θ</a:t>
            </a:r>
            <a:r>
              <a:rPr lang="it-IT" baseline="-25000" dirty="0"/>
              <a:t>f</a:t>
            </a:r>
            <a:r>
              <a:rPr lang="it-IT" dirty="0" smtClean="0"/>
              <a:t>), and the </a:t>
            </a:r>
            <a:r>
              <a:rPr lang="it-IT" dirty="0" err="1" smtClean="0"/>
              <a:t>loss</a:t>
            </a:r>
            <a:r>
              <a:rPr lang="it-IT" dirty="0" smtClean="0"/>
              <a:t> </a:t>
            </a:r>
            <a:r>
              <a:rPr lang="it-IT" dirty="0" err="1" smtClean="0"/>
              <a:t>is</a:t>
            </a:r>
            <a:r>
              <a:rPr lang="it-IT" dirty="0" smtClean="0"/>
              <a:t> </a:t>
            </a:r>
            <a:r>
              <a:rPr lang="it-IT" dirty="0" err="1" smtClean="0"/>
              <a:t>defined</a:t>
            </a:r>
            <a:r>
              <a:rPr lang="it-IT" dirty="0" smtClean="0"/>
              <a:t> </a:t>
            </a:r>
            <a:r>
              <a:rPr lang="it-IT" dirty="0" err="1" smtClean="0"/>
              <a:t>globally</a:t>
            </a:r>
            <a:r>
              <a:rPr lang="it-IT" dirty="0" smtClean="0"/>
              <a:t> </a:t>
            </a:r>
            <a:r>
              <a:rPr lang="it-IT" dirty="0" err="1" smtClean="0"/>
              <a:t>as</a:t>
            </a:r>
            <a:r>
              <a:rPr lang="it-IT" dirty="0" smtClean="0"/>
              <a:t> </a:t>
            </a:r>
          </a:p>
          <a:p>
            <a:pPr marL="0" indent="0">
              <a:buNone/>
            </a:pPr>
            <a:endParaRPr lang="it-IT" dirty="0"/>
          </a:p>
          <a:p>
            <a:pPr marL="0" indent="0">
              <a:buNone/>
            </a:pPr>
            <a:r>
              <a:rPr lang="it-IT" dirty="0" smtClean="0"/>
              <a:t>The minimax </a:t>
            </a:r>
            <a:r>
              <a:rPr lang="it-IT" dirty="0" err="1" smtClean="0"/>
              <a:t>solution</a:t>
            </a:r>
            <a:r>
              <a:rPr lang="it-IT" dirty="0" smtClean="0"/>
              <a:t> of </a:t>
            </a:r>
            <a:r>
              <a:rPr lang="it-IT" dirty="0" err="1" smtClean="0"/>
              <a:t>this</a:t>
            </a:r>
            <a:r>
              <a:rPr lang="it-IT" dirty="0" smtClean="0"/>
              <a:t> </a:t>
            </a:r>
            <a:r>
              <a:rPr lang="it-IT" dirty="0" err="1" smtClean="0"/>
              <a:t>problem</a:t>
            </a:r>
            <a:r>
              <a:rPr lang="it-IT" dirty="0" smtClean="0"/>
              <a:t> </a:t>
            </a:r>
            <a:r>
              <a:rPr lang="it-IT" dirty="0" err="1" smtClean="0"/>
              <a:t>is</a:t>
            </a:r>
            <a:r>
              <a:rPr lang="it-IT" dirty="0"/>
              <a:t> </a:t>
            </a:r>
            <a:r>
              <a:rPr lang="it-IT" dirty="0" err="1" smtClean="0"/>
              <a:t>reached</a:t>
            </a:r>
            <a:r>
              <a:rPr lang="it-IT" dirty="0" smtClean="0"/>
              <a:t> for</a:t>
            </a:r>
          </a:p>
          <a:p>
            <a:pPr marL="0" indent="0">
              <a:buNone/>
            </a:pPr>
            <a:endParaRPr lang="it-IT" dirty="0" smtClean="0"/>
          </a:p>
          <a:p>
            <a:pPr marL="0" indent="0">
              <a:buNone/>
            </a:pPr>
            <a:endParaRPr lang="it-IT" dirty="0"/>
          </a:p>
          <a:p>
            <a:pPr marL="0" indent="0">
              <a:buNone/>
            </a:pPr>
            <a:r>
              <a:rPr lang="it-IT" dirty="0" smtClean="0"/>
              <a:t>A </a:t>
            </a:r>
            <a:r>
              <a:rPr lang="it-IT" dirty="0" err="1" smtClean="0"/>
              <a:t>convergence</a:t>
            </a:r>
            <a:r>
              <a:rPr lang="it-IT" dirty="0" smtClean="0"/>
              <a:t> of the </a:t>
            </a:r>
            <a:r>
              <a:rPr lang="it-IT" dirty="0" err="1" smtClean="0"/>
              <a:t>above</a:t>
            </a:r>
            <a:r>
              <a:rPr lang="it-IT" dirty="0" smtClean="0"/>
              <a:t> </a:t>
            </a:r>
            <a:r>
              <a:rPr lang="it-IT" dirty="0" err="1" smtClean="0"/>
              <a:t>constrained</a:t>
            </a:r>
            <a:r>
              <a:rPr lang="it-IT" dirty="0" smtClean="0"/>
              <a:t> </a:t>
            </a:r>
            <a:r>
              <a:rPr lang="it-IT" dirty="0" err="1" smtClean="0"/>
              <a:t>problem</a:t>
            </a:r>
            <a:r>
              <a:rPr lang="it-IT" dirty="0" smtClean="0"/>
              <a:t> </a:t>
            </a:r>
            <a:r>
              <a:rPr lang="it-IT" dirty="0" err="1" smtClean="0"/>
              <a:t>cannot</a:t>
            </a:r>
            <a:r>
              <a:rPr lang="it-IT" dirty="0" smtClean="0"/>
              <a:t> be </a:t>
            </a:r>
            <a:r>
              <a:rPr lang="it-IT" dirty="0" err="1" smtClean="0"/>
              <a:t>guaranteed</a:t>
            </a:r>
            <a:r>
              <a:rPr lang="it-IT" dirty="0" smtClean="0"/>
              <a:t> in general; a </a:t>
            </a:r>
            <a:r>
              <a:rPr lang="it-IT" dirty="0" err="1" smtClean="0"/>
              <a:t>hyperparameter</a:t>
            </a:r>
            <a:r>
              <a:rPr lang="it-IT" dirty="0" smtClean="0"/>
              <a:t> </a:t>
            </a:r>
            <a:r>
              <a:rPr lang="el-GR" dirty="0" smtClean="0"/>
              <a:t>λ </a:t>
            </a:r>
            <a:r>
              <a:rPr lang="it-IT" dirty="0" smtClean="0"/>
              <a:t>can be </a:t>
            </a:r>
            <a:r>
              <a:rPr lang="it-IT" dirty="0" err="1" smtClean="0"/>
              <a:t>used</a:t>
            </a:r>
            <a:r>
              <a:rPr lang="it-IT" dirty="0" smtClean="0"/>
              <a:t> to </a:t>
            </a:r>
            <a:r>
              <a:rPr lang="it-IT" dirty="0" err="1" smtClean="0"/>
              <a:t>tune</a:t>
            </a:r>
            <a:r>
              <a:rPr lang="it-IT" dirty="0" smtClean="0"/>
              <a:t> the </a:t>
            </a:r>
            <a:r>
              <a:rPr lang="it-IT" dirty="0" err="1" smtClean="0"/>
              <a:t>adversary</a:t>
            </a:r>
            <a:r>
              <a:rPr lang="it-IT" dirty="0" smtClean="0"/>
              <a:t> </a:t>
            </a:r>
            <a:r>
              <a:rPr lang="it-IT" dirty="0" err="1" smtClean="0"/>
              <a:t>term</a:t>
            </a:r>
            <a:r>
              <a:rPr lang="it-IT" dirty="0" smtClean="0"/>
              <a:t>.</a:t>
            </a:r>
            <a:endParaRPr lang="el-GR" dirty="0" smtClean="0"/>
          </a:p>
          <a:p>
            <a:pPr marL="0" indent="0">
              <a:buNone/>
            </a:pPr>
            <a:endParaRPr lang="en-US" dirty="0" smtClean="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29</a:t>
            </a:fld>
            <a:endParaRPr lang="en-US"/>
          </a:p>
        </p:txBody>
      </p:sp>
      <p:pic>
        <p:nvPicPr>
          <p:cNvPr id="7" name="Picture 6"/>
          <p:cNvPicPr>
            <a:picLocks noChangeAspect="1"/>
          </p:cNvPicPr>
          <p:nvPr/>
        </p:nvPicPr>
        <p:blipFill>
          <a:blip r:embed="rId2"/>
          <a:stretch>
            <a:fillRect/>
          </a:stretch>
        </p:blipFill>
        <p:spPr>
          <a:xfrm>
            <a:off x="4946465" y="3694042"/>
            <a:ext cx="4920549" cy="652491"/>
          </a:xfrm>
          <a:prstGeom prst="rect">
            <a:avLst/>
          </a:prstGeom>
        </p:spPr>
      </p:pic>
      <p:pic>
        <p:nvPicPr>
          <p:cNvPr id="8" name="Picture 7"/>
          <p:cNvPicPr>
            <a:picLocks noChangeAspect="1"/>
          </p:cNvPicPr>
          <p:nvPr/>
        </p:nvPicPr>
        <p:blipFill>
          <a:blip r:embed="rId3"/>
          <a:stretch>
            <a:fillRect/>
          </a:stretch>
        </p:blipFill>
        <p:spPr>
          <a:xfrm>
            <a:off x="4946465" y="4987425"/>
            <a:ext cx="5111049" cy="697985"/>
          </a:xfrm>
          <a:prstGeom prst="rect">
            <a:avLst/>
          </a:prstGeom>
        </p:spPr>
      </p:pic>
    </p:spTree>
    <p:extLst>
      <p:ext uri="{BB962C8B-B14F-4D97-AF65-F5344CB8AC3E}">
        <p14:creationId xmlns:p14="http://schemas.microsoft.com/office/powerpoint/2010/main" val="8555285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Problem statement</a:t>
            </a:r>
          </a:p>
          <a:p>
            <a:pPr marL="514350" indent="-514350">
              <a:buFont typeface="+mj-lt"/>
              <a:buAutoNum type="arabicPeriod"/>
            </a:pPr>
            <a:r>
              <a:rPr lang="en-US" strike="sngStrike" dirty="0" smtClean="0"/>
              <a:t>Nuisance parameters in statistical inference</a:t>
            </a:r>
          </a:p>
          <a:p>
            <a:pPr marL="514350" indent="-514350">
              <a:buFont typeface="+mj-lt"/>
              <a:buAutoNum type="arabicPeriod"/>
            </a:pPr>
            <a:r>
              <a:rPr lang="en-US" dirty="0" smtClean="0"/>
              <a:t>Toward fully sufficient statistic summaries</a:t>
            </a:r>
          </a:p>
          <a:p>
            <a:pPr marL="514350" indent="-514350">
              <a:buFont typeface="+mj-lt"/>
              <a:buAutoNum type="arabicPeriod"/>
            </a:pPr>
            <a:r>
              <a:rPr lang="en-US" dirty="0" smtClean="0"/>
              <a:t>Nuisance-parametrized models</a:t>
            </a:r>
          </a:p>
          <a:p>
            <a:pPr marL="514350" indent="-514350">
              <a:buFont typeface="+mj-lt"/>
              <a:buAutoNum type="arabicPeriod"/>
            </a:pPr>
            <a:r>
              <a:rPr lang="en-US" dirty="0" smtClean="0"/>
              <a:t>Feature decorrelation, penalized methods, and adversary losses</a:t>
            </a:r>
          </a:p>
          <a:p>
            <a:pPr marL="514350" indent="-514350">
              <a:buFont typeface="+mj-lt"/>
              <a:buAutoNum type="arabicPeriod"/>
            </a:pPr>
            <a:r>
              <a:rPr lang="en-US" strike="sngStrike" dirty="0" smtClean="0"/>
              <a:t>Semi-supervised approaches</a:t>
            </a:r>
          </a:p>
          <a:p>
            <a:pPr marL="514350" indent="-514350">
              <a:buFont typeface="+mj-lt"/>
              <a:buAutoNum type="arabicPeriod"/>
            </a:pPr>
            <a:r>
              <a:rPr lang="en-US" dirty="0" smtClean="0"/>
              <a:t>Inference-aware approaches</a:t>
            </a:r>
          </a:p>
          <a:p>
            <a:pPr marL="514350" indent="-514350">
              <a:buFont typeface="+mj-lt"/>
              <a:buAutoNum type="arabicPeriod"/>
            </a:pPr>
            <a:r>
              <a:rPr lang="en-US" dirty="0" smtClean="0"/>
              <a:t>Summary</a:t>
            </a: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a:t>T. Dorigo, Can Machine Learning Rid us of Systematic Uncertainties?</a:t>
            </a:r>
          </a:p>
          <a:p>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3</a:t>
            </a:fld>
            <a:endParaRPr lang="en-US"/>
          </a:p>
        </p:txBody>
      </p:sp>
    </p:spTree>
    <p:extLst>
      <p:ext uri="{BB962C8B-B14F-4D97-AF65-F5344CB8AC3E}">
        <p14:creationId xmlns:p14="http://schemas.microsoft.com/office/powerpoint/2010/main" val="7986013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Pivoting</a:t>
            </a:r>
            <a:r>
              <a:rPr lang="it-IT" dirty="0" smtClean="0"/>
              <a:t> ANN </a:t>
            </a:r>
            <a:r>
              <a:rPr lang="it-IT" dirty="0" err="1" smtClean="0"/>
              <a:t>architecture</a:t>
            </a:r>
            <a:endParaRPr lang="en-US" dirty="0"/>
          </a:p>
        </p:txBody>
      </p:sp>
      <p:sp>
        <p:nvSpPr>
          <p:cNvPr id="3" name="Content Placeholder 2"/>
          <p:cNvSpPr>
            <a:spLocks noGrp="1"/>
          </p:cNvSpPr>
          <p:nvPr>
            <p:ph idx="1"/>
          </p:nvPr>
        </p:nvSpPr>
        <p:spPr/>
        <p:txBody>
          <a:bodyPr/>
          <a:lstStyle/>
          <a:p>
            <a:pPr marL="0" indent="0">
              <a:buNone/>
            </a:pPr>
            <a:r>
              <a:rPr lang="it-IT" dirty="0" smtClean="0"/>
              <a:t>The </a:t>
            </a:r>
            <a:r>
              <a:rPr lang="it-IT" dirty="0" err="1" smtClean="0"/>
              <a:t>architecture</a:t>
            </a:r>
            <a:r>
              <a:rPr lang="it-IT" dirty="0" smtClean="0"/>
              <a:t> </a:t>
            </a:r>
            <a:r>
              <a:rPr lang="it-IT" dirty="0" err="1" smtClean="0"/>
              <a:t>is</a:t>
            </a:r>
            <a:r>
              <a:rPr lang="it-IT" dirty="0" smtClean="0"/>
              <a:t> a </a:t>
            </a:r>
            <a:r>
              <a:rPr lang="it-IT" dirty="0" err="1" smtClean="0"/>
              <a:t>series</a:t>
            </a:r>
            <a:r>
              <a:rPr lang="it-IT" dirty="0" smtClean="0"/>
              <a:t> of </a:t>
            </a:r>
            <a:r>
              <a:rPr lang="it-IT" dirty="0" err="1" smtClean="0"/>
              <a:t>two</a:t>
            </a:r>
            <a:r>
              <a:rPr lang="it-IT" dirty="0" smtClean="0"/>
              <a:t> discriminative </a:t>
            </a:r>
            <a:r>
              <a:rPr lang="it-IT" dirty="0" err="1" smtClean="0"/>
              <a:t>classifiers</a:t>
            </a:r>
            <a:r>
              <a:rPr lang="it-IT" dirty="0" smtClean="0"/>
              <a:t>: the </a:t>
            </a:r>
            <a:r>
              <a:rPr lang="it-IT" dirty="0" err="1" smtClean="0"/>
              <a:t>adversary</a:t>
            </a:r>
            <a:r>
              <a:rPr lang="it-IT" dirty="0" smtClean="0"/>
              <a:t> </a:t>
            </a:r>
            <a:r>
              <a:rPr lang="it-IT" dirty="0" err="1" smtClean="0"/>
              <a:t>tries</a:t>
            </a:r>
            <a:r>
              <a:rPr lang="it-IT" dirty="0" smtClean="0"/>
              <a:t> to model p(</a:t>
            </a:r>
            <a:r>
              <a:rPr lang="it-IT" dirty="0" err="1" smtClean="0"/>
              <a:t>z|f</a:t>
            </a:r>
            <a:r>
              <a:rPr lang="it-IT" dirty="0" smtClean="0"/>
              <a:t>(x)), and </a:t>
            </a:r>
            <a:r>
              <a:rPr lang="it-IT" dirty="0" smtClean="0">
                <a:solidFill>
                  <a:srgbClr val="FF0000"/>
                </a:solidFill>
              </a:rPr>
              <a:t>the global </a:t>
            </a:r>
            <a:r>
              <a:rPr lang="it-IT" dirty="0" err="1" smtClean="0">
                <a:solidFill>
                  <a:srgbClr val="FF0000"/>
                </a:solidFill>
              </a:rPr>
              <a:t>loss</a:t>
            </a:r>
            <a:r>
              <a:rPr lang="it-IT" dirty="0" smtClean="0">
                <a:solidFill>
                  <a:srgbClr val="FF0000"/>
                </a:solidFill>
              </a:rPr>
              <a:t> </a:t>
            </a:r>
            <a:r>
              <a:rPr lang="it-IT" dirty="0" err="1" smtClean="0">
                <a:solidFill>
                  <a:srgbClr val="FF0000"/>
                </a:solidFill>
              </a:rPr>
              <a:t>forces</a:t>
            </a:r>
            <a:r>
              <a:rPr lang="it-IT" dirty="0" smtClean="0">
                <a:solidFill>
                  <a:srgbClr val="FF0000"/>
                </a:solidFill>
              </a:rPr>
              <a:t> </a:t>
            </a:r>
            <a:r>
              <a:rPr lang="it-IT" dirty="0" err="1" smtClean="0">
                <a:solidFill>
                  <a:srgbClr val="FF0000"/>
                </a:solidFill>
              </a:rPr>
              <a:t>this</a:t>
            </a:r>
            <a:r>
              <a:rPr lang="it-IT" dirty="0" smtClean="0">
                <a:solidFill>
                  <a:srgbClr val="FF0000"/>
                </a:solidFill>
              </a:rPr>
              <a:t> </a:t>
            </a:r>
            <a:r>
              <a:rPr lang="it-IT" dirty="0" err="1" smtClean="0">
                <a:solidFill>
                  <a:srgbClr val="FF0000"/>
                </a:solidFill>
              </a:rPr>
              <a:t>toward</a:t>
            </a:r>
            <a:r>
              <a:rPr lang="it-IT" dirty="0" smtClean="0">
                <a:solidFill>
                  <a:srgbClr val="FF0000"/>
                </a:solidFill>
              </a:rPr>
              <a:t> the </a:t>
            </a:r>
            <a:r>
              <a:rPr lang="it-IT" dirty="0" err="1" smtClean="0">
                <a:solidFill>
                  <a:srgbClr val="FF0000"/>
                </a:solidFill>
              </a:rPr>
              <a:t>unconditional</a:t>
            </a:r>
            <a:r>
              <a:rPr lang="it-IT" dirty="0" smtClean="0">
                <a:solidFill>
                  <a:srgbClr val="FF0000"/>
                </a:solidFill>
              </a:rPr>
              <a:t> </a:t>
            </a:r>
            <a:r>
              <a:rPr lang="it-IT" dirty="0" err="1" smtClean="0">
                <a:solidFill>
                  <a:srgbClr val="FF0000"/>
                </a:solidFill>
              </a:rPr>
              <a:t>prior</a:t>
            </a:r>
            <a:r>
              <a:rPr lang="it-IT" dirty="0" smtClean="0">
                <a:solidFill>
                  <a:srgbClr val="FF0000"/>
                </a:solidFill>
              </a:rPr>
              <a:t> p(z)</a:t>
            </a:r>
            <a:r>
              <a:rPr lang="it-IT" dirty="0" smtClean="0"/>
              <a:t>. </a:t>
            </a:r>
            <a:r>
              <a:rPr lang="it-IT" dirty="0" err="1" smtClean="0"/>
              <a:t>When</a:t>
            </a:r>
            <a:r>
              <a:rPr lang="it-IT" dirty="0" smtClean="0"/>
              <a:t> </a:t>
            </a:r>
            <a:r>
              <a:rPr lang="it-IT" dirty="0" err="1" smtClean="0"/>
              <a:t>this</a:t>
            </a:r>
            <a:r>
              <a:rPr lang="it-IT" dirty="0" smtClean="0"/>
              <a:t> </a:t>
            </a:r>
            <a:r>
              <a:rPr lang="it-IT" dirty="0" err="1" smtClean="0"/>
              <a:t>happens</a:t>
            </a:r>
            <a:r>
              <a:rPr lang="it-IT" dirty="0" smtClean="0"/>
              <a:t>, f </a:t>
            </a:r>
            <a:r>
              <a:rPr lang="it-IT" dirty="0" err="1" smtClean="0"/>
              <a:t>is</a:t>
            </a:r>
            <a:r>
              <a:rPr lang="it-IT" dirty="0" smtClean="0"/>
              <a:t> </a:t>
            </a:r>
            <a:r>
              <a:rPr lang="it-IT" dirty="0" err="1" smtClean="0"/>
              <a:t>independent</a:t>
            </a:r>
            <a:r>
              <a:rPr lang="it-IT" dirty="0" smtClean="0"/>
              <a:t> on z.</a:t>
            </a:r>
            <a:endParaRPr lang="en-US"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30</a:t>
            </a:fld>
            <a:endParaRPr lang="en-US"/>
          </a:p>
        </p:txBody>
      </p:sp>
      <p:pic>
        <p:nvPicPr>
          <p:cNvPr id="7" name="Picture 6"/>
          <p:cNvPicPr>
            <a:picLocks noChangeAspect="1"/>
          </p:cNvPicPr>
          <p:nvPr/>
        </p:nvPicPr>
        <p:blipFill>
          <a:blip r:embed="rId2"/>
          <a:stretch>
            <a:fillRect/>
          </a:stretch>
        </p:blipFill>
        <p:spPr>
          <a:xfrm>
            <a:off x="2173590" y="3136726"/>
            <a:ext cx="9801225" cy="3571875"/>
          </a:xfrm>
          <a:prstGeom prst="rect">
            <a:avLst/>
          </a:prstGeom>
        </p:spPr>
      </p:pic>
    </p:spTree>
    <p:extLst>
      <p:ext uri="{BB962C8B-B14F-4D97-AF65-F5344CB8AC3E}">
        <p14:creationId xmlns:p14="http://schemas.microsoft.com/office/powerpoint/2010/main" val="31345799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Experiments</a:t>
            </a:r>
            <a:r>
              <a:rPr lang="it-IT" dirty="0" smtClean="0"/>
              <a:t> with the pivot</a:t>
            </a:r>
            <a:endParaRPr lang="en-US" dirty="0"/>
          </a:p>
        </p:txBody>
      </p:sp>
      <p:sp>
        <p:nvSpPr>
          <p:cNvPr id="3" name="Content Placeholder 2"/>
          <p:cNvSpPr>
            <a:spLocks noGrp="1"/>
          </p:cNvSpPr>
          <p:nvPr>
            <p:ph idx="1"/>
          </p:nvPr>
        </p:nvSpPr>
        <p:spPr>
          <a:xfrm>
            <a:off x="838199" y="2208082"/>
            <a:ext cx="10515600" cy="4351338"/>
          </a:xfrm>
        </p:spPr>
        <p:txBody>
          <a:bodyPr/>
          <a:lstStyle/>
          <a:p>
            <a:pPr marL="0" indent="0">
              <a:buNone/>
            </a:pPr>
            <a:r>
              <a:rPr lang="it-IT" dirty="0" smtClean="0"/>
              <a:t>Left: a standard NN </a:t>
            </a:r>
            <a:r>
              <a:rPr lang="it-IT" dirty="0" err="1" smtClean="0"/>
              <a:t>produces</a:t>
            </a:r>
            <a:r>
              <a:rPr lang="it-IT" dirty="0" smtClean="0"/>
              <a:t> f(x) </a:t>
            </a:r>
            <a:r>
              <a:rPr lang="it-IT" dirty="0" err="1" smtClean="0"/>
              <a:t>depending</a:t>
            </a:r>
            <a:r>
              <a:rPr lang="it-IT" dirty="0" smtClean="0"/>
              <a:t> on </a:t>
            </a:r>
            <a:r>
              <a:rPr lang="it-IT" dirty="0" err="1" smtClean="0"/>
              <a:t>nuisance</a:t>
            </a:r>
            <a:r>
              <a:rPr lang="it-IT" dirty="0" smtClean="0"/>
              <a:t> Z (the </a:t>
            </a:r>
            <a:r>
              <a:rPr lang="it-IT" dirty="0" err="1" smtClean="0"/>
              <a:t>vertical</a:t>
            </a:r>
            <a:r>
              <a:rPr lang="it-IT" dirty="0" smtClean="0"/>
              <a:t> location of the </a:t>
            </a:r>
            <a:r>
              <a:rPr lang="it-IT" dirty="0" err="1" smtClean="0"/>
              <a:t>signal</a:t>
            </a:r>
            <a:r>
              <a:rPr lang="it-IT" dirty="0" smtClean="0"/>
              <a:t> 2D </a:t>
            </a:r>
            <a:r>
              <a:rPr lang="it-IT" dirty="0" err="1" smtClean="0"/>
              <a:t>Gaussian</a:t>
            </a:r>
            <a:r>
              <a:rPr lang="it-IT" dirty="0" smtClean="0"/>
              <a:t> PDF)</a:t>
            </a:r>
          </a:p>
          <a:p>
            <a:pPr marL="0" indent="0">
              <a:buNone/>
            </a:pPr>
            <a:r>
              <a:rPr lang="it-IT" dirty="0"/>
              <a:t>R</a:t>
            </a:r>
            <a:r>
              <a:rPr lang="it-IT" dirty="0" smtClean="0"/>
              <a:t>ight: the </a:t>
            </a:r>
            <a:r>
              <a:rPr lang="it-IT" dirty="0" err="1" smtClean="0"/>
              <a:t>pivoting</a:t>
            </a:r>
            <a:r>
              <a:rPr lang="it-IT" dirty="0" smtClean="0"/>
              <a:t> setup </a:t>
            </a:r>
            <a:r>
              <a:rPr lang="it-IT" dirty="0" err="1" smtClean="0"/>
              <a:t>makes</a:t>
            </a:r>
            <a:r>
              <a:rPr lang="it-IT" dirty="0" smtClean="0"/>
              <a:t> f(x) </a:t>
            </a:r>
            <a:r>
              <a:rPr lang="it-IT" dirty="0" err="1" smtClean="0"/>
              <a:t>independent</a:t>
            </a:r>
            <a:r>
              <a:rPr lang="it-IT" dirty="0" smtClean="0"/>
              <a:t> on Z.</a:t>
            </a:r>
            <a:endParaRPr lang="en-US" dirty="0"/>
          </a:p>
        </p:txBody>
      </p:sp>
      <p:sp>
        <p:nvSpPr>
          <p:cNvPr id="4" name="Date Placeholder 3"/>
          <p:cNvSpPr>
            <a:spLocks noGrp="1"/>
          </p:cNvSpPr>
          <p:nvPr>
            <p:ph type="dt" sz="half" idx="10"/>
          </p:nvPr>
        </p:nvSpPr>
        <p:spPr/>
        <p:txBody>
          <a:bodyPr/>
          <a:lstStyle/>
          <a:p>
            <a:r>
              <a:rPr lang="en-US" smtClean="0"/>
              <a:t>7/20/2020</a:t>
            </a:r>
            <a:endParaRPr lang="en-US"/>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31</a:t>
            </a:fld>
            <a:endParaRPr lang="en-US"/>
          </a:p>
        </p:txBody>
      </p:sp>
      <p:pic>
        <p:nvPicPr>
          <p:cNvPr id="7" name="Picture 6"/>
          <p:cNvPicPr>
            <a:picLocks noChangeAspect="1"/>
          </p:cNvPicPr>
          <p:nvPr/>
        </p:nvPicPr>
        <p:blipFill>
          <a:blip r:embed="rId2"/>
          <a:stretch>
            <a:fillRect/>
          </a:stretch>
        </p:blipFill>
        <p:spPr>
          <a:xfrm>
            <a:off x="-1" y="4048125"/>
            <a:ext cx="12192001" cy="2809875"/>
          </a:xfrm>
          <a:prstGeom prst="rect">
            <a:avLst/>
          </a:prstGeom>
        </p:spPr>
      </p:pic>
    </p:spTree>
    <p:extLst>
      <p:ext uri="{BB962C8B-B14F-4D97-AF65-F5344CB8AC3E}">
        <p14:creationId xmlns:p14="http://schemas.microsoft.com/office/powerpoint/2010/main" val="6552952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HEP </a:t>
            </a:r>
            <a:r>
              <a:rPr lang="it-IT" dirty="0" err="1" smtClean="0"/>
              <a:t>example</a:t>
            </a:r>
            <a:endParaRPr lang="en-US" dirty="0"/>
          </a:p>
        </p:txBody>
      </p:sp>
      <p:sp>
        <p:nvSpPr>
          <p:cNvPr id="3" name="Content Placeholder 2"/>
          <p:cNvSpPr>
            <a:spLocks noGrp="1"/>
          </p:cNvSpPr>
          <p:nvPr>
            <p:ph idx="1"/>
          </p:nvPr>
        </p:nvSpPr>
        <p:spPr>
          <a:xfrm>
            <a:off x="838200" y="1825625"/>
            <a:ext cx="4329223" cy="4351338"/>
          </a:xfrm>
        </p:spPr>
        <p:txBody>
          <a:bodyPr>
            <a:normAutofit fontScale="92500" lnSpcReduction="20000"/>
          </a:bodyPr>
          <a:lstStyle/>
          <a:p>
            <a:pPr marL="0" indent="0">
              <a:buNone/>
            </a:pPr>
            <a:r>
              <a:rPr lang="it-IT" dirty="0" smtClean="0"/>
              <a:t>The </a:t>
            </a:r>
            <a:r>
              <a:rPr lang="it-IT" dirty="0" err="1" smtClean="0"/>
              <a:t>technique</a:t>
            </a:r>
            <a:r>
              <a:rPr lang="it-IT" dirty="0" smtClean="0"/>
              <a:t> </a:t>
            </a:r>
            <a:r>
              <a:rPr lang="it-IT" dirty="0" err="1" smtClean="0"/>
              <a:t>is</a:t>
            </a:r>
            <a:r>
              <a:rPr lang="it-IT" dirty="0" smtClean="0"/>
              <a:t> </a:t>
            </a:r>
            <a:r>
              <a:rPr lang="it-IT" dirty="0" err="1" smtClean="0"/>
              <a:t>demonstrated</a:t>
            </a:r>
            <a:r>
              <a:rPr lang="it-IT" dirty="0" smtClean="0"/>
              <a:t> on </a:t>
            </a:r>
            <a:r>
              <a:rPr lang="it-IT" dirty="0" err="1" smtClean="0"/>
              <a:t>boosted</a:t>
            </a:r>
            <a:r>
              <a:rPr lang="it-IT" dirty="0" smtClean="0"/>
              <a:t> W </a:t>
            </a:r>
            <a:r>
              <a:rPr lang="it-IT" dirty="0" err="1" smtClean="0"/>
              <a:t>tagging</a:t>
            </a:r>
            <a:r>
              <a:rPr lang="it-IT" dirty="0" smtClean="0"/>
              <a:t> in ATLAS, with pile-up </a:t>
            </a:r>
            <a:r>
              <a:rPr lang="it-IT" dirty="0" err="1" smtClean="0"/>
              <a:t>being</a:t>
            </a:r>
            <a:r>
              <a:rPr lang="it-IT" dirty="0" smtClean="0"/>
              <a:t> the </a:t>
            </a:r>
            <a:r>
              <a:rPr lang="it-IT" dirty="0" err="1" smtClean="0"/>
              <a:t>nuisance</a:t>
            </a:r>
            <a:r>
              <a:rPr lang="it-IT" dirty="0"/>
              <a:t> </a:t>
            </a:r>
            <a:r>
              <a:rPr lang="it-IT" dirty="0" smtClean="0"/>
              <a:t>(Z=0 no </a:t>
            </a:r>
            <a:r>
              <a:rPr lang="it-IT" dirty="0" err="1" smtClean="0"/>
              <a:t>pileup</a:t>
            </a:r>
            <a:r>
              <a:rPr lang="it-IT" dirty="0" smtClean="0"/>
              <a:t>, Z=1 PU-50 </a:t>
            </a:r>
            <a:r>
              <a:rPr lang="it-IT" dirty="0" err="1" smtClean="0"/>
              <a:t>conditions</a:t>
            </a:r>
            <a:r>
              <a:rPr lang="it-IT" dirty="0" smtClean="0"/>
              <a:t>).</a:t>
            </a:r>
          </a:p>
          <a:p>
            <a:pPr marL="0" indent="0">
              <a:buNone/>
            </a:pPr>
            <a:r>
              <a:rPr lang="it-IT" dirty="0" err="1" smtClean="0"/>
              <a:t>As</a:t>
            </a:r>
            <a:r>
              <a:rPr lang="it-IT" dirty="0" smtClean="0"/>
              <a:t> in </a:t>
            </a:r>
            <a:r>
              <a:rPr lang="it-IT" dirty="0" err="1" smtClean="0"/>
              <a:t>this</a:t>
            </a:r>
            <a:r>
              <a:rPr lang="it-IT" dirty="0" smtClean="0"/>
              <a:t> case </a:t>
            </a:r>
            <a:r>
              <a:rPr lang="it-IT" dirty="0" err="1" smtClean="0"/>
              <a:t>finding</a:t>
            </a:r>
            <a:r>
              <a:rPr lang="it-IT" dirty="0" smtClean="0"/>
              <a:t> a f </a:t>
            </a:r>
            <a:r>
              <a:rPr lang="it-IT" dirty="0" err="1" smtClean="0"/>
              <a:t>that</a:t>
            </a:r>
            <a:r>
              <a:rPr lang="it-IT" dirty="0" smtClean="0"/>
              <a:t> </a:t>
            </a:r>
            <a:r>
              <a:rPr lang="it-IT" dirty="0" err="1" smtClean="0"/>
              <a:t>is</a:t>
            </a:r>
            <a:r>
              <a:rPr lang="it-IT" dirty="0" smtClean="0"/>
              <a:t> </a:t>
            </a:r>
            <a:r>
              <a:rPr lang="it-IT" dirty="0" err="1" smtClean="0"/>
              <a:t>pivotal</a:t>
            </a:r>
            <a:r>
              <a:rPr lang="it-IT" dirty="0" smtClean="0"/>
              <a:t> </a:t>
            </a:r>
            <a:r>
              <a:rPr lang="it-IT" dirty="0" err="1" smtClean="0"/>
              <a:t>while</a:t>
            </a:r>
            <a:r>
              <a:rPr lang="it-IT" dirty="0" smtClean="0"/>
              <a:t> </a:t>
            </a:r>
            <a:r>
              <a:rPr lang="it-IT" dirty="0" err="1" smtClean="0"/>
              <a:t>minimizing</a:t>
            </a:r>
            <a:r>
              <a:rPr lang="it-IT" dirty="0" smtClean="0"/>
              <a:t> the </a:t>
            </a:r>
            <a:r>
              <a:rPr lang="it-IT" dirty="0" err="1" smtClean="0"/>
              <a:t>loss</a:t>
            </a:r>
            <a:r>
              <a:rPr lang="it-IT" dirty="0" smtClean="0"/>
              <a:t> </a:t>
            </a:r>
            <a:r>
              <a:rPr lang="it-IT" dirty="0" err="1" smtClean="0"/>
              <a:t>Lf</a:t>
            </a:r>
            <a:r>
              <a:rPr lang="it-IT" dirty="0" smtClean="0"/>
              <a:t> </a:t>
            </a:r>
            <a:r>
              <a:rPr lang="it-IT" dirty="0" err="1" smtClean="0"/>
              <a:t>is</a:t>
            </a:r>
            <a:r>
              <a:rPr lang="it-IT" dirty="0" smtClean="0"/>
              <a:t> </a:t>
            </a:r>
            <a:r>
              <a:rPr lang="it-IT" dirty="0" err="1" smtClean="0"/>
              <a:t>probably</a:t>
            </a:r>
            <a:r>
              <a:rPr lang="it-IT" dirty="0" smtClean="0"/>
              <a:t> </a:t>
            </a:r>
            <a:r>
              <a:rPr lang="it-IT" dirty="0" err="1" smtClean="0"/>
              <a:t>not</a:t>
            </a:r>
            <a:r>
              <a:rPr lang="it-IT" dirty="0" smtClean="0"/>
              <a:t> </a:t>
            </a:r>
            <a:r>
              <a:rPr lang="it-IT" dirty="0" err="1" smtClean="0"/>
              <a:t>possible</a:t>
            </a:r>
            <a:r>
              <a:rPr lang="it-IT" dirty="0" smtClean="0"/>
              <a:t>, </a:t>
            </a:r>
            <a:r>
              <a:rPr lang="it-IT" dirty="0" err="1" smtClean="0"/>
              <a:t>one</a:t>
            </a:r>
            <a:r>
              <a:rPr lang="it-IT" dirty="0" smtClean="0"/>
              <a:t> must </a:t>
            </a:r>
            <a:r>
              <a:rPr lang="it-IT" dirty="0" err="1" smtClean="0"/>
              <a:t>optimize</a:t>
            </a:r>
            <a:r>
              <a:rPr lang="it-IT" dirty="0" smtClean="0"/>
              <a:t> a </a:t>
            </a:r>
            <a:r>
              <a:rPr lang="it-IT" dirty="0" err="1" smtClean="0"/>
              <a:t>suitable</a:t>
            </a:r>
            <a:r>
              <a:rPr lang="it-IT" dirty="0" smtClean="0"/>
              <a:t> </a:t>
            </a:r>
            <a:r>
              <a:rPr lang="it-IT" dirty="0" err="1" smtClean="0"/>
              <a:t>objective</a:t>
            </a:r>
            <a:r>
              <a:rPr lang="it-IT" dirty="0" smtClean="0"/>
              <a:t> (AMS) WRT the </a:t>
            </a:r>
            <a:r>
              <a:rPr lang="it-IT" dirty="0" err="1" smtClean="0"/>
              <a:t>hyperparameter</a:t>
            </a:r>
            <a:r>
              <a:rPr lang="it-IT" dirty="0" smtClean="0"/>
              <a:t>.</a:t>
            </a:r>
          </a:p>
          <a:p>
            <a:pPr marL="0" indent="0">
              <a:buNone/>
            </a:pPr>
            <a:r>
              <a:rPr lang="it-IT" dirty="0" smtClean="0"/>
              <a:t>For a </a:t>
            </a:r>
            <a:r>
              <a:rPr lang="it-IT" dirty="0" err="1" smtClean="0"/>
              <a:t>suitable</a:t>
            </a:r>
            <a:r>
              <a:rPr lang="it-IT" dirty="0" smtClean="0"/>
              <a:t> </a:t>
            </a:r>
            <a:r>
              <a:rPr lang="it-IT" dirty="0" err="1" smtClean="0"/>
              <a:t>choice</a:t>
            </a:r>
            <a:r>
              <a:rPr lang="it-IT" dirty="0" smtClean="0"/>
              <a:t> of </a:t>
            </a:r>
            <a:r>
              <a:rPr lang="el-GR" dirty="0" smtClean="0"/>
              <a:t>λ </a:t>
            </a:r>
            <a:r>
              <a:rPr lang="it-IT" dirty="0" smtClean="0"/>
              <a:t>(10) the AMS </a:t>
            </a:r>
            <a:r>
              <a:rPr lang="it-IT" dirty="0" err="1" smtClean="0"/>
              <a:t>reaches</a:t>
            </a:r>
            <a:r>
              <a:rPr lang="it-IT" dirty="0" smtClean="0"/>
              <a:t> a </a:t>
            </a:r>
            <a:r>
              <a:rPr lang="it-IT" dirty="0" err="1" smtClean="0"/>
              <a:t>higher</a:t>
            </a:r>
            <a:r>
              <a:rPr lang="it-IT" dirty="0" smtClean="0"/>
              <a:t> maximum </a:t>
            </a:r>
            <a:endParaRPr lang="en-US"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32</a:t>
            </a:fld>
            <a:endParaRPr lang="en-US"/>
          </a:p>
        </p:txBody>
      </p:sp>
      <p:pic>
        <p:nvPicPr>
          <p:cNvPr id="7" name="Picture 6"/>
          <p:cNvPicPr>
            <a:picLocks noChangeAspect="1"/>
          </p:cNvPicPr>
          <p:nvPr/>
        </p:nvPicPr>
        <p:blipFill>
          <a:blip r:embed="rId2"/>
          <a:stretch>
            <a:fillRect/>
          </a:stretch>
        </p:blipFill>
        <p:spPr>
          <a:xfrm>
            <a:off x="5047530" y="1297"/>
            <a:ext cx="7126140" cy="6856703"/>
          </a:xfrm>
          <a:prstGeom prst="rect">
            <a:avLst/>
          </a:prstGeom>
        </p:spPr>
      </p:pic>
    </p:spTree>
    <p:extLst>
      <p:ext uri="{BB962C8B-B14F-4D97-AF65-F5344CB8AC3E}">
        <p14:creationId xmlns:p14="http://schemas.microsoft.com/office/powerpoint/2010/main" val="37558016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6. Semi-supervised approaches</a:t>
            </a:r>
            <a:endParaRPr lang="en-US" b="1" dirty="0"/>
          </a:p>
        </p:txBody>
      </p:sp>
      <p:sp>
        <p:nvSpPr>
          <p:cNvPr id="3" name="Content Placeholder 2"/>
          <p:cNvSpPr>
            <a:spLocks noGrp="1"/>
          </p:cNvSpPr>
          <p:nvPr>
            <p:ph idx="1"/>
          </p:nvPr>
        </p:nvSpPr>
        <p:spPr/>
        <p:txBody>
          <a:bodyPr>
            <a:normAutofit fontScale="85000" lnSpcReduction="20000"/>
          </a:bodyPr>
          <a:lstStyle/>
          <a:p>
            <a:pPr marL="0" indent="0">
              <a:buNone/>
            </a:pPr>
            <a:r>
              <a:rPr lang="it-IT" dirty="0" err="1" smtClean="0"/>
              <a:t>Weakly</a:t>
            </a:r>
            <a:r>
              <a:rPr lang="it-IT" dirty="0" err="1"/>
              <a:t>-</a:t>
            </a:r>
            <a:r>
              <a:rPr lang="it-IT" dirty="0" err="1" smtClean="0"/>
              <a:t>supervised</a:t>
            </a:r>
            <a:r>
              <a:rPr lang="it-IT" dirty="0" smtClean="0"/>
              <a:t> and semi-</a:t>
            </a:r>
            <a:r>
              <a:rPr lang="it-IT" dirty="0" err="1" smtClean="0"/>
              <a:t>supervised</a:t>
            </a:r>
            <a:r>
              <a:rPr lang="it-IT" dirty="0" smtClean="0"/>
              <a:t> </a:t>
            </a:r>
            <a:r>
              <a:rPr lang="it-IT" dirty="0" err="1" smtClean="0"/>
              <a:t>learning</a:t>
            </a:r>
            <a:r>
              <a:rPr lang="it-IT" dirty="0" smtClean="0"/>
              <a:t> </a:t>
            </a:r>
            <a:r>
              <a:rPr lang="it-IT" dirty="0" err="1" smtClean="0"/>
              <a:t>techniques</a:t>
            </a:r>
            <a:r>
              <a:rPr lang="it-IT" dirty="0" smtClean="0"/>
              <a:t> </a:t>
            </a:r>
            <a:r>
              <a:rPr lang="it-IT" dirty="0" err="1" smtClean="0"/>
              <a:t>have</a:t>
            </a:r>
            <a:r>
              <a:rPr lang="it-IT" dirty="0" smtClean="0"/>
              <a:t> </a:t>
            </a:r>
            <a:r>
              <a:rPr lang="it-IT" dirty="0" err="1" smtClean="0"/>
              <a:t>been</a:t>
            </a:r>
            <a:r>
              <a:rPr lang="it-IT" dirty="0" smtClean="0"/>
              <a:t> </a:t>
            </a:r>
            <a:r>
              <a:rPr lang="it-IT" dirty="0" err="1" smtClean="0"/>
              <a:t>proposed</a:t>
            </a:r>
            <a:r>
              <a:rPr lang="it-IT" dirty="0" smtClean="0"/>
              <a:t> to </a:t>
            </a:r>
            <a:r>
              <a:rPr lang="it-IT" dirty="0" err="1" smtClean="0"/>
              <a:t>close</a:t>
            </a:r>
            <a:r>
              <a:rPr lang="it-IT" dirty="0" smtClean="0"/>
              <a:t> the gap </a:t>
            </a:r>
            <a:r>
              <a:rPr lang="it-IT" dirty="0" err="1" smtClean="0"/>
              <a:t>between</a:t>
            </a:r>
            <a:r>
              <a:rPr lang="it-IT" dirty="0" smtClean="0"/>
              <a:t> </a:t>
            </a:r>
            <a:r>
              <a:rPr lang="it-IT" dirty="0" err="1" smtClean="0"/>
              <a:t>learning</a:t>
            </a:r>
            <a:r>
              <a:rPr lang="it-IT" dirty="0" smtClean="0"/>
              <a:t> from </a:t>
            </a:r>
            <a:r>
              <a:rPr lang="it-IT" dirty="0" err="1" smtClean="0"/>
              <a:t>simulated</a:t>
            </a:r>
            <a:r>
              <a:rPr lang="it-IT" dirty="0" smtClean="0"/>
              <a:t> and </a:t>
            </a:r>
            <a:r>
              <a:rPr lang="it-IT" dirty="0" err="1" smtClean="0"/>
              <a:t>real</a:t>
            </a:r>
            <a:r>
              <a:rPr lang="it-IT" dirty="0" smtClean="0"/>
              <a:t> data:</a:t>
            </a:r>
          </a:p>
          <a:p>
            <a:pPr marL="0" indent="0">
              <a:buNone/>
            </a:pPr>
            <a:r>
              <a:rPr lang="it-IT" dirty="0" smtClean="0"/>
              <a:t> </a:t>
            </a:r>
          </a:p>
          <a:p>
            <a:pPr lvl="1"/>
            <a:r>
              <a:rPr lang="it-IT" dirty="0" err="1" smtClean="0"/>
              <a:t>Simulated</a:t>
            </a:r>
            <a:r>
              <a:rPr lang="it-IT" dirty="0" smtClean="0"/>
              <a:t> data are </a:t>
            </a:r>
            <a:r>
              <a:rPr lang="it-IT" dirty="0" err="1" smtClean="0"/>
              <a:t>fully</a:t>
            </a:r>
            <a:r>
              <a:rPr lang="it-IT" dirty="0" smtClean="0"/>
              <a:t> </a:t>
            </a:r>
            <a:r>
              <a:rPr lang="it-IT" dirty="0" err="1" smtClean="0"/>
              <a:t>labeled</a:t>
            </a:r>
            <a:r>
              <a:rPr lang="it-IT" dirty="0" smtClean="0"/>
              <a:t>, </a:t>
            </a:r>
            <a:r>
              <a:rPr lang="it-IT" dirty="0" err="1" smtClean="0"/>
              <a:t>but</a:t>
            </a:r>
            <a:r>
              <a:rPr lang="it-IT" dirty="0" smtClean="0"/>
              <a:t> </a:t>
            </a:r>
            <a:r>
              <a:rPr lang="it-IT" dirty="0" err="1" smtClean="0"/>
              <a:t>they</a:t>
            </a:r>
            <a:r>
              <a:rPr lang="it-IT" dirty="0" smtClean="0"/>
              <a:t> are </a:t>
            </a:r>
            <a:r>
              <a:rPr lang="it-IT" dirty="0" err="1" smtClean="0"/>
              <a:t>often</a:t>
            </a:r>
            <a:r>
              <a:rPr lang="it-IT" dirty="0" smtClean="0"/>
              <a:t> an </a:t>
            </a:r>
            <a:r>
              <a:rPr lang="it-IT" dirty="0" err="1" smtClean="0"/>
              <a:t>imperfect</a:t>
            </a:r>
            <a:r>
              <a:rPr lang="it-IT" dirty="0" smtClean="0"/>
              <a:t> model</a:t>
            </a:r>
          </a:p>
          <a:p>
            <a:pPr lvl="1"/>
            <a:r>
              <a:rPr lang="it-IT" dirty="0" smtClean="0"/>
              <a:t>Real data are </a:t>
            </a:r>
            <a:r>
              <a:rPr lang="it-IT" dirty="0" err="1" smtClean="0"/>
              <a:t>unlabelled</a:t>
            </a:r>
            <a:r>
              <a:rPr lang="it-IT" dirty="0" smtClean="0"/>
              <a:t> or </a:t>
            </a:r>
            <a:r>
              <a:rPr lang="it-IT" dirty="0" err="1" smtClean="0"/>
              <a:t>only</a:t>
            </a:r>
            <a:r>
              <a:rPr lang="it-IT" dirty="0" smtClean="0"/>
              <a:t> </a:t>
            </a:r>
            <a:r>
              <a:rPr lang="it-IT" dirty="0" err="1" smtClean="0"/>
              <a:t>partly</a:t>
            </a:r>
            <a:r>
              <a:rPr lang="it-IT" dirty="0" smtClean="0"/>
              <a:t> </a:t>
            </a:r>
            <a:r>
              <a:rPr lang="it-IT" dirty="0" err="1" smtClean="0"/>
              <a:t>labelled</a:t>
            </a:r>
            <a:r>
              <a:rPr lang="it-IT" dirty="0" smtClean="0"/>
              <a:t> (e.g. control </a:t>
            </a:r>
            <a:r>
              <a:rPr lang="it-IT" dirty="0" err="1" smtClean="0"/>
              <a:t>samples</a:t>
            </a:r>
            <a:r>
              <a:rPr lang="it-IT" dirty="0" smtClean="0"/>
              <a:t>, </a:t>
            </a:r>
            <a:r>
              <a:rPr lang="it-IT" dirty="0" err="1" smtClean="0"/>
              <a:t>different</a:t>
            </a:r>
            <a:r>
              <a:rPr lang="it-IT" dirty="0" smtClean="0"/>
              <a:t> </a:t>
            </a:r>
            <a:r>
              <a:rPr lang="it-IT" dirty="0" err="1" smtClean="0"/>
              <a:t>admixtures</a:t>
            </a:r>
            <a:r>
              <a:rPr lang="it-IT" dirty="0" smtClean="0"/>
              <a:t>)</a:t>
            </a:r>
          </a:p>
          <a:p>
            <a:pPr lvl="1"/>
            <a:endParaRPr lang="it-IT" dirty="0" smtClean="0"/>
          </a:p>
          <a:p>
            <a:pPr marL="0" indent="0">
              <a:buNone/>
            </a:pPr>
            <a:r>
              <a:rPr lang="it-IT" dirty="0" err="1" smtClean="0"/>
              <a:t>These</a:t>
            </a:r>
            <a:r>
              <a:rPr lang="it-IT" dirty="0" smtClean="0"/>
              <a:t> </a:t>
            </a:r>
            <a:r>
              <a:rPr lang="it-IT" dirty="0" err="1" smtClean="0"/>
              <a:t>approaches</a:t>
            </a:r>
            <a:r>
              <a:rPr lang="it-IT" dirty="0" smtClean="0"/>
              <a:t> </a:t>
            </a:r>
            <a:r>
              <a:rPr lang="it-IT" dirty="0" err="1" smtClean="0"/>
              <a:t>strive</a:t>
            </a:r>
            <a:r>
              <a:rPr lang="it-IT" dirty="0" smtClean="0"/>
              <a:t> to </a:t>
            </a:r>
            <a:r>
              <a:rPr lang="it-IT" dirty="0" err="1" smtClean="0"/>
              <a:t>learn</a:t>
            </a:r>
            <a:r>
              <a:rPr lang="it-IT" dirty="0" smtClean="0"/>
              <a:t> </a:t>
            </a:r>
            <a:r>
              <a:rPr lang="it-IT" dirty="0" err="1" smtClean="0"/>
              <a:t>useful</a:t>
            </a:r>
            <a:r>
              <a:rPr lang="it-IT" dirty="0" smtClean="0"/>
              <a:t> </a:t>
            </a:r>
            <a:r>
              <a:rPr lang="it-IT" dirty="0" err="1" smtClean="0"/>
              <a:t>models</a:t>
            </a:r>
            <a:r>
              <a:rPr lang="it-IT" dirty="0" smtClean="0"/>
              <a:t> from </a:t>
            </a:r>
            <a:r>
              <a:rPr lang="it-IT" dirty="0" err="1" smtClean="0"/>
              <a:t>partial</a:t>
            </a:r>
            <a:r>
              <a:rPr lang="it-IT" dirty="0" smtClean="0"/>
              <a:t>, non-standard, or </a:t>
            </a:r>
            <a:r>
              <a:rPr lang="it-IT" dirty="0" err="1" smtClean="0"/>
              <a:t>noisy</a:t>
            </a:r>
            <a:r>
              <a:rPr lang="it-IT" dirty="0" smtClean="0"/>
              <a:t> </a:t>
            </a:r>
            <a:r>
              <a:rPr lang="it-IT" dirty="0" err="1" smtClean="0"/>
              <a:t>label</a:t>
            </a:r>
            <a:r>
              <a:rPr lang="it-IT" dirty="0" smtClean="0"/>
              <a:t> information. </a:t>
            </a:r>
            <a:r>
              <a:rPr lang="it-IT" dirty="0" err="1" smtClean="0"/>
              <a:t>They</a:t>
            </a:r>
            <a:r>
              <a:rPr lang="it-IT" dirty="0" smtClean="0"/>
              <a:t> are </a:t>
            </a:r>
            <a:r>
              <a:rPr lang="it-IT" dirty="0" err="1" smtClean="0"/>
              <a:t>thus</a:t>
            </a:r>
            <a:r>
              <a:rPr lang="it-IT" dirty="0" smtClean="0"/>
              <a:t> </a:t>
            </a:r>
            <a:r>
              <a:rPr lang="it-IT" dirty="0" err="1" smtClean="0"/>
              <a:t>potentially</a:t>
            </a:r>
            <a:r>
              <a:rPr lang="it-IT" dirty="0" smtClean="0"/>
              <a:t> </a:t>
            </a:r>
            <a:r>
              <a:rPr lang="it-IT" dirty="0" err="1" smtClean="0"/>
              <a:t>useful</a:t>
            </a:r>
            <a:r>
              <a:rPr lang="it-IT" dirty="0" smtClean="0"/>
              <a:t> for </a:t>
            </a:r>
            <a:r>
              <a:rPr lang="it-IT" dirty="0" err="1" smtClean="0"/>
              <a:t>reduction</a:t>
            </a:r>
            <a:r>
              <a:rPr lang="it-IT" dirty="0" smtClean="0"/>
              <a:t> of the impact of </a:t>
            </a:r>
            <a:r>
              <a:rPr lang="it-IT" dirty="0" err="1" smtClean="0"/>
              <a:t>certain</a:t>
            </a:r>
            <a:r>
              <a:rPr lang="it-IT" dirty="0" smtClean="0"/>
              <a:t> </a:t>
            </a:r>
            <a:r>
              <a:rPr lang="it-IT" dirty="0" err="1" smtClean="0"/>
              <a:t>systematic</a:t>
            </a:r>
            <a:r>
              <a:rPr lang="it-IT" dirty="0" smtClean="0"/>
              <a:t> </a:t>
            </a:r>
            <a:r>
              <a:rPr lang="it-IT" dirty="0" err="1" smtClean="0"/>
              <a:t>uncertainties</a:t>
            </a:r>
            <a:r>
              <a:rPr lang="it-IT" dirty="0"/>
              <a:t> </a:t>
            </a:r>
            <a:r>
              <a:rPr lang="it-IT" dirty="0" smtClean="0"/>
              <a:t>in HEP </a:t>
            </a:r>
            <a:r>
              <a:rPr lang="it-IT" dirty="0" err="1" smtClean="0"/>
              <a:t>problems</a:t>
            </a:r>
            <a:r>
              <a:rPr lang="it-IT" dirty="0" smtClean="0"/>
              <a:t>.</a:t>
            </a:r>
          </a:p>
          <a:p>
            <a:pPr marL="0" indent="0">
              <a:buNone/>
            </a:pPr>
            <a:endParaRPr lang="it-IT" dirty="0"/>
          </a:p>
          <a:p>
            <a:pPr marL="0" indent="0">
              <a:buNone/>
            </a:pPr>
            <a:r>
              <a:rPr lang="it-IT" dirty="0" smtClean="0"/>
              <a:t>The </a:t>
            </a:r>
            <a:r>
              <a:rPr lang="it-IT" dirty="0" err="1" smtClean="0"/>
              <a:t>challenge</a:t>
            </a:r>
            <a:r>
              <a:rPr lang="it-IT" dirty="0" smtClean="0"/>
              <a:t> </a:t>
            </a:r>
            <a:r>
              <a:rPr lang="it-IT" dirty="0" err="1" smtClean="0"/>
              <a:t>is</a:t>
            </a:r>
            <a:r>
              <a:rPr lang="it-IT" dirty="0" smtClean="0"/>
              <a:t> </a:t>
            </a:r>
            <a:r>
              <a:rPr lang="it-IT" dirty="0" err="1" smtClean="0"/>
              <a:t>that</a:t>
            </a:r>
            <a:r>
              <a:rPr lang="it-IT" dirty="0" smtClean="0"/>
              <a:t> </a:t>
            </a:r>
            <a:r>
              <a:rPr lang="it-IT" dirty="0" err="1" smtClean="0">
                <a:solidFill>
                  <a:srgbClr val="FF0000"/>
                </a:solidFill>
              </a:rPr>
              <a:t>these</a:t>
            </a:r>
            <a:r>
              <a:rPr lang="it-IT" dirty="0" smtClean="0">
                <a:solidFill>
                  <a:srgbClr val="FF0000"/>
                </a:solidFill>
              </a:rPr>
              <a:t> </a:t>
            </a:r>
            <a:r>
              <a:rPr lang="it-IT" dirty="0" err="1" smtClean="0">
                <a:solidFill>
                  <a:srgbClr val="FF0000"/>
                </a:solidFill>
              </a:rPr>
              <a:t>methods</a:t>
            </a:r>
            <a:r>
              <a:rPr lang="it-IT" dirty="0" smtClean="0">
                <a:solidFill>
                  <a:srgbClr val="FF0000"/>
                </a:solidFill>
              </a:rPr>
              <a:t> </a:t>
            </a:r>
            <a:r>
              <a:rPr lang="it-IT" dirty="0" err="1" smtClean="0">
                <a:solidFill>
                  <a:srgbClr val="FF0000"/>
                </a:solidFill>
              </a:rPr>
              <a:t>typically</a:t>
            </a:r>
            <a:r>
              <a:rPr lang="it-IT" dirty="0" smtClean="0">
                <a:solidFill>
                  <a:srgbClr val="FF0000"/>
                </a:solidFill>
              </a:rPr>
              <a:t> </a:t>
            </a:r>
            <a:r>
              <a:rPr lang="it-IT" dirty="0" err="1" smtClean="0">
                <a:solidFill>
                  <a:srgbClr val="FF0000"/>
                </a:solidFill>
              </a:rPr>
              <a:t>rely</a:t>
            </a:r>
            <a:r>
              <a:rPr lang="it-IT" dirty="0" smtClean="0">
                <a:solidFill>
                  <a:srgbClr val="FF0000"/>
                </a:solidFill>
              </a:rPr>
              <a:t> on </a:t>
            </a:r>
            <a:r>
              <a:rPr lang="it-IT" dirty="0" err="1" smtClean="0">
                <a:solidFill>
                  <a:srgbClr val="FF0000"/>
                </a:solidFill>
              </a:rPr>
              <a:t>assumptions</a:t>
            </a:r>
            <a:r>
              <a:rPr lang="it-IT" dirty="0" smtClean="0">
                <a:solidFill>
                  <a:srgbClr val="FF0000"/>
                </a:solidFill>
              </a:rPr>
              <a:t> </a:t>
            </a:r>
            <a:r>
              <a:rPr lang="it-IT" dirty="0" smtClean="0"/>
              <a:t>(</a:t>
            </a:r>
            <a:r>
              <a:rPr lang="it-IT" dirty="0" err="1" smtClean="0"/>
              <a:t>known</a:t>
            </a:r>
            <a:r>
              <a:rPr lang="it-IT" dirty="0" smtClean="0"/>
              <a:t> </a:t>
            </a:r>
            <a:r>
              <a:rPr lang="it-IT" dirty="0" err="1" smtClean="0"/>
              <a:t>fractions</a:t>
            </a:r>
            <a:r>
              <a:rPr lang="it-IT" dirty="0" smtClean="0"/>
              <a:t>, </a:t>
            </a:r>
            <a:r>
              <a:rPr lang="it-IT" dirty="0" err="1" smtClean="0"/>
              <a:t>independence</a:t>
            </a:r>
            <a:r>
              <a:rPr lang="it-IT" dirty="0" smtClean="0"/>
              <a:t> of PDF of </a:t>
            </a:r>
            <a:r>
              <a:rPr lang="it-IT" dirty="0" err="1" smtClean="0"/>
              <a:t>features</a:t>
            </a:r>
            <a:r>
              <a:rPr lang="it-IT" dirty="0" smtClean="0"/>
              <a:t>) </a:t>
            </a:r>
            <a:r>
              <a:rPr lang="it-IT" dirty="0" err="1" smtClean="0">
                <a:solidFill>
                  <a:srgbClr val="FF0000"/>
                </a:solidFill>
              </a:rPr>
              <a:t>that</a:t>
            </a:r>
            <a:r>
              <a:rPr lang="it-IT" dirty="0" smtClean="0">
                <a:solidFill>
                  <a:srgbClr val="FF0000"/>
                </a:solidFill>
              </a:rPr>
              <a:t> are </a:t>
            </a:r>
            <a:r>
              <a:rPr lang="it-IT" dirty="0" err="1" smtClean="0">
                <a:solidFill>
                  <a:srgbClr val="FF0000"/>
                </a:solidFill>
              </a:rPr>
              <a:t>hardly</a:t>
            </a:r>
            <a:r>
              <a:rPr lang="it-IT" dirty="0" smtClean="0">
                <a:solidFill>
                  <a:srgbClr val="FF0000"/>
                </a:solidFill>
              </a:rPr>
              <a:t> </a:t>
            </a:r>
            <a:r>
              <a:rPr lang="it-IT" dirty="0" err="1" smtClean="0">
                <a:solidFill>
                  <a:srgbClr val="FF0000"/>
                </a:solidFill>
              </a:rPr>
              <a:t>met</a:t>
            </a:r>
            <a:r>
              <a:rPr lang="it-IT" dirty="0" smtClean="0">
                <a:solidFill>
                  <a:srgbClr val="FF0000"/>
                </a:solidFill>
              </a:rPr>
              <a:t> in </a:t>
            </a:r>
            <a:r>
              <a:rPr lang="it-IT" dirty="0" err="1" smtClean="0">
                <a:solidFill>
                  <a:srgbClr val="FF0000"/>
                </a:solidFill>
              </a:rPr>
              <a:t>practice</a:t>
            </a:r>
            <a:r>
              <a:rPr lang="it-IT" dirty="0" smtClean="0"/>
              <a:t>. </a:t>
            </a:r>
            <a:r>
              <a:rPr lang="it-IT" dirty="0" err="1" smtClean="0"/>
              <a:t>We</a:t>
            </a:r>
            <a:r>
              <a:rPr lang="it-IT" dirty="0" smtClean="0"/>
              <a:t> </a:t>
            </a:r>
            <a:r>
              <a:rPr lang="it-IT" dirty="0" err="1" smtClean="0"/>
              <a:t>see</a:t>
            </a:r>
            <a:r>
              <a:rPr lang="it-IT" dirty="0" smtClean="0"/>
              <a:t> a </a:t>
            </a:r>
            <a:r>
              <a:rPr lang="it-IT" dirty="0" err="1" smtClean="0"/>
              <a:t>few</a:t>
            </a:r>
            <a:r>
              <a:rPr lang="it-IT" dirty="0" smtClean="0"/>
              <a:t> </a:t>
            </a:r>
            <a:r>
              <a:rPr lang="it-IT" dirty="0" err="1" smtClean="0"/>
              <a:t>examples</a:t>
            </a:r>
            <a:r>
              <a:rPr lang="it-IT" dirty="0" smtClean="0"/>
              <a:t> in </a:t>
            </a:r>
            <a:r>
              <a:rPr lang="it-IT" dirty="0" err="1" smtClean="0"/>
              <a:t>what</a:t>
            </a:r>
            <a:r>
              <a:rPr lang="it-IT" dirty="0" smtClean="0"/>
              <a:t> </a:t>
            </a:r>
            <a:r>
              <a:rPr lang="it-IT" dirty="0" err="1" smtClean="0"/>
              <a:t>follows</a:t>
            </a:r>
            <a:r>
              <a:rPr lang="it-IT" dirty="0" smtClean="0"/>
              <a:t>.</a:t>
            </a:r>
            <a:endParaRPr lang="it-IT"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33</a:t>
            </a:fld>
            <a:endParaRPr lang="en-US"/>
          </a:p>
        </p:txBody>
      </p:sp>
    </p:spTree>
    <p:extLst>
      <p:ext uri="{BB962C8B-B14F-4D97-AF65-F5344CB8AC3E}">
        <p14:creationId xmlns:p14="http://schemas.microsoft.com/office/powerpoint/2010/main" val="21714946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LLP (Learning from Label </a:t>
            </a:r>
            <a:r>
              <a:rPr lang="it-IT" dirty="0" err="1" smtClean="0"/>
              <a:t>Proportions</a:t>
            </a:r>
            <a:r>
              <a:rPr lang="it-IT" dirty="0" smtClean="0"/>
              <a:t>)</a:t>
            </a:r>
            <a:endParaRPr lang="en-US" dirty="0"/>
          </a:p>
        </p:txBody>
      </p:sp>
      <p:sp>
        <p:nvSpPr>
          <p:cNvPr id="3" name="Content Placeholder 2"/>
          <p:cNvSpPr>
            <a:spLocks noGrp="1"/>
          </p:cNvSpPr>
          <p:nvPr>
            <p:ph idx="1"/>
          </p:nvPr>
        </p:nvSpPr>
        <p:spPr>
          <a:xfrm>
            <a:off x="838200" y="1825624"/>
            <a:ext cx="10515600" cy="4632325"/>
          </a:xfrm>
        </p:spPr>
        <p:txBody>
          <a:bodyPr>
            <a:normAutofit fontScale="92500" lnSpcReduction="20000"/>
          </a:bodyPr>
          <a:lstStyle/>
          <a:p>
            <a:pPr marL="0" indent="0">
              <a:buNone/>
            </a:pPr>
            <a:r>
              <a:rPr lang="it-IT" dirty="0"/>
              <a:t>LLP </a:t>
            </a:r>
            <a:r>
              <a:rPr lang="it-IT" dirty="0" err="1" smtClean="0"/>
              <a:t>is</a:t>
            </a:r>
            <a:r>
              <a:rPr lang="it-IT" dirty="0" smtClean="0"/>
              <a:t> a </a:t>
            </a:r>
            <a:r>
              <a:rPr lang="it-IT" dirty="0" err="1"/>
              <a:t>weak-supervision</a:t>
            </a:r>
            <a:r>
              <a:rPr lang="it-IT" dirty="0"/>
              <a:t> </a:t>
            </a:r>
            <a:r>
              <a:rPr lang="it-IT" dirty="0" err="1"/>
              <a:t>approach</a:t>
            </a:r>
            <a:r>
              <a:rPr lang="it-IT" dirty="0"/>
              <a:t> </a:t>
            </a:r>
            <a:r>
              <a:rPr lang="it-IT" dirty="0" err="1"/>
              <a:t>that</a:t>
            </a:r>
            <a:r>
              <a:rPr lang="it-IT" dirty="0"/>
              <a:t> </a:t>
            </a:r>
            <a:r>
              <a:rPr lang="it-IT" dirty="0" err="1"/>
              <a:t>may</a:t>
            </a:r>
            <a:r>
              <a:rPr lang="it-IT" dirty="0"/>
              <a:t> </a:t>
            </a:r>
            <a:r>
              <a:rPr lang="it-IT" dirty="0" err="1"/>
              <a:t>allow</a:t>
            </a:r>
            <a:r>
              <a:rPr lang="it-IT" dirty="0"/>
              <a:t> the training on </a:t>
            </a:r>
            <a:r>
              <a:rPr lang="it-IT" dirty="0" err="1"/>
              <a:t>real</a:t>
            </a:r>
            <a:r>
              <a:rPr lang="it-IT" dirty="0"/>
              <a:t> data (</a:t>
            </a:r>
            <a:r>
              <a:rPr lang="it-IT" dirty="0" err="1"/>
              <a:t>Dery</a:t>
            </a:r>
            <a:r>
              <a:rPr lang="it-IT" dirty="0"/>
              <a:t> et al.[38]). </a:t>
            </a:r>
            <a:r>
              <a:rPr lang="it-IT" dirty="0" err="1" smtClean="0"/>
              <a:t>While</a:t>
            </a:r>
            <a:r>
              <a:rPr lang="it-IT" dirty="0" smtClean="0"/>
              <a:t> in a full </a:t>
            </a:r>
            <a:r>
              <a:rPr lang="it-IT" dirty="0" err="1" smtClean="0"/>
              <a:t>supervision</a:t>
            </a:r>
            <a:r>
              <a:rPr lang="it-IT" dirty="0" smtClean="0"/>
              <a:t> setup </a:t>
            </a:r>
            <a:r>
              <a:rPr lang="it-IT" dirty="0" err="1" smtClean="0"/>
              <a:t>one</a:t>
            </a:r>
            <a:r>
              <a:rPr lang="it-IT" dirty="0" smtClean="0"/>
              <a:t> </a:t>
            </a:r>
            <a:r>
              <a:rPr lang="it-IT" dirty="0" err="1" smtClean="0"/>
              <a:t>tries</a:t>
            </a:r>
            <a:r>
              <a:rPr lang="it-IT" dirty="0" smtClean="0"/>
              <a:t> to </a:t>
            </a:r>
            <a:r>
              <a:rPr lang="it-IT" dirty="0" err="1" smtClean="0"/>
              <a:t>find</a:t>
            </a:r>
            <a:r>
              <a:rPr lang="it-IT" dirty="0" smtClean="0"/>
              <a:t> a score </a:t>
            </a:r>
            <a:r>
              <a:rPr lang="it-IT" dirty="0" err="1" smtClean="0"/>
              <a:t>fulfilling</a:t>
            </a:r>
            <a:endParaRPr lang="it-IT" dirty="0" smtClean="0"/>
          </a:p>
          <a:p>
            <a:endParaRPr lang="it-IT" dirty="0" smtClean="0"/>
          </a:p>
          <a:p>
            <a:endParaRPr lang="it-IT" dirty="0"/>
          </a:p>
          <a:p>
            <a:pPr marL="0" indent="0">
              <a:buNone/>
            </a:pPr>
            <a:r>
              <a:rPr lang="it-IT" dirty="0" smtClean="0"/>
              <a:t>(l </a:t>
            </a:r>
            <a:r>
              <a:rPr lang="it-IT" dirty="0" err="1" smtClean="0"/>
              <a:t>is</a:t>
            </a:r>
            <a:r>
              <a:rPr lang="it-IT" dirty="0" smtClean="0"/>
              <a:t> a </a:t>
            </a:r>
            <a:r>
              <a:rPr lang="it-IT" dirty="0" err="1" smtClean="0"/>
              <a:t>loss</a:t>
            </a:r>
            <a:r>
              <a:rPr lang="it-IT" dirty="0" smtClean="0"/>
              <a:t>, e.g. </a:t>
            </a:r>
            <a:r>
              <a:rPr lang="it-IT" dirty="0" err="1" smtClean="0"/>
              <a:t>mean</a:t>
            </a:r>
            <a:r>
              <a:rPr lang="it-IT" dirty="0" smtClean="0"/>
              <a:t> </a:t>
            </a:r>
            <a:r>
              <a:rPr lang="it-IT" dirty="0" err="1" smtClean="0"/>
              <a:t>squared</a:t>
            </a:r>
            <a:r>
              <a:rPr lang="it-IT" dirty="0" smtClean="0"/>
              <a:t> </a:t>
            </a:r>
            <a:r>
              <a:rPr lang="it-IT" dirty="0" err="1" smtClean="0"/>
              <a:t>error</a:t>
            </a:r>
            <a:r>
              <a:rPr lang="it-IT" dirty="0" smtClean="0"/>
              <a:t> or BCE, and t </a:t>
            </a:r>
            <a:r>
              <a:rPr lang="it-IT" dirty="0" err="1" smtClean="0"/>
              <a:t>is</a:t>
            </a:r>
            <a:r>
              <a:rPr lang="it-IT" dirty="0" smtClean="0"/>
              <a:t> the target </a:t>
            </a:r>
            <a:r>
              <a:rPr lang="it-IT" dirty="0" err="1" smtClean="0"/>
              <a:t>label</a:t>
            </a:r>
            <a:r>
              <a:rPr lang="it-IT" dirty="0" smtClean="0"/>
              <a:t>), </a:t>
            </a:r>
            <a:r>
              <a:rPr lang="it-IT" dirty="0" smtClean="0">
                <a:solidFill>
                  <a:srgbClr val="FF0000"/>
                </a:solidFill>
              </a:rPr>
              <a:t>in LLP </a:t>
            </a:r>
            <a:r>
              <a:rPr lang="it-IT" dirty="0" err="1" smtClean="0">
                <a:solidFill>
                  <a:srgbClr val="FF0000"/>
                </a:solidFill>
              </a:rPr>
              <a:t>one</a:t>
            </a:r>
            <a:r>
              <a:rPr lang="it-IT" dirty="0" smtClean="0">
                <a:solidFill>
                  <a:srgbClr val="FF0000"/>
                </a:solidFill>
              </a:rPr>
              <a:t> </a:t>
            </a:r>
            <a:r>
              <a:rPr lang="it-IT" dirty="0" err="1" smtClean="0">
                <a:solidFill>
                  <a:srgbClr val="FF0000"/>
                </a:solidFill>
              </a:rPr>
              <a:t>only</a:t>
            </a:r>
            <a:r>
              <a:rPr lang="it-IT" dirty="0" smtClean="0">
                <a:solidFill>
                  <a:srgbClr val="FF0000"/>
                </a:solidFill>
              </a:rPr>
              <a:t> exploits </a:t>
            </a:r>
            <a:r>
              <a:rPr lang="it-IT" dirty="0" err="1" smtClean="0">
                <a:solidFill>
                  <a:srgbClr val="FF0000"/>
                </a:solidFill>
              </a:rPr>
              <a:t>knowledge</a:t>
            </a:r>
            <a:r>
              <a:rPr lang="it-IT" dirty="0" smtClean="0">
                <a:solidFill>
                  <a:srgbClr val="FF0000"/>
                </a:solidFill>
              </a:rPr>
              <a:t> of the </a:t>
            </a:r>
            <a:r>
              <a:rPr lang="it-IT" dirty="0" err="1" smtClean="0">
                <a:solidFill>
                  <a:srgbClr val="FF0000"/>
                </a:solidFill>
              </a:rPr>
              <a:t>fraction</a:t>
            </a:r>
            <a:r>
              <a:rPr lang="it-IT" dirty="0" smtClean="0">
                <a:solidFill>
                  <a:srgbClr val="FF0000"/>
                </a:solidFill>
              </a:rPr>
              <a:t> of </a:t>
            </a:r>
            <a:r>
              <a:rPr lang="it-IT" dirty="0" err="1" smtClean="0">
                <a:solidFill>
                  <a:srgbClr val="FF0000"/>
                </a:solidFill>
              </a:rPr>
              <a:t>each</a:t>
            </a:r>
            <a:r>
              <a:rPr lang="it-IT" dirty="0" smtClean="0">
                <a:solidFill>
                  <a:srgbClr val="FF0000"/>
                </a:solidFill>
              </a:rPr>
              <a:t> </a:t>
            </a:r>
            <a:r>
              <a:rPr lang="it-IT" dirty="0" err="1" smtClean="0">
                <a:solidFill>
                  <a:srgbClr val="FF0000"/>
                </a:solidFill>
              </a:rPr>
              <a:t>label</a:t>
            </a:r>
            <a:r>
              <a:rPr lang="it-IT" dirty="0" smtClean="0">
                <a:solidFill>
                  <a:srgbClr val="FF0000"/>
                </a:solidFill>
              </a:rPr>
              <a:t> in training data</a:t>
            </a:r>
            <a:r>
              <a:rPr lang="it-IT" dirty="0" smtClean="0"/>
              <a:t>:</a:t>
            </a:r>
          </a:p>
          <a:p>
            <a:pPr marL="0" indent="0">
              <a:buNone/>
            </a:pPr>
            <a:endParaRPr lang="it-IT" dirty="0"/>
          </a:p>
          <a:p>
            <a:pPr marL="0" indent="0">
              <a:buNone/>
            </a:pPr>
            <a:endParaRPr lang="it-IT" dirty="0" smtClean="0"/>
          </a:p>
          <a:p>
            <a:pPr marL="0" indent="0">
              <a:buNone/>
            </a:pPr>
            <a:endParaRPr lang="it-IT" dirty="0" smtClean="0"/>
          </a:p>
          <a:p>
            <a:pPr marL="0" indent="0">
              <a:buNone/>
            </a:pPr>
            <a:r>
              <a:rPr lang="it-IT" dirty="0" smtClean="0"/>
              <a:t>The </a:t>
            </a:r>
            <a:r>
              <a:rPr lang="it-IT" dirty="0" err="1" smtClean="0"/>
              <a:t>problem</a:t>
            </a:r>
            <a:r>
              <a:rPr lang="it-IT" dirty="0" smtClean="0"/>
              <a:t> </a:t>
            </a:r>
            <a:r>
              <a:rPr lang="it-IT" dirty="0" err="1" smtClean="0"/>
              <a:t>is</a:t>
            </a:r>
            <a:r>
              <a:rPr lang="it-IT" dirty="0" smtClean="0"/>
              <a:t> </a:t>
            </a:r>
            <a:r>
              <a:rPr lang="it-IT" dirty="0" err="1" smtClean="0"/>
              <a:t>thus</a:t>
            </a:r>
            <a:r>
              <a:rPr lang="it-IT" dirty="0" smtClean="0"/>
              <a:t> </a:t>
            </a:r>
            <a:r>
              <a:rPr lang="it-IT" dirty="0" err="1" smtClean="0"/>
              <a:t>very</a:t>
            </a:r>
            <a:r>
              <a:rPr lang="it-IT" dirty="0" smtClean="0"/>
              <a:t> </a:t>
            </a:r>
            <a:r>
              <a:rPr lang="it-IT" dirty="0" err="1" smtClean="0"/>
              <a:t>ill-constrained</a:t>
            </a:r>
            <a:r>
              <a:rPr lang="it-IT" dirty="0" smtClean="0"/>
              <a:t>, </a:t>
            </a:r>
            <a:r>
              <a:rPr lang="it-IT" dirty="0" err="1" smtClean="0"/>
              <a:t>but</a:t>
            </a:r>
            <a:r>
              <a:rPr lang="it-IT" dirty="0" smtClean="0"/>
              <a:t> a </a:t>
            </a:r>
            <a:r>
              <a:rPr lang="it-IT" dirty="0" err="1" smtClean="0"/>
              <a:t>minimization</a:t>
            </a:r>
            <a:r>
              <a:rPr lang="it-IT" dirty="0" smtClean="0"/>
              <a:t> of the </a:t>
            </a:r>
            <a:r>
              <a:rPr lang="it-IT" dirty="0" err="1" smtClean="0"/>
              <a:t>loss</a:t>
            </a:r>
            <a:r>
              <a:rPr lang="it-IT" dirty="0" smtClean="0"/>
              <a:t> can </a:t>
            </a:r>
            <a:r>
              <a:rPr lang="it-IT" dirty="0" err="1" smtClean="0"/>
              <a:t>still</a:t>
            </a:r>
            <a:r>
              <a:rPr lang="it-IT" dirty="0" smtClean="0"/>
              <a:t> be </a:t>
            </a:r>
            <a:r>
              <a:rPr lang="it-IT" dirty="0" err="1" smtClean="0"/>
              <a:t>performed</a:t>
            </a:r>
            <a:r>
              <a:rPr lang="it-IT" dirty="0" smtClean="0"/>
              <a:t> with </a:t>
            </a:r>
            <a:r>
              <a:rPr lang="it-IT" dirty="0" err="1" smtClean="0"/>
              <a:t>batches</a:t>
            </a:r>
            <a:r>
              <a:rPr lang="it-IT" dirty="0" smtClean="0"/>
              <a:t> of data of </a:t>
            </a:r>
            <a:r>
              <a:rPr lang="it-IT" dirty="0" err="1" smtClean="0"/>
              <a:t>different</a:t>
            </a:r>
            <a:r>
              <a:rPr lang="it-IT" dirty="0" smtClean="0"/>
              <a:t> </a:t>
            </a:r>
            <a:r>
              <a:rPr lang="it-IT" dirty="0" err="1" smtClean="0"/>
              <a:t>class</a:t>
            </a:r>
            <a:r>
              <a:rPr lang="it-IT" dirty="0" smtClean="0"/>
              <a:t> </a:t>
            </a:r>
            <a:r>
              <a:rPr lang="it-IT" dirty="0" err="1" smtClean="0"/>
              <a:t>proportions</a:t>
            </a:r>
            <a:r>
              <a:rPr lang="it-IT" dirty="0" smtClean="0"/>
              <a:t>, </a:t>
            </a:r>
            <a:r>
              <a:rPr lang="it-IT" i="1" dirty="0" err="1" smtClean="0"/>
              <a:t>as</a:t>
            </a:r>
            <a:r>
              <a:rPr lang="it-IT" i="1" dirty="0" smtClean="0"/>
              <a:t> long </a:t>
            </a:r>
            <a:r>
              <a:rPr lang="it-IT" i="1" dirty="0" err="1" smtClean="0"/>
              <a:t>as</a:t>
            </a:r>
            <a:r>
              <a:rPr lang="it-IT" i="1" dirty="0" smtClean="0"/>
              <a:t> the </a:t>
            </a:r>
            <a:r>
              <a:rPr lang="it-IT" i="1" dirty="0" err="1" smtClean="0"/>
              <a:t>PDFs</a:t>
            </a:r>
            <a:r>
              <a:rPr lang="it-IT" i="1" dirty="0" smtClean="0"/>
              <a:t> of the </a:t>
            </a:r>
            <a:r>
              <a:rPr lang="it-IT" i="1" dirty="0" err="1" smtClean="0"/>
              <a:t>features</a:t>
            </a:r>
            <a:r>
              <a:rPr lang="it-IT" i="1" dirty="0" smtClean="0"/>
              <a:t> do </a:t>
            </a:r>
            <a:r>
              <a:rPr lang="it-IT" i="1" dirty="0" err="1" smtClean="0"/>
              <a:t>not</a:t>
            </a:r>
            <a:r>
              <a:rPr lang="it-IT" i="1" dirty="0" smtClean="0"/>
              <a:t> </a:t>
            </a:r>
            <a:r>
              <a:rPr lang="it-IT" i="1" dirty="0" err="1" smtClean="0"/>
              <a:t>change</a:t>
            </a:r>
            <a:r>
              <a:rPr lang="it-IT" i="1" dirty="0" smtClean="0"/>
              <a:t> in the </a:t>
            </a:r>
            <a:r>
              <a:rPr lang="it-IT" i="1" dirty="0" err="1" smtClean="0"/>
              <a:t>batches</a:t>
            </a:r>
            <a:r>
              <a:rPr lang="it-IT" dirty="0" smtClean="0"/>
              <a:t>.</a:t>
            </a:r>
            <a:endParaRPr lang="en-US" dirty="0"/>
          </a:p>
          <a:p>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34</a:t>
            </a:fld>
            <a:endParaRPr lang="en-US"/>
          </a:p>
        </p:txBody>
      </p:sp>
      <p:pic>
        <p:nvPicPr>
          <p:cNvPr id="7" name="Picture 6"/>
          <p:cNvPicPr>
            <a:picLocks noChangeAspect="1"/>
          </p:cNvPicPr>
          <p:nvPr/>
        </p:nvPicPr>
        <p:blipFill>
          <a:blip r:embed="rId2"/>
          <a:stretch>
            <a:fillRect/>
          </a:stretch>
        </p:blipFill>
        <p:spPr>
          <a:xfrm>
            <a:off x="2279564" y="2538413"/>
            <a:ext cx="4768936" cy="904875"/>
          </a:xfrm>
          <a:prstGeom prst="rect">
            <a:avLst/>
          </a:prstGeom>
        </p:spPr>
      </p:pic>
      <p:pic>
        <p:nvPicPr>
          <p:cNvPr id="8" name="Picture 7"/>
          <p:cNvPicPr>
            <a:picLocks noChangeAspect="1"/>
          </p:cNvPicPr>
          <p:nvPr/>
        </p:nvPicPr>
        <p:blipFill>
          <a:blip r:embed="rId3"/>
          <a:stretch>
            <a:fillRect/>
          </a:stretch>
        </p:blipFill>
        <p:spPr>
          <a:xfrm>
            <a:off x="2279564" y="4331494"/>
            <a:ext cx="4647916" cy="957263"/>
          </a:xfrm>
          <a:prstGeom prst="rect">
            <a:avLst/>
          </a:prstGeom>
        </p:spPr>
      </p:pic>
    </p:spTree>
    <p:extLst>
      <p:ext uri="{BB962C8B-B14F-4D97-AF65-F5344CB8AC3E}">
        <p14:creationId xmlns:p14="http://schemas.microsoft.com/office/powerpoint/2010/main" val="16270746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LLP </a:t>
            </a:r>
            <a:r>
              <a:rPr lang="it-IT" dirty="0" err="1" smtClean="0"/>
              <a:t>proof</a:t>
            </a:r>
            <a:r>
              <a:rPr lang="it-IT" dirty="0" smtClean="0"/>
              <a:t> of </a:t>
            </a:r>
            <a:r>
              <a:rPr lang="it-IT" dirty="0" err="1" smtClean="0"/>
              <a:t>concept</a:t>
            </a:r>
            <a:endParaRPr lang="en-US" dirty="0"/>
          </a:p>
        </p:txBody>
      </p:sp>
      <p:sp>
        <p:nvSpPr>
          <p:cNvPr id="3" name="Content Placeholder 2"/>
          <p:cNvSpPr>
            <a:spLocks noGrp="1"/>
          </p:cNvSpPr>
          <p:nvPr>
            <p:ph idx="1"/>
          </p:nvPr>
        </p:nvSpPr>
        <p:spPr>
          <a:xfrm>
            <a:off x="838200" y="1825625"/>
            <a:ext cx="5626800" cy="4351338"/>
          </a:xfrm>
        </p:spPr>
        <p:txBody>
          <a:bodyPr>
            <a:normAutofit lnSpcReduction="10000"/>
          </a:bodyPr>
          <a:lstStyle/>
          <a:p>
            <a:pPr marL="0" indent="0">
              <a:buNone/>
            </a:pPr>
            <a:r>
              <a:rPr lang="it-IT" dirty="0" smtClean="0"/>
              <a:t>Using a 3-layer NN and </a:t>
            </a:r>
            <a:r>
              <a:rPr lang="it-IT" dirty="0" err="1" smtClean="0"/>
              <a:t>synthetic</a:t>
            </a:r>
            <a:r>
              <a:rPr lang="it-IT" dirty="0" smtClean="0"/>
              <a:t> data with </a:t>
            </a:r>
            <a:r>
              <a:rPr lang="it-IT" dirty="0" err="1" smtClean="0"/>
              <a:t>class</a:t>
            </a:r>
            <a:r>
              <a:rPr lang="it-IT" dirty="0" smtClean="0"/>
              <a:t> </a:t>
            </a:r>
            <a:r>
              <a:rPr lang="it-IT" dirty="0" err="1" smtClean="0"/>
              <a:t>proportions</a:t>
            </a:r>
            <a:r>
              <a:rPr lang="it-IT" dirty="0" smtClean="0"/>
              <a:t> </a:t>
            </a:r>
            <a:r>
              <a:rPr lang="it-IT" dirty="0" err="1" smtClean="0"/>
              <a:t>between</a:t>
            </a:r>
            <a:r>
              <a:rPr lang="it-IT" dirty="0" smtClean="0"/>
              <a:t> 0.2 and 0.4, with </a:t>
            </a:r>
            <a:r>
              <a:rPr lang="it-IT" dirty="0" err="1" smtClean="0"/>
              <a:t>three</a:t>
            </a:r>
            <a:r>
              <a:rPr lang="it-IT" dirty="0" smtClean="0"/>
              <a:t> </a:t>
            </a:r>
            <a:r>
              <a:rPr lang="it-IT" dirty="0" err="1" smtClean="0"/>
              <a:t>features</a:t>
            </a:r>
            <a:r>
              <a:rPr lang="it-IT" dirty="0" smtClean="0"/>
              <a:t>, </a:t>
            </a:r>
            <a:r>
              <a:rPr lang="it-IT" dirty="0" err="1" smtClean="0"/>
              <a:t>allows</a:t>
            </a:r>
            <a:r>
              <a:rPr lang="it-IT" dirty="0" smtClean="0"/>
              <a:t> LLP to </a:t>
            </a:r>
            <a:r>
              <a:rPr lang="it-IT" dirty="0" err="1" smtClean="0"/>
              <a:t>perform</a:t>
            </a:r>
            <a:r>
              <a:rPr lang="it-IT" dirty="0" smtClean="0"/>
              <a:t> </a:t>
            </a:r>
            <a:r>
              <a:rPr lang="it-IT" dirty="0" err="1" smtClean="0"/>
              <a:t>equally</a:t>
            </a:r>
            <a:r>
              <a:rPr lang="it-IT" dirty="0" smtClean="0"/>
              <a:t> </a:t>
            </a:r>
            <a:r>
              <a:rPr lang="it-IT" dirty="0" err="1" smtClean="0"/>
              <a:t>as</a:t>
            </a:r>
            <a:r>
              <a:rPr lang="it-IT" dirty="0" smtClean="0"/>
              <a:t> </a:t>
            </a:r>
            <a:r>
              <a:rPr lang="it-IT" dirty="0" err="1" smtClean="0"/>
              <a:t>well</a:t>
            </a:r>
            <a:r>
              <a:rPr lang="it-IT" dirty="0" smtClean="0"/>
              <a:t> </a:t>
            </a:r>
            <a:r>
              <a:rPr lang="it-IT" dirty="0" err="1" smtClean="0"/>
              <a:t>as</a:t>
            </a:r>
            <a:r>
              <a:rPr lang="it-IT" dirty="0" smtClean="0"/>
              <a:t> a </a:t>
            </a:r>
            <a:r>
              <a:rPr lang="it-IT" dirty="0" err="1" smtClean="0"/>
              <a:t>fully</a:t>
            </a:r>
            <a:r>
              <a:rPr lang="it-IT" dirty="0" smtClean="0"/>
              <a:t> </a:t>
            </a:r>
            <a:r>
              <a:rPr lang="it-IT" dirty="0" err="1" smtClean="0"/>
              <a:t>supervised</a:t>
            </a:r>
            <a:r>
              <a:rPr lang="it-IT" dirty="0" smtClean="0"/>
              <a:t> </a:t>
            </a:r>
            <a:r>
              <a:rPr lang="it-IT" dirty="0" err="1" smtClean="0"/>
              <a:t>method</a:t>
            </a:r>
            <a:r>
              <a:rPr lang="it-IT" dirty="0" smtClean="0"/>
              <a:t>.</a:t>
            </a:r>
          </a:p>
          <a:p>
            <a:pPr marL="0" indent="0">
              <a:buNone/>
            </a:pPr>
            <a:endParaRPr lang="it-IT" dirty="0" smtClean="0"/>
          </a:p>
          <a:p>
            <a:pPr marL="0" indent="0">
              <a:buNone/>
            </a:pPr>
            <a:r>
              <a:rPr lang="it-IT" dirty="0" smtClean="0"/>
              <a:t>The </a:t>
            </a:r>
            <a:r>
              <a:rPr lang="it-IT" dirty="0" err="1" smtClean="0"/>
              <a:t>range</a:t>
            </a:r>
            <a:r>
              <a:rPr lang="it-IT" dirty="0" smtClean="0"/>
              <a:t> of performances, due to </a:t>
            </a:r>
            <a:r>
              <a:rPr lang="it-IT" dirty="0" err="1" smtClean="0"/>
              <a:t>randomness</a:t>
            </a:r>
            <a:r>
              <a:rPr lang="it-IT" dirty="0" smtClean="0"/>
              <a:t> of the </a:t>
            </a:r>
            <a:r>
              <a:rPr lang="it-IT" dirty="0" err="1" smtClean="0"/>
              <a:t>inputs</a:t>
            </a:r>
            <a:r>
              <a:rPr lang="it-IT" dirty="0" smtClean="0"/>
              <a:t>, </a:t>
            </a:r>
            <a:r>
              <a:rPr lang="it-IT" dirty="0" err="1" smtClean="0"/>
              <a:t>decreases</a:t>
            </a:r>
            <a:r>
              <a:rPr lang="it-IT" dirty="0" smtClean="0"/>
              <a:t> </a:t>
            </a:r>
            <a:r>
              <a:rPr lang="it-IT" dirty="0" err="1" smtClean="0"/>
              <a:t>when</a:t>
            </a:r>
            <a:r>
              <a:rPr lang="it-IT" dirty="0" smtClean="0"/>
              <a:t> training data </a:t>
            </a:r>
            <a:r>
              <a:rPr lang="it-IT" dirty="0" err="1" smtClean="0"/>
              <a:t>has</a:t>
            </a:r>
            <a:r>
              <a:rPr lang="it-IT" dirty="0" smtClean="0"/>
              <a:t> </a:t>
            </a:r>
            <a:r>
              <a:rPr lang="it-IT" dirty="0" err="1" smtClean="0"/>
              <a:t>wider</a:t>
            </a:r>
            <a:r>
              <a:rPr lang="it-IT" dirty="0" smtClean="0"/>
              <a:t> </a:t>
            </a:r>
            <a:r>
              <a:rPr lang="it-IT" dirty="0" err="1" smtClean="0"/>
              <a:t>range</a:t>
            </a:r>
            <a:r>
              <a:rPr lang="it-IT" dirty="0" smtClean="0"/>
              <a:t> of </a:t>
            </a:r>
            <a:r>
              <a:rPr lang="it-IT" dirty="0" err="1" smtClean="0"/>
              <a:t>class</a:t>
            </a:r>
            <a:r>
              <a:rPr lang="it-IT" dirty="0" smtClean="0"/>
              <a:t> </a:t>
            </a:r>
            <a:r>
              <a:rPr lang="it-IT" dirty="0" err="1" smtClean="0"/>
              <a:t>proportions</a:t>
            </a:r>
            <a:r>
              <a:rPr lang="it-IT" dirty="0" smtClean="0"/>
              <a:t> (</a:t>
            </a:r>
            <a:r>
              <a:rPr lang="el-GR" dirty="0" smtClean="0"/>
              <a:t>Δ</a:t>
            </a:r>
            <a:r>
              <a:rPr lang="it-IT" dirty="0" smtClean="0"/>
              <a:t>y on x </a:t>
            </a:r>
            <a:r>
              <a:rPr lang="it-IT" dirty="0" err="1" smtClean="0"/>
              <a:t>axis</a:t>
            </a:r>
            <a:r>
              <a:rPr lang="it-IT" dirty="0" smtClean="0"/>
              <a:t>, bottom)</a:t>
            </a: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35</a:t>
            </a:fld>
            <a:endParaRPr lang="en-US"/>
          </a:p>
        </p:txBody>
      </p:sp>
      <p:pic>
        <p:nvPicPr>
          <p:cNvPr id="7" name="Picture 6"/>
          <p:cNvPicPr>
            <a:picLocks noChangeAspect="1"/>
          </p:cNvPicPr>
          <p:nvPr/>
        </p:nvPicPr>
        <p:blipFill>
          <a:blip r:embed="rId2"/>
          <a:stretch>
            <a:fillRect/>
          </a:stretch>
        </p:blipFill>
        <p:spPr>
          <a:xfrm>
            <a:off x="7424738" y="358775"/>
            <a:ext cx="4425592" cy="3054621"/>
          </a:xfrm>
          <a:prstGeom prst="rect">
            <a:avLst/>
          </a:prstGeom>
        </p:spPr>
      </p:pic>
      <p:pic>
        <p:nvPicPr>
          <p:cNvPr id="8" name="Picture 7"/>
          <p:cNvPicPr>
            <a:picLocks noChangeAspect="1"/>
          </p:cNvPicPr>
          <p:nvPr/>
        </p:nvPicPr>
        <p:blipFill>
          <a:blip r:embed="rId3"/>
          <a:stretch>
            <a:fillRect/>
          </a:stretch>
        </p:blipFill>
        <p:spPr>
          <a:xfrm>
            <a:off x="7339013" y="3672259"/>
            <a:ext cx="4852987" cy="3185741"/>
          </a:xfrm>
          <a:prstGeom prst="rect">
            <a:avLst/>
          </a:prstGeom>
        </p:spPr>
      </p:pic>
    </p:spTree>
    <p:extLst>
      <p:ext uri="{BB962C8B-B14F-4D97-AF65-F5344CB8AC3E}">
        <p14:creationId xmlns:p14="http://schemas.microsoft.com/office/powerpoint/2010/main" val="18577978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Test of LLP on Q/G </a:t>
            </a:r>
            <a:r>
              <a:rPr lang="it-IT" dirty="0" err="1" smtClean="0"/>
              <a:t>discrimination</a:t>
            </a:r>
            <a:endParaRPr lang="en-US" dirty="0"/>
          </a:p>
        </p:txBody>
      </p:sp>
      <p:sp>
        <p:nvSpPr>
          <p:cNvPr id="3" name="Content Placeholder 2"/>
          <p:cNvSpPr>
            <a:spLocks noGrp="1"/>
          </p:cNvSpPr>
          <p:nvPr>
            <p:ph idx="1"/>
          </p:nvPr>
        </p:nvSpPr>
        <p:spPr>
          <a:xfrm>
            <a:off x="838200" y="1825625"/>
            <a:ext cx="5210175" cy="4351338"/>
          </a:xfrm>
        </p:spPr>
        <p:txBody>
          <a:bodyPr>
            <a:normAutofit fontScale="85000" lnSpcReduction="20000"/>
          </a:bodyPr>
          <a:lstStyle/>
          <a:p>
            <a:pPr marL="0" indent="0">
              <a:buNone/>
            </a:pPr>
            <a:r>
              <a:rPr lang="it-IT" dirty="0" err="1" smtClean="0"/>
              <a:t>Authors</a:t>
            </a:r>
            <a:r>
              <a:rPr lang="it-IT" dirty="0" smtClean="0"/>
              <a:t> of [38] </a:t>
            </a:r>
            <a:r>
              <a:rPr lang="it-IT" dirty="0" err="1" smtClean="0"/>
              <a:t>argue</a:t>
            </a:r>
            <a:r>
              <a:rPr lang="it-IT" dirty="0" smtClean="0"/>
              <a:t> </a:t>
            </a:r>
            <a:r>
              <a:rPr lang="it-IT" dirty="0" err="1" smtClean="0"/>
              <a:t>that</a:t>
            </a:r>
            <a:r>
              <a:rPr lang="it-IT" dirty="0" smtClean="0"/>
              <a:t> quark/</a:t>
            </a:r>
            <a:r>
              <a:rPr lang="it-IT" dirty="0" err="1" smtClean="0"/>
              <a:t>gluon</a:t>
            </a:r>
            <a:r>
              <a:rPr lang="it-IT" dirty="0" smtClean="0"/>
              <a:t> jet </a:t>
            </a:r>
            <a:r>
              <a:rPr lang="it-IT" dirty="0" err="1" smtClean="0"/>
              <a:t>separation</a:t>
            </a:r>
            <a:r>
              <a:rPr lang="it-IT" dirty="0" smtClean="0"/>
              <a:t> </a:t>
            </a:r>
            <a:r>
              <a:rPr lang="it-IT" dirty="0" err="1" smtClean="0"/>
              <a:t>lends</a:t>
            </a:r>
            <a:r>
              <a:rPr lang="it-IT" dirty="0" smtClean="0"/>
              <a:t> </a:t>
            </a:r>
            <a:r>
              <a:rPr lang="it-IT" dirty="0" err="1" smtClean="0"/>
              <a:t>well</a:t>
            </a:r>
            <a:r>
              <a:rPr lang="it-IT" dirty="0" smtClean="0"/>
              <a:t> to </a:t>
            </a:r>
            <a:r>
              <a:rPr lang="it-IT" dirty="0" err="1" smtClean="0"/>
              <a:t>this</a:t>
            </a:r>
            <a:r>
              <a:rPr lang="it-IT" dirty="0" smtClean="0"/>
              <a:t> </a:t>
            </a:r>
            <a:r>
              <a:rPr lang="it-IT" dirty="0" err="1" smtClean="0"/>
              <a:t>method</a:t>
            </a:r>
            <a:r>
              <a:rPr lang="it-IT" dirty="0" smtClean="0"/>
              <a:t>, </a:t>
            </a:r>
            <a:r>
              <a:rPr lang="it-IT" dirty="0" err="1" smtClean="0"/>
              <a:t>as</a:t>
            </a:r>
            <a:r>
              <a:rPr lang="it-IT" dirty="0" smtClean="0"/>
              <a:t> </a:t>
            </a:r>
            <a:r>
              <a:rPr lang="it-IT" i="1" dirty="0" smtClean="0"/>
              <a:t>a priori </a:t>
            </a:r>
            <a:r>
              <a:rPr lang="it-IT" dirty="0" err="1" smtClean="0"/>
              <a:t>fractions</a:t>
            </a:r>
            <a:r>
              <a:rPr lang="it-IT" dirty="0" smtClean="0"/>
              <a:t> in </a:t>
            </a:r>
            <a:r>
              <a:rPr lang="it-IT" dirty="0" err="1" smtClean="0"/>
              <a:t>different</a:t>
            </a:r>
            <a:r>
              <a:rPr lang="it-IT" dirty="0" smtClean="0"/>
              <a:t> </a:t>
            </a:r>
            <a:r>
              <a:rPr lang="it-IT" dirty="0" err="1" smtClean="0"/>
              <a:t>physical</a:t>
            </a:r>
            <a:r>
              <a:rPr lang="it-IT" dirty="0" smtClean="0"/>
              <a:t> </a:t>
            </a:r>
            <a:r>
              <a:rPr lang="it-IT" dirty="0" err="1" smtClean="0"/>
              <a:t>processes</a:t>
            </a:r>
            <a:r>
              <a:rPr lang="it-IT" dirty="0" smtClean="0"/>
              <a:t> are </a:t>
            </a:r>
            <a:r>
              <a:rPr lang="it-IT" dirty="0" err="1" smtClean="0"/>
              <a:t>well</a:t>
            </a:r>
            <a:r>
              <a:rPr lang="it-IT" dirty="0" smtClean="0"/>
              <a:t> </a:t>
            </a:r>
            <a:r>
              <a:rPr lang="it-IT" dirty="0" err="1" smtClean="0"/>
              <a:t>estimated</a:t>
            </a:r>
            <a:r>
              <a:rPr lang="it-IT" dirty="0" smtClean="0"/>
              <a:t> from QCD+PDF </a:t>
            </a:r>
            <a:r>
              <a:rPr lang="it-IT" dirty="0" err="1" smtClean="0"/>
              <a:t>theory</a:t>
            </a:r>
            <a:r>
              <a:rPr lang="it-IT" dirty="0" smtClean="0"/>
              <a:t>.</a:t>
            </a:r>
          </a:p>
          <a:p>
            <a:pPr marL="0" indent="0">
              <a:buNone/>
            </a:pPr>
            <a:r>
              <a:rPr lang="it-IT" dirty="0" smtClean="0"/>
              <a:t>12 </a:t>
            </a:r>
            <a:r>
              <a:rPr lang="it-IT" dirty="0" err="1" smtClean="0"/>
              <a:t>different</a:t>
            </a:r>
            <a:r>
              <a:rPr lang="it-IT" dirty="0" smtClean="0"/>
              <a:t> </a:t>
            </a:r>
            <a:r>
              <a:rPr lang="it-IT" dirty="0" err="1" smtClean="0"/>
              <a:t>samples</a:t>
            </a:r>
            <a:r>
              <a:rPr lang="it-IT" dirty="0" smtClean="0"/>
              <a:t> are </a:t>
            </a:r>
            <a:r>
              <a:rPr lang="it-IT" dirty="0" err="1" smtClean="0"/>
              <a:t>obtained</a:t>
            </a:r>
            <a:r>
              <a:rPr lang="it-IT" dirty="0" smtClean="0"/>
              <a:t> by </a:t>
            </a:r>
            <a:r>
              <a:rPr lang="it-IT" dirty="0" err="1" smtClean="0"/>
              <a:t>binning</a:t>
            </a:r>
            <a:r>
              <a:rPr lang="it-IT" dirty="0" smtClean="0"/>
              <a:t> in </a:t>
            </a:r>
            <a:r>
              <a:rPr lang="it-IT" dirty="0" err="1" smtClean="0"/>
              <a:t>dijet</a:t>
            </a:r>
            <a:r>
              <a:rPr lang="it-IT" dirty="0" smtClean="0"/>
              <a:t> </a:t>
            </a:r>
            <a:r>
              <a:rPr lang="it-IT" dirty="0" err="1" smtClean="0"/>
              <a:t>pseudorapidity</a:t>
            </a:r>
            <a:r>
              <a:rPr lang="it-IT" dirty="0" smtClean="0"/>
              <a:t> </a:t>
            </a:r>
            <a:r>
              <a:rPr lang="it-IT" dirty="0" err="1" smtClean="0"/>
              <a:t>difference</a:t>
            </a:r>
            <a:r>
              <a:rPr lang="it-IT" dirty="0" smtClean="0"/>
              <a:t> (quark </a:t>
            </a:r>
            <a:r>
              <a:rPr lang="it-IT" dirty="0" err="1" smtClean="0"/>
              <a:t>fractions</a:t>
            </a:r>
            <a:r>
              <a:rPr lang="it-IT" dirty="0" smtClean="0"/>
              <a:t> </a:t>
            </a:r>
            <a:r>
              <a:rPr lang="it-IT" dirty="0" err="1" smtClean="0"/>
              <a:t>vary</a:t>
            </a:r>
            <a:r>
              <a:rPr lang="it-IT" dirty="0" smtClean="0"/>
              <a:t> from 0.21 to 0.32).</a:t>
            </a:r>
          </a:p>
          <a:p>
            <a:pPr marL="0" indent="0">
              <a:buNone/>
            </a:pPr>
            <a:r>
              <a:rPr lang="it-IT" dirty="0" smtClean="0"/>
              <a:t>In </a:t>
            </a:r>
            <a:r>
              <a:rPr lang="it-IT" dirty="0" err="1" smtClean="0"/>
              <a:t>this</a:t>
            </a:r>
            <a:r>
              <a:rPr lang="it-IT" dirty="0" smtClean="0"/>
              <a:t> work, a </a:t>
            </a:r>
            <a:r>
              <a:rPr lang="it-IT" dirty="0" err="1" smtClean="0"/>
              <a:t>distortion</a:t>
            </a:r>
            <a:r>
              <a:rPr lang="it-IT" dirty="0" smtClean="0"/>
              <a:t> of </a:t>
            </a:r>
            <a:r>
              <a:rPr lang="it-IT" dirty="0" err="1" smtClean="0"/>
              <a:t>real</a:t>
            </a:r>
            <a:r>
              <a:rPr lang="it-IT" dirty="0" smtClean="0"/>
              <a:t> data </a:t>
            </a:r>
            <a:r>
              <a:rPr lang="it-IT" dirty="0" err="1" smtClean="0"/>
              <a:t>is</a:t>
            </a:r>
            <a:r>
              <a:rPr lang="it-IT" dirty="0" smtClean="0"/>
              <a:t> </a:t>
            </a:r>
            <a:r>
              <a:rPr lang="it-IT" dirty="0" err="1" smtClean="0"/>
              <a:t>mimicked</a:t>
            </a:r>
            <a:r>
              <a:rPr lang="it-IT" dirty="0" smtClean="0"/>
              <a:t> by </a:t>
            </a:r>
            <a:r>
              <a:rPr lang="it-IT" dirty="0" err="1" smtClean="0"/>
              <a:t>modeling</a:t>
            </a:r>
            <a:r>
              <a:rPr lang="it-IT" dirty="0" smtClean="0"/>
              <a:t> </a:t>
            </a:r>
            <a:r>
              <a:rPr lang="it-IT" dirty="0" err="1" smtClean="0"/>
              <a:t>previous</a:t>
            </a:r>
            <a:r>
              <a:rPr lang="it-IT" dirty="0" smtClean="0"/>
              <a:t> </a:t>
            </a:r>
            <a:r>
              <a:rPr lang="it-IT" dirty="0" err="1" smtClean="0"/>
              <a:t>studies</a:t>
            </a:r>
            <a:r>
              <a:rPr lang="it-IT" dirty="0" smtClean="0"/>
              <a:t>; </a:t>
            </a:r>
            <a:r>
              <a:rPr lang="it-IT" dirty="0" err="1" smtClean="0"/>
              <a:t>then</a:t>
            </a:r>
            <a:r>
              <a:rPr lang="it-IT" dirty="0" smtClean="0"/>
              <a:t> a </a:t>
            </a:r>
            <a:r>
              <a:rPr lang="it-IT" dirty="0" err="1" smtClean="0"/>
              <a:t>comparison</a:t>
            </a:r>
            <a:r>
              <a:rPr lang="it-IT" dirty="0" smtClean="0"/>
              <a:t> with a full </a:t>
            </a:r>
            <a:r>
              <a:rPr lang="it-IT" dirty="0" err="1" smtClean="0"/>
              <a:t>supervised</a:t>
            </a:r>
            <a:r>
              <a:rPr lang="it-IT" dirty="0" smtClean="0"/>
              <a:t> </a:t>
            </a:r>
            <a:r>
              <a:rPr lang="it-IT" dirty="0" err="1" smtClean="0"/>
              <a:t>classifier</a:t>
            </a:r>
            <a:r>
              <a:rPr lang="it-IT" dirty="0" smtClean="0"/>
              <a:t> shows 10% </a:t>
            </a:r>
            <a:r>
              <a:rPr lang="it-IT" dirty="0" err="1" smtClean="0"/>
              <a:t>advantages</a:t>
            </a:r>
            <a:r>
              <a:rPr lang="it-IT" dirty="0" smtClean="0"/>
              <a:t> (</a:t>
            </a:r>
            <a:r>
              <a:rPr lang="it-IT" dirty="0" err="1" smtClean="0"/>
              <a:t>lower</a:t>
            </a:r>
            <a:r>
              <a:rPr lang="it-IT" dirty="0" smtClean="0"/>
              <a:t> G </a:t>
            </a:r>
            <a:r>
              <a:rPr lang="it-IT" dirty="0" err="1" smtClean="0"/>
              <a:t>efficiency</a:t>
            </a:r>
            <a:r>
              <a:rPr lang="it-IT" dirty="0" smtClean="0"/>
              <a:t> for </a:t>
            </a:r>
            <a:r>
              <a:rPr lang="it-IT" dirty="0" err="1" smtClean="0"/>
              <a:t>given</a:t>
            </a:r>
            <a:r>
              <a:rPr lang="it-IT" dirty="0" smtClean="0"/>
              <a:t> Q </a:t>
            </a:r>
            <a:r>
              <a:rPr lang="it-IT" dirty="0" err="1" smtClean="0"/>
              <a:t>efficiency</a:t>
            </a:r>
            <a:r>
              <a:rPr lang="it-IT" dirty="0" smtClean="0"/>
              <a:t>)</a:t>
            </a:r>
          </a:p>
          <a:p>
            <a:pPr marL="0" indent="0">
              <a:buNone/>
            </a:pP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36</a:t>
            </a:fld>
            <a:endParaRPr lang="en-US"/>
          </a:p>
        </p:txBody>
      </p:sp>
      <p:pic>
        <p:nvPicPr>
          <p:cNvPr id="7" name="Picture 6"/>
          <p:cNvPicPr>
            <a:picLocks noChangeAspect="1"/>
          </p:cNvPicPr>
          <p:nvPr/>
        </p:nvPicPr>
        <p:blipFill>
          <a:blip r:embed="rId2"/>
          <a:stretch>
            <a:fillRect/>
          </a:stretch>
        </p:blipFill>
        <p:spPr>
          <a:xfrm>
            <a:off x="6153470" y="1692275"/>
            <a:ext cx="6038530" cy="4229100"/>
          </a:xfrm>
          <a:prstGeom prst="rect">
            <a:avLst/>
          </a:prstGeom>
        </p:spPr>
      </p:pic>
    </p:spTree>
    <p:extLst>
      <p:ext uri="{BB962C8B-B14F-4D97-AF65-F5344CB8AC3E}">
        <p14:creationId xmlns:p14="http://schemas.microsoft.com/office/powerpoint/2010/main" val="18382914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CWoLa</a:t>
            </a:r>
            <a:r>
              <a:rPr lang="it-IT" dirty="0" smtClean="0"/>
              <a:t> – </a:t>
            </a:r>
            <a:r>
              <a:rPr lang="it-IT" dirty="0" err="1" smtClean="0"/>
              <a:t>classification</a:t>
            </a:r>
            <a:r>
              <a:rPr lang="it-IT" dirty="0" smtClean="0"/>
              <a:t> </a:t>
            </a:r>
            <a:r>
              <a:rPr lang="it-IT" dirty="0" err="1" smtClean="0"/>
              <a:t>without</a:t>
            </a:r>
            <a:r>
              <a:rPr lang="it-IT" dirty="0" smtClean="0"/>
              <a:t> </a:t>
            </a:r>
            <a:r>
              <a:rPr lang="it-IT" dirty="0" err="1" smtClean="0"/>
              <a:t>labels</a:t>
            </a:r>
            <a:endParaRPr lang="en-US" dirty="0"/>
          </a:p>
        </p:txBody>
      </p:sp>
      <p:sp>
        <p:nvSpPr>
          <p:cNvPr id="3" name="Content Placeholder 2"/>
          <p:cNvSpPr>
            <a:spLocks noGrp="1"/>
          </p:cNvSpPr>
          <p:nvPr>
            <p:ph idx="1"/>
          </p:nvPr>
        </p:nvSpPr>
        <p:spPr>
          <a:xfrm>
            <a:off x="652462" y="1690688"/>
            <a:ext cx="11001375" cy="1819275"/>
          </a:xfrm>
        </p:spPr>
        <p:txBody>
          <a:bodyPr>
            <a:normAutofit/>
          </a:bodyPr>
          <a:lstStyle/>
          <a:p>
            <a:pPr marL="0" indent="0">
              <a:buNone/>
            </a:pPr>
            <a:r>
              <a:rPr lang="it-IT" sz="2400" dirty="0" err="1" smtClean="0"/>
              <a:t>One</a:t>
            </a:r>
            <a:r>
              <a:rPr lang="it-IT" sz="2400" dirty="0" smtClean="0"/>
              <a:t> </a:t>
            </a:r>
            <a:r>
              <a:rPr lang="it-IT" sz="2400" dirty="0" err="1" smtClean="0"/>
              <a:t>limitation</a:t>
            </a:r>
            <a:r>
              <a:rPr lang="it-IT" sz="2400" dirty="0" smtClean="0"/>
              <a:t> of LLP </a:t>
            </a:r>
            <a:r>
              <a:rPr lang="it-IT" sz="2400" dirty="0" err="1" smtClean="0"/>
              <a:t>is</a:t>
            </a:r>
            <a:r>
              <a:rPr lang="it-IT" sz="2400" dirty="0" smtClean="0"/>
              <a:t> the </a:t>
            </a:r>
            <a:r>
              <a:rPr lang="it-IT" sz="2400" dirty="0" err="1" smtClean="0"/>
              <a:t>need</a:t>
            </a:r>
            <a:r>
              <a:rPr lang="it-IT" sz="2400" dirty="0" smtClean="0"/>
              <a:t> to </a:t>
            </a:r>
            <a:r>
              <a:rPr lang="it-IT" sz="2400" dirty="0" err="1" smtClean="0"/>
              <a:t>precisely</a:t>
            </a:r>
            <a:r>
              <a:rPr lang="it-IT" sz="2400" dirty="0" smtClean="0"/>
              <a:t> </a:t>
            </a:r>
            <a:r>
              <a:rPr lang="it-IT" sz="2400" dirty="0" err="1" smtClean="0"/>
              <a:t>know</a:t>
            </a:r>
            <a:r>
              <a:rPr lang="it-IT" sz="2400" dirty="0" smtClean="0"/>
              <a:t> the </a:t>
            </a:r>
            <a:r>
              <a:rPr lang="it-IT" sz="2400" dirty="0" err="1" smtClean="0"/>
              <a:t>class</a:t>
            </a:r>
            <a:r>
              <a:rPr lang="it-IT" sz="2400" dirty="0" smtClean="0"/>
              <a:t> </a:t>
            </a:r>
            <a:r>
              <a:rPr lang="it-IT" sz="2400" dirty="0" err="1" smtClean="0"/>
              <a:t>labels</a:t>
            </a:r>
            <a:r>
              <a:rPr lang="it-IT" sz="2400" dirty="0" smtClean="0"/>
              <a:t> of training </a:t>
            </a:r>
            <a:r>
              <a:rPr lang="it-IT" sz="2400" dirty="0" err="1" smtClean="0"/>
              <a:t>subsets</a:t>
            </a:r>
            <a:r>
              <a:rPr lang="it-IT" sz="2400" dirty="0" smtClean="0"/>
              <a:t>. A </a:t>
            </a:r>
            <a:r>
              <a:rPr lang="it-IT" sz="2400" dirty="0" err="1" smtClean="0"/>
              <a:t>technique</a:t>
            </a:r>
            <a:r>
              <a:rPr lang="it-IT" sz="2400" dirty="0" smtClean="0"/>
              <a:t> by </a:t>
            </a:r>
            <a:r>
              <a:rPr lang="it-IT" sz="2400" dirty="0" err="1" smtClean="0"/>
              <a:t>Metodiev</a:t>
            </a:r>
            <a:r>
              <a:rPr lang="it-IT" sz="2400" dirty="0" smtClean="0"/>
              <a:t> et al.[39], </a:t>
            </a:r>
            <a:r>
              <a:rPr lang="it-IT" sz="2400" dirty="0" err="1" smtClean="0"/>
              <a:t>CWoLa</a:t>
            </a:r>
            <a:r>
              <a:rPr lang="it-IT" sz="2400" dirty="0" smtClean="0"/>
              <a:t>,  </a:t>
            </a:r>
            <a:r>
              <a:rPr lang="it-IT" sz="2400" dirty="0" err="1" smtClean="0"/>
              <a:t>overcomes</a:t>
            </a:r>
            <a:r>
              <a:rPr lang="it-IT" sz="2400" dirty="0" smtClean="0"/>
              <a:t> </a:t>
            </a:r>
            <a:r>
              <a:rPr lang="it-IT" sz="2400" dirty="0" err="1" smtClean="0"/>
              <a:t>this</a:t>
            </a:r>
            <a:r>
              <a:rPr lang="it-IT" sz="2400" dirty="0"/>
              <a:t> </a:t>
            </a:r>
            <a:r>
              <a:rPr lang="it-IT" sz="2400" dirty="0" smtClean="0"/>
              <a:t>by </a:t>
            </a:r>
            <a:r>
              <a:rPr lang="it-IT" sz="2400" dirty="0" err="1" smtClean="0">
                <a:solidFill>
                  <a:srgbClr val="FF0000"/>
                </a:solidFill>
              </a:rPr>
              <a:t>using</a:t>
            </a:r>
            <a:r>
              <a:rPr lang="it-IT" sz="2400" dirty="0" smtClean="0">
                <a:solidFill>
                  <a:srgbClr val="FF0000"/>
                </a:solidFill>
              </a:rPr>
              <a:t> </a:t>
            </a:r>
            <a:r>
              <a:rPr lang="it-IT" sz="2400" dirty="0" err="1" smtClean="0">
                <a:solidFill>
                  <a:srgbClr val="FF0000"/>
                </a:solidFill>
              </a:rPr>
              <a:t>as</a:t>
            </a:r>
            <a:r>
              <a:rPr lang="it-IT" sz="2400" dirty="0" smtClean="0">
                <a:solidFill>
                  <a:srgbClr val="FF0000"/>
                </a:solidFill>
              </a:rPr>
              <a:t> </a:t>
            </a:r>
            <a:r>
              <a:rPr lang="it-IT" sz="2400" dirty="0" err="1" smtClean="0">
                <a:solidFill>
                  <a:srgbClr val="FF0000"/>
                </a:solidFill>
              </a:rPr>
              <a:t>labels</a:t>
            </a:r>
            <a:r>
              <a:rPr lang="it-IT" sz="2400" dirty="0" smtClean="0">
                <a:solidFill>
                  <a:srgbClr val="FF0000"/>
                </a:solidFill>
              </a:rPr>
              <a:t> the </a:t>
            </a:r>
            <a:r>
              <a:rPr lang="it-IT" sz="2400" dirty="0" err="1" smtClean="0">
                <a:solidFill>
                  <a:srgbClr val="FF0000"/>
                </a:solidFill>
              </a:rPr>
              <a:t>identifiers</a:t>
            </a:r>
            <a:r>
              <a:rPr lang="it-IT" sz="2400" dirty="0" smtClean="0">
                <a:solidFill>
                  <a:srgbClr val="FF0000"/>
                </a:solidFill>
              </a:rPr>
              <a:t> of the </a:t>
            </a:r>
            <a:r>
              <a:rPr lang="it-IT" sz="2400" dirty="0" err="1" smtClean="0">
                <a:solidFill>
                  <a:srgbClr val="FF0000"/>
                </a:solidFill>
              </a:rPr>
              <a:t>different</a:t>
            </a:r>
            <a:r>
              <a:rPr lang="it-IT" sz="2400" dirty="0" smtClean="0">
                <a:solidFill>
                  <a:srgbClr val="FF0000"/>
                </a:solidFill>
              </a:rPr>
              <a:t> </a:t>
            </a:r>
            <a:r>
              <a:rPr lang="it-IT" sz="2400" dirty="0" err="1" smtClean="0">
                <a:solidFill>
                  <a:srgbClr val="FF0000"/>
                </a:solidFill>
              </a:rPr>
              <a:t>mixed</a:t>
            </a:r>
            <a:r>
              <a:rPr lang="it-IT" sz="2400" dirty="0" smtClean="0">
                <a:solidFill>
                  <a:srgbClr val="FF0000"/>
                </a:solidFill>
              </a:rPr>
              <a:t> </a:t>
            </a:r>
            <a:r>
              <a:rPr lang="it-IT" sz="2400" dirty="0" err="1" smtClean="0">
                <a:solidFill>
                  <a:srgbClr val="FF0000"/>
                </a:solidFill>
              </a:rPr>
              <a:t>samples</a:t>
            </a:r>
            <a:r>
              <a:rPr lang="it-IT" sz="2400" dirty="0" smtClean="0"/>
              <a:t>.</a:t>
            </a:r>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37</a:t>
            </a:fld>
            <a:endParaRPr lang="en-US"/>
          </a:p>
        </p:txBody>
      </p:sp>
      <p:pic>
        <p:nvPicPr>
          <p:cNvPr id="7" name="Picture 6"/>
          <p:cNvPicPr>
            <a:picLocks noChangeAspect="1"/>
          </p:cNvPicPr>
          <p:nvPr/>
        </p:nvPicPr>
        <p:blipFill>
          <a:blip r:embed="rId2"/>
          <a:stretch>
            <a:fillRect/>
          </a:stretch>
        </p:blipFill>
        <p:spPr>
          <a:xfrm>
            <a:off x="3967213" y="2896834"/>
            <a:ext cx="8224787" cy="3961166"/>
          </a:xfrm>
          <a:prstGeom prst="rect">
            <a:avLst/>
          </a:prstGeom>
        </p:spPr>
      </p:pic>
      <p:sp>
        <p:nvSpPr>
          <p:cNvPr id="8" name="TextBox 7"/>
          <p:cNvSpPr txBox="1"/>
          <p:nvPr/>
        </p:nvSpPr>
        <p:spPr>
          <a:xfrm>
            <a:off x="652462" y="3186251"/>
            <a:ext cx="2976663" cy="2862322"/>
          </a:xfrm>
          <a:prstGeom prst="rect">
            <a:avLst/>
          </a:prstGeom>
          <a:noFill/>
        </p:spPr>
        <p:txBody>
          <a:bodyPr wrap="square" rtlCol="0">
            <a:spAutoFit/>
          </a:bodyPr>
          <a:lstStyle/>
          <a:p>
            <a:r>
              <a:rPr lang="it-IT" sz="2000" dirty="0" err="1" smtClean="0"/>
              <a:t>CWoLa</a:t>
            </a:r>
            <a:r>
              <a:rPr lang="it-IT" sz="2000" dirty="0" smtClean="0"/>
              <a:t> </a:t>
            </a:r>
            <a:r>
              <a:rPr lang="it-IT" sz="2000" dirty="0" err="1"/>
              <a:t>is</a:t>
            </a:r>
            <a:r>
              <a:rPr lang="it-IT" sz="2000" dirty="0"/>
              <a:t> </a:t>
            </a:r>
            <a:r>
              <a:rPr lang="it-IT" sz="2000" dirty="0" err="1"/>
              <a:t>based</a:t>
            </a:r>
            <a:r>
              <a:rPr lang="it-IT" sz="2000" dirty="0"/>
              <a:t> on the </a:t>
            </a:r>
            <a:r>
              <a:rPr lang="it-IT" sz="2000" dirty="0" err="1"/>
              <a:t>fact</a:t>
            </a:r>
            <a:r>
              <a:rPr lang="it-IT" sz="2000" dirty="0"/>
              <a:t> </a:t>
            </a:r>
            <a:r>
              <a:rPr lang="it-IT" sz="2000" dirty="0" err="1"/>
              <a:t>that</a:t>
            </a:r>
            <a:r>
              <a:rPr lang="it-IT" sz="2000" dirty="0"/>
              <a:t> the </a:t>
            </a:r>
            <a:r>
              <a:rPr lang="it-IT" sz="2000" dirty="0" err="1"/>
              <a:t>optimal</a:t>
            </a:r>
            <a:r>
              <a:rPr lang="it-IT" sz="2000" dirty="0"/>
              <a:t> </a:t>
            </a:r>
            <a:r>
              <a:rPr lang="it-IT" sz="2000" dirty="0" err="1"/>
              <a:t>binary</a:t>
            </a:r>
            <a:r>
              <a:rPr lang="it-IT" sz="2000" dirty="0"/>
              <a:t> </a:t>
            </a:r>
            <a:r>
              <a:rPr lang="it-IT" sz="2000" dirty="0" err="1"/>
              <a:t>classifier</a:t>
            </a:r>
            <a:r>
              <a:rPr lang="it-IT" sz="2000" dirty="0"/>
              <a:t> </a:t>
            </a:r>
            <a:r>
              <a:rPr lang="it-IT" sz="2000" dirty="0" err="1"/>
              <a:t>is</a:t>
            </a:r>
            <a:r>
              <a:rPr lang="it-IT" sz="2000" dirty="0"/>
              <a:t> a </a:t>
            </a:r>
            <a:r>
              <a:rPr lang="it-IT" sz="2000" dirty="0" err="1"/>
              <a:t>function</a:t>
            </a:r>
            <a:r>
              <a:rPr lang="it-IT" sz="2000" dirty="0"/>
              <a:t> of the </a:t>
            </a:r>
            <a:r>
              <a:rPr lang="it-IT" sz="2000" dirty="0" err="1"/>
              <a:t>density</a:t>
            </a:r>
            <a:r>
              <a:rPr lang="it-IT" sz="2000" dirty="0"/>
              <a:t> ratio </a:t>
            </a:r>
            <a:r>
              <a:rPr lang="it-IT" sz="2000" dirty="0" err="1"/>
              <a:t>between</a:t>
            </a:r>
            <a:r>
              <a:rPr lang="it-IT" sz="2000" dirty="0"/>
              <a:t> the </a:t>
            </a:r>
            <a:r>
              <a:rPr lang="it-IT" sz="2000" dirty="0" err="1"/>
              <a:t>components</a:t>
            </a:r>
            <a:r>
              <a:rPr lang="it-IT" sz="2000" dirty="0"/>
              <a:t>, so </a:t>
            </a:r>
            <a:r>
              <a:rPr lang="it-IT" sz="2000" dirty="0">
                <a:solidFill>
                  <a:srgbClr val="FF0000"/>
                </a:solidFill>
              </a:rPr>
              <a:t>the </a:t>
            </a:r>
            <a:r>
              <a:rPr lang="it-IT" sz="2000" dirty="0" err="1">
                <a:solidFill>
                  <a:srgbClr val="FF0000"/>
                </a:solidFill>
              </a:rPr>
              <a:t>discrimination</a:t>
            </a:r>
            <a:r>
              <a:rPr lang="it-IT" sz="2000" dirty="0">
                <a:solidFill>
                  <a:srgbClr val="FF0000"/>
                </a:solidFill>
              </a:rPr>
              <a:t> of the </a:t>
            </a:r>
            <a:r>
              <a:rPr lang="it-IT" sz="2000" dirty="0" err="1">
                <a:solidFill>
                  <a:srgbClr val="FF0000"/>
                </a:solidFill>
              </a:rPr>
              <a:t>two</a:t>
            </a:r>
            <a:r>
              <a:rPr lang="it-IT" sz="2000" dirty="0">
                <a:solidFill>
                  <a:srgbClr val="FF0000"/>
                </a:solidFill>
              </a:rPr>
              <a:t> </a:t>
            </a:r>
            <a:r>
              <a:rPr lang="it-IT" sz="2000" dirty="0" err="1">
                <a:solidFill>
                  <a:srgbClr val="FF0000"/>
                </a:solidFill>
              </a:rPr>
              <a:t>mixed</a:t>
            </a:r>
            <a:r>
              <a:rPr lang="it-IT" sz="2000" dirty="0">
                <a:solidFill>
                  <a:srgbClr val="FF0000"/>
                </a:solidFill>
              </a:rPr>
              <a:t> </a:t>
            </a:r>
            <a:r>
              <a:rPr lang="it-IT" sz="2000" dirty="0" err="1">
                <a:solidFill>
                  <a:srgbClr val="FF0000"/>
                </a:solidFill>
              </a:rPr>
              <a:t>samples</a:t>
            </a:r>
            <a:r>
              <a:rPr lang="it-IT" sz="2000" dirty="0">
                <a:solidFill>
                  <a:srgbClr val="FF0000"/>
                </a:solidFill>
              </a:rPr>
              <a:t> </a:t>
            </a:r>
            <a:r>
              <a:rPr lang="it-IT" sz="2000" dirty="0" err="1">
                <a:solidFill>
                  <a:srgbClr val="FF0000"/>
                </a:solidFill>
              </a:rPr>
              <a:t>works</a:t>
            </a:r>
            <a:r>
              <a:rPr lang="it-IT" sz="2000" dirty="0">
                <a:solidFill>
                  <a:srgbClr val="FF0000"/>
                </a:solidFill>
              </a:rPr>
              <a:t> </a:t>
            </a:r>
            <a:r>
              <a:rPr lang="it-IT" sz="2000" dirty="0" err="1">
                <a:solidFill>
                  <a:srgbClr val="FF0000"/>
                </a:solidFill>
              </a:rPr>
              <a:t>also</a:t>
            </a:r>
            <a:r>
              <a:rPr lang="it-IT" sz="2000" dirty="0">
                <a:solidFill>
                  <a:srgbClr val="FF0000"/>
                </a:solidFill>
              </a:rPr>
              <a:t> for pure </a:t>
            </a:r>
            <a:r>
              <a:rPr lang="it-IT" sz="2000" dirty="0" err="1">
                <a:solidFill>
                  <a:srgbClr val="FF0000"/>
                </a:solidFill>
              </a:rPr>
              <a:t>classes</a:t>
            </a:r>
            <a:r>
              <a:rPr lang="it-IT" sz="2000" dirty="0">
                <a:solidFill>
                  <a:srgbClr val="FF0000"/>
                </a:solidFill>
              </a:rPr>
              <a:t>:</a:t>
            </a:r>
            <a:endParaRPr lang="en-US" sz="2000" dirty="0">
              <a:solidFill>
                <a:srgbClr val="FF0000"/>
              </a:solidFill>
            </a:endParaRPr>
          </a:p>
          <a:p>
            <a:endParaRPr lang="en-US" sz="2000" dirty="0"/>
          </a:p>
        </p:txBody>
      </p:sp>
    </p:spTree>
    <p:extLst>
      <p:ext uri="{BB962C8B-B14F-4D97-AF65-F5344CB8AC3E}">
        <p14:creationId xmlns:p14="http://schemas.microsoft.com/office/powerpoint/2010/main" val="12759555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CWoLa</a:t>
            </a:r>
            <a:r>
              <a:rPr lang="it-IT" dirty="0" smtClean="0"/>
              <a:t> </a:t>
            </a:r>
            <a:r>
              <a:rPr lang="it-IT" dirty="0" err="1" smtClean="0"/>
              <a:t>at</a:t>
            </a:r>
            <a:r>
              <a:rPr lang="it-IT" dirty="0" smtClean="0"/>
              <a:t> work</a:t>
            </a:r>
            <a:endParaRPr lang="en-US" dirty="0"/>
          </a:p>
        </p:txBody>
      </p:sp>
      <p:sp>
        <p:nvSpPr>
          <p:cNvPr id="3" name="Content Placeholder 2"/>
          <p:cNvSpPr>
            <a:spLocks noGrp="1"/>
          </p:cNvSpPr>
          <p:nvPr>
            <p:ph idx="1"/>
          </p:nvPr>
        </p:nvSpPr>
        <p:spPr>
          <a:xfrm>
            <a:off x="838200" y="1825625"/>
            <a:ext cx="10515600" cy="1546225"/>
          </a:xfrm>
        </p:spPr>
        <p:txBody>
          <a:bodyPr>
            <a:normAutofit/>
          </a:bodyPr>
          <a:lstStyle/>
          <a:p>
            <a:pPr marL="0" indent="0">
              <a:buNone/>
            </a:pPr>
            <a:r>
              <a:rPr lang="it-IT" sz="2400" dirty="0" err="1" smtClean="0"/>
              <a:t>Tested</a:t>
            </a:r>
            <a:r>
              <a:rPr lang="it-IT" sz="2400" dirty="0" smtClean="0"/>
              <a:t> on the </a:t>
            </a:r>
            <a:r>
              <a:rPr lang="it-IT" sz="2400" dirty="0" err="1" smtClean="0"/>
              <a:t>same</a:t>
            </a:r>
            <a:r>
              <a:rPr lang="it-IT" sz="2400" dirty="0" smtClean="0"/>
              <a:t> </a:t>
            </a:r>
            <a:r>
              <a:rPr lang="it-IT" sz="2400" dirty="0" err="1" smtClean="0"/>
              <a:t>problem</a:t>
            </a:r>
            <a:r>
              <a:rPr lang="it-IT" sz="2400" dirty="0" smtClean="0"/>
              <a:t> of Q/G </a:t>
            </a:r>
            <a:r>
              <a:rPr lang="it-IT" sz="2400" dirty="0" err="1" smtClean="0"/>
              <a:t>discrimination</a:t>
            </a:r>
            <a:r>
              <a:rPr lang="it-IT" sz="2400" dirty="0" smtClean="0"/>
              <a:t>, and with a NN </a:t>
            </a:r>
            <a:r>
              <a:rPr lang="it-IT" sz="2400" dirty="0" err="1" smtClean="0"/>
              <a:t>as</a:t>
            </a:r>
            <a:r>
              <a:rPr lang="it-IT" sz="2400" dirty="0" smtClean="0"/>
              <a:t> </a:t>
            </a:r>
            <a:r>
              <a:rPr lang="it-IT" sz="2400" dirty="0" err="1" smtClean="0"/>
              <a:t>classifier</a:t>
            </a:r>
            <a:r>
              <a:rPr lang="it-IT" sz="2400" dirty="0" smtClean="0"/>
              <a:t>, the </a:t>
            </a:r>
            <a:r>
              <a:rPr lang="it-IT" sz="2400" dirty="0" err="1" smtClean="0"/>
              <a:t>CWoLa</a:t>
            </a:r>
            <a:r>
              <a:rPr lang="it-IT" sz="2400" dirty="0" smtClean="0"/>
              <a:t> </a:t>
            </a:r>
            <a:r>
              <a:rPr lang="it-IT" sz="2400" dirty="0" err="1" smtClean="0"/>
              <a:t>concept</a:t>
            </a:r>
            <a:r>
              <a:rPr lang="it-IT" sz="2400" dirty="0" smtClean="0"/>
              <a:t> </a:t>
            </a:r>
            <a:r>
              <a:rPr lang="it-IT" sz="2400" dirty="0" err="1" smtClean="0"/>
              <a:t>was</a:t>
            </a:r>
            <a:r>
              <a:rPr lang="it-IT" sz="2400" dirty="0" smtClean="0"/>
              <a:t> </a:t>
            </a:r>
            <a:r>
              <a:rPr lang="it-IT" sz="2400" dirty="0" err="1" smtClean="0"/>
              <a:t>shown</a:t>
            </a:r>
            <a:r>
              <a:rPr lang="it-IT" sz="2400" dirty="0" smtClean="0"/>
              <a:t> to </a:t>
            </a:r>
            <a:r>
              <a:rPr lang="it-IT" sz="2400" dirty="0" err="1" smtClean="0"/>
              <a:t>performs</a:t>
            </a:r>
            <a:r>
              <a:rPr lang="it-IT" sz="2400" dirty="0" smtClean="0"/>
              <a:t> </a:t>
            </a:r>
            <a:r>
              <a:rPr lang="it-IT" sz="2400" dirty="0" err="1" smtClean="0"/>
              <a:t>as</a:t>
            </a:r>
            <a:r>
              <a:rPr lang="it-IT" sz="2400" dirty="0" smtClean="0"/>
              <a:t> </a:t>
            </a:r>
            <a:r>
              <a:rPr lang="it-IT" sz="2400" dirty="0" err="1" smtClean="0"/>
              <a:t>well</a:t>
            </a:r>
            <a:r>
              <a:rPr lang="it-IT" sz="2400" dirty="0" smtClean="0"/>
              <a:t> </a:t>
            </a:r>
            <a:r>
              <a:rPr lang="it-IT" sz="2400" dirty="0" err="1" smtClean="0"/>
              <a:t>as</a:t>
            </a:r>
            <a:r>
              <a:rPr lang="it-IT" sz="2400" dirty="0" smtClean="0"/>
              <a:t> a NN </a:t>
            </a:r>
            <a:r>
              <a:rPr lang="it-IT" sz="2400" dirty="0" err="1" smtClean="0"/>
              <a:t>working</a:t>
            </a:r>
            <a:r>
              <a:rPr lang="it-IT" sz="2400" dirty="0" smtClean="0"/>
              <a:t> on pure </a:t>
            </a:r>
            <a:r>
              <a:rPr lang="it-IT" sz="2400" dirty="0" err="1" smtClean="0"/>
              <a:t>classes</a:t>
            </a:r>
            <a:r>
              <a:rPr lang="it-IT" sz="2400" dirty="0" smtClean="0"/>
              <a:t> </a:t>
            </a:r>
            <a:r>
              <a:rPr lang="it-IT" sz="2400" dirty="0" err="1" smtClean="0"/>
              <a:t>if</a:t>
            </a:r>
            <a:r>
              <a:rPr lang="it-IT" sz="2400" dirty="0" smtClean="0"/>
              <a:t> </a:t>
            </a:r>
            <a:r>
              <a:rPr lang="it-IT" sz="2400" dirty="0" err="1" smtClean="0"/>
              <a:t>trained</a:t>
            </a:r>
            <a:r>
              <a:rPr lang="it-IT" sz="2400" dirty="0" smtClean="0"/>
              <a:t> on </a:t>
            </a:r>
            <a:r>
              <a:rPr lang="it-IT" sz="2400" dirty="0" err="1" smtClean="0"/>
              <a:t>classes</a:t>
            </a:r>
            <a:r>
              <a:rPr lang="it-IT" sz="2400" dirty="0" smtClean="0"/>
              <a:t> with 80%-20% </a:t>
            </a:r>
            <a:r>
              <a:rPr lang="it-IT" sz="2400" dirty="0" err="1" smtClean="0"/>
              <a:t>class</a:t>
            </a:r>
            <a:r>
              <a:rPr lang="it-IT" sz="2400" dirty="0" smtClean="0"/>
              <a:t> </a:t>
            </a:r>
            <a:r>
              <a:rPr lang="it-IT" sz="2400" dirty="0" err="1" smtClean="0"/>
              <a:t>proportion</a:t>
            </a:r>
            <a:r>
              <a:rPr lang="it-IT" sz="2400" dirty="0" smtClean="0"/>
              <a:t> split. </a:t>
            </a:r>
            <a:endParaRPr lang="en-US" sz="2400" dirty="0"/>
          </a:p>
        </p:txBody>
      </p:sp>
      <p:sp>
        <p:nvSpPr>
          <p:cNvPr id="4" name="Date Placeholder 3"/>
          <p:cNvSpPr>
            <a:spLocks noGrp="1"/>
          </p:cNvSpPr>
          <p:nvPr>
            <p:ph type="dt" sz="half" idx="10"/>
          </p:nvPr>
        </p:nvSpPr>
        <p:spPr/>
        <p:txBody>
          <a:bodyPr/>
          <a:lstStyle/>
          <a:p>
            <a:r>
              <a:rPr lang="en-US" smtClean="0"/>
              <a:t>7/20/2020</a:t>
            </a:r>
            <a:endParaRPr lang="en-US"/>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38</a:t>
            </a:fld>
            <a:endParaRPr lang="en-US" dirty="0"/>
          </a:p>
        </p:txBody>
      </p:sp>
      <p:pic>
        <p:nvPicPr>
          <p:cNvPr id="7" name="Picture 6"/>
          <p:cNvPicPr>
            <a:picLocks noChangeAspect="1"/>
          </p:cNvPicPr>
          <p:nvPr/>
        </p:nvPicPr>
        <p:blipFill>
          <a:blip r:embed="rId2"/>
          <a:stretch>
            <a:fillRect/>
          </a:stretch>
        </p:blipFill>
        <p:spPr>
          <a:xfrm>
            <a:off x="16465" y="3429000"/>
            <a:ext cx="4022135" cy="3371850"/>
          </a:xfrm>
          <a:prstGeom prst="rect">
            <a:avLst/>
          </a:prstGeom>
        </p:spPr>
      </p:pic>
      <p:pic>
        <p:nvPicPr>
          <p:cNvPr id="8" name="Picture 7"/>
          <p:cNvPicPr>
            <a:picLocks noChangeAspect="1"/>
          </p:cNvPicPr>
          <p:nvPr/>
        </p:nvPicPr>
        <p:blipFill>
          <a:blip r:embed="rId3"/>
          <a:stretch>
            <a:fillRect/>
          </a:stretch>
        </p:blipFill>
        <p:spPr>
          <a:xfrm>
            <a:off x="4284214" y="3371850"/>
            <a:ext cx="3636415" cy="3486150"/>
          </a:xfrm>
          <a:prstGeom prst="rect">
            <a:avLst/>
          </a:prstGeom>
        </p:spPr>
      </p:pic>
      <p:sp>
        <p:nvSpPr>
          <p:cNvPr id="9" name="TextBox 8"/>
          <p:cNvSpPr txBox="1"/>
          <p:nvPr/>
        </p:nvSpPr>
        <p:spPr>
          <a:xfrm>
            <a:off x="8204343" y="3810001"/>
            <a:ext cx="3868594" cy="2862322"/>
          </a:xfrm>
          <a:prstGeom prst="rect">
            <a:avLst/>
          </a:prstGeom>
          <a:noFill/>
        </p:spPr>
        <p:txBody>
          <a:bodyPr wrap="square" rtlCol="0">
            <a:spAutoFit/>
          </a:bodyPr>
          <a:lstStyle/>
          <a:p>
            <a:r>
              <a:rPr lang="it-IT" sz="2400" dirty="0" smtClean="0"/>
              <a:t>Of </a:t>
            </a:r>
            <a:r>
              <a:rPr lang="it-IT" sz="2400" dirty="0" err="1" smtClean="0"/>
              <a:t>course</a:t>
            </a:r>
            <a:r>
              <a:rPr lang="it-IT" sz="2400" dirty="0" smtClean="0"/>
              <a:t> the </a:t>
            </a:r>
            <a:r>
              <a:rPr lang="it-IT" sz="2400" dirty="0" err="1" smtClean="0"/>
              <a:t>algorithm</a:t>
            </a:r>
            <a:r>
              <a:rPr lang="it-IT" sz="2400" dirty="0" smtClean="0"/>
              <a:t> </a:t>
            </a:r>
            <a:r>
              <a:rPr lang="it-IT" sz="2400" dirty="0" err="1" smtClean="0"/>
              <a:t>still</a:t>
            </a:r>
            <a:endParaRPr lang="it-IT" sz="2400" dirty="0" smtClean="0"/>
          </a:p>
          <a:p>
            <a:r>
              <a:rPr lang="it-IT" sz="2400" dirty="0" err="1"/>
              <a:t>r</a:t>
            </a:r>
            <a:r>
              <a:rPr lang="it-IT" sz="2400" dirty="0" err="1" smtClean="0"/>
              <a:t>equires</a:t>
            </a:r>
            <a:r>
              <a:rPr lang="it-IT" sz="2400" dirty="0" smtClean="0"/>
              <a:t> </a:t>
            </a:r>
            <a:r>
              <a:rPr lang="it-IT" sz="2400" dirty="0" err="1" smtClean="0"/>
              <a:t>labelled</a:t>
            </a:r>
            <a:r>
              <a:rPr lang="it-IT" sz="2400" dirty="0" smtClean="0"/>
              <a:t> data for </a:t>
            </a:r>
            <a:r>
              <a:rPr lang="it-IT" sz="2400" dirty="0" err="1" smtClean="0"/>
              <a:t>tests</a:t>
            </a:r>
            <a:r>
              <a:rPr lang="it-IT" sz="2400" dirty="0" smtClean="0"/>
              <a:t> of performance and </a:t>
            </a:r>
            <a:r>
              <a:rPr lang="it-IT" sz="2400" dirty="0" err="1" smtClean="0"/>
              <a:t>choice</a:t>
            </a:r>
            <a:r>
              <a:rPr lang="it-IT" sz="2400" dirty="0" smtClean="0"/>
              <a:t> of </a:t>
            </a:r>
            <a:r>
              <a:rPr lang="it-IT" sz="2400" dirty="0" err="1" smtClean="0"/>
              <a:t>operating</a:t>
            </a:r>
            <a:r>
              <a:rPr lang="it-IT" sz="2400" dirty="0" smtClean="0"/>
              <a:t> </a:t>
            </a:r>
            <a:r>
              <a:rPr lang="it-IT" sz="2400" dirty="0" err="1" smtClean="0"/>
              <a:t>point</a:t>
            </a:r>
            <a:r>
              <a:rPr lang="it-IT" sz="2400" dirty="0" smtClean="0"/>
              <a:t>, </a:t>
            </a:r>
            <a:r>
              <a:rPr lang="it-IT" sz="2400" dirty="0" err="1" smtClean="0"/>
              <a:t>but</a:t>
            </a:r>
            <a:r>
              <a:rPr lang="it-IT" sz="2400" dirty="0" smtClean="0"/>
              <a:t> the </a:t>
            </a:r>
            <a:r>
              <a:rPr lang="it-IT" sz="2400" dirty="0" err="1" smtClean="0"/>
              <a:t>proof</a:t>
            </a:r>
            <a:r>
              <a:rPr lang="it-IT" sz="2400" dirty="0" smtClean="0"/>
              <a:t> of </a:t>
            </a:r>
            <a:r>
              <a:rPr lang="it-IT" sz="2400" dirty="0" err="1" smtClean="0"/>
              <a:t>principle</a:t>
            </a:r>
            <a:r>
              <a:rPr lang="it-IT" sz="2400" dirty="0" smtClean="0"/>
              <a:t> </a:t>
            </a:r>
            <a:r>
              <a:rPr lang="it-IT" sz="2400" dirty="0" err="1" smtClean="0"/>
              <a:t>is</a:t>
            </a:r>
            <a:endParaRPr lang="it-IT" sz="2400" dirty="0" smtClean="0"/>
          </a:p>
          <a:p>
            <a:r>
              <a:rPr lang="it-IT" sz="2400" dirty="0" err="1"/>
              <a:t>e</a:t>
            </a:r>
            <a:r>
              <a:rPr lang="it-IT" sz="2400" dirty="0" err="1" smtClean="0"/>
              <a:t>ncouraging</a:t>
            </a:r>
            <a:r>
              <a:rPr lang="it-IT" sz="2400" dirty="0" smtClean="0"/>
              <a:t>.</a:t>
            </a:r>
          </a:p>
          <a:p>
            <a:endParaRPr lang="it-IT" dirty="0"/>
          </a:p>
          <a:p>
            <a:endParaRPr lang="en-US" dirty="0"/>
          </a:p>
        </p:txBody>
      </p:sp>
    </p:spTree>
    <p:extLst>
      <p:ext uri="{BB962C8B-B14F-4D97-AF65-F5344CB8AC3E}">
        <p14:creationId xmlns:p14="http://schemas.microsoft.com/office/powerpoint/2010/main" val="7086765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CWoLa</a:t>
            </a:r>
            <a:r>
              <a:rPr lang="en-US" dirty="0" smtClean="0"/>
              <a:t> applications to LHC data</a:t>
            </a:r>
            <a:endParaRPr lang="en-US" dirty="0"/>
          </a:p>
        </p:txBody>
      </p:sp>
      <p:sp>
        <p:nvSpPr>
          <p:cNvPr id="3" name="Content Placeholder 2"/>
          <p:cNvSpPr>
            <a:spLocks noGrp="1"/>
          </p:cNvSpPr>
          <p:nvPr>
            <p:ph idx="1"/>
          </p:nvPr>
        </p:nvSpPr>
        <p:spPr>
          <a:xfrm>
            <a:off x="838201" y="1825625"/>
            <a:ext cx="6838950" cy="4351338"/>
          </a:xfrm>
        </p:spPr>
        <p:txBody>
          <a:bodyPr>
            <a:normAutofit lnSpcReduction="10000"/>
          </a:bodyPr>
          <a:lstStyle/>
          <a:p>
            <a:pPr marL="0" indent="0">
              <a:buNone/>
            </a:pPr>
            <a:r>
              <a:rPr lang="en-US" dirty="0" smtClean="0"/>
              <a:t>Two recent applications of </a:t>
            </a:r>
            <a:r>
              <a:rPr lang="en-US" dirty="0" err="1" smtClean="0"/>
              <a:t>CWoLa</a:t>
            </a:r>
            <a:r>
              <a:rPr lang="en-US" dirty="0" smtClean="0"/>
              <a:t>:</a:t>
            </a:r>
          </a:p>
          <a:p>
            <a:pPr marL="514350" indent="-514350">
              <a:buFont typeface="+mj-lt"/>
              <a:buAutoNum type="arabicPeriod"/>
            </a:pPr>
            <a:r>
              <a:rPr lang="en-US" dirty="0" smtClean="0"/>
              <a:t>CMS used it in a recent </a:t>
            </a:r>
            <a:r>
              <a:rPr lang="en-US" dirty="0" err="1" smtClean="0"/>
              <a:t>ttbb</a:t>
            </a:r>
            <a:r>
              <a:rPr lang="en-US" dirty="0" smtClean="0"/>
              <a:t> measurement[56]</a:t>
            </a:r>
          </a:p>
          <a:p>
            <a:pPr marL="514350" indent="-514350">
              <a:buFont typeface="+mj-lt"/>
              <a:buAutoNum type="arabicPeriod"/>
            </a:pPr>
            <a:r>
              <a:rPr lang="en-US" dirty="0" smtClean="0"/>
              <a:t>ATLAS used in a search for resonances A</a:t>
            </a:r>
            <a:r>
              <a:rPr lang="en-US" dirty="0" smtClean="0">
                <a:sym typeface="Wingdings" panose="05000000000000000000" pitchFamily="2" charset="2"/>
              </a:rPr>
              <a:t>BC </a:t>
            </a:r>
            <a:r>
              <a:rPr lang="en-US" dirty="0" smtClean="0"/>
              <a:t>in </a:t>
            </a:r>
            <a:r>
              <a:rPr lang="en-US" dirty="0" err="1" smtClean="0"/>
              <a:t>dijets</a:t>
            </a:r>
            <a:r>
              <a:rPr lang="en-US" dirty="0" smtClean="0"/>
              <a:t> [57], where the plane of two fat-jet masses is scanned by weak supervised NN learning where training data are extracted from sidebands in </a:t>
            </a:r>
            <a:r>
              <a:rPr lang="en-US" dirty="0" err="1" smtClean="0"/>
              <a:t>M</a:t>
            </a:r>
            <a:r>
              <a:rPr lang="en-US" baseline="-25000" dirty="0" err="1" smtClean="0"/>
              <a:t>jj</a:t>
            </a:r>
            <a:r>
              <a:rPr lang="en-US" dirty="0" smtClean="0"/>
              <a:t> in 8 bins (right, figure from F. de Almeida Dias talk at Anomaly detection mini-workshop[58])</a:t>
            </a:r>
            <a:endParaRPr lang="en-US"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39</a:t>
            </a:fld>
            <a:endParaRPr lang="en-US"/>
          </a:p>
        </p:txBody>
      </p:sp>
      <p:pic>
        <p:nvPicPr>
          <p:cNvPr id="7" name="Picture 6"/>
          <p:cNvPicPr>
            <a:picLocks noChangeAspect="1"/>
          </p:cNvPicPr>
          <p:nvPr/>
        </p:nvPicPr>
        <p:blipFill>
          <a:blip r:embed="rId2"/>
          <a:stretch>
            <a:fillRect/>
          </a:stretch>
        </p:blipFill>
        <p:spPr>
          <a:xfrm>
            <a:off x="7677150" y="3246120"/>
            <a:ext cx="4514850" cy="3611880"/>
          </a:xfrm>
          <a:prstGeom prst="rect">
            <a:avLst/>
          </a:prstGeom>
        </p:spPr>
      </p:pic>
    </p:spTree>
    <p:extLst>
      <p:ext uri="{BB962C8B-B14F-4D97-AF65-F5344CB8AC3E}">
        <p14:creationId xmlns:p14="http://schemas.microsoft.com/office/powerpoint/2010/main" val="30730096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1. Problem statement </a:t>
            </a:r>
            <a:endParaRPr lang="en-US" b="1"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Supervised classification is used to construct low-dimensional event summaries: we may call them with their name, </a:t>
            </a:r>
            <a:r>
              <a:rPr lang="en-US" dirty="0" smtClean="0">
                <a:solidFill>
                  <a:srgbClr val="FF0000"/>
                </a:solidFill>
              </a:rPr>
              <a:t>summary statistics</a:t>
            </a:r>
          </a:p>
          <a:p>
            <a:pPr lvl="1"/>
            <a:r>
              <a:rPr lang="en-US" dirty="0" smtClean="0"/>
              <a:t>Summary statistics can be employed to carry out statistical inference on </a:t>
            </a:r>
            <a:r>
              <a:rPr lang="en-US" dirty="0" smtClean="0">
                <a:solidFill>
                  <a:srgbClr val="0070C0"/>
                </a:solidFill>
              </a:rPr>
              <a:t>parameters of interest </a:t>
            </a:r>
            <a:r>
              <a:rPr lang="el-GR" b="1" dirty="0" smtClean="0">
                <a:solidFill>
                  <a:srgbClr val="0070C0"/>
                </a:solidFill>
              </a:rPr>
              <a:t>θ</a:t>
            </a:r>
            <a:endParaRPr lang="en-US" b="1" dirty="0" smtClean="0">
              <a:solidFill>
                <a:srgbClr val="0070C0"/>
              </a:solidFill>
            </a:endParaRPr>
          </a:p>
          <a:p>
            <a:r>
              <a:rPr lang="en-US" dirty="0" smtClean="0"/>
              <a:t>E.g. we may use a NN to reduce features </a:t>
            </a:r>
            <a:r>
              <a:rPr lang="en-US" b="1" dirty="0" smtClean="0">
                <a:solidFill>
                  <a:srgbClr val="0070C0"/>
                </a:solidFill>
              </a:rPr>
              <a:t>y</a:t>
            </a:r>
            <a:r>
              <a:rPr lang="en-US" dirty="0" smtClean="0"/>
              <a:t> into a single-dimensional output </a:t>
            </a:r>
            <a:r>
              <a:rPr lang="en-US" dirty="0" smtClean="0">
                <a:solidFill>
                  <a:srgbClr val="0070C0"/>
                </a:solidFill>
              </a:rPr>
              <a:t>x</a:t>
            </a:r>
            <a:r>
              <a:rPr lang="en-US" dirty="0" smtClean="0"/>
              <a:t>, which according to our model distributes with a PDF </a:t>
            </a:r>
            <a:r>
              <a:rPr lang="en-US" dirty="0" smtClean="0">
                <a:solidFill>
                  <a:srgbClr val="0070C0"/>
                </a:solidFill>
              </a:rPr>
              <a:t>f(x|</a:t>
            </a:r>
            <a:r>
              <a:rPr lang="el-GR" b="1" dirty="0" smtClean="0">
                <a:solidFill>
                  <a:srgbClr val="0070C0"/>
                </a:solidFill>
              </a:rPr>
              <a:t>θ</a:t>
            </a:r>
            <a:r>
              <a:rPr lang="en-US" dirty="0" smtClean="0">
                <a:solidFill>
                  <a:srgbClr val="0070C0"/>
                </a:solidFill>
              </a:rPr>
              <a:t>)</a:t>
            </a:r>
          </a:p>
          <a:p>
            <a:endParaRPr lang="en-US" dirty="0" smtClean="0"/>
          </a:p>
          <a:p>
            <a:r>
              <a:rPr lang="en-US" dirty="0" smtClean="0"/>
              <a:t>The implied compression is informed by simulated observations produced by a generative model (MC). The fidelity of the latter is limited by</a:t>
            </a:r>
          </a:p>
          <a:p>
            <a:pPr lvl="1"/>
            <a:r>
              <a:rPr lang="en-US" dirty="0" smtClean="0"/>
              <a:t>Imperfections in the model (e.g. “NLO accuracy”)</a:t>
            </a:r>
          </a:p>
          <a:p>
            <a:pPr lvl="1"/>
            <a:r>
              <a:rPr lang="en-US" dirty="0" smtClean="0"/>
              <a:t>Imprecise simulation of detector (calibration constants, etc.)</a:t>
            </a:r>
          </a:p>
          <a:p>
            <a:pPr lvl="1"/>
            <a:r>
              <a:rPr lang="en-US" dirty="0" smtClean="0"/>
              <a:t>Uncertainty in fundamental parameters (top mass?)</a:t>
            </a:r>
          </a:p>
          <a:p>
            <a:pPr lvl="1"/>
            <a:r>
              <a:rPr lang="en-US" dirty="0" smtClean="0"/>
              <a:t>Finiteness of available data samples</a:t>
            </a:r>
          </a:p>
          <a:p>
            <a:r>
              <a:rPr lang="en-US" dirty="0" smtClean="0"/>
              <a:t>The above are referred to as “</a:t>
            </a:r>
            <a:r>
              <a:rPr lang="en-US" dirty="0" smtClean="0">
                <a:solidFill>
                  <a:srgbClr val="FF0000"/>
                </a:solidFill>
              </a:rPr>
              <a:t>nuisance parameters</a:t>
            </a:r>
            <a:r>
              <a:rPr lang="en-US" dirty="0" smtClean="0"/>
              <a:t>”</a:t>
            </a:r>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a:t>T. Dorigo, Can Machine Learning Rid us of Systematic Uncertainties?</a:t>
            </a:r>
          </a:p>
          <a:p>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4</a:t>
            </a:fld>
            <a:endParaRPr lang="en-US"/>
          </a:p>
        </p:txBody>
      </p:sp>
    </p:spTree>
    <p:extLst>
      <p:ext uri="{BB962C8B-B14F-4D97-AF65-F5344CB8AC3E}">
        <p14:creationId xmlns:p14="http://schemas.microsoft.com/office/powerpoint/2010/main" val="388685345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7. Inference-aware approaches</a:t>
            </a:r>
            <a:endParaRPr lang="en-US" b="1" dirty="0"/>
          </a:p>
        </p:txBody>
      </p:sp>
      <p:sp>
        <p:nvSpPr>
          <p:cNvPr id="3" name="Content Placeholder 2"/>
          <p:cNvSpPr>
            <a:spLocks noGrp="1"/>
          </p:cNvSpPr>
          <p:nvPr>
            <p:ph idx="1"/>
          </p:nvPr>
        </p:nvSpPr>
        <p:spPr/>
        <p:txBody>
          <a:bodyPr>
            <a:normAutofit fontScale="92500" lnSpcReduction="10000"/>
          </a:bodyPr>
          <a:lstStyle/>
          <a:p>
            <a:pPr marL="0" indent="0">
              <a:buNone/>
            </a:pPr>
            <a:r>
              <a:rPr lang="it-IT" dirty="0" err="1" smtClean="0"/>
              <a:t>What</a:t>
            </a:r>
            <a:r>
              <a:rPr lang="it-IT" dirty="0" smtClean="0"/>
              <a:t> </a:t>
            </a:r>
            <a:r>
              <a:rPr lang="it-IT" dirty="0" err="1" smtClean="0"/>
              <a:t>we</a:t>
            </a:r>
            <a:r>
              <a:rPr lang="it-IT" dirty="0" smtClean="0"/>
              <a:t> </a:t>
            </a:r>
            <a:r>
              <a:rPr lang="it-IT" dirty="0" err="1" smtClean="0"/>
              <a:t>have</a:t>
            </a:r>
            <a:r>
              <a:rPr lang="it-IT" dirty="0" smtClean="0"/>
              <a:t> </a:t>
            </a:r>
            <a:r>
              <a:rPr lang="it-IT" dirty="0" err="1" smtClean="0"/>
              <a:t>seen</a:t>
            </a:r>
            <a:r>
              <a:rPr lang="it-IT" dirty="0" smtClean="0"/>
              <a:t> so far are ways to </a:t>
            </a:r>
            <a:r>
              <a:rPr lang="it-IT" dirty="0" err="1" smtClean="0"/>
              <a:t>cope</a:t>
            </a:r>
            <a:r>
              <a:rPr lang="it-IT" dirty="0" smtClean="0"/>
              <a:t> with the </a:t>
            </a:r>
            <a:r>
              <a:rPr lang="it-IT" dirty="0" err="1" smtClean="0"/>
              <a:t>imperfect</a:t>
            </a:r>
            <a:r>
              <a:rPr lang="it-IT" dirty="0" smtClean="0"/>
              <a:t> </a:t>
            </a:r>
            <a:r>
              <a:rPr lang="it-IT" dirty="0" err="1" smtClean="0"/>
              <a:t>knowledge</a:t>
            </a:r>
            <a:r>
              <a:rPr lang="it-IT" dirty="0" smtClean="0"/>
              <a:t> of the generative model of </a:t>
            </a:r>
            <a:r>
              <a:rPr lang="it-IT" dirty="0" err="1" smtClean="0"/>
              <a:t>our</a:t>
            </a:r>
            <a:r>
              <a:rPr lang="it-IT" dirty="0" smtClean="0"/>
              <a:t> data, </a:t>
            </a:r>
            <a:r>
              <a:rPr lang="it-IT" dirty="0" err="1" smtClean="0"/>
              <a:t>which</a:t>
            </a:r>
            <a:r>
              <a:rPr lang="it-IT" dirty="0" smtClean="0"/>
              <a:t> </a:t>
            </a:r>
            <a:r>
              <a:rPr lang="it-IT" dirty="0" err="1" smtClean="0"/>
              <a:t>affects</a:t>
            </a:r>
            <a:r>
              <a:rPr lang="it-IT" dirty="0" smtClean="0"/>
              <a:t> the </a:t>
            </a:r>
            <a:r>
              <a:rPr lang="it-IT" dirty="0" err="1" smtClean="0"/>
              <a:t>power</a:t>
            </a:r>
            <a:r>
              <a:rPr lang="it-IT" dirty="0" smtClean="0"/>
              <a:t> of </a:t>
            </a:r>
            <a:r>
              <a:rPr lang="it-IT" dirty="0" err="1" smtClean="0"/>
              <a:t>our</a:t>
            </a:r>
            <a:r>
              <a:rPr lang="it-IT" dirty="0" smtClean="0"/>
              <a:t> </a:t>
            </a:r>
            <a:r>
              <a:rPr lang="it-IT" dirty="0" err="1" smtClean="0"/>
              <a:t>simulation-based</a:t>
            </a:r>
            <a:r>
              <a:rPr lang="it-IT" dirty="0" smtClean="0"/>
              <a:t> </a:t>
            </a:r>
            <a:r>
              <a:rPr lang="it-IT" dirty="0" err="1" smtClean="0"/>
              <a:t>classification</a:t>
            </a:r>
            <a:r>
              <a:rPr lang="it-IT" dirty="0" smtClean="0"/>
              <a:t> </a:t>
            </a:r>
            <a:r>
              <a:rPr lang="it-IT" dirty="0" err="1" smtClean="0"/>
              <a:t>tasks</a:t>
            </a:r>
            <a:r>
              <a:rPr lang="it-IT" dirty="0" smtClean="0"/>
              <a:t>.</a:t>
            </a:r>
          </a:p>
          <a:p>
            <a:pPr marL="0" indent="0">
              <a:buNone/>
            </a:pPr>
            <a:r>
              <a:rPr lang="it-IT" dirty="0" err="1" smtClean="0"/>
              <a:t>There</a:t>
            </a:r>
            <a:r>
              <a:rPr lang="it-IT" dirty="0" smtClean="0"/>
              <a:t> are </a:t>
            </a:r>
            <a:r>
              <a:rPr lang="it-IT" dirty="0" err="1" smtClean="0"/>
              <a:t>now</a:t>
            </a:r>
            <a:r>
              <a:rPr lang="it-IT" dirty="0" smtClean="0"/>
              <a:t> </a:t>
            </a:r>
            <a:r>
              <a:rPr lang="it-IT" dirty="0" err="1" smtClean="0"/>
              <a:t>solutions</a:t>
            </a:r>
            <a:r>
              <a:rPr lang="it-IT" dirty="0" smtClean="0"/>
              <a:t> </a:t>
            </a:r>
            <a:r>
              <a:rPr lang="it-IT" dirty="0" err="1" smtClean="0"/>
              <a:t>that</a:t>
            </a:r>
            <a:r>
              <a:rPr lang="it-IT" dirty="0" smtClean="0"/>
              <a:t> </a:t>
            </a:r>
            <a:r>
              <a:rPr lang="it-IT" dirty="0" err="1" smtClean="0"/>
              <a:t>try</a:t>
            </a:r>
            <a:r>
              <a:rPr lang="it-IT" dirty="0" smtClean="0"/>
              <a:t> to </a:t>
            </a:r>
            <a:r>
              <a:rPr lang="it-IT" dirty="0" err="1" smtClean="0"/>
              <a:t>move</a:t>
            </a:r>
            <a:r>
              <a:rPr lang="it-IT" dirty="0" smtClean="0"/>
              <a:t> </a:t>
            </a:r>
            <a:r>
              <a:rPr lang="it-IT" dirty="0" err="1" smtClean="0"/>
              <a:t>away</a:t>
            </a:r>
            <a:r>
              <a:rPr lang="it-IT" dirty="0" smtClean="0"/>
              <a:t> from the </a:t>
            </a:r>
            <a:r>
              <a:rPr lang="it-IT" dirty="0" err="1" smtClean="0"/>
              <a:t>proxy</a:t>
            </a:r>
            <a:r>
              <a:rPr lang="it-IT" dirty="0" smtClean="0"/>
              <a:t> </a:t>
            </a:r>
            <a:r>
              <a:rPr lang="it-IT" dirty="0" err="1" smtClean="0"/>
              <a:t>classification</a:t>
            </a:r>
            <a:r>
              <a:rPr lang="it-IT" dirty="0" smtClean="0"/>
              <a:t> task, and </a:t>
            </a:r>
            <a:r>
              <a:rPr lang="it-IT" dirty="0" err="1" smtClean="0"/>
              <a:t>address</a:t>
            </a:r>
            <a:r>
              <a:rPr lang="it-IT" dirty="0" smtClean="0"/>
              <a:t> </a:t>
            </a:r>
            <a:r>
              <a:rPr lang="it-IT" dirty="0" err="1" smtClean="0"/>
              <a:t>directly</a:t>
            </a:r>
            <a:r>
              <a:rPr lang="it-IT" dirty="0" smtClean="0"/>
              <a:t> the </a:t>
            </a:r>
            <a:r>
              <a:rPr lang="it-IT" dirty="0" err="1" smtClean="0"/>
              <a:t>optimization</a:t>
            </a:r>
            <a:r>
              <a:rPr lang="it-IT" dirty="0" smtClean="0"/>
              <a:t> of </a:t>
            </a:r>
            <a:r>
              <a:rPr lang="it-IT" dirty="0" err="1" smtClean="0"/>
              <a:t>simulation-based</a:t>
            </a:r>
            <a:r>
              <a:rPr lang="it-IT" dirty="0" smtClean="0"/>
              <a:t> </a:t>
            </a:r>
            <a:r>
              <a:rPr lang="it-IT" dirty="0" err="1" smtClean="0"/>
              <a:t>statistical</a:t>
            </a:r>
            <a:r>
              <a:rPr lang="it-IT" dirty="0" smtClean="0"/>
              <a:t> </a:t>
            </a:r>
            <a:r>
              <a:rPr lang="it-IT" dirty="0" err="1" smtClean="0"/>
              <a:t>inference</a:t>
            </a:r>
            <a:r>
              <a:rPr lang="it-IT" dirty="0" smtClean="0"/>
              <a:t>.</a:t>
            </a:r>
          </a:p>
          <a:p>
            <a:pPr marL="0" indent="0">
              <a:buNone/>
            </a:pPr>
            <a:r>
              <a:rPr lang="it-IT" dirty="0" smtClean="0">
                <a:sym typeface="Wingdings" panose="05000000000000000000" pitchFamily="2" charset="2"/>
              </a:rPr>
              <a:t>			 </a:t>
            </a:r>
            <a:r>
              <a:rPr lang="it-IT" i="1" dirty="0" err="1" smtClean="0">
                <a:solidFill>
                  <a:srgbClr val="FF0000"/>
                </a:solidFill>
                <a:sym typeface="Wingdings" panose="05000000000000000000" pitchFamily="2" charset="2"/>
              </a:rPr>
              <a:t>This</a:t>
            </a:r>
            <a:r>
              <a:rPr lang="it-IT" i="1" dirty="0" smtClean="0">
                <a:solidFill>
                  <a:srgbClr val="FF0000"/>
                </a:solidFill>
                <a:sym typeface="Wingdings" panose="05000000000000000000" pitchFamily="2" charset="2"/>
              </a:rPr>
              <a:t> </a:t>
            </a:r>
            <a:r>
              <a:rPr lang="it-IT" i="1" dirty="0" err="1" smtClean="0">
                <a:solidFill>
                  <a:srgbClr val="FF0000"/>
                </a:solidFill>
                <a:sym typeface="Wingdings" panose="05000000000000000000" pitchFamily="2" charset="2"/>
              </a:rPr>
              <a:t>realigns</a:t>
            </a:r>
            <a:r>
              <a:rPr lang="it-IT" i="1" dirty="0" smtClean="0">
                <a:solidFill>
                  <a:srgbClr val="FF0000"/>
                </a:solidFill>
                <a:sym typeface="Wingdings" panose="05000000000000000000" pitchFamily="2" charset="2"/>
              </a:rPr>
              <a:t> task and </a:t>
            </a:r>
            <a:r>
              <a:rPr lang="it-IT" i="1" dirty="0" err="1" smtClean="0">
                <a:solidFill>
                  <a:srgbClr val="FF0000"/>
                </a:solidFill>
                <a:sym typeface="Wingdings" panose="05000000000000000000" pitchFamily="2" charset="2"/>
              </a:rPr>
              <a:t>objective</a:t>
            </a:r>
            <a:endParaRPr lang="it-IT" i="1" dirty="0" smtClean="0">
              <a:solidFill>
                <a:srgbClr val="FF0000"/>
              </a:solidFill>
            </a:endParaRPr>
          </a:p>
          <a:p>
            <a:pPr marL="0" indent="0">
              <a:buNone/>
            </a:pPr>
            <a:r>
              <a:rPr lang="it-IT" dirty="0" smtClean="0"/>
              <a:t>The area of </a:t>
            </a:r>
            <a:r>
              <a:rPr lang="it-IT" dirty="0" err="1" smtClean="0"/>
              <a:t>research</a:t>
            </a:r>
            <a:r>
              <a:rPr lang="it-IT" dirty="0" smtClean="0"/>
              <a:t>[42] </a:t>
            </a:r>
            <a:r>
              <a:rPr lang="it-IT" dirty="0" err="1" smtClean="0"/>
              <a:t>is</a:t>
            </a:r>
            <a:r>
              <a:rPr lang="it-IT" dirty="0" smtClean="0"/>
              <a:t> </a:t>
            </a:r>
            <a:r>
              <a:rPr lang="it-IT" dirty="0" err="1" smtClean="0"/>
              <a:t>called</a:t>
            </a:r>
            <a:r>
              <a:rPr lang="it-IT" dirty="0" smtClean="0"/>
              <a:t> </a:t>
            </a:r>
            <a:r>
              <a:rPr lang="it-IT" dirty="0" smtClean="0">
                <a:solidFill>
                  <a:srgbClr val="1A0D53"/>
                </a:solidFill>
              </a:rPr>
              <a:t>«</a:t>
            </a:r>
            <a:r>
              <a:rPr lang="it-IT" dirty="0" err="1" smtClean="0">
                <a:solidFill>
                  <a:srgbClr val="1A0D53"/>
                </a:solidFill>
              </a:rPr>
              <a:t>Likelihood</a:t>
            </a:r>
            <a:r>
              <a:rPr lang="it-IT" dirty="0" smtClean="0">
                <a:solidFill>
                  <a:srgbClr val="1A0D53"/>
                </a:solidFill>
              </a:rPr>
              <a:t>-free </a:t>
            </a:r>
            <a:r>
              <a:rPr lang="it-IT" dirty="0" err="1" smtClean="0">
                <a:solidFill>
                  <a:srgbClr val="1A0D53"/>
                </a:solidFill>
              </a:rPr>
              <a:t>inference</a:t>
            </a:r>
            <a:r>
              <a:rPr lang="it-IT" dirty="0" smtClean="0">
                <a:solidFill>
                  <a:srgbClr val="1A0D53"/>
                </a:solidFill>
              </a:rPr>
              <a:t>»</a:t>
            </a:r>
          </a:p>
          <a:p>
            <a:pPr marL="0" indent="0">
              <a:buNone/>
            </a:pPr>
            <a:endParaRPr lang="it-IT" dirty="0" smtClean="0"/>
          </a:p>
          <a:p>
            <a:pPr marL="0" indent="0">
              <a:buNone/>
            </a:pPr>
            <a:r>
              <a:rPr lang="it-IT" dirty="0" smtClean="0"/>
              <a:t>Here </a:t>
            </a:r>
            <a:r>
              <a:rPr lang="it-IT" dirty="0" err="1" smtClean="0"/>
              <a:t>we</a:t>
            </a:r>
            <a:r>
              <a:rPr lang="it-IT" dirty="0" smtClean="0"/>
              <a:t> </a:t>
            </a:r>
            <a:r>
              <a:rPr lang="it-IT" dirty="0" err="1" smtClean="0"/>
              <a:t>discuss</a:t>
            </a:r>
            <a:r>
              <a:rPr lang="it-IT" dirty="0" smtClean="0"/>
              <a:t> </a:t>
            </a:r>
            <a:r>
              <a:rPr lang="it-IT" dirty="0" err="1" smtClean="0"/>
              <a:t>how</a:t>
            </a:r>
            <a:r>
              <a:rPr lang="it-IT" dirty="0" smtClean="0"/>
              <a:t> </a:t>
            </a:r>
            <a:r>
              <a:rPr lang="it-IT" dirty="0" smtClean="0">
                <a:solidFill>
                  <a:srgbClr val="0070C0"/>
                </a:solidFill>
              </a:rPr>
              <a:t>some of </a:t>
            </a:r>
            <a:r>
              <a:rPr lang="it-IT" dirty="0" err="1" smtClean="0">
                <a:solidFill>
                  <a:srgbClr val="0070C0"/>
                </a:solidFill>
              </a:rPr>
              <a:t>these</a:t>
            </a:r>
            <a:r>
              <a:rPr lang="it-IT" dirty="0" smtClean="0">
                <a:solidFill>
                  <a:srgbClr val="0070C0"/>
                </a:solidFill>
              </a:rPr>
              <a:t> </a:t>
            </a:r>
            <a:r>
              <a:rPr lang="it-IT" dirty="0" err="1" smtClean="0">
                <a:solidFill>
                  <a:srgbClr val="0070C0"/>
                </a:solidFill>
              </a:rPr>
              <a:t>inference-aware</a:t>
            </a:r>
            <a:r>
              <a:rPr lang="it-IT" dirty="0" smtClean="0">
                <a:solidFill>
                  <a:srgbClr val="0070C0"/>
                </a:solidFill>
              </a:rPr>
              <a:t> </a:t>
            </a:r>
            <a:r>
              <a:rPr lang="it-IT" dirty="0" err="1" smtClean="0">
                <a:solidFill>
                  <a:srgbClr val="0070C0"/>
                </a:solidFill>
              </a:rPr>
              <a:t>approaches</a:t>
            </a:r>
            <a:r>
              <a:rPr lang="it-IT" dirty="0" smtClean="0">
                <a:solidFill>
                  <a:srgbClr val="0070C0"/>
                </a:solidFill>
              </a:rPr>
              <a:t> </a:t>
            </a:r>
            <a:r>
              <a:rPr lang="it-IT" dirty="0" err="1" smtClean="0">
                <a:solidFill>
                  <a:srgbClr val="0070C0"/>
                </a:solidFill>
              </a:rPr>
              <a:t>may</a:t>
            </a:r>
            <a:r>
              <a:rPr lang="it-IT" dirty="0" smtClean="0">
                <a:solidFill>
                  <a:srgbClr val="0070C0"/>
                </a:solidFill>
              </a:rPr>
              <a:t> be </a:t>
            </a:r>
            <a:r>
              <a:rPr lang="it-IT" dirty="0" err="1" smtClean="0">
                <a:solidFill>
                  <a:srgbClr val="0070C0"/>
                </a:solidFill>
              </a:rPr>
              <a:t>used</a:t>
            </a:r>
            <a:r>
              <a:rPr lang="it-IT" dirty="0" smtClean="0">
                <a:solidFill>
                  <a:srgbClr val="0070C0"/>
                </a:solidFill>
              </a:rPr>
              <a:t> to </a:t>
            </a:r>
            <a:r>
              <a:rPr lang="it-IT" dirty="0" err="1" smtClean="0">
                <a:solidFill>
                  <a:srgbClr val="0070C0"/>
                </a:solidFill>
              </a:rPr>
              <a:t>tame</a:t>
            </a:r>
            <a:r>
              <a:rPr lang="it-IT" dirty="0" smtClean="0">
                <a:solidFill>
                  <a:srgbClr val="0070C0"/>
                </a:solidFill>
              </a:rPr>
              <a:t> </a:t>
            </a:r>
            <a:r>
              <a:rPr lang="it-IT" dirty="0" err="1" smtClean="0">
                <a:solidFill>
                  <a:srgbClr val="0070C0"/>
                </a:solidFill>
              </a:rPr>
              <a:t>nuisance</a:t>
            </a:r>
            <a:r>
              <a:rPr lang="it-IT" dirty="0" smtClean="0">
                <a:solidFill>
                  <a:srgbClr val="0070C0"/>
                </a:solidFill>
              </a:rPr>
              <a:t> </a:t>
            </a:r>
            <a:r>
              <a:rPr lang="it-IT" dirty="0" err="1" smtClean="0">
                <a:solidFill>
                  <a:srgbClr val="0070C0"/>
                </a:solidFill>
              </a:rPr>
              <a:t>parameters</a:t>
            </a:r>
            <a:r>
              <a:rPr lang="it-IT" dirty="0" smtClean="0">
                <a:solidFill>
                  <a:srgbClr val="0070C0"/>
                </a:solidFill>
              </a:rPr>
              <a:t> in HEP</a:t>
            </a:r>
            <a:r>
              <a:rPr lang="it-IT" dirty="0" smtClean="0"/>
              <a:t>.</a:t>
            </a:r>
            <a:endParaRPr lang="it-IT"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40</a:t>
            </a:fld>
            <a:endParaRPr lang="en-US" dirty="0"/>
          </a:p>
        </p:txBody>
      </p:sp>
    </p:spTree>
    <p:extLst>
      <p:ext uri="{BB962C8B-B14F-4D97-AF65-F5344CB8AC3E}">
        <p14:creationId xmlns:p14="http://schemas.microsoft.com/office/powerpoint/2010/main" val="9904790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Estimates</a:t>
            </a:r>
            <a:r>
              <a:rPr lang="it-IT" dirty="0" smtClean="0"/>
              <a:t> of the </a:t>
            </a:r>
            <a:r>
              <a:rPr lang="it-IT" dirty="0" err="1" smtClean="0"/>
              <a:t>likelihood</a:t>
            </a:r>
            <a:r>
              <a:rPr lang="it-IT" dirty="0" smtClean="0"/>
              <a:t> ratio</a:t>
            </a: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it-IT" dirty="0" err="1" smtClean="0"/>
              <a:t>As</a:t>
            </a:r>
            <a:r>
              <a:rPr lang="it-IT" dirty="0" smtClean="0"/>
              <a:t> </a:t>
            </a:r>
            <a:r>
              <a:rPr lang="it-IT" dirty="0" err="1" smtClean="0"/>
              <a:t>discussed</a:t>
            </a:r>
            <a:r>
              <a:rPr lang="it-IT" dirty="0" smtClean="0"/>
              <a:t> </a:t>
            </a:r>
            <a:r>
              <a:rPr lang="it-IT" dirty="0" err="1" smtClean="0"/>
              <a:t>earlier</a:t>
            </a:r>
            <a:r>
              <a:rPr lang="it-IT" dirty="0" smtClean="0"/>
              <a:t>, a </a:t>
            </a:r>
            <a:r>
              <a:rPr lang="it-IT" dirty="0" err="1" smtClean="0"/>
              <a:t>reparametrization</a:t>
            </a:r>
            <a:r>
              <a:rPr lang="it-IT" dirty="0" smtClean="0"/>
              <a:t> and </a:t>
            </a:r>
            <a:r>
              <a:rPr lang="it-IT" dirty="0" err="1" smtClean="0"/>
              <a:t>approximation</a:t>
            </a:r>
            <a:r>
              <a:rPr lang="it-IT" dirty="0" smtClean="0"/>
              <a:t> of the </a:t>
            </a:r>
            <a:r>
              <a:rPr lang="it-IT" dirty="0" err="1" smtClean="0"/>
              <a:t>likelihood</a:t>
            </a:r>
            <a:r>
              <a:rPr lang="it-IT" dirty="0" smtClean="0"/>
              <a:t> ratio for </a:t>
            </a:r>
            <a:r>
              <a:rPr lang="it-IT" dirty="0" err="1" smtClean="0"/>
              <a:t>all</a:t>
            </a:r>
            <a:r>
              <a:rPr lang="it-IT" dirty="0" smtClean="0"/>
              <a:t> </a:t>
            </a:r>
            <a:r>
              <a:rPr lang="it-IT" dirty="0" err="1" smtClean="0"/>
              <a:t>possible</a:t>
            </a:r>
            <a:r>
              <a:rPr lang="it-IT" dirty="0" smtClean="0"/>
              <a:t> </a:t>
            </a:r>
            <a:r>
              <a:rPr lang="it-IT" dirty="0" err="1" smtClean="0"/>
              <a:t>pairs</a:t>
            </a:r>
            <a:r>
              <a:rPr lang="it-IT" dirty="0" smtClean="0"/>
              <a:t> of </a:t>
            </a:r>
            <a:r>
              <a:rPr lang="it-IT" dirty="0" err="1" smtClean="0"/>
              <a:t>relevant</a:t>
            </a:r>
            <a:r>
              <a:rPr lang="it-IT" dirty="0" smtClean="0"/>
              <a:t> </a:t>
            </a:r>
            <a:r>
              <a:rPr lang="it-IT" dirty="0" err="1" smtClean="0"/>
              <a:t>parameters</a:t>
            </a:r>
            <a:r>
              <a:rPr lang="it-IT" dirty="0" smtClean="0"/>
              <a:t> </a:t>
            </a:r>
            <a:r>
              <a:rPr lang="el-GR" dirty="0" smtClean="0"/>
              <a:t>θ</a:t>
            </a:r>
            <a:r>
              <a:rPr lang="el-GR" baseline="-25000" dirty="0" smtClean="0"/>
              <a:t>0</a:t>
            </a:r>
            <a:r>
              <a:rPr lang="el-GR" dirty="0" smtClean="0"/>
              <a:t>,θ</a:t>
            </a:r>
            <a:r>
              <a:rPr lang="el-GR" baseline="-25000" dirty="0" smtClean="0"/>
              <a:t>1</a:t>
            </a:r>
            <a:r>
              <a:rPr lang="it-IT" baseline="-25000" dirty="0" smtClean="0"/>
              <a:t> </a:t>
            </a:r>
            <a:r>
              <a:rPr lang="it-IT" dirty="0" smtClean="0"/>
              <a:t>of a generative model p(x|</a:t>
            </a:r>
            <a:r>
              <a:rPr lang="el-GR" dirty="0"/>
              <a:t>θ</a:t>
            </a:r>
            <a:r>
              <a:rPr lang="it-IT" dirty="0" smtClean="0"/>
              <a:t>) </a:t>
            </a:r>
            <a:r>
              <a:rPr lang="it-IT" dirty="0" err="1" smtClean="0"/>
              <a:t>may</a:t>
            </a:r>
            <a:r>
              <a:rPr lang="it-IT" dirty="0" smtClean="0"/>
              <a:t> </a:t>
            </a:r>
            <a:r>
              <a:rPr lang="it-IT" dirty="0" err="1" smtClean="0"/>
              <a:t>allow</a:t>
            </a:r>
            <a:r>
              <a:rPr lang="it-IT" dirty="0" smtClean="0"/>
              <a:t>[17] to </a:t>
            </a:r>
            <a:r>
              <a:rPr lang="it-IT" dirty="0" err="1" smtClean="0"/>
              <a:t>efficiently</a:t>
            </a:r>
            <a:r>
              <a:rPr lang="it-IT" dirty="0" smtClean="0"/>
              <a:t> solve the </a:t>
            </a:r>
            <a:r>
              <a:rPr lang="it-IT" dirty="0" err="1" smtClean="0"/>
              <a:t>problem</a:t>
            </a:r>
            <a:r>
              <a:rPr lang="it-IT" dirty="0" smtClean="0"/>
              <a:t> of </a:t>
            </a:r>
            <a:r>
              <a:rPr lang="it-IT" dirty="0" err="1" smtClean="0"/>
              <a:t>inference</a:t>
            </a:r>
            <a:r>
              <a:rPr lang="it-IT" dirty="0" smtClean="0"/>
              <a:t> in the </a:t>
            </a:r>
            <a:r>
              <a:rPr lang="it-IT" dirty="0" err="1" smtClean="0"/>
              <a:t>presence</a:t>
            </a:r>
            <a:r>
              <a:rPr lang="it-IT" dirty="0" smtClean="0"/>
              <a:t> of </a:t>
            </a:r>
            <a:r>
              <a:rPr lang="it-IT" dirty="0" err="1" smtClean="0"/>
              <a:t>nuisances</a:t>
            </a:r>
            <a:r>
              <a:rPr lang="it-IT" dirty="0" smtClean="0"/>
              <a:t>. </a:t>
            </a:r>
          </a:p>
          <a:p>
            <a:pPr marL="0" indent="0">
              <a:buNone/>
            </a:pPr>
            <a:r>
              <a:rPr lang="it-IT" dirty="0" smtClean="0"/>
              <a:t>The </a:t>
            </a:r>
            <a:r>
              <a:rPr lang="it-IT" dirty="0" err="1" smtClean="0"/>
              <a:t>method</a:t>
            </a:r>
            <a:r>
              <a:rPr lang="it-IT" dirty="0" smtClean="0"/>
              <a:t> </a:t>
            </a:r>
            <a:r>
              <a:rPr lang="it-IT" dirty="0" err="1" smtClean="0"/>
              <a:t>may</a:t>
            </a:r>
            <a:r>
              <a:rPr lang="it-IT" dirty="0" smtClean="0"/>
              <a:t> be </a:t>
            </a:r>
            <a:r>
              <a:rPr lang="it-IT" dirty="0" err="1" smtClean="0"/>
              <a:t>too</a:t>
            </a:r>
            <a:r>
              <a:rPr lang="it-IT" dirty="0" smtClean="0"/>
              <a:t> CPU intensive to be </a:t>
            </a:r>
            <a:r>
              <a:rPr lang="it-IT" dirty="0" err="1" smtClean="0"/>
              <a:t>practical</a:t>
            </a:r>
            <a:r>
              <a:rPr lang="it-IT" dirty="0" smtClean="0"/>
              <a:t> in high-</a:t>
            </a:r>
            <a:r>
              <a:rPr lang="it-IT" dirty="0" err="1" smtClean="0"/>
              <a:t>dim</a:t>
            </a:r>
            <a:r>
              <a:rPr lang="it-IT" dirty="0" smtClean="0"/>
              <a:t> </a:t>
            </a:r>
            <a:r>
              <a:rPr lang="it-IT" dirty="0" err="1" smtClean="0"/>
              <a:t>cases</a:t>
            </a:r>
            <a:r>
              <a:rPr lang="it-IT" dirty="0" smtClean="0"/>
              <a:t>, </a:t>
            </a:r>
            <a:r>
              <a:rPr lang="it-IT" dirty="0" err="1" smtClean="0"/>
              <a:t>as</a:t>
            </a:r>
            <a:r>
              <a:rPr lang="it-IT" dirty="0" smtClean="0"/>
              <a:t> large </a:t>
            </a:r>
            <a:r>
              <a:rPr lang="it-IT" dirty="0" err="1" smtClean="0"/>
              <a:t>datasets</a:t>
            </a:r>
            <a:r>
              <a:rPr lang="it-IT" dirty="0" smtClean="0"/>
              <a:t> are </a:t>
            </a:r>
            <a:r>
              <a:rPr lang="it-IT" dirty="0" err="1" smtClean="0"/>
              <a:t>required</a:t>
            </a:r>
            <a:r>
              <a:rPr lang="it-IT" dirty="0" smtClean="0"/>
              <a:t> to </a:t>
            </a:r>
            <a:r>
              <a:rPr lang="it-IT" dirty="0" err="1" smtClean="0"/>
              <a:t>approximate</a:t>
            </a:r>
            <a:r>
              <a:rPr lang="it-IT" dirty="0" smtClean="0"/>
              <a:t> the LR. </a:t>
            </a:r>
          </a:p>
          <a:p>
            <a:pPr marL="0" indent="0">
              <a:buNone/>
            </a:pPr>
            <a:endParaRPr lang="it-IT" dirty="0" smtClean="0"/>
          </a:p>
          <a:p>
            <a:pPr marL="0" indent="0">
              <a:buNone/>
            </a:pPr>
            <a:r>
              <a:rPr lang="it-IT" dirty="0" smtClean="0"/>
              <a:t>A </a:t>
            </a:r>
            <a:r>
              <a:rPr lang="it-IT" dirty="0" err="1" smtClean="0"/>
              <a:t>number</a:t>
            </a:r>
            <a:r>
              <a:rPr lang="it-IT" dirty="0" smtClean="0"/>
              <a:t> of </a:t>
            </a:r>
            <a:r>
              <a:rPr lang="it-IT" dirty="0" err="1" smtClean="0"/>
              <a:t>techniques</a:t>
            </a:r>
            <a:r>
              <a:rPr lang="it-IT" dirty="0" smtClean="0"/>
              <a:t> </a:t>
            </a:r>
            <a:r>
              <a:rPr lang="it-IT" dirty="0" err="1" smtClean="0"/>
              <a:t>were</a:t>
            </a:r>
            <a:r>
              <a:rPr lang="it-IT" dirty="0" smtClean="0"/>
              <a:t> </a:t>
            </a:r>
            <a:r>
              <a:rPr lang="it-IT" dirty="0" err="1" smtClean="0"/>
              <a:t>published</a:t>
            </a:r>
            <a:r>
              <a:rPr lang="it-IT" dirty="0" smtClean="0"/>
              <a:t> by </a:t>
            </a:r>
            <a:r>
              <a:rPr lang="it-IT" dirty="0" err="1" smtClean="0"/>
              <a:t>Brehmer</a:t>
            </a:r>
            <a:r>
              <a:rPr lang="it-IT" dirty="0" smtClean="0"/>
              <a:t> et al.[44-46] to </a:t>
            </a:r>
            <a:r>
              <a:rPr lang="it-IT" dirty="0" err="1" smtClean="0"/>
              <a:t>evaluate</a:t>
            </a:r>
            <a:r>
              <a:rPr lang="it-IT" dirty="0" smtClean="0"/>
              <a:t> the LR in a data-</a:t>
            </a:r>
            <a:r>
              <a:rPr lang="it-IT" dirty="0" err="1" smtClean="0"/>
              <a:t>effective</a:t>
            </a:r>
            <a:r>
              <a:rPr lang="it-IT" dirty="0" smtClean="0"/>
              <a:t> </a:t>
            </a:r>
            <a:r>
              <a:rPr lang="it-IT" dirty="0" err="1" smtClean="0"/>
              <a:t>manner</a:t>
            </a:r>
            <a:r>
              <a:rPr lang="it-IT" dirty="0" smtClean="0"/>
              <a:t>, </a:t>
            </a:r>
            <a:r>
              <a:rPr lang="it-IT" dirty="0" err="1" smtClean="0"/>
              <a:t>using</a:t>
            </a:r>
            <a:r>
              <a:rPr lang="it-IT" dirty="0" smtClean="0"/>
              <a:t> information from the simulator to </a:t>
            </a:r>
            <a:r>
              <a:rPr lang="it-IT" dirty="0" err="1" smtClean="0"/>
              <a:t>augment</a:t>
            </a:r>
            <a:r>
              <a:rPr lang="it-IT" dirty="0" smtClean="0"/>
              <a:t> the training data.</a:t>
            </a:r>
          </a:p>
          <a:p>
            <a:pPr marL="0" indent="0">
              <a:buNone/>
            </a:pPr>
            <a:endParaRPr lang="it-IT" dirty="0" smtClean="0"/>
          </a:p>
          <a:p>
            <a:pPr marL="0" indent="0">
              <a:buNone/>
            </a:pPr>
            <a:r>
              <a:rPr lang="it-IT" dirty="0" smtClean="0"/>
              <a:t> </a:t>
            </a:r>
            <a:r>
              <a:rPr lang="it-IT" dirty="0" err="1" smtClean="0"/>
              <a:t>These</a:t>
            </a:r>
            <a:r>
              <a:rPr lang="it-IT" dirty="0" smtClean="0"/>
              <a:t> </a:t>
            </a:r>
            <a:r>
              <a:rPr lang="it-IT" dirty="0" err="1" smtClean="0"/>
              <a:t>techniques</a:t>
            </a:r>
            <a:r>
              <a:rPr lang="it-IT" dirty="0" smtClean="0"/>
              <a:t> </a:t>
            </a:r>
            <a:r>
              <a:rPr lang="it-IT" dirty="0" err="1" smtClean="0"/>
              <a:t>may</a:t>
            </a:r>
            <a:r>
              <a:rPr lang="it-IT" dirty="0" smtClean="0"/>
              <a:t> </a:t>
            </a:r>
            <a:r>
              <a:rPr lang="it-IT" dirty="0" err="1" smtClean="0"/>
              <a:t>collectively</a:t>
            </a:r>
            <a:r>
              <a:rPr lang="it-IT" dirty="0" smtClean="0"/>
              <a:t> be </a:t>
            </a:r>
            <a:r>
              <a:rPr lang="it-IT" dirty="0" err="1" smtClean="0"/>
              <a:t>addressed</a:t>
            </a:r>
            <a:r>
              <a:rPr lang="it-IT" dirty="0" smtClean="0"/>
              <a:t> </a:t>
            </a:r>
            <a:r>
              <a:rPr lang="it-IT" dirty="0" err="1" smtClean="0"/>
              <a:t>as</a:t>
            </a:r>
            <a:r>
              <a:rPr lang="it-IT" dirty="0" smtClean="0"/>
              <a:t> «</a:t>
            </a:r>
            <a:r>
              <a:rPr lang="it-IT" dirty="0" err="1" smtClean="0"/>
              <a:t>learning</a:t>
            </a:r>
            <a:r>
              <a:rPr lang="it-IT" dirty="0" smtClean="0"/>
              <a:t> </a:t>
            </a:r>
            <a:r>
              <a:rPr lang="it-IT" dirty="0" err="1" smtClean="0"/>
              <a:t>efficiently</a:t>
            </a:r>
            <a:r>
              <a:rPr lang="it-IT" dirty="0" smtClean="0"/>
              <a:t> from the simulator».</a:t>
            </a:r>
          </a:p>
          <a:p>
            <a:r>
              <a:rPr lang="it-IT" dirty="0" smtClean="0">
                <a:solidFill>
                  <a:srgbClr val="0070C0"/>
                </a:solidFill>
                <a:sym typeface="Wingdings" panose="05000000000000000000" pitchFamily="2" charset="2"/>
              </a:rPr>
              <a:t>A </a:t>
            </a:r>
            <a:r>
              <a:rPr lang="it-IT" dirty="0" err="1" smtClean="0">
                <a:solidFill>
                  <a:srgbClr val="0070C0"/>
                </a:solidFill>
                <a:sym typeface="Wingdings" panose="05000000000000000000" pitchFamily="2" charset="2"/>
              </a:rPr>
              <a:t>meaningful</a:t>
            </a:r>
            <a:r>
              <a:rPr lang="it-IT" dirty="0" smtClean="0">
                <a:solidFill>
                  <a:srgbClr val="0070C0"/>
                </a:solidFill>
                <a:sym typeface="Wingdings" panose="05000000000000000000" pitchFamily="2" charset="2"/>
              </a:rPr>
              <a:t> </a:t>
            </a:r>
            <a:r>
              <a:rPr lang="it-IT" dirty="0" err="1" smtClean="0">
                <a:solidFill>
                  <a:srgbClr val="0070C0"/>
                </a:solidFill>
                <a:sym typeface="Wingdings" panose="05000000000000000000" pitchFamily="2" charset="2"/>
              </a:rPr>
              <a:t>discussion</a:t>
            </a:r>
            <a:r>
              <a:rPr lang="it-IT" dirty="0" smtClean="0">
                <a:solidFill>
                  <a:srgbClr val="0070C0"/>
                </a:solidFill>
                <a:sym typeface="Wingdings" panose="05000000000000000000" pitchFamily="2" charset="2"/>
              </a:rPr>
              <a:t> of the </a:t>
            </a:r>
            <a:r>
              <a:rPr lang="it-IT" dirty="0" err="1" smtClean="0">
                <a:solidFill>
                  <a:srgbClr val="0070C0"/>
                </a:solidFill>
                <a:sym typeface="Wingdings" panose="05000000000000000000" pitchFamily="2" charset="2"/>
              </a:rPr>
              <a:t>wealth</a:t>
            </a:r>
            <a:r>
              <a:rPr lang="it-IT" dirty="0" smtClean="0">
                <a:solidFill>
                  <a:srgbClr val="0070C0"/>
                </a:solidFill>
                <a:sym typeface="Wingdings" panose="05000000000000000000" pitchFamily="2" charset="2"/>
              </a:rPr>
              <a:t> of </a:t>
            </a:r>
            <a:r>
              <a:rPr lang="it-IT" dirty="0" err="1" smtClean="0">
                <a:solidFill>
                  <a:srgbClr val="0070C0"/>
                </a:solidFill>
                <a:sym typeface="Wingdings" panose="05000000000000000000" pitchFamily="2" charset="2"/>
              </a:rPr>
              <a:t>ideas</a:t>
            </a:r>
            <a:r>
              <a:rPr lang="it-IT" dirty="0" smtClean="0">
                <a:solidFill>
                  <a:srgbClr val="0070C0"/>
                </a:solidFill>
                <a:sym typeface="Wingdings" panose="05000000000000000000" pitchFamily="2" charset="2"/>
              </a:rPr>
              <a:t> </a:t>
            </a:r>
            <a:r>
              <a:rPr lang="it-IT" dirty="0" err="1" smtClean="0">
                <a:solidFill>
                  <a:srgbClr val="0070C0"/>
                </a:solidFill>
                <a:sym typeface="Wingdings" panose="05000000000000000000" pitchFamily="2" charset="2"/>
              </a:rPr>
              <a:t>deployed</a:t>
            </a:r>
            <a:r>
              <a:rPr lang="it-IT" dirty="0" smtClean="0">
                <a:solidFill>
                  <a:srgbClr val="0070C0"/>
                </a:solidFill>
                <a:sym typeface="Wingdings" panose="05000000000000000000" pitchFamily="2" charset="2"/>
              </a:rPr>
              <a:t> for </a:t>
            </a:r>
            <a:r>
              <a:rPr lang="it-IT" dirty="0" err="1" smtClean="0">
                <a:solidFill>
                  <a:srgbClr val="0070C0"/>
                </a:solidFill>
                <a:sym typeface="Wingdings" panose="05000000000000000000" pitchFamily="2" charset="2"/>
              </a:rPr>
              <a:t>this</a:t>
            </a:r>
            <a:r>
              <a:rPr lang="it-IT" dirty="0" smtClean="0">
                <a:solidFill>
                  <a:srgbClr val="0070C0"/>
                </a:solidFill>
                <a:sym typeface="Wingdings" panose="05000000000000000000" pitchFamily="2" charset="2"/>
              </a:rPr>
              <a:t> </a:t>
            </a:r>
            <a:r>
              <a:rPr lang="it-IT" dirty="0" err="1" smtClean="0">
                <a:solidFill>
                  <a:srgbClr val="0070C0"/>
                </a:solidFill>
                <a:sym typeface="Wingdings" panose="05000000000000000000" pitchFamily="2" charset="2"/>
              </a:rPr>
              <a:t>would</a:t>
            </a:r>
            <a:r>
              <a:rPr lang="it-IT" dirty="0" smtClean="0">
                <a:solidFill>
                  <a:srgbClr val="0070C0"/>
                </a:solidFill>
                <a:sym typeface="Wingdings" panose="05000000000000000000" pitchFamily="2" charset="2"/>
              </a:rPr>
              <a:t> </a:t>
            </a:r>
            <a:r>
              <a:rPr lang="it-IT" dirty="0" err="1" smtClean="0">
                <a:solidFill>
                  <a:srgbClr val="0070C0"/>
                </a:solidFill>
                <a:sym typeface="Wingdings" panose="05000000000000000000" pitchFamily="2" charset="2"/>
              </a:rPr>
              <a:t>require</a:t>
            </a:r>
            <a:r>
              <a:rPr lang="it-IT" dirty="0" smtClean="0">
                <a:solidFill>
                  <a:srgbClr val="0070C0"/>
                </a:solidFill>
                <a:sym typeface="Wingdings" panose="05000000000000000000" pitchFamily="2" charset="2"/>
              </a:rPr>
              <a:t> a </a:t>
            </a:r>
            <a:r>
              <a:rPr lang="it-IT" dirty="0" err="1" smtClean="0">
                <a:solidFill>
                  <a:srgbClr val="0070C0"/>
                </a:solidFill>
                <a:sym typeface="Wingdings" panose="05000000000000000000" pitchFamily="2" charset="2"/>
              </a:rPr>
              <a:t>couple</a:t>
            </a:r>
            <a:r>
              <a:rPr lang="it-IT" dirty="0" smtClean="0">
                <a:solidFill>
                  <a:srgbClr val="0070C0"/>
                </a:solidFill>
                <a:sym typeface="Wingdings" panose="05000000000000000000" pitchFamily="2" charset="2"/>
              </a:rPr>
              <a:t> of </a:t>
            </a:r>
            <a:r>
              <a:rPr lang="it-IT" dirty="0" err="1" smtClean="0">
                <a:solidFill>
                  <a:srgbClr val="0070C0"/>
                </a:solidFill>
                <a:sym typeface="Wingdings" panose="05000000000000000000" pitchFamily="2" charset="2"/>
              </a:rPr>
              <a:t>lectures</a:t>
            </a:r>
            <a:r>
              <a:rPr lang="it-IT" dirty="0" smtClean="0">
                <a:solidFill>
                  <a:srgbClr val="0070C0"/>
                </a:solidFill>
                <a:sym typeface="Wingdings" panose="05000000000000000000" pitchFamily="2" charset="2"/>
              </a:rPr>
              <a:t> by </a:t>
            </a:r>
            <a:r>
              <a:rPr lang="it-IT" dirty="0" err="1" smtClean="0">
                <a:solidFill>
                  <a:srgbClr val="0070C0"/>
                </a:solidFill>
                <a:sym typeface="Wingdings" panose="05000000000000000000" pitchFamily="2" charset="2"/>
              </a:rPr>
              <a:t>itself</a:t>
            </a:r>
            <a:endParaRPr lang="it-IT" dirty="0" smtClean="0">
              <a:solidFill>
                <a:srgbClr val="0070C0"/>
              </a:solidFill>
            </a:endParaRPr>
          </a:p>
          <a:p>
            <a:pPr marL="0" indent="0">
              <a:buNone/>
            </a:pP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41</a:t>
            </a:fld>
            <a:endParaRPr lang="en-US"/>
          </a:p>
        </p:txBody>
      </p:sp>
    </p:spTree>
    <p:extLst>
      <p:ext uri="{BB962C8B-B14F-4D97-AF65-F5344CB8AC3E}">
        <p14:creationId xmlns:p14="http://schemas.microsoft.com/office/powerpoint/2010/main" val="324487264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Inference-aware summary statistics</a:t>
            </a:r>
            <a:endParaRPr lang="en-US" dirty="0"/>
          </a:p>
        </p:txBody>
      </p:sp>
      <p:sp>
        <p:nvSpPr>
          <p:cNvPr id="3" name="Content Placeholder 2"/>
          <p:cNvSpPr>
            <a:spLocks noGrp="1"/>
          </p:cNvSpPr>
          <p:nvPr>
            <p:ph idx="1"/>
          </p:nvPr>
        </p:nvSpPr>
        <p:spPr>
          <a:xfrm>
            <a:off x="838200" y="1866900"/>
            <a:ext cx="10515600" cy="4629150"/>
          </a:xfrm>
        </p:spPr>
        <p:txBody>
          <a:bodyPr>
            <a:normAutofit fontScale="70000" lnSpcReduction="20000"/>
          </a:bodyPr>
          <a:lstStyle/>
          <a:p>
            <a:pPr marL="0" indent="0">
              <a:buNone/>
            </a:pPr>
            <a:r>
              <a:rPr lang="en-US" dirty="0" smtClean="0"/>
              <a:t>A complementary family of techniques to “likelihood-free inference methods” tries to construct summaries that are better aligned with inference goal, once nuisance parameters are accounted for.</a:t>
            </a:r>
          </a:p>
          <a:p>
            <a:pPr marL="0" indent="0">
              <a:buNone/>
            </a:pPr>
            <a:endParaRPr lang="en-US" dirty="0"/>
          </a:p>
          <a:p>
            <a:pPr marL="0" indent="0">
              <a:buNone/>
            </a:pPr>
            <a:r>
              <a:rPr lang="en-US" dirty="0" smtClean="0">
                <a:solidFill>
                  <a:srgbClr val="0070C0"/>
                </a:solidFill>
              </a:rPr>
              <a:t>Typical procedure in HEP: </a:t>
            </a:r>
          </a:p>
          <a:p>
            <a:pPr marL="514350" indent="-514350">
              <a:buFont typeface="+mj-lt"/>
              <a:buAutoNum type="arabicPeriod"/>
            </a:pPr>
            <a:r>
              <a:rPr lang="en-US" dirty="0" smtClean="0"/>
              <a:t>“optimize” a classifier f(x</a:t>
            </a:r>
            <a:r>
              <a:rPr lang="it-IT" dirty="0" smtClean="0"/>
              <a:t>) to best </a:t>
            </a:r>
            <a:r>
              <a:rPr lang="it-IT" dirty="0" err="1" smtClean="0"/>
              <a:t>distinguish</a:t>
            </a:r>
            <a:r>
              <a:rPr lang="it-IT" dirty="0" smtClean="0"/>
              <a:t> S(</a:t>
            </a:r>
            <a:r>
              <a:rPr lang="el-GR" dirty="0" smtClean="0"/>
              <a:t>θ</a:t>
            </a:r>
            <a:r>
              <a:rPr lang="it-IT" dirty="0" smtClean="0"/>
              <a:t>) from B</a:t>
            </a:r>
            <a:r>
              <a:rPr lang="el-GR" dirty="0" smtClean="0"/>
              <a:t> </a:t>
            </a:r>
            <a:r>
              <a:rPr lang="it-IT" dirty="0" smtClean="0"/>
              <a:t>(e.g., </a:t>
            </a:r>
            <a:r>
              <a:rPr lang="el-GR" dirty="0" smtClean="0"/>
              <a:t>θ</a:t>
            </a:r>
            <a:r>
              <a:rPr lang="en-US" dirty="0" smtClean="0"/>
              <a:t>=</a:t>
            </a:r>
            <a:r>
              <a:rPr lang="el-GR" dirty="0" smtClean="0"/>
              <a:t>σ</a:t>
            </a:r>
            <a:r>
              <a:rPr lang="en-US" dirty="0" smtClean="0"/>
              <a:t>, cross section of signal process), e.g.</a:t>
            </a:r>
            <a:r>
              <a:rPr lang="en-US" dirty="0" smtClean="0">
                <a:sym typeface="Wingdings" panose="05000000000000000000" pitchFamily="2" charset="2"/>
              </a:rPr>
              <a:t> focusing on maximizing AUC or other figures of merit connected to observability of S (pseudo-significances)</a:t>
            </a:r>
          </a:p>
          <a:p>
            <a:pPr marL="0" indent="0">
              <a:buNone/>
            </a:pPr>
            <a:r>
              <a:rPr lang="en-US" dirty="0" smtClean="0">
                <a:sym typeface="Wingdings" panose="05000000000000000000" pitchFamily="2" charset="2"/>
              </a:rPr>
              <a:t>2a. 	Choose operating point (e.g. cut on f), maybe accounting for variability of S and B PDFs, 	and perform a counting experiment on data above f cut; </a:t>
            </a:r>
          </a:p>
          <a:p>
            <a:pPr marL="0" indent="0">
              <a:buNone/>
            </a:pPr>
            <a:r>
              <a:rPr lang="en-US" dirty="0" smtClean="0">
                <a:sym typeface="Wingdings" panose="05000000000000000000" pitchFamily="2" charset="2"/>
              </a:rPr>
              <a:t>2b.	Parametrize shape and fit for signal fraction, accounting for nuisances as shape variations</a:t>
            </a:r>
          </a:p>
          <a:p>
            <a:pPr marL="0" indent="0">
              <a:buNone/>
            </a:pPr>
            <a:r>
              <a:rPr lang="en-US" dirty="0" smtClean="0">
                <a:sym typeface="Wingdings" panose="05000000000000000000" pitchFamily="2" charset="2"/>
              </a:rPr>
              <a:t> In both cases, the optimization target (discrimination of S/B in absence of nuisances) is different from the true objective of the analysis (minimize uncertainty on parameter of interest)</a:t>
            </a:r>
          </a:p>
          <a:p>
            <a:pPr marL="0" indent="0">
              <a:buNone/>
            </a:pPr>
            <a:endParaRPr lang="en-US" dirty="0" smtClean="0">
              <a:sym typeface="Wingdings" panose="05000000000000000000" pitchFamily="2" charset="2"/>
            </a:endParaRPr>
          </a:p>
          <a:p>
            <a:pPr marL="0" indent="0">
              <a:buNone/>
            </a:pPr>
            <a:r>
              <a:rPr lang="en-US" dirty="0" smtClean="0">
                <a:sym typeface="Wingdings" panose="05000000000000000000" pitchFamily="2" charset="2"/>
              </a:rPr>
              <a:t>For a realignment, we must inform the classifier of the effect of nuisances </a:t>
            </a:r>
            <a:r>
              <a:rPr lang="en-US" dirty="0" smtClean="0">
                <a:solidFill>
                  <a:srgbClr val="FF0000"/>
                </a:solidFill>
                <a:sym typeface="Wingdings" panose="05000000000000000000" pitchFamily="2" charset="2"/>
              </a:rPr>
              <a:t>on the final measurement goal</a:t>
            </a:r>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42</a:t>
            </a:fld>
            <a:endParaRPr lang="en-US"/>
          </a:p>
        </p:txBody>
      </p:sp>
    </p:spTree>
    <p:extLst>
      <p:ext uri="{BB962C8B-B14F-4D97-AF65-F5344CB8AC3E}">
        <p14:creationId xmlns:p14="http://schemas.microsoft.com/office/powerpoint/2010/main" val="7481702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877550" cy="1325563"/>
          </a:xfrm>
        </p:spPr>
        <p:txBody>
          <a:bodyPr/>
          <a:lstStyle/>
          <a:p>
            <a:r>
              <a:rPr lang="en-US" dirty="0" smtClean="0"/>
              <a:t>INFERNO (inference-aware neural optimization)</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Idea of P. de Castro and TD[49]: </a:t>
            </a:r>
            <a:r>
              <a:rPr lang="en-US" dirty="0" smtClean="0">
                <a:solidFill>
                  <a:srgbClr val="FF0000"/>
                </a:solidFill>
              </a:rPr>
              <a:t>make the loss of a NN aware of what we really want to make of the NN output</a:t>
            </a:r>
            <a:r>
              <a:rPr lang="en-US" dirty="0" smtClean="0"/>
              <a:t>, and simultaneously inject in it a parametrization of nuisances, so that a loss minimization perfectly matches the (</a:t>
            </a:r>
            <a:r>
              <a:rPr lang="en-US" dirty="0" err="1" smtClean="0"/>
              <a:t>stat+syst</a:t>
            </a:r>
            <a:r>
              <a:rPr lang="en-US" dirty="0" smtClean="0"/>
              <a:t>) variance minimization of the final measurement.</a:t>
            </a:r>
            <a:r>
              <a:rPr lang="en-US" dirty="0"/>
              <a:t> </a:t>
            </a:r>
            <a:endParaRPr lang="en-US" dirty="0" smtClean="0"/>
          </a:p>
          <a:p>
            <a:pPr marL="0" indent="0">
              <a:buNone/>
            </a:pPr>
            <a:r>
              <a:rPr lang="en-US" dirty="0" smtClean="0"/>
              <a:t>The NN constructs summaries that are differentiable WRT the nuisances, and this property is propagated to the inference step, such that a global minimization can be performed.</a:t>
            </a:r>
          </a:p>
          <a:p>
            <a:pPr marL="0" indent="0">
              <a:buNone/>
            </a:pPr>
            <a:r>
              <a:rPr lang="en-US" dirty="0" smtClean="0"/>
              <a:t>NN </a:t>
            </a:r>
            <a:r>
              <a:rPr lang="en-US" dirty="0"/>
              <a:t>parameters are optimized by SGD within an </a:t>
            </a:r>
            <a:r>
              <a:rPr lang="en-US" dirty="0" err="1"/>
              <a:t>AutoDiff</a:t>
            </a:r>
            <a:r>
              <a:rPr lang="en-US" dirty="0"/>
              <a:t> framework (in </a:t>
            </a:r>
            <a:r>
              <a:rPr lang="en-US" dirty="0" err="1"/>
              <a:t>TensorFlow</a:t>
            </a:r>
            <a:r>
              <a:rPr lang="en-US" dirty="0"/>
              <a:t>)</a:t>
            </a:r>
          </a:p>
          <a:p>
            <a:pPr marL="0" indent="0">
              <a:buNone/>
            </a:pPr>
            <a:endParaRPr lang="en-US" dirty="0" smtClean="0"/>
          </a:p>
          <a:p>
            <a:pPr marL="0" indent="0">
              <a:buNone/>
            </a:pPr>
            <a:r>
              <a:rPr lang="en-US" dirty="0" smtClean="0"/>
              <a:t>Problem 1: </a:t>
            </a:r>
            <a:r>
              <a:rPr lang="en-US" dirty="0" smtClean="0">
                <a:solidFill>
                  <a:srgbClr val="0070C0"/>
                </a:solidFill>
              </a:rPr>
              <a:t>need to produce differentiable map of nuisance effect on features</a:t>
            </a:r>
            <a:r>
              <a:rPr lang="en-US" dirty="0" smtClean="0"/>
              <a:t>       		</a:t>
            </a:r>
            <a:r>
              <a:rPr lang="en-US" dirty="0" smtClean="0">
                <a:sym typeface="Wingdings" panose="05000000000000000000" pitchFamily="2" charset="2"/>
              </a:rPr>
              <a:t> Calls for custom solutions in HEP problems of different complexity</a:t>
            </a:r>
            <a:endParaRPr lang="en-US" dirty="0" smtClean="0"/>
          </a:p>
          <a:p>
            <a:pPr marL="0" indent="0">
              <a:buNone/>
            </a:pPr>
            <a:endParaRPr lang="en-US" dirty="0" smtClean="0"/>
          </a:p>
          <a:p>
            <a:pPr marL="0" indent="0">
              <a:buNone/>
            </a:pPr>
            <a:r>
              <a:rPr lang="en-US" dirty="0" smtClean="0"/>
              <a:t>Problem 2: </a:t>
            </a:r>
            <a:r>
              <a:rPr lang="en-US" dirty="0" smtClean="0">
                <a:solidFill>
                  <a:srgbClr val="0070C0"/>
                </a:solidFill>
              </a:rPr>
              <a:t>how to estimate the final variance </a:t>
            </a:r>
            <a:r>
              <a:rPr lang="en-US" dirty="0" smtClean="0"/>
              <a:t>on the parameter of interest?          		</a:t>
            </a:r>
            <a:r>
              <a:rPr lang="en-US" dirty="0" smtClean="0">
                <a:sym typeface="Wingdings" panose="05000000000000000000" pitchFamily="2" charset="2"/>
              </a:rPr>
              <a:t> </a:t>
            </a:r>
            <a:r>
              <a:rPr lang="en-US" dirty="0" smtClean="0"/>
              <a:t>Use the inverse of the Hessian matrix of a likelihood constructed with the 		summary statistic provided by the NN</a:t>
            </a:r>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43</a:t>
            </a:fld>
            <a:endParaRPr lang="en-US"/>
          </a:p>
        </p:txBody>
      </p:sp>
    </p:spTree>
    <p:extLst>
      <p:ext uri="{BB962C8B-B14F-4D97-AF65-F5344CB8AC3E}">
        <p14:creationId xmlns:p14="http://schemas.microsoft.com/office/powerpoint/2010/main" val="323901421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INFERNO structure</a:t>
            </a:r>
            <a:endParaRPr lang="en-US" dirty="0"/>
          </a:p>
        </p:txBody>
      </p:sp>
      <p:sp>
        <p:nvSpPr>
          <p:cNvPr id="3" name="Content Placeholder 2"/>
          <p:cNvSpPr>
            <a:spLocks noGrp="1"/>
          </p:cNvSpPr>
          <p:nvPr>
            <p:ph idx="1"/>
          </p:nvPr>
        </p:nvSpPr>
        <p:spPr>
          <a:xfrm>
            <a:off x="838199" y="1825625"/>
            <a:ext cx="10963276" cy="1853373"/>
          </a:xfrm>
        </p:spPr>
        <p:txBody>
          <a:bodyPr>
            <a:normAutofit fontScale="70000" lnSpcReduction="20000"/>
          </a:bodyPr>
          <a:lstStyle/>
          <a:p>
            <a:pPr marL="0" indent="0">
              <a:buNone/>
            </a:pPr>
            <a:r>
              <a:rPr lang="el-GR" b="1" dirty="0"/>
              <a:t>Β</a:t>
            </a:r>
            <a:r>
              <a:rPr lang="en-US" b="1" dirty="0" smtClean="0"/>
              <a:t>lock</a:t>
            </a:r>
            <a:r>
              <a:rPr lang="el-GR" b="1" dirty="0" smtClean="0"/>
              <a:t> 1</a:t>
            </a:r>
            <a:r>
              <a:rPr lang="en-US" b="1" dirty="0" smtClean="0"/>
              <a:t>:</a:t>
            </a:r>
            <a:r>
              <a:rPr lang="en-US" dirty="0" smtClean="0"/>
              <a:t> A simulator or an approximation of it is used to sample observations given parameters </a:t>
            </a:r>
            <a:r>
              <a:rPr lang="el-GR" dirty="0" smtClean="0"/>
              <a:t>θ</a:t>
            </a:r>
          </a:p>
          <a:p>
            <a:pPr marL="0" indent="0">
              <a:buNone/>
            </a:pPr>
            <a:r>
              <a:rPr lang="it-IT" b="1" dirty="0" err="1" smtClean="0"/>
              <a:t>Block</a:t>
            </a:r>
            <a:r>
              <a:rPr lang="it-IT" b="1" dirty="0" smtClean="0"/>
              <a:t> 2: </a:t>
            </a:r>
            <a:r>
              <a:rPr lang="it-IT" dirty="0" smtClean="0"/>
              <a:t>NN with </a:t>
            </a:r>
            <a:r>
              <a:rPr lang="it-IT" dirty="0" err="1" smtClean="0"/>
              <a:t>parameters</a:t>
            </a:r>
            <a:r>
              <a:rPr lang="it-IT" dirty="0" smtClean="0"/>
              <a:t> </a:t>
            </a:r>
            <a:r>
              <a:rPr lang="el-GR" dirty="0" smtClean="0"/>
              <a:t>φ </a:t>
            </a:r>
            <a:r>
              <a:rPr lang="en-US" dirty="0" smtClean="0"/>
              <a:t>produces outputs y</a:t>
            </a:r>
          </a:p>
          <a:p>
            <a:pPr marL="0" indent="0">
              <a:buNone/>
            </a:pPr>
            <a:r>
              <a:rPr lang="en-US" b="1" dirty="0" smtClean="0"/>
              <a:t>Block 3:</a:t>
            </a:r>
            <a:r>
              <a:rPr lang="en-US" dirty="0" smtClean="0"/>
              <a:t> A one-dimensional summary statistic, as a smoothed version of y, is produced by </a:t>
            </a:r>
            <a:r>
              <a:rPr lang="en-US" dirty="0" err="1" smtClean="0"/>
              <a:t>softmax</a:t>
            </a:r>
            <a:endParaRPr lang="en-US" dirty="0" smtClean="0"/>
          </a:p>
          <a:p>
            <a:pPr marL="0" indent="0">
              <a:buNone/>
            </a:pPr>
            <a:r>
              <a:rPr lang="en-US" b="1" dirty="0" smtClean="0"/>
              <a:t>Block 4:</a:t>
            </a:r>
            <a:r>
              <a:rPr lang="en-US" dirty="0" smtClean="0"/>
              <a:t> An Asimov likelihood is constructed with the summary (e.g. a histogram of Poisson counts), and used to get Hessian matrix, yielding expected variance on parameter of interest</a:t>
            </a: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44</a:t>
            </a:fld>
            <a:endParaRPr lang="en-US"/>
          </a:p>
        </p:txBody>
      </p:sp>
      <p:pic>
        <p:nvPicPr>
          <p:cNvPr id="7" name="Picture 6"/>
          <p:cNvPicPr>
            <a:picLocks noChangeAspect="1"/>
          </p:cNvPicPr>
          <p:nvPr/>
        </p:nvPicPr>
        <p:blipFill>
          <a:blip r:embed="rId2"/>
          <a:stretch>
            <a:fillRect/>
          </a:stretch>
        </p:blipFill>
        <p:spPr>
          <a:xfrm>
            <a:off x="4038600" y="3678998"/>
            <a:ext cx="8153400" cy="3179002"/>
          </a:xfrm>
          <a:prstGeom prst="rect">
            <a:avLst/>
          </a:prstGeom>
        </p:spPr>
      </p:pic>
      <p:sp>
        <p:nvSpPr>
          <p:cNvPr id="8" name="TextBox 7"/>
          <p:cNvSpPr txBox="1"/>
          <p:nvPr/>
        </p:nvSpPr>
        <p:spPr>
          <a:xfrm>
            <a:off x="838199" y="4314825"/>
            <a:ext cx="2876550" cy="1477328"/>
          </a:xfrm>
          <a:prstGeom prst="rect">
            <a:avLst/>
          </a:prstGeom>
          <a:noFill/>
        </p:spPr>
        <p:txBody>
          <a:bodyPr wrap="square" rtlCol="0">
            <a:spAutoFit/>
          </a:bodyPr>
          <a:lstStyle/>
          <a:p>
            <a:r>
              <a:rPr lang="en-US" dirty="0" err="1" smtClean="0"/>
              <a:t>Autodiff</a:t>
            </a:r>
            <a:r>
              <a:rPr lang="en-US" dirty="0" smtClean="0"/>
              <a:t> allows to update the NN parameters given the value of the variance, to navigate with SGD to </a:t>
            </a:r>
          </a:p>
          <a:p>
            <a:r>
              <a:rPr lang="en-US" dirty="0"/>
              <a:t>t</a:t>
            </a:r>
            <a:r>
              <a:rPr lang="en-US" dirty="0" smtClean="0"/>
              <a:t>he optimal solution </a:t>
            </a:r>
            <a:endParaRPr lang="en-US" dirty="0"/>
          </a:p>
        </p:txBody>
      </p:sp>
    </p:spTree>
    <p:extLst>
      <p:ext uri="{BB962C8B-B14F-4D97-AF65-F5344CB8AC3E}">
        <p14:creationId xmlns:p14="http://schemas.microsoft.com/office/powerpoint/2010/main" val="212606271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INFERNO details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04800" y="1568449"/>
                <a:ext cx="11125200" cy="4641851"/>
              </a:xfrm>
            </p:spPr>
            <p:txBody>
              <a:bodyPr>
                <a:normAutofit/>
              </a:bodyPr>
              <a:lstStyle/>
              <a:p>
                <a:pPr marL="0" indent="0">
                  <a:buNone/>
                </a:pPr>
                <a:r>
                  <a:rPr lang="en-US" sz="2200" dirty="0" smtClean="0"/>
                  <a:t>Given a sample of data D, the output of the NN </a:t>
                </a:r>
                <a:r>
                  <a:rPr lang="it-IT" sz="2200" dirty="0" smtClean="0"/>
                  <a:t>(of </a:t>
                </a:r>
                <a:r>
                  <a:rPr lang="it-IT" sz="2200" dirty="0" err="1" smtClean="0"/>
                  <a:t>parameters</a:t>
                </a:r>
                <a:r>
                  <a:rPr lang="it-IT" sz="2200" dirty="0" smtClean="0"/>
                  <a:t> </a:t>
                </a:r>
                <a:r>
                  <a:rPr lang="el-GR" sz="2200" dirty="0" smtClean="0"/>
                  <a:t>φ</a:t>
                </a:r>
                <a:r>
                  <a:rPr lang="it-IT" sz="2200" dirty="0" smtClean="0"/>
                  <a:t>) </a:t>
                </a:r>
                <a:r>
                  <a:rPr lang="en-US" sz="2200" dirty="0" smtClean="0"/>
                  <a:t>is a set f</a:t>
                </a:r>
                <a:r>
                  <a:rPr lang="en-US" sz="2200" baseline="-25000" dirty="0" smtClean="0"/>
                  <a:t>i</a:t>
                </a:r>
                <a:r>
                  <a:rPr lang="en-US" sz="2200" dirty="0" smtClean="0"/>
                  <a:t>(x|</a:t>
                </a:r>
                <a:r>
                  <a:rPr lang="el-GR" sz="2200" dirty="0" smtClean="0"/>
                  <a:t>φ</a:t>
                </a:r>
                <a:r>
                  <a:rPr lang="en-US" sz="2200" dirty="0" smtClean="0"/>
                  <a:t>), with which we may construct a non-parametric binned likelihood by simply counting how often the data have maximum output on the </a:t>
                </a:r>
                <a:r>
                  <a:rPr lang="en-US" sz="2200" dirty="0" err="1" smtClean="0"/>
                  <a:t>i</a:t>
                </a:r>
                <a:r>
                  <a:rPr lang="en-US" sz="2200" baseline="30000" dirty="0" err="1" smtClean="0"/>
                  <a:t>th</a:t>
                </a:r>
                <a:r>
                  <a:rPr lang="en-US" sz="2200" dirty="0" smtClean="0"/>
                  <a:t> node:</a:t>
                </a:r>
              </a:p>
              <a:p>
                <a:pPr marL="0" indent="0">
                  <a:buNone/>
                </a:pPr>
                <a:endParaRPr lang="it-IT" sz="2200" dirty="0" smtClean="0"/>
              </a:p>
              <a:p>
                <a:pPr marL="0" indent="0">
                  <a:buNone/>
                </a:pPr>
                <a:r>
                  <a:rPr lang="it-IT" sz="2200" dirty="0"/>
                  <a:t>a</a:t>
                </a:r>
                <a:r>
                  <a:rPr lang="it-IT" sz="2200" dirty="0" smtClean="0"/>
                  <a:t>nd </a:t>
                </a:r>
                <a:r>
                  <a:rPr lang="it-IT" sz="2200" dirty="0" err="1" smtClean="0"/>
                  <a:t>using</a:t>
                </a:r>
                <a:r>
                  <a:rPr lang="it-IT" sz="2200" dirty="0" smtClean="0"/>
                  <a:t> the </a:t>
                </a:r>
                <a:r>
                  <a:rPr lang="it-IT" sz="2200" dirty="0" err="1" smtClean="0"/>
                  <a:t>summary</a:t>
                </a:r>
                <a:r>
                  <a:rPr lang="it-IT" sz="2200" dirty="0" smtClean="0"/>
                  <a:t> t to </a:t>
                </a:r>
                <a:r>
                  <a:rPr lang="it-IT" sz="2200" dirty="0" err="1" smtClean="0"/>
                  <a:t>write</a:t>
                </a:r>
                <a:r>
                  <a:rPr lang="it-IT" sz="2200" dirty="0" smtClean="0"/>
                  <a:t> </a:t>
                </a:r>
                <a14:m>
                  <m:oMath xmlns:m="http://schemas.openxmlformats.org/officeDocument/2006/math">
                    <m:r>
                      <a:rPr lang="it-IT" sz="2200" b="0" i="1" smtClean="0">
                        <a:latin typeface="Cambria Math" panose="02040503050406030204" pitchFamily="18" charset="0"/>
                      </a:rPr>
                      <m:t>𝐿</m:t>
                    </m:r>
                    <m:d>
                      <m:dPr>
                        <m:ctrlPr>
                          <a:rPr lang="it-IT" sz="2200" b="0" i="1" smtClean="0">
                            <a:latin typeface="Cambria Math" panose="02040503050406030204" pitchFamily="18" charset="0"/>
                          </a:rPr>
                        </m:ctrlPr>
                      </m:dPr>
                      <m:e>
                        <m:r>
                          <a:rPr lang="it-IT" sz="2200" b="0" i="1" smtClean="0">
                            <a:latin typeface="Cambria Math" panose="02040503050406030204" pitchFamily="18" charset="0"/>
                          </a:rPr>
                          <m:t>𝐷</m:t>
                        </m:r>
                      </m:e>
                      <m:e>
                        <m:r>
                          <a:rPr lang="it-IT" sz="2200" b="0" i="1" smtClean="0">
                            <a:latin typeface="Cambria Math" panose="02040503050406030204" pitchFamily="18" charset="0"/>
                            <a:ea typeface="Cambria Math" panose="02040503050406030204" pitchFamily="18" charset="0"/>
                          </a:rPr>
                          <m:t>𝜑</m:t>
                        </m:r>
                      </m:e>
                    </m:d>
                    <m:r>
                      <a:rPr lang="it-IT" sz="2200" b="0" i="1" smtClean="0">
                        <a:latin typeface="Cambria Math" panose="02040503050406030204" pitchFamily="18" charset="0"/>
                        <a:ea typeface="Cambria Math" panose="02040503050406030204" pitchFamily="18" charset="0"/>
                      </a:rPr>
                      <m:t>=</m:t>
                    </m:r>
                    <m:nary>
                      <m:naryPr>
                        <m:chr m:val="∏"/>
                        <m:subHide m:val="on"/>
                        <m:supHide m:val="on"/>
                        <m:ctrlPr>
                          <a:rPr lang="it-IT" sz="2200" b="0" i="1" smtClean="0">
                            <a:latin typeface="Cambria Math" panose="02040503050406030204" pitchFamily="18" charset="0"/>
                            <a:ea typeface="Cambria Math" panose="02040503050406030204" pitchFamily="18" charset="0"/>
                          </a:rPr>
                        </m:ctrlPr>
                      </m:naryPr>
                      <m:sub/>
                      <m:sup/>
                      <m:e>
                        <m:r>
                          <a:rPr lang="it-IT" sz="2200" b="0" i="1" smtClean="0">
                            <a:latin typeface="Cambria Math" panose="02040503050406030204" pitchFamily="18" charset="0"/>
                            <a:ea typeface="Cambria Math" panose="02040503050406030204" pitchFamily="18" charset="0"/>
                          </a:rPr>
                          <m:t>𝑃𝑜𝑖𝑠</m:t>
                        </m:r>
                        <m:d>
                          <m:dPr>
                            <m:begChr m:val="["/>
                            <m:endChr m:val="]"/>
                            <m:ctrlPr>
                              <a:rPr lang="it-IT" sz="2200" b="0" i="1" smtClean="0">
                                <a:latin typeface="Cambria Math" panose="02040503050406030204" pitchFamily="18" charset="0"/>
                                <a:ea typeface="Cambria Math" panose="02040503050406030204" pitchFamily="18" charset="0"/>
                              </a:rPr>
                            </m:ctrlPr>
                          </m:dPr>
                          <m:e>
                            <m:r>
                              <a:rPr lang="it-IT" sz="2200" b="0" i="1" smtClean="0">
                                <a:latin typeface="Cambria Math" panose="02040503050406030204" pitchFamily="18" charset="0"/>
                                <a:ea typeface="Cambria Math" panose="02040503050406030204" pitchFamily="18" charset="0"/>
                              </a:rPr>
                              <m:t>𝑡</m:t>
                            </m:r>
                            <m:d>
                              <m:dPr>
                                <m:ctrlPr>
                                  <a:rPr lang="it-IT" sz="2200" b="0" i="1" smtClean="0">
                                    <a:latin typeface="Cambria Math" panose="02040503050406030204" pitchFamily="18" charset="0"/>
                                    <a:ea typeface="Cambria Math" panose="02040503050406030204" pitchFamily="18" charset="0"/>
                                  </a:rPr>
                                </m:ctrlPr>
                              </m:dPr>
                              <m:e>
                                <m:r>
                                  <a:rPr lang="it-IT" sz="2200" b="0" i="1" smtClean="0">
                                    <a:latin typeface="Cambria Math" panose="02040503050406030204" pitchFamily="18" charset="0"/>
                                    <a:ea typeface="Cambria Math" panose="02040503050406030204" pitchFamily="18" charset="0"/>
                                  </a:rPr>
                                  <m:t>𝐷</m:t>
                                </m:r>
                              </m:e>
                              <m:e>
                                <m:r>
                                  <a:rPr lang="it-IT" sz="2200" i="1">
                                    <a:latin typeface="Cambria Math" panose="02040503050406030204" pitchFamily="18" charset="0"/>
                                    <a:ea typeface="Cambria Math" panose="02040503050406030204" pitchFamily="18" charset="0"/>
                                  </a:rPr>
                                  <m:t>𝜑</m:t>
                                </m:r>
                              </m:e>
                            </m:d>
                            <m:r>
                              <a:rPr lang="it-IT" sz="2200" b="0" i="1" smtClean="0">
                                <a:latin typeface="Cambria Math" panose="02040503050406030204" pitchFamily="18" charset="0"/>
                                <a:ea typeface="Cambria Math" panose="02040503050406030204" pitchFamily="18" charset="0"/>
                              </a:rPr>
                              <m:t>|</m:t>
                            </m:r>
                            <m:sSub>
                              <m:sSubPr>
                                <m:ctrlPr>
                                  <a:rPr lang="it-IT" sz="2200" i="1">
                                    <a:latin typeface="Cambria Math" panose="02040503050406030204" pitchFamily="18" charset="0"/>
                                    <a:ea typeface="Cambria Math" panose="02040503050406030204" pitchFamily="18" charset="0"/>
                                  </a:rPr>
                                </m:ctrlPr>
                              </m:sSubPr>
                              <m:e>
                                <m:r>
                                  <a:rPr lang="it-IT" sz="2200" b="0" i="1" smtClean="0">
                                    <a:latin typeface="Cambria Math" panose="02040503050406030204" pitchFamily="18" charset="0"/>
                                    <a:ea typeface="Cambria Math" panose="02040503050406030204" pitchFamily="18" charset="0"/>
                                  </a:rPr>
                                  <m:t>𝑡</m:t>
                                </m:r>
                                <m:r>
                                  <a:rPr lang="it-IT" sz="2200" b="0" i="1" smtClean="0">
                                    <a:latin typeface="Cambria Math" panose="02040503050406030204" pitchFamily="18" charset="0"/>
                                    <a:ea typeface="Cambria Math" panose="02040503050406030204" pitchFamily="18" charset="0"/>
                                  </a:rPr>
                                  <m:t>(</m:t>
                                </m:r>
                                <m:r>
                                  <a:rPr lang="it-IT" sz="2200" i="1">
                                    <a:latin typeface="Cambria Math" panose="02040503050406030204" pitchFamily="18" charset="0"/>
                                    <a:ea typeface="Cambria Math" panose="02040503050406030204" pitchFamily="18" charset="0"/>
                                  </a:rPr>
                                  <m:t>𝐺</m:t>
                                </m:r>
                              </m:e>
                              <m:sub>
                                <m:r>
                                  <a:rPr lang="it-IT" sz="2200" i="1">
                                    <a:latin typeface="Cambria Math" panose="02040503050406030204" pitchFamily="18" charset="0"/>
                                    <a:ea typeface="Cambria Math" panose="02040503050406030204" pitchFamily="18" charset="0"/>
                                  </a:rPr>
                                  <m:t>𝑀𝐶</m:t>
                                </m:r>
                              </m:sub>
                            </m:sSub>
                            <m:r>
                              <a:rPr lang="it-IT" sz="2200" b="0" i="1" smtClean="0">
                                <a:latin typeface="Cambria Math" panose="02040503050406030204" pitchFamily="18" charset="0"/>
                                <a:ea typeface="Cambria Math" panose="02040503050406030204" pitchFamily="18" charset="0"/>
                              </a:rPr>
                              <m:t>;</m:t>
                            </m:r>
                            <m:r>
                              <a:rPr lang="it-IT" sz="2200" i="1">
                                <a:latin typeface="Cambria Math" panose="02040503050406030204" pitchFamily="18" charset="0"/>
                                <a:ea typeface="Cambria Math" panose="02040503050406030204" pitchFamily="18" charset="0"/>
                              </a:rPr>
                              <m:t>𝜑</m:t>
                            </m:r>
                            <m:r>
                              <a:rPr lang="it-IT" sz="2200" i="1">
                                <a:latin typeface="Cambria Math" panose="02040503050406030204" pitchFamily="18" charset="0"/>
                                <a:ea typeface="Cambria Math" panose="02040503050406030204" pitchFamily="18" charset="0"/>
                              </a:rPr>
                              <m:t>)</m:t>
                            </m:r>
                          </m:e>
                        </m:d>
                        <m:r>
                          <a:rPr lang="it-IT" sz="2200" b="0" i="1" smtClean="0">
                            <a:latin typeface="Cambria Math" panose="02040503050406030204" pitchFamily="18" charset="0"/>
                            <a:ea typeface="Cambria Math" panose="02040503050406030204" pitchFamily="18" charset="0"/>
                          </a:rPr>
                          <m:t>  </m:t>
                        </m:r>
                      </m:e>
                    </m:nary>
                  </m:oMath>
                </a14:m>
                <a:endParaRPr lang="it-IT" sz="2200" dirty="0" smtClean="0"/>
              </a:p>
              <a:p>
                <a:pPr marL="0" indent="0">
                  <a:buNone/>
                </a:pPr>
                <a:r>
                  <a:rPr lang="it-IT" sz="2200" dirty="0" smtClean="0"/>
                  <a:t>				</a:t>
                </a:r>
                <a:r>
                  <a:rPr lang="it-IT" sz="2200" dirty="0" err="1" smtClean="0"/>
                  <a:t>where</a:t>
                </a:r>
                <a:r>
                  <a:rPr lang="it-IT" sz="2200" dirty="0" smtClean="0"/>
                  <a:t> G</a:t>
                </a:r>
                <a:r>
                  <a:rPr lang="it-IT" sz="2200" baseline="-25000" dirty="0" smtClean="0"/>
                  <a:t>MC</a:t>
                </a:r>
                <a:r>
                  <a:rPr lang="it-IT" sz="2200" dirty="0" smtClean="0"/>
                  <a:t> </a:t>
                </a:r>
                <a:r>
                  <a:rPr lang="it-IT" sz="2200" dirty="0" err="1" smtClean="0"/>
                  <a:t>is</a:t>
                </a:r>
                <a:r>
                  <a:rPr lang="it-IT" sz="2200" dirty="0" smtClean="0"/>
                  <a:t> the </a:t>
                </a:r>
                <a:r>
                  <a:rPr lang="it-IT" sz="2200" dirty="0" err="1" smtClean="0"/>
                  <a:t>generated</a:t>
                </a:r>
                <a:r>
                  <a:rPr lang="it-IT" sz="2200" dirty="0" smtClean="0"/>
                  <a:t> </a:t>
                </a:r>
                <a:r>
                  <a:rPr lang="it-IT" sz="2200" dirty="0" err="1" smtClean="0"/>
                  <a:t>simulation</a:t>
                </a:r>
                <a:r>
                  <a:rPr lang="it-IT" sz="2200" dirty="0" smtClean="0"/>
                  <a:t> </a:t>
                </a:r>
                <a:r>
                  <a:rPr lang="it-IT" sz="2200" dirty="0" err="1" smtClean="0"/>
                  <a:t>used</a:t>
                </a:r>
                <a:r>
                  <a:rPr lang="it-IT" sz="2200" dirty="0" smtClean="0"/>
                  <a:t> for </a:t>
                </a:r>
                <a:r>
                  <a:rPr lang="it-IT" sz="2200" dirty="0" err="1" smtClean="0"/>
                  <a:t>calibration</a:t>
                </a:r>
                <a:r>
                  <a:rPr lang="it-IT" sz="2200" dirty="0" smtClean="0"/>
                  <a:t>. </a:t>
                </a:r>
              </a:p>
              <a:p>
                <a:pPr marL="0" indent="0">
                  <a:buNone/>
                </a:pPr>
                <a:r>
                  <a:rPr lang="it-IT" sz="2200" dirty="0" smtClean="0"/>
                  <a:t>The </a:t>
                </a:r>
                <a:r>
                  <a:rPr lang="it-IT" sz="2200" dirty="0" err="1" smtClean="0"/>
                  <a:t>argmax</a:t>
                </a:r>
                <a:r>
                  <a:rPr lang="it-IT" sz="2200" dirty="0" smtClean="0"/>
                  <a:t> </a:t>
                </a:r>
                <a:r>
                  <a:rPr lang="it-IT" sz="2200" dirty="0" err="1" smtClean="0"/>
                  <a:t>is</a:t>
                </a:r>
                <a:r>
                  <a:rPr lang="it-IT" sz="2200" dirty="0" smtClean="0"/>
                  <a:t> non-</a:t>
                </a:r>
                <a:r>
                  <a:rPr lang="it-IT" sz="2200" dirty="0" err="1" smtClean="0"/>
                  <a:t>differentiable</a:t>
                </a:r>
                <a:r>
                  <a:rPr lang="it-IT" sz="2200" dirty="0" smtClean="0"/>
                  <a:t>, so </a:t>
                </a:r>
                <a:r>
                  <a:rPr lang="it-IT" sz="2200" dirty="0" err="1" smtClean="0"/>
                  <a:t>we</a:t>
                </a:r>
                <a:r>
                  <a:rPr lang="it-IT" sz="2200" dirty="0" smtClean="0"/>
                  <a:t> can </a:t>
                </a:r>
                <a:r>
                  <a:rPr lang="it-IT" sz="2200" dirty="0" err="1" smtClean="0"/>
                  <a:t>approximate</a:t>
                </a:r>
                <a:r>
                  <a:rPr lang="it-IT" sz="2200" dirty="0" smtClean="0"/>
                  <a:t> the </a:t>
                </a:r>
                <a:r>
                  <a:rPr lang="it-IT" sz="2200" dirty="0" err="1" smtClean="0"/>
                  <a:t>summary</a:t>
                </a:r>
                <a:r>
                  <a:rPr lang="it-IT" sz="2200" dirty="0" smtClean="0"/>
                  <a:t> with the </a:t>
                </a:r>
                <a:r>
                  <a:rPr lang="it-IT" sz="2200" dirty="0" err="1" smtClean="0">
                    <a:solidFill>
                      <a:srgbClr val="0070C0"/>
                    </a:solidFill>
                  </a:rPr>
                  <a:t>softmax</a:t>
                </a:r>
                <a:r>
                  <a:rPr lang="it-IT" sz="2200" dirty="0" smtClean="0">
                    <a:solidFill>
                      <a:srgbClr val="0070C0"/>
                    </a:solidFill>
                  </a:rPr>
                  <a:t> operator:</a:t>
                </a:r>
              </a:p>
              <a:p>
                <a:pPr marL="0" indent="0">
                  <a:buNone/>
                </a:pPr>
                <a:r>
                  <a:rPr lang="it-IT" sz="2200" dirty="0" smtClean="0"/>
                  <a:t>						</a:t>
                </a:r>
                <a:r>
                  <a:rPr lang="it-IT" sz="2200" dirty="0" err="1" smtClean="0"/>
                  <a:t>where</a:t>
                </a:r>
                <a:r>
                  <a:rPr lang="it-IT" sz="2200" dirty="0" smtClean="0"/>
                  <a:t> </a:t>
                </a:r>
                <a:r>
                  <a:rPr lang="el-GR" sz="2200" dirty="0" smtClean="0"/>
                  <a:t>τ</a:t>
                </a:r>
                <a:r>
                  <a:rPr lang="it-IT" sz="2200" dirty="0" smtClean="0"/>
                  <a:t> </a:t>
                </a:r>
                <a:r>
                  <a:rPr lang="it-IT" sz="2200" dirty="0" err="1" smtClean="0"/>
                  <a:t>is</a:t>
                </a:r>
                <a:r>
                  <a:rPr lang="it-IT" sz="2200" dirty="0" smtClean="0"/>
                  <a:t> a temperature HP.</a:t>
                </a:r>
              </a:p>
              <a:p>
                <a:pPr marL="0" indent="0">
                  <a:buNone/>
                </a:pPr>
                <a:r>
                  <a:rPr lang="it-IT" sz="2200" dirty="0" err="1" smtClean="0"/>
                  <a:t>Instead</a:t>
                </a:r>
                <a:r>
                  <a:rPr lang="it-IT" sz="2200" dirty="0" smtClean="0"/>
                  <a:t> of </a:t>
                </a:r>
                <a:r>
                  <a:rPr lang="it-IT" sz="2200" dirty="0" err="1" smtClean="0"/>
                  <a:t>real</a:t>
                </a:r>
                <a:r>
                  <a:rPr lang="it-IT" sz="2200" dirty="0" smtClean="0"/>
                  <a:t> data, </a:t>
                </a:r>
                <a:r>
                  <a:rPr lang="it-IT" sz="2200" dirty="0" err="1" smtClean="0"/>
                  <a:t>if</a:t>
                </a:r>
                <a:r>
                  <a:rPr lang="it-IT" sz="2200" dirty="0" smtClean="0"/>
                  <a:t> </a:t>
                </a:r>
                <a:r>
                  <a:rPr lang="it-IT" sz="2200" dirty="0" err="1" smtClean="0"/>
                  <a:t>we</a:t>
                </a:r>
                <a:r>
                  <a:rPr lang="it-IT" sz="2200" dirty="0" smtClean="0"/>
                  <a:t> use </a:t>
                </a:r>
                <a:r>
                  <a:rPr lang="it-IT" sz="2200" dirty="0" err="1" smtClean="0"/>
                  <a:t>simulated</a:t>
                </a:r>
                <a:r>
                  <a:rPr lang="it-IT" sz="2200" dirty="0" smtClean="0"/>
                  <a:t> data </a:t>
                </a:r>
                <a:r>
                  <a:rPr lang="it-IT" sz="2200" dirty="0" err="1" smtClean="0"/>
                  <a:t>we</a:t>
                </a:r>
                <a:r>
                  <a:rPr lang="it-IT" sz="2200" dirty="0" smtClean="0"/>
                  <a:t> </a:t>
                </a:r>
                <a:r>
                  <a:rPr lang="it-IT" sz="2200" dirty="0" err="1" smtClean="0"/>
                  <a:t>may</a:t>
                </a:r>
                <a:r>
                  <a:rPr lang="it-IT" sz="2200" dirty="0" smtClean="0"/>
                  <a:t> </a:t>
                </a:r>
                <a:r>
                  <a:rPr lang="it-IT" sz="2200" dirty="0" err="1" smtClean="0"/>
                  <a:t>construct</a:t>
                </a:r>
                <a:r>
                  <a:rPr lang="it-IT" sz="2200" dirty="0" smtClean="0"/>
                  <a:t> an Asimov </a:t>
                </a:r>
                <a:r>
                  <a:rPr lang="it-IT" sz="2200" dirty="0" err="1" smtClean="0"/>
                  <a:t>likelihood</a:t>
                </a:r>
                <a:r>
                  <a:rPr lang="it-IT" sz="2200" dirty="0" smtClean="0"/>
                  <a:t>, </a:t>
                </a:r>
                <a:r>
                  <a:rPr lang="it-IT" sz="2200" dirty="0" err="1" smtClean="0"/>
                  <a:t>whose</a:t>
                </a:r>
                <a:r>
                  <a:rPr lang="it-IT" sz="2200" dirty="0" smtClean="0"/>
                  <a:t> </a:t>
                </a:r>
                <a:r>
                  <a:rPr lang="it-IT" sz="2200" dirty="0" err="1" smtClean="0"/>
                  <a:t>maximization</a:t>
                </a:r>
                <a:r>
                  <a:rPr lang="it-IT" sz="2200" dirty="0" smtClean="0"/>
                  <a:t> </a:t>
                </a:r>
                <a:r>
                  <a:rPr lang="it-IT" sz="2200" dirty="0" err="1" smtClean="0"/>
                  <a:t>will</a:t>
                </a:r>
                <a:r>
                  <a:rPr lang="it-IT" sz="2200" dirty="0" smtClean="0"/>
                  <a:t> </a:t>
                </a:r>
                <a:r>
                  <a:rPr lang="it-IT" sz="2200" dirty="0" err="1" smtClean="0"/>
                  <a:t>provide</a:t>
                </a:r>
                <a:r>
                  <a:rPr lang="it-IT" sz="2200" dirty="0" smtClean="0"/>
                  <a:t> the </a:t>
                </a:r>
                <a:r>
                  <a:rPr lang="it-IT" sz="2200" dirty="0" err="1" smtClean="0"/>
                  <a:t>true</a:t>
                </a:r>
                <a:r>
                  <a:rPr lang="it-IT" sz="2200" dirty="0" smtClean="0"/>
                  <a:t> </a:t>
                </a:r>
                <a:r>
                  <a:rPr lang="it-IT" sz="2200" dirty="0" err="1" smtClean="0"/>
                  <a:t>parameter</a:t>
                </a:r>
                <a:r>
                  <a:rPr lang="it-IT" sz="2200" dirty="0" smtClean="0"/>
                  <a:t> </a:t>
                </a:r>
                <a:r>
                  <a:rPr lang="it-IT" sz="2200" dirty="0" err="1" smtClean="0"/>
                  <a:t>as</a:t>
                </a:r>
                <a:r>
                  <a:rPr lang="it-IT" sz="2200" dirty="0" smtClean="0"/>
                  <a:t> MLE:</a:t>
                </a:r>
              </a:p>
              <a:p>
                <a:pPr marL="0" indent="0">
                  <a:buNone/>
                </a:pPr>
                <a:endParaRPr lang="it-IT" sz="2200" dirty="0" smtClean="0"/>
              </a:p>
              <a:p>
                <a:pPr marL="0" indent="0">
                  <a:buNone/>
                </a:pPr>
                <a:endParaRPr lang="it-IT" dirty="0"/>
              </a:p>
              <a:p>
                <a:pPr marL="0" indent="0">
                  <a:buNone/>
                </a:pPr>
                <a:endParaRPr lang="it-IT" dirty="0" smtClean="0"/>
              </a:p>
              <a:p>
                <a:pPr marL="0" indent="0">
                  <a:buNone/>
                </a:pPr>
                <a:endParaRPr lang="it-IT" dirty="0" smtClean="0"/>
              </a:p>
              <a:p>
                <a:pPr marL="0" indent="0">
                  <a:buNone/>
                </a:pPr>
                <a:endParaRPr lang="it-IT" dirty="0" smtClean="0"/>
              </a:p>
              <a:p>
                <a:pPr marL="0" indent="0">
                  <a:buNone/>
                </a:pPr>
                <a:endParaRPr lang="it-IT" dirty="0" smtClean="0"/>
              </a:p>
              <a:p>
                <a:pPr marL="0" indent="0">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04800" y="1568449"/>
                <a:ext cx="11125200" cy="4641851"/>
              </a:xfrm>
              <a:blipFill>
                <a:blip r:embed="rId2"/>
                <a:stretch>
                  <a:fillRect l="-712" t="-1575" r="-55"/>
                </a:stretch>
              </a:blipFill>
            </p:spPr>
            <p:txBody>
              <a:bodyPr/>
              <a:lstStyle/>
              <a:p>
                <a:r>
                  <a:rPr lang="it-IT">
                    <a:noFill/>
                  </a:rPr>
                  <a:t> </a:t>
                </a:r>
              </a:p>
            </p:txBody>
          </p:sp>
        </mc:Fallback>
      </mc:AlternateContent>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45</a:t>
            </a:fld>
            <a:endParaRPr lang="en-US"/>
          </a:p>
        </p:txBody>
      </p:sp>
      <p:pic>
        <p:nvPicPr>
          <p:cNvPr id="7" name="Picture 6"/>
          <p:cNvPicPr>
            <a:picLocks noChangeAspect="1"/>
          </p:cNvPicPr>
          <p:nvPr/>
        </p:nvPicPr>
        <p:blipFill>
          <a:blip r:embed="rId3"/>
          <a:stretch>
            <a:fillRect/>
          </a:stretch>
        </p:blipFill>
        <p:spPr>
          <a:xfrm>
            <a:off x="4524376" y="2253245"/>
            <a:ext cx="3045112" cy="777305"/>
          </a:xfrm>
          <a:prstGeom prst="rect">
            <a:avLst/>
          </a:prstGeom>
        </p:spPr>
      </p:pic>
      <p:pic>
        <p:nvPicPr>
          <p:cNvPr id="8" name="Picture 7"/>
          <p:cNvPicPr>
            <a:picLocks noChangeAspect="1"/>
          </p:cNvPicPr>
          <p:nvPr/>
        </p:nvPicPr>
        <p:blipFill>
          <a:blip r:embed="rId4"/>
          <a:stretch>
            <a:fillRect/>
          </a:stretch>
        </p:blipFill>
        <p:spPr>
          <a:xfrm>
            <a:off x="2209800" y="4239816"/>
            <a:ext cx="2686050" cy="759612"/>
          </a:xfrm>
          <a:prstGeom prst="rect">
            <a:avLst/>
          </a:prstGeom>
        </p:spPr>
      </p:pic>
      <p:pic>
        <p:nvPicPr>
          <p:cNvPr id="9" name="Picture 8"/>
          <p:cNvPicPr>
            <a:picLocks noChangeAspect="1"/>
          </p:cNvPicPr>
          <p:nvPr/>
        </p:nvPicPr>
        <p:blipFill>
          <a:blip r:embed="rId5"/>
          <a:stretch>
            <a:fillRect/>
          </a:stretch>
        </p:blipFill>
        <p:spPr>
          <a:xfrm>
            <a:off x="2924176" y="5816585"/>
            <a:ext cx="5581650" cy="904890"/>
          </a:xfrm>
          <a:prstGeom prst="rect">
            <a:avLst/>
          </a:prstGeom>
        </p:spPr>
      </p:pic>
      <p:sp>
        <p:nvSpPr>
          <p:cNvPr id="10" name="TextBox 9"/>
          <p:cNvSpPr txBox="1"/>
          <p:nvPr/>
        </p:nvSpPr>
        <p:spPr>
          <a:xfrm>
            <a:off x="9448800" y="5816585"/>
            <a:ext cx="2695931" cy="923330"/>
          </a:xfrm>
          <a:prstGeom prst="rect">
            <a:avLst/>
          </a:prstGeom>
          <a:noFill/>
        </p:spPr>
        <p:txBody>
          <a:bodyPr wrap="none" rtlCol="0">
            <a:spAutoFit/>
          </a:bodyPr>
          <a:lstStyle/>
          <a:p>
            <a:r>
              <a:rPr lang="it-IT" dirty="0" smtClean="0"/>
              <a:t>(n/l </a:t>
            </a:r>
            <a:r>
              <a:rPr lang="it-IT" dirty="0" err="1" smtClean="0"/>
              <a:t>factors</a:t>
            </a:r>
            <a:r>
              <a:rPr lang="it-IT" dirty="0" smtClean="0"/>
              <a:t> account</a:t>
            </a:r>
          </a:p>
          <a:p>
            <a:r>
              <a:rPr lang="it-IT" dirty="0" smtClean="0"/>
              <a:t>for </a:t>
            </a:r>
            <a:r>
              <a:rPr lang="it-IT" dirty="0" err="1" smtClean="0"/>
              <a:t>different</a:t>
            </a:r>
            <a:r>
              <a:rPr lang="it-IT" dirty="0" smtClean="0"/>
              <a:t> </a:t>
            </a:r>
            <a:r>
              <a:rPr lang="it-IT" dirty="0" err="1" smtClean="0"/>
              <a:t>fractions</a:t>
            </a:r>
            <a:r>
              <a:rPr lang="it-IT" dirty="0" smtClean="0"/>
              <a:t> </a:t>
            </a:r>
          </a:p>
          <a:p>
            <a:r>
              <a:rPr lang="it-IT" dirty="0" smtClean="0"/>
              <a:t>of S and B </a:t>
            </a:r>
            <a:r>
              <a:rPr lang="it-IT" dirty="0" err="1" smtClean="0"/>
              <a:t>simulation</a:t>
            </a:r>
            <a:r>
              <a:rPr lang="it-IT" dirty="0" smtClean="0"/>
              <a:t> data)</a:t>
            </a:r>
            <a:endParaRPr lang="en-US" dirty="0"/>
          </a:p>
        </p:txBody>
      </p:sp>
    </p:spTree>
    <p:extLst>
      <p:ext uri="{BB962C8B-B14F-4D97-AF65-F5344CB8AC3E}">
        <p14:creationId xmlns:p14="http://schemas.microsoft.com/office/powerpoint/2010/main" val="17996473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INFERNO </a:t>
            </a:r>
            <a:r>
              <a:rPr lang="it-IT" dirty="0" err="1" smtClean="0"/>
              <a:t>details</a:t>
            </a:r>
            <a:r>
              <a:rPr lang="it-IT" dirty="0" smtClean="0"/>
              <a:t> / 2</a:t>
            </a:r>
            <a:endParaRPr lang="en-US" dirty="0"/>
          </a:p>
        </p:txBody>
      </p:sp>
      <p:sp>
        <p:nvSpPr>
          <p:cNvPr id="3" name="Content Placeholder 2"/>
          <p:cNvSpPr>
            <a:spLocks noGrp="1"/>
          </p:cNvSpPr>
          <p:nvPr>
            <p:ph idx="1"/>
          </p:nvPr>
        </p:nvSpPr>
        <p:spPr/>
        <p:txBody>
          <a:bodyPr>
            <a:normAutofit fontScale="77500" lnSpcReduction="20000"/>
          </a:bodyPr>
          <a:lstStyle/>
          <a:p>
            <a:pPr marL="0" indent="0">
              <a:buNone/>
            </a:pPr>
            <a:r>
              <a:rPr lang="it-IT" dirty="0"/>
              <a:t>T</a:t>
            </a:r>
            <a:r>
              <a:rPr lang="it-IT" dirty="0" smtClean="0"/>
              <a:t>he Asimov </a:t>
            </a:r>
            <a:r>
              <a:rPr lang="it-IT" dirty="0" err="1" smtClean="0"/>
              <a:t>likelihood</a:t>
            </a:r>
            <a:r>
              <a:rPr lang="it-IT" dirty="0" smtClean="0"/>
              <a:t> </a:t>
            </a:r>
            <a:r>
              <a:rPr lang="it-IT" dirty="0" err="1" smtClean="0"/>
              <a:t>we</a:t>
            </a:r>
            <a:r>
              <a:rPr lang="it-IT" dirty="0" smtClean="0"/>
              <a:t> </a:t>
            </a:r>
            <a:r>
              <a:rPr lang="it-IT" dirty="0" err="1" smtClean="0"/>
              <a:t>have</a:t>
            </a:r>
            <a:r>
              <a:rPr lang="it-IT" dirty="0" smtClean="0"/>
              <a:t> </a:t>
            </a:r>
            <a:r>
              <a:rPr lang="it-IT" dirty="0" err="1" smtClean="0"/>
              <a:t>written</a:t>
            </a:r>
            <a:r>
              <a:rPr lang="it-IT" dirty="0" smtClean="0"/>
              <a:t>,</a:t>
            </a:r>
          </a:p>
          <a:p>
            <a:pPr marL="0" indent="0">
              <a:buNone/>
            </a:pPr>
            <a:endParaRPr lang="it-IT" dirty="0"/>
          </a:p>
          <a:p>
            <a:pPr marL="0" indent="0">
              <a:buNone/>
            </a:pPr>
            <a:r>
              <a:rPr lang="it-IT" dirty="0" err="1" smtClean="0"/>
              <a:t>is</a:t>
            </a:r>
            <a:r>
              <a:rPr lang="it-IT" dirty="0" smtClean="0"/>
              <a:t> </a:t>
            </a:r>
            <a:r>
              <a:rPr lang="it-IT" dirty="0" err="1" smtClean="0"/>
              <a:t>maximized</a:t>
            </a:r>
            <a:r>
              <a:rPr lang="it-IT" dirty="0" smtClean="0"/>
              <a:t> by the </a:t>
            </a:r>
            <a:r>
              <a:rPr lang="it-IT" dirty="0" err="1" smtClean="0"/>
              <a:t>value</a:t>
            </a:r>
            <a:r>
              <a:rPr lang="it-IT" dirty="0" smtClean="0"/>
              <a:t> of </a:t>
            </a:r>
            <a:r>
              <a:rPr lang="it-IT" dirty="0" err="1" smtClean="0"/>
              <a:t>simulation</a:t>
            </a:r>
            <a:r>
              <a:rPr lang="it-IT" dirty="0" smtClean="0"/>
              <a:t> </a:t>
            </a:r>
            <a:r>
              <a:rPr lang="it-IT" dirty="0" err="1" smtClean="0"/>
              <a:t>parameters</a:t>
            </a:r>
            <a:r>
              <a:rPr lang="it-IT" dirty="0" smtClean="0"/>
              <a:t> </a:t>
            </a:r>
            <a:r>
              <a:rPr lang="el-GR" dirty="0" smtClean="0"/>
              <a:t>θ</a:t>
            </a:r>
            <a:r>
              <a:rPr lang="el-GR" baseline="-25000" dirty="0" smtClean="0"/>
              <a:t>Μ</a:t>
            </a:r>
            <a:r>
              <a:rPr lang="it-IT" baseline="-25000" dirty="0" smtClean="0"/>
              <a:t>C</a:t>
            </a:r>
            <a:r>
              <a:rPr lang="it-IT" dirty="0" smtClean="0"/>
              <a:t> </a:t>
            </a:r>
            <a:r>
              <a:rPr lang="it-IT" dirty="0" err="1" smtClean="0"/>
              <a:t>used</a:t>
            </a:r>
            <a:r>
              <a:rPr lang="it-IT" dirty="0" smtClean="0"/>
              <a:t> to generate the data G</a:t>
            </a:r>
            <a:r>
              <a:rPr lang="it-IT" baseline="-25000" dirty="0" smtClean="0"/>
              <a:t>MC</a:t>
            </a:r>
            <a:r>
              <a:rPr lang="it-IT" dirty="0" smtClean="0"/>
              <a:t>.</a:t>
            </a:r>
          </a:p>
          <a:p>
            <a:pPr marL="0" indent="0">
              <a:buNone/>
            </a:pPr>
            <a:endParaRPr lang="it-IT" dirty="0" smtClean="0"/>
          </a:p>
          <a:p>
            <a:pPr marL="0" indent="0">
              <a:buNone/>
            </a:pPr>
            <a:r>
              <a:rPr lang="it-IT" dirty="0" err="1"/>
              <a:t>W</a:t>
            </a:r>
            <a:r>
              <a:rPr lang="it-IT" dirty="0" err="1" smtClean="0"/>
              <a:t>e</a:t>
            </a:r>
            <a:r>
              <a:rPr lang="it-IT" dirty="0" smtClean="0"/>
              <a:t> </a:t>
            </a:r>
            <a:r>
              <a:rPr lang="it-IT" dirty="0" err="1" smtClean="0"/>
              <a:t>may</a:t>
            </a:r>
            <a:r>
              <a:rPr lang="it-IT" dirty="0" smtClean="0"/>
              <a:t> </a:t>
            </a:r>
            <a:r>
              <a:rPr lang="it-IT" dirty="0" err="1" smtClean="0"/>
              <a:t>then</a:t>
            </a:r>
            <a:r>
              <a:rPr lang="it-IT" dirty="0" smtClean="0"/>
              <a:t> take the </a:t>
            </a:r>
            <a:r>
              <a:rPr lang="it-IT" dirty="0" err="1" smtClean="0"/>
              <a:t>second</a:t>
            </a:r>
            <a:r>
              <a:rPr lang="it-IT" dirty="0" smtClean="0"/>
              <a:t> derivative, </a:t>
            </a:r>
            <a:r>
              <a:rPr lang="it-IT" dirty="0" err="1" smtClean="0"/>
              <a:t>expanded</a:t>
            </a:r>
            <a:r>
              <a:rPr lang="it-IT" dirty="0" smtClean="0"/>
              <a:t> in </a:t>
            </a:r>
            <a:r>
              <a:rPr lang="el-GR" dirty="0" smtClean="0"/>
              <a:t>θ</a:t>
            </a:r>
            <a:r>
              <a:rPr lang="en-US" dirty="0" smtClean="0"/>
              <a:t> around </a:t>
            </a:r>
            <a:r>
              <a:rPr lang="el-GR" dirty="0" smtClean="0"/>
              <a:t>θ</a:t>
            </a:r>
            <a:r>
              <a:rPr lang="en-US" baseline="-25000" dirty="0" smtClean="0"/>
              <a:t>MC</a:t>
            </a:r>
            <a:r>
              <a:rPr lang="en-US" dirty="0" smtClean="0"/>
              <a:t>,</a:t>
            </a:r>
            <a:r>
              <a:rPr lang="it-IT" dirty="0" smtClean="0"/>
              <a:t> of the Asimov </a:t>
            </a:r>
            <a:r>
              <a:rPr lang="it-IT" dirty="0" err="1" smtClean="0"/>
              <a:t>likelihood</a:t>
            </a:r>
            <a:r>
              <a:rPr lang="it-IT" dirty="0" smtClean="0"/>
              <a:t> and </a:t>
            </a:r>
            <a:r>
              <a:rPr lang="it-IT" dirty="0" err="1" smtClean="0"/>
              <a:t>interpret</a:t>
            </a:r>
            <a:r>
              <a:rPr lang="it-IT" dirty="0" smtClean="0"/>
              <a:t> </a:t>
            </a:r>
            <a:r>
              <a:rPr lang="it-IT" dirty="0" err="1" smtClean="0"/>
              <a:t>it</a:t>
            </a:r>
            <a:r>
              <a:rPr lang="it-IT" dirty="0" smtClean="0"/>
              <a:t> </a:t>
            </a:r>
            <a:r>
              <a:rPr lang="it-IT" dirty="0" err="1" smtClean="0"/>
              <a:t>as</a:t>
            </a:r>
            <a:r>
              <a:rPr lang="it-IT" dirty="0" smtClean="0"/>
              <a:t> the Fisher information </a:t>
            </a:r>
            <a:r>
              <a:rPr lang="it-IT" dirty="0" err="1" smtClean="0"/>
              <a:t>matrix</a:t>
            </a:r>
            <a:r>
              <a:rPr lang="it-IT" dirty="0" smtClean="0"/>
              <a:t>,</a:t>
            </a:r>
          </a:p>
          <a:p>
            <a:pPr marL="0" indent="0">
              <a:buNone/>
            </a:pPr>
            <a:endParaRPr lang="it-IT" dirty="0" smtClean="0"/>
          </a:p>
          <a:p>
            <a:pPr marL="0" indent="0">
              <a:buNone/>
            </a:pPr>
            <a:endParaRPr lang="it-IT" dirty="0" smtClean="0"/>
          </a:p>
          <a:p>
            <a:pPr marL="0" indent="0">
              <a:buNone/>
            </a:pPr>
            <a:endParaRPr lang="it-IT" dirty="0" smtClean="0"/>
          </a:p>
          <a:p>
            <a:pPr marL="0" indent="0">
              <a:buNone/>
            </a:pPr>
            <a:r>
              <a:rPr lang="it-IT" dirty="0" err="1"/>
              <a:t>w</a:t>
            </a:r>
            <a:r>
              <a:rPr lang="it-IT" dirty="0" err="1" smtClean="0"/>
              <a:t>hose</a:t>
            </a:r>
            <a:r>
              <a:rPr lang="it-IT" dirty="0" smtClean="0"/>
              <a:t> inverse, by the </a:t>
            </a:r>
            <a:r>
              <a:rPr lang="it-IT" dirty="0" err="1" smtClean="0"/>
              <a:t>Cramer-Rao</a:t>
            </a:r>
            <a:r>
              <a:rPr lang="it-IT" dirty="0" smtClean="0"/>
              <a:t> </a:t>
            </a:r>
            <a:r>
              <a:rPr lang="it-IT" dirty="0" err="1" smtClean="0"/>
              <a:t>lower</a:t>
            </a:r>
            <a:r>
              <a:rPr lang="it-IT" dirty="0" smtClean="0"/>
              <a:t> </a:t>
            </a:r>
            <a:r>
              <a:rPr lang="it-IT" dirty="0" err="1" smtClean="0"/>
              <a:t>bound</a:t>
            </a:r>
            <a:r>
              <a:rPr lang="it-IT" dirty="0" smtClean="0"/>
              <a:t>, </a:t>
            </a:r>
            <a:r>
              <a:rPr lang="it-IT" dirty="0" err="1" smtClean="0"/>
              <a:t>is</a:t>
            </a:r>
            <a:r>
              <a:rPr lang="it-IT" dirty="0" smtClean="0"/>
              <a:t> a </a:t>
            </a:r>
            <a:r>
              <a:rPr lang="it-IT" dirty="0" err="1" smtClean="0"/>
              <a:t>lower</a:t>
            </a:r>
            <a:r>
              <a:rPr lang="it-IT" dirty="0" smtClean="0"/>
              <a:t> </a:t>
            </a:r>
            <a:r>
              <a:rPr lang="it-IT" dirty="0" err="1" smtClean="0"/>
              <a:t>limit</a:t>
            </a:r>
            <a:r>
              <a:rPr lang="it-IT" dirty="0" smtClean="0"/>
              <a:t> of the </a:t>
            </a:r>
            <a:r>
              <a:rPr lang="it-IT" dirty="0" err="1" smtClean="0"/>
              <a:t>covariance</a:t>
            </a:r>
            <a:r>
              <a:rPr lang="it-IT" dirty="0" smtClean="0"/>
              <a:t>: </a:t>
            </a:r>
            <a:r>
              <a:rPr lang="it-IT" dirty="0" err="1" smtClean="0"/>
              <a:t>we</a:t>
            </a:r>
            <a:r>
              <a:rPr lang="it-IT" dirty="0" smtClean="0"/>
              <a:t> </a:t>
            </a:r>
            <a:r>
              <a:rPr lang="it-IT" dirty="0" err="1" smtClean="0"/>
              <a:t>may</a:t>
            </a:r>
            <a:r>
              <a:rPr lang="it-IT" dirty="0" smtClean="0"/>
              <a:t> </a:t>
            </a:r>
            <a:r>
              <a:rPr lang="it-IT" dirty="0" err="1" smtClean="0"/>
              <a:t>then</a:t>
            </a:r>
            <a:r>
              <a:rPr lang="it-IT" dirty="0" smtClean="0"/>
              <a:t> use </a:t>
            </a:r>
            <a:r>
              <a:rPr lang="it-IT" dirty="0" err="1" smtClean="0"/>
              <a:t>it</a:t>
            </a:r>
            <a:r>
              <a:rPr lang="it-IT" dirty="0" smtClean="0"/>
              <a:t> </a:t>
            </a:r>
            <a:r>
              <a:rPr lang="it-IT" dirty="0" err="1" smtClean="0"/>
              <a:t>as</a:t>
            </a:r>
            <a:r>
              <a:rPr lang="it-IT" dirty="0" smtClean="0"/>
              <a:t> an estimator of the </a:t>
            </a:r>
            <a:r>
              <a:rPr lang="it-IT" dirty="0" err="1" smtClean="0"/>
              <a:t>variances</a:t>
            </a:r>
            <a:r>
              <a:rPr lang="it-IT" dirty="0" smtClean="0"/>
              <a:t> of </a:t>
            </a:r>
            <a:r>
              <a:rPr lang="it-IT" dirty="0" err="1" smtClean="0"/>
              <a:t>our</a:t>
            </a:r>
            <a:r>
              <a:rPr lang="it-IT" dirty="0" smtClean="0"/>
              <a:t> </a:t>
            </a:r>
            <a:r>
              <a:rPr lang="it-IT" dirty="0" err="1" smtClean="0"/>
              <a:t>parameters</a:t>
            </a:r>
            <a:r>
              <a:rPr lang="it-IT" dirty="0" smtClean="0"/>
              <a:t> of </a:t>
            </a:r>
            <a:r>
              <a:rPr lang="it-IT" dirty="0" err="1" smtClean="0"/>
              <a:t>interest</a:t>
            </a:r>
            <a:r>
              <a:rPr lang="it-IT" dirty="0" smtClean="0"/>
              <a:t> in the </a:t>
            </a:r>
            <a:r>
              <a:rPr lang="it-IT" dirty="0" err="1" smtClean="0"/>
              <a:t>loss</a:t>
            </a:r>
            <a:r>
              <a:rPr lang="it-IT" dirty="0" smtClean="0"/>
              <a:t> </a:t>
            </a:r>
            <a:r>
              <a:rPr lang="it-IT" dirty="0" err="1" smtClean="0"/>
              <a:t>function</a:t>
            </a:r>
            <a:r>
              <a:rPr lang="it-IT" dirty="0" smtClean="0"/>
              <a:t>, e.g.</a:t>
            </a:r>
          </a:p>
          <a:p>
            <a:pPr marL="0" indent="0">
              <a:buNone/>
            </a:pP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46</a:t>
            </a:fld>
            <a:endParaRPr lang="en-US" dirty="0"/>
          </a:p>
        </p:txBody>
      </p:sp>
      <p:pic>
        <p:nvPicPr>
          <p:cNvPr id="7" name="Picture 6"/>
          <p:cNvPicPr>
            <a:picLocks noChangeAspect="1"/>
          </p:cNvPicPr>
          <p:nvPr/>
        </p:nvPicPr>
        <p:blipFill>
          <a:blip r:embed="rId2"/>
          <a:stretch>
            <a:fillRect/>
          </a:stretch>
        </p:blipFill>
        <p:spPr>
          <a:xfrm>
            <a:off x="1933575" y="4001294"/>
            <a:ext cx="3740669" cy="804069"/>
          </a:xfrm>
          <a:prstGeom prst="rect">
            <a:avLst/>
          </a:prstGeom>
        </p:spPr>
      </p:pic>
      <p:pic>
        <p:nvPicPr>
          <p:cNvPr id="8" name="Picture 7"/>
          <p:cNvPicPr>
            <a:picLocks noChangeAspect="1"/>
          </p:cNvPicPr>
          <p:nvPr/>
        </p:nvPicPr>
        <p:blipFill>
          <a:blip r:embed="rId3"/>
          <a:stretch>
            <a:fillRect/>
          </a:stretch>
        </p:blipFill>
        <p:spPr>
          <a:xfrm>
            <a:off x="3005137" y="5672138"/>
            <a:ext cx="1781175" cy="504825"/>
          </a:xfrm>
          <a:prstGeom prst="rect">
            <a:avLst/>
          </a:prstGeom>
        </p:spPr>
      </p:pic>
      <p:pic>
        <p:nvPicPr>
          <p:cNvPr id="9" name="Picture 8"/>
          <p:cNvPicPr>
            <a:picLocks noChangeAspect="1"/>
          </p:cNvPicPr>
          <p:nvPr/>
        </p:nvPicPr>
        <p:blipFill>
          <a:blip r:embed="rId4"/>
          <a:stretch>
            <a:fillRect/>
          </a:stretch>
        </p:blipFill>
        <p:spPr>
          <a:xfrm>
            <a:off x="5772150" y="1573213"/>
            <a:ext cx="5581650" cy="904890"/>
          </a:xfrm>
          <a:prstGeom prst="rect">
            <a:avLst/>
          </a:prstGeom>
        </p:spPr>
      </p:pic>
    </p:spTree>
    <p:extLst>
      <p:ext uri="{BB962C8B-B14F-4D97-AF65-F5344CB8AC3E}">
        <p14:creationId xmlns:p14="http://schemas.microsoft.com/office/powerpoint/2010/main" val="9749544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INFERNO synthetic </a:t>
            </a:r>
            <a:r>
              <a:rPr lang="en-US" dirty="0"/>
              <a:t>e</a:t>
            </a:r>
            <a:r>
              <a:rPr lang="en-US" dirty="0" smtClean="0"/>
              <a:t>xample</a:t>
            </a:r>
            <a:endParaRPr lang="en-US" dirty="0"/>
          </a:p>
        </p:txBody>
      </p:sp>
      <p:sp>
        <p:nvSpPr>
          <p:cNvPr id="3" name="Content Placeholder 2"/>
          <p:cNvSpPr>
            <a:spLocks noGrp="1"/>
          </p:cNvSpPr>
          <p:nvPr>
            <p:ph idx="1"/>
          </p:nvPr>
        </p:nvSpPr>
        <p:spPr>
          <a:xfrm>
            <a:off x="343763" y="1830388"/>
            <a:ext cx="10515600" cy="4699000"/>
          </a:xfrm>
        </p:spPr>
        <p:txBody>
          <a:bodyPr>
            <a:normAutofit fontScale="92500" lnSpcReduction="20000"/>
          </a:bodyPr>
          <a:lstStyle/>
          <a:p>
            <a:pPr marL="0" indent="0">
              <a:buNone/>
            </a:pPr>
            <a:r>
              <a:rPr lang="en-US" dirty="0" smtClean="0"/>
              <a:t>In [49] a simple example with 3 nuisances affecting the background of a 2-component mixture problem is considered:</a:t>
            </a:r>
          </a:p>
          <a:p>
            <a:pPr marL="0" indent="0">
              <a:buNone/>
            </a:pPr>
            <a:endParaRPr lang="en-US" dirty="0"/>
          </a:p>
          <a:p>
            <a:pPr marL="0" indent="0">
              <a:buNone/>
            </a:pPr>
            <a:endParaRPr lang="en-US" dirty="0" smtClean="0"/>
          </a:p>
          <a:p>
            <a:pPr marL="0" indent="0">
              <a:buNone/>
            </a:pPr>
            <a:endParaRPr lang="en-US" dirty="0" smtClean="0"/>
          </a:p>
          <a:p>
            <a:pPr marL="0" indent="0">
              <a:buNone/>
            </a:pPr>
            <a:r>
              <a:rPr lang="en-US" dirty="0" smtClean="0"/>
              <a:t>r shifts the background mean, </a:t>
            </a:r>
            <a:r>
              <a:rPr lang="el-GR" dirty="0" smtClean="0"/>
              <a:t>λ</a:t>
            </a:r>
            <a:r>
              <a:rPr lang="en-US" dirty="0" smtClean="0"/>
              <a:t> changes the 				        slope, and b is background normalization.			                              The model is then</a:t>
            </a:r>
          </a:p>
          <a:p>
            <a:pPr marL="0" indent="0">
              <a:buNone/>
            </a:pPr>
            <a:endParaRPr lang="en-US" dirty="0" smtClean="0"/>
          </a:p>
          <a:p>
            <a:pPr marL="0" indent="0">
              <a:buNone/>
            </a:pPr>
            <a:endParaRPr lang="en-US" dirty="0"/>
          </a:p>
          <a:p>
            <a:pPr marL="0" indent="0">
              <a:buNone/>
            </a:pPr>
            <a:r>
              <a:rPr lang="en-US" dirty="0"/>
              <a:t>a</a:t>
            </a:r>
            <a:r>
              <a:rPr lang="en-US" dirty="0" smtClean="0"/>
              <a:t>nd the optimization of the NN is tested with			        	    several benchmarks, releasing nuisances (see below)</a:t>
            </a:r>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47</a:t>
            </a:fld>
            <a:endParaRPr lang="en-US"/>
          </a:p>
        </p:txBody>
      </p:sp>
      <p:pic>
        <p:nvPicPr>
          <p:cNvPr id="7" name="Picture 6"/>
          <p:cNvPicPr>
            <a:picLocks noChangeAspect="1"/>
          </p:cNvPicPr>
          <p:nvPr/>
        </p:nvPicPr>
        <p:blipFill>
          <a:blip r:embed="rId2"/>
          <a:stretch>
            <a:fillRect/>
          </a:stretch>
        </p:blipFill>
        <p:spPr>
          <a:xfrm>
            <a:off x="7621726" y="2333624"/>
            <a:ext cx="4570274" cy="4524375"/>
          </a:xfrm>
          <a:prstGeom prst="rect">
            <a:avLst/>
          </a:prstGeom>
        </p:spPr>
      </p:pic>
      <p:pic>
        <p:nvPicPr>
          <p:cNvPr id="8" name="Picture 7"/>
          <p:cNvPicPr>
            <a:picLocks noChangeAspect="1"/>
          </p:cNvPicPr>
          <p:nvPr/>
        </p:nvPicPr>
        <p:blipFill>
          <a:blip r:embed="rId3"/>
          <a:stretch>
            <a:fillRect/>
          </a:stretch>
        </p:blipFill>
        <p:spPr>
          <a:xfrm>
            <a:off x="1214437" y="2544762"/>
            <a:ext cx="4733925" cy="1200150"/>
          </a:xfrm>
          <a:prstGeom prst="rect">
            <a:avLst/>
          </a:prstGeom>
        </p:spPr>
      </p:pic>
      <p:pic>
        <p:nvPicPr>
          <p:cNvPr id="9" name="Picture 8"/>
          <p:cNvPicPr>
            <a:picLocks noChangeAspect="1"/>
          </p:cNvPicPr>
          <p:nvPr/>
        </p:nvPicPr>
        <p:blipFill>
          <a:blip r:embed="rId4"/>
          <a:stretch>
            <a:fillRect/>
          </a:stretch>
        </p:blipFill>
        <p:spPr>
          <a:xfrm>
            <a:off x="1143863" y="4765675"/>
            <a:ext cx="4591050" cy="514350"/>
          </a:xfrm>
          <a:prstGeom prst="rect">
            <a:avLst/>
          </a:prstGeom>
        </p:spPr>
      </p:pic>
    </p:spTree>
    <p:extLst>
      <p:ext uri="{BB962C8B-B14F-4D97-AF65-F5344CB8AC3E}">
        <p14:creationId xmlns:p14="http://schemas.microsoft.com/office/powerpoint/2010/main" val="20936829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INFERNO results</a:t>
            </a:r>
            <a:endParaRPr lang="en-US" dirty="0"/>
          </a:p>
        </p:txBody>
      </p:sp>
      <p:sp>
        <p:nvSpPr>
          <p:cNvPr id="3" name="Content Placeholder 2"/>
          <p:cNvSpPr>
            <a:spLocks noGrp="1"/>
          </p:cNvSpPr>
          <p:nvPr>
            <p:ph idx="1"/>
          </p:nvPr>
        </p:nvSpPr>
        <p:spPr>
          <a:xfrm>
            <a:off x="419100" y="3134518"/>
            <a:ext cx="6496050" cy="3281363"/>
          </a:xfrm>
        </p:spPr>
        <p:txBody>
          <a:bodyPr/>
          <a:lstStyle/>
          <a:p>
            <a:pPr marL="0" indent="0">
              <a:buNone/>
            </a:pPr>
            <a:r>
              <a:rPr lang="en-US" dirty="0" smtClean="0"/>
              <a:t>INFERNO consistently outperforms the NN and has performance which approaches that of the analytical likelihood result.</a:t>
            </a:r>
            <a:endParaRPr lang="en-US" dirty="0"/>
          </a:p>
        </p:txBody>
      </p:sp>
      <p:sp>
        <p:nvSpPr>
          <p:cNvPr id="4" name="Date Placeholder 3"/>
          <p:cNvSpPr>
            <a:spLocks noGrp="1"/>
          </p:cNvSpPr>
          <p:nvPr>
            <p:ph type="dt" sz="half" idx="10"/>
          </p:nvPr>
        </p:nvSpPr>
        <p:spPr/>
        <p:txBody>
          <a:bodyPr/>
          <a:lstStyle/>
          <a:p>
            <a:r>
              <a:rPr lang="en-US" smtClean="0"/>
              <a:t>7/20/2020</a:t>
            </a:r>
            <a:endParaRPr lang="en-US"/>
          </a:p>
        </p:txBody>
      </p:sp>
      <p:sp>
        <p:nvSpPr>
          <p:cNvPr id="5" name="Footer Placeholder 4"/>
          <p:cNvSpPr>
            <a:spLocks noGrp="1"/>
          </p:cNvSpPr>
          <p:nvPr>
            <p:ph type="ftr" sz="quarter" idx="11"/>
          </p:nvPr>
        </p:nvSpPr>
        <p:spPr/>
        <p:txBody>
          <a:bodyPr/>
          <a:lstStyle/>
          <a:p>
            <a:r>
              <a:rPr lang="en-US" smtClean="0"/>
              <a:t>T. Dorigo, Dealing with Nuisance Parameters in HEP Analysis</a:t>
            </a:r>
            <a:endParaRPr lang="en-US"/>
          </a:p>
        </p:txBody>
      </p:sp>
      <p:sp>
        <p:nvSpPr>
          <p:cNvPr id="6" name="Slide Number Placeholder 5"/>
          <p:cNvSpPr>
            <a:spLocks noGrp="1"/>
          </p:cNvSpPr>
          <p:nvPr>
            <p:ph type="sldNum" sz="quarter" idx="12"/>
          </p:nvPr>
        </p:nvSpPr>
        <p:spPr/>
        <p:txBody>
          <a:bodyPr/>
          <a:lstStyle/>
          <a:p>
            <a:fld id="{9792DB7C-41C6-413A-81DD-F073C27E12A1}" type="slidenum">
              <a:rPr lang="en-US" smtClean="0"/>
              <a:t>48</a:t>
            </a:fld>
            <a:endParaRPr lang="en-US"/>
          </a:p>
        </p:txBody>
      </p:sp>
      <p:pic>
        <p:nvPicPr>
          <p:cNvPr id="7" name="Picture 6"/>
          <p:cNvPicPr>
            <a:picLocks noChangeAspect="1"/>
          </p:cNvPicPr>
          <p:nvPr/>
        </p:nvPicPr>
        <p:blipFill>
          <a:blip r:embed="rId2"/>
          <a:stretch>
            <a:fillRect/>
          </a:stretch>
        </p:blipFill>
        <p:spPr>
          <a:xfrm>
            <a:off x="133350" y="1543050"/>
            <a:ext cx="9258300" cy="1352550"/>
          </a:xfrm>
          <a:prstGeom prst="rect">
            <a:avLst/>
          </a:prstGeom>
        </p:spPr>
      </p:pic>
      <p:pic>
        <p:nvPicPr>
          <p:cNvPr id="8" name="Picture 7"/>
          <p:cNvPicPr>
            <a:picLocks noChangeAspect="1"/>
          </p:cNvPicPr>
          <p:nvPr/>
        </p:nvPicPr>
        <p:blipFill>
          <a:blip r:embed="rId3"/>
          <a:stretch>
            <a:fillRect/>
          </a:stretch>
        </p:blipFill>
        <p:spPr>
          <a:xfrm>
            <a:off x="133350" y="4476750"/>
            <a:ext cx="9239250" cy="2381250"/>
          </a:xfrm>
          <a:prstGeom prst="rect">
            <a:avLst/>
          </a:prstGeom>
        </p:spPr>
      </p:pic>
      <p:pic>
        <p:nvPicPr>
          <p:cNvPr id="9" name="Picture 8"/>
          <p:cNvPicPr>
            <a:picLocks noChangeAspect="1"/>
          </p:cNvPicPr>
          <p:nvPr/>
        </p:nvPicPr>
        <p:blipFill>
          <a:blip r:embed="rId4"/>
          <a:stretch>
            <a:fillRect/>
          </a:stretch>
        </p:blipFill>
        <p:spPr>
          <a:xfrm>
            <a:off x="9365464" y="2700337"/>
            <a:ext cx="2826536" cy="2074863"/>
          </a:xfrm>
          <a:prstGeom prst="rect">
            <a:avLst/>
          </a:prstGeom>
        </p:spPr>
      </p:pic>
      <p:sp>
        <p:nvSpPr>
          <p:cNvPr id="10" name="CasellaDiTesto 9"/>
          <p:cNvSpPr txBox="1"/>
          <p:nvPr/>
        </p:nvSpPr>
        <p:spPr>
          <a:xfrm>
            <a:off x="9806473" y="5449078"/>
            <a:ext cx="2370777" cy="369332"/>
          </a:xfrm>
          <a:prstGeom prst="rect">
            <a:avLst/>
          </a:prstGeom>
          <a:noFill/>
        </p:spPr>
        <p:txBody>
          <a:bodyPr wrap="none" rtlCol="0">
            <a:spAutoFit/>
          </a:bodyPr>
          <a:lstStyle/>
          <a:p>
            <a:r>
              <a:rPr lang="it-IT" dirty="0" smtClean="0">
                <a:sym typeface="Wingdings" panose="05000000000000000000" pitchFamily="2" charset="2"/>
              </a:rPr>
              <a:t></a:t>
            </a:r>
            <a:r>
              <a:rPr lang="it-IT" dirty="0" err="1" smtClean="0"/>
              <a:t>Sqrt</a:t>
            </a:r>
            <a:r>
              <a:rPr lang="it-IT" dirty="0" smtClean="0"/>
              <a:t>(</a:t>
            </a:r>
            <a:r>
              <a:rPr lang="it-IT" dirty="0" err="1" smtClean="0"/>
              <a:t>variance</a:t>
            </a:r>
            <a:r>
              <a:rPr lang="it-IT" dirty="0" smtClean="0"/>
              <a:t>) </a:t>
            </a:r>
            <a:r>
              <a:rPr lang="it-IT" dirty="0" err="1" smtClean="0"/>
              <a:t>values</a:t>
            </a:r>
            <a:endParaRPr lang="it-IT" dirty="0"/>
          </a:p>
        </p:txBody>
      </p:sp>
    </p:spTree>
    <p:extLst>
      <p:ext uri="{BB962C8B-B14F-4D97-AF65-F5344CB8AC3E}">
        <p14:creationId xmlns:p14="http://schemas.microsoft.com/office/powerpoint/2010/main" val="20272135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INFERNO challenges and status</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t>The structure of INFERNO is complex, but the minimization of the loss is relatively straightforward</a:t>
            </a:r>
          </a:p>
          <a:p>
            <a:pPr marL="0" indent="0">
              <a:buNone/>
            </a:pPr>
            <a:endParaRPr lang="en-US" sz="2400" dirty="0" smtClean="0"/>
          </a:p>
          <a:p>
            <a:pPr marL="0" indent="0">
              <a:buNone/>
            </a:pPr>
            <a:r>
              <a:rPr lang="en-US" sz="2400" dirty="0" smtClean="0"/>
              <a:t>Main issue: </a:t>
            </a:r>
            <a:r>
              <a:rPr lang="en-US" sz="2400" dirty="0" smtClean="0">
                <a:solidFill>
                  <a:srgbClr val="FF0000"/>
                </a:solidFill>
              </a:rPr>
              <a:t>how to model HEP nuisances and effect on observations</a:t>
            </a:r>
            <a:r>
              <a:rPr lang="en-US" sz="2400" dirty="0" smtClean="0"/>
              <a:t>: must e.g. transform input features, interpolating simulated observation weights, or interpolate histogram counts (last ditch).</a:t>
            </a:r>
          </a:p>
          <a:p>
            <a:pPr marL="0" indent="0">
              <a:buNone/>
            </a:pPr>
            <a:endParaRPr lang="en-US" sz="2400" dirty="0" smtClean="0"/>
          </a:p>
          <a:p>
            <a:pPr marL="0" indent="0">
              <a:buNone/>
            </a:pPr>
            <a:r>
              <a:rPr lang="en-US" sz="2400" dirty="0" smtClean="0"/>
              <a:t>An application to a real HEP analysis is underway through the work of Lukas Layer (INFN-PD) on CMS open data (a Run 1 top cross section measurement)</a:t>
            </a:r>
            <a:endParaRPr lang="en-US" sz="2400"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49</a:t>
            </a:fld>
            <a:endParaRPr lang="en-US"/>
          </a:p>
        </p:txBody>
      </p:sp>
    </p:spTree>
    <p:extLst>
      <p:ext uri="{BB962C8B-B14F-4D97-AF65-F5344CB8AC3E}">
        <p14:creationId xmlns:p14="http://schemas.microsoft.com/office/powerpoint/2010/main" val="654144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Nuisance parameters</a:t>
            </a:r>
            <a:endParaRPr lang="en-US" dirty="0"/>
          </a:p>
        </p:txBody>
      </p:sp>
      <p:sp>
        <p:nvSpPr>
          <p:cNvPr id="3" name="Content Placeholder 2"/>
          <p:cNvSpPr>
            <a:spLocks noGrp="1"/>
          </p:cNvSpPr>
          <p:nvPr>
            <p:ph idx="1"/>
          </p:nvPr>
        </p:nvSpPr>
        <p:spPr/>
        <p:txBody>
          <a:bodyPr>
            <a:normAutofit fontScale="92500"/>
          </a:bodyPr>
          <a:lstStyle/>
          <a:p>
            <a:r>
              <a:rPr lang="en-US" dirty="0" smtClean="0"/>
              <a:t>To account for the above imperfections, described by nuisance parameters </a:t>
            </a:r>
            <a:r>
              <a:rPr lang="el-GR" b="1" dirty="0" smtClean="0">
                <a:solidFill>
                  <a:srgbClr val="0070C0"/>
                </a:solidFill>
              </a:rPr>
              <a:t>α</a:t>
            </a:r>
            <a:r>
              <a:rPr lang="en-US" dirty="0" smtClean="0"/>
              <a:t>, we would need to enlarge our model to </a:t>
            </a:r>
            <a:r>
              <a:rPr lang="en-US" dirty="0" smtClean="0">
                <a:solidFill>
                  <a:srgbClr val="0070C0"/>
                </a:solidFill>
              </a:rPr>
              <a:t>p(x|</a:t>
            </a:r>
            <a:r>
              <a:rPr lang="el-GR" b="1" dirty="0" smtClean="0">
                <a:solidFill>
                  <a:srgbClr val="0070C0"/>
                </a:solidFill>
              </a:rPr>
              <a:t>θ</a:t>
            </a:r>
            <a:r>
              <a:rPr lang="en-US" dirty="0" smtClean="0">
                <a:solidFill>
                  <a:srgbClr val="0070C0"/>
                </a:solidFill>
              </a:rPr>
              <a:t>,</a:t>
            </a:r>
            <a:r>
              <a:rPr lang="el-GR" b="1" dirty="0" smtClean="0">
                <a:solidFill>
                  <a:srgbClr val="0070C0"/>
                </a:solidFill>
              </a:rPr>
              <a:t>α</a:t>
            </a:r>
            <a:r>
              <a:rPr lang="en-US" dirty="0" smtClean="0">
                <a:solidFill>
                  <a:srgbClr val="0070C0"/>
                </a:solidFill>
              </a:rPr>
              <a:t>). </a:t>
            </a:r>
            <a:r>
              <a:rPr lang="en-US" dirty="0" smtClean="0"/>
              <a:t>The latter can then be used in the construction of a likelihood function or a proper surrogate or whatever other estimator we need.</a:t>
            </a:r>
          </a:p>
          <a:p>
            <a:endParaRPr lang="en-US" dirty="0" smtClean="0"/>
          </a:p>
          <a:p>
            <a:pPr lvl="1"/>
            <a:r>
              <a:rPr lang="en-US" dirty="0" smtClean="0"/>
              <a:t>This allows us to account for the variability of the nuisances in our inference</a:t>
            </a:r>
          </a:p>
          <a:p>
            <a:pPr lvl="1"/>
            <a:r>
              <a:rPr lang="en-US" dirty="0" smtClean="0"/>
              <a:t>The inclusion of nuisances usually enlarges the resulting confidence intervals on </a:t>
            </a:r>
            <a:r>
              <a:rPr lang="el-GR" dirty="0" smtClean="0"/>
              <a:t>θ</a:t>
            </a:r>
            <a:endParaRPr lang="en-US" dirty="0" smtClean="0"/>
          </a:p>
          <a:p>
            <a:pPr lvl="1"/>
            <a:r>
              <a:rPr lang="en-US" dirty="0" smtClean="0"/>
              <a:t>A similar effect occurs if we use the model in hypothesis testing </a:t>
            </a:r>
            <a:r>
              <a:rPr lang="en-US" dirty="0" smtClean="0">
                <a:sym typeface="Wingdings" panose="05000000000000000000" pitchFamily="2" charset="2"/>
              </a:rPr>
              <a:t> power reduction</a:t>
            </a:r>
          </a:p>
          <a:p>
            <a:pPr lvl="1"/>
            <a:endParaRPr lang="en-US" dirty="0" smtClean="0">
              <a:sym typeface="Wingdings" panose="05000000000000000000" pitchFamily="2" charset="2"/>
            </a:endParaRPr>
          </a:p>
          <a:p>
            <a:pPr marL="0" indent="0">
              <a:buNone/>
            </a:pPr>
            <a:r>
              <a:rPr lang="en-US" dirty="0" smtClean="0">
                <a:sym typeface="Wingdings" panose="05000000000000000000" pitchFamily="2" charset="2"/>
              </a:rPr>
              <a:t> The </a:t>
            </a:r>
            <a:r>
              <a:rPr lang="en-US" dirty="0" smtClean="0">
                <a:solidFill>
                  <a:srgbClr val="FF0000"/>
                </a:solidFill>
                <a:sym typeface="Wingdings" panose="05000000000000000000" pitchFamily="2" charset="2"/>
              </a:rPr>
              <a:t>presence of nuisance parameters limits the precision and the discovery reach in HEP</a:t>
            </a:r>
            <a:r>
              <a:rPr lang="en-US" dirty="0" smtClean="0">
                <a:sym typeface="Wingdings" panose="05000000000000000000" pitchFamily="2" charset="2"/>
              </a:rPr>
              <a:t> analyses</a:t>
            </a:r>
            <a:endParaRPr lang="en-US"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a:t>T. Dorigo, Can Machine Learning Rid us of Systematic Uncertainties?</a:t>
            </a:r>
          </a:p>
          <a:p>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5</a:t>
            </a:fld>
            <a:endParaRPr lang="en-US"/>
          </a:p>
        </p:txBody>
      </p:sp>
    </p:spTree>
    <p:extLst>
      <p:ext uri="{BB962C8B-B14F-4D97-AF65-F5344CB8AC3E}">
        <p14:creationId xmlns:p14="http://schemas.microsoft.com/office/powerpoint/2010/main" val="395537524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developments</a:t>
            </a:r>
            <a:endParaRPr lang="en-US" dirty="0"/>
          </a:p>
        </p:txBody>
      </p:sp>
      <p:sp>
        <p:nvSpPr>
          <p:cNvPr id="3" name="Content Placeholder 2"/>
          <p:cNvSpPr>
            <a:spLocks noGrp="1"/>
          </p:cNvSpPr>
          <p:nvPr>
            <p:ph idx="1"/>
          </p:nvPr>
        </p:nvSpPr>
        <p:spPr>
          <a:xfrm>
            <a:off x="838200" y="1825624"/>
            <a:ext cx="10515600" cy="4727575"/>
          </a:xfrm>
        </p:spPr>
        <p:txBody>
          <a:bodyPr>
            <a:normAutofit fontScale="70000" lnSpcReduction="20000"/>
          </a:bodyPr>
          <a:lstStyle/>
          <a:p>
            <a:pPr marL="0" indent="0">
              <a:buNone/>
            </a:pPr>
            <a:r>
              <a:rPr lang="en-US" dirty="0" smtClean="0">
                <a:solidFill>
                  <a:srgbClr val="0070C0"/>
                </a:solidFill>
              </a:rPr>
              <a:t>Two recent works have built on the idea of INFERNO for HEP applications. </a:t>
            </a:r>
          </a:p>
          <a:p>
            <a:pPr marL="514350" indent="-514350">
              <a:buFont typeface="+mj-lt"/>
              <a:buAutoNum type="arabicPeriod"/>
            </a:pPr>
            <a:r>
              <a:rPr lang="en-US" dirty="0" err="1" smtClean="0"/>
              <a:t>Wunsch</a:t>
            </a:r>
            <a:r>
              <a:rPr lang="en-US" dirty="0" smtClean="0"/>
              <a:t> et al.[52] use a single-output NN to construct a Poisson-count likelihood instead of a </a:t>
            </a:r>
            <a:r>
              <a:rPr lang="en-US" dirty="0" err="1" smtClean="0"/>
              <a:t>softmax</a:t>
            </a:r>
            <a:r>
              <a:rPr lang="en-US" dirty="0" smtClean="0"/>
              <a:t>, and make the histogram differentiable by smoothing it with a Gaussian kernel. </a:t>
            </a:r>
            <a:endParaRPr lang="en-US" dirty="0"/>
          </a:p>
          <a:p>
            <a:pPr marL="514350" indent="-514350">
              <a:buFont typeface="+mj-lt"/>
              <a:buAutoNum type="arabicPeriod"/>
            </a:pPr>
            <a:r>
              <a:rPr lang="en-US" dirty="0" smtClean="0"/>
              <a:t>Heinrich and Simpson[53] use “fixed-point differentiation” to compute gradients of a profile likelihood, aiming at directly minimize the expected upper limits on sought processes with CLs. Also in their work (NEOS) the modelling of the nuisances is restricted to histogram interpolation.</a:t>
            </a:r>
          </a:p>
          <a:p>
            <a:pPr marL="514350" indent="-514350">
              <a:buFont typeface="+mj-lt"/>
              <a:buAutoNum type="arabicPeriod"/>
            </a:pPr>
            <a:endParaRPr lang="en-US" dirty="0" smtClean="0"/>
          </a:p>
          <a:p>
            <a:pPr marL="0" indent="0">
              <a:buNone/>
            </a:pPr>
            <a:r>
              <a:rPr lang="en-US" dirty="0" smtClean="0"/>
              <a:t>In addition there have been </a:t>
            </a:r>
          </a:p>
          <a:p>
            <a:r>
              <a:rPr lang="en-US" dirty="0" smtClean="0"/>
              <a:t>a proposal to use the AMS in a single bin counting experiment including a single systematic in the loss function[54]</a:t>
            </a:r>
          </a:p>
          <a:p>
            <a:r>
              <a:rPr lang="en-US" dirty="0" smtClean="0"/>
              <a:t>A variation of BDT training (QBDT) targets directly signal significance with an approximate model of nuisances[55].</a:t>
            </a:r>
          </a:p>
          <a:p>
            <a:pPr marL="0" indent="0">
              <a:buNone/>
            </a:pPr>
            <a:r>
              <a:rPr lang="en-US" dirty="0" smtClean="0">
                <a:solidFill>
                  <a:srgbClr val="0070C0"/>
                </a:solidFill>
              </a:rPr>
              <a:t>The field is in rapid evolution and new ideas are possible. The </a:t>
            </a:r>
            <a:r>
              <a:rPr lang="en-US" dirty="0" err="1" smtClean="0">
                <a:solidFill>
                  <a:srgbClr val="0070C0"/>
                </a:solidFill>
              </a:rPr>
              <a:t>bottomline</a:t>
            </a:r>
            <a:r>
              <a:rPr lang="en-US" dirty="0" smtClean="0">
                <a:solidFill>
                  <a:srgbClr val="0070C0"/>
                </a:solidFill>
              </a:rPr>
              <a:t> is that if one can realign the MVA target to be the final desired goal, results will be close to optimal, in the sense of maximizing the use of the available information.</a:t>
            </a:r>
            <a:endParaRPr lang="en-US" dirty="0">
              <a:solidFill>
                <a:srgbClr val="0070C0"/>
              </a:solidFill>
            </a:endParaRPr>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50</a:t>
            </a:fld>
            <a:endParaRPr lang="en-US"/>
          </a:p>
        </p:txBody>
      </p:sp>
    </p:spTree>
    <p:extLst>
      <p:ext uri="{BB962C8B-B14F-4D97-AF65-F5344CB8AC3E}">
        <p14:creationId xmlns:p14="http://schemas.microsoft.com/office/powerpoint/2010/main" val="303958292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8. Summary</a:t>
            </a:r>
            <a:endParaRPr lang="en-US" b="1" dirty="0"/>
          </a:p>
        </p:txBody>
      </p:sp>
      <p:sp>
        <p:nvSpPr>
          <p:cNvPr id="3" name="Content Placeholder 2"/>
          <p:cNvSpPr>
            <a:spLocks noGrp="1"/>
          </p:cNvSpPr>
          <p:nvPr>
            <p:ph idx="1"/>
          </p:nvPr>
        </p:nvSpPr>
        <p:spPr/>
        <p:txBody>
          <a:bodyPr>
            <a:normAutofit fontScale="92500"/>
          </a:bodyPr>
          <a:lstStyle/>
          <a:p>
            <a:r>
              <a:rPr lang="en-US" dirty="0" smtClean="0"/>
              <a:t>A wide arsenal of techniques has </a:t>
            </a:r>
            <a:r>
              <a:rPr lang="en-US" dirty="0"/>
              <a:t>been developed for HEP problems </a:t>
            </a:r>
            <a:r>
              <a:rPr lang="en-US" dirty="0" smtClean="0"/>
              <a:t>in </a:t>
            </a:r>
            <a:r>
              <a:rPr lang="en-US" dirty="0"/>
              <a:t>recent </a:t>
            </a:r>
            <a:r>
              <a:rPr lang="en-US" dirty="0" smtClean="0"/>
              <a:t>years, to try and remove the impact of systematic uncertainties in supervised classification.</a:t>
            </a:r>
          </a:p>
          <a:p>
            <a:r>
              <a:rPr lang="en-US" dirty="0" smtClean="0"/>
              <a:t> The focus in many cases is achieving a decorrelation of salient features (jet mass), to maximize discovery significance</a:t>
            </a:r>
          </a:p>
          <a:p>
            <a:pPr lvl="1"/>
            <a:r>
              <a:rPr lang="en-US" dirty="0"/>
              <a:t>S</a:t>
            </a:r>
            <a:r>
              <a:rPr lang="en-US" dirty="0" smtClean="0"/>
              <a:t>everal methods successfully achieve the desired goal, with minor performance loss</a:t>
            </a:r>
          </a:p>
          <a:p>
            <a:r>
              <a:rPr lang="en-US" dirty="0" smtClean="0"/>
              <a:t>The real issue is however </a:t>
            </a:r>
            <a:r>
              <a:rPr lang="en-US" dirty="0" smtClean="0">
                <a:solidFill>
                  <a:srgbClr val="FF0000"/>
                </a:solidFill>
              </a:rPr>
              <a:t>how to minimize the effect of systematic uncertainties whatever their origin</a:t>
            </a:r>
            <a:r>
              <a:rPr lang="en-US" dirty="0" smtClean="0"/>
              <a:t>, with tools of more general applicability</a:t>
            </a:r>
            <a:endParaRPr lang="en-US" dirty="0"/>
          </a:p>
          <a:p>
            <a:pPr lvl="1"/>
            <a:r>
              <a:rPr lang="en-US" dirty="0" smtClean="0"/>
              <a:t>Important steps have been made but </a:t>
            </a:r>
            <a:r>
              <a:rPr lang="en-US" dirty="0" smtClean="0">
                <a:solidFill>
                  <a:srgbClr val="0070C0"/>
                </a:solidFill>
              </a:rPr>
              <a:t>the topic is a cutting-edge area of research in ML</a:t>
            </a:r>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51</a:t>
            </a:fld>
            <a:endParaRPr lang="en-US"/>
          </a:p>
        </p:txBody>
      </p:sp>
    </p:spTree>
    <p:extLst>
      <p:ext uri="{BB962C8B-B14F-4D97-AF65-F5344CB8AC3E}">
        <p14:creationId xmlns:p14="http://schemas.microsoft.com/office/powerpoint/2010/main" val="183971717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err="1" smtClean="0"/>
              <a:t>References</a:t>
            </a:r>
            <a:endParaRPr lang="en-US" b="1" dirty="0"/>
          </a:p>
        </p:txBody>
      </p:sp>
      <p:sp>
        <p:nvSpPr>
          <p:cNvPr id="3" name="Content Placeholder 2"/>
          <p:cNvSpPr>
            <a:spLocks noGrp="1"/>
          </p:cNvSpPr>
          <p:nvPr>
            <p:ph idx="1"/>
          </p:nvPr>
        </p:nvSpPr>
        <p:spPr>
          <a:xfrm>
            <a:off x="838200" y="1682750"/>
            <a:ext cx="10515600" cy="4351338"/>
          </a:xfrm>
        </p:spPr>
        <p:txBody>
          <a:bodyPr>
            <a:normAutofit fontScale="55000" lnSpcReduction="20000"/>
          </a:bodyPr>
          <a:lstStyle/>
          <a:p>
            <a:pPr marL="0" indent="0">
              <a:buNone/>
            </a:pPr>
            <a:r>
              <a:rPr lang="en-US" dirty="0"/>
              <a:t>[1] P. De Castro </a:t>
            </a:r>
            <a:r>
              <a:rPr lang="en-US" dirty="0" err="1"/>
              <a:t>Manzano</a:t>
            </a:r>
            <a:r>
              <a:rPr lang="en-US" dirty="0"/>
              <a:t>. Statistical Learning and Inference at Particle </a:t>
            </a:r>
            <a:r>
              <a:rPr lang="en-US" dirty="0" smtClean="0"/>
              <a:t>Collider </a:t>
            </a:r>
            <a:r>
              <a:rPr lang="en-US" dirty="0"/>
              <a:t>Experiments. PhD thesis (2019). URL </a:t>
            </a:r>
            <a:r>
              <a:rPr lang="en-US" dirty="0">
                <a:hlinkClick r:id="rId2"/>
              </a:rPr>
              <a:t>https://</a:t>
            </a:r>
            <a:r>
              <a:rPr lang="en-US" dirty="0" smtClean="0">
                <a:hlinkClick r:id="rId2"/>
              </a:rPr>
              <a:t>cds.cern.ch/record/2701341</a:t>
            </a:r>
            <a:r>
              <a:rPr lang="en-US" dirty="0"/>
              <a:t>.</a:t>
            </a:r>
          </a:p>
          <a:p>
            <a:pPr marL="0" indent="0">
              <a:buNone/>
            </a:pPr>
            <a:r>
              <a:rPr lang="en-US" dirty="0"/>
              <a:t>[2] K. Cranmer, G. Lewis, L. Moneta, A. Shibata, and W. </a:t>
            </a:r>
            <a:r>
              <a:rPr lang="en-US" dirty="0" err="1"/>
              <a:t>Verkerke</a:t>
            </a:r>
            <a:r>
              <a:rPr lang="en-US" dirty="0"/>
              <a:t>, </a:t>
            </a:r>
            <a:r>
              <a:rPr lang="en-US" dirty="0" err="1" smtClean="0">
                <a:hlinkClick r:id="rId3"/>
              </a:rPr>
              <a:t>HistFactory</a:t>
            </a:r>
            <a:r>
              <a:rPr lang="en-US" dirty="0" smtClean="0">
                <a:hlinkClick r:id="rId3"/>
              </a:rPr>
              <a:t>: A </a:t>
            </a:r>
            <a:r>
              <a:rPr lang="en-US" dirty="0">
                <a:hlinkClick r:id="rId3"/>
              </a:rPr>
              <a:t>tool for creating statistical models for use with </a:t>
            </a:r>
            <a:r>
              <a:rPr lang="en-US" dirty="0" err="1">
                <a:hlinkClick r:id="rId3"/>
              </a:rPr>
              <a:t>RooFit</a:t>
            </a:r>
            <a:r>
              <a:rPr lang="en-US" dirty="0">
                <a:hlinkClick r:id="rId3"/>
              </a:rPr>
              <a:t> and </a:t>
            </a:r>
            <a:r>
              <a:rPr lang="en-US" dirty="0" err="1" smtClean="0">
                <a:hlinkClick r:id="rId3"/>
              </a:rPr>
              <a:t>RooStats</a:t>
            </a:r>
            <a:r>
              <a:rPr lang="en-US" dirty="0" smtClean="0">
                <a:hlinkClick r:id="rId3"/>
              </a:rPr>
              <a:t> </a:t>
            </a:r>
            <a:r>
              <a:rPr lang="en-US" dirty="0" smtClean="0"/>
              <a:t>(June </a:t>
            </a:r>
            <a:r>
              <a:rPr lang="en-US" dirty="0"/>
              <a:t>2012).</a:t>
            </a:r>
          </a:p>
          <a:p>
            <a:pPr marL="0" indent="0">
              <a:buNone/>
            </a:pPr>
            <a:r>
              <a:rPr lang="en-US" dirty="0"/>
              <a:t>[3] K. Cranmer. Practical Statistics for the LHC. In 2011 European School </a:t>
            </a:r>
            <a:r>
              <a:rPr lang="en-US" dirty="0" smtClean="0"/>
              <a:t>of High-Energy </a:t>
            </a:r>
            <a:r>
              <a:rPr lang="en-US" dirty="0"/>
              <a:t>Physics, pp. 267{308 (2014). </a:t>
            </a:r>
            <a:r>
              <a:rPr lang="en-US" dirty="0" err="1"/>
              <a:t>doi</a:t>
            </a:r>
            <a:r>
              <a:rPr lang="en-US" dirty="0"/>
              <a:t>: </a:t>
            </a:r>
            <a:r>
              <a:rPr lang="en-US" dirty="0" smtClean="0">
                <a:hlinkClick r:id="rId4"/>
              </a:rPr>
              <a:t>10.5170/CERN-2014-003.267</a:t>
            </a:r>
            <a:r>
              <a:rPr lang="en-US" dirty="0"/>
              <a:t>.</a:t>
            </a:r>
          </a:p>
          <a:p>
            <a:pPr marL="0" indent="0">
              <a:buNone/>
            </a:pPr>
            <a:r>
              <a:rPr lang="en-US" dirty="0"/>
              <a:t>[4] L. </a:t>
            </a:r>
            <a:r>
              <a:rPr lang="en-US" dirty="0" err="1"/>
              <a:t>Lista</a:t>
            </a:r>
            <a:r>
              <a:rPr lang="en-US" dirty="0"/>
              <a:t>. Practical Statistics for Particle Physicists. In 2016 </a:t>
            </a:r>
            <a:r>
              <a:rPr lang="en-US" dirty="0" smtClean="0"/>
              <a:t>European School </a:t>
            </a:r>
            <a:r>
              <a:rPr lang="en-US" dirty="0"/>
              <a:t>of High-Energy Physics, pp. 213{258 (2017). </a:t>
            </a:r>
            <a:r>
              <a:rPr lang="en-US" dirty="0" err="1"/>
              <a:t>doi</a:t>
            </a:r>
            <a:r>
              <a:rPr lang="en-US" dirty="0"/>
              <a:t>: </a:t>
            </a:r>
            <a:r>
              <a:rPr lang="en-US" dirty="0" smtClean="0">
                <a:hlinkClick r:id="rId5"/>
              </a:rPr>
              <a:t>10.23730/CYRSP-2017-005.213</a:t>
            </a:r>
            <a:r>
              <a:rPr lang="en-US" dirty="0"/>
              <a:t>.</a:t>
            </a:r>
          </a:p>
          <a:p>
            <a:pPr marL="0" indent="0">
              <a:buNone/>
            </a:pPr>
            <a:r>
              <a:rPr lang="en-US" dirty="0"/>
              <a:t>[5] W. M. </a:t>
            </a:r>
            <a:r>
              <a:rPr lang="en-US" dirty="0" err="1"/>
              <a:t>Pateeld</a:t>
            </a:r>
            <a:r>
              <a:rPr lang="en-US" dirty="0"/>
              <a:t>, On the maximized likelihood function, </a:t>
            </a:r>
            <a:r>
              <a:rPr lang="en-US" dirty="0" err="1"/>
              <a:t>Sankhya</a:t>
            </a:r>
            <a:r>
              <a:rPr lang="en-US" dirty="0"/>
              <a:t>: The </a:t>
            </a:r>
            <a:r>
              <a:rPr lang="en-US" dirty="0" smtClean="0"/>
              <a:t>Indian </a:t>
            </a:r>
            <a:r>
              <a:rPr lang="en-US" dirty="0"/>
              <a:t>Journal of Statistics, Series B (1960-2002). 39(1), 92{96 (1977). </a:t>
            </a:r>
            <a:r>
              <a:rPr lang="en-US" dirty="0" smtClean="0"/>
              <a:t>URL </a:t>
            </a:r>
            <a:r>
              <a:rPr lang="en-US" dirty="0" smtClean="0">
                <a:hlinkClick r:id="rId6"/>
              </a:rPr>
              <a:t>http</a:t>
            </a:r>
            <a:r>
              <a:rPr lang="en-US" dirty="0">
                <a:hlinkClick r:id="rId6"/>
              </a:rPr>
              <a:t>://www.jstor.org/stable/25052054</a:t>
            </a:r>
            <a:r>
              <a:rPr lang="en-US" dirty="0"/>
              <a:t>.</a:t>
            </a:r>
          </a:p>
          <a:p>
            <a:pPr marL="0" indent="0">
              <a:buNone/>
            </a:pPr>
            <a:r>
              <a:rPr lang="en-US" dirty="0"/>
              <a:t>[6] D. R. Cox and O. E. </a:t>
            </a:r>
            <a:r>
              <a:rPr lang="en-US" dirty="0" err="1"/>
              <a:t>Barndor</a:t>
            </a:r>
            <a:r>
              <a:rPr lang="en-US" dirty="0"/>
              <a:t>-Nielsen, Inference and </a:t>
            </a:r>
            <a:r>
              <a:rPr lang="en-US" dirty="0" err="1" smtClean="0"/>
              <a:t>Asymptotics</a:t>
            </a:r>
            <a:r>
              <a:rPr lang="en-US" dirty="0" smtClean="0"/>
              <a:t>. CRC </a:t>
            </a:r>
            <a:r>
              <a:rPr lang="en-US" dirty="0"/>
              <a:t>Press (Mar., 1994). URL </a:t>
            </a:r>
            <a:r>
              <a:rPr lang="en-US" dirty="0">
                <a:hlinkClick r:id="rId7"/>
              </a:rPr>
              <a:t>https://</a:t>
            </a:r>
            <a:r>
              <a:rPr lang="en-US" dirty="0" smtClean="0">
                <a:hlinkClick r:id="rId7"/>
              </a:rPr>
              <a:t>play.google.com/store/books/details?id=KxYeBQAAQBAJ</a:t>
            </a:r>
            <a:r>
              <a:rPr lang="en-US" dirty="0"/>
              <a:t>.</a:t>
            </a:r>
          </a:p>
          <a:p>
            <a:pPr marL="0" indent="0">
              <a:buNone/>
            </a:pPr>
            <a:r>
              <a:rPr lang="en-US" dirty="0"/>
              <a:t>[7] F. James and M. </a:t>
            </a:r>
            <a:r>
              <a:rPr lang="en-US" dirty="0" err="1"/>
              <a:t>Roos</a:t>
            </a:r>
            <a:r>
              <a:rPr lang="en-US" dirty="0"/>
              <a:t>, Minuit - a system for function minimization and </a:t>
            </a:r>
            <a:r>
              <a:rPr lang="en-US" dirty="0" smtClean="0"/>
              <a:t>analysis of </a:t>
            </a:r>
            <a:r>
              <a:rPr lang="en-US" dirty="0"/>
              <a:t>the parameter errors and correlations, </a:t>
            </a:r>
            <a:r>
              <a:rPr lang="en-US" dirty="0" err="1"/>
              <a:t>Comput</a:t>
            </a:r>
            <a:r>
              <a:rPr lang="en-US" dirty="0"/>
              <a:t>. Phys. </a:t>
            </a:r>
            <a:r>
              <a:rPr lang="en-US" dirty="0" err="1"/>
              <a:t>Commun</a:t>
            </a:r>
            <a:r>
              <a:rPr lang="en-US" dirty="0"/>
              <a:t>. </a:t>
            </a:r>
            <a:r>
              <a:rPr lang="en-US" dirty="0" smtClean="0"/>
              <a:t>10 (6</a:t>
            </a:r>
            <a:r>
              <a:rPr lang="en-US" dirty="0"/>
              <a:t>), 343{367 (Dec., 1975). URL </a:t>
            </a:r>
            <a:r>
              <a:rPr lang="en-US" dirty="0">
                <a:hlinkClick r:id="rId8"/>
              </a:rPr>
              <a:t>http://</a:t>
            </a:r>
            <a:r>
              <a:rPr lang="en-US" dirty="0" smtClean="0">
                <a:hlinkClick r:id="rId8"/>
              </a:rPr>
              <a:t>www.sciencedirect.com/science/article/pii/0010465575900399</a:t>
            </a:r>
            <a:r>
              <a:rPr lang="en-US" dirty="0"/>
              <a:t>.</a:t>
            </a:r>
          </a:p>
          <a:p>
            <a:pPr marL="0" indent="0">
              <a:buNone/>
            </a:pPr>
            <a:r>
              <a:rPr lang="en-US" dirty="0"/>
              <a:t>[8] G. Cowan, K. Cranmer, E. Gross, and O. </a:t>
            </a:r>
            <a:r>
              <a:rPr lang="en-US" dirty="0" err="1"/>
              <a:t>Vitells</a:t>
            </a:r>
            <a:r>
              <a:rPr lang="en-US" dirty="0"/>
              <a:t>, Asymptotic formulae </a:t>
            </a:r>
            <a:r>
              <a:rPr lang="en-US" dirty="0" smtClean="0"/>
              <a:t>for likelihood-based </a:t>
            </a:r>
            <a:r>
              <a:rPr lang="en-US" dirty="0"/>
              <a:t>tests of new physics, Eur. Phys. J. C. 71, 1554 (2011). </a:t>
            </a:r>
            <a:r>
              <a:rPr lang="en-US" dirty="0" err="1" smtClean="0"/>
              <a:t>doi</a:t>
            </a:r>
            <a:r>
              <a:rPr lang="en-US" dirty="0" smtClean="0"/>
              <a:t>: </a:t>
            </a:r>
            <a:r>
              <a:rPr lang="en-US" dirty="0" smtClean="0">
                <a:hlinkClick r:id="rId9"/>
              </a:rPr>
              <a:t>10.1140/</a:t>
            </a:r>
            <a:r>
              <a:rPr lang="en-US" dirty="0" err="1" smtClean="0">
                <a:hlinkClick r:id="rId9"/>
              </a:rPr>
              <a:t>epjc</a:t>
            </a:r>
            <a:r>
              <a:rPr lang="en-US" dirty="0" smtClean="0">
                <a:hlinkClick r:id="rId9"/>
              </a:rPr>
              <a:t>/s10052-011-1554-0</a:t>
            </a:r>
            <a:r>
              <a:rPr lang="en-US" dirty="0"/>
              <a:t>. [Erratum: Eur</a:t>
            </a:r>
            <a:r>
              <a:rPr lang="en-US" dirty="0" smtClean="0"/>
              <a:t>. Phys. J. C73</a:t>
            </a:r>
            <a:r>
              <a:rPr lang="en-US" dirty="0"/>
              <a:t>, 2501 (2013)].</a:t>
            </a:r>
          </a:p>
          <a:p>
            <a:pPr marL="0" indent="0">
              <a:buNone/>
            </a:pPr>
            <a:r>
              <a:rPr lang="en-US" dirty="0"/>
              <a:t>[9] J. </a:t>
            </a:r>
            <a:r>
              <a:rPr lang="en-US" dirty="0" err="1"/>
              <a:t>Thaler</a:t>
            </a:r>
            <a:r>
              <a:rPr lang="en-US" dirty="0"/>
              <a:t> and K. Van Tilburg, Maximizing Boosted Top </a:t>
            </a:r>
            <a:r>
              <a:rPr lang="en-US" dirty="0" err="1" smtClean="0"/>
              <a:t>Identication</a:t>
            </a:r>
            <a:r>
              <a:rPr lang="en-US" dirty="0" smtClean="0"/>
              <a:t> by </a:t>
            </a:r>
            <a:r>
              <a:rPr lang="en-US" dirty="0"/>
              <a:t>Minimizing N-</a:t>
            </a:r>
            <a:r>
              <a:rPr lang="en-US" dirty="0" err="1"/>
              <a:t>subjettiness</a:t>
            </a:r>
            <a:r>
              <a:rPr lang="en-US" dirty="0"/>
              <a:t>, JHEP. 02, 093 (2012). </a:t>
            </a:r>
            <a:r>
              <a:rPr lang="en-US" dirty="0" err="1"/>
              <a:t>doi</a:t>
            </a:r>
            <a:r>
              <a:rPr lang="en-US" dirty="0"/>
              <a:t>: </a:t>
            </a:r>
            <a:r>
              <a:rPr lang="en-US" dirty="0" smtClean="0">
                <a:hlinkClick r:id="rId10"/>
              </a:rPr>
              <a:t>10.1007/JHEP02(2012)093</a:t>
            </a:r>
            <a:r>
              <a:rPr lang="en-US" dirty="0" smtClean="0"/>
              <a:t>.</a:t>
            </a: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52</a:t>
            </a:fld>
            <a:endParaRPr lang="en-US"/>
          </a:p>
        </p:txBody>
      </p:sp>
    </p:spTree>
    <p:extLst>
      <p:ext uri="{BB962C8B-B14F-4D97-AF65-F5344CB8AC3E}">
        <p14:creationId xmlns:p14="http://schemas.microsoft.com/office/powerpoint/2010/main" val="178778917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References</a:t>
            </a:r>
            <a:r>
              <a:rPr lang="it-IT" dirty="0" smtClean="0"/>
              <a:t> / 2</a:t>
            </a:r>
            <a:endParaRPr lang="en-US" dirty="0"/>
          </a:p>
        </p:txBody>
      </p:sp>
      <p:sp>
        <p:nvSpPr>
          <p:cNvPr id="3" name="Content Placeholder 2"/>
          <p:cNvSpPr>
            <a:spLocks noGrp="1"/>
          </p:cNvSpPr>
          <p:nvPr>
            <p:ph idx="1"/>
          </p:nvPr>
        </p:nvSpPr>
        <p:spPr>
          <a:xfrm>
            <a:off x="838200" y="1682750"/>
            <a:ext cx="10515600" cy="4351338"/>
          </a:xfrm>
        </p:spPr>
        <p:txBody>
          <a:bodyPr>
            <a:normAutofit fontScale="55000" lnSpcReduction="20000"/>
          </a:bodyPr>
          <a:lstStyle/>
          <a:p>
            <a:pPr marL="0" indent="0">
              <a:buNone/>
            </a:pPr>
            <a:r>
              <a:rPr lang="en-US" dirty="0"/>
              <a:t>[10] J. </a:t>
            </a:r>
            <a:r>
              <a:rPr lang="en-US" dirty="0" err="1"/>
              <a:t>Dolen</a:t>
            </a:r>
            <a:r>
              <a:rPr lang="en-US" dirty="0"/>
              <a:t>, P. Harris, S. </a:t>
            </a:r>
            <a:r>
              <a:rPr lang="en-US" dirty="0" err="1"/>
              <a:t>Marzani</a:t>
            </a:r>
            <a:r>
              <a:rPr lang="en-US" dirty="0"/>
              <a:t>, S. </a:t>
            </a:r>
            <a:r>
              <a:rPr lang="en-US" dirty="0" err="1"/>
              <a:t>Rappoccio</a:t>
            </a:r>
            <a:r>
              <a:rPr lang="en-US" dirty="0"/>
              <a:t>, and N. Tran, Thinking outside the ROCs: Designing </a:t>
            </a:r>
            <a:r>
              <a:rPr lang="en-US" dirty="0" err="1"/>
              <a:t>Decorrelated</a:t>
            </a:r>
            <a:r>
              <a:rPr lang="en-US" dirty="0"/>
              <a:t> Taggers (DDT) for jet substructure, JHEP. 05, 156 (2016</a:t>
            </a:r>
            <a:r>
              <a:rPr lang="en-US" dirty="0" smtClean="0"/>
              <a:t>). </a:t>
            </a:r>
            <a:r>
              <a:rPr lang="en-US" dirty="0" smtClean="0">
                <a:hlinkClick r:id="rId2"/>
              </a:rPr>
              <a:t>https://doi.org/10.1007/JHEP05(2016)156</a:t>
            </a:r>
            <a:r>
              <a:rPr lang="en-US" dirty="0" smtClean="0"/>
              <a:t>.</a:t>
            </a:r>
            <a:endParaRPr lang="en-US" dirty="0"/>
          </a:p>
          <a:p>
            <a:pPr marL="0" indent="0">
              <a:buNone/>
            </a:pPr>
            <a:r>
              <a:rPr lang="en-US" dirty="0" smtClean="0"/>
              <a:t>[11] I. </a:t>
            </a:r>
            <a:r>
              <a:rPr lang="en-US" dirty="0" err="1" smtClean="0"/>
              <a:t>Moult</a:t>
            </a:r>
            <a:r>
              <a:rPr lang="en-US" dirty="0" smtClean="0"/>
              <a:t>, B. </a:t>
            </a:r>
            <a:r>
              <a:rPr lang="en-US" dirty="0" err="1" smtClean="0"/>
              <a:t>Nachman</a:t>
            </a:r>
            <a:r>
              <a:rPr lang="en-US" dirty="0" smtClean="0"/>
              <a:t>, and D. Neill, Convolved Substructure: Analytically </a:t>
            </a:r>
            <a:r>
              <a:rPr lang="en-US" dirty="0" err="1" smtClean="0"/>
              <a:t>Decorrelating</a:t>
            </a:r>
            <a:r>
              <a:rPr lang="en-US" dirty="0" smtClean="0"/>
              <a:t> Jet Substructure Observables, JHEP. 05, 002 (2018). </a:t>
            </a:r>
            <a:r>
              <a:rPr lang="en-US" dirty="0" err="1" smtClean="0"/>
              <a:t>doi</a:t>
            </a:r>
            <a:r>
              <a:rPr lang="en-US" dirty="0" smtClean="0"/>
              <a:t>: </a:t>
            </a:r>
            <a:r>
              <a:rPr lang="en-US" dirty="0" smtClean="0">
                <a:hlinkClick r:id="rId3"/>
              </a:rPr>
              <a:t>10.1007/JHEP05(2018)002</a:t>
            </a:r>
            <a:r>
              <a:rPr lang="en-US" dirty="0" smtClean="0"/>
              <a:t>.</a:t>
            </a:r>
          </a:p>
          <a:p>
            <a:pPr marL="0" indent="0">
              <a:buNone/>
            </a:pPr>
            <a:r>
              <a:rPr lang="en-US" dirty="0" smtClean="0"/>
              <a:t>[12] R. M. Neal, Computing likelihood functions for high-energy physics experiments when distributions are defined by simulators with nuisance parameters (2008). URL </a:t>
            </a:r>
            <a:r>
              <a:rPr lang="en-US" dirty="0" smtClean="0">
                <a:hlinkClick r:id="rId4"/>
              </a:rPr>
              <a:t>http://cds.cern.ch/record/1099977</a:t>
            </a:r>
            <a:r>
              <a:rPr lang="en-US" dirty="0" smtClean="0"/>
              <a:t>.</a:t>
            </a:r>
          </a:p>
          <a:p>
            <a:pPr marL="0" indent="0">
              <a:buNone/>
            </a:pPr>
            <a:r>
              <a:rPr lang="en-US" dirty="0" smtClean="0"/>
              <a:t>[13] T. </a:t>
            </a:r>
            <a:r>
              <a:rPr lang="en-US" dirty="0" err="1" smtClean="0"/>
              <a:t>Aaltonen</a:t>
            </a:r>
            <a:r>
              <a:rPr lang="en-US" dirty="0" smtClean="0"/>
              <a:t> et al., Evidence for a particle produced in association with weak bosons and decaying to a bottom-</a:t>
            </a:r>
            <a:r>
              <a:rPr lang="en-US" dirty="0" err="1" smtClean="0"/>
              <a:t>antibottom</a:t>
            </a:r>
            <a:r>
              <a:rPr lang="en-US" dirty="0" smtClean="0"/>
              <a:t> quark pair in Higgs boson searches at the </a:t>
            </a:r>
            <a:r>
              <a:rPr lang="en-US" dirty="0" err="1" smtClean="0"/>
              <a:t>Tevatron</a:t>
            </a:r>
            <a:r>
              <a:rPr lang="en-US" dirty="0" smtClean="0"/>
              <a:t>, Phys. Rev. Lett. 109, 071804 (2012). </a:t>
            </a:r>
            <a:r>
              <a:rPr lang="en-US" dirty="0" err="1" smtClean="0"/>
              <a:t>doi</a:t>
            </a:r>
            <a:r>
              <a:rPr lang="en-US" dirty="0" smtClean="0"/>
              <a:t>: </a:t>
            </a:r>
            <a:r>
              <a:rPr lang="en-US" dirty="0" smtClean="0">
                <a:hlinkClick r:id="rId5"/>
              </a:rPr>
              <a:t>10.1103/PhysRevLett.109.071804</a:t>
            </a:r>
            <a:r>
              <a:rPr lang="en-US" dirty="0" smtClean="0"/>
              <a:t>.</a:t>
            </a:r>
          </a:p>
          <a:p>
            <a:pPr marL="0" indent="0">
              <a:buNone/>
            </a:pPr>
            <a:r>
              <a:rPr lang="en-US" dirty="0" smtClean="0"/>
              <a:t>[14] S. </a:t>
            </a:r>
            <a:r>
              <a:rPr lang="en-US" dirty="0" err="1" smtClean="0"/>
              <a:t>Chatrchyan</a:t>
            </a:r>
            <a:r>
              <a:rPr lang="en-US" dirty="0" smtClean="0"/>
              <a:t> et al., Combined results of searches for the standard model Higgs boson in pp collisions at </a:t>
            </a:r>
            <a:r>
              <a:rPr lang="en-US" dirty="0" err="1" smtClean="0"/>
              <a:t>sqrt</a:t>
            </a:r>
            <a:r>
              <a:rPr lang="en-US" dirty="0" smtClean="0"/>
              <a:t>(s) = 7 </a:t>
            </a:r>
            <a:r>
              <a:rPr lang="en-US" dirty="0" err="1" smtClean="0"/>
              <a:t>TeV</a:t>
            </a:r>
            <a:r>
              <a:rPr lang="en-US" dirty="0" smtClean="0"/>
              <a:t>, Phys. Lett. B. 710, 26{48 (2012). </a:t>
            </a:r>
            <a:r>
              <a:rPr lang="en-US" dirty="0" err="1" smtClean="0"/>
              <a:t>doi</a:t>
            </a:r>
            <a:r>
              <a:rPr lang="en-US" dirty="0" smtClean="0"/>
              <a:t>: </a:t>
            </a:r>
            <a:r>
              <a:rPr lang="en-US" dirty="0" smtClean="0">
                <a:hlinkClick r:id="rId6"/>
              </a:rPr>
              <a:t>10.1016/j.physletb.2012.02.064</a:t>
            </a:r>
            <a:r>
              <a:rPr lang="en-US" dirty="0" smtClean="0"/>
              <a:t>.</a:t>
            </a:r>
          </a:p>
          <a:p>
            <a:pPr marL="0" indent="0">
              <a:buNone/>
            </a:pPr>
            <a:r>
              <a:rPr lang="en-US" dirty="0"/>
              <a:t>[15] P. </a:t>
            </a:r>
            <a:r>
              <a:rPr lang="en-US" dirty="0" err="1"/>
              <a:t>Baldi</a:t>
            </a:r>
            <a:r>
              <a:rPr lang="en-US" dirty="0"/>
              <a:t>, K. Cranmer, T. </a:t>
            </a:r>
            <a:r>
              <a:rPr lang="en-US" dirty="0" err="1"/>
              <a:t>Faucett</a:t>
            </a:r>
            <a:r>
              <a:rPr lang="en-US" dirty="0"/>
              <a:t>, P. </a:t>
            </a:r>
            <a:r>
              <a:rPr lang="en-US" dirty="0" err="1"/>
              <a:t>Sadowski</a:t>
            </a:r>
            <a:r>
              <a:rPr lang="en-US" dirty="0"/>
              <a:t>, and D. </a:t>
            </a:r>
            <a:r>
              <a:rPr lang="en-US" dirty="0" err="1"/>
              <a:t>Whiteson</a:t>
            </a:r>
            <a:r>
              <a:rPr lang="en-US" dirty="0"/>
              <a:t>, </a:t>
            </a:r>
            <a:r>
              <a:rPr lang="en-US" dirty="0" smtClean="0"/>
              <a:t>Parameterized neural </a:t>
            </a:r>
            <a:r>
              <a:rPr lang="en-US" dirty="0"/>
              <a:t>networks for high-energy physics, Eur. Phys. J. C. 76(5), </a:t>
            </a:r>
            <a:r>
              <a:rPr lang="en-US" dirty="0" smtClean="0"/>
              <a:t>235 (2016</a:t>
            </a:r>
            <a:r>
              <a:rPr lang="en-US" dirty="0"/>
              <a:t>). </a:t>
            </a:r>
            <a:r>
              <a:rPr lang="en-US" dirty="0" err="1"/>
              <a:t>doi</a:t>
            </a:r>
            <a:r>
              <a:rPr lang="en-US" dirty="0"/>
              <a:t>: </a:t>
            </a:r>
            <a:r>
              <a:rPr lang="en-US" dirty="0">
                <a:hlinkClick r:id="rId7"/>
              </a:rPr>
              <a:t>10.1140/</a:t>
            </a:r>
            <a:r>
              <a:rPr lang="en-US" dirty="0" err="1">
                <a:hlinkClick r:id="rId7"/>
              </a:rPr>
              <a:t>epjc</a:t>
            </a:r>
            <a:r>
              <a:rPr lang="en-US" dirty="0">
                <a:hlinkClick r:id="rId7"/>
              </a:rPr>
              <a:t>/s10052-016-4099-4</a:t>
            </a:r>
            <a:r>
              <a:rPr lang="en-US" dirty="0"/>
              <a:t>.</a:t>
            </a:r>
          </a:p>
          <a:p>
            <a:pPr marL="0" indent="0">
              <a:buNone/>
            </a:pPr>
            <a:r>
              <a:rPr lang="it-IT" dirty="0"/>
              <a:t>[16] J. de </a:t>
            </a:r>
            <a:r>
              <a:rPr lang="it-IT" dirty="0" err="1"/>
              <a:t>Favereau</a:t>
            </a:r>
            <a:r>
              <a:rPr lang="it-IT" dirty="0"/>
              <a:t>, C. </a:t>
            </a:r>
            <a:r>
              <a:rPr lang="it-IT" dirty="0" err="1"/>
              <a:t>Delaere</a:t>
            </a:r>
            <a:r>
              <a:rPr lang="it-IT" dirty="0"/>
              <a:t>, P. </a:t>
            </a:r>
            <a:r>
              <a:rPr lang="it-IT" dirty="0" err="1"/>
              <a:t>Demin</a:t>
            </a:r>
            <a:r>
              <a:rPr lang="it-IT" dirty="0"/>
              <a:t>, A. </a:t>
            </a:r>
            <a:r>
              <a:rPr lang="it-IT" dirty="0" err="1"/>
              <a:t>Giammanco</a:t>
            </a:r>
            <a:r>
              <a:rPr lang="it-IT" dirty="0"/>
              <a:t>, V. </a:t>
            </a:r>
            <a:r>
              <a:rPr lang="it-IT" dirty="0" err="1" smtClean="0"/>
              <a:t>Lemaitre</a:t>
            </a:r>
            <a:r>
              <a:rPr lang="it-IT" dirty="0" smtClean="0"/>
              <a:t>,</a:t>
            </a:r>
            <a:r>
              <a:rPr lang="en-US" dirty="0" smtClean="0"/>
              <a:t>A</a:t>
            </a:r>
            <a:r>
              <a:rPr lang="en-US" dirty="0"/>
              <a:t>. </a:t>
            </a:r>
            <a:r>
              <a:rPr lang="en-US" dirty="0" err="1"/>
              <a:t>Mertens</a:t>
            </a:r>
            <a:r>
              <a:rPr lang="en-US" dirty="0"/>
              <a:t>, and M. </a:t>
            </a:r>
            <a:r>
              <a:rPr lang="en-US" dirty="0" err="1"/>
              <a:t>Selvaggi</a:t>
            </a:r>
            <a:r>
              <a:rPr lang="en-US" dirty="0"/>
              <a:t>, DELPHES 3, A modular framework for </a:t>
            </a:r>
            <a:r>
              <a:rPr lang="en-US" dirty="0" smtClean="0"/>
              <a:t>fast simulation </a:t>
            </a:r>
            <a:r>
              <a:rPr lang="en-US" dirty="0"/>
              <a:t>of a generic collider experiment, JHEP. 02, 057 (2014). </a:t>
            </a:r>
            <a:r>
              <a:rPr lang="en-US" dirty="0" err="1" smtClean="0"/>
              <a:t>doi</a:t>
            </a:r>
            <a:r>
              <a:rPr lang="en-US" dirty="0" smtClean="0"/>
              <a:t>: </a:t>
            </a:r>
            <a:r>
              <a:rPr lang="en-US" dirty="0" smtClean="0">
                <a:hlinkClick r:id="rId8"/>
              </a:rPr>
              <a:t>10.1007/JHEP02(2014)057</a:t>
            </a:r>
            <a:r>
              <a:rPr lang="en-US" dirty="0"/>
              <a:t>.</a:t>
            </a:r>
          </a:p>
          <a:p>
            <a:pPr marL="0" indent="0">
              <a:buNone/>
            </a:pPr>
            <a:r>
              <a:rPr lang="en-US" dirty="0"/>
              <a:t>[17] K. Cranmer, J. </a:t>
            </a:r>
            <a:r>
              <a:rPr lang="en-US" dirty="0" err="1"/>
              <a:t>Pavez</a:t>
            </a:r>
            <a:r>
              <a:rPr lang="en-US" dirty="0"/>
              <a:t>, and G. </a:t>
            </a:r>
            <a:r>
              <a:rPr lang="en-US" dirty="0" err="1"/>
              <a:t>Louppe</a:t>
            </a:r>
            <a:r>
              <a:rPr lang="en-US" dirty="0"/>
              <a:t>, Approximating likelihood ratios </a:t>
            </a:r>
            <a:r>
              <a:rPr lang="en-US" dirty="0" smtClean="0"/>
              <a:t>with calibrated </a:t>
            </a:r>
            <a:r>
              <a:rPr lang="en-US" dirty="0"/>
              <a:t>discriminative </a:t>
            </a:r>
            <a:r>
              <a:rPr lang="en-US" dirty="0" smtClean="0"/>
              <a:t>classifiers </a:t>
            </a:r>
            <a:r>
              <a:rPr lang="en-US" dirty="0"/>
              <a:t>(June, 2015). URL </a:t>
            </a:r>
            <a:r>
              <a:rPr lang="en-US" dirty="0">
                <a:hlinkClick r:id="rId9"/>
              </a:rPr>
              <a:t>http://</a:t>
            </a:r>
            <a:r>
              <a:rPr lang="en-US" dirty="0" smtClean="0">
                <a:hlinkClick r:id="rId9"/>
              </a:rPr>
              <a:t>arxiv.org/abs/1506.02169</a:t>
            </a:r>
            <a:r>
              <a:rPr lang="en-US" dirty="0"/>
              <a:t>. </a:t>
            </a:r>
          </a:p>
          <a:p>
            <a:pPr marL="0" indent="0">
              <a:buNone/>
            </a:pPr>
            <a:r>
              <a:rPr lang="en-US" dirty="0"/>
              <a:t>[18] J. Aguilar-Saavedra, J. H. Collins, and R. K. Mishra, A generic </a:t>
            </a:r>
            <a:r>
              <a:rPr lang="en-US" dirty="0" smtClean="0"/>
              <a:t>anti-QCD jet </a:t>
            </a:r>
            <a:r>
              <a:rPr lang="en-US" dirty="0"/>
              <a:t>tagger, JHEP. 11, 163 (2017). </a:t>
            </a:r>
            <a:r>
              <a:rPr lang="en-US" dirty="0" err="1"/>
              <a:t>doi</a:t>
            </a:r>
            <a:r>
              <a:rPr lang="en-US" dirty="0"/>
              <a:t>: </a:t>
            </a:r>
            <a:r>
              <a:rPr lang="en-US" dirty="0">
                <a:hlinkClick r:id="rId10"/>
              </a:rPr>
              <a:t>10.1007/JHEP11(2017)163</a:t>
            </a:r>
            <a:r>
              <a:rPr lang="en-US" dirty="0"/>
              <a:t>.</a:t>
            </a:r>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53</a:t>
            </a:fld>
            <a:endParaRPr lang="en-US"/>
          </a:p>
        </p:txBody>
      </p:sp>
    </p:spTree>
    <p:extLst>
      <p:ext uri="{BB962C8B-B14F-4D97-AF65-F5344CB8AC3E}">
        <p14:creationId xmlns:p14="http://schemas.microsoft.com/office/powerpoint/2010/main" val="198446317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References</a:t>
            </a:r>
            <a:r>
              <a:rPr lang="it-IT" dirty="0" smtClean="0"/>
              <a:t> / 3</a:t>
            </a:r>
            <a:endParaRPr lang="en-US" dirty="0"/>
          </a:p>
        </p:txBody>
      </p:sp>
      <p:sp>
        <p:nvSpPr>
          <p:cNvPr id="3" name="Content Placeholder 2"/>
          <p:cNvSpPr>
            <a:spLocks noGrp="1"/>
          </p:cNvSpPr>
          <p:nvPr>
            <p:ph idx="1"/>
          </p:nvPr>
        </p:nvSpPr>
        <p:spPr>
          <a:xfrm>
            <a:off x="838200" y="1682749"/>
            <a:ext cx="10515600" cy="4530725"/>
          </a:xfrm>
        </p:spPr>
        <p:txBody>
          <a:bodyPr>
            <a:normAutofit fontScale="55000" lnSpcReduction="20000"/>
          </a:bodyPr>
          <a:lstStyle/>
          <a:p>
            <a:pPr marL="0" indent="0">
              <a:buNone/>
            </a:pPr>
            <a:r>
              <a:rPr lang="en-US" dirty="0"/>
              <a:t>[19] S. Chang, T. Cohen, and B. </a:t>
            </a:r>
            <a:r>
              <a:rPr lang="en-US" dirty="0" err="1"/>
              <a:t>Ostdiek</a:t>
            </a:r>
            <a:r>
              <a:rPr lang="en-US" dirty="0"/>
              <a:t>, What is the Machine Learning?, </a:t>
            </a:r>
            <a:r>
              <a:rPr lang="en-US" dirty="0" smtClean="0"/>
              <a:t>Phys. </a:t>
            </a:r>
            <a:r>
              <a:rPr lang="fr-FR" dirty="0" err="1" smtClean="0"/>
              <a:t>Rev</a:t>
            </a:r>
            <a:r>
              <a:rPr lang="fr-FR" dirty="0"/>
              <a:t>. D. 97(5), 056009 (2018). </a:t>
            </a:r>
            <a:r>
              <a:rPr lang="fr-FR" dirty="0" err="1"/>
              <a:t>doi</a:t>
            </a:r>
            <a:r>
              <a:rPr lang="fr-FR" dirty="0"/>
              <a:t>: </a:t>
            </a:r>
            <a:r>
              <a:rPr lang="fr-FR" dirty="0">
                <a:hlinkClick r:id="rId2"/>
              </a:rPr>
              <a:t>10.1103/PhysRevD.97.056009</a:t>
            </a:r>
            <a:r>
              <a:rPr lang="fr-FR" dirty="0"/>
              <a:t>.</a:t>
            </a:r>
          </a:p>
          <a:p>
            <a:pPr marL="0" indent="0">
              <a:buNone/>
            </a:pPr>
            <a:r>
              <a:rPr lang="en-US" dirty="0"/>
              <a:t>[20] K. </a:t>
            </a:r>
            <a:r>
              <a:rPr lang="en-US" dirty="0" err="1"/>
              <a:t>Datta</a:t>
            </a:r>
            <a:r>
              <a:rPr lang="en-US" dirty="0"/>
              <a:t> and A. </a:t>
            </a:r>
            <a:r>
              <a:rPr lang="en-US" dirty="0" err="1"/>
              <a:t>Larkoski</a:t>
            </a:r>
            <a:r>
              <a:rPr lang="en-US" dirty="0"/>
              <a:t>, How Much Information is in a Jet?, JHEP. </a:t>
            </a:r>
            <a:r>
              <a:rPr lang="en-US" dirty="0" smtClean="0"/>
              <a:t>06,073 </a:t>
            </a:r>
            <a:r>
              <a:rPr lang="en-US" dirty="0"/>
              <a:t>(2017). </a:t>
            </a:r>
            <a:r>
              <a:rPr lang="en-US" dirty="0" err="1"/>
              <a:t>doi</a:t>
            </a:r>
            <a:r>
              <a:rPr lang="en-US" dirty="0"/>
              <a:t>: </a:t>
            </a:r>
            <a:r>
              <a:rPr lang="en-US" dirty="0">
                <a:hlinkClick r:id="rId3"/>
              </a:rPr>
              <a:t>10.1007/JHEP06(2017)073</a:t>
            </a:r>
            <a:r>
              <a:rPr lang="en-US" dirty="0"/>
              <a:t>.</a:t>
            </a:r>
          </a:p>
          <a:p>
            <a:pPr marL="0" indent="0">
              <a:buNone/>
            </a:pPr>
            <a:r>
              <a:rPr lang="en-US" dirty="0"/>
              <a:t>[21] R. </a:t>
            </a:r>
            <a:r>
              <a:rPr lang="en-US" dirty="0" err="1"/>
              <a:t>Dalitz</a:t>
            </a:r>
            <a:r>
              <a:rPr lang="en-US" dirty="0"/>
              <a:t>, On the analysis of tau-meson data and the nature of </a:t>
            </a:r>
            <a:r>
              <a:rPr lang="en-US" dirty="0" smtClean="0"/>
              <a:t>the tau-meson</a:t>
            </a:r>
            <a:r>
              <a:rPr lang="en-US" dirty="0"/>
              <a:t>, Phil. Mag. Ser. 7. 44, 1068{1080 (1953). </a:t>
            </a:r>
            <a:r>
              <a:rPr lang="en-US" dirty="0" err="1"/>
              <a:t>doi</a:t>
            </a:r>
            <a:r>
              <a:rPr lang="en-US" dirty="0"/>
              <a:t>: </a:t>
            </a:r>
            <a:r>
              <a:rPr lang="en-US" dirty="0" smtClean="0">
                <a:hlinkClick r:id="rId4"/>
              </a:rPr>
              <a:t>10.1080/14786441008520365</a:t>
            </a:r>
            <a:r>
              <a:rPr lang="en-US" dirty="0"/>
              <a:t>.</a:t>
            </a:r>
          </a:p>
          <a:p>
            <a:pPr marL="0" indent="0">
              <a:buNone/>
            </a:pPr>
            <a:r>
              <a:rPr lang="en-US" dirty="0"/>
              <a:t>[22] J. Stevens and M. Williams, </a:t>
            </a:r>
            <a:r>
              <a:rPr lang="en-US" dirty="0" err="1"/>
              <a:t>uBoost</a:t>
            </a:r>
            <a:r>
              <a:rPr lang="en-US" dirty="0"/>
              <a:t>: A boosting method for </a:t>
            </a:r>
            <a:r>
              <a:rPr lang="en-US" dirty="0" smtClean="0"/>
              <a:t>producing uniform </a:t>
            </a:r>
            <a:r>
              <a:rPr lang="en-US" dirty="0"/>
              <a:t>selection </a:t>
            </a:r>
            <a:r>
              <a:rPr lang="en-US" dirty="0" smtClean="0"/>
              <a:t>efficiencies </a:t>
            </a:r>
            <a:r>
              <a:rPr lang="en-US" dirty="0"/>
              <a:t>from multivariate </a:t>
            </a:r>
            <a:r>
              <a:rPr lang="en-US" dirty="0" smtClean="0"/>
              <a:t>classifiers</a:t>
            </a:r>
            <a:r>
              <a:rPr lang="en-US" dirty="0"/>
              <a:t>, JINST. 8, </a:t>
            </a:r>
            <a:r>
              <a:rPr lang="en-US" dirty="0" smtClean="0"/>
              <a:t>P12013 (2013</a:t>
            </a:r>
            <a:r>
              <a:rPr lang="en-US" dirty="0"/>
              <a:t>). </a:t>
            </a:r>
            <a:r>
              <a:rPr lang="en-US" dirty="0" err="1"/>
              <a:t>doi</a:t>
            </a:r>
            <a:r>
              <a:rPr lang="en-US" dirty="0"/>
              <a:t>: </a:t>
            </a:r>
            <a:r>
              <a:rPr lang="en-US" dirty="0">
                <a:hlinkClick r:id="rId5"/>
              </a:rPr>
              <a:t>10.1088/1748-0221/8/12/P12013</a:t>
            </a:r>
            <a:r>
              <a:rPr lang="en-US" dirty="0"/>
              <a:t>.</a:t>
            </a:r>
          </a:p>
          <a:p>
            <a:pPr marL="0" indent="0">
              <a:buNone/>
            </a:pPr>
            <a:r>
              <a:rPr lang="en-US" dirty="0"/>
              <a:t>[23] Y. Freund and R. E. </a:t>
            </a:r>
            <a:r>
              <a:rPr lang="en-US" dirty="0" err="1"/>
              <a:t>Schapire</a:t>
            </a:r>
            <a:r>
              <a:rPr lang="en-US" dirty="0"/>
              <a:t>, A decision-theoretic generalization of </a:t>
            </a:r>
            <a:r>
              <a:rPr lang="en-US" dirty="0" smtClean="0"/>
              <a:t>on-line learning </a:t>
            </a:r>
            <a:r>
              <a:rPr lang="en-US" dirty="0"/>
              <a:t>and an application to boosting, Journal of Computer and </a:t>
            </a:r>
            <a:r>
              <a:rPr lang="en-US" dirty="0" smtClean="0"/>
              <a:t>System Sciences</a:t>
            </a:r>
            <a:r>
              <a:rPr lang="en-US" dirty="0"/>
              <a:t>. 55(1), 119{139 (Aug., 1997). </a:t>
            </a:r>
            <a:r>
              <a:rPr lang="en-US" dirty="0" err="1"/>
              <a:t>doi</a:t>
            </a:r>
            <a:r>
              <a:rPr lang="en-US" dirty="0"/>
              <a:t>: </a:t>
            </a:r>
            <a:r>
              <a:rPr lang="en-US" dirty="0">
                <a:hlinkClick r:id="rId6"/>
              </a:rPr>
              <a:t>10.1006/jcss.1997.1504</a:t>
            </a:r>
            <a:r>
              <a:rPr lang="en-US" dirty="0"/>
              <a:t>. </a:t>
            </a:r>
          </a:p>
          <a:p>
            <a:pPr marL="0" indent="0">
              <a:buNone/>
            </a:pPr>
            <a:r>
              <a:rPr lang="en-US" dirty="0"/>
              <a:t>[24] A. </a:t>
            </a:r>
            <a:r>
              <a:rPr lang="en-US" dirty="0" err="1"/>
              <a:t>Rogozhnikov</a:t>
            </a:r>
            <a:r>
              <a:rPr lang="en-US" dirty="0"/>
              <a:t>, A. </a:t>
            </a:r>
            <a:r>
              <a:rPr lang="en-US" dirty="0" err="1"/>
              <a:t>Bukva</a:t>
            </a:r>
            <a:r>
              <a:rPr lang="en-US" dirty="0"/>
              <a:t>, V. </a:t>
            </a:r>
            <a:r>
              <a:rPr lang="en-US" dirty="0" err="1"/>
              <a:t>Gligorov</a:t>
            </a:r>
            <a:r>
              <a:rPr lang="en-US" dirty="0"/>
              <a:t>, A. </a:t>
            </a:r>
            <a:r>
              <a:rPr lang="en-US" dirty="0" err="1"/>
              <a:t>Ustyuzhanin</a:t>
            </a:r>
            <a:r>
              <a:rPr lang="en-US" dirty="0"/>
              <a:t>, and M. </a:t>
            </a:r>
            <a:r>
              <a:rPr lang="en-US" dirty="0" smtClean="0"/>
              <a:t>Williams, New </a:t>
            </a:r>
            <a:r>
              <a:rPr lang="en-US" dirty="0"/>
              <a:t>approaches for boosting to uniformity, JINST. 10(03), T03002 (2015</a:t>
            </a:r>
            <a:r>
              <a:rPr lang="en-US" dirty="0" smtClean="0"/>
              <a:t>). </a:t>
            </a:r>
            <a:r>
              <a:rPr lang="en-US" dirty="0" err="1" smtClean="0"/>
              <a:t>doi</a:t>
            </a:r>
            <a:r>
              <a:rPr lang="en-US" dirty="0"/>
              <a:t>: </a:t>
            </a:r>
            <a:r>
              <a:rPr lang="en-US" dirty="0">
                <a:hlinkClick r:id="rId7"/>
              </a:rPr>
              <a:t>10.1088/1748-0221/10/03/T03002</a:t>
            </a:r>
            <a:r>
              <a:rPr lang="en-US" dirty="0"/>
              <a:t>.</a:t>
            </a:r>
          </a:p>
          <a:p>
            <a:pPr marL="0" indent="0">
              <a:buNone/>
            </a:pPr>
            <a:r>
              <a:rPr lang="en-US" dirty="0"/>
              <a:t>[25] G. </a:t>
            </a:r>
            <a:r>
              <a:rPr lang="en-US" dirty="0" err="1"/>
              <a:t>Kasieczka</a:t>
            </a:r>
            <a:r>
              <a:rPr lang="en-US" dirty="0"/>
              <a:t> and D. Shih, </a:t>
            </a:r>
            <a:r>
              <a:rPr lang="en-US" dirty="0" err="1"/>
              <a:t>DisCo</a:t>
            </a:r>
            <a:r>
              <a:rPr lang="en-US" dirty="0"/>
              <a:t> Fever: Robust Networks Through </a:t>
            </a:r>
            <a:r>
              <a:rPr lang="en-US" dirty="0" smtClean="0"/>
              <a:t>Distance Correlation</a:t>
            </a:r>
            <a:r>
              <a:rPr lang="en-US" dirty="0" smtClean="0">
                <a:hlinkClick r:id="rId8"/>
              </a:rPr>
              <a:t>, arXiv:2001.05310</a:t>
            </a:r>
            <a:r>
              <a:rPr lang="en-US" dirty="0" smtClean="0"/>
              <a:t> (Jan </a:t>
            </a:r>
            <a:r>
              <a:rPr lang="en-US" dirty="0"/>
              <a:t>2020).</a:t>
            </a:r>
          </a:p>
          <a:p>
            <a:pPr marL="0" indent="0">
              <a:buNone/>
            </a:pPr>
            <a:r>
              <a:rPr lang="en-US" dirty="0"/>
              <a:t>[26] S. </a:t>
            </a:r>
            <a:r>
              <a:rPr lang="en-US" dirty="0" err="1"/>
              <a:t>Wunsch</a:t>
            </a:r>
            <a:r>
              <a:rPr lang="en-US" dirty="0"/>
              <a:t>, S. </a:t>
            </a:r>
            <a:r>
              <a:rPr lang="en-US" dirty="0" err="1"/>
              <a:t>Jorger</a:t>
            </a:r>
            <a:r>
              <a:rPr lang="en-US" dirty="0"/>
              <a:t>, R. Wolf, and G. </a:t>
            </a:r>
            <a:r>
              <a:rPr lang="en-US" dirty="0" err="1"/>
              <a:t>Quast</a:t>
            </a:r>
            <a:r>
              <a:rPr lang="en-US" dirty="0"/>
              <a:t>, Reducing the dependence </a:t>
            </a:r>
            <a:r>
              <a:rPr lang="en-US" dirty="0" smtClean="0"/>
              <a:t>of the </a:t>
            </a:r>
            <a:r>
              <a:rPr lang="en-US" dirty="0"/>
              <a:t>neural network function to systematic uncertainties in the input </a:t>
            </a:r>
            <a:r>
              <a:rPr lang="en-US" dirty="0" smtClean="0"/>
              <a:t>space (July</a:t>
            </a:r>
            <a:r>
              <a:rPr lang="en-US" dirty="0"/>
              <a:t>, 2019). URL </a:t>
            </a:r>
            <a:r>
              <a:rPr lang="en-US" dirty="0">
                <a:hlinkClick r:id="rId9"/>
              </a:rPr>
              <a:t>http://arxiv.org/abs/1907.11674</a:t>
            </a:r>
            <a:r>
              <a:rPr lang="en-US" dirty="0" smtClean="0"/>
              <a:t>.</a:t>
            </a:r>
          </a:p>
          <a:p>
            <a:pPr marL="0" indent="0">
              <a:buNone/>
            </a:pPr>
            <a:r>
              <a:rPr lang="en-US" dirty="0"/>
              <a:t>[27] C. Adam-</a:t>
            </a:r>
            <a:r>
              <a:rPr lang="en-US" dirty="0" err="1"/>
              <a:t>Bourdarios</a:t>
            </a:r>
            <a:r>
              <a:rPr lang="en-US" dirty="0"/>
              <a:t>, G. Cowan, C. </a:t>
            </a:r>
            <a:r>
              <a:rPr lang="en-US" dirty="0" err="1"/>
              <a:t>Germain</a:t>
            </a:r>
            <a:r>
              <a:rPr lang="en-US" dirty="0"/>
              <a:t>-Renaud, I. </a:t>
            </a:r>
            <a:r>
              <a:rPr lang="en-US" dirty="0" err="1"/>
              <a:t>Guyon</a:t>
            </a:r>
            <a:r>
              <a:rPr lang="en-US" dirty="0"/>
              <a:t>, B. </a:t>
            </a:r>
            <a:r>
              <a:rPr lang="en-US" dirty="0" err="1"/>
              <a:t>Kegl</a:t>
            </a:r>
            <a:r>
              <a:rPr lang="en-US" dirty="0"/>
              <a:t>, and D. Rousseau, The Higgs Machine Learning Challenge, J. Phys. Conf. </a:t>
            </a:r>
            <a:r>
              <a:rPr lang="pt-BR" dirty="0"/>
              <a:t>Ser. 664(7), 072015 (2015). doi: </a:t>
            </a:r>
            <a:r>
              <a:rPr lang="pt-BR" dirty="0">
                <a:hlinkClick r:id="rId10"/>
              </a:rPr>
              <a:t>10.1088/1742-6596/664/7/072015</a:t>
            </a:r>
            <a:r>
              <a:rPr lang="pt-BR" dirty="0"/>
              <a:t>.</a:t>
            </a:r>
          </a:p>
          <a:p>
            <a:pPr marL="0" indent="0">
              <a:buNone/>
            </a:pPr>
            <a:r>
              <a:rPr lang="en-US" dirty="0"/>
              <a:t>[28] S. Ben-David, J. Blitzer, K. Crammer, and F. Pereira. Analysis of representations for domain adaptation. In eds. B. </a:t>
            </a:r>
            <a:r>
              <a:rPr lang="en-US" dirty="0" err="1"/>
              <a:t>Scholkopf</a:t>
            </a:r>
            <a:r>
              <a:rPr lang="en-US" dirty="0"/>
              <a:t>, J. C. Platt, and T. Homan, Advances in Neural Information Processing Systems 19, pp. 137-144. MIT Press (2007). URL </a:t>
            </a:r>
            <a:r>
              <a:rPr lang="en-US" dirty="0">
                <a:hlinkClick r:id="rId11"/>
              </a:rPr>
              <a:t>http://papers.nips.cc/paper/2983-analysis-of-representations-for-domain-adaptation.pdf</a:t>
            </a:r>
            <a:r>
              <a:rPr lang="en-US" dirty="0"/>
              <a:t>.</a:t>
            </a:r>
          </a:p>
          <a:p>
            <a:pPr marL="0" indent="0">
              <a:buNone/>
            </a:pPr>
            <a:endParaRPr lang="en-US"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54</a:t>
            </a:fld>
            <a:endParaRPr lang="en-US"/>
          </a:p>
        </p:txBody>
      </p:sp>
    </p:spTree>
    <p:extLst>
      <p:ext uri="{BB962C8B-B14F-4D97-AF65-F5344CB8AC3E}">
        <p14:creationId xmlns:p14="http://schemas.microsoft.com/office/powerpoint/2010/main" val="390829472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References</a:t>
            </a:r>
            <a:r>
              <a:rPr lang="it-IT" dirty="0" smtClean="0"/>
              <a:t> / 4</a:t>
            </a:r>
            <a:endParaRPr lang="en-US" dirty="0"/>
          </a:p>
        </p:txBody>
      </p:sp>
      <p:sp>
        <p:nvSpPr>
          <p:cNvPr id="3" name="Content Placeholder 2"/>
          <p:cNvSpPr>
            <a:spLocks noGrp="1"/>
          </p:cNvSpPr>
          <p:nvPr>
            <p:ph idx="1"/>
          </p:nvPr>
        </p:nvSpPr>
        <p:spPr>
          <a:xfrm>
            <a:off x="838200" y="1682750"/>
            <a:ext cx="10515600" cy="4351338"/>
          </a:xfrm>
        </p:spPr>
        <p:txBody>
          <a:bodyPr>
            <a:normAutofit fontScale="55000" lnSpcReduction="20000"/>
          </a:bodyPr>
          <a:lstStyle/>
          <a:p>
            <a:pPr marL="0" indent="0">
              <a:buNone/>
            </a:pPr>
            <a:r>
              <a:rPr lang="en-US" dirty="0" smtClean="0"/>
              <a:t>[</a:t>
            </a:r>
            <a:r>
              <a:rPr lang="en-US" dirty="0"/>
              <a:t>29] S. Ben-David, J. Blitzer, K. Crammer, A. </a:t>
            </a:r>
            <a:r>
              <a:rPr lang="en-US" dirty="0" err="1"/>
              <a:t>Kulesza</a:t>
            </a:r>
            <a:r>
              <a:rPr lang="en-US" dirty="0"/>
              <a:t>, F. Pereira, and J. </a:t>
            </a:r>
            <a:r>
              <a:rPr lang="en-US" dirty="0" smtClean="0"/>
              <a:t>W. Vaughan</a:t>
            </a:r>
            <a:r>
              <a:rPr lang="en-US" dirty="0"/>
              <a:t>, A theory of learning from </a:t>
            </a:r>
            <a:r>
              <a:rPr lang="en-US" dirty="0" smtClean="0"/>
              <a:t>different </a:t>
            </a:r>
            <a:r>
              <a:rPr lang="en-US" dirty="0"/>
              <a:t>domains, Machine Learning. </a:t>
            </a:r>
            <a:r>
              <a:rPr lang="en-US" dirty="0" smtClean="0"/>
              <a:t>79 (1-2</a:t>
            </a:r>
            <a:r>
              <a:rPr lang="en-US" dirty="0"/>
              <a:t>), 151{175 (Oct., 2009</a:t>
            </a:r>
            <a:r>
              <a:rPr lang="en-US" dirty="0" smtClean="0"/>
              <a:t>). </a:t>
            </a:r>
            <a:r>
              <a:rPr lang="en-US" dirty="0"/>
              <a:t>URL </a:t>
            </a:r>
            <a:r>
              <a:rPr lang="en-US" dirty="0">
                <a:hlinkClick r:id="rId2"/>
              </a:rPr>
              <a:t>https</a:t>
            </a:r>
            <a:r>
              <a:rPr lang="en-US" dirty="0" smtClean="0">
                <a:hlinkClick r:id="rId2"/>
              </a:rPr>
              <a:t>://</a:t>
            </a:r>
            <a:r>
              <a:rPr lang="en-US" dirty="0">
                <a:hlinkClick r:id="rId2"/>
              </a:rPr>
              <a:t>doi.org/10.1007/s10994-009-5152-4</a:t>
            </a:r>
            <a:r>
              <a:rPr lang="en-US" dirty="0" smtClean="0"/>
              <a:t>.</a:t>
            </a:r>
          </a:p>
          <a:p>
            <a:pPr marL="0" indent="0">
              <a:buNone/>
            </a:pPr>
            <a:r>
              <a:rPr lang="en-US" dirty="0"/>
              <a:t>[30] H. </a:t>
            </a:r>
            <a:r>
              <a:rPr lang="en-US" dirty="0" err="1"/>
              <a:t>Ajakan</a:t>
            </a:r>
            <a:r>
              <a:rPr lang="en-US" dirty="0"/>
              <a:t>, P. </a:t>
            </a:r>
            <a:r>
              <a:rPr lang="en-US" dirty="0" err="1"/>
              <a:t>Germain</a:t>
            </a:r>
            <a:r>
              <a:rPr lang="en-US" dirty="0"/>
              <a:t>, H. </a:t>
            </a:r>
            <a:r>
              <a:rPr lang="en-US" dirty="0" err="1"/>
              <a:t>Larochelle</a:t>
            </a:r>
            <a:r>
              <a:rPr lang="en-US" dirty="0"/>
              <a:t>, F. </a:t>
            </a:r>
            <a:r>
              <a:rPr lang="en-US" dirty="0" err="1"/>
              <a:t>Laviolette</a:t>
            </a:r>
            <a:r>
              <a:rPr lang="en-US" dirty="0"/>
              <a:t>, and M. </a:t>
            </a:r>
            <a:r>
              <a:rPr lang="en-US" dirty="0" err="1"/>
              <a:t>Marchand</a:t>
            </a:r>
            <a:r>
              <a:rPr lang="en-US" dirty="0"/>
              <a:t>, Domain-adversarial neural networks, </a:t>
            </a:r>
            <a:r>
              <a:rPr lang="en-US" dirty="0" smtClean="0">
                <a:hlinkClick r:id="rId3"/>
              </a:rPr>
              <a:t>arXiv:1412.4446</a:t>
            </a:r>
            <a:r>
              <a:rPr lang="en-US" dirty="0" smtClean="0"/>
              <a:t> </a:t>
            </a:r>
            <a:r>
              <a:rPr lang="en-US" dirty="0"/>
              <a:t>(2014).</a:t>
            </a:r>
          </a:p>
          <a:p>
            <a:pPr marL="0" indent="0">
              <a:buNone/>
            </a:pPr>
            <a:r>
              <a:rPr lang="en-US" dirty="0"/>
              <a:t>[31] G. </a:t>
            </a:r>
            <a:r>
              <a:rPr lang="en-US" dirty="0" err="1"/>
              <a:t>Louppe</a:t>
            </a:r>
            <a:r>
              <a:rPr lang="en-US" dirty="0"/>
              <a:t>, M. Kagan, and K. Cranmer. Learning to pivot with adversarial networks. In eds. I. </a:t>
            </a:r>
            <a:r>
              <a:rPr lang="en-US" dirty="0" err="1"/>
              <a:t>Guyon</a:t>
            </a:r>
            <a:r>
              <a:rPr lang="en-US" dirty="0"/>
              <a:t>, U. V. </a:t>
            </a:r>
            <a:r>
              <a:rPr lang="en-US" dirty="0" err="1"/>
              <a:t>Luxburg</a:t>
            </a:r>
            <a:r>
              <a:rPr lang="en-US" dirty="0"/>
              <a:t>, S. </a:t>
            </a:r>
            <a:r>
              <a:rPr lang="en-US" dirty="0" err="1"/>
              <a:t>Bengio</a:t>
            </a:r>
            <a:r>
              <a:rPr lang="en-US" dirty="0"/>
              <a:t>, H. Wallach, R. Fergus, S. </a:t>
            </a:r>
            <a:r>
              <a:rPr lang="en-US" dirty="0" err="1"/>
              <a:t>Vishwanathan</a:t>
            </a:r>
            <a:r>
              <a:rPr lang="en-US" dirty="0"/>
              <a:t>, and R. Garnett, </a:t>
            </a:r>
            <a:r>
              <a:rPr lang="en-US" dirty="0" smtClean="0"/>
              <a:t>Advances </a:t>
            </a:r>
            <a:r>
              <a:rPr lang="en-US" dirty="0"/>
              <a:t>in Neural Information Processing Systems 30, pp. 981{990. </a:t>
            </a:r>
            <a:r>
              <a:rPr lang="fr-FR" dirty="0" err="1"/>
              <a:t>Curran</a:t>
            </a:r>
            <a:r>
              <a:rPr lang="fr-FR" dirty="0"/>
              <a:t> Associates, Inc. (2017). URL </a:t>
            </a:r>
            <a:r>
              <a:rPr lang="fr-FR" dirty="0">
                <a:hlinkClick r:id="rId4"/>
              </a:rPr>
              <a:t>http://</a:t>
            </a:r>
            <a:r>
              <a:rPr lang="fr-FR" dirty="0" smtClean="0">
                <a:hlinkClick r:id="rId4"/>
              </a:rPr>
              <a:t>papers.nips.cc/paper/</a:t>
            </a:r>
            <a:r>
              <a:rPr lang="en-US" dirty="0" smtClean="0">
                <a:hlinkClick r:id="rId4"/>
              </a:rPr>
              <a:t>6699-learning-to-pivot-with-adversarial-networks.pdf</a:t>
            </a:r>
            <a:r>
              <a:rPr lang="en-US" dirty="0"/>
              <a:t>.</a:t>
            </a:r>
          </a:p>
          <a:p>
            <a:pPr marL="0" indent="0">
              <a:buNone/>
            </a:pPr>
            <a:r>
              <a:rPr lang="en-US" dirty="0"/>
              <a:t>[32] M. H. </a:t>
            </a:r>
            <a:r>
              <a:rPr lang="en-US" dirty="0" err="1"/>
              <a:t>Degroot</a:t>
            </a:r>
            <a:r>
              <a:rPr lang="en-US" dirty="0"/>
              <a:t> and M. J. </a:t>
            </a:r>
            <a:r>
              <a:rPr lang="en-US" dirty="0" err="1"/>
              <a:t>Schervish</a:t>
            </a:r>
            <a:r>
              <a:rPr lang="en-US" dirty="0"/>
              <a:t>. </a:t>
            </a:r>
            <a:r>
              <a:rPr lang="en-US" dirty="0">
                <a:hlinkClick r:id="rId5"/>
              </a:rPr>
              <a:t>Probability and </a:t>
            </a:r>
            <a:r>
              <a:rPr lang="en-US" dirty="0" smtClean="0">
                <a:hlinkClick r:id="rId5"/>
              </a:rPr>
              <a:t>statistics</a:t>
            </a:r>
            <a:r>
              <a:rPr lang="en-US" dirty="0" smtClean="0"/>
              <a:t>, Carnegie-Mellon Univ., 1977. </a:t>
            </a:r>
          </a:p>
          <a:p>
            <a:pPr marL="0" indent="0">
              <a:buNone/>
            </a:pPr>
            <a:r>
              <a:rPr lang="en-US" dirty="0"/>
              <a:t>[33] C. </a:t>
            </a:r>
            <a:r>
              <a:rPr lang="en-US" dirty="0" err="1"/>
              <a:t>Shimmin</a:t>
            </a:r>
            <a:r>
              <a:rPr lang="en-US" dirty="0"/>
              <a:t>, P. </a:t>
            </a:r>
            <a:r>
              <a:rPr lang="en-US" dirty="0" err="1"/>
              <a:t>Sadowski</a:t>
            </a:r>
            <a:r>
              <a:rPr lang="en-US" dirty="0"/>
              <a:t>, P. </a:t>
            </a:r>
            <a:r>
              <a:rPr lang="en-US" dirty="0" err="1"/>
              <a:t>Baldi</a:t>
            </a:r>
            <a:r>
              <a:rPr lang="en-US" dirty="0"/>
              <a:t>, E. </a:t>
            </a:r>
            <a:r>
              <a:rPr lang="en-US" dirty="0" err="1"/>
              <a:t>Weik</a:t>
            </a:r>
            <a:r>
              <a:rPr lang="en-US" dirty="0"/>
              <a:t>, D. </a:t>
            </a:r>
            <a:r>
              <a:rPr lang="en-US" dirty="0" err="1"/>
              <a:t>Whiteson</a:t>
            </a:r>
            <a:r>
              <a:rPr lang="en-US" dirty="0"/>
              <a:t>, E. </a:t>
            </a:r>
            <a:r>
              <a:rPr lang="en-US" dirty="0" err="1"/>
              <a:t>Goul</a:t>
            </a:r>
            <a:r>
              <a:rPr lang="en-US" dirty="0"/>
              <a:t>, and A. </a:t>
            </a:r>
            <a:r>
              <a:rPr lang="en-US" dirty="0" err="1"/>
              <a:t>Sgaard</a:t>
            </a:r>
            <a:r>
              <a:rPr lang="en-US" dirty="0"/>
              <a:t>, </a:t>
            </a:r>
            <a:r>
              <a:rPr lang="en-US" dirty="0" err="1"/>
              <a:t>Decorrelated</a:t>
            </a:r>
            <a:r>
              <a:rPr lang="en-US" dirty="0"/>
              <a:t> Jet Substructure Tagging using Adversarial Neural Networks, Phys. Rev. D. 96(7), 074034 (2017). </a:t>
            </a:r>
            <a:r>
              <a:rPr lang="en-US" dirty="0" err="1"/>
              <a:t>doi</a:t>
            </a:r>
            <a:r>
              <a:rPr lang="en-US" dirty="0"/>
              <a:t>: </a:t>
            </a:r>
            <a:r>
              <a:rPr lang="en-US" dirty="0">
                <a:hlinkClick r:id="rId6"/>
              </a:rPr>
              <a:t>10.1103/PhysRevD.96. 074034</a:t>
            </a:r>
            <a:r>
              <a:rPr lang="en-US" dirty="0"/>
              <a:t>.</a:t>
            </a:r>
          </a:p>
          <a:p>
            <a:pPr marL="0" indent="0">
              <a:buNone/>
            </a:pPr>
            <a:r>
              <a:rPr lang="en-US" dirty="0"/>
              <a:t>[34] V. </a:t>
            </a:r>
            <a:r>
              <a:rPr lang="en-US" dirty="0" err="1"/>
              <a:t>Estrade</a:t>
            </a:r>
            <a:r>
              <a:rPr lang="en-US" dirty="0"/>
              <a:t>, C. </a:t>
            </a:r>
            <a:r>
              <a:rPr lang="en-US" dirty="0" err="1"/>
              <a:t>Germain</a:t>
            </a:r>
            <a:r>
              <a:rPr lang="en-US" dirty="0"/>
              <a:t>, I. </a:t>
            </a:r>
            <a:r>
              <a:rPr lang="en-US" dirty="0" err="1"/>
              <a:t>Guyon</a:t>
            </a:r>
            <a:r>
              <a:rPr lang="en-US" dirty="0"/>
              <a:t>, and D. Rousseau. Adversarial learning to eliminate systematic errors: a case study in high energy physics. In </a:t>
            </a:r>
            <a:r>
              <a:rPr lang="en-US" dirty="0">
                <a:hlinkClick r:id="rId7"/>
              </a:rPr>
              <a:t>NIPS 2017 (2017</a:t>
            </a:r>
            <a:r>
              <a:rPr lang="en-US" dirty="0" smtClean="0">
                <a:hlinkClick r:id="rId7"/>
              </a:rPr>
              <a:t>).</a:t>
            </a:r>
            <a:r>
              <a:rPr lang="en-US" dirty="0">
                <a:hlinkClick r:id="rId7"/>
              </a:rPr>
              <a:t> </a:t>
            </a:r>
            <a:endParaRPr lang="en-US" dirty="0" smtClean="0"/>
          </a:p>
          <a:p>
            <a:pPr marL="0" indent="0">
              <a:buNone/>
            </a:pPr>
            <a:r>
              <a:rPr lang="en-US" dirty="0" smtClean="0"/>
              <a:t>[</a:t>
            </a:r>
            <a:r>
              <a:rPr lang="en-US" dirty="0"/>
              <a:t>35] P. Simard, B. </a:t>
            </a:r>
            <a:r>
              <a:rPr lang="en-US" dirty="0" err="1"/>
              <a:t>Victorri</a:t>
            </a:r>
            <a:r>
              <a:rPr lang="en-US" dirty="0"/>
              <a:t>, Y. </a:t>
            </a:r>
            <a:r>
              <a:rPr lang="en-US" dirty="0" err="1"/>
              <a:t>LeCun</a:t>
            </a:r>
            <a:r>
              <a:rPr lang="en-US" dirty="0"/>
              <a:t>, and J. </a:t>
            </a:r>
            <a:r>
              <a:rPr lang="en-US" dirty="0" err="1"/>
              <a:t>Denker</a:t>
            </a:r>
            <a:r>
              <a:rPr lang="en-US" dirty="0"/>
              <a:t>. Tangent prop - a formalism for specifying selected invariances in an adaptive network. In eds. J. E. Moody, S. J. Hanson, and R. P. Lippmann, Advances in Neural Information Processing Systems 4, pp. 895{ </a:t>
            </a:r>
            <a:r>
              <a:rPr lang="de-DE" dirty="0"/>
              <a:t>903. Morgan-Kaufmann (1992). URL </a:t>
            </a:r>
            <a:r>
              <a:rPr lang="de-DE" dirty="0">
                <a:hlinkClick r:id="rId8"/>
              </a:rPr>
              <a:t>http://</a:t>
            </a:r>
            <a:r>
              <a:rPr lang="de-DE" dirty="0" smtClean="0">
                <a:hlinkClick r:id="rId8"/>
              </a:rPr>
              <a:t>papers.nips.cc/paper/</a:t>
            </a:r>
            <a:r>
              <a:rPr lang="en-US" dirty="0" smtClean="0">
                <a:hlinkClick r:id="rId8"/>
              </a:rPr>
              <a:t>536-tangent-prop-a-formalism-for-specifying-selected-invariances-in-an-adaptive-network.pdf</a:t>
            </a:r>
            <a:r>
              <a:rPr lang="en-US" dirty="0"/>
              <a:t>.</a:t>
            </a:r>
          </a:p>
          <a:p>
            <a:pPr marL="0" indent="0">
              <a:buNone/>
            </a:pPr>
            <a:r>
              <a:rPr lang="en-US" dirty="0"/>
              <a:t>[36] A. </a:t>
            </a:r>
            <a:r>
              <a:rPr lang="en-US" dirty="0" err="1"/>
              <a:t>Blance</a:t>
            </a:r>
            <a:r>
              <a:rPr lang="en-US" dirty="0"/>
              <a:t>, M. </a:t>
            </a:r>
            <a:r>
              <a:rPr lang="en-US" dirty="0" err="1"/>
              <a:t>Spannowsky</a:t>
            </a:r>
            <a:r>
              <a:rPr lang="en-US" dirty="0"/>
              <a:t>, and P. Waite, </a:t>
            </a:r>
            <a:r>
              <a:rPr lang="en-US" dirty="0" err="1"/>
              <a:t>Adversarially</a:t>
            </a:r>
            <a:r>
              <a:rPr lang="en-US" dirty="0"/>
              <a:t>-trained </a:t>
            </a:r>
            <a:r>
              <a:rPr lang="en-US" dirty="0" err="1"/>
              <a:t>autoencoders</a:t>
            </a:r>
            <a:r>
              <a:rPr lang="en-US" dirty="0"/>
              <a:t> for robust unsupervised new physics searches, JHEP. 10, 047 (2019). </a:t>
            </a:r>
            <a:r>
              <a:rPr lang="en-US" dirty="0" err="1"/>
              <a:t>doi</a:t>
            </a:r>
            <a:r>
              <a:rPr lang="en-US" dirty="0"/>
              <a:t>: </a:t>
            </a:r>
            <a:r>
              <a:rPr lang="en-US" dirty="0">
                <a:hlinkClick r:id="rId9"/>
              </a:rPr>
              <a:t>10.1007/JHEP10(2019)047</a:t>
            </a:r>
            <a:r>
              <a:rPr lang="en-US" dirty="0"/>
              <a:t>.</a:t>
            </a:r>
          </a:p>
          <a:p>
            <a:pPr marL="0" indent="0">
              <a:buNone/>
            </a:pPr>
            <a:endParaRPr lang="en-US" dirty="0"/>
          </a:p>
          <a:p>
            <a:pPr marL="0" indent="0">
              <a:buNone/>
            </a:pPr>
            <a:endParaRPr lang="en-US" dirty="0"/>
          </a:p>
          <a:p>
            <a:pPr marL="0" indent="0">
              <a:buNone/>
            </a:pPr>
            <a:endParaRPr lang="en-US"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55</a:t>
            </a:fld>
            <a:endParaRPr lang="en-US"/>
          </a:p>
        </p:txBody>
      </p:sp>
    </p:spTree>
    <p:extLst>
      <p:ext uri="{BB962C8B-B14F-4D97-AF65-F5344CB8AC3E}">
        <p14:creationId xmlns:p14="http://schemas.microsoft.com/office/powerpoint/2010/main" val="28038664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References</a:t>
            </a:r>
            <a:r>
              <a:rPr lang="it-IT" dirty="0" smtClean="0"/>
              <a:t> / 5</a:t>
            </a:r>
            <a:endParaRPr lang="en-US" dirty="0"/>
          </a:p>
        </p:txBody>
      </p:sp>
      <p:sp>
        <p:nvSpPr>
          <p:cNvPr id="3" name="Content Placeholder 2"/>
          <p:cNvSpPr>
            <a:spLocks noGrp="1"/>
          </p:cNvSpPr>
          <p:nvPr>
            <p:ph idx="1"/>
          </p:nvPr>
        </p:nvSpPr>
        <p:spPr>
          <a:xfrm>
            <a:off x="838200" y="1682750"/>
            <a:ext cx="10515600" cy="4673600"/>
          </a:xfrm>
        </p:spPr>
        <p:txBody>
          <a:bodyPr>
            <a:normAutofit fontScale="55000" lnSpcReduction="20000"/>
          </a:bodyPr>
          <a:lstStyle/>
          <a:p>
            <a:pPr marL="0" indent="0">
              <a:buNone/>
            </a:pPr>
            <a:r>
              <a:rPr lang="en-US" dirty="0" smtClean="0"/>
              <a:t>[</a:t>
            </a:r>
            <a:r>
              <a:rPr lang="en-US" dirty="0"/>
              <a:t>37] C. </a:t>
            </a:r>
            <a:r>
              <a:rPr lang="en-US" dirty="0" err="1"/>
              <a:t>Englert</a:t>
            </a:r>
            <a:r>
              <a:rPr lang="en-US" dirty="0"/>
              <a:t>, P. </a:t>
            </a:r>
            <a:r>
              <a:rPr lang="en-US" dirty="0" err="1"/>
              <a:t>Galler</a:t>
            </a:r>
            <a:r>
              <a:rPr lang="en-US" dirty="0"/>
              <a:t>, P. Harris, and M. </a:t>
            </a:r>
            <a:r>
              <a:rPr lang="en-US" dirty="0" err="1"/>
              <a:t>Spannowsky</a:t>
            </a:r>
            <a:r>
              <a:rPr lang="en-US" dirty="0"/>
              <a:t>, Machine </a:t>
            </a:r>
            <a:r>
              <a:rPr lang="en-US" dirty="0" smtClean="0"/>
              <a:t>Learning Uncertainties </a:t>
            </a:r>
            <a:r>
              <a:rPr lang="en-US" dirty="0"/>
              <a:t>with Adversarial Neural Networks, Eur. Phys. J. C. 79(1), </a:t>
            </a:r>
            <a:r>
              <a:rPr lang="en-US" dirty="0" smtClean="0"/>
              <a:t>4 (2019</a:t>
            </a:r>
            <a:r>
              <a:rPr lang="en-US" dirty="0"/>
              <a:t>). </a:t>
            </a:r>
            <a:r>
              <a:rPr lang="en-US" dirty="0" err="1"/>
              <a:t>doi</a:t>
            </a:r>
            <a:r>
              <a:rPr lang="en-US" dirty="0"/>
              <a:t>: </a:t>
            </a:r>
            <a:r>
              <a:rPr lang="en-US" dirty="0">
                <a:hlinkClick r:id="rId2"/>
              </a:rPr>
              <a:t>10.1140/</a:t>
            </a:r>
            <a:r>
              <a:rPr lang="en-US" dirty="0" err="1">
                <a:hlinkClick r:id="rId2"/>
              </a:rPr>
              <a:t>epjc</a:t>
            </a:r>
            <a:r>
              <a:rPr lang="en-US" dirty="0">
                <a:hlinkClick r:id="rId2"/>
              </a:rPr>
              <a:t>/s10052-018-6511-8</a:t>
            </a:r>
            <a:r>
              <a:rPr lang="en-US" dirty="0"/>
              <a:t>.</a:t>
            </a:r>
          </a:p>
          <a:p>
            <a:pPr marL="0" indent="0">
              <a:buNone/>
            </a:pPr>
            <a:r>
              <a:rPr lang="en-US" dirty="0"/>
              <a:t>[38] L. M. </a:t>
            </a:r>
            <a:r>
              <a:rPr lang="en-US" dirty="0" err="1"/>
              <a:t>Dery</a:t>
            </a:r>
            <a:r>
              <a:rPr lang="en-US" dirty="0"/>
              <a:t>, B. </a:t>
            </a:r>
            <a:r>
              <a:rPr lang="en-US" dirty="0" err="1"/>
              <a:t>Nachman</a:t>
            </a:r>
            <a:r>
              <a:rPr lang="en-US" dirty="0"/>
              <a:t>, F. </a:t>
            </a:r>
            <a:r>
              <a:rPr lang="en-US" dirty="0" err="1"/>
              <a:t>Rubbo</a:t>
            </a:r>
            <a:r>
              <a:rPr lang="en-US" dirty="0"/>
              <a:t>, and A. Schwartzman, Weakly </a:t>
            </a:r>
            <a:r>
              <a:rPr lang="en-US" dirty="0" smtClean="0"/>
              <a:t>supervised classification </a:t>
            </a:r>
            <a:r>
              <a:rPr lang="en-US" dirty="0"/>
              <a:t>in high energy physics, J. High Energy Phys. 2017(5</a:t>
            </a:r>
            <a:r>
              <a:rPr lang="en-US" dirty="0" smtClean="0"/>
              <a:t>), 145 </a:t>
            </a:r>
            <a:r>
              <a:rPr lang="en-US" dirty="0"/>
              <a:t>(May, 2017). URL </a:t>
            </a:r>
            <a:r>
              <a:rPr lang="en-US" dirty="0">
                <a:hlinkClick r:id="rId3"/>
              </a:rPr>
              <a:t>https://doi.org/10.1007/JHEP05(2017)145</a:t>
            </a:r>
            <a:r>
              <a:rPr lang="en-US" dirty="0"/>
              <a:t>.</a:t>
            </a:r>
          </a:p>
          <a:p>
            <a:pPr marL="0" indent="0">
              <a:buNone/>
            </a:pPr>
            <a:r>
              <a:rPr lang="en-US" dirty="0"/>
              <a:t>[39] E. M. </a:t>
            </a:r>
            <a:r>
              <a:rPr lang="en-US" dirty="0" err="1"/>
              <a:t>Metodiev</a:t>
            </a:r>
            <a:r>
              <a:rPr lang="en-US" dirty="0"/>
              <a:t>, B. </a:t>
            </a:r>
            <a:r>
              <a:rPr lang="en-US" dirty="0" err="1"/>
              <a:t>Nachman</a:t>
            </a:r>
            <a:r>
              <a:rPr lang="en-US" dirty="0"/>
              <a:t>, and J. </a:t>
            </a:r>
            <a:r>
              <a:rPr lang="en-US" dirty="0" err="1"/>
              <a:t>Thaler</a:t>
            </a:r>
            <a:r>
              <a:rPr lang="en-US" dirty="0"/>
              <a:t>, </a:t>
            </a:r>
            <a:r>
              <a:rPr lang="en-US" dirty="0" err="1"/>
              <a:t>Classication</a:t>
            </a:r>
            <a:r>
              <a:rPr lang="en-US" dirty="0"/>
              <a:t> without </a:t>
            </a:r>
            <a:r>
              <a:rPr lang="en-US" dirty="0" smtClean="0"/>
              <a:t>labels: learning </a:t>
            </a:r>
            <a:r>
              <a:rPr lang="en-US" dirty="0"/>
              <a:t>from mixed samples in high energy physics, J. High Energy </a:t>
            </a:r>
            <a:r>
              <a:rPr lang="en-US" dirty="0" smtClean="0"/>
              <a:t>Phys. 2017(10</a:t>
            </a:r>
            <a:r>
              <a:rPr lang="en-US" dirty="0"/>
              <a:t>), 174 (Oct., 2017). URL </a:t>
            </a:r>
            <a:r>
              <a:rPr lang="en-US" dirty="0">
                <a:hlinkClick r:id="rId4"/>
              </a:rPr>
              <a:t>https://</a:t>
            </a:r>
            <a:r>
              <a:rPr lang="en-US" dirty="0" smtClean="0">
                <a:hlinkClick r:id="rId4"/>
              </a:rPr>
              <a:t>doi.org/10.1007/JHEP10(2017)</a:t>
            </a:r>
            <a:r>
              <a:rPr lang="en-US" dirty="0" smtClean="0"/>
              <a:t> 174</a:t>
            </a:r>
            <a:r>
              <a:rPr lang="en-US" dirty="0"/>
              <a:t>.</a:t>
            </a:r>
          </a:p>
          <a:p>
            <a:pPr marL="0" indent="0">
              <a:buNone/>
            </a:pPr>
            <a:r>
              <a:rPr lang="en-US" dirty="0"/>
              <a:t>[40] T. Cohen, M. </a:t>
            </a:r>
            <a:r>
              <a:rPr lang="en-US" dirty="0" err="1"/>
              <a:t>Freytsis</a:t>
            </a:r>
            <a:r>
              <a:rPr lang="en-US" dirty="0"/>
              <a:t>, and B. </a:t>
            </a:r>
            <a:r>
              <a:rPr lang="en-US" dirty="0" err="1"/>
              <a:t>Ostdiek</a:t>
            </a:r>
            <a:r>
              <a:rPr lang="en-US" dirty="0"/>
              <a:t>, (machine) learning to do more </a:t>
            </a:r>
            <a:r>
              <a:rPr lang="en-US" dirty="0" smtClean="0"/>
              <a:t>with less</a:t>
            </a:r>
            <a:r>
              <a:rPr lang="en-US" dirty="0"/>
              <a:t>, J. High Energy Phys. 2018(2), 34 (Feb., 2018). URL https://</a:t>
            </a:r>
            <a:r>
              <a:rPr lang="en-US" dirty="0" smtClean="0"/>
              <a:t>doi.org/10.1007/JHEP02(2018)034</a:t>
            </a:r>
            <a:r>
              <a:rPr lang="en-US" dirty="0"/>
              <a:t>.</a:t>
            </a:r>
          </a:p>
          <a:p>
            <a:pPr marL="0" indent="0">
              <a:buNone/>
            </a:pPr>
            <a:r>
              <a:rPr lang="en-US" dirty="0"/>
              <a:t>[41] P. T. </a:t>
            </a:r>
            <a:r>
              <a:rPr lang="en-US" dirty="0" err="1"/>
              <a:t>Komiske</a:t>
            </a:r>
            <a:r>
              <a:rPr lang="en-US" dirty="0"/>
              <a:t>, E. M. </a:t>
            </a:r>
            <a:r>
              <a:rPr lang="en-US" dirty="0" err="1"/>
              <a:t>Metodiev</a:t>
            </a:r>
            <a:r>
              <a:rPr lang="en-US" dirty="0"/>
              <a:t>, B. </a:t>
            </a:r>
            <a:r>
              <a:rPr lang="en-US" dirty="0" err="1"/>
              <a:t>Nachman</a:t>
            </a:r>
            <a:r>
              <a:rPr lang="en-US" dirty="0"/>
              <a:t>, and M. D. Schwartz, </a:t>
            </a:r>
            <a:r>
              <a:rPr lang="en-US" dirty="0" smtClean="0"/>
              <a:t>Learning to </a:t>
            </a:r>
            <a:r>
              <a:rPr lang="en-US" dirty="0"/>
              <a:t>classify from impure samples with high-dimensional data, Phys. </a:t>
            </a:r>
            <a:r>
              <a:rPr lang="en-US" dirty="0" smtClean="0"/>
              <a:t>Rev. D</a:t>
            </a:r>
            <a:r>
              <a:rPr lang="en-US" dirty="0"/>
              <a:t>. 98(1), 011502 (July, 2018). URL </a:t>
            </a:r>
            <a:r>
              <a:rPr lang="en-US" dirty="0">
                <a:hlinkClick r:id="rId5"/>
              </a:rPr>
              <a:t>https://</a:t>
            </a:r>
            <a:r>
              <a:rPr lang="en-US" dirty="0" smtClean="0">
                <a:hlinkClick r:id="rId5"/>
              </a:rPr>
              <a:t>link.aps.org/doi/10.1103/</a:t>
            </a:r>
            <a:r>
              <a:rPr lang="en-US" dirty="0" smtClean="0"/>
              <a:t> PhysRevD.98.011502</a:t>
            </a:r>
            <a:r>
              <a:rPr lang="en-US" dirty="0"/>
              <a:t>.</a:t>
            </a:r>
          </a:p>
          <a:p>
            <a:pPr marL="0" indent="0">
              <a:buNone/>
            </a:pPr>
            <a:r>
              <a:rPr lang="en-US" dirty="0"/>
              <a:t>[42] K. Cranmer, J. </a:t>
            </a:r>
            <a:r>
              <a:rPr lang="en-US" dirty="0" err="1"/>
              <a:t>Brehmer</a:t>
            </a:r>
            <a:r>
              <a:rPr lang="en-US" dirty="0"/>
              <a:t>, and G. </a:t>
            </a:r>
            <a:r>
              <a:rPr lang="en-US" dirty="0" err="1"/>
              <a:t>Louppe</a:t>
            </a:r>
            <a:r>
              <a:rPr lang="en-US" dirty="0"/>
              <a:t>, The frontier of </a:t>
            </a:r>
            <a:r>
              <a:rPr lang="en-US" dirty="0" smtClean="0"/>
              <a:t>simulation-based inference</a:t>
            </a:r>
            <a:r>
              <a:rPr lang="en-US" dirty="0" smtClean="0">
                <a:hlinkClick r:id="rId6"/>
              </a:rPr>
              <a:t>, arXiv:1911.01429 </a:t>
            </a:r>
            <a:r>
              <a:rPr lang="en-US" dirty="0" smtClean="0"/>
              <a:t>(Nov</a:t>
            </a:r>
            <a:r>
              <a:rPr lang="en-US" dirty="0"/>
              <a:t>.</a:t>
            </a:r>
            <a:r>
              <a:rPr lang="en-US" dirty="0" smtClean="0"/>
              <a:t> </a:t>
            </a:r>
            <a:r>
              <a:rPr lang="en-US" dirty="0"/>
              <a:t>2019</a:t>
            </a:r>
            <a:r>
              <a:rPr lang="en-US" dirty="0" smtClean="0"/>
              <a:t>).</a:t>
            </a:r>
          </a:p>
          <a:p>
            <a:pPr marL="0" indent="0">
              <a:buNone/>
            </a:pPr>
            <a:r>
              <a:rPr lang="en-US" dirty="0"/>
              <a:t>[43] J. </a:t>
            </a:r>
            <a:r>
              <a:rPr lang="en-US" dirty="0" err="1"/>
              <a:t>Neyman</a:t>
            </a:r>
            <a:r>
              <a:rPr lang="en-US" dirty="0"/>
              <a:t> and E. S. Pearson, On the problem of the most </a:t>
            </a:r>
            <a:r>
              <a:rPr lang="en-US" dirty="0" smtClean="0"/>
              <a:t>efficient </a:t>
            </a:r>
            <a:r>
              <a:rPr lang="en-US" dirty="0" err="1"/>
              <a:t>testsof</a:t>
            </a:r>
            <a:r>
              <a:rPr lang="en-US" dirty="0"/>
              <a:t> statistical hypotheses, Philosophical Transactions of the Royal Society </a:t>
            </a:r>
            <a:r>
              <a:rPr lang="en-US" dirty="0" smtClean="0"/>
              <a:t>of London</a:t>
            </a:r>
            <a:r>
              <a:rPr lang="en-US" dirty="0"/>
              <a:t>. Series A, Containing Papers of a Mathematical or Physical </a:t>
            </a:r>
            <a:r>
              <a:rPr lang="en-US" dirty="0" smtClean="0"/>
              <a:t>Character</a:t>
            </a:r>
            <a:r>
              <a:rPr lang="en-US" dirty="0"/>
              <a:t>. 231, 289{337 (1933). ISSN 02643952. URL </a:t>
            </a:r>
            <a:r>
              <a:rPr lang="en-US" dirty="0">
                <a:hlinkClick r:id="rId7"/>
              </a:rPr>
              <a:t>http://www.jstor.org/stable/91247</a:t>
            </a:r>
            <a:r>
              <a:rPr lang="en-US" dirty="0"/>
              <a:t>.</a:t>
            </a:r>
          </a:p>
          <a:p>
            <a:pPr marL="0" indent="0">
              <a:buNone/>
            </a:pPr>
            <a:r>
              <a:rPr lang="en-US" dirty="0"/>
              <a:t>[44] J. </a:t>
            </a:r>
            <a:r>
              <a:rPr lang="en-US" dirty="0" err="1"/>
              <a:t>Brehmer</a:t>
            </a:r>
            <a:r>
              <a:rPr lang="en-US" dirty="0"/>
              <a:t>, G. </a:t>
            </a:r>
            <a:r>
              <a:rPr lang="en-US" dirty="0" err="1"/>
              <a:t>Louppe</a:t>
            </a:r>
            <a:r>
              <a:rPr lang="en-US" dirty="0"/>
              <a:t>, J. </a:t>
            </a:r>
            <a:r>
              <a:rPr lang="en-US" dirty="0" err="1"/>
              <a:t>Pavez</a:t>
            </a:r>
            <a:r>
              <a:rPr lang="en-US" dirty="0"/>
              <a:t>, and K. Cranmer, Mining gold from implicit </a:t>
            </a:r>
            <a:r>
              <a:rPr lang="en-US" dirty="0" smtClean="0"/>
              <a:t>models </a:t>
            </a:r>
            <a:r>
              <a:rPr lang="en-US" dirty="0"/>
              <a:t>to improve likelihood-free </a:t>
            </a:r>
            <a:r>
              <a:rPr lang="en-US" dirty="0" smtClean="0"/>
              <a:t>inference, </a:t>
            </a:r>
            <a:r>
              <a:rPr lang="en-US" dirty="0" smtClean="0">
                <a:hlinkClick r:id="rId8"/>
              </a:rPr>
              <a:t>arXiv:1805.12244</a:t>
            </a:r>
            <a:r>
              <a:rPr lang="en-US" dirty="0" smtClean="0"/>
              <a:t> </a:t>
            </a:r>
            <a:r>
              <a:rPr lang="en-US" dirty="0"/>
              <a:t>(2018).</a:t>
            </a:r>
          </a:p>
          <a:p>
            <a:pPr marL="0" indent="0">
              <a:buNone/>
            </a:pPr>
            <a:r>
              <a:rPr lang="en-US" dirty="0"/>
              <a:t>[45] J. </a:t>
            </a:r>
            <a:r>
              <a:rPr lang="en-US" dirty="0" err="1"/>
              <a:t>Brehmer</a:t>
            </a:r>
            <a:r>
              <a:rPr lang="en-US" dirty="0"/>
              <a:t>, K. Cranmer, G. </a:t>
            </a:r>
            <a:r>
              <a:rPr lang="en-US" dirty="0" err="1"/>
              <a:t>Louppe</a:t>
            </a:r>
            <a:r>
              <a:rPr lang="en-US" dirty="0"/>
              <a:t>, and J. </a:t>
            </a:r>
            <a:r>
              <a:rPr lang="en-US" dirty="0" err="1"/>
              <a:t>Pavez</a:t>
            </a:r>
            <a:r>
              <a:rPr lang="en-US" dirty="0"/>
              <a:t>, Constraining </a:t>
            </a:r>
            <a:r>
              <a:rPr lang="en-US" dirty="0" smtClean="0"/>
              <a:t>Effective </a:t>
            </a:r>
            <a:r>
              <a:rPr lang="en-US" dirty="0"/>
              <a:t>Field Theories with Machine </a:t>
            </a:r>
            <a:r>
              <a:rPr lang="en-US" dirty="0" smtClean="0"/>
              <a:t>Learning, </a:t>
            </a:r>
            <a:r>
              <a:rPr lang="en-US" dirty="0" smtClean="0">
                <a:hlinkClick r:id="rId9"/>
              </a:rPr>
              <a:t>arXiv:1805.00013</a:t>
            </a:r>
            <a:r>
              <a:rPr lang="en-US" dirty="0" smtClean="0"/>
              <a:t> </a:t>
            </a:r>
            <a:r>
              <a:rPr lang="en-US" dirty="0"/>
              <a:t>(2018).</a:t>
            </a:r>
          </a:p>
          <a:p>
            <a:pPr marL="0" indent="0">
              <a:buNone/>
            </a:pPr>
            <a:r>
              <a:rPr lang="en-US" dirty="0"/>
              <a:t>[46] J. </a:t>
            </a:r>
            <a:r>
              <a:rPr lang="en-US" dirty="0" err="1"/>
              <a:t>Brehmer</a:t>
            </a:r>
            <a:r>
              <a:rPr lang="en-US" dirty="0"/>
              <a:t>, K. Cranmer, G. </a:t>
            </a:r>
            <a:r>
              <a:rPr lang="en-US" dirty="0" err="1"/>
              <a:t>Louppe</a:t>
            </a:r>
            <a:r>
              <a:rPr lang="en-US" dirty="0"/>
              <a:t>, and J. </a:t>
            </a:r>
            <a:r>
              <a:rPr lang="en-US" dirty="0" err="1"/>
              <a:t>Pavez</a:t>
            </a:r>
            <a:r>
              <a:rPr lang="en-US" dirty="0"/>
              <a:t>, A Guide to Constraining </a:t>
            </a:r>
            <a:r>
              <a:rPr lang="en-US" dirty="0" smtClean="0"/>
              <a:t>Effective </a:t>
            </a:r>
            <a:r>
              <a:rPr lang="en-US" dirty="0"/>
              <a:t>Field Theories with Machine </a:t>
            </a:r>
            <a:r>
              <a:rPr lang="en-US" dirty="0" smtClean="0"/>
              <a:t>Learning, </a:t>
            </a:r>
            <a:r>
              <a:rPr lang="fr-FR" dirty="0"/>
              <a:t>Phys. </a:t>
            </a:r>
            <a:r>
              <a:rPr lang="fr-FR" dirty="0" err="1"/>
              <a:t>Rev</a:t>
            </a:r>
            <a:r>
              <a:rPr lang="fr-FR" dirty="0"/>
              <a:t>. D 98, 052004 (</a:t>
            </a:r>
            <a:r>
              <a:rPr lang="fr-FR" dirty="0" smtClean="0"/>
              <a:t>2018), DOI: </a:t>
            </a:r>
            <a:r>
              <a:rPr lang="fr-FR" dirty="0" smtClean="0">
                <a:hlinkClick r:id="rId10"/>
              </a:rPr>
              <a:t>10.1103/PhysRevD.98.052004</a:t>
            </a:r>
            <a:r>
              <a:rPr lang="en-US" dirty="0" smtClean="0"/>
              <a:t>.</a:t>
            </a:r>
            <a:endParaRPr lang="en-US" dirty="0"/>
          </a:p>
          <a:p>
            <a:pPr marL="0" indent="0">
              <a:buNone/>
            </a:pPr>
            <a:endParaRPr lang="en-US" dirty="0"/>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56</a:t>
            </a:fld>
            <a:endParaRPr lang="en-US"/>
          </a:p>
        </p:txBody>
      </p:sp>
    </p:spTree>
    <p:extLst>
      <p:ext uri="{BB962C8B-B14F-4D97-AF65-F5344CB8AC3E}">
        <p14:creationId xmlns:p14="http://schemas.microsoft.com/office/powerpoint/2010/main" val="156931358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References</a:t>
            </a:r>
            <a:r>
              <a:rPr lang="it-IT" dirty="0" smtClean="0"/>
              <a:t> / 6</a:t>
            </a:r>
            <a:endParaRPr lang="en-US" dirty="0"/>
          </a:p>
        </p:txBody>
      </p:sp>
      <p:sp>
        <p:nvSpPr>
          <p:cNvPr id="3" name="Content Placeholder 2"/>
          <p:cNvSpPr>
            <a:spLocks noGrp="1"/>
          </p:cNvSpPr>
          <p:nvPr>
            <p:ph idx="1"/>
          </p:nvPr>
        </p:nvSpPr>
        <p:spPr>
          <a:xfrm>
            <a:off x="838200" y="1654175"/>
            <a:ext cx="10515600" cy="4351338"/>
          </a:xfrm>
        </p:spPr>
        <p:txBody>
          <a:bodyPr>
            <a:noAutofit/>
          </a:bodyPr>
          <a:lstStyle/>
          <a:p>
            <a:pPr marL="0" indent="0">
              <a:buNone/>
            </a:pPr>
            <a:r>
              <a:rPr lang="en-US" sz="1500" dirty="0" smtClean="0"/>
              <a:t>[</a:t>
            </a:r>
            <a:r>
              <a:rPr lang="en-US" sz="1500" dirty="0"/>
              <a:t>47] M. </a:t>
            </a:r>
            <a:r>
              <a:rPr lang="en-US" sz="1500" dirty="0" err="1"/>
              <a:t>Stoye</a:t>
            </a:r>
            <a:r>
              <a:rPr lang="en-US" sz="1500" dirty="0"/>
              <a:t>, J. </a:t>
            </a:r>
            <a:r>
              <a:rPr lang="en-US" sz="1500" dirty="0" err="1"/>
              <a:t>Brehmer</a:t>
            </a:r>
            <a:r>
              <a:rPr lang="en-US" sz="1500" dirty="0"/>
              <a:t>, G. </a:t>
            </a:r>
            <a:r>
              <a:rPr lang="en-US" sz="1500" dirty="0" err="1"/>
              <a:t>Louppe</a:t>
            </a:r>
            <a:r>
              <a:rPr lang="en-US" sz="1500" dirty="0"/>
              <a:t>, J. </a:t>
            </a:r>
            <a:r>
              <a:rPr lang="en-US" sz="1500" dirty="0" err="1"/>
              <a:t>Pavez</a:t>
            </a:r>
            <a:r>
              <a:rPr lang="en-US" sz="1500" dirty="0"/>
              <a:t>, and K. Cranmer, </a:t>
            </a:r>
            <a:r>
              <a:rPr lang="en-US" sz="1500" dirty="0" smtClean="0"/>
              <a:t>Likelihood-free inference </a:t>
            </a:r>
            <a:r>
              <a:rPr lang="en-US" sz="1500" dirty="0"/>
              <a:t>with an improved cross-entropy </a:t>
            </a:r>
            <a:r>
              <a:rPr lang="en-US" sz="1500" dirty="0" smtClean="0"/>
              <a:t>estimator, </a:t>
            </a:r>
            <a:r>
              <a:rPr lang="en-US" sz="1500" dirty="0" smtClean="0">
                <a:hlinkClick r:id="rId2"/>
              </a:rPr>
              <a:t>arXiv:1808.00973</a:t>
            </a:r>
            <a:r>
              <a:rPr lang="en-US" sz="1500" dirty="0" smtClean="0"/>
              <a:t> (2018</a:t>
            </a:r>
            <a:r>
              <a:rPr lang="en-US" sz="1500" dirty="0"/>
              <a:t>).</a:t>
            </a:r>
          </a:p>
          <a:p>
            <a:pPr marL="0" indent="0">
              <a:buNone/>
            </a:pPr>
            <a:r>
              <a:rPr lang="en-US" sz="1500" dirty="0"/>
              <a:t>[48] J. </a:t>
            </a:r>
            <a:r>
              <a:rPr lang="en-US" sz="1500" dirty="0" err="1"/>
              <a:t>Brehmer</a:t>
            </a:r>
            <a:r>
              <a:rPr lang="en-US" sz="1500" dirty="0"/>
              <a:t>, F. Kling, I. </a:t>
            </a:r>
            <a:r>
              <a:rPr lang="en-US" sz="1500" dirty="0" err="1"/>
              <a:t>Espejo</a:t>
            </a:r>
            <a:r>
              <a:rPr lang="en-US" sz="1500" dirty="0"/>
              <a:t>, and K. Cranmer, </a:t>
            </a:r>
            <a:r>
              <a:rPr lang="en-US" sz="1500" dirty="0" err="1"/>
              <a:t>MadMiner</a:t>
            </a:r>
            <a:r>
              <a:rPr lang="en-US" sz="1500" dirty="0"/>
              <a:t>: </a:t>
            </a:r>
            <a:r>
              <a:rPr lang="en-US" sz="1500" dirty="0" smtClean="0"/>
              <a:t>Machine learning-based </a:t>
            </a:r>
            <a:r>
              <a:rPr lang="en-US" sz="1500" dirty="0"/>
              <a:t>inference for particle physics, </a:t>
            </a:r>
            <a:r>
              <a:rPr lang="en-US" sz="1500" dirty="0" err="1"/>
              <a:t>Comput</a:t>
            </a:r>
            <a:r>
              <a:rPr lang="en-US" sz="1500" dirty="0"/>
              <a:t>. </a:t>
            </a:r>
            <a:r>
              <a:rPr lang="en-US" sz="1500" dirty="0" err="1"/>
              <a:t>Softw</a:t>
            </a:r>
            <a:r>
              <a:rPr lang="en-US" sz="1500" dirty="0"/>
              <a:t>. Big Sci. 4(1</a:t>
            </a:r>
            <a:r>
              <a:rPr lang="en-US" sz="1500" dirty="0" smtClean="0"/>
              <a:t>), 3 </a:t>
            </a:r>
            <a:r>
              <a:rPr lang="en-US" sz="1500" dirty="0"/>
              <a:t>(2020). </a:t>
            </a:r>
            <a:r>
              <a:rPr lang="en-US" sz="1500" dirty="0" err="1"/>
              <a:t>doi</a:t>
            </a:r>
            <a:r>
              <a:rPr lang="en-US" sz="1500" dirty="0"/>
              <a:t>: </a:t>
            </a:r>
            <a:r>
              <a:rPr lang="en-US" sz="1500" dirty="0">
                <a:hlinkClick r:id="rId3"/>
              </a:rPr>
              <a:t>10.1007/s41781-020-0035-2</a:t>
            </a:r>
            <a:r>
              <a:rPr lang="en-US" sz="1500" dirty="0"/>
              <a:t>.</a:t>
            </a:r>
          </a:p>
          <a:p>
            <a:pPr marL="0" indent="0">
              <a:buNone/>
            </a:pPr>
            <a:r>
              <a:rPr lang="en-US" sz="1500" dirty="0"/>
              <a:t>[49] P. de Castro and T. Dorigo, INFERNO: Inference-Aware neural </a:t>
            </a:r>
            <a:r>
              <a:rPr lang="en-US" sz="1500" dirty="0" err="1" smtClean="0"/>
              <a:t>optimisation</a:t>
            </a:r>
            <a:r>
              <a:rPr lang="en-US" sz="1500" dirty="0" smtClean="0"/>
              <a:t>, </a:t>
            </a:r>
            <a:r>
              <a:rPr lang="en-US" sz="1500" dirty="0" err="1" smtClean="0"/>
              <a:t>Comput</a:t>
            </a:r>
            <a:r>
              <a:rPr lang="en-US" sz="1500" dirty="0"/>
              <a:t>. Phys. </a:t>
            </a:r>
            <a:r>
              <a:rPr lang="en-US" sz="1500" dirty="0" err="1"/>
              <a:t>Commun</a:t>
            </a:r>
            <a:r>
              <a:rPr lang="en-US" sz="1500" dirty="0"/>
              <a:t>. 244, </a:t>
            </a:r>
            <a:r>
              <a:rPr lang="en-US" sz="1500" dirty="0" smtClean="0"/>
              <a:t>170-179 </a:t>
            </a:r>
            <a:r>
              <a:rPr lang="en-US" sz="1500" dirty="0"/>
              <a:t>(Nov., 2019). URL </a:t>
            </a:r>
            <a:r>
              <a:rPr lang="en-US" sz="1500" dirty="0">
                <a:hlinkClick r:id="rId4"/>
              </a:rPr>
              <a:t>http</a:t>
            </a:r>
            <a:r>
              <a:rPr lang="en-US" sz="1500" dirty="0" smtClean="0">
                <a:hlinkClick r:id="rId4"/>
              </a:rPr>
              <a:t>://</a:t>
            </a:r>
            <a:r>
              <a:rPr lang="en-US" sz="1500" dirty="0">
                <a:hlinkClick r:id="rId4"/>
              </a:rPr>
              <a:t>www.sciencedirect.com/science/article/pii/S0010465519301948</a:t>
            </a:r>
            <a:r>
              <a:rPr lang="en-US" sz="1500" dirty="0"/>
              <a:t>.</a:t>
            </a:r>
          </a:p>
          <a:p>
            <a:pPr marL="0" indent="0">
              <a:buNone/>
            </a:pPr>
            <a:r>
              <a:rPr lang="en-US" sz="1500" dirty="0"/>
              <a:t>[50] T. Charnock, G. </a:t>
            </a:r>
            <a:r>
              <a:rPr lang="en-US" sz="1500" dirty="0" err="1"/>
              <a:t>Lavaux</a:t>
            </a:r>
            <a:r>
              <a:rPr lang="en-US" sz="1500" dirty="0"/>
              <a:t>, and B. D. </a:t>
            </a:r>
            <a:r>
              <a:rPr lang="en-US" sz="1500" dirty="0" err="1"/>
              <a:t>Wandelt</a:t>
            </a:r>
            <a:r>
              <a:rPr lang="en-US" sz="1500" dirty="0"/>
              <a:t>, Automatic physical </a:t>
            </a:r>
            <a:r>
              <a:rPr lang="en-US" sz="1500" dirty="0" smtClean="0"/>
              <a:t>inference with information-maximizing </a:t>
            </a:r>
            <a:r>
              <a:rPr lang="en-US" sz="1500" dirty="0"/>
              <a:t>neural networks, Phys. Rev. D. 97(8</a:t>
            </a:r>
            <a:r>
              <a:rPr lang="en-US" sz="1500" dirty="0" smtClean="0"/>
              <a:t>), 083004 </a:t>
            </a:r>
            <a:r>
              <a:rPr lang="en-US" sz="1500" dirty="0"/>
              <a:t>(Apr., 2018). URL </a:t>
            </a:r>
            <a:r>
              <a:rPr lang="en-US" sz="1500" dirty="0">
                <a:hlinkClick r:id="rId5"/>
              </a:rPr>
              <a:t>https://</a:t>
            </a:r>
            <a:r>
              <a:rPr lang="en-US" sz="1500" dirty="0" smtClean="0">
                <a:hlinkClick r:id="rId5"/>
              </a:rPr>
              <a:t>link.aps.org/doi/10.1103/PhysRevD.97.083004</a:t>
            </a:r>
            <a:r>
              <a:rPr lang="en-US" sz="1500" dirty="0"/>
              <a:t>.</a:t>
            </a:r>
          </a:p>
          <a:p>
            <a:pPr marL="0" indent="0">
              <a:buNone/>
            </a:pPr>
            <a:r>
              <a:rPr lang="en-US" sz="1500" dirty="0"/>
              <a:t>[51] J. </a:t>
            </a:r>
            <a:r>
              <a:rPr lang="en-US" sz="1500" dirty="0" err="1"/>
              <a:t>Alsing</a:t>
            </a:r>
            <a:r>
              <a:rPr lang="en-US" sz="1500" dirty="0"/>
              <a:t> and B. </a:t>
            </a:r>
            <a:r>
              <a:rPr lang="en-US" sz="1500" dirty="0" err="1"/>
              <a:t>Wandelt</a:t>
            </a:r>
            <a:r>
              <a:rPr lang="en-US" sz="1500" dirty="0"/>
              <a:t>, Nuisance hardened data compression for </a:t>
            </a:r>
            <a:r>
              <a:rPr lang="en-US" sz="1500" dirty="0" smtClean="0"/>
              <a:t>fast likelihood-free </a:t>
            </a:r>
            <a:r>
              <a:rPr lang="en-US" sz="1500" dirty="0"/>
              <a:t>inference, Mon. Not. R. Astron. Soc. 488(4), </a:t>
            </a:r>
            <a:r>
              <a:rPr lang="en-US" sz="1500" dirty="0" smtClean="0"/>
              <a:t>5093{5103 (Oct</a:t>
            </a:r>
            <a:r>
              <a:rPr lang="en-US" sz="1500" dirty="0"/>
              <a:t>., 2019). URL </a:t>
            </a:r>
            <a:r>
              <a:rPr lang="en-US" sz="1500" dirty="0">
                <a:hlinkClick r:id="rId6"/>
              </a:rPr>
              <a:t>https://</a:t>
            </a:r>
            <a:r>
              <a:rPr lang="en-US" sz="1500" dirty="0" smtClean="0">
                <a:hlinkClick r:id="rId6"/>
              </a:rPr>
              <a:t>academic.oup.com/mnras/article-abstract/488/4/5093/5530778</a:t>
            </a:r>
            <a:r>
              <a:rPr lang="en-US" sz="1500" dirty="0"/>
              <a:t>.</a:t>
            </a:r>
          </a:p>
          <a:p>
            <a:pPr marL="0" indent="0">
              <a:buNone/>
            </a:pPr>
            <a:r>
              <a:rPr lang="en-US" sz="1500" dirty="0"/>
              <a:t>[52] </a:t>
            </a:r>
            <a:r>
              <a:rPr lang="en-US" sz="1500" dirty="0" err="1"/>
              <a:t>S.Wunsch</a:t>
            </a:r>
            <a:r>
              <a:rPr lang="en-US" sz="1500" dirty="0"/>
              <a:t>, S. </a:t>
            </a:r>
            <a:r>
              <a:rPr lang="en-US" sz="1500" dirty="0" err="1"/>
              <a:t>Jorger</a:t>
            </a:r>
            <a:r>
              <a:rPr lang="en-US" sz="1500" dirty="0"/>
              <a:t>, </a:t>
            </a:r>
            <a:r>
              <a:rPr lang="en-US" sz="1500" dirty="0" err="1"/>
              <a:t>R.Wolf</a:t>
            </a:r>
            <a:r>
              <a:rPr lang="en-US" sz="1500" dirty="0"/>
              <a:t>, and G. </a:t>
            </a:r>
            <a:r>
              <a:rPr lang="en-US" sz="1500" dirty="0" err="1"/>
              <a:t>Quast</a:t>
            </a:r>
            <a:r>
              <a:rPr lang="en-US" sz="1500" dirty="0"/>
              <a:t>, Optimal statistical inference </a:t>
            </a:r>
            <a:r>
              <a:rPr lang="en-US" sz="1500" dirty="0" smtClean="0"/>
              <a:t>in the </a:t>
            </a:r>
            <a:r>
              <a:rPr lang="en-US" sz="1500" dirty="0"/>
              <a:t>presence of systematic uncertainties using neural network </a:t>
            </a:r>
            <a:r>
              <a:rPr lang="en-US" sz="1500" dirty="0" smtClean="0"/>
              <a:t>optimization based </a:t>
            </a:r>
            <a:r>
              <a:rPr lang="en-US" sz="1500" dirty="0"/>
              <a:t>on binned </a:t>
            </a:r>
            <a:r>
              <a:rPr lang="en-US" sz="1500" dirty="0" err="1"/>
              <a:t>poisson</a:t>
            </a:r>
            <a:r>
              <a:rPr lang="en-US" sz="1500" dirty="0"/>
              <a:t> likelihoods with nuisance </a:t>
            </a:r>
            <a:r>
              <a:rPr lang="en-US" sz="1500" dirty="0" smtClean="0"/>
              <a:t>parameters, arXiv:2003.07186 </a:t>
            </a:r>
            <a:r>
              <a:rPr lang="en-US" sz="1500" dirty="0"/>
              <a:t>(Mar., 2020</a:t>
            </a:r>
            <a:r>
              <a:rPr lang="en-US" sz="1500" dirty="0" smtClean="0"/>
              <a:t>). URL </a:t>
            </a:r>
            <a:r>
              <a:rPr lang="en-US" sz="1500" dirty="0">
                <a:hlinkClick r:id="rId7"/>
              </a:rPr>
              <a:t>http://arxiv.org/abs/2003.07186</a:t>
            </a:r>
            <a:r>
              <a:rPr lang="en-US" sz="1500" dirty="0"/>
              <a:t>.</a:t>
            </a:r>
          </a:p>
          <a:p>
            <a:pPr marL="0" indent="0">
              <a:buNone/>
            </a:pPr>
            <a:r>
              <a:rPr lang="en-US" sz="1500" dirty="0"/>
              <a:t>[53] L. Heinrich and N. Simpson. </a:t>
            </a:r>
            <a:r>
              <a:rPr lang="en-US" sz="1500" dirty="0" err="1"/>
              <a:t>pyhf</a:t>
            </a:r>
            <a:r>
              <a:rPr lang="en-US" sz="1500" dirty="0"/>
              <a:t>/</a:t>
            </a:r>
            <a:r>
              <a:rPr lang="en-US" sz="1500" dirty="0" err="1"/>
              <a:t>neos</a:t>
            </a:r>
            <a:r>
              <a:rPr lang="en-US" sz="1500" dirty="0"/>
              <a:t>: initial </a:t>
            </a:r>
            <a:r>
              <a:rPr lang="en-US" sz="1500" dirty="0" err="1"/>
              <a:t>zenodo</a:t>
            </a:r>
            <a:r>
              <a:rPr lang="en-US" sz="1500" dirty="0"/>
              <a:t> </a:t>
            </a:r>
            <a:r>
              <a:rPr lang="en-US" sz="1500" dirty="0" smtClean="0"/>
              <a:t>release, </a:t>
            </a:r>
            <a:r>
              <a:rPr lang="en-US" sz="1500" dirty="0"/>
              <a:t>URL </a:t>
            </a:r>
            <a:r>
              <a:rPr lang="en-US" sz="1500" dirty="0">
                <a:hlinkClick r:id="rId8"/>
              </a:rPr>
              <a:t>https</a:t>
            </a:r>
            <a:r>
              <a:rPr lang="en-US" sz="1500" dirty="0" smtClean="0">
                <a:hlinkClick r:id="rId8"/>
              </a:rPr>
              <a:t>://</a:t>
            </a:r>
            <a:r>
              <a:rPr lang="en-US" sz="1500" dirty="0">
                <a:hlinkClick r:id="rId8"/>
              </a:rPr>
              <a:t>doi.org/10.5281/zenodo.3697981</a:t>
            </a:r>
            <a:r>
              <a:rPr lang="en-US" sz="1500" dirty="0"/>
              <a:t> (Mar., 2020).</a:t>
            </a:r>
          </a:p>
          <a:p>
            <a:pPr marL="0" indent="0">
              <a:buNone/>
            </a:pPr>
            <a:r>
              <a:rPr lang="en-US" sz="1500" dirty="0"/>
              <a:t>[54] A. Elwood and D. </a:t>
            </a:r>
            <a:r>
              <a:rPr lang="en-US" sz="1500" dirty="0" err="1"/>
              <a:t>Krucker</a:t>
            </a:r>
            <a:r>
              <a:rPr lang="en-US" sz="1500" dirty="0"/>
              <a:t>, Direct </a:t>
            </a:r>
            <a:r>
              <a:rPr lang="en-US" sz="1500" dirty="0" err="1"/>
              <a:t>optimisation</a:t>
            </a:r>
            <a:r>
              <a:rPr lang="en-US" sz="1500" dirty="0"/>
              <a:t> of the discovery </a:t>
            </a:r>
            <a:r>
              <a:rPr lang="en-US" sz="1500" dirty="0" smtClean="0"/>
              <a:t>significance when </a:t>
            </a:r>
            <a:r>
              <a:rPr lang="en-US" sz="1500" dirty="0"/>
              <a:t>training neural networks to search for new physics in particle </a:t>
            </a:r>
            <a:r>
              <a:rPr lang="en-US" sz="1500" dirty="0" smtClean="0"/>
              <a:t>colliders, arXiv:1806.00322 </a:t>
            </a:r>
            <a:r>
              <a:rPr lang="nn-NO" sz="1500" dirty="0" smtClean="0"/>
              <a:t>(June</a:t>
            </a:r>
            <a:r>
              <a:rPr lang="nn-NO" sz="1500" dirty="0"/>
              <a:t>, 2018). URL </a:t>
            </a:r>
            <a:r>
              <a:rPr lang="nn-NO" sz="1500" dirty="0">
                <a:hlinkClick r:id="rId9"/>
              </a:rPr>
              <a:t>http://arxiv.org/abs/1806.00322</a:t>
            </a:r>
            <a:r>
              <a:rPr lang="nn-NO" sz="1500" dirty="0"/>
              <a:t>.</a:t>
            </a:r>
          </a:p>
          <a:p>
            <a:pPr marL="0" indent="0">
              <a:buNone/>
            </a:pPr>
            <a:r>
              <a:rPr lang="en-US" sz="1500" dirty="0"/>
              <a:t>[55] L.-G. Xia, QBDT, a new boosting decision tree method with </a:t>
            </a:r>
            <a:r>
              <a:rPr lang="en-US" sz="1500" dirty="0" smtClean="0"/>
              <a:t>systematic uncertainties </a:t>
            </a:r>
            <a:r>
              <a:rPr lang="en-US" sz="1500" dirty="0"/>
              <a:t>into training for high energy </a:t>
            </a:r>
            <a:r>
              <a:rPr lang="en-US" sz="1500" dirty="0" smtClean="0"/>
              <a:t>physics, arXiv:1810.08387 </a:t>
            </a:r>
            <a:r>
              <a:rPr lang="en-US" sz="1500" dirty="0"/>
              <a:t>(Oct., 2018). URL </a:t>
            </a:r>
            <a:r>
              <a:rPr lang="en-US" sz="1500" dirty="0">
                <a:hlinkClick r:id="rId10"/>
              </a:rPr>
              <a:t>http</a:t>
            </a:r>
            <a:r>
              <a:rPr lang="en-US" sz="1500" dirty="0" smtClean="0">
                <a:hlinkClick r:id="rId10"/>
              </a:rPr>
              <a:t>://</a:t>
            </a:r>
            <a:r>
              <a:rPr lang="en-US" sz="1500" dirty="0">
                <a:hlinkClick r:id="rId10"/>
              </a:rPr>
              <a:t>arxiv.org/abs/1810.08387</a:t>
            </a:r>
            <a:r>
              <a:rPr lang="en-US" sz="1500" dirty="0"/>
              <a:t>.</a:t>
            </a:r>
          </a:p>
        </p:txBody>
      </p:sp>
      <p:sp>
        <p:nvSpPr>
          <p:cNvPr id="4" name="Date Placeholder 3"/>
          <p:cNvSpPr>
            <a:spLocks noGrp="1"/>
          </p:cNvSpPr>
          <p:nvPr>
            <p:ph type="dt" sz="half" idx="10"/>
          </p:nvPr>
        </p:nvSpPr>
        <p:spPr/>
        <p:txBody>
          <a:bodyPr/>
          <a:lstStyle/>
          <a:p>
            <a:r>
              <a:rPr lang="en-US" dirty="0" smtClean="0"/>
              <a:t>9/5/2020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57</a:t>
            </a:fld>
            <a:endParaRPr lang="en-US"/>
          </a:p>
        </p:txBody>
      </p:sp>
    </p:spTree>
    <p:extLst>
      <p:ext uri="{BB962C8B-B14F-4D97-AF65-F5344CB8AC3E}">
        <p14:creationId xmlns:p14="http://schemas.microsoft.com/office/powerpoint/2010/main" val="134279908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 7</a:t>
            </a:r>
            <a:endParaRPr lang="en-US" dirty="0"/>
          </a:p>
        </p:txBody>
      </p:sp>
      <p:sp>
        <p:nvSpPr>
          <p:cNvPr id="3" name="Content Placeholder 2"/>
          <p:cNvSpPr>
            <a:spLocks noGrp="1"/>
          </p:cNvSpPr>
          <p:nvPr>
            <p:ph idx="1"/>
          </p:nvPr>
        </p:nvSpPr>
        <p:spPr/>
        <p:txBody>
          <a:bodyPr>
            <a:normAutofit/>
          </a:bodyPr>
          <a:lstStyle/>
          <a:p>
            <a:pPr marL="0" indent="0">
              <a:buNone/>
            </a:pPr>
            <a:r>
              <a:rPr lang="en-US" sz="1500" dirty="0" smtClean="0"/>
              <a:t>[56] CMS collaboration, </a:t>
            </a:r>
            <a:r>
              <a:rPr lang="en-US" sz="1500" dirty="0" err="1" smtClean="0"/>
              <a:t>ttbb</a:t>
            </a:r>
            <a:r>
              <a:rPr lang="en-US" sz="1500" dirty="0" smtClean="0"/>
              <a:t> cross section measurement, 2019.</a:t>
            </a:r>
          </a:p>
          <a:p>
            <a:pPr marL="0" indent="0">
              <a:buNone/>
            </a:pPr>
            <a:r>
              <a:rPr lang="en-US" sz="1500" dirty="0" smtClean="0"/>
              <a:t>[57] ATLAS collaboration, Dijet resonance search with weak supervision using </a:t>
            </a:r>
            <a:r>
              <a:rPr lang="en-US" sz="1500" dirty="0" err="1" smtClean="0"/>
              <a:t>sqrt</a:t>
            </a:r>
            <a:r>
              <a:rPr lang="en-US" sz="1500" dirty="0" smtClean="0"/>
              <a:t>(s)=13 </a:t>
            </a:r>
            <a:r>
              <a:rPr lang="en-US" sz="1500" dirty="0" err="1" smtClean="0"/>
              <a:t>TeV</a:t>
            </a:r>
            <a:r>
              <a:rPr lang="en-US" sz="1500" dirty="0" smtClean="0"/>
              <a:t> pp collisions in the ATLAS detector, </a:t>
            </a:r>
            <a:r>
              <a:rPr lang="en-US" sz="1500" dirty="0" smtClean="0">
                <a:hlinkClick r:id="rId2"/>
              </a:rPr>
              <a:t>arXiv:2005.02983</a:t>
            </a:r>
            <a:r>
              <a:rPr lang="en-US" sz="1500" dirty="0" smtClean="0"/>
              <a:t> (</a:t>
            </a:r>
            <a:r>
              <a:rPr lang="en-US" sz="1500" dirty="0" err="1" smtClean="0"/>
              <a:t>hep</a:t>
            </a:r>
            <a:r>
              <a:rPr lang="en-US" sz="1500" dirty="0" smtClean="0"/>
              <a:t>-ex), 2020.</a:t>
            </a:r>
          </a:p>
          <a:p>
            <a:pPr marL="0" indent="0">
              <a:buNone/>
            </a:pPr>
            <a:r>
              <a:rPr lang="en-US" sz="1500" dirty="0" smtClean="0"/>
              <a:t>[58] </a:t>
            </a:r>
            <a:r>
              <a:rPr lang="en-US" sz="1600" dirty="0"/>
              <a:t>F. de Almeida </a:t>
            </a:r>
            <a:r>
              <a:rPr lang="en-US" sz="1600" dirty="0" smtClean="0"/>
              <a:t>Dias, </a:t>
            </a:r>
            <a:r>
              <a:rPr lang="en-US" sz="1600" dirty="0"/>
              <a:t>talk at </a:t>
            </a:r>
            <a:r>
              <a:rPr lang="en-US" sz="1600" dirty="0">
                <a:hlinkClick r:id="rId3"/>
              </a:rPr>
              <a:t>Anomaly detection </a:t>
            </a:r>
            <a:r>
              <a:rPr lang="en-US" sz="1600" dirty="0" smtClean="0">
                <a:hlinkClick r:id="rId3"/>
              </a:rPr>
              <a:t>mini-workshop</a:t>
            </a:r>
            <a:r>
              <a:rPr lang="en-US" sz="1600" dirty="0" smtClean="0"/>
              <a:t>, July 16</a:t>
            </a:r>
            <a:r>
              <a:rPr lang="en-US" sz="1600" baseline="30000" dirty="0" smtClean="0"/>
              <a:t>th</a:t>
            </a:r>
            <a:r>
              <a:rPr lang="en-US" sz="1600" dirty="0" smtClean="0"/>
              <a:t> 2020.</a:t>
            </a:r>
            <a:endParaRPr lang="en-US" sz="1500"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p>
        </p:txBody>
      </p:sp>
      <p:sp>
        <p:nvSpPr>
          <p:cNvPr id="6" name="Slide Number Placeholder 5"/>
          <p:cNvSpPr>
            <a:spLocks noGrp="1"/>
          </p:cNvSpPr>
          <p:nvPr>
            <p:ph type="sldNum" sz="quarter" idx="12"/>
          </p:nvPr>
        </p:nvSpPr>
        <p:spPr/>
        <p:txBody>
          <a:bodyPr/>
          <a:lstStyle/>
          <a:p>
            <a:fld id="{9792DB7C-41C6-413A-81DD-F073C27E12A1}" type="slidenum">
              <a:rPr lang="en-US" smtClean="0"/>
              <a:t>58</a:t>
            </a:fld>
            <a:endParaRPr lang="en-US"/>
          </a:p>
        </p:txBody>
      </p:sp>
    </p:spTree>
    <p:extLst>
      <p:ext uri="{BB962C8B-B14F-4D97-AF65-F5344CB8AC3E}">
        <p14:creationId xmlns:p14="http://schemas.microsoft.com/office/powerpoint/2010/main" val="40793193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Nuisance parameters in statistical inference</a:t>
            </a:r>
            <a:endParaRPr lang="en-US" b="1"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It is useful to recall how nuisance parameters are “profiled away” from a likelihood function in the extraction of confidence intervals</a:t>
            </a:r>
          </a:p>
          <a:p>
            <a:pPr lvl="1"/>
            <a:r>
              <a:rPr lang="en-US" dirty="0" smtClean="0">
                <a:solidFill>
                  <a:srgbClr val="0070C0"/>
                </a:solidFill>
              </a:rPr>
              <a:t>In statistical parlance, our measurements constitute a problem of parameter estimation, whose solution is provided by specifying a statistical model where nuisance parameters are free and unknown.</a:t>
            </a:r>
          </a:p>
          <a:p>
            <a:pPr marL="0" indent="0">
              <a:buNone/>
            </a:pPr>
            <a:r>
              <a:rPr lang="en-US" dirty="0" smtClean="0"/>
              <a:t>We solve the measurement problem by constructing estimators using the likelihood function. Let</a:t>
            </a:r>
          </a:p>
          <a:p>
            <a:pPr lvl="1"/>
            <a:r>
              <a:rPr lang="en-US" dirty="0" smtClean="0"/>
              <a:t>x</a:t>
            </a:r>
            <a:r>
              <a:rPr lang="en-US" baseline="-25000" dirty="0" smtClean="0"/>
              <a:t>i</a:t>
            </a:r>
            <a:r>
              <a:rPr lang="en-US" dirty="0" smtClean="0"/>
              <a:t>, </a:t>
            </a:r>
            <a:r>
              <a:rPr lang="en-US" dirty="0" err="1" smtClean="0"/>
              <a:t>i</a:t>
            </a:r>
            <a:r>
              <a:rPr lang="en-US" dirty="0" smtClean="0"/>
              <a:t>=1…N be our observations: random </a:t>
            </a:r>
            <a:r>
              <a:rPr lang="en-US" dirty="0" err="1" smtClean="0"/>
              <a:t>i.i.d</a:t>
            </a:r>
            <a:r>
              <a:rPr lang="en-US" dirty="0" smtClean="0"/>
              <a:t> variables</a:t>
            </a:r>
          </a:p>
          <a:p>
            <a:pPr lvl="1"/>
            <a:r>
              <a:rPr lang="el-GR" dirty="0" smtClean="0"/>
              <a:t>θ </a:t>
            </a:r>
            <a:r>
              <a:rPr lang="it-IT" dirty="0" smtClean="0"/>
              <a:t>be the </a:t>
            </a:r>
            <a:r>
              <a:rPr lang="it-IT" dirty="0" err="1" smtClean="0"/>
              <a:t>parameters</a:t>
            </a:r>
            <a:r>
              <a:rPr lang="it-IT" dirty="0" smtClean="0"/>
              <a:t> of </a:t>
            </a:r>
            <a:r>
              <a:rPr lang="it-IT" dirty="0" err="1" smtClean="0"/>
              <a:t>interest</a:t>
            </a:r>
            <a:endParaRPr lang="it-IT" dirty="0" smtClean="0"/>
          </a:p>
          <a:p>
            <a:pPr lvl="1"/>
            <a:r>
              <a:rPr lang="el-GR" dirty="0" smtClean="0"/>
              <a:t>α </a:t>
            </a:r>
            <a:r>
              <a:rPr lang="it-IT" dirty="0" smtClean="0"/>
              <a:t>be the </a:t>
            </a:r>
            <a:r>
              <a:rPr lang="it-IT" dirty="0" err="1" smtClean="0"/>
              <a:t>nuisance</a:t>
            </a:r>
            <a:r>
              <a:rPr lang="it-IT" dirty="0" smtClean="0"/>
              <a:t> </a:t>
            </a:r>
            <a:r>
              <a:rPr lang="it-IT" dirty="0" err="1" smtClean="0"/>
              <a:t>parameters</a:t>
            </a:r>
            <a:endParaRPr lang="el-GR" dirty="0" smtClean="0"/>
          </a:p>
          <a:p>
            <a:pPr marL="0" indent="0">
              <a:buNone/>
            </a:pPr>
            <a:r>
              <a:rPr lang="it-IT" dirty="0" err="1" smtClean="0"/>
              <a:t>We</a:t>
            </a:r>
            <a:r>
              <a:rPr lang="it-IT" dirty="0" smtClean="0"/>
              <a:t> </a:t>
            </a:r>
            <a:r>
              <a:rPr lang="it-IT" dirty="0" err="1" smtClean="0"/>
              <a:t>may</a:t>
            </a:r>
            <a:r>
              <a:rPr lang="it-IT" dirty="0" smtClean="0"/>
              <a:t> </a:t>
            </a:r>
            <a:r>
              <a:rPr lang="it-IT" dirty="0" err="1" smtClean="0"/>
              <a:t>write</a:t>
            </a:r>
            <a:r>
              <a:rPr lang="it-IT" dirty="0" smtClean="0"/>
              <a:t> the joint PDF </a:t>
            </a:r>
            <a:r>
              <a:rPr lang="it-IT" dirty="0" err="1" smtClean="0"/>
              <a:t>as</a:t>
            </a:r>
            <a:r>
              <a:rPr lang="it-IT" dirty="0" smtClean="0"/>
              <a:t> p(x,</a:t>
            </a:r>
            <a:r>
              <a:rPr lang="el-GR" dirty="0" smtClean="0"/>
              <a:t>θ</a:t>
            </a:r>
            <a:r>
              <a:rPr lang="it-IT" dirty="0" smtClean="0"/>
              <a:t>,</a:t>
            </a:r>
            <a:r>
              <a:rPr lang="el-GR" dirty="0" smtClean="0"/>
              <a:t>α</a:t>
            </a:r>
            <a:r>
              <a:rPr lang="it-IT" dirty="0" smtClean="0"/>
              <a:t>) and with </a:t>
            </a:r>
            <a:r>
              <a:rPr lang="it-IT" dirty="0" err="1" smtClean="0"/>
              <a:t>it</a:t>
            </a:r>
            <a:r>
              <a:rPr lang="it-IT" dirty="0" smtClean="0"/>
              <a:t> the </a:t>
            </a:r>
            <a:r>
              <a:rPr lang="it-IT" dirty="0" err="1" smtClean="0"/>
              <a:t>likelihood</a:t>
            </a:r>
            <a:r>
              <a:rPr lang="it-IT" dirty="0" smtClean="0"/>
              <a:t>,</a:t>
            </a:r>
          </a:p>
          <a:p>
            <a:pPr marL="0" indent="0">
              <a:buNone/>
            </a:pPr>
            <a:r>
              <a:rPr lang="it-IT" dirty="0"/>
              <a:t>	</a:t>
            </a:r>
          </a:p>
          <a:p>
            <a:pPr marL="0" indent="0">
              <a:buNone/>
            </a:pPr>
            <a:endParaRPr lang="it-IT" dirty="0" smtClean="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a:t>T. Dorigo, Can Machine Learning Rid us of Systematic Uncertainties?</a:t>
            </a:r>
          </a:p>
          <a:p>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6</a:t>
            </a:fld>
            <a:endParaRPr lang="en-US"/>
          </a:p>
        </p:txBody>
      </p:sp>
      <p:pic>
        <p:nvPicPr>
          <p:cNvPr id="7" name="Picture 6"/>
          <p:cNvPicPr>
            <a:picLocks noChangeAspect="1"/>
          </p:cNvPicPr>
          <p:nvPr/>
        </p:nvPicPr>
        <p:blipFill>
          <a:blip r:embed="rId2"/>
          <a:stretch>
            <a:fillRect/>
          </a:stretch>
        </p:blipFill>
        <p:spPr>
          <a:xfrm>
            <a:off x="1724026" y="5611324"/>
            <a:ext cx="2686050" cy="860914"/>
          </a:xfrm>
          <a:prstGeom prst="rect">
            <a:avLst/>
          </a:prstGeom>
        </p:spPr>
      </p:pic>
    </p:spTree>
    <p:extLst>
      <p:ext uri="{BB962C8B-B14F-4D97-AF65-F5344CB8AC3E}">
        <p14:creationId xmlns:p14="http://schemas.microsoft.com/office/powerpoint/2010/main" val="1449543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Profiling</a:t>
            </a:r>
            <a:r>
              <a:rPr lang="it-IT" dirty="0" smtClean="0"/>
              <a:t> and </a:t>
            </a:r>
            <a:r>
              <a:rPr lang="it-IT" dirty="0" err="1" smtClean="0"/>
              <a:t>marginalizing</a:t>
            </a:r>
            <a:endParaRPr lang="en-US" dirty="0"/>
          </a:p>
        </p:txBody>
      </p:sp>
      <p:sp>
        <p:nvSpPr>
          <p:cNvPr id="3" name="Content Placeholder 2"/>
          <p:cNvSpPr>
            <a:spLocks noGrp="1"/>
          </p:cNvSpPr>
          <p:nvPr>
            <p:ph idx="1"/>
          </p:nvPr>
        </p:nvSpPr>
        <p:spPr>
          <a:xfrm>
            <a:off x="838200" y="1424660"/>
            <a:ext cx="10515600" cy="5007934"/>
          </a:xfrm>
        </p:spPr>
        <p:txBody>
          <a:bodyPr>
            <a:normAutofit fontScale="70000" lnSpcReduction="20000"/>
          </a:bodyPr>
          <a:lstStyle/>
          <a:p>
            <a:pPr marL="0" indent="0">
              <a:buNone/>
            </a:pPr>
            <a:r>
              <a:rPr lang="it-IT" dirty="0" err="1" smtClean="0"/>
              <a:t>If</a:t>
            </a:r>
            <a:r>
              <a:rPr lang="it-IT" dirty="0" smtClean="0"/>
              <a:t> </a:t>
            </a:r>
            <a:r>
              <a:rPr lang="it-IT" dirty="0" err="1" smtClean="0"/>
              <a:t>there</a:t>
            </a:r>
            <a:r>
              <a:rPr lang="it-IT" dirty="0" smtClean="0"/>
              <a:t> are no </a:t>
            </a:r>
            <a:r>
              <a:rPr lang="it-IT" dirty="0" err="1" smtClean="0"/>
              <a:t>nuisance</a:t>
            </a:r>
            <a:r>
              <a:rPr lang="it-IT" dirty="0" smtClean="0"/>
              <a:t> </a:t>
            </a:r>
            <a:r>
              <a:rPr lang="it-IT" dirty="0" err="1" smtClean="0"/>
              <a:t>parameters</a:t>
            </a:r>
            <a:r>
              <a:rPr lang="it-IT" dirty="0" smtClean="0"/>
              <a:t>, the </a:t>
            </a:r>
            <a:r>
              <a:rPr lang="it-IT" dirty="0" err="1" smtClean="0"/>
              <a:t>estimation</a:t>
            </a:r>
            <a:r>
              <a:rPr lang="it-IT" dirty="0" smtClean="0"/>
              <a:t> </a:t>
            </a:r>
            <a:r>
              <a:rPr lang="it-IT" dirty="0" err="1" smtClean="0"/>
              <a:t>problem</a:t>
            </a:r>
            <a:r>
              <a:rPr lang="it-IT" dirty="0" smtClean="0"/>
              <a:t> </a:t>
            </a:r>
            <a:r>
              <a:rPr lang="it-IT" dirty="0" err="1" smtClean="0"/>
              <a:t>is</a:t>
            </a:r>
            <a:r>
              <a:rPr lang="it-IT" dirty="0" smtClean="0"/>
              <a:t> </a:t>
            </a:r>
            <a:r>
              <a:rPr lang="it-IT" dirty="0" err="1" smtClean="0"/>
              <a:t>solved</a:t>
            </a:r>
            <a:r>
              <a:rPr lang="it-IT" dirty="0" smtClean="0"/>
              <a:t> by </a:t>
            </a:r>
            <a:r>
              <a:rPr lang="it-IT" dirty="0" err="1" smtClean="0"/>
              <a:t>constructing</a:t>
            </a:r>
            <a:r>
              <a:rPr lang="it-IT" dirty="0" smtClean="0"/>
              <a:t> </a:t>
            </a:r>
            <a:r>
              <a:rPr lang="it-IT" dirty="0" err="1" smtClean="0"/>
              <a:t>estimators</a:t>
            </a:r>
            <a:r>
              <a:rPr lang="it-IT" dirty="0" smtClean="0"/>
              <a:t> </a:t>
            </a:r>
            <a:r>
              <a:rPr lang="it-IT" dirty="0" err="1" smtClean="0"/>
              <a:t>as</a:t>
            </a:r>
            <a:endParaRPr lang="it-IT" dirty="0" smtClean="0"/>
          </a:p>
          <a:p>
            <a:pPr marL="0" indent="0">
              <a:buNone/>
            </a:pPr>
            <a:endParaRPr lang="el-GR" dirty="0" smtClean="0"/>
          </a:p>
          <a:p>
            <a:pPr marL="0" indent="0">
              <a:buNone/>
            </a:pPr>
            <a:endParaRPr lang="it-IT" dirty="0"/>
          </a:p>
          <a:p>
            <a:pPr marL="0" indent="0">
              <a:buNone/>
            </a:pPr>
            <a:r>
              <a:rPr lang="it-IT" dirty="0" err="1" smtClean="0"/>
              <a:t>When</a:t>
            </a:r>
            <a:r>
              <a:rPr lang="it-IT" dirty="0" smtClean="0"/>
              <a:t> </a:t>
            </a:r>
            <a:r>
              <a:rPr lang="it-IT" dirty="0" err="1" smtClean="0"/>
              <a:t>nuisances</a:t>
            </a:r>
            <a:r>
              <a:rPr lang="it-IT" dirty="0" smtClean="0"/>
              <a:t> </a:t>
            </a:r>
            <a:r>
              <a:rPr lang="el-GR" dirty="0"/>
              <a:t>α </a:t>
            </a:r>
            <a:r>
              <a:rPr lang="it-IT" dirty="0" smtClean="0"/>
              <a:t>are </a:t>
            </a:r>
            <a:r>
              <a:rPr lang="it-IT" dirty="0" err="1" smtClean="0"/>
              <a:t>present</a:t>
            </a:r>
            <a:r>
              <a:rPr lang="it-IT" dirty="0" smtClean="0"/>
              <a:t>, the </a:t>
            </a:r>
            <a:r>
              <a:rPr lang="it-IT" b="1" dirty="0" err="1" smtClean="0"/>
              <a:t>profile-likelihood</a:t>
            </a:r>
            <a:r>
              <a:rPr lang="it-IT" b="1" dirty="0" smtClean="0"/>
              <a:t> </a:t>
            </a:r>
            <a:r>
              <a:rPr lang="it-IT" b="1" dirty="0" err="1" smtClean="0"/>
              <a:t>method</a:t>
            </a:r>
            <a:r>
              <a:rPr lang="it-IT" dirty="0" smtClean="0"/>
              <a:t> </a:t>
            </a:r>
            <a:r>
              <a:rPr lang="it-IT" dirty="0" err="1" smtClean="0"/>
              <a:t>consists</a:t>
            </a:r>
            <a:r>
              <a:rPr lang="it-IT" dirty="0" smtClean="0"/>
              <a:t> in first </a:t>
            </a:r>
            <a:r>
              <a:rPr lang="it-IT" dirty="0" err="1" smtClean="0"/>
              <a:t>obtaining</a:t>
            </a:r>
            <a:r>
              <a:rPr lang="it-IT" dirty="0" smtClean="0"/>
              <a:t> the </a:t>
            </a:r>
            <a:r>
              <a:rPr lang="it-IT" dirty="0" err="1" smtClean="0"/>
              <a:t>profile</a:t>
            </a:r>
            <a:r>
              <a:rPr lang="it-IT" dirty="0" smtClean="0"/>
              <a:t> </a:t>
            </a:r>
            <a:r>
              <a:rPr lang="it-IT" dirty="0" smtClean="0">
                <a:solidFill>
                  <a:srgbClr val="FF0000"/>
                </a:solidFill>
              </a:rPr>
              <a:t>PL(</a:t>
            </a:r>
            <a:r>
              <a:rPr lang="el-GR" dirty="0" smtClean="0">
                <a:solidFill>
                  <a:srgbClr val="FF0000"/>
                </a:solidFill>
              </a:rPr>
              <a:t>θ</a:t>
            </a:r>
            <a:r>
              <a:rPr lang="it-IT" dirty="0" smtClean="0">
                <a:solidFill>
                  <a:srgbClr val="FF0000"/>
                </a:solidFill>
              </a:rPr>
              <a:t>)</a:t>
            </a:r>
            <a:r>
              <a:rPr lang="it-IT" dirty="0" smtClean="0"/>
              <a:t> by </a:t>
            </a:r>
            <a:r>
              <a:rPr lang="it-IT" dirty="0" err="1" smtClean="0"/>
              <a:t>maximizing</a:t>
            </a:r>
            <a:r>
              <a:rPr lang="it-IT" dirty="0" smtClean="0"/>
              <a:t> over </a:t>
            </a:r>
            <a:r>
              <a:rPr lang="it-IT" dirty="0" err="1" smtClean="0"/>
              <a:t>nuisances</a:t>
            </a:r>
            <a:r>
              <a:rPr lang="it-IT" dirty="0" smtClean="0"/>
              <a:t>,</a:t>
            </a:r>
          </a:p>
          <a:p>
            <a:pPr marL="0" indent="0">
              <a:buNone/>
            </a:pPr>
            <a:endParaRPr lang="it-IT" dirty="0"/>
          </a:p>
          <a:p>
            <a:pPr marL="0" indent="0">
              <a:buNone/>
            </a:pPr>
            <a:endParaRPr lang="el-GR" dirty="0" smtClean="0"/>
          </a:p>
          <a:p>
            <a:pPr marL="0" indent="0">
              <a:buNone/>
            </a:pPr>
            <a:r>
              <a:rPr lang="el-GR" dirty="0" smtClean="0"/>
              <a:t>α</a:t>
            </a:r>
            <a:r>
              <a:rPr lang="it-IT" dirty="0" err="1" smtClean="0"/>
              <a:t>nd</a:t>
            </a:r>
            <a:r>
              <a:rPr lang="it-IT" dirty="0" smtClean="0"/>
              <a:t> </a:t>
            </a:r>
            <a:r>
              <a:rPr lang="it-IT" dirty="0" err="1" smtClean="0"/>
              <a:t>then</a:t>
            </a:r>
            <a:r>
              <a:rPr lang="it-IT" dirty="0" smtClean="0"/>
              <a:t> </a:t>
            </a:r>
            <a:r>
              <a:rPr lang="it-IT" dirty="0" err="1" smtClean="0"/>
              <a:t>proceeding</a:t>
            </a:r>
            <a:r>
              <a:rPr lang="it-IT" dirty="0" smtClean="0"/>
              <a:t> </a:t>
            </a:r>
            <a:r>
              <a:rPr lang="it-IT" dirty="0" err="1" smtClean="0"/>
              <a:t>as</a:t>
            </a:r>
            <a:r>
              <a:rPr lang="it-IT" dirty="0" smtClean="0"/>
              <a:t> </a:t>
            </a:r>
            <a:r>
              <a:rPr lang="it-IT" dirty="0" err="1" smtClean="0"/>
              <a:t>above</a:t>
            </a:r>
            <a:r>
              <a:rPr lang="it-IT" dirty="0" smtClean="0"/>
              <a:t>[5][6]. MIGRAD[7] can do </a:t>
            </a:r>
            <a:r>
              <a:rPr lang="it-IT" dirty="0" err="1" smtClean="0"/>
              <a:t>this</a:t>
            </a:r>
            <a:r>
              <a:rPr lang="it-IT" dirty="0" smtClean="0"/>
              <a:t> for </a:t>
            </a:r>
            <a:r>
              <a:rPr lang="it-IT" dirty="0" err="1" smtClean="0"/>
              <a:t>you</a:t>
            </a:r>
            <a:r>
              <a:rPr lang="it-IT" dirty="0" smtClean="0"/>
              <a:t>, </a:t>
            </a:r>
            <a:r>
              <a:rPr lang="it-IT" dirty="0" err="1" smtClean="0"/>
              <a:t>as</a:t>
            </a:r>
            <a:r>
              <a:rPr lang="it-IT" dirty="0" smtClean="0"/>
              <a:t> </a:t>
            </a:r>
            <a:r>
              <a:rPr lang="it-IT" dirty="0" err="1" smtClean="0"/>
              <a:t>other</a:t>
            </a:r>
            <a:r>
              <a:rPr lang="it-IT" dirty="0" smtClean="0"/>
              <a:t> more </a:t>
            </a:r>
            <a:r>
              <a:rPr lang="it-IT" dirty="0" err="1" smtClean="0"/>
              <a:t>recent</a:t>
            </a:r>
            <a:r>
              <a:rPr lang="it-IT" dirty="0" smtClean="0"/>
              <a:t> </a:t>
            </a:r>
            <a:r>
              <a:rPr lang="it-IT" dirty="0" err="1" smtClean="0"/>
              <a:t>packages</a:t>
            </a:r>
            <a:r>
              <a:rPr lang="it-IT" dirty="0" smtClean="0"/>
              <a:t>. </a:t>
            </a:r>
            <a:r>
              <a:rPr lang="it-IT" dirty="0" err="1" smtClean="0"/>
              <a:t>However</a:t>
            </a:r>
            <a:r>
              <a:rPr lang="it-IT" dirty="0" smtClean="0"/>
              <a:t>, </a:t>
            </a:r>
            <a:r>
              <a:rPr lang="it-IT" dirty="0" err="1" smtClean="0">
                <a:solidFill>
                  <a:srgbClr val="0070C0"/>
                </a:solidFill>
              </a:rPr>
              <a:t>this</a:t>
            </a:r>
            <a:r>
              <a:rPr lang="it-IT" dirty="0" smtClean="0">
                <a:solidFill>
                  <a:srgbClr val="0070C0"/>
                </a:solidFill>
              </a:rPr>
              <a:t> </a:t>
            </a:r>
            <a:r>
              <a:rPr lang="it-IT" dirty="0" err="1" smtClean="0">
                <a:solidFill>
                  <a:srgbClr val="0070C0"/>
                </a:solidFill>
              </a:rPr>
              <a:t>assumes</a:t>
            </a:r>
            <a:r>
              <a:rPr lang="it-IT" dirty="0" smtClean="0">
                <a:solidFill>
                  <a:srgbClr val="0070C0"/>
                </a:solidFill>
              </a:rPr>
              <a:t> </a:t>
            </a:r>
            <a:r>
              <a:rPr lang="it-IT" dirty="0" err="1" smtClean="0">
                <a:solidFill>
                  <a:srgbClr val="0070C0"/>
                </a:solidFill>
              </a:rPr>
              <a:t>that</a:t>
            </a:r>
            <a:r>
              <a:rPr lang="it-IT" dirty="0" smtClean="0">
                <a:solidFill>
                  <a:srgbClr val="0070C0"/>
                </a:solidFill>
              </a:rPr>
              <a:t> L be </a:t>
            </a:r>
            <a:r>
              <a:rPr lang="it-IT" dirty="0" err="1" smtClean="0">
                <a:solidFill>
                  <a:srgbClr val="0070C0"/>
                </a:solidFill>
              </a:rPr>
              <a:t>differentiable</a:t>
            </a:r>
            <a:r>
              <a:rPr lang="it-IT" dirty="0" smtClean="0">
                <a:solidFill>
                  <a:srgbClr val="0070C0"/>
                </a:solidFill>
              </a:rPr>
              <a:t>, and can </a:t>
            </a:r>
            <a:r>
              <a:rPr lang="it-IT" dirty="0" err="1" smtClean="0">
                <a:solidFill>
                  <a:srgbClr val="0070C0"/>
                </a:solidFill>
              </a:rPr>
              <a:t>become</a:t>
            </a:r>
            <a:r>
              <a:rPr lang="it-IT" dirty="0" smtClean="0">
                <a:solidFill>
                  <a:srgbClr val="0070C0"/>
                </a:solidFill>
              </a:rPr>
              <a:t> an </a:t>
            </a:r>
            <a:r>
              <a:rPr lang="it-IT" dirty="0" err="1" smtClean="0">
                <a:solidFill>
                  <a:srgbClr val="0070C0"/>
                </a:solidFill>
              </a:rPr>
              <a:t>impractical</a:t>
            </a:r>
            <a:r>
              <a:rPr lang="it-IT" dirty="0" smtClean="0">
                <a:solidFill>
                  <a:srgbClr val="0070C0"/>
                </a:solidFill>
              </a:rPr>
              <a:t> </a:t>
            </a:r>
            <a:r>
              <a:rPr lang="it-IT" dirty="0" err="1" smtClean="0">
                <a:solidFill>
                  <a:srgbClr val="0070C0"/>
                </a:solidFill>
              </a:rPr>
              <a:t>solution</a:t>
            </a:r>
            <a:r>
              <a:rPr lang="it-IT" dirty="0" smtClean="0">
                <a:solidFill>
                  <a:srgbClr val="0070C0"/>
                </a:solidFill>
              </a:rPr>
              <a:t> for large-</a:t>
            </a:r>
            <a:r>
              <a:rPr lang="it-IT" dirty="0" err="1" smtClean="0">
                <a:solidFill>
                  <a:srgbClr val="0070C0"/>
                </a:solidFill>
              </a:rPr>
              <a:t>dimensionality</a:t>
            </a:r>
            <a:r>
              <a:rPr lang="it-IT" dirty="0" smtClean="0">
                <a:solidFill>
                  <a:srgbClr val="0070C0"/>
                </a:solidFill>
              </a:rPr>
              <a:t> of </a:t>
            </a:r>
            <a:r>
              <a:rPr lang="it-IT" dirty="0" err="1" smtClean="0">
                <a:solidFill>
                  <a:srgbClr val="0070C0"/>
                </a:solidFill>
              </a:rPr>
              <a:t>parameters</a:t>
            </a:r>
            <a:r>
              <a:rPr lang="it-IT" dirty="0" smtClean="0"/>
              <a:t>. </a:t>
            </a:r>
          </a:p>
          <a:p>
            <a:pPr marL="0" indent="0">
              <a:buNone/>
            </a:pPr>
            <a:r>
              <a:rPr lang="it-IT" dirty="0" err="1" smtClean="0"/>
              <a:t>Similar</a:t>
            </a:r>
            <a:r>
              <a:rPr lang="it-IT" dirty="0" smtClean="0"/>
              <a:t> </a:t>
            </a:r>
            <a:r>
              <a:rPr lang="it-IT" dirty="0" err="1" smtClean="0"/>
              <a:t>issues</a:t>
            </a:r>
            <a:r>
              <a:rPr lang="it-IT" dirty="0" smtClean="0"/>
              <a:t> </a:t>
            </a:r>
            <a:r>
              <a:rPr lang="it-IT" dirty="0" err="1" smtClean="0"/>
              <a:t>affect</a:t>
            </a:r>
            <a:r>
              <a:rPr lang="it-IT" dirty="0" smtClean="0"/>
              <a:t> the </a:t>
            </a:r>
            <a:r>
              <a:rPr lang="it-IT" dirty="0" err="1" smtClean="0"/>
              <a:t>main</a:t>
            </a:r>
            <a:r>
              <a:rPr lang="it-IT" dirty="0" smtClean="0"/>
              <a:t> alternative, a </a:t>
            </a:r>
            <a:r>
              <a:rPr lang="it-IT" dirty="0" err="1" smtClean="0"/>
              <a:t>Bayesian</a:t>
            </a:r>
            <a:r>
              <a:rPr lang="it-IT" dirty="0" smtClean="0"/>
              <a:t> </a:t>
            </a:r>
            <a:r>
              <a:rPr lang="it-IT" dirty="0" err="1" smtClean="0"/>
              <a:t>solution</a:t>
            </a:r>
            <a:r>
              <a:rPr lang="it-IT" dirty="0" smtClean="0"/>
              <a:t>, </a:t>
            </a:r>
            <a:r>
              <a:rPr lang="it-IT" dirty="0" err="1" smtClean="0"/>
              <a:t>which</a:t>
            </a:r>
            <a:r>
              <a:rPr lang="it-IT" dirty="0" smtClean="0"/>
              <a:t> </a:t>
            </a:r>
            <a:r>
              <a:rPr lang="it-IT" dirty="0" err="1" smtClean="0"/>
              <a:t>marginalizes</a:t>
            </a:r>
            <a:r>
              <a:rPr lang="it-IT" dirty="0" smtClean="0"/>
              <a:t> by </a:t>
            </a:r>
            <a:r>
              <a:rPr lang="it-IT" dirty="0" err="1" smtClean="0"/>
              <a:t>integration</a:t>
            </a:r>
            <a:r>
              <a:rPr lang="it-IT" dirty="0" smtClean="0"/>
              <a:t> in the </a:t>
            </a:r>
            <a:r>
              <a:rPr lang="it-IT" dirty="0" err="1" smtClean="0"/>
              <a:t>nuisance</a:t>
            </a:r>
            <a:r>
              <a:rPr lang="it-IT" dirty="0" smtClean="0"/>
              <a:t> </a:t>
            </a:r>
            <a:r>
              <a:rPr lang="it-IT" dirty="0" err="1" smtClean="0"/>
              <a:t>space</a:t>
            </a:r>
            <a:r>
              <a:rPr lang="it-IT" dirty="0" smtClean="0"/>
              <a:t> over the </a:t>
            </a:r>
            <a:r>
              <a:rPr lang="it-IT" dirty="0" err="1" smtClean="0"/>
              <a:t>nuisance</a:t>
            </a:r>
            <a:r>
              <a:rPr lang="it-IT" dirty="0" smtClean="0"/>
              <a:t> </a:t>
            </a:r>
            <a:r>
              <a:rPr lang="it-IT" dirty="0" err="1" smtClean="0"/>
              <a:t>prior</a:t>
            </a:r>
            <a:r>
              <a:rPr lang="it-IT" dirty="0" smtClean="0"/>
              <a:t> p(</a:t>
            </a:r>
            <a:r>
              <a:rPr lang="el-GR" dirty="0"/>
              <a:t>α</a:t>
            </a:r>
            <a:r>
              <a:rPr lang="it-IT" dirty="0" smtClean="0"/>
              <a:t>):</a:t>
            </a:r>
          </a:p>
          <a:p>
            <a:pPr marL="0" indent="0">
              <a:buNone/>
            </a:pPr>
            <a:endParaRPr lang="it-IT" dirty="0"/>
          </a:p>
          <a:p>
            <a:pPr marL="0" indent="0">
              <a:buNone/>
            </a:pPr>
            <a:endParaRPr lang="el-GR" dirty="0" smtClean="0"/>
          </a:p>
          <a:p>
            <a:pPr marL="0" indent="0">
              <a:buNone/>
            </a:pPr>
            <a:r>
              <a:rPr lang="it-IT" dirty="0" smtClean="0"/>
              <a:t>Of </a:t>
            </a:r>
            <a:r>
              <a:rPr lang="it-IT" dirty="0" err="1" smtClean="0"/>
              <a:t>course</a:t>
            </a:r>
            <a:r>
              <a:rPr lang="it-IT" dirty="0" smtClean="0"/>
              <a:t>, </a:t>
            </a:r>
            <a:r>
              <a:rPr lang="it-IT" dirty="0" err="1" smtClean="0">
                <a:solidFill>
                  <a:srgbClr val="FF0000"/>
                </a:solidFill>
              </a:rPr>
              <a:t>knowledge</a:t>
            </a:r>
            <a:r>
              <a:rPr lang="it-IT" dirty="0" smtClean="0">
                <a:solidFill>
                  <a:srgbClr val="FF0000"/>
                </a:solidFill>
              </a:rPr>
              <a:t> (or </a:t>
            </a:r>
            <a:r>
              <a:rPr lang="it-IT" dirty="0" err="1" smtClean="0">
                <a:solidFill>
                  <a:srgbClr val="FF0000"/>
                </a:solidFill>
              </a:rPr>
              <a:t>assumption</a:t>
            </a:r>
            <a:r>
              <a:rPr lang="it-IT" dirty="0" smtClean="0">
                <a:solidFill>
                  <a:srgbClr val="FF0000"/>
                </a:solidFill>
              </a:rPr>
              <a:t>) of the PDF p(</a:t>
            </a:r>
            <a:r>
              <a:rPr lang="el-GR" dirty="0" smtClean="0">
                <a:solidFill>
                  <a:srgbClr val="FF0000"/>
                </a:solidFill>
              </a:rPr>
              <a:t>α</a:t>
            </a:r>
            <a:r>
              <a:rPr lang="it-IT" dirty="0" smtClean="0">
                <a:solidFill>
                  <a:srgbClr val="FF0000"/>
                </a:solidFill>
              </a:rPr>
              <a:t>) </a:t>
            </a:r>
            <a:r>
              <a:rPr lang="it-IT" dirty="0" err="1" smtClean="0">
                <a:solidFill>
                  <a:srgbClr val="FF0000"/>
                </a:solidFill>
              </a:rPr>
              <a:t>is</a:t>
            </a:r>
            <a:r>
              <a:rPr lang="it-IT" dirty="0" smtClean="0">
                <a:solidFill>
                  <a:srgbClr val="FF0000"/>
                </a:solidFill>
              </a:rPr>
              <a:t> </a:t>
            </a:r>
            <a:r>
              <a:rPr lang="it-IT" dirty="0" err="1" smtClean="0">
                <a:solidFill>
                  <a:srgbClr val="FF0000"/>
                </a:solidFill>
              </a:rPr>
              <a:t>necessary</a:t>
            </a:r>
            <a:r>
              <a:rPr lang="it-IT" dirty="0" smtClean="0"/>
              <a:t>, and </a:t>
            </a:r>
            <a:r>
              <a:rPr lang="it-IT" dirty="0" err="1" smtClean="0"/>
              <a:t>there</a:t>
            </a:r>
            <a:r>
              <a:rPr lang="it-IT" dirty="0" smtClean="0"/>
              <a:t> </a:t>
            </a:r>
            <a:r>
              <a:rPr lang="it-IT" dirty="0" err="1" smtClean="0"/>
              <a:t>is</a:t>
            </a:r>
            <a:r>
              <a:rPr lang="it-IT" dirty="0" smtClean="0"/>
              <a:t> the </a:t>
            </a:r>
            <a:r>
              <a:rPr lang="it-IT" dirty="0" err="1" smtClean="0"/>
              <a:t>rub</a:t>
            </a:r>
            <a:r>
              <a:rPr lang="it-IT" dirty="0" smtClean="0"/>
              <a:t> – </a:t>
            </a:r>
            <a:r>
              <a:rPr lang="it-IT" dirty="0" err="1" smtClean="0"/>
              <a:t>that</a:t>
            </a:r>
            <a:r>
              <a:rPr lang="it-IT" dirty="0" smtClean="0"/>
              <a:t> </a:t>
            </a:r>
            <a:r>
              <a:rPr lang="it-IT" dirty="0" err="1" smtClean="0"/>
              <a:t>is</a:t>
            </a:r>
            <a:r>
              <a:rPr lang="it-IT" dirty="0" smtClean="0"/>
              <a:t> </a:t>
            </a:r>
            <a:r>
              <a:rPr lang="it-IT" dirty="0" err="1" smtClean="0"/>
              <a:t>not</a:t>
            </a:r>
            <a:r>
              <a:rPr lang="it-IT" dirty="0" smtClean="0"/>
              <a:t> </a:t>
            </a:r>
            <a:r>
              <a:rPr lang="it-IT" dirty="0" err="1" smtClean="0"/>
              <a:t>always</a:t>
            </a:r>
            <a:r>
              <a:rPr lang="it-IT" dirty="0" smtClean="0"/>
              <a:t> </a:t>
            </a:r>
            <a:r>
              <a:rPr lang="it-IT" dirty="0" err="1" smtClean="0"/>
              <a:t>given</a:t>
            </a:r>
            <a:r>
              <a:rPr lang="it-IT" dirty="0" smtClean="0"/>
              <a:t>. </a:t>
            </a:r>
            <a:r>
              <a:rPr lang="it-IT" dirty="0" err="1" smtClean="0"/>
              <a:t>But</a:t>
            </a:r>
            <a:r>
              <a:rPr lang="it-IT" dirty="0" smtClean="0"/>
              <a:t> </a:t>
            </a:r>
            <a:r>
              <a:rPr lang="it-IT" dirty="0" err="1" smtClean="0"/>
              <a:t>even</a:t>
            </a:r>
            <a:r>
              <a:rPr lang="it-IT" dirty="0" smtClean="0"/>
              <a:t> in </a:t>
            </a:r>
            <a:r>
              <a:rPr lang="it-IT" dirty="0" err="1" smtClean="0"/>
              <a:t>that</a:t>
            </a:r>
            <a:r>
              <a:rPr lang="it-IT" dirty="0" smtClean="0"/>
              <a:t> case, of </a:t>
            </a:r>
            <a:r>
              <a:rPr lang="it-IT" dirty="0" err="1" smtClean="0"/>
              <a:t>course</a:t>
            </a:r>
            <a:r>
              <a:rPr lang="it-IT" dirty="0" smtClean="0"/>
              <a:t> the </a:t>
            </a:r>
            <a:r>
              <a:rPr lang="it-IT" dirty="0" err="1" smtClean="0"/>
              <a:t>nuisance</a:t>
            </a:r>
            <a:r>
              <a:rPr lang="it-IT" dirty="0" smtClean="0"/>
              <a:t> </a:t>
            </a:r>
            <a:r>
              <a:rPr lang="it-IT" dirty="0" err="1" smtClean="0"/>
              <a:t>parameters</a:t>
            </a:r>
            <a:r>
              <a:rPr lang="it-IT" dirty="0" smtClean="0"/>
              <a:t> </a:t>
            </a:r>
            <a:r>
              <a:rPr lang="it-IT" dirty="0" err="1" smtClean="0"/>
              <a:t>affect</a:t>
            </a:r>
            <a:r>
              <a:rPr lang="it-IT" dirty="0" smtClean="0"/>
              <a:t> the </a:t>
            </a:r>
            <a:r>
              <a:rPr lang="it-IT" dirty="0" err="1" smtClean="0"/>
              <a:t>inference</a:t>
            </a:r>
            <a:r>
              <a:rPr lang="it-IT" dirty="0" smtClean="0"/>
              <a:t> by </a:t>
            </a:r>
            <a:r>
              <a:rPr lang="it-IT" dirty="0" err="1" smtClean="0"/>
              <a:t>widening</a:t>
            </a:r>
            <a:r>
              <a:rPr lang="it-IT" dirty="0" smtClean="0"/>
              <a:t> </a:t>
            </a:r>
            <a:r>
              <a:rPr lang="it-IT" dirty="0" err="1" smtClean="0"/>
              <a:t>our</a:t>
            </a:r>
            <a:r>
              <a:rPr lang="it-IT" dirty="0" smtClean="0"/>
              <a:t> </a:t>
            </a:r>
            <a:r>
              <a:rPr lang="it-IT" dirty="0" err="1" smtClean="0"/>
              <a:t>confidence</a:t>
            </a:r>
            <a:r>
              <a:rPr lang="it-IT" dirty="0" smtClean="0"/>
              <a:t> </a:t>
            </a:r>
            <a:r>
              <a:rPr lang="it-IT" dirty="0" err="1" smtClean="0"/>
              <a:t>intervals</a:t>
            </a:r>
            <a:r>
              <a:rPr lang="it-IT" dirty="0" smtClean="0"/>
              <a:t>!</a:t>
            </a: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a:t>T. Dorigo, Can Machine Learning Rid us of Systematic Uncertainties?</a:t>
            </a:r>
          </a:p>
          <a:p>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7</a:t>
            </a:fld>
            <a:endParaRPr lang="en-US"/>
          </a:p>
        </p:txBody>
      </p:sp>
      <p:pic>
        <p:nvPicPr>
          <p:cNvPr id="7" name="Picture 6"/>
          <p:cNvPicPr>
            <a:picLocks noChangeAspect="1"/>
          </p:cNvPicPr>
          <p:nvPr/>
        </p:nvPicPr>
        <p:blipFill>
          <a:blip r:embed="rId2"/>
          <a:stretch>
            <a:fillRect/>
          </a:stretch>
        </p:blipFill>
        <p:spPr>
          <a:xfrm>
            <a:off x="3581400" y="1834173"/>
            <a:ext cx="2371725" cy="600075"/>
          </a:xfrm>
          <a:prstGeom prst="rect">
            <a:avLst/>
          </a:prstGeom>
        </p:spPr>
      </p:pic>
      <p:pic>
        <p:nvPicPr>
          <p:cNvPr id="8" name="Picture 7"/>
          <p:cNvPicPr>
            <a:picLocks noChangeAspect="1"/>
          </p:cNvPicPr>
          <p:nvPr/>
        </p:nvPicPr>
        <p:blipFill>
          <a:blip r:embed="rId3"/>
          <a:stretch>
            <a:fillRect/>
          </a:stretch>
        </p:blipFill>
        <p:spPr>
          <a:xfrm>
            <a:off x="3581400" y="3058451"/>
            <a:ext cx="2695575" cy="571500"/>
          </a:xfrm>
          <a:prstGeom prst="rect">
            <a:avLst/>
          </a:prstGeom>
        </p:spPr>
      </p:pic>
      <p:pic>
        <p:nvPicPr>
          <p:cNvPr id="9" name="Picture 8"/>
          <p:cNvPicPr>
            <a:picLocks noChangeAspect="1"/>
          </p:cNvPicPr>
          <p:nvPr/>
        </p:nvPicPr>
        <p:blipFill>
          <a:blip r:embed="rId4"/>
          <a:stretch>
            <a:fillRect/>
          </a:stretch>
        </p:blipFill>
        <p:spPr>
          <a:xfrm>
            <a:off x="3581400" y="4917164"/>
            <a:ext cx="3381375" cy="771525"/>
          </a:xfrm>
          <a:prstGeom prst="rect">
            <a:avLst/>
          </a:prstGeom>
        </p:spPr>
      </p:pic>
    </p:spTree>
    <p:extLst>
      <p:ext uri="{BB962C8B-B14F-4D97-AF65-F5344CB8AC3E}">
        <p14:creationId xmlns:p14="http://schemas.microsoft.com/office/powerpoint/2010/main" val="26820611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3. Toward fully sufficient statistic summaries</a:t>
            </a:r>
            <a:endParaRPr lang="en-US" b="1"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ML applications usually focus on the goal of minimizing the </a:t>
            </a:r>
            <a:r>
              <a:rPr lang="en-US" i="1" dirty="0" smtClean="0">
                <a:solidFill>
                  <a:srgbClr val="FF0000"/>
                </a:solidFill>
              </a:rPr>
              <a:t>statistical</a:t>
            </a:r>
            <a:r>
              <a:rPr lang="en-US" dirty="0" smtClean="0"/>
              <a:t> uncertainty on the estimates of parameters of interest </a:t>
            </a:r>
            <a:r>
              <a:rPr lang="el-GR" dirty="0" smtClean="0"/>
              <a:t>θ</a:t>
            </a:r>
            <a:r>
              <a:rPr lang="en-US" dirty="0" smtClean="0"/>
              <a:t>.</a:t>
            </a:r>
          </a:p>
          <a:p>
            <a:pPr marL="457200" lvl="1" indent="0">
              <a:buNone/>
            </a:pPr>
            <a:r>
              <a:rPr lang="en-US" dirty="0" smtClean="0"/>
              <a:t>The summary statistic they provide should enable the extraction of the highest amount of information on </a:t>
            </a:r>
            <a:r>
              <a:rPr lang="el-GR" dirty="0" smtClean="0"/>
              <a:t>θ</a:t>
            </a:r>
            <a:r>
              <a:rPr lang="en-US" dirty="0" smtClean="0"/>
              <a:t>, </a:t>
            </a:r>
            <a:r>
              <a:rPr lang="en-US" i="1" dirty="0" smtClean="0">
                <a:solidFill>
                  <a:srgbClr val="FF0000"/>
                </a:solidFill>
              </a:rPr>
              <a:t>conditional to </a:t>
            </a:r>
            <a:r>
              <a:rPr lang="en-US" i="1" dirty="0" smtClean="0"/>
              <a:t>the validity of the underlying model used to generate the samples, as well as of the assumptions made on the value of nuisance parameters </a:t>
            </a:r>
            <a:r>
              <a:rPr lang="el-GR" i="1" dirty="0" smtClean="0"/>
              <a:t>α</a:t>
            </a:r>
            <a:r>
              <a:rPr lang="en-US" dirty="0" smtClean="0"/>
              <a:t>. </a:t>
            </a:r>
          </a:p>
          <a:p>
            <a:pPr marL="457200" lvl="1" indent="0">
              <a:buNone/>
            </a:pPr>
            <a:endParaRPr lang="en-US" dirty="0" smtClean="0"/>
          </a:p>
          <a:p>
            <a:pPr marL="0" indent="0">
              <a:buNone/>
            </a:pPr>
            <a:r>
              <a:rPr lang="en-US" dirty="0">
                <a:solidFill>
                  <a:srgbClr val="0070C0"/>
                </a:solidFill>
              </a:rPr>
              <a:t>T</a:t>
            </a:r>
            <a:r>
              <a:rPr lang="en-US" dirty="0" smtClean="0">
                <a:solidFill>
                  <a:srgbClr val="0070C0"/>
                </a:solidFill>
              </a:rPr>
              <a:t>he conditionality above is hard to get rid of!, </a:t>
            </a:r>
            <a:r>
              <a:rPr lang="en-US" dirty="0" smtClean="0"/>
              <a:t>as e.g.</a:t>
            </a:r>
          </a:p>
          <a:p>
            <a:pPr lvl="1"/>
            <a:r>
              <a:rPr lang="en-US" dirty="0" smtClean="0"/>
              <a:t>Problems are complex and high-dimensional</a:t>
            </a:r>
          </a:p>
          <a:p>
            <a:pPr lvl="1"/>
            <a:r>
              <a:rPr lang="en-US" dirty="0" smtClean="0"/>
              <a:t>Nuisance parameters have unknown PDF</a:t>
            </a:r>
          </a:p>
          <a:p>
            <a:pPr lvl="1"/>
            <a:r>
              <a:rPr lang="en-US" dirty="0" smtClean="0"/>
              <a:t>Effect of nuisances on the default model is not easy to parametrize</a:t>
            </a:r>
          </a:p>
          <a:p>
            <a:pPr marL="0" indent="0">
              <a:buNone/>
            </a:pPr>
            <a:r>
              <a:rPr lang="en-US" dirty="0" smtClean="0"/>
              <a:t>The above implies that </a:t>
            </a:r>
            <a:r>
              <a:rPr lang="en-US" dirty="0" smtClean="0">
                <a:solidFill>
                  <a:srgbClr val="FF0000"/>
                </a:solidFill>
              </a:rPr>
              <a:t>the summary statistic is </a:t>
            </a:r>
            <a:r>
              <a:rPr lang="en-US" b="1" dirty="0" smtClean="0">
                <a:solidFill>
                  <a:srgbClr val="FF0000"/>
                </a:solidFill>
              </a:rPr>
              <a:t>not sufficient</a:t>
            </a:r>
            <a:r>
              <a:rPr lang="en-US" dirty="0" smtClean="0">
                <a:solidFill>
                  <a:srgbClr val="FF0000"/>
                </a:solidFill>
              </a:rPr>
              <a:t>: </a:t>
            </a:r>
            <a:r>
              <a:rPr lang="en-US" dirty="0" smtClean="0"/>
              <a:t>being oblivious of a part of feature space, it does not retain all the information relevant to the parameter estimation task – it can be outperformed.</a:t>
            </a:r>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a:t>T. Dorigo, Can Machine Learning Rid us of Systematic Uncertainties?</a:t>
            </a:r>
          </a:p>
          <a:p>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8</a:t>
            </a:fld>
            <a:endParaRPr lang="en-US"/>
          </a:p>
        </p:txBody>
      </p:sp>
    </p:spTree>
    <p:extLst>
      <p:ext uri="{BB962C8B-B14F-4D97-AF65-F5344CB8AC3E}">
        <p14:creationId xmlns:p14="http://schemas.microsoft.com/office/powerpoint/2010/main" val="589527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sufficiency</a:t>
            </a:r>
            <a:endParaRPr lang="en-US" dirty="0"/>
          </a:p>
        </p:txBody>
      </p:sp>
      <p:sp>
        <p:nvSpPr>
          <p:cNvPr id="3" name="Content Placeholder 2"/>
          <p:cNvSpPr>
            <a:spLocks noGrp="1"/>
          </p:cNvSpPr>
          <p:nvPr>
            <p:ph idx="1"/>
          </p:nvPr>
        </p:nvSpPr>
        <p:spPr>
          <a:xfrm>
            <a:off x="838200" y="1825624"/>
            <a:ext cx="10629900" cy="4670425"/>
          </a:xfrm>
        </p:spPr>
        <p:txBody>
          <a:bodyPr>
            <a:normAutofit fontScale="77500" lnSpcReduction="20000"/>
          </a:bodyPr>
          <a:lstStyle/>
          <a:p>
            <a:pPr marL="0" indent="0">
              <a:buNone/>
            </a:pPr>
            <a:r>
              <a:rPr lang="en-US" dirty="0" smtClean="0"/>
              <a:t>An all-important concept in statistical inference!</a:t>
            </a:r>
          </a:p>
          <a:p>
            <a:pPr marL="0" indent="0">
              <a:buNone/>
            </a:pPr>
            <a:r>
              <a:rPr lang="en-US" dirty="0" smtClean="0">
                <a:solidFill>
                  <a:srgbClr val="0070C0"/>
                </a:solidFill>
              </a:rPr>
              <a:t>Fisher-</a:t>
            </a:r>
            <a:r>
              <a:rPr lang="en-US" dirty="0" err="1" smtClean="0">
                <a:solidFill>
                  <a:srgbClr val="0070C0"/>
                </a:solidFill>
              </a:rPr>
              <a:t>Neyman</a:t>
            </a:r>
            <a:r>
              <a:rPr lang="en-US" dirty="0" smtClean="0">
                <a:solidFill>
                  <a:srgbClr val="0070C0"/>
                </a:solidFill>
              </a:rPr>
              <a:t> factorization criterion: a summary statistic for a set of n </a:t>
            </a:r>
            <a:r>
              <a:rPr lang="en-US" dirty="0" err="1" smtClean="0">
                <a:solidFill>
                  <a:srgbClr val="0070C0"/>
                </a:solidFill>
              </a:rPr>
              <a:t>i.i.d</a:t>
            </a:r>
            <a:r>
              <a:rPr lang="en-US" dirty="0" smtClean="0">
                <a:solidFill>
                  <a:srgbClr val="0070C0"/>
                </a:solidFill>
              </a:rPr>
              <a:t>. observations D={x</a:t>
            </a:r>
            <a:r>
              <a:rPr lang="en-US" baseline="-25000" dirty="0" smtClean="0">
                <a:solidFill>
                  <a:srgbClr val="0070C0"/>
                </a:solidFill>
              </a:rPr>
              <a:t>i</a:t>
            </a:r>
            <a:r>
              <a:rPr lang="en-US" dirty="0" smtClean="0">
                <a:solidFill>
                  <a:srgbClr val="0070C0"/>
                </a:solidFill>
              </a:rPr>
              <a:t>, </a:t>
            </a:r>
            <a:r>
              <a:rPr lang="en-US" dirty="0" err="1" smtClean="0">
                <a:solidFill>
                  <a:srgbClr val="0070C0"/>
                </a:solidFill>
              </a:rPr>
              <a:t>i</a:t>
            </a:r>
            <a:r>
              <a:rPr lang="en-US" dirty="0" smtClean="0">
                <a:solidFill>
                  <a:srgbClr val="0070C0"/>
                </a:solidFill>
              </a:rPr>
              <a:t>=1…n} is sufficient WRT a statistical model and a set of parameters </a:t>
            </a:r>
            <a:r>
              <a:rPr lang="el-GR" dirty="0" smtClean="0">
                <a:solidFill>
                  <a:srgbClr val="0070C0"/>
                </a:solidFill>
              </a:rPr>
              <a:t>θ</a:t>
            </a:r>
            <a:r>
              <a:rPr lang="it-IT" dirty="0" smtClean="0">
                <a:solidFill>
                  <a:srgbClr val="0070C0"/>
                </a:solidFill>
              </a:rPr>
              <a:t> </a:t>
            </a:r>
            <a:r>
              <a:rPr lang="it-IT" dirty="0" err="1" smtClean="0">
                <a:solidFill>
                  <a:srgbClr val="0070C0"/>
                </a:solidFill>
              </a:rPr>
              <a:t>iff</a:t>
            </a:r>
            <a:r>
              <a:rPr lang="it-IT" dirty="0" smtClean="0">
                <a:solidFill>
                  <a:srgbClr val="0070C0"/>
                </a:solidFill>
              </a:rPr>
              <a:t> the </a:t>
            </a:r>
            <a:r>
              <a:rPr lang="it-IT" dirty="0" err="1" smtClean="0">
                <a:solidFill>
                  <a:srgbClr val="0070C0"/>
                </a:solidFill>
              </a:rPr>
              <a:t>generating</a:t>
            </a:r>
            <a:r>
              <a:rPr lang="it-IT" dirty="0" smtClean="0">
                <a:solidFill>
                  <a:srgbClr val="0070C0"/>
                </a:solidFill>
              </a:rPr>
              <a:t> </a:t>
            </a:r>
            <a:r>
              <a:rPr lang="it-IT" dirty="0" err="1" smtClean="0">
                <a:solidFill>
                  <a:srgbClr val="0070C0"/>
                </a:solidFill>
              </a:rPr>
              <a:t>probability</a:t>
            </a:r>
            <a:r>
              <a:rPr lang="it-IT" dirty="0" smtClean="0">
                <a:solidFill>
                  <a:srgbClr val="0070C0"/>
                </a:solidFill>
              </a:rPr>
              <a:t> </a:t>
            </a:r>
            <a:r>
              <a:rPr lang="it-IT" dirty="0" err="1" smtClean="0">
                <a:solidFill>
                  <a:srgbClr val="0070C0"/>
                </a:solidFill>
              </a:rPr>
              <a:t>density</a:t>
            </a:r>
            <a:r>
              <a:rPr lang="it-IT" dirty="0" smtClean="0">
                <a:solidFill>
                  <a:srgbClr val="0070C0"/>
                </a:solidFill>
              </a:rPr>
              <a:t> </a:t>
            </a:r>
            <a:r>
              <a:rPr lang="it-IT" dirty="0" err="1" smtClean="0">
                <a:solidFill>
                  <a:srgbClr val="0070C0"/>
                </a:solidFill>
              </a:rPr>
              <a:t>function</a:t>
            </a:r>
            <a:r>
              <a:rPr lang="it-IT" dirty="0" smtClean="0">
                <a:solidFill>
                  <a:srgbClr val="0070C0"/>
                </a:solidFill>
              </a:rPr>
              <a:t> of the data, p (x|</a:t>
            </a:r>
            <a:r>
              <a:rPr lang="el-GR" dirty="0" smtClean="0">
                <a:solidFill>
                  <a:srgbClr val="0070C0"/>
                </a:solidFill>
              </a:rPr>
              <a:t>θ</a:t>
            </a:r>
            <a:r>
              <a:rPr lang="it-IT" dirty="0" smtClean="0">
                <a:solidFill>
                  <a:srgbClr val="0070C0"/>
                </a:solidFill>
              </a:rPr>
              <a:t>), can be </a:t>
            </a:r>
            <a:r>
              <a:rPr lang="it-IT" dirty="0" err="1" smtClean="0">
                <a:solidFill>
                  <a:srgbClr val="0070C0"/>
                </a:solidFill>
              </a:rPr>
              <a:t>factorized</a:t>
            </a:r>
            <a:r>
              <a:rPr lang="it-IT" dirty="0" smtClean="0">
                <a:solidFill>
                  <a:srgbClr val="0070C0"/>
                </a:solidFill>
              </a:rPr>
              <a:t> </a:t>
            </a:r>
            <a:r>
              <a:rPr lang="it-IT" dirty="0" err="1" smtClean="0">
                <a:solidFill>
                  <a:srgbClr val="0070C0"/>
                </a:solidFill>
              </a:rPr>
              <a:t>as</a:t>
            </a:r>
            <a:endParaRPr lang="it-IT" dirty="0" smtClean="0">
              <a:solidFill>
                <a:srgbClr val="0070C0"/>
              </a:solidFill>
            </a:endParaRPr>
          </a:p>
          <a:p>
            <a:pPr marL="0" indent="0">
              <a:buNone/>
            </a:pPr>
            <a:r>
              <a:rPr lang="it-IT" dirty="0">
                <a:solidFill>
                  <a:srgbClr val="0070C0"/>
                </a:solidFill>
              </a:rPr>
              <a:t>	</a:t>
            </a:r>
            <a:r>
              <a:rPr lang="it-IT" dirty="0" smtClean="0">
                <a:solidFill>
                  <a:srgbClr val="0070C0"/>
                </a:solidFill>
              </a:rPr>
              <a:t>p (x|</a:t>
            </a:r>
            <a:r>
              <a:rPr lang="el-GR" dirty="0" smtClean="0">
                <a:solidFill>
                  <a:srgbClr val="0070C0"/>
                </a:solidFill>
              </a:rPr>
              <a:t>θ</a:t>
            </a:r>
            <a:r>
              <a:rPr lang="it-IT" dirty="0" smtClean="0">
                <a:solidFill>
                  <a:srgbClr val="0070C0"/>
                </a:solidFill>
              </a:rPr>
              <a:t>) = q (x) * r (s(x)|</a:t>
            </a:r>
            <a:r>
              <a:rPr lang="el-GR" dirty="0" smtClean="0">
                <a:solidFill>
                  <a:srgbClr val="0070C0"/>
                </a:solidFill>
              </a:rPr>
              <a:t>θ</a:t>
            </a:r>
            <a:r>
              <a:rPr lang="en-US" dirty="0" smtClean="0">
                <a:solidFill>
                  <a:srgbClr val="0070C0"/>
                </a:solidFill>
              </a:rPr>
              <a:t>)</a:t>
            </a:r>
          </a:p>
          <a:p>
            <a:pPr marL="0" indent="0">
              <a:buNone/>
            </a:pPr>
            <a:r>
              <a:rPr lang="en-US" dirty="0" smtClean="0">
                <a:solidFill>
                  <a:srgbClr val="0070C0"/>
                </a:solidFill>
              </a:rPr>
              <a:t>where q is a non-negative function not depending on </a:t>
            </a:r>
            <a:r>
              <a:rPr lang="el-GR" dirty="0" smtClean="0">
                <a:solidFill>
                  <a:srgbClr val="0070C0"/>
                </a:solidFill>
              </a:rPr>
              <a:t>θ</a:t>
            </a:r>
            <a:r>
              <a:rPr lang="it-IT" dirty="0" smtClean="0">
                <a:solidFill>
                  <a:srgbClr val="0070C0"/>
                </a:solidFill>
              </a:rPr>
              <a:t>, and r() </a:t>
            </a:r>
            <a:r>
              <a:rPr lang="it-IT" dirty="0" err="1" smtClean="0">
                <a:solidFill>
                  <a:srgbClr val="0070C0"/>
                </a:solidFill>
              </a:rPr>
              <a:t>is</a:t>
            </a:r>
            <a:r>
              <a:rPr lang="it-IT" dirty="0" smtClean="0">
                <a:solidFill>
                  <a:srgbClr val="0070C0"/>
                </a:solidFill>
              </a:rPr>
              <a:t> </a:t>
            </a:r>
            <a:r>
              <a:rPr lang="it-IT" dirty="0" err="1" smtClean="0">
                <a:solidFill>
                  <a:srgbClr val="0070C0"/>
                </a:solidFill>
              </a:rPr>
              <a:t>another</a:t>
            </a:r>
            <a:r>
              <a:rPr lang="it-IT" dirty="0" smtClean="0">
                <a:solidFill>
                  <a:srgbClr val="0070C0"/>
                </a:solidFill>
              </a:rPr>
              <a:t> non-negative </a:t>
            </a:r>
            <a:r>
              <a:rPr lang="it-IT" dirty="0" err="1" smtClean="0">
                <a:solidFill>
                  <a:srgbClr val="0070C0"/>
                </a:solidFill>
              </a:rPr>
              <a:t>function</a:t>
            </a:r>
            <a:r>
              <a:rPr lang="it-IT" dirty="0" smtClean="0">
                <a:solidFill>
                  <a:srgbClr val="0070C0"/>
                </a:solidFill>
              </a:rPr>
              <a:t> for </a:t>
            </a:r>
            <a:r>
              <a:rPr lang="it-IT" dirty="0" err="1" smtClean="0">
                <a:solidFill>
                  <a:srgbClr val="0070C0"/>
                </a:solidFill>
              </a:rPr>
              <a:t>which</a:t>
            </a:r>
            <a:r>
              <a:rPr lang="it-IT" dirty="0" smtClean="0">
                <a:solidFill>
                  <a:srgbClr val="0070C0"/>
                </a:solidFill>
              </a:rPr>
              <a:t> </a:t>
            </a:r>
            <a:r>
              <a:rPr lang="it-IT" dirty="0" err="1" smtClean="0">
                <a:solidFill>
                  <a:srgbClr val="0070C0"/>
                </a:solidFill>
              </a:rPr>
              <a:t>dependence</a:t>
            </a:r>
            <a:r>
              <a:rPr lang="it-IT" dirty="0" smtClean="0">
                <a:solidFill>
                  <a:srgbClr val="0070C0"/>
                </a:solidFill>
              </a:rPr>
              <a:t> on x </a:t>
            </a:r>
            <a:r>
              <a:rPr lang="it-IT" dirty="0" err="1" smtClean="0">
                <a:solidFill>
                  <a:srgbClr val="0070C0"/>
                </a:solidFill>
              </a:rPr>
              <a:t>occurs</a:t>
            </a:r>
            <a:r>
              <a:rPr lang="it-IT" dirty="0" smtClean="0">
                <a:solidFill>
                  <a:srgbClr val="0070C0"/>
                </a:solidFill>
              </a:rPr>
              <a:t> </a:t>
            </a:r>
            <a:r>
              <a:rPr lang="it-IT" dirty="0" err="1" smtClean="0">
                <a:solidFill>
                  <a:srgbClr val="0070C0"/>
                </a:solidFill>
              </a:rPr>
              <a:t>only</a:t>
            </a:r>
            <a:r>
              <a:rPr lang="it-IT" dirty="0" smtClean="0">
                <a:solidFill>
                  <a:srgbClr val="0070C0"/>
                </a:solidFill>
              </a:rPr>
              <a:t> </a:t>
            </a:r>
            <a:r>
              <a:rPr lang="it-IT" dirty="0" err="1" smtClean="0">
                <a:solidFill>
                  <a:srgbClr val="0070C0"/>
                </a:solidFill>
              </a:rPr>
              <a:t>through</a:t>
            </a:r>
            <a:r>
              <a:rPr lang="it-IT" dirty="0" smtClean="0">
                <a:solidFill>
                  <a:srgbClr val="0070C0"/>
                </a:solidFill>
              </a:rPr>
              <a:t> the </a:t>
            </a:r>
            <a:r>
              <a:rPr lang="it-IT" dirty="0" err="1" smtClean="0">
                <a:solidFill>
                  <a:srgbClr val="0070C0"/>
                </a:solidFill>
              </a:rPr>
              <a:t>summary</a:t>
            </a:r>
            <a:r>
              <a:rPr lang="it-IT" dirty="0" smtClean="0">
                <a:solidFill>
                  <a:srgbClr val="0070C0"/>
                </a:solidFill>
              </a:rPr>
              <a:t> </a:t>
            </a:r>
            <a:r>
              <a:rPr lang="it-IT" dirty="0" err="1" smtClean="0">
                <a:solidFill>
                  <a:srgbClr val="0070C0"/>
                </a:solidFill>
              </a:rPr>
              <a:t>statistic</a:t>
            </a:r>
            <a:r>
              <a:rPr lang="it-IT" dirty="0" smtClean="0">
                <a:solidFill>
                  <a:srgbClr val="0070C0"/>
                </a:solidFill>
              </a:rPr>
              <a:t> s(x).</a:t>
            </a:r>
          </a:p>
          <a:p>
            <a:pPr marL="0" indent="0">
              <a:buNone/>
            </a:pPr>
            <a:r>
              <a:rPr lang="it-IT" dirty="0" smtClean="0">
                <a:solidFill>
                  <a:srgbClr val="FF0000"/>
                </a:solidFill>
              </a:rPr>
              <a:t>s </a:t>
            </a:r>
            <a:r>
              <a:rPr lang="it-IT" dirty="0" err="1" smtClean="0">
                <a:solidFill>
                  <a:srgbClr val="FF0000"/>
                </a:solidFill>
              </a:rPr>
              <a:t>then</a:t>
            </a:r>
            <a:r>
              <a:rPr lang="it-IT" dirty="0" smtClean="0">
                <a:solidFill>
                  <a:srgbClr val="FF0000"/>
                </a:solidFill>
              </a:rPr>
              <a:t> </a:t>
            </a:r>
            <a:r>
              <a:rPr lang="it-IT" dirty="0" err="1" smtClean="0">
                <a:solidFill>
                  <a:srgbClr val="FF0000"/>
                </a:solidFill>
              </a:rPr>
              <a:t>contains</a:t>
            </a:r>
            <a:r>
              <a:rPr lang="it-IT" dirty="0" smtClean="0">
                <a:solidFill>
                  <a:srgbClr val="FF0000"/>
                </a:solidFill>
              </a:rPr>
              <a:t> </a:t>
            </a:r>
            <a:r>
              <a:rPr lang="it-IT" dirty="0" err="1" smtClean="0">
                <a:solidFill>
                  <a:srgbClr val="FF0000"/>
                </a:solidFill>
              </a:rPr>
              <a:t>all</a:t>
            </a:r>
            <a:r>
              <a:rPr lang="it-IT" dirty="0" smtClean="0">
                <a:solidFill>
                  <a:srgbClr val="FF0000"/>
                </a:solidFill>
              </a:rPr>
              <a:t> the information </a:t>
            </a:r>
            <a:r>
              <a:rPr lang="it-IT" dirty="0" err="1" smtClean="0">
                <a:solidFill>
                  <a:srgbClr val="FF0000"/>
                </a:solidFill>
              </a:rPr>
              <a:t>provided</a:t>
            </a:r>
            <a:r>
              <a:rPr lang="it-IT" dirty="0" smtClean="0">
                <a:solidFill>
                  <a:srgbClr val="FF0000"/>
                </a:solidFill>
              </a:rPr>
              <a:t> by D </a:t>
            </a:r>
            <a:r>
              <a:rPr lang="it-IT" dirty="0" err="1" smtClean="0">
                <a:solidFill>
                  <a:srgbClr val="FF0000"/>
                </a:solidFill>
              </a:rPr>
              <a:t>needed</a:t>
            </a:r>
            <a:r>
              <a:rPr lang="it-IT" dirty="0" smtClean="0">
                <a:solidFill>
                  <a:srgbClr val="FF0000"/>
                </a:solidFill>
              </a:rPr>
              <a:t> to estimate model </a:t>
            </a:r>
            <a:r>
              <a:rPr lang="it-IT" dirty="0" err="1" smtClean="0">
                <a:solidFill>
                  <a:srgbClr val="FF0000"/>
                </a:solidFill>
              </a:rPr>
              <a:t>parameters</a:t>
            </a:r>
            <a:r>
              <a:rPr lang="it-IT" dirty="0" smtClean="0">
                <a:solidFill>
                  <a:srgbClr val="FF0000"/>
                </a:solidFill>
              </a:rPr>
              <a:t> </a:t>
            </a:r>
            <a:r>
              <a:rPr lang="el-GR" dirty="0" smtClean="0">
                <a:solidFill>
                  <a:srgbClr val="FF0000"/>
                </a:solidFill>
              </a:rPr>
              <a:t>θ</a:t>
            </a:r>
            <a:r>
              <a:rPr lang="en-US" dirty="0" smtClean="0"/>
              <a:t>, and no other statistic may add any information from D.</a:t>
            </a:r>
          </a:p>
          <a:p>
            <a:pPr>
              <a:buFont typeface="Wingdings" panose="05000000000000000000" pitchFamily="2" charset="2"/>
              <a:buChar char="à"/>
            </a:pPr>
            <a:r>
              <a:rPr lang="en-US" dirty="0" smtClean="0">
                <a:sym typeface="Wingdings" panose="05000000000000000000" pitchFamily="2" charset="2"/>
              </a:rPr>
              <a:t>note: x is a sufficient statistic – but it is not a meaningful summary! (it does not reduce the dimensionality).</a:t>
            </a:r>
            <a:endParaRPr lang="en-US" dirty="0">
              <a:sym typeface="Wingdings" panose="05000000000000000000" pitchFamily="2" charset="2"/>
            </a:endParaRPr>
          </a:p>
          <a:p>
            <a:pPr marL="0" indent="0">
              <a:buNone/>
            </a:pPr>
            <a:r>
              <a:rPr lang="en-US" dirty="0" smtClean="0">
                <a:sym typeface="Wingdings" panose="05000000000000000000" pitchFamily="2" charset="2"/>
              </a:rPr>
              <a:t>If we do not know p(x) analytically, we cannot solve the problem analytically! However, in 2-mixture models where the signal fraction is the only parameter, the density ratio s(x)=</a:t>
            </a:r>
            <a:r>
              <a:rPr lang="en-US" dirty="0" err="1" smtClean="0">
                <a:sym typeface="Wingdings" panose="05000000000000000000" pitchFamily="2" charset="2"/>
              </a:rPr>
              <a:t>p</a:t>
            </a:r>
            <a:r>
              <a:rPr lang="en-US" baseline="-25000" dirty="0" err="1" smtClean="0">
                <a:sym typeface="Wingdings" panose="05000000000000000000" pitchFamily="2" charset="2"/>
              </a:rPr>
              <a:t>s</a:t>
            </a:r>
            <a:r>
              <a:rPr lang="en-US" dirty="0" smtClean="0">
                <a:sym typeface="Wingdings" panose="05000000000000000000" pitchFamily="2" charset="2"/>
              </a:rPr>
              <a:t>(x)/</a:t>
            </a:r>
            <a:r>
              <a:rPr lang="en-US" dirty="0" err="1" smtClean="0">
                <a:sym typeface="Wingdings" panose="05000000000000000000" pitchFamily="2" charset="2"/>
              </a:rPr>
              <a:t>p</a:t>
            </a:r>
            <a:r>
              <a:rPr lang="en-US" baseline="-25000" dirty="0" err="1" smtClean="0">
                <a:sym typeface="Wingdings" panose="05000000000000000000" pitchFamily="2" charset="2"/>
              </a:rPr>
              <a:t>b</a:t>
            </a:r>
            <a:r>
              <a:rPr lang="en-US" dirty="0" smtClean="0">
                <a:sym typeface="Wingdings" panose="05000000000000000000" pitchFamily="2" charset="2"/>
              </a:rPr>
              <a:t>(x) is a sufficient summary. Hence the advantage of probabilistic classification to approximate density ratios.</a:t>
            </a:r>
            <a:endParaRPr lang="en-US" dirty="0"/>
          </a:p>
        </p:txBody>
      </p:sp>
      <p:sp>
        <p:nvSpPr>
          <p:cNvPr id="4" name="Date Placeholder 3"/>
          <p:cNvSpPr>
            <a:spLocks noGrp="1"/>
          </p:cNvSpPr>
          <p:nvPr>
            <p:ph type="dt" sz="half" idx="10"/>
          </p:nvPr>
        </p:nvSpPr>
        <p:spPr/>
        <p:txBody>
          <a:bodyPr/>
          <a:lstStyle/>
          <a:p>
            <a:r>
              <a:rPr lang="en-US" dirty="0"/>
              <a:t>9</a:t>
            </a:r>
            <a:r>
              <a:rPr lang="en-US" dirty="0" smtClean="0"/>
              <a:t>/5/2020</a:t>
            </a:r>
            <a:endParaRPr lang="en-US" dirty="0"/>
          </a:p>
        </p:txBody>
      </p:sp>
      <p:sp>
        <p:nvSpPr>
          <p:cNvPr id="5" name="Footer Placeholder 4"/>
          <p:cNvSpPr>
            <a:spLocks noGrp="1"/>
          </p:cNvSpPr>
          <p:nvPr>
            <p:ph type="ftr" sz="quarter" idx="11"/>
          </p:nvPr>
        </p:nvSpPr>
        <p:spPr/>
        <p:txBody>
          <a:bodyPr/>
          <a:lstStyle/>
          <a:p>
            <a:r>
              <a:rPr lang="en-US" dirty="0" smtClean="0"/>
              <a:t>T. Dorigo, </a:t>
            </a:r>
            <a:r>
              <a:rPr lang="en-US" dirty="0"/>
              <a:t>Can ML Rid Us of Systematic Uncertainties</a:t>
            </a:r>
            <a:r>
              <a:rPr lang="en-US" dirty="0" smtClean="0"/>
              <a:t>?</a:t>
            </a:r>
            <a:endParaRPr lang="en-US" dirty="0"/>
          </a:p>
        </p:txBody>
      </p:sp>
      <p:sp>
        <p:nvSpPr>
          <p:cNvPr id="6" name="Slide Number Placeholder 5"/>
          <p:cNvSpPr>
            <a:spLocks noGrp="1"/>
          </p:cNvSpPr>
          <p:nvPr>
            <p:ph type="sldNum" sz="quarter" idx="12"/>
          </p:nvPr>
        </p:nvSpPr>
        <p:spPr/>
        <p:txBody>
          <a:bodyPr/>
          <a:lstStyle/>
          <a:p>
            <a:fld id="{9792DB7C-41C6-413A-81DD-F073C27E12A1}" type="slidenum">
              <a:rPr lang="en-US" smtClean="0"/>
              <a:t>9</a:t>
            </a:fld>
            <a:endParaRPr lang="en-US"/>
          </a:p>
        </p:txBody>
      </p:sp>
    </p:spTree>
    <p:extLst>
      <p:ext uri="{BB962C8B-B14F-4D97-AF65-F5344CB8AC3E}">
        <p14:creationId xmlns:p14="http://schemas.microsoft.com/office/powerpoint/2010/main" val="33106654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10567</TotalTime>
  <Words>8133</Words>
  <Application>Microsoft Office PowerPoint</Application>
  <PresentationFormat>Widescreen</PresentationFormat>
  <Paragraphs>620</Paragraphs>
  <Slides>58</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58</vt:i4>
      </vt:variant>
    </vt:vector>
  </HeadingPairs>
  <TitlesOfParts>
    <vt:vector size="64" baseType="lpstr">
      <vt:lpstr>Arial</vt:lpstr>
      <vt:lpstr>Calibri</vt:lpstr>
      <vt:lpstr>Calibri Light</vt:lpstr>
      <vt:lpstr>Cambria Math</vt:lpstr>
      <vt:lpstr>Wingdings</vt:lpstr>
      <vt:lpstr>Office Theme</vt:lpstr>
      <vt:lpstr>Can Machine Learning Rid us of Systematic Uncertainties ?</vt:lpstr>
      <vt:lpstr>Foreword</vt:lpstr>
      <vt:lpstr>Contents</vt:lpstr>
      <vt:lpstr>1. Problem statement </vt:lpstr>
      <vt:lpstr>Nuisance parameters</vt:lpstr>
      <vt:lpstr>2. Nuisance parameters in statistical inference</vt:lpstr>
      <vt:lpstr>Profiling and marginalizing</vt:lpstr>
      <vt:lpstr>3. Toward fully sufficient statistic summaries</vt:lpstr>
      <vt:lpstr>Statistical sufficiency</vt:lpstr>
      <vt:lpstr>Optimize at your own risk</vt:lpstr>
      <vt:lpstr>One trivial example</vt:lpstr>
      <vt:lpstr>TPR, FPR, ROC</vt:lpstr>
      <vt:lpstr>Systematics at work</vt:lpstr>
      <vt:lpstr>So what?</vt:lpstr>
      <vt:lpstr>Taking a decision: enter the AMS</vt:lpstr>
      <vt:lpstr>Where is the AMS maximum?</vt:lpstr>
      <vt:lpstr>4. Nuisance-Parametrized models</vt:lpstr>
      <vt:lpstr>Example: N-subjettiness in boosted decays</vt:lpstr>
      <vt:lpstr>Correcting for the nuisance</vt:lpstr>
      <vt:lpstr>What if we have no prior ?</vt:lpstr>
      <vt:lpstr>Example: Xtt in ATLAS</vt:lpstr>
      <vt:lpstr>5. Decorrelation, penalization, adversaries</vt:lpstr>
      <vt:lpstr>Mass decorrelation</vt:lpstr>
      <vt:lpstr>Mass decorrelation in boosting, reprise</vt:lpstr>
      <vt:lpstr>Penalizing the loss: DisCo</vt:lpstr>
      <vt:lpstr>DisCo action</vt:lpstr>
      <vt:lpstr>Comparisons</vt:lpstr>
      <vt:lpstr>Adversarial solutions</vt:lpstr>
      <vt:lpstr>Learning to pivot</vt:lpstr>
      <vt:lpstr>Pivoting ANN architecture</vt:lpstr>
      <vt:lpstr>Experiments with the pivot</vt:lpstr>
      <vt:lpstr>HEP example</vt:lpstr>
      <vt:lpstr>6. Semi-supervised approaches</vt:lpstr>
      <vt:lpstr>LLP (Learning from Label Proportions)</vt:lpstr>
      <vt:lpstr>LLP proof of concept</vt:lpstr>
      <vt:lpstr>Test of LLP on Q/G discrimination</vt:lpstr>
      <vt:lpstr>CWoLa – classification without labels</vt:lpstr>
      <vt:lpstr>CWoLa at work</vt:lpstr>
      <vt:lpstr>CWoLa applications to LHC data</vt:lpstr>
      <vt:lpstr>7. Inference-aware approaches</vt:lpstr>
      <vt:lpstr>Estimates of the likelihood ratio</vt:lpstr>
      <vt:lpstr>Inference-aware summary statistics</vt:lpstr>
      <vt:lpstr>INFERNO (inference-aware neural optimization)</vt:lpstr>
      <vt:lpstr>INFERNO structure</vt:lpstr>
      <vt:lpstr>INFERNO details</vt:lpstr>
      <vt:lpstr>INFERNO details / 2</vt:lpstr>
      <vt:lpstr>INFERNO synthetic example</vt:lpstr>
      <vt:lpstr>INFERNO results</vt:lpstr>
      <vt:lpstr>INFERNO challenges and status</vt:lpstr>
      <vt:lpstr>Recent developments</vt:lpstr>
      <vt:lpstr>8. Summary</vt:lpstr>
      <vt:lpstr>References</vt:lpstr>
      <vt:lpstr>References / 2</vt:lpstr>
      <vt:lpstr>References / 3</vt:lpstr>
      <vt:lpstr>References / 4</vt:lpstr>
      <vt:lpstr>References / 5</vt:lpstr>
      <vt:lpstr>References / 6</vt:lpstr>
      <vt:lpstr>References / 7</vt:lpstr>
    </vt:vector>
  </TitlesOfParts>
  <Company>INFN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Dealing with Nuisance Parameters in Physics Analysis: the ML Way</dc:title>
  <dc:creator>Dorigo</dc:creator>
  <cp:lastModifiedBy>Dorigo</cp:lastModifiedBy>
  <cp:revision>133</cp:revision>
  <dcterms:created xsi:type="dcterms:W3CDTF">2020-07-14T13:04:46Z</dcterms:created>
  <dcterms:modified xsi:type="dcterms:W3CDTF">2020-09-05T09:43:11Z</dcterms:modified>
</cp:coreProperties>
</file>