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9" r:id="rId2"/>
  </p:sldMasterIdLst>
  <p:notesMasterIdLst>
    <p:notesMasterId r:id="rId53"/>
  </p:notesMasterIdLst>
  <p:sldIdLst>
    <p:sldId id="2522" r:id="rId3"/>
    <p:sldId id="2551" r:id="rId4"/>
    <p:sldId id="2530" r:id="rId5"/>
    <p:sldId id="2531" r:id="rId6"/>
    <p:sldId id="2532" r:id="rId7"/>
    <p:sldId id="2533" r:id="rId8"/>
    <p:sldId id="2568" r:id="rId9"/>
    <p:sldId id="2569" r:id="rId10"/>
    <p:sldId id="2550" r:id="rId11"/>
    <p:sldId id="2570" r:id="rId12"/>
    <p:sldId id="2571" r:id="rId13"/>
    <p:sldId id="2379" r:id="rId14"/>
    <p:sldId id="2264" r:id="rId15"/>
    <p:sldId id="2265" r:id="rId16"/>
    <p:sldId id="2266" r:id="rId17"/>
    <p:sldId id="2267" r:id="rId18"/>
    <p:sldId id="2268" r:id="rId19"/>
    <p:sldId id="2269" r:id="rId20"/>
    <p:sldId id="2270" r:id="rId21"/>
    <p:sldId id="2271" r:id="rId22"/>
    <p:sldId id="2272" r:id="rId23"/>
    <p:sldId id="2426" r:id="rId24"/>
    <p:sldId id="2503" r:id="rId25"/>
    <p:sldId id="2504" r:id="rId26"/>
    <p:sldId id="2429" r:id="rId27"/>
    <p:sldId id="2430" r:id="rId28"/>
    <p:sldId id="2431" r:id="rId29"/>
    <p:sldId id="2554" r:id="rId30"/>
    <p:sldId id="2505" r:id="rId31"/>
    <p:sldId id="2553" r:id="rId32"/>
    <p:sldId id="2562" r:id="rId33"/>
    <p:sldId id="2556" r:id="rId34"/>
    <p:sldId id="2557" r:id="rId35"/>
    <p:sldId id="2558" r:id="rId36"/>
    <p:sldId id="2559" r:id="rId37"/>
    <p:sldId id="2563" r:id="rId38"/>
    <p:sldId id="2564" r:id="rId39"/>
    <p:sldId id="2565" r:id="rId40"/>
    <p:sldId id="2566" r:id="rId41"/>
    <p:sldId id="2567" r:id="rId42"/>
    <p:sldId id="2535" r:id="rId43"/>
    <p:sldId id="2536" r:id="rId44"/>
    <p:sldId id="2537" r:id="rId45"/>
    <p:sldId id="2538" r:id="rId46"/>
    <p:sldId id="2543" r:id="rId47"/>
    <p:sldId id="2544" r:id="rId48"/>
    <p:sldId id="2545" r:id="rId49"/>
    <p:sldId id="2546" r:id="rId50"/>
    <p:sldId id="2485" r:id="rId51"/>
    <p:sldId id="2486" r:id="rId52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99"/>
    <a:srgbClr val="FF3300"/>
    <a:srgbClr val="000099"/>
    <a:srgbClr val="FF9933"/>
    <a:srgbClr val="339966"/>
    <a:srgbClr val="FFFF00"/>
    <a:srgbClr val="FFCC99"/>
    <a:srgbClr val="0066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27" autoAdjust="0"/>
  </p:normalViewPr>
  <p:slideViewPr>
    <p:cSldViewPr>
      <p:cViewPr varScale="1">
        <p:scale>
          <a:sx n="68" d="100"/>
          <a:sy n="68" d="100"/>
        </p:scale>
        <p:origin x="-111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291121E-D77F-4916-8CB2-7DD720FFD0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082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051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517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2404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D4345F-F820-4AC6-8559-BE6F49D2073B}" type="slidenum">
              <a:rPr lang="it-IT" altLang="it-IT"/>
              <a:pPr/>
              <a:t>40</a:t>
            </a:fld>
            <a:endParaRPr lang="it-IT" altLang="it-IT"/>
          </a:p>
        </p:txBody>
      </p:sp>
      <p:sp>
        <p:nvSpPr>
          <p:cNvPr id="150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0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28312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293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DC9DE5A-3610-4DDD-9ACD-F4E9D35BB540}" type="slidenum">
              <a:rPr lang="en-US" altLang="it-IT" sz="1200" i="0" smtClean="0"/>
              <a:pPr/>
              <a:t>16</a:t>
            </a:fld>
            <a:endParaRPr lang="en-US" altLang="it-IT" sz="1200" i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  <p:extLst>
      <p:ext uri="{BB962C8B-B14F-4D97-AF65-F5344CB8AC3E}">
        <p14:creationId xmlns:p14="http://schemas.microsoft.com/office/powerpoint/2010/main" val="2838003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i="1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DC9DE5A-3610-4DDD-9ACD-F4E9D35BB540}" type="slidenum">
              <a:rPr lang="en-US" altLang="it-IT" sz="1200" i="0" smtClean="0"/>
              <a:pPr/>
              <a:t>17</a:t>
            </a:fld>
            <a:endParaRPr lang="en-US" altLang="it-IT" sz="1200" i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  <p:extLst>
      <p:ext uri="{BB962C8B-B14F-4D97-AF65-F5344CB8AC3E}">
        <p14:creationId xmlns:p14="http://schemas.microsoft.com/office/powerpoint/2010/main" val="1204340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355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70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56925-1A61-314F-8C2D-5E6ADA128241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991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A770F7-4720-7F4D-BA66-30910555EF96}" type="slidenum">
              <a:rPr lang="en-US"/>
              <a:pPr/>
              <a:t>25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err="1"/>
              <a:t>Darach</a:t>
            </a:r>
            <a:r>
              <a:rPr lang="en-US" dirty="0"/>
              <a:t> mentions paper on envelope stripping by the general environment in rich OB assocs.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59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A770F7-4720-7F4D-BA66-30910555EF96}" type="slidenum">
              <a:rPr lang="en-US"/>
              <a:pPr/>
              <a:t>26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err="1"/>
              <a:t>Darach</a:t>
            </a:r>
            <a:r>
              <a:rPr lang="en-US" dirty="0"/>
              <a:t> mentions paper on envelope stripping by the general environment in rich OB assocs.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287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31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0.jpe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32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CF9FD-15B7-417B-BB6A-FA11E89EDA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111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E26A-982D-4A4F-9BB9-85A4F3FA2D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5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1A522-B2D4-4A10-B352-9745F63DB30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20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E4472-F16C-45AE-A297-C830A53696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3505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9A4C7-288A-45B2-802A-2AC397EB91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095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729466-EC7C-45A9-955E-8AB7E2A4510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07266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16950723446_e7d8e1bfb9_o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2" b="48267"/>
          <a:stretch/>
        </p:blipFill>
        <p:spPr>
          <a:xfrm rot="5400000">
            <a:off x="1143001" y="-1142999"/>
            <a:ext cx="6858002" cy="9144001"/>
          </a:xfrm>
          <a:prstGeom prst="rect">
            <a:avLst/>
          </a:prstGeom>
        </p:spPr>
      </p:pic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296975" y="5849826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8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88176" y="6611881"/>
            <a:ext cx="1196912" cy="144000"/>
          </a:xfrm>
          <a:prstGeom prst="rect">
            <a:avLst/>
          </a:prstGeom>
        </p:spPr>
      </p:pic>
      <p:cxnSp>
        <p:nvCxnSpPr>
          <p:cNvPr id="35" name="Straight Connector 34"/>
          <p:cNvCxnSpPr/>
          <p:nvPr userDrawn="1"/>
        </p:nvCxnSpPr>
        <p:spPr>
          <a:xfrm>
            <a:off x="165932" y="650447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3200" b="0" noProof="0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42" name="Text Box 58"/>
          <p:cNvSpPr txBox="1">
            <a:spLocks noChangeArrowheads="1"/>
          </p:cNvSpPr>
          <p:nvPr userDrawn="1"/>
        </p:nvSpPr>
        <p:spPr bwMode="auto">
          <a:xfrm>
            <a:off x="78032" y="6287708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800" smtClean="0">
                <a:solidFill>
                  <a:srgbClr val="FFFFFF"/>
                </a:solidFill>
                <a:latin typeface="Verdana" pitchFamily="34" charset="0"/>
              </a:rPr>
              <a:t>ESA UNCLASSIFIED - For Official Use</a:t>
            </a:r>
            <a:endParaRPr lang="en-GB" sz="800" dirty="0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65932" y="6623023"/>
            <a:ext cx="6826666" cy="111519"/>
            <a:chOff x="172269" y="6621494"/>
            <a:chExt cx="6826666" cy="111519"/>
          </a:xfrm>
        </p:grpSpPr>
        <p:pic>
          <p:nvPicPr>
            <p:cNvPr id="39" name="Picture 38" descr="at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0" name="Picture 39" descr="be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 descr="ca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ch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cz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dk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e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es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i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f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gr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hu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it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lu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l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no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l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pt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ro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uk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3" name="Picture 62" descr="si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4398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" y="162000"/>
            <a:ext cx="7174800" cy="427038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00" y="864000"/>
            <a:ext cx="8748000" cy="53388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lvl1pPr>
            <a:lvl2pPr marL="808038" marR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+mj-lt"/>
              <a:buNone/>
              <a:tabLst/>
              <a:defRPr/>
            </a:lvl2pPr>
            <a:lvl3pPr marL="1406525" marR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+mj-lt"/>
              <a:buNone/>
              <a:tabLst/>
              <a:defRPr/>
            </a:lvl3pPr>
            <a:lvl4pPr marL="2005013" marR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+mj-lt"/>
              <a:buNone/>
              <a:tabLst/>
              <a:defRPr/>
            </a:lvl4pPr>
            <a:lvl5pPr marL="2603500" marR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+mj-lt"/>
              <a:buNone/>
              <a:tabLst/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+mn-lt"/>
                <a:ea typeface="+mn-ea"/>
              </a:rPr>
              <a:t>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+mn-lt"/>
                <a:ea typeface="+mn-ea"/>
              </a:rPr>
              <a:t>Second level</a:t>
            </a:r>
          </a:p>
          <a:p>
            <a:pPr marL="0" marR="0" lvl="2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+mn-lt"/>
                <a:ea typeface="+mn-ea"/>
              </a:rPr>
              <a:t>Third level</a:t>
            </a:r>
          </a:p>
          <a:p>
            <a:pPr marL="0" marR="0" lvl="3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+mn-lt"/>
                <a:ea typeface="+mn-ea"/>
              </a:rPr>
              <a:t>Fourth level</a:t>
            </a:r>
          </a:p>
          <a:p>
            <a:pPr marL="0" marR="0" lvl="4" indent="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0098DB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+mn-lt"/>
                <a:ea typeface="+mn-ea"/>
              </a:rPr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5031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12000" y="1806416"/>
            <a:ext cx="778905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3306601"/>
            <a:ext cx="7789050" cy="1323439"/>
          </a:xfrm>
        </p:spPr>
        <p:txBody>
          <a:bodyPr anchor="t"/>
          <a:lstStyle>
            <a:lvl1pPr algn="l">
              <a:defRPr sz="4000" b="0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0018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" y="162000"/>
            <a:ext cx="7174800" cy="427038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615600" y="1674000"/>
            <a:ext cx="3888000" cy="4316400"/>
          </a:xfrm>
          <a:prstGeom prst="rect">
            <a:avLst/>
          </a:prstGeom>
        </p:spPr>
        <p:txBody>
          <a:bodyPr/>
          <a:lstStyle>
            <a:lvl1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ea typeface="+mn-ea"/>
                <a:cs typeface="Verdana"/>
              </a:defRPr>
            </a:lvl1pPr>
            <a:lvl2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2pPr>
            <a:lvl3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3pPr>
            <a:lvl4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4pPr>
            <a:lvl5pPr>
              <a:buNone/>
              <a:defRPr lang="en-GB" sz="1200" noProof="0" dirty="0">
                <a:solidFill>
                  <a:schemeClr val="bg2"/>
                </a:solidFill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lv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Edit Master text styles</a:t>
            </a:r>
          </a:p>
          <a:p>
            <a:pPr marL="0" lvl="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Second level</a:t>
            </a:r>
          </a:p>
          <a:p>
            <a:pPr marL="0" lvl="2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Third level</a:t>
            </a:r>
          </a:p>
          <a:p>
            <a:pPr marL="0" lvl="3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Fourth level</a:t>
            </a:r>
          </a:p>
          <a:p>
            <a:pPr marL="0" lvl="4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1674000"/>
            <a:ext cx="3888000" cy="4316400"/>
          </a:xfrm>
          <a:prstGeom prst="rect">
            <a:avLst/>
          </a:prstGeom>
        </p:spPr>
        <p:txBody>
          <a:bodyPr/>
          <a:lstStyle>
            <a:lvl1pPr>
              <a:buNone/>
              <a:defRPr sz="1200"/>
            </a:lvl1pPr>
            <a:lvl2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2pPr>
            <a:lvl3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3pPr>
            <a:lvl4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4pPr>
            <a:lvl5pPr>
              <a:buNone/>
              <a:defRPr lang="en-GB" sz="1200" noProof="0" dirty="0">
                <a:solidFill>
                  <a:schemeClr val="bg2"/>
                </a:solidFill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557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" y="162000"/>
            <a:ext cx="7174800" cy="428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  <a:prstGeom prst="rect">
            <a:avLst/>
          </a:prstGeom>
        </p:spPr>
        <p:txBody>
          <a:bodyPr/>
          <a:lstStyle>
            <a:lvl1pPr>
              <a:buNone/>
              <a:defRPr sz="1200"/>
            </a:lvl1pPr>
            <a:lvl2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2pPr>
            <a:lvl3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3pPr>
            <a:lvl4pPr>
              <a:buNone/>
              <a:defRPr lang="en-GB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4pPr>
            <a:lvl5pPr>
              <a:buNone/>
              <a:defRPr lang="en-GB" sz="1200" noProof="0" dirty="0">
                <a:solidFill>
                  <a:schemeClr val="bg2"/>
                </a:solidFill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  <a:prstGeom prst="rect">
            <a:avLst/>
          </a:prstGeom>
        </p:spPr>
        <p:txBody>
          <a:bodyPr/>
          <a:lstStyle>
            <a:lvl1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ea typeface="+mn-ea"/>
                <a:cs typeface="Verdana"/>
              </a:defRPr>
            </a:lvl1pPr>
            <a:lvl2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2pPr>
            <a:lvl3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3pPr>
            <a:lvl4pPr>
              <a:buNone/>
              <a:defRPr lang="en-US" sz="1200" noProof="0" dirty="0" smtClean="0">
                <a:solidFill>
                  <a:schemeClr val="bg2"/>
                </a:solidFill>
                <a:latin typeface="Verdana"/>
                <a:cs typeface="Verdana"/>
              </a:defRPr>
            </a:lvl4pPr>
            <a:lvl5pPr>
              <a:buNone/>
              <a:defRPr lang="en-GB" sz="1200" noProof="0" dirty="0">
                <a:solidFill>
                  <a:schemeClr val="bg2"/>
                </a:solidFill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lv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Edit Master text styles</a:t>
            </a:r>
          </a:p>
          <a:p>
            <a:pPr marL="0" lvl="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Second level</a:t>
            </a:r>
          </a:p>
          <a:p>
            <a:pPr marL="0" lvl="2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Third level</a:t>
            </a:r>
          </a:p>
          <a:p>
            <a:pPr marL="0" lvl="3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Fourth level</a:t>
            </a:r>
          </a:p>
          <a:p>
            <a:pPr marL="0" lvl="4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404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F1BC2-AC55-4AB9-B3D5-ED30712A305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875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" y="162000"/>
            <a:ext cx="7174800" cy="427038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3607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4049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" y="162000"/>
            <a:ext cx="7174800" cy="428400"/>
          </a:xfrm>
          <a:prstGeom prst="rect">
            <a:avLst/>
          </a:prstGeo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  <a:prstGeom prst="rect">
            <a:avLst/>
          </a:prstGeom>
        </p:spPr>
        <p:txBody>
          <a:bodyPr/>
          <a:lstStyle>
            <a:lvl1pPr marL="2602800" indent="0">
              <a:buNone/>
              <a:defRPr lang="en-GB" sz="1400" noProof="0" dirty="0">
                <a:solidFill>
                  <a:schemeClr val="bg2"/>
                </a:solidFill>
                <a:latin typeface="Verdana"/>
                <a:cs typeface="Verdana"/>
              </a:defRPr>
            </a:lvl1pPr>
            <a:lvl2pPr>
              <a:buNone/>
              <a:defRPr lang="en-US" sz="1400" noProof="0" dirty="0" smtClean="0">
                <a:solidFill>
                  <a:schemeClr val="bg2"/>
                </a:solidFill>
                <a:latin typeface="Verdana"/>
                <a:cs typeface="Verdana"/>
              </a:defRPr>
            </a:lvl2pPr>
            <a:lvl3pPr>
              <a:buNone/>
              <a:defRPr lang="en-US" sz="1400" noProof="0" dirty="0" smtClean="0">
                <a:solidFill>
                  <a:schemeClr val="bg2"/>
                </a:solidFill>
                <a:latin typeface="Verdana"/>
                <a:cs typeface="Verdana"/>
              </a:defRPr>
            </a:lvl3pPr>
            <a:lvl4pPr>
              <a:buNone/>
              <a:defRPr lang="en-US" sz="1400" noProof="0" dirty="0" smtClean="0">
                <a:solidFill>
                  <a:schemeClr val="bg2"/>
                </a:solidFill>
                <a:latin typeface="Verdana"/>
                <a:cs typeface="Verdana"/>
              </a:defRPr>
            </a:lvl4pPr>
            <a:lvl5pPr>
              <a:buNone/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lv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Edit Master text styles</a:t>
            </a:r>
          </a:p>
          <a:p>
            <a:pPr marL="0" lvl="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Second level</a:t>
            </a:r>
          </a:p>
          <a:p>
            <a:pPr marL="0" lvl="2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Third level</a:t>
            </a:r>
          </a:p>
          <a:p>
            <a:pPr marL="0" lvl="3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Fourth level</a:t>
            </a:r>
          </a:p>
          <a:p>
            <a:pPr marL="0" lvl="4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</a:pPr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1432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  <a:prstGeom prst="rect">
            <a:avLst/>
          </a:prstGeo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939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CBFAC-6AD4-4400-B0CF-7E36314119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046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943C8-360B-4D2D-9D52-2FC06DAE57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F5EC7-2AB6-4833-8784-2E008677D53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520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8A8FA-AA73-4E2C-ABD7-EDA6043CB2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041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E024D-934F-45B1-A2CF-553F74B714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81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17D5E-B885-4562-851F-EEAD6CA0339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0476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B318C-F122-4623-AEBA-710A537FFC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40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6.png"/><Relationship Id="rId39" Type="http://schemas.openxmlformats.org/officeDocument/2006/relationships/image" Target="../media/image29.png"/><Relationship Id="rId21" Type="http://schemas.openxmlformats.org/officeDocument/2006/relationships/image" Target="../media/image11.png"/><Relationship Id="rId34" Type="http://schemas.openxmlformats.org/officeDocument/2006/relationships/image" Target="../media/image24.png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1.jpeg"/><Relationship Id="rId24" Type="http://schemas.openxmlformats.org/officeDocument/2006/relationships/image" Target="../media/image14.png"/><Relationship Id="rId32" Type="http://schemas.openxmlformats.org/officeDocument/2006/relationships/image" Target="../media/image22.png"/><Relationship Id="rId37" Type="http://schemas.openxmlformats.org/officeDocument/2006/relationships/image" Target="../media/image27.png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theme" Target="../theme/theme2.xml"/><Relationship Id="rId19" Type="http://schemas.openxmlformats.org/officeDocument/2006/relationships/image" Target="../media/image9.png"/><Relationship Id="rId31" Type="http://schemas.openxmlformats.org/officeDocument/2006/relationships/image" Target="../media/image21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Relationship Id="rId27" Type="http://schemas.openxmlformats.org/officeDocument/2006/relationships/image" Target="../media/image17.pn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D40C7D3-D5F7-4717-86B5-04F5408A5AF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8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DG"/>
          <p:cNvSpPr txBox="1">
            <a:spLocks noChangeArrowheads="1"/>
          </p:cNvSpPr>
          <p:nvPr userDrawn="1"/>
        </p:nvSpPr>
        <p:spPr bwMode="auto">
          <a:xfrm>
            <a:off x="578164" y="335522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8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3" name="Picture 2" descr="PPT_Footer.jp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1287"/>
            <a:ext cx="9144000" cy="366713"/>
          </a:xfrm>
          <a:prstGeom prst="rect">
            <a:avLst/>
          </a:prstGeom>
        </p:spPr>
      </p:pic>
      <p:sp>
        <p:nvSpPr>
          <p:cNvPr id="4" name="Text Box 34"/>
          <p:cNvSpPr txBox="1">
            <a:spLocks noChangeAspect="1" noChangeArrowheads="1"/>
          </p:cNvSpPr>
          <p:nvPr userDrawn="1"/>
        </p:nvSpPr>
        <p:spPr bwMode="auto">
          <a:xfrm>
            <a:off x="6160933" y="6279900"/>
            <a:ext cx="283988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GB" sz="800" noProof="1" smtClean="0">
                <a:solidFill>
                  <a:srgbClr val="4D4F53"/>
                </a:solidFill>
                <a:latin typeface="Verdana" pitchFamily="34" charset="0"/>
              </a:rPr>
              <a:t>THESEUS ESA Study Team | 05/06/2020 | Slide  </a:t>
            </a:r>
            <a:fld id="{7AB8C592-106F-41A2-B883-0D20C0419F43}" type="slidenum">
              <a:rPr lang="en-GB" sz="800" noProof="1" smtClean="0">
                <a:solidFill>
                  <a:srgbClr val="4D4F53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</a:pPr>
              <a:t>‹N›</a:t>
            </a:fld>
            <a:endParaRPr lang="en-GB" sz="800" noProof="1">
              <a:solidFill>
                <a:srgbClr val="4D4F53"/>
              </a:solidFill>
              <a:latin typeface="Verdana" pitchFamily="34" charset="0"/>
            </a:endParaRPr>
          </a:p>
        </p:txBody>
      </p:sp>
      <p:sp>
        <p:nvSpPr>
          <p:cNvPr id="5" name="Text Box 38"/>
          <p:cNvSpPr txBox="1">
            <a:spLocks noChangeArrowheads="1"/>
          </p:cNvSpPr>
          <p:nvPr userDrawn="1"/>
        </p:nvSpPr>
        <p:spPr bwMode="auto">
          <a:xfrm>
            <a:off x="166064" y="6279900"/>
            <a:ext cx="201914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800" smtClean="0">
                <a:solidFill>
                  <a:srgbClr val="000000">
                    <a:lumMod val="75000"/>
                    <a:lumOff val="25000"/>
                  </a:srgbClr>
                </a:solidFill>
                <a:latin typeface="Verdana" pitchFamily="34" charset="0"/>
              </a:rPr>
              <a:t>ESA UNCLASSIFIED - For Official Use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122"/>
          <a:stretch/>
        </p:blipFill>
        <p:spPr>
          <a:xfrm>
            <a:off x="7787917" y="155434"/>
            <a:ext cx="1210456" cy="504000"/>
          </a:xfrm>
          <a:prstGeom prst="rect">
            <a:avLst/>
          </a:prstGeom>
        </p:spPr>
      </p:pic>
      <p:sp>
        <p:nvSpPr>
          <p:cNvPr id="3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61566"/>
            <a:ext cx="7174846" cy="4270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33" name="Rectangle 2"/>
          <p:cNvSpPr/>
          <p:nvPr userDrawn="1"/>
        </p:nvSpPr>
        <p:spPr>
          <a:xfrm>
            <a:off x="172800" y="864000"/>
            <a:ext cx="8748000" cy="5338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endParaRPr lang="it-IT" dirty="0">
              <a:solidFill>
                <a:srgbClr val="000000"/>
              </a:solidFill>
            </a:endParaRPr>
          </a:p>
        </p:txBody>
      </p:sp>
      <p:pic>
        <p:nvPicPr>
          <p:cNvPr id="34" name="Picture 36" descr="PPT_Header01" hidden="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5" descr="PPT_Header02" hidden="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2" descr="signature" hidden="1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391276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Placeholder 36"/>
          <p:cNvSpPr>
            <a:spLocks noGrp="1"/>
          </p:cNvSpPr>
          <p:nvPr>
            <p:ph type="body" idx="1"/>
          </p:nvPr>
        </p:nvSpPr>
        <p:spPr>
          <a:xfrm>
            <a:off x="172800" y="864000"/>
            <a:ext cx="8748000" cy="53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dirty="0"/>
          </a:p>
        </p:txBody>
      </p:sp>
      <p:grpSp>
        <p:nvGrpSpPr>
          <p:cNvPr id="38" name="Group 37"/>
          <p:cNvGrpSpPr/>
          <p:nvPr userDrawn="1"/>
        </p:nvGrpSpPr>
        <p:grpSpPr>
          <a:xfrm>
            <a:off x="172800" y="6618883"/>
            <a:ext cx="6826666" cy="111519"/>
            <a:chOff x="172269" y="6621494"/>
            <a:chExt cx="6826666" cy="111519"/>
          </a:xfrm>
        </p:grpSpPr>
        <p:pic>
          <p:nvPicPr>
            <p:cNvPr id="39" name="Picture 38" descr="at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0" name="Picture 39" descr="be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 descr="ca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ch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cz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de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k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e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s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i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r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gr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hu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e.png"/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t.png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lu.png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l.png"/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o.png"/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l.png"/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t.png"/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ro.png"/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se.png"/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uk.png"/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si.png"/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268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200" b="0" dirty="0" smtClean="0">
          <a:solidFill>
            <a:srgbClr val="0070C0"/>
          </a:solidFill>
          <a:latin typeface="Verdana"/>
          <a:ea typeface="+mj-ea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None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810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None/>
        <a:defRPr sz="1600">
          <a:solidFill>
            <a:schemeClr val="bg2"/>
          </a:solidFill>
          <a:latin typeface="+mn-lt"/>
        </a:defRPr>
      </a:lvl2pPr>
      <a:lvl3pPr marL="14076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sz="1600">
          <a:solidFill>
            <a:schemeClr val="bg2"/>
          </a:solidFill>
          <a:latin typeface="+mn-lt"/>
        </a:defRPr>
      </a:lvl3pPr>
      <a:lvl4pPr marL="2005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sz="1600">
          <a:solidFill>
            <a:schemeClr val="bg2"/>
          </a:solidFill>
          <a:latin typeface="+mn-lt"/>
        </a:defRPr>
      </a:lvl4pPr>
      <a:lvl5pPr marL="2602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6.png"/><Relationship Id="rId3" Type="http://schemas.openxmlformats.org/officeDocument/2006/relationships/image" Target="../media/image77.png"/><Relationship Id="rId7" Type="http://schemas.openxmlformats.org/officeDocument/2006/relationships/image" Target="../media/image81.emf"/><Relationship Id="rId12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11" Type="http://schemas.openxmlformats.org/officeDocument/2006/relationships/image" Target="../media/image84.png"/><Relationship Id="rId5" Type="http://schemas.openxmlformats.org/officeDocument/2006/relationships/image" Target="../media/image79.jpeg"/><Relationship Id="rId10" Type="http://schemas.openxmlformats.org/officeDocument/2006/relationships/image" Target="../media/image83.png"/><Relationship Id="rId4" Type="http://schemas.openxmlformats.org/officeDocument/2006/relationships/image" Target="../media/image78.png"/><Relationship Id="rId9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77.png"/><Relationship Id="rId7" Type="http://schemas.openxmlformats.org/officeDocument/2006/relationships/image" Target="../media/image88.jpeg"/><Relationship Id="rId12" Type="http://schemas.openxmlformats.org/officeDocument/2006/relationships/image" Target="../media/image9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11" Type="http://schemas.openxmlformats.org/officeDocument/2006/relationships/image" Target="../media/image33.png"/><Relationship Id="rId5" Type="http://schemas.openxmlformats.org/officeDocument/2006/relationships/image" Target="../media/image78.png"/><Relationship Id="rId10" Type="http://schemas.openxmlformats.org/officeDocument/2006/relationships/image" Target="../media/image91.jpg"/><Relationship Id="rId4" Type="http://schemas.openxmlformats.org/officeDocument/2006/relationships/image" Target="../media/image87.png"/><Relationship Id="rId9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emf"/><Relationship Id="rId5" Type="http://schemas.openxmlformats.org/officeDocument/2006/relationships/image" Target="../media/image71.emf"/><Relationship Id="rId4" Type="http://schemas.openxmlformats.org/officeDocument/2006/relationships/image" Target="../media/image91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3" Type="http://schemas.openxmlformats.org/officeDocument/2006/relationships/image" Target="../media/image111.png"/><Relationship Id="rId7" Type="http://schemas.openxmlformats.org/officeDocument/2006/relationships/image" Target="../media/image1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4.png"/><Relationship Id="rId5" Type="http://schemas.openxmlformats.org/officeDocument/2006/relationships/image" Target="../media/image113.wmf"/><Relationship Id="rId4" Type="http://schemas.openxmlformats.org/officeDocument/2006/relationships/image" Target="../media/image112.png"/><Relationship Id="rId9" Type="http://schemas.openxmlformats.org/officeDocument/2006/relationships/image" Target="../media/image117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HESE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16" y="279164"/>
            <a:ext cx="8868084" cy="13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285999" y="3724437"/>
            <a:ext cx="474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i="1" dirty="0">
                <a:solidFill>
                  <a:srgbClr val="FF0000"/>
                </a:solidFill>
              </a:rPr>
              <a:t>http://www.isdc.unige.ch/theseus/</a:t>
            </a:r>
          </a:p>
        </p:txBody>
      </p:sp>
      <p:sp>
        <p:nvSpPr>
          <p:cNvPr id="8" name="CasellaDiTesto 1"/>
          <p:cNvSpPr txBox="1">
            <a:spLocks noChangeArrowheads="1"/>
          </p:cNvSpPr>
          <p:nvPr/>
        </p:nvSpPr>
        <p:spPr bwMode="auto">
          <a:xfrm>
            <a:off x="1828800" y="1762530"/>
            <a:ext cx="5327869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3600" b="1" u="none" dirty="0" smtClean="0">
                <a:solidFill>
                  <a:srgbClr val="0000FF"/>
                </a:solidFill>
              </a:rPr>
              <a:t>Lorenzo Amati </a:t>
            </a:r>
            <a:endParaRPr lang="it-IT" altLang="it-IT" sz="36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u="none" dirty="0" smtClean="0">
                <a:solidFill>
                  <a:srgbClr val="0000FF"/>
                </a:solidFill>
              </a:rPr>
              <a:t>(INAF – OAS Bologna)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u="none" dirty="0" smtClean="0">
                <a:solidFill>
                  <a:srgbClr val="0000FF"/>
                </a:solidFill>
              </a:rPr>
              <a:t>on </a:t>
            </a:r>
            <a:r>
              <a:rPr lang="it-IT" altLang="it-IT" sz="2800" u="none" dirty="0" err="1" smtClean="0">
                <a:solidFill>
                  <a:srgbClr val="0000FF"/>
                </a:solidFill>
              </a:rPr>
              <a:t>behalf</a:t>
            </a:r>
            <a:r>
              <a:rPr lang="it-IT" altLang="it-IT" sz="2800" u="none" dirty="0" smtClean="0">
                <a:solidFill>
                  <a:srgbClr val="0000FF"/>
                </a:solidFill>
              </a:rPr>
              <a:t> of the </a:t>
            </a:r>
            <a:r>
              <a:rPr lang="it-IT" altLang="it-IT" sz="2800" dirty="0" smtClean="0">
                <a:solidFill>
                  <a:srgbClr val="0000FF"/>
                </a:solidFill>
              </a:rPr>
              <a:t>THESEUS </a:t>
            </a:r>
            <a:r>
              <a:rPr lang="it-IT" altLang="it-IT" sz="2800" dirty="0" err="1" smtClean="0">
                <a:solidFill>
                  <a:srgbClr val="0000FF"/>
                </a:solidFill>
              </a:rPr>
              <a:t>international</a:t>
            </a:r>
            <a:r>
              <a:rPr lang="it-IT" altLang="it-IT" sz="2800" dirty="0" smtClean="0">
                <a:solidFill>
                  <a:srgbClr val="0000FF"/>
                </a:solidFill>
              </a:rPr>
              <a:t> </a:t>
            </a:r>
            <a:r>
              <a:rPr lang="it-IT" altLang="it-IT" sz="2800" dirty="0" err="1" smtClean="0">
                <a:solidFill>
                  <a:srgbClr val="0000FF"/>
                </a:solidFill>
              </a:rPr>
              <a:t>collaboration</a:t>
            </a:r>
            <a:endParaRPr lang="it-IT" altLang="it-IT" sz="2800" u="none" dirty="0">
              <a:solidFill>
                <a:srgbClr val="0000FF"/>
              </a:solidFill>
            </a:endParaRPr>
          </a:p>
        </p:txBody>
      </p:sp>
      <p:pic>
        <p:nvPicPr>
          <p:cNvPr id="9" name="Picture 4" descr="inaf-ton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" y="2386500"/>
            <a:ext cx="17287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1752600" y="4142247"/>
            <a:ext cx="60757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Amati et al. 2018 ( </a:t>
            </a:r>
            <a:r>
              <a:rPr lang="it-IT" sz="2000" b="1" i="1" dirty="0" err="1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Adv.Sp.Res</a:t>
            </a:r>
            <a:r>
              <a:rPr lang="it-IT" sz="2000" b="1" i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., arXiv:1710.04638 </a:t>
            </a:r>
            <a:r>
              <a:rPr lang="it-IT" sz="2000" b="1" i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it-IT" sz="2000" b="1" i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Stratta et al. 2018 (</a:t>
            </a:r>
            <a:r>
              <a:rPr lang="it-IT" sz="2000" b="1" i="1" dirty="0" err="1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Adv.Sp.Res</a:t>
            </a:r>
            <a:r>
              <a:rPr lang="it-IT" sz="2000" b="1" i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., arXiv:1712.08153)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2323052"/>
            <a:ext cx="1724435" cy="163934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9" t="23442" r="11028" b="53116"/>
          <a:stretch/>
        </p:blipFill>
        <p:spPr bwMode="auto">
          <a:xfrm>
            <a:off x="207092" y="5181600"/>
            <a:ext cx="8571284" cy="133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3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/>
          <a:srcRect l="19845" t="12615" r="21204" b="5920"/>
          <a:stretch/>
        </p:blipFill>
        <p:spPr>
          <a:xfrm>
            <a:off x="439867" y="1600200"/>
            <a:ext cx="8246933" cy="5105400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91346" y="52388"/>
            <a:ext cx="8853488" cy="6985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fr-FR" altLang="it-IT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May 2018: THESEUS </a:t>
            </a:r>
            <a:r>
              <a:rPr lang="fr-FR" altLang="it-IT" sz="36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selected</a:t>
            </a:r>
            <a:r>
              <a:rPr lang="fr-FR" altLang="it-IT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by ESA for Phase 0/A </a:t>
            </a:r>
            <a:r>
              <a:rPr lang="fr-FR" altLang="it-IT" sz="36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study</a:t>
            </a:r>
            <a:r>
              <a:rPr lang="fr-FR" altLang="it-IT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        </a:t>
            </a:r>
            <a:r>
              <a:rPr lang="fr-FR" altLang="it-IT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(</a:t>
            </a:r>
            <a:r>
              <a:rPr lang="fr-FR" altLang="it-IT" sz="28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with</a:t>
            </a:r>
            <a:r>
              <a:rPr lang="fr-FR" altLang="it-IT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SPICA and ENVISION) </a:t>
            </a:r>
            <a:endParaRPr lang="fr-FR" altLang="it-IT" sz="2800" b="1" dirty="0" smtClean="0">
              <a:solidFill>
                <a:srgbClr val="C000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14600" y="6324600"/>
            <a:ext cx="5029200" cy="228600"/>
          </a:xfrm>
          <a:prstGeom prst="rect">
            <a:avLst/>
          </a:prstGeom>
          <a:solidFill>
            <a:srgbClr val="FF33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1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"/>
          <p:cNvSpPr txBox="1">
            <a:spLocks/>
          </p:cNvSpPr>
          <p:nvPr/>
        </p:nvSpPr>
        <p:spPr>
          <a:xfrm>
            <a:off x="381000" y="62768"/>
            <a:ext cx="8853488" cy="6985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fr-FR" altLang="it-IT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ESA </a:t>
            </a:r>
            <a:r>
              <a:rPr lang="fr-FR" altLang="it-IT" sz="36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timeline</a:t>
            </a:r>
            <a:r>
              <a:rPr lang="fr-FR" altLang="it-IT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for M5 Phase 0/A </a:t>
            </a:r>
            <a:r>
              <a:rPr lang="fr-FR" altLang="it-IT" sz="36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study</a:t>
            </a:r>
            <a:endParaRPr lang="fr-FR" altLang="it-IT" sz="2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ttangolo 15"/>
          <p:cNvSpPr/>
          <p:nvPr/>
        </p:nvSpPr>
        <p:spPr bwMode="auto">
          <a:xfrm>
            <a:off x="1143000" y="5333999"/>
            <a:ext cx="6781800" cy="304801"/>
          </a:xfrm>
          <a:prstGeom prst="rect">
            <a:avLst/>
          </a:prstGeom>
          <a:solidFill>
            <a:srgbClr val="339966">
              <a:alpha val="24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/>
          <a:srcRect b="5360"/>
          <a:stretch/>
        </p:blipFill>
        <p:spPr>
          <a:xfrm>
            <a:off x="1042110" y="1219200"/>
            <a:ext cx="7416090" cy="4419600"/>
          </a:xfrm>
          <a:prstGeom prst="rect">
            <a:avLst/>
          </a:prstGeom>
        </p:spPr>
      </p:pic>
      <p:sp>
        <p:nvSpPr>
          <p:cNvPr id="4" name="Freccia a destra 3"/>
          <p:cNvSpPr/>
          <p:nvPr/>
        </p:nvSpPr>
        <p:spPr>
          <a:xfrm>
            <a:off x="228600" y="5333999"/>
            <a:ext cx="813510" cy="3048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226741" y="1600200"/>
            <a:ext cx="813510" cy="3048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228600" y="3505199"/>
            <a:ext cx="813510" cy="3048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217184" y="4648200"/>
            <a:ext cx="813510" cy="3048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5" t="31203" r="16057" b="63751"/>
          <a:stretch/>
        </p:blipFill>
        <p:spPr bwMode="auto">
          <a:xfrm>
            <a:off x="6512312" y="3505199"/>
            <a:ext cx="908825" cy="22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1346" y="6005895"/>
            <a:ext cx="8991600" cy="49244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600" b="1" i="0" dirty="0">
                <a:solidFill>
                  <a:srgbClr val="FF0000"/>
                </a:solidFill>
              </a:rPr>
              <a:t> </a:t>
            </a:r>
            <a:r>
              <a:rPr lang="en-US" altLang="it-IT" sz="2600" b="1" dirty="0">
                <a:solidFill>
                  <a:srgbClr val="FF0000"/>
                </a:solidFill>
              </a:rPr>
              <a:t> </a:t>
            </a:r>
            <a:r>
              <a:rPr lang="en-US" altLang="it-IT" sz="2600" b="1" dirty="0" smtClean="0">
                <a:solidFill>
                  <a:srgbClr val="FF0000"/>
                </a:solidFill>
              </a:rPr>
              <a:t>THESEUS and ATHENA operations may overlap for several years </a:t>
            </a:r>
          </a:p>
        </p:txBody>
      </p:sp>
    </p:spTree>
    <p:extLst>
      <p:ext uri="{BB962C8B-B14F-4D97-AF65-F5344CB8AC3E}">
        <p14:creationId xmlns:p14="http://schemas.microsoft.com/office/powerpoint/2010/main" val="22791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5552"/>
            <a:ext cx="2895600" cy="393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4"/>
          <a:srcRect t="22436"/>
          <a:stretch/>
        </p:blipFill>
        <p:spPr>
          <a:xfrm>
            <a:off x="0" y="162839"/>
            <a:ext cx="9144000" cy="2622356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69" r="40000"/>
          <a:stretch/>
        </p:blipFill>
        <p:spPr>
          <a:xfrm>
            <a:off x="5562600" y="3665652"/>
            <a:ext cx="3429000" cy="28194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2865552"/>
            <a:ext cx="28956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91346" y="52388"/>
            <a:ext cx="8853488" cy="698500"/>
          </a:xfrm>
        </p:spPr>
        <p:txBody>
          <a:bodyPr>
            <a:normAutofit/>
          </a:bodyPr>
          <a:lstStyle/>
          <a:p>
            <a:r>
              <a:rPr lang="fr-FR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Shedding</a:t>
            </a:r>
            <a:r>
              <a:rPr lang="fr-FR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light on the </a:t>
            </a:r>
            <a:r>
              <a:rPr lang="fr-FR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FR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Universe</a:t>
            </a:r>
            <a:r>
              <a:rPr lang="fr-FR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GRBs</a:t>
            </a:r>
            <a:endParaRPr lang="fr-FR" altLang="it-IT" sz="32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25942" y="750887"/>
            <a:ext cx="5392428" cy="3654858"/>
          </a:xfrm>
        </p:spPr>
        <p:txBody>
          <a:bodyPr>
            <a:normAutofit fontScale="92500"/>
          </a:bodyPr>
          <a:lstStyle/>
          <a:p>
            <a:pPr marL="0" indent="0" algn="just">
              <a:buFontTx/>
              <a:buNone/>
            </a:pPr>
            <a:r>
              <a:rPr lang="en-GB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of their huge luminosities, mostly emitted in the X and gamma-rays, their redshift distribution extending at least to z ~</a:t>
            </a:r>
            <a:r>
              <a:rPr lang="en-GB" altLang="it-IT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GB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it-IT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their association with explosive death of massive stars and star forming regions</a:t>
            </a:r>
            <a:r>
              <a:rPr lang="en-GB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GRBs are unique and powerful tools for investigating the early Universe: </a:t>
            </a:r>
            <a:r>
              <a:rPr lang="en-GB" altLang="it-IT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SFR evolution, physics of re-ionization, galaxies metallicity evolution and luminosity function, first generation (pop III) stars</a:t>
            </a:r>
            <a:r>
              <a:rPr lang="en-GB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altLang="it-IT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4" name="Picture 6" descr="f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4278312"/>
            <a:ext cx="2849562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5" name="Group 4"/>
          <p:cNvGrpSpPr>
            <a:grpSpLocks/>
          </p:cNvGrpSpPr>
          <p:nvPr/>
        </p:nvGrpSpPr>
        <p:grpSpPr bwMode="auto">
          <a:xfrm>
            <a:off x="2952750" y="4278312"/>
            <a:ext cx="2209800" cy="2224088"/>
            <a:chOff x="384" y="672"/>
            <a:chExt cx="1423" cy="1446"/>
          </a:xfrm>
        </p:grpSpPr>
        <p:pic>
          <p:nvPicPr>
            <p:cNvPr id="512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672"/>
              <a:ext cx="1423" cy="1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Oval 6"/>
            <p:cNvSpPr>
              <a:spLocks noChangeArrowheads="1"/>
            </p:cNvSpPr>
            <p:nvPr/>
          </p:nvSpPr>
          <p:spPr bwMode="auto">
            <a:xfrm>
              <a:off x="1296" y="1296"/>
              <a:ext cx="96" cy="9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it-IT" altLang="it-IT" sz="2400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129" name="Oval 7"/>
            <p:cNvSpPr>
              <a:spLocks noChangeArrowheads="1"/>
            </p:cNvSpPr>
            <p:nvPr/>
          </p:nvSpPr>
          <p:spPr bwMode="auto">
            <a:xfrm>
              <a:off x="1248" y="1296"/>
              <a:ext cx="96" cy="9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800">
                <a:solidFill>
                  <a:prstClr val="black"/>
                </a:solidFill>
              </a:endParaRPr>
            </a:p>
          </p:txBody>
        </p:sp>
      </p:grpSp>
      <p:pic>
        <p:nvPicPr>
          <p:cNvPr id="5126" name="Picture 4" descr="Slide for Donald Lamb for the Swift media tele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7442" r="5199" b="7388"/>
          <a:stretch>
            <a:fillRect/>
          </a:stretch>
        </p:blipFill>
        <p:spPr bwMode="auto">
          <a:xfrm>
            <a:off x="5257800" y="3790284"/>
            <a:ext cx="3810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http://www.raunvis.hi.is/%7Epja/z_dist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68" y="959345"/>
            <a:ext cx="3391868" cy="269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425" y="234950"/>
            <a:ext cx="8689975" cy="34317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en-GB" sz="2100" dirty="0">
              <a:solidFill>
                <a:srgbClr val="0000FF"/>
              </a:solidFill>
            </a:endParaRPr>
          </a:p>
          <a:p>
            <a:pPr algn="just">
              <a:defRPr/>
            </a:pPr>
            <a:r>
              <a:rPr lang="en-GB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statistical sample of high–z GRBs can provide fundamental information:</a:t>
            </a:r>
            <a:r>
              <a:rPr lang="en-GB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>
              <a:defRPr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 independently the 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 star–formation rate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even beyond the limits of current and future galaxy </a:t>
            </a:r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surveys</a:t>
            </a:r>
          </a:p>
          <a:p>
            <a:pPr algn="just">
              <a:defRPr/>
            </a:pPr>
            <a:endParaRPr lang="en-GB" sz="24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(or indirectly) detect the </a:t>
            </a:r>
            <a:r>
              <a:rPr lang="en-GB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population of stars (pop III)</a:t>
            </a:r>
            <a:endParaRPr lang="en-GB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en-GB" sz="2000" dirty="0"/>
          </a:p>
        </p:txBody>
      </p:sp>
      <p:pic>
        <p:nvPicPr>
          <p:cNvPr id="8195" name="Picture 6" descr="090429B_an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3855398"/>
            <a:ext cx="38100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CasellaDiTesto 7"/>
          <p:cNvSpPr txBox="1">
            <a:spLocks noChangeArrowheads="1"/>
          </p:cNvSpPr>
          <p:nvPr/>
        </p:nvSpPr>
        <p:spPr bwMode="auto">
          <a:xfrm>
            <a:off x="3098800" y="3948113"/>
            <a:ext cx="1092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2600" b="1">
                <a:solidFill>
                  <a:srgbClr val="FFFF00"/>
                </a:solidFill>
              </a:rPr>
              <a:t>Z = 9.2</a:t>
            </a:r>
          </a:p>
        </p:txBody>
      </p:sp>
      <p:pic>
        <p:nvPicPr>
          <p:cNvPr id="8197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52825"/>
            <a:ext cx="42672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ZoneTexte 22"/>
          <p:cNvSpPr txBox="1">
            <a:spLocks noChangeArrowheads="1"/>
          </p:cNvSpPr>
          <p:nvPr/>
        </p:nvSpPr>
        <p:spPr bwMode="auto">
          <a:xfrm>
            <a:off x="6885354" y="3917950"/>
            <a:ext cx="1485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it-IT" sz="1200" dirty="0"/>
              <a:t>Robertson&amp;Ellis12</a:t>
            </a:r>
          </a:p>
        </p:txBody>
      </p:sp>
    </p:spTree>
    <p:extLst>
      <p:ext uri="{BB962C8B-B14F-4D97-AF65-F5344CB8AC3E}">
        <p14:creationId xmlns:p14="http://schemas.microsoft.com/office/powerpoint/2010/main" val="385864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0"/>
          <p:cNvSpPr txBox="1">
            <a:spLocks noChangeArrowheads="1"/>
          </p:cNvSpPr>
          <p:nvPr/>
        </p:nvSpPr>
        <p:spPr bwMode="auto">
          <a:xfrm>
            <a:off x="511175" y="5719763"/>
            <a:ext cx="7985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GB" altLang="it-IT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en-GB" altLang="it-IT" sz="2000" dirty="0">
                <a:solidFill>
                  <a:srgbClr val="C050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JWST</a:t>
            </a:r>
            <a:r>
              <a:rPr lang="en-GB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altLang="it-IT" sz="2000" dirty="0">
                <a:solidFill>
                  <a:srgbClr val="C050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ELTs </a:t>
            </a:r>
            <a:r>
              <a:rPr lang="en-GB" alt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surveys will be not able to probe the faint end of the galaxy Luminosity Function at high redshifts (z&gt;6-8)</a:t>
            </a:r>
          </a:p>
        </p:txBody>
      </p:sp>
      <p:grpSp>
        <p:nvGrpSpPr>
          <p:cNvPr id="9219" name="Grouper 12"/>
          <p:cNvGrpSpPr>
            <a:grpSpLocks/>
          </p:cNvGrpSpPr>
          <p:nvPr/>
        </p:nvGrpSpPr>
        <p:grpSpPr bwMode="auto">
          <a:xfrm>
            <a:off x="1631950" y="1501775"/>
            <a:ext cx="5848350" cy="3646488"/>
            <a:chOff x="1385517" y="460900"/>
            <a:chExt cx="6795631" cy="4341189"/>
          </a:xfrm>
        </p:grpSpPr>
        <p:pic>
          <p:nvPicPr>
            <p:cNvPr id="9222" name="Ima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517" y="460900"/>
              <a:ext cx="6795631" cy="4341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ZoneTexte 4"/>
            <p:cNvSpPr txBox="1">
              <a:spLocks noChangeArrowheads="1"/>
            </p:cNvSpPr>
            <p:nvPr/>
          </p:nvSpPr>
          <p:spPr bwMode="auto">
            <a:xfrm>
              <a:off x="1550460" y="686381"/>
              <a:ext cx="2102773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z=6.29;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28.86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4" name="ZoneTexte 5"/>
            <p:cNvSpPr txBox="1">
              <a:spLocks noChangeArrowheads="1"/>
            </p:cNvSpPr>
            <p:nvPr/>
          </p:nvSpPr>
          <p:spPr bwMode="auto">
            <a:xfrm>
              <a:off x="3715175" y="686381"/>
              <a:ext cx="2120239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Z=5.11;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28.13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5" name="ZoneTexte 6"/>
            <p:cNvSpPr txBox="1">
              <a:spLocks noChangeArrowheads="1"/>
            </p:cNvSpPr>
            <p:nvPr/>
          </p:nvSpPr>
          <p:spPr bwMode="auto">
            <a:xfrm>
              <a:off x="6028322" y="686381"/>
              <a:ext cx="2122414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Z=5.47;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28.57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6" name="ZoneTexte 7"/>
            <p:cNvSpPr txBox="1">
              <a:spLocks noChangeArrowheads="1"/>
            </p:cNvSpPr>
            <p:nvPr/>
          </p:nvSpPr>
          <p:spPr bwMode="auto">
            <a:xfrm>
              <a:off x="1550460" y="2867726"/>
              <a:ext cx="2120239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Z=6.73;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27.92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7" name="ZoneTexte 8"/>
            <p:cNvSpPr txBox="1">
              <a:spLocks noChangeArrowheads="1"/>
            </p:cNvSpPr>
            <p:nvPr/>
          </p:nvSpPr>
          <p:spPr bwMode="auto">
            <a:xfrm>
              <a:off x="3732081" y="2867726"/>
              <a:ext cx="2120239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Z=8.23;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30.29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8" name="ZoneTexte 9"/>
            <p:cNvSpPr txBox="1">
              <a:spLocks noChangeArrowheads="1"/>
            </p:cNvSpPr>
            <p:nvPr/>
          </p:nvSpPr>
          <p:spPr bwMode="auto">
            <a:xfrm>
              <a:off x="6028322" y="2867726"/>
              <a:ext cx="1999372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Z=9.4; M</a:t>
              </a:r>
              <a:r>
                <a:rPr lang="fr-FR" altLang="it-IT" sz="1600" baseline="-25000">
                  <a:solidFill>
                    <a:schemeClr val="bg1"/>
                  </a:solidFill>
                </a:rPr>
                <a:t>AB </a:t>
              </a:r>
              <a:r>
                <a:rPr lang="fr-FR" altLang="it-IT" sz="1600">
                  <a:solidFill>
                    <a:schemeClr val="bg1"/>
                  </a:solidFill>
                </a:rPr>
                <a:t>&gt; 28.49 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  <p:sp>
          <p:nvSpPr>
            <p:cNvPr id="9229" name="ZoneTexte 11"/>
            <p:cNvSpPr txBox="1">
              <a:spLocks noChangeArrowheads="1"/>
            </p:cNvSpPr>
            <p:nvPr/>
          </p:nvSpPr>
          <p:spPr bwMode="auto">
            <a:xfrm>
              <a:off x="1385517" y="4372751"/>
              <a:ext cx="1176438" cy="403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it-IT" sz="1600">
                  <a:solidFill>
                    <a:schemeClr val="bg1"/>
                  </a:solidFill>
                </a:rPr>
                <a:t>Tanvir+12</a:t>
              </a:r>
              <a:endParaRPr lang="fr-FR" altLang="it-IT" sz="1600" baseline="-25000">
                <a:solidFill>
                  <a:schemeClr val="bg1"/>
                </a:solidFill>
              </a:endParaRPr>
            </a:p>
          </p:txBody>
        </p:sp>
      </p:grpSp>
      <p:sp>
        <p:nvSpPr>
          <p:cNvPr id="9220" name="ZoneTexte 22"/>
          <p:cNvSpPr txBox="1">
            <a:spLocks noChangeArrowheads="1"/>
          </p:cNvSpPr>
          <p:nvPr/>
        </p:nvSpPr>
        <p:spPr bwMode="auto">
          <a:xfrm>
            <a:off x="3975100" y="5395913"/>
            <a:ext cx="1485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it-IT" sz="1200"/>
              <a:t>Robertson&amp;Ellis12</a:t>
            </a:r>
          </a:p>
        </p:txBody>
      </p:sp>
      <p:sp>
        <p:nvSpPr>
          <p:cNvPr id="24" name="Rectangle 4"/>
          <p:cNvSpPr/>
          <p:nvPr/>
        </p:nvSpPr>
        <p:spPr>
          <a:xfrm>
            <a:off x="225425" y="234950"/>
            <a:ext cx="8280400" cy="109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en-GB" sz="2100" dirty="0">
              <a:solidFill>
                <a:srgbClr val="0000FF"/>
              </a:solidFill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number density and properties of 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low-mass galaxies</a:t>
            </a:r>
          </a:p>
          <a:p>
            <a:pPr algn="just">
              <a:defRPr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7793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901" name="Rectangle 5"/>
          <p:cNvSpPr>
            <a:spLocks noChangeArrowheads="1"/>
          </p:cNvSpPr>
          <p:nvPr/>
        </p:nvSpPr>
        <p:spPr bwMode="auto">
          <a:xfrm>
            <a:off x="292100" y="1406525"/>
            <a:ext cx="853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Abundances, HI, dust, dynamics etc. even for very faint hosts. </a:t>
            </a:r>
            <a:r>
              <a:rPr lang="en-GB" sz="20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E.g. GRB 050730: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faint host (R&gt;28.5), but </a:t>
            </a:r>
            <a:r>
              <a:rPr lang="en-GB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=3.97, [Fe/H]=-2 and low dust, from afterglow spectrum (Chen et al. 2005; Starling et al. 2005). </a:t>
            </a:r>
          </a:p>
          <a:p>
            <a:pPr>
              <a:spcBef>
                <a:spcPct val="20000"/>
              </a:spcBef>
              <a:defRPr/>
            </a:pPr>
            <a:endParaRPr lang="en-GB" dirty="0">
              <a:latin typeface="Georgia" charset="0"/>
            </a:endParaRPr>
          </a:p>
          <a:p>
            <a:pPr>
              <a:spcBef>
                <a:spcPct val="20000"/>
              </a:spcBef>
              <a:defRPr/>
            </a:pPr>
            <a:endParaRPr lang="en-GB" dirty="0">
              <a:latin typeface="Georgia" charset="0"/>
            </a:endParaRPr>
          </a:p>
        </p:txBody>
      </p:sp>
      <p:pic>
        <p:nvPicPr>
          <p:cNvPr id="10243" name="Picture 6" descr="0507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565400"/>
            <a:ext cx="8161337" cy="32893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44" name="Straight Connector 9"/>
          <p:cNvCxnSpPr>
            <a:cxnSpLocks noChangeShapeType="1"/>
          </p:cNvCxnSpPr>
          <p:nvPr/>
        </p:nvCxnSpPr>
        <p:spPr bwMode="auto">
          <a:xfrm flipV="1">
            <a:off x="1320800" y="3429000"/>
            <a:ext cx="7175500" cy="25400"/>
          </a:xfrm>
          <a:prstGeom prst="line">
            <a:avLst/>
          </a:prstGeom>
          <a:noFill/>
          <a:ln w="381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5" name="Oval 19"/>
          <p:cNvSpPr>
            <a:spLocks noChangeArrowheads="1"/>
          </p:cNvSpPr>
          <p:nvPr/>
        </p:nvSpPr>
        <p:spPr bwMode="auto">
          <a:xfrm>
            <a:off x="4040188" y="5999163"/>
            <a:ext cx="1533525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HI(Lya)</a:t>
            </a:r>
          </a:p>
        </p:txBody>
      </p:sp>
      <p:sp>
        <p:nvSpPr>
          <p:cNvPr id="10246" name="Oval 22"/>
          <p:cNvSpPr>
            <a:spLocks noChangeArrowheads="1"/>
          </p:cNvSpPr>
          <p:nvPr/>
        </p:nvSpPr>
        <p:spPr bwMode="auto">
          <a:xfrm>
            <a:off x="5756275" y="4513263"/>
            <a:ext cx="137795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Metals</a:t>
            </a:r>
          </a:p>
        </p:txBody>
      </p:sp>
      <p:sp>
        <p:nvSpPr>
          <p:cNvPr id="10247" name="Oval 23"/>
          <p:cNvSpPr>
            <a:spLocks noChangeArrowheads="1"/>
          </p:cNvSpPr>
          <p:nvPr/>
        </p:nvSpPr>
        <p:spPr bwMode="auto">
          <a:xfrm>
            <a:off x="2133600" y="2582863"/>
            <a:ext cx="242570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Forest (IGM)</a:t>
            </a:r>
          </a:p>
        </p:txBody>
      </p:sp>
      <p:sp>
        <p:nvSpPr>
          <p:cNvPr id="10248" name="Oval 24"/>
          <p:cNvSpPr>
            <a:spLocks noChangeArrowheads="1"/>
          </p:cNvSpPr>
          <p:nvPr/>
        </p:nvSpPr>
        <p:spPr bwMode="auto">
          <a:xfrm>
            <a:off x="209550" y="5503863"/>
            <a:ext cx="154940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Ly-limit</a:t>
            </a:r>
          </a:p>
        </p:txBody>
      </p:sp>
      <p:cxnSp>
        <p:nvCxnSpPr>
          <p:cNvPr id="10249" name="Straight Arrow Connector 26"/>
          <p:cNvCxnSpPr>
            <a:cxnSpLocks noChangeShapeType="1"/>
          </p:cNvCxnSpPr>
          <p:nvPr/>
        </p:nvCxnSpPr>
        <p:spPr bwMode="auto">
          <a:xfrm rot="16200000" flipV="1">
            <a:off x="4591050" y="5759450"/>
            <a:ext cx="457200" cy="12700"/>
          </a:xfrm>
          <a:prstGeom prst="straightConnector1">
            <a:avLst/>
          </a:prstGeom>
          <a:noFill/>
          <a:ln w="34925" algn="ctr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0" name="Straight Arrow Connector 28"/>
          <p:cNvCxnSpPr>
            <a:cxnSpLocks noChangeShapeType="1"/>
          </p:cNvCxnSpPr>
          <p:nvPr/>
        </p:nvCxnSpPr>
        <p:spPr bwMode="auto">
          <a:xfrm flipV="1">
            <a:off x="1549400" y="5092700"/>
            <a:ext cx="622300" cy="469900"/>
          </a:xfrm>
          <a:prstGeom prst="straightConnector1">
            <a:avLst/>
          </a:prstGeom>
          <a:noFill/>
          <a:ln w="34925" algn="ctr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1" name="Left Brace 31"/>
          <p:cNvSpPr>
            <a:spLocks/>
          </p:cNvSpPr>
          <p:nvPr/>
        </p:nvSpPr>
        <p:spPr bwMode="auto">
          <a:xfrm rot="5400000">
            <a:off x="3238500" y="2336800"/>
            <a:ext cx="215900" cy="1816100"/>
          </a:xfrm>
          <a:prstGeom prst="leftBrace">
            <a:avLst>
              <a:gd name="adj1" fmla="val 28351"/>
              <a:gd name="adj2" fmla="val 52106"/>
            </a:avLst>
          </a:prstGeom>
          <a:noFill/>
          <a:ln w="254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2400" i="0">
              <a:latin typeface="Times New Roman" panose="02020603050405020304" pitchFamily="18" charset="0"/>
            </a:endParaRPr>
          </a:p>
        </p:txBody>
      </p:sp>
      <p:sp>
        <p:nvSpPr>
          <p:cNvPr id="10252" name="Left Brace 32"/>
          <p:cNvSpPr>
            <a:spLocks/>
          </p:cNvSpPr>
          <p:nvPr/>
        </p:nvSpPr>
        <p:spPr bwMode="auto">
          <a:xfrm rot="-5400000">
            <a:off x="6311900" y="3492500"/>
            <a:ext cx="215900" cy="1816100"/>
          </a:xfrm>
          <a:prstGeom prst="leftBrace">
            <a:avLst>
              <a:gd name="adj1" fmla="val 28351"/>
              <a:gd name="adj2" fmla="val 52106"/>
            </a:avLst>
          </a:prstGeom>
          <a:noFill/>
          <a:ln w="254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2400" i="0">
              <a:latin typeface="Times New Roman" panose="02020603050405020304" pitchFamily="18" charset="0"/>
            </a:endParaRPr>
          </a:p>
        </p:txBody>
      </p:sp>
      <p:pic>
        <p:nvPicPr>
          <p:cNvPr id="10253" name="Picture 7" descr="050730_h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5334000"/>
            <a:ext cx="1247775" cy="12747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4" name="Text Box 10"/>
          <p:cNvSpPr txBox="1">
            <a:spLocks noChangeArrowheads="1"/>
          </p:cNvSpPr>
          <p:nvPr/>
        </p:nvSpPr>
        <p:spPr bwMode="auto">
          <a:xfrm>
            <a:off x="7442200" y="52959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it-IT" sz="2000">
                <a:solidFill>
                  <a:srgbClr val="FF0000"/>
                </a:solidFill>
              </a:rPr>
              <a:t>HST/ACS</a:t>
            </a:r>
            <a:endParaRPr lang="en-US" altLang="it-IT" sz="2600">
              <a:solidFill>
                <a:srgbClr val="FF0000"/>
              </a:solidFill>
            </a:endParaRPr>
          </a:p>
        </p:txBody>
      </p:sp>
      <p:sp>
        <p:nvSpPr>
          <p:cNvPr id="10255" name="CasellaDiTesto 15"/>
          <p:cNvSpPr txBox="1">
            <a:spLocks noChangeArrowheads="1"/>
          </p:cNvSpPr>
          <p:nvPr/>
        </p:nvSpPr>
        <p:spPr bwMode="auto">
          <a:xfrm>
            <a:off x="441325" y="6445250"/>
            <a:ext cx="2689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2000" b="1" dirty="0" err="1">
                <a:solidFill>
                  <a:srgbClr val="FF0000"/>
                </a:solidFill>
              </a:rPr>
              <a:t>Courtesy</a:t>
            </a:r>
            <a:r>
              <a:rPr lang="it-IT" altLang="it-IT" sz="2000" b="1" dirty="0">
                <a:solidFill>
                  <a:srgbClr val="FF0000"/>
                </a:solidFill>
              </a:rPr>
              <a:t> N. </a:t>
            </a:r>
            <a:r>
              <a:rPr lang="it-IT" altLang="it-IT" sz="2000" b="1" dirty="0" err="1">
                <a:solidFill>
                  <a:srgbClr val="FF0000"/>
                </a:solidFill>
              </a:rPr>
              <a:t>Tanvir</a:t>
            </a:r>
            <a:endParaRPr lang="it-IT" altLang="it-IT" sz="2000" b="1" dirty="0">
              <a:solidFill>
                <a:srgbClr val="FF0000"/>
              </a:solidFill>
            </a:endParaRPr>
          </a:p>
        </p:txBody>
      </p:sp>
      <p:sp>
        <p:nvSpPr>
          <p:cNvPr id="10256" name="Rettangolo 1"/>
          <p:cNvSpPr>
            <a:spLocks noChangeArrowheads="1"/>
          </p:cNvSpPr>
          <p:nvPr/>
        </p:nvSpPr>
        <p:spPr bwMode="auto">
          <a:xfrm>
            <a:off x="428625" y="206375"/>
            <a:ext cx="820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n-GB" alt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neutral hydrogen fraction </a:t>
            </a:r>
          </a:p>
          <a:p>
            <a:pPr algn="just">
              <a:spcBef>
                <a:spcPct val="0"/>
              </a:spcBef>
            </a:pPr>
            <a:r>
              <a:rPr lang="en-GB" alt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escape fraction of UV photons from high-z galaxies</a:t>
            </a:r>
          </a:p>
          <a:p>
            <a:pPr algn="just">
              <a:spcBef>
                <a:spcPct val="0"/>
              </a:spcBef>
            </a:pPr>
            <a:r>
              <a:rPr lang="en-GB" alt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early metallicity  of the ISM and IGM and its evolution</a:t>
            </a:r>
          </a:p>
        </p:txBody>
      </p:sp>
    </p:spTree>
    <p:extLst>
      <p:ext uri="{BB962C8B-B14F-4D97-AF65-F5344CB8AC3E}">
        <p14:creationId xmlns:p14="http://schemas.microsoft.com/office/powerpoint/2010/main" val="20099485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901" name="Rectangle 5"/>
          <p:cNvSpPr>
            <a:spLocks noChangeArrowheads="1"/>
          </p:cNvSpPr>
          <p:nvPr/>
        </p:nvSpPr>
        <p:spPr bwMode="auto">
          <a:xfrm>
            <a:off x="292100" y="1406525"/>
            <a:ext cx="853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Abundances, HI, dust, dynamics etc. even for very faint hosts. </a:t>
            </a:r>
            <a:r>
              <a:rPr lang="en-GB" sz="20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E.g. GRB 050730: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faint host (R&gt;28.5), but </a:t>
            </a:r>
            <a:r>
              <a:rPr lang="en-GB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=3.97, [Fe/H]=-2 and low dust, from afterglow spectrum (Chen et al. 2005; Starling et al. 2005). </a:t>
            </a:r>
          </a:p>
          <a:p>
            <a:pPr>
              <a:spcBef>
                <a:spcPct val="20000"/>
              </a:spcBef>
              <a:defRPr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GB" dirty="0">
              <a:latin typeface="Georgia" charset="0"/>
            </a:endParaRPr>
          </a:p>
        </p:txBody>
      </p:sp>
      <p:pic>
        <p:nvPicPr>
          <p:cNvPr id="10243" name="Picture 6" descr="0507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565400"/>
            <a:ext cx="8161337" cy="32893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44" name="Straight Connector 9"/>
          <p:cNvCxnSpPr>
            <a:cxnSpLocks noChangeShapeType="1"/>
          </p:cNvCxnSpPr>
          <p:nvPr/>
        </p:nvCxnSpPr>
        <p:spPr bwMode="auto">
          <a:xfrm flipV="1">
            <a:off x="1320800" y="3429000"/>
            <a:ext cx="7175500" cy="25400"/>
          </a:xfrm>
          <a:prstGeom prst="line">
            <a:avLst/>
          </a:prstGeom>
          <a:noFill/>
          <a:ln w="381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5" name="Oval 19"/>
          <p:cNvSpPr>
            <a:spLocks noChangeArrowheads="1"/>
          </p:cNvSpPr>
          <p:nvPr/>
        </p:nvSpPr>
        <p:spPr bwMode="auto">
          <a:xfrm>
            <a:off x="4040188" y="5999163"/>
            <a:ext cx="1533525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HI(Lya)</a:t>
            </a:r>
          </a:p>
        </p:txBody>
      </p:sp>
      <p:sp>
        <p:nvSpPr>
          <p:cNvPr id="10246" name="Oval 22"/>
          <p:cNvSpPr>
            <a:spLocks noChangeArrowheads="1"/>
          </p:cNvSpPr>
          <p:nvPr/>
        </p:nvSpPr>
        <p:spPr bwMode="auto">
          <a:xfrm>
            <a:off x="5756275" y="4513263"/>
            <a:ext cx="137795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Metals</a:t>
            </a:r>
          </a:p>
        </p:txBody>
      </p:sp>
      <p:sp>
        <p:nvSpPr>
          <p:cNvPr id="10247" name="Oval 23"/>
          <p:cNvSpPr>
            <a:spLocks noChangeArrowheads="1"/>
          </p:cNvSpPr>
          <p:nvPr/>
        </p:nvSpPr>
        <p:spPr bwMode="auto">
          <a:xfrm>
            <a:off x="2133600" y="2582863"/>
            <a:ext cx="242570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Forest (IGM)</a:t>
            </a:r>
          </a:p>
        </p:txBody>
      </p:sp>
      <p:sp>
        <p:nvSpPr>
          <p:cNvPr id="10248" name="Oval 24"/>
          <p:cNvSpPr>
            <a:spLocks noChangeArrowheads="1"/>
          </p:cNvSpPr>
          <p:nvPr/>
        </p:nvSpPr>
        <p:spPr bwMode="auto">
          <a:xfrm>
            <a:off x="209550" y="5503863"/>
            <a:ext cx="1549400" cy="561975"/>
          </a:xfrm>
          <a:prstGeom prst="ellipse">
            <a:avLst/>
          </a:prstGeom>
          <a:solidFill>
            <a:srgbClr val="FFAB04">
              <a:alpha val="98038"/>
            </a:srgbClr>
          </a:solidFill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2000" i="0">
                <a:latin typeface="Thonburi"/>
              </a:rPr>
              <a:t>Ly-limit</a:t>
            </a:r>
          </a:p>
        </p:txBody>
      </p:sp>
      <p:cxnSp>
        <p:nvCxnSpPr>
          <p:cNvPr id="10249" name="Straight Arrow Connector 26"/>
          <p:cNvCxnSpPr>
            <a:cxnSpLocks noChangeShapeType="1"/>
          </p:cNvCxnSpPr>
          <p:nvPr/>
        </p:nvCxnSpPr>
        <p:spPr bwMode="auto">
          <a:xfrm rot="16200000" flipV="1">
            <a:off x="4591050" y="5759450"/>
            <a:ext cx="457200" cy="12700"/>
          </a:xfrm>
          <a:prstGeom prst="straightConnector1">
            <a:avLst/>
          </a:prstGeom>
          <a:noFill/>
          <a:ln w="34925" algn="ctr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0" name="Straight Arrow Connector 28"/>
          <p:cNvCxnSpPr>
            <a:cxnSpLocks noChangeShapeType="1"/>
          </p:cNvCxnSpPr>
          <p:nvPr/>
        </p:nvCxnSpPr>
        <p:spPr bwMode="auto">
          <a:xfrm flipV="1">
            <a:off x="1549400" y="5092700"/>
            <a:ext cx="622300" cy="469900"/>
          </a:xfrm>
          <a:prstGeom prst="straightConnector1">
            <a:avLst/>
          </a:prstGeom>
          <a:noFill/>
          <a:ln w="34925" algn="ctr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1" name="Left Brace 31"/>
          <p:cNvSpPr>
            <a:spLocks/>
          </p:cNvSpPr>
          <p:nvPr/>
        </p:nvSpPr>
        <p:spPr bwMode="auto">
          <a:xfrm rot="5400000">
            <a:off x="3238500" y="2336800"/>
            <a:ext cx="215900" cy="1816100"/>
          </a:xfrm>
          <a:prstGeom prst="leftBrace">
            <a:avLst>
              <a:gd name="adj1" fmla="val 28351"/>
              <a:gd name="adj2" fmla="val 52106"/>
            </a:avLst>
          </a:prstGeom>
          <a:noFill/>
          <a:ln w="254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2400" i="0">
              <a:latin typeface="Times New Roman" panose="02020603050405020304" pitchFamily="18" charset="0"/>
            </a:endParaRPr>
          </a:p>
        </p:txBody>
      </p:sp>
      <p:sp>
        <p:nvSpPr>
          <p:cNvPr id="10252" name="Left Brace 32"/>
          <p:cNvSpPr>
            <a:spLocks/>
          </p:cNvSpPr>
          <p:nvPr/>
        </p:nvSpPr>
        <p:spPr bwMode="auto">
          <a:xfrm rot="-5400000">
            <a:off x="6311900" y="3492500"/>
            <a:ext cx="215900" cy="1816100"/>
          </a:xfrm>
          <a:prstGeom prst="leftBrace">
            <a:avLst>
              <a:gd name="adj1" fmla="val 28351"/>
              <a:gd name="adj2" fmla="val 52106"/>
            </a:avLst>
          </a:prstGeom>
          <a:noFill/>
          <a:ln w="254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2400" i="0">
              <a:latin typeface="Times New Roman" panose="02020603050405020304" pitchFamily="18" charset="0"/>
            </a:endParaRPr>
          </a:p>
        </p:txBody>
      </p:sp>
      <p:pic>
        <p:nvPicPr>
          <p:cNvPr id="10253" name="Picture 7" descr="050730_h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5334000"/>
            <a:ext cx="1247775" cy="12747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4" name="Text Box 10"/>
          <p:cNvSpPr txBox="1">
            <a:spLocks noChangeArrowheads="1"/>
          </p:cNvSpPr>
          <p:nvPr/>
        </p:nvSpPr>
        <p:spPr bwMode="auto">
          <a:xfrm>
            <a:off x="7442200" y="52959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it-IT" sz="2000">
                <a:solidFill>
                  <a:srgbClr val="FF0000"/>
                </a:solidFill>
              </a:rPr>
              <a:t>HST/ACS</a:t>
            </a:r>
            <a:endParaRPr lang="en-US" altLang="it-IT" sz="2600">
              <a:solidFill>
                <a:srgbClr val="FF0000"/>
              </a:solidFill>
            </a:endParaRPr>
          </a:p>
        </p:txBody>
      </p:sp>
      <p:sp>
        <p:nvSpPr>
          <p:cNvPr id="10255" name="CasellaDiTesto 15"/>
          <p:cNvSpPr txBox="1">
            <a:spLocks noChangeArrowheads="1"/>
          </p:cNvSpPr>
          <p:nvPr/>
        </p:nvSpPr>
        <p:spPr bwMode="auto">
          <a:xfrm>
            <a:off x="441325" y="6445250"/>
            <a:ext cx="2689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0000"/>
                </a:solidFill>
              </a:rPr>
              <a:t>Courtesy N. Tanvir</a:t>
            </a:r>
          </a:p>
        </p:txBody>
      </p:sp>
      <p:sp>
        <p:nvSpPr>
          <p:cNvPr id="10256" name="Rettangolo 1"/>
          <p:cNvSpPr>
            <a:spLocks noChangeArrowheads="1"/>
          </p:cNvSpPr>
          <p:nvPr/>
        </p:nvSpPr>
        <p:spPr bwMode="auto">
          <a:xfrm>
            <a:off x="428625" y="206375"/>
            <a:ext cx="820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n-GB" altLang="it-IT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neutral hydrogen fraction </a:t>
            </a:r>
          </a:p>
          <a:p>
            <a:pPr algn="just">
              <a:spcBef>
                <a:spcPct val="0"/>
              </a:spcBef>
            </a:pPr>
            <a:r>
              <a:rPr lang="en-GB" altLang="it-IT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escape fraction of UV photons from high-z galaxies</a:t>
            </a:r>
          </a:p>
          <a:p>
            <a:pPr algn="just">
              <a:spcBef>
                <a:spcPct val="0"/>
              </a:spcBef>
            </a:pPr>
            <a:r>
              <a:rPr lang="en-GB" altLang="it-IT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early metallicity  of the ISM and IGM and its evolution</a:t>
            </a:r>
          </a:p>
        </p:txBody>
      </p:sp>
      <p:pic>
        <p:nvPicPr>
          <p:cNvPr id="17" name="Picture 6" descr="http://www.raunvis.hi.is/%7Epja/z_dist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94158"/>
            <a:ext cx="6794500" cy="546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e 1"/>
          <p:cNvSpPr/>
          <p:nvPr/>
        </p:nvSpPr>
        <p:spPr>
          <a:xfrm>
            <a:off x="4197208" y="2612304"/>
            <a:ext cx="3438524" cy="3869904"/>
          </a:xfrm>
          <a:prstGeom prst="ellipse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9873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28600" y="142746"/>
            <a:ext cx="868040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Exploring the multi-messenger transient sky</a:t>
            </a:r>
            <a:endParaRPr lang="en-US" altLang="it-IT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magin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827" y="821992"/>
            <a:ext cx="3608173" cy="262093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tangolo 5"/>
          <p:cNvSpPr/>
          <p:nvPr/>
        </p:nvSpPr>
        <p:spPr>
          <a:xfrm>
            <a:off x="123504" y="435133"/>
            <a:ext cx="541232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it-IT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2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Locate and identify the electromagnetic counterparts to sources of gravitational radiation and neutrinos, which may be routinely detected in the late ‘20s / early ‘30s by next generation facilities like </a:t>
            </a:r>
            <a:r>
              <a:rPr lang="en-US" sz="2200" b="1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aLIGO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en-US" sz="2200" b="1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aVirgo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200" b="1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eLISA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ET, or Km3NET;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it-IT" dirty="0" smtClean="0">
              <a:solidFill>
                <a:srgbClr val="0066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20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Provide real-time triggers and accurate (~1 </a:t>
            </a:r>
            <a:r>
              <a:rPr lang="en-US" sz="20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arcmin</a:t>
            </a:r>
            <a:r>
              <a:rPr lang="en-US" sz="20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within a few seconds; ~1’’ within a few minutes) </a:t>
            </a:r>
            <a:r>
              <a:rPr lang="en-US" sz="20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high-energy transients for follow-up with next-generation optical-NIR (E-ELT, JWST if still operating), radio (SKA), X-rays (ATHENA), </a:t>
            </a:r>
            <a:r>
              <a:rPr lang="en-US" sz="2000" b="1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TeV</a:t>
            </a:r>
            <a:r>
              <a:rPr lang="en-US" sz="20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(CTA) telescopes;  synergy with LSST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it-IT" sz="20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20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Provide a fundamental step forward in the comprehension of the physics of various classes of  transients and </a:t>
            </a:r>
            <a:r>
              <a:rPr lang="en-US" sz="2000" b="1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GB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 </a:t>
            </a:r>
            <a:r>
              <a:rPr lang="en-GB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present gap in the discovery space of new classes of transients </a:t>
            </a:r>
            <a:r>
              <a:rPr lang="en-GB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events</a:t>
            </a:r>
            <a:endParaRPr lang="it-IT" sz="2000" b="1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880" y="3733800"/>
            <a:ext cx="349163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43053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982" y="990600"/>
            <a:ext cx="3334801" cy="5486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3783449"/>
            <a:ext cx="3514764" cy="3024901"/>
          </a:xfrm>
          <a:prstGeom prst="rect">
            <a:avLst/>
          </a:prstGeom>
        </p:spPr>
      </p:pic>
      <p:pic>
        <p:nvPicPr>
          <p:cNvPr id="9" name="Immagine 8" descr="170817_kn_Spec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" t="10598" r="6718" b="7685"/>
          <a:stretch/>
        </p:blipFill>
        <p:spPr>
          <a:xfrm>
            <a:off x="6918674" y="3783449"/>
            <a:ext cx="2290853" cy="296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3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57200" y="152400"/>
            <a:ext cx="8179778" cy="1569660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Cosmology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and multi-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messenger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astrophysics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(and 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extreme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physics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) with Gamma-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Ray</a:t>
            </a:r>
            <a:r>
              <a:rPr lang="it-IT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Bursts</a:t>
            </a:r>
            <a:endParaRPr lang="it-IT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568" y="1828800"/>
            <a:ext cx="3212432" cy="305181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4" y="5029200"/>
            <a:ext cx="88455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33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959"/>
            <a:ext cx="9144000" cy="43053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4119579"/>
            <a:ext cx="2930236" cy="2688771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>
            <a:off x="3200400" y="1045468"/>
            <a:ext cx="1981200" cy="1697731"/>
          </a:xfrm>
          <a:prstGeom prst="ellipse">
            <a:avLst/>
          </a:prstGeom>
          <a:noFill/>
          <a:ln w="412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1 3"/>
          <p:cNvCxnSpPr/>
          <p:nvPr/>
        </p:nvCxnSpPr>
        <p:spPr>
          <a:xfrm>
            <a:off x="3733800" y="5334000"/>
            <a:ext cx="2895600" cy="16768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0" y="1508819"/>
            <a:ext cx="3048000" cy="53860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GRB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large FOV with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arcmin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localization</a:t>
            </a:r>
            <a:endParaRPr lang="it-IT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Kilonova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arcsec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localization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</a:t>
            </a:r>
            <a:endParaRPr lang="it-IT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weaker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isotropic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X-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ray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</a:t>
            </a:r>
            <a:endParaRPr lang="it-IT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vale 9"/>
          <p:cNvSpPr/>
          <p:nvPr/>
        </p:nvSpPr>
        <p:spPr>
          <a:xfrm>
            <a:off x="6705600" y="2209800"/>
            <a:ext cx="76200" cy="76200"/>
          </a:xfrm>
          <a:prstGeom prst="ellipse">
            <a:avLst/>
          </a:prstGeom>
          <a:noFill/>
          <a:ln w="412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/>
          <a:srcRect r="36666" b="33759"/>
          <a:stretch/>
        </p:blipFill>
        <p:spPr>
          <a:xfrm>
            <a:off x="6179783" y="4119579"/>
            <a:ext cx="2964217" cy="2440108"/>
          </a:xfrm>
          <a:prstGeom prst="rect">
            <a:avLst/>
          </a:prstGeom>
        </p:spPr>
      </p:pic>
      <p:sp>
        <p:nvSpPr>
          <p:cNvPr id="14" name="Ovale 13"/>
          <p:cNvSpPr/>
          <p:nvPr/>
        </p:nvSpPr>
        <p:spPr>
          <a:xfrm>
            <a:off x="6705600" y="4462623"/>
            <a:ext cx="1981200" cy="1697731"/>
          </a:xfrm>
          <a:prstGeom prst="ellipse">
            <a:avLst/>
          </a:prstGeom>
          <a:noFill/>
          <a:ln w="412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10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929" y="665395"/>
            <a:ext cx="3807671" cy="482809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76671" y="594197"/>
            <a:ext cx="5714536" cy="6116177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just" defTabSz="2087444">
              <a:defRPr/>
            </a:pPr>
            <a:endParaRPr lang="en-US" sz="800" b="1" kern="0" dirty="0">
              <a:solidFill>
                <a:srgbClr val="FF0000"/>
              </a:solidFill>
            </a:endParaRPr>
          </a:p>
          <a:p>
            <a:pPr marL="285720" indent="-285720" algn="just" defTabSz="2087444">
              <a:buFont typeface="Wingdings" panose="05000000000000000000" pitchFamily="2" charset="2"/>
              <a:buChar char="q"/>
              <a:defRPr/>
            </a:pPr>
            <a:r>
              <a:rPr lang="en-US" sz="2400" b="1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Soft X-ray Imager (SXI): 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set of four sensitive lobster-eye telescopes observing in 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0.3 - 5 </a:t>
            </a:r>
            <a:r>
              <a:rPr lang="en-US" sz="2400" b="1" kern="0" dirty="0" err="1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band, total FOV of 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~0.5sr 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source location accuracy 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&lt;2’;</a:t>
            </a:r>
            <a:r>
              <a:rPr lang="en-US" sz="2400" b="1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kern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20" indent="-285720" algn="just" defTabSz="2087444">
              <a:buFont typeface="Wingdings" panose="05000000000000000000" pitchFamily="2" charset="2"/>
              <a:buChar char="q"/>
              <a:defRPr/>
            </a:pPr>
            <a:r>
              <a:rPr lang="en-US" sz="2400" b="1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X-Gamma rays  Imaging Spectrometer (XGIS,</a:t>
            </a:r>
            <a:r>
              <a:rPr lang="en-US" sz="2400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): 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coded-mask X-gamma ray cameras using bars of Silicon diodes coupled with </a:t>
            </a:r>
            <a:r>
              <a:rPr lang="en-US" sz="2400" kern="0" dirty="0" err="1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CsI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crystal scintillators observing in 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400" b="1" kern="0" dirty="0" err="1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10 MeV band, a FOV of &gt;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400" b="1" kern="0" dirty="0" err="1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overlapping the SXI, with 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&lt;15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GRB location accuracy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2-150 </a:t>
            </a:r>
            <a:r>
              <a:rPr lang="en-US" sz="2400" kern="0" dirty="0" err="1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en-GB" sz="2400" kern="0" dirty="0">
              <a:solidFill>
                <a:srgbClr val="00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20" indent="-285720" algn="just" defTabSz="2087444">
              <a:buFont typeface="Wingdings" panose="05000000000000000000" pitchFamily="2" charset="2"/>
              <a:buChar char="q"/>
              <a:defRPr/>
            </a:pPr>
            <a:r>
              <a:rPr lang="en-US" sz="2400" b="1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kern="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</a:t>
            </a:r>
            <a:r>
              <a:rPr lang="en-US" sz="2400" b="1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Telescope (IRT)</a:t>
            </a:r>
            <a:r>
              <a:rPr lang="en-US" sz="2400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400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0.7m class IR telescope observing in the 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0.7 – 1.8 </a:t>
            </a:r>
            <a:r>
              <a:rPr lang="en-US" sz="2400" b="1" kern="0" dirty="0" err="1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band, providing a </a:t>
            </a:r>
            <a:r>
              <a:rPr lang="en-US" sz="2400" b="1" kern="0" dirty="0" smtClean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15’x15’ </a:t>
            </a:r>
            <a:r>
              <a:rPr lang="en-US" sz="2400" b="1" kern="0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FOV, with both imaging and moderate resolution spectroscopy capabilities </a:t>
            </a:r>
            <a:r>
              <a:rPr lang="en-US" sz="2400" b="1" kern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(-&gt; redshift)</a:t>
            </a:r>
            <a:endParaRPr lang="en-GB" sz="2400" b="1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632" y="0"/>
            <a:ext cx="8228736" cy="731587"/>
          </a:xfrm>
          <a:prstGeom prst="rect">
            <a:avLst/>
          </a:prstGeom>
        </p:spPr>
        <p:txBody>
          <a:bodyPr vert="horz" lIns="91432" tIns="45716" rIns="91432" bIns="45716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53"/>
            <a:r>
              <a:rPr lang="fr-FR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mission concept</a:t>
            </a:r>
          </a:p>
        </p:txBody>
      </p:sp>
      <p:sp>
        <p:nvSpPr>
          <p:cNvPr id="2" name="Rectangle 1"/>
          <p:cNvSpPr/>
          <p:nvPr/>
        </p:nvSpPr>
        <p:spPr>
          <a:xfrm>
            <a:off x="6104953" y="5518499"/>
            <a:ext cx="2757925" cy="1191875"/>
          </a:xfrm>
          <a:prstGeom prst="rect">
            <a:avLst/>
          </a:prstGeom>
          <a:ln w="38100">
            <a:solidFill>
              <a:srgbClr val="0000FF"/>
            </a:solidFill>
          </a:ln>
        </p:spPr>
        <p:txBody>
          <a:bodyPr wrap="square" lIns="82945" tIns="41473" rIns="82945" bIns="41473">
            <a:spAutoFit/>
          </a:bodyPr>
          <a:lstStyle/>
          <a:p>
            <a:pPr defTabSz="914305"/>
            <a:r>
              <a:rPr lang="en-GB" sz="2400" b="1" dirty="0">
                <a:solidFill>
                  <a:srgbClr val="C00000"/>
                </a:solidFill>
              </a:rPr>
              <a:t>LEO (&lt; 5°, ~600 km)</a:t>
            </a:r>
          </a:p>
          <a:p>
            <a:pPr defTabSz="914305"/>
            <a:r>
              <a:rPr lang="en-GB" sz="2400" b="1" dirty="0">
                <a:solidFill>
                  <a:srgbClr val="C00000"/>
                </a:solidFill>
              </a:rPr>
              <a:t>Rapid slewing bus</a:t>
            </a:r>
          </a:p>
          <a:p>
            <a:pPr defTabSz="914305"/>
            <a:r>
              <a:rPr lang="en-GB" sz="2400" b="1" dirty="0">
                <a:solidFill>
                  <a:srgbClr val="C00000"/>
                </a:solidFill>
              </a:rPr>
              <a:t>Prompt downlink  </a:t>
            </a:r>
          </a:p>
        </p:txBody>
      </p:sp>
    </p:spTree>
    <p:extLst>
      <p:ext uri="{BB962C8B-B14F-4D97-AF65-F5344CB8AC3E}">
        <p14:creationId xmlns:p14="http://schemas.microsoft.com/office/powerpoint/2010/main" val="243295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27794" y="49518"/>
            <a:ext cx="89916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600" b="1" i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will have the ideal combination of </a:t>
            </a:r>
            <a:r>
              <a:rPr lang="en-US" altLang="it-IT" sz="2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instrumentation and mission profile for detecting all types of GRBs (long, short/hard, weak/soft, high-redshift), localizing them from a few </a:t>
            </a:r>
            <a:r>
              <a:rPr lang="en-US" altLang="it-IT" sz="26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arcmin</a:t>
            </a:r>
            <a:r>
              <a:rPr lang="en-US" altLang="it-IT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down to </a:t>
            </a:r>
            <a:r>
              <a:rPr lang="en-US" altLang="it-IT" sz="26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arsec</a:t>
            </a:r>
            <a:r>
              <a:rPr lang="en-US" altLang="it-IT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measure the redshift for a large fraction of them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363" y="2032504"/>
            <a:ext cx="6705600" cy="4722275"/>
          </a:xfrm>
          <a:prstGeom prst="rect">
            <a:avLst/>
          </a:prstGeom>
        </p:spPr>
      </p:pic>
      <p:sp>
        <p:nvSpPr>
          <p:cNvPr id="3" name="Callout a incrocio 2"/>
          <p:cNvSpPr/>
          <p:nvPr/>
        </p:nvSpPr>
        <p:spPr>
          <a:xfrm>
            <a:off x="5334000" y="3581400"/>
            <a:ext cx="304800" cy="304800"/>
          </a:xfrm>
          <a:prstGeom prst="quad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867400" y="2514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GRB170817A/GW170817</a:t>
            </a:r>
            <a:endParaRPr lang="it-IT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nettore 1 7"/>
          <p:cNvCxnSpPr/>
          <p:nvPr/>
        </p:nvCxnSpPr>
        <p:spPr>
          <a:xfrm flipH="1">
            <a:off x="5638800" y="2883932"/>
            <a:ext cx="838200" cy="69746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747294" y="2459885"/>
            <a:ext cx="1752600" cy="380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Fermi/GBM</a:t>
            </a:r>
            <a:endParaRPr lang="it-IT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ttore 1 10"/>
          <p:cNvCxnSpPr/>
          <p:nvPr/>
        </p:nvCxnSpPr>
        <p:spPr>
          <a:xfrm>
            <a:off x="4541118" y="2831549"/>
            <a:ext cx="628180" cy="52086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2133600" y="4191000"/>
            <a:ext cx="2407518" cy="18288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2319016" y="3091979"/>
            <a:ext cx="1752600" cy="380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</a:t>
            </a:r>
            <a:r>
              <a:rPr lang="it-IT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redshift</a:t>
            </a: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ttore 1 16"/>
          <p:cNvCxnSpPr/>
          <p:nvPr/>
        </p:nvCxnSpPr>
        <p:spPr>
          <a:xfrm>
            <a:off x="3023269" y="3489953"/>
            <a:ext cx="314090" cy="104172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3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90600"/>
            <a:ext cx="6781800" cy="4885919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3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800" b="1" i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Shedding light on the early Universe with GRBs</a:t>
            </a:r>
            <a:endParaRPr lang="en-US" altLang="it-IT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roce 9"/>
          <p:cNvSpPr/>
          <p:nvPr/>
        </p:nvSpPr>
        <p:spPr>
          <a:xfrm>
            <a:off x="4076700" y="3429000"/>
            <a:ext cx="271463" cy="2286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7" name="Croce 16"/>
          <p:cNvSpPr/>
          <p:nvPr/>
        </p:nvSpPr>
        <p:spPr>
          <a:xfrm>
            <a:off x="3581400" y="3048000"/>
            <a:ext cx="271463" cy="2286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212229"/>
            <a:ext cx="89916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600" b="1" i="0" dirty="0">
                <a:solidFill>
                  <a:srgbClr val="0000FF"/>
                </a:solidFill>
              </a:rPr>
              <a:t> </a:t>
            </a:r>
            <a:r>
              <a:rPr lang="en-US" altLang="it-IT" sz="2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will also </a:t>
            </a:r>
            <a:r>
              <a:rPr lang="en-US" altLang="it-IT" sz="2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 and localize down to 0.5-1 </a:t>
            </a:r>
            <a:r>
              <a:rPr lang="en-US" altLang="it-IT" sz="2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arcmin</a:t>
            </a:r>
            <a:r>
              <a:rPr lang="en-US" altLang="it-IT" sz="2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soft X-ray short/long GRB afterglows, of NS-NS mergers and of many classes of galactic and extra-galactic transients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16910" t="1408" r="11851" b="26258"/>
          <a:stretch/>
        </p:blipFill>
        <p:spPr>
          <a:xfrm>
            <a:off x="4468090" y="3109994"/>
            <a:ext cx="4357255" cy="374107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855" y="2895600"/>
            <a:ext cx="4481945" cy="3731758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" y="1615358"/>
            <a:ext cx="89916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600" b="1" i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several of these sources, THESEUS/IRT may provide</a:t>
            </a:r>
            <a:r>
              <a:rPr lang="en-US" altLang="it-IT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 and study of associated NIR emission, location within 1 </a:t>
            </a:r>
            <a:r>
              <a:rPr lang="en-US" altLang="it-IT" sz="2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arcsec</a:t>
            </a:r>
            <a:r>
              <a:rPr lang="en-US" altLang="it-IT" sz="2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redshift</a:t>
            </a:r>
          </a:p>
        </p:txBody>
      </p:sp>
    </p:spTree>
    <p:extLst>
      <p:ext uri="{BB962C8B-B14F-4D97-AF65-F5344CB8AC3E}">
        <p14:creationId xmlns:p14="http://schemas.microsoft.com/office/powerpoint/2010/main" val="72694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34">
            <a:extLst>
              <a:ext uri="{FF2B5EF4-FFF2-40B4-BE49-F238E27FC236}">
                <a16:creationId xmlns="" xmlns:a16="http://schemas.microsoft.com/office/drawing/2014/main" id="{DB46C1CD-DC5E-4BD3-BC2C-721B3C5FC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033" y="5606302"/>
            <a:ext cx="1371719" cy="8657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F2D4240C-C339-4E47-8F1F-3EC63D9B0FAA}"/>
              </a:ext>
            </a:extLst>
          </p:cNvPr>
          <p:cNvSpPr/>
          <p:nvPr/>
        </p:nvSpPr>
        <p:spPr>
          <a:xfrm>
            <a:off x="5153365" y="8944"/>
            <a:ext cx="3990635" cy="6858000"/>
          </a:xfrm>
          <a:prstGeom prst="rect">
            <a:avLst/>
          </a:prstGeom>
          <a:solidFill>
            <a:schemeClr val="accent5">
              <a:lumMod val="60000"/>
              <a:lumOff val="40000"/>
              <a:alpha val="27843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19252" y="3039291"/>
            <a:ext cx="1330021" cy="1323439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Cosmic chemical evolution, Pop III</a:t>
            </a: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5266752" y="115774"/>
            <a:ext cx="3831595" cy="646331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90500" lvl="1" algn="ctr">
              <a:spcBef>
                <a:spcPct val="50000"/>
              </a:spcBef>
              <a:spcAft>
                <a:spcPts val="600"/>
              </a:spcAft>
            </a:pPr>
            <a:r>
              <a:rPr lang="en-GB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GRB accurate localization and NIR, X-ray, Gamma-ray characterization, </a:t>
            </a:r>
            <a:r>
              <a:rPr lang="en-GB" u="sng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redshift</a:t>
            </a: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344249" y="2844856"/>
            <a:ext cx="1966439" cy="1323439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Neutral fraction of IGM, ionizing radiation escape fraction </a:t>
            </a:r>
          </a:p>
        </p:txBody>
      </p:sp>
      <p:cxnSp>
        <p:nvCxnSpPr>
          <p:cNvPr id="56" name="Straight Arrow Connector 55"/>
          <p:cNvCxnSpPr>
            <a:cxnSpLocks/>
            <a:stCxn id="30" idx="1"/>
            <a:endCxn id="31" idx="3"/>
          </p:cNvCxnSpPr>
          <p:nvPr/>
        </p:nvCxnSpPr>
        <p:spPr bwMode="auto">
          <a:xfrm flipH="1">
            <a:off x="2310688" y="438940"/>
            <a:ext cx="2956064" cy="3067636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29" name="Straight Arrow Connector 35"/>
          <p:cNvCxnSpPr>
            <a:cxnSpLocks/>
            <a:stCxn id="30" idx="1"/>
            <a:endCxn id="4" idx="0"/>
          </p:cNvCxnSpPr>
          <p:nvPr/>
        </p:nvCxnSpPr>
        <p:spPr bwMode="auto">
          <a:xfrm flipH="1">
            <a:off x="4184263" y="438940"/>
            <a:ext cx="1082489" cy="2600351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53869" y="186744"/>
            <a:ext cx="2471866" cy="646331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90500" lvl="1" algn="l">
              <a:spcBef>
                <a:spcPct val="50000"/>
              </a:spcBef>
              <a:spcAft>
                <a:spcPts val="600"/>
              </a:spcAft>
            </a:pPr>
            <a:r>
              <a:rPr lang="en-GB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Star formation history, primordial galaxies</a:t>
            </a:r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032" y="4474428"/>
            <a:ext cx="1925195" cy="1986255"/>
          </a:xfrm>
          <a:prstGeom prst="rect">
            <a:avLst/>
          </a:prstGeom>
        </p:spPr>
      </p:pic>
      <p:pic>
        <p:nvPicPr>
          <p:cNvPr id="122" name="Picture 9" descr="elt-telescope">
            <a:extLst>
              <a:ext uri="{FF2B5EF4-FFF2-40B4-BE49-F238E27FC236}">
                <a16:creationId xmlns="" xmlns:a16="http://schemas.microsoft.com/office/drawing/2014/main" id="{C6CF4E4A-BD98-447C-AA1F-88C447432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1243" y="989361"/>
            <a:ext cx="1237497" cy="82445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24" name="Rectangle 11">
            <a:extLst>
              <a:ext uri="{FF2B5EF4-FFF2-40B4-BE49-F238E27FC236}">
                <a16:creationId xmlns="" xmlns:a16="http://schemas.microsoft.com/office/drawing/2014/main" id="{BE8DD237-0478-4569-AD7A-42DD3F017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556" y="1015611"/>
            <a:ext cx="1086690" cy="176989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9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ELT TMT GMT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0" name="Rectangle 11">
            <a:extLst>
              <a:ext uri="{FF2B5EF4-FFF2-40B4-BE49-F238E27FC236}">
                <a16:creationId xmlns="" xmlns:a16="http://schemas.microsoft.com/office/drawing/2014/main" id="{A5E4745D-1CFA-4F6E-AB11-D921A5FF3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530" y="6206364"/>
            <a:ext cx="761206" cy="206466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defRPr/>
            </a:pP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ATHENA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30" idx="1"/>
            <a:endCxn id="41" idx="3"/>
          </p:cNvCxnSpPr>
          <p:nvPr/>
        </p:nvCxnSpPr>
        <p:spPr bwMode="auto">
          <a:xfrm flipH="1">
            <a:off x="2525735" y="438940"/>
            <a:ext cx="2741017" cy="70970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51" name="Straight Arrow Connector 50"/>
          <p:cNvCxnSpPr>
            <a:cxnSpLocks/>
            <a:endCxn id="20" idx="2"/>
          </p:cNvCxnSpPr>
          <p:nvPr/>
        </p:nvCxnSpPr>
        <p:spPr bwMode="auto">
          <a:xfrm flipV="1">
            <a:off x="7180205" y="3544792"/>
            <a:ext cx="0" cy="615165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FAD7420E-5D7E-406A-8F70-647ED0A1D8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1" y="935877"/>
            <a:ext cx="2382882" cy="15063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BC04D602-920D-4310-9E71-4913E933A2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5825" r="8959" b="4393"/>
          <a:stretch/>
        </p:blipFill>
        <p:spPr>
          <a:xfrm>
            <a:off x="314221" y="4226000"/>
            <a:ext cx="2026494" cy="15035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Picture 9" descr="elt-telescope">
            <a:extLst>
              <a:ext uri="{FF2B5EF4-FFF2-40B4-BE49-F238E27FC236}">
                <a16:creationId xmlns="" xmlns:a16="http://schemas.microsoft.com/office/drawing/2014/main" id="{B2B4C312-C7B7-4F03-9C7C-C098FD4E1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014" y="5792676"/>
            <a:ext cx="1237497" cy="82445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4" name="Rectangle 11">
            <a:extLst>
              <a:ext uri="{FF2B5EF4-FFF2-40B4-BE49-F238E27FC236}">
                <a16:creationId xmlns="" xmlns:a16="http://schemas.microsoft.com/office/drawing/2014/main" id="{43B8635F-C2AB-4EB3-ACCC-1977B7D91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27" y="5818926"/>
            <a:ext cx="1086690" cy="176989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9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ELT TMT GMT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45" name="image21.png">
            <a:extLst>
              <a:ext uri="{FF2B5EF4-FFF2-40B4-BE49-F238E27FC236}">
                <a16:creationId xmlns="" xmlns:a16="http://schemas.microsoft.com/office/drawing/2014/main" id="{F5FFDF6E-7A8E-418B-97AC-25AA4C9A118B}"/>
              </a:ext>
            </a:extLst>
          </p:cNvPr>
          <p:cNvPicPr/>
          <p:nvPr/>
        </p:nvPicPr>
        <p:blipFill>
          <a:blip r:embed="rId8"/>
          <a:srcRect l="49966" t="42538" r="2159" b="13140"/>
          <a:stretch>
            <a:fillRect/>
          </a:stretch>
        </p:blipFill>
        <p:spPr>
          <a:xfrm>
            <a:off x="3143794" y="4485077"/>
            <a:ext cx="1846634" cy="1079700"/>
          </a:xfrm>
          <a:prstGeom prst="rect">
            <a:avLst/>
          </a:prstGeom>
          <a:ln/>
        </p:spPr>
      </p:pic>
      <p:pic>
        <p:nvPicPr>
          <p:cNvPr id="50" name="Picture 2" descr="THESEUS">
            <a:extLst>
              <a:ext uri="{FF2B5EF4-FFF2-40B4-BE49-F238E27FC236}">
                <a16:creationId xmlns="" xmlns:a16="http://schemas.microsoft.com/office/drawing/2014/main" id="{F3344EC6-2B2F-4608-A219-2B1142871A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" t="11382" r="7390" b="8278"/>
          <a:stretch/>
        </p:blipFill>
        <p:spPr bwMode="auto">
          <a:xfrm>
            <a:off x="6007415" y="4076466"/>
            <a:ext cx="2349690" cy="49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F4687E14-55B2-4628-93C0-ED6F9C4BE0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14179" y="2164683"/>
            <a:ext cx="2732052" cy="1380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8D49F651-EAE9-43AA-B32F-F65A07A8A5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5494" y="829940"/>
            <a:ext cx="1850459" cy="123726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A801102-3076-4695-98A6-F99FB85244D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33346" y="839261"/>
            <a:ext cx="1741202" cy="122205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70C9480-0593-4177-9CD7-DF86847F77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5286" y="2271462"/>
            <a:ext cx="1489012" cy="1706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A2B043F1-6797-4A1E-AD7E-65304491EEB9}"/>
              </a:ext>
            </a:extLst>
          </p:cNvPr>
          <p:cNvSpPr/>
          <p:nvPr/>
        </p:nvSpPr>
        <p:spPr>
          <a:xfrm>
            <a:off x="5932315" y="6485541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t-IT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THESEUS SYNERGIES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98532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34">
            <a:extLst>
              <a:ext uri="{FF2B5EF4-FFF2-40B4-BE49-F238E27FC236}">
                <a16:creationId xmlns="" xmlns:a16="http://schemas.microsoft.com/office/drawing/2014/main" id="{DB46C1CD-DC5E-4BD3-BC2C-721B3C5FC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593" y="5896473"/>
            <a:ext cx="1371719" cy="8657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F2D4240C-C339-4E47-8F1F-3EC63D9B0FAA}"/>
              </a:ext>
            </a:extLst>
          </p:cNvPr>
          <p:cNvSpPr/>
          <p:nvPr/>
        </p:nvSpPr>
        <p:spPr>
          <a:xfrm>
            <a:off x="2562779" y="-166"/>
            <a:ext cx="4451009" cy="6858000"/>
          </a:xfrm>
          <a:prstGeom prst="rect">
            <a:avLst/>
          </a:prstGeom>
          <a:solidFill>
            <a:schemeClr val="accent5">
              <a:lumMod val="60000"/>
              <a:lumOff val="40000"/>
              <a:alpha val="27843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794" y="1176571"/>
            <a:ext cx="2837012" cy="20599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28182" y="5434877"/>
            <a:ext cx="1330021" cy="1323439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r-process element c</a:t>
            </a:r>
            <a:r>
              <a:rPr lang="en-GB" sz="2000" dirty="0">
                <a:solidFill>
                  <a:srgbClr val="FFFF00"/>
                </a:solidFill>
                <a:effectLst/>
                <a:latin typeface="Arial Narrow" panose="020B0606020202030204" pitchFamily="34" charset="0"/>
                <a:cs typeface="Footlight MT Light"/>
              </a:rPr>
              <a:t>hemical abundances </a:t>
            </a:r>
            <a:endParaRPr lang="en-GB" sz="2000" dirty="0">
              <a:solidFill>
                <a:srgbClr val="FFFF00"/>
              </a:solidFill>
              <a:latin typeface="Arial Narrow" panose="020B0606020202030204" pitchFamily="34" charset="0"/>
              <a:cs typeface="Footlight MT Light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7076863" y="602283"/>
            <a:ext cx="2004026" cy="1015663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effectLst/>
                <a:latin typeface="Arial Narrow" panose="020B0606020202030204" pitchFamily="34" charset="0"/>
                <a:cs typeface="Footlight MT Light"/>
              </a:rPr>
              <a:t>Transient sources multi-wavelength campaigns</a:t>
            </a:r>
            <a:endParaRPr lang="en-GB" sz="2000" dirty="0">
              <a:solidFill>
                <a:srgbClr val="FFFF00"/>
              </a:solidFill>
              <a:latin typeface="Arial Narrow" panose="020B0606020202030204" pitchFamily="34" charset="0"/>
              <a:cs typeface="Footlight MT Light"/>
            </a:endParaRP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2855620" y="186744"/>
            <a:ext cx="3831595" cy="923330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90500" lvl="1" algn="ctr">
              <a:spcBef>
                <a:spcPct val="50000"/>
              </a:spcBef>
              <a:spcAft>
                <a:spcPts val="600"/>
              </a:spcAft>
            </a:pPr>
            <a:r>
              <a:rPr lang="en-GB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Localization of GW/neutrino gamma-ray or X-ray transient sources                    NIR, X-ray, Gamma-ray characterization</a:t>
            </a:r>
          </a:p>
        </p:txBody>
      </p:sp>
      <p:cxnSp>
        <p:nvCxnSpPr>
          <p:cNvPr id="29" name="Straight Arrow Connector 35"/>
          <p:cNvCxnSpPr>
            <a:cxnSpLocks/>
          </p:cNvCxnSpPr>
          <p:nvPr/>
        </p:nvCxnSpPr>
        <p:spPr bwMode="auto">
          <a:xfrm>
            <a:off x="1355828" y="2112995"/>
            <a:ext cx="0" cy="3321882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sp>
        <p:nvSpPr>
          <p:cNvPr id="49" name="Text Box 3"/>
          <p:cNvSpPr txBox="1">
            <a:spLocks noChangeArrowheads="1"/>
          </p:cNvSpPr>
          <p:nvPr/>
        </p:nvSpPr>
        <p:spPr bwMode="auto">
          <a:xfrm>
            <a:off x="1440661" y="4303686"/>
            <a:ext cx="1026632" cy="707886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Hubble constant</a:t>
            </a:r>
          </a:p>
        </p:txBody>
      </p:sp>
      <p:cxnSp>
        <p:nvCxnSpPr>
          <p:cNvPr id="34" name="Straight Arrow Connector 33"/>
          <p:cNvCxnSpPr>
            <a:cxnSpLocks/>
          </p:cNvCxnSpPr>
          <p:nvPr/>
        </p:nvCxnSpPr>
        <p:spPr bwMode="auto">
          <a:xfrm>
            <a:off x="1720916" y="2112995"/>
            <a:ext cx="0" cy="2139084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93" name="Straight Arrow Connector 35"/>
          <p:cNvCxnSpPr>
            <a:cxnSpLocks/>
          </p:cNvCxnSpPr>
          <p:nvPr/>
        </p:nvCxnSpPr>
        <p:spPr bwMode="auto">
          <a:xfrm>
            <a:off x="8877465" y="1636548"/>
            <a:ext cx="0" cy="649310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53869" y="572824"/>
            <a:ext cx="2424078" cy="1477328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90500" lvl="1" algn="l">
              <a:spcBef>
                <a:spcPct val="50000"/>
              </a:spcBef>
              <a:spcAft>
                <a:spcPts val="600"/>
              </a:spcAft>
            </a:pPr>
            <a:r>
              <a:rPr lang="en-GB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NS-BH/NS-NS merger physics/host galaxy identification/formation history/</a:t>
            </a:r>
            <a:r>
              <a:rPr lang="en-GB" dirty="0" err="1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kilonova</a:t>
            </a:r>
            <a:r>
              <a:rPr lang="en-GB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 identification</a:t>
            </a:r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9206" y="4572406"/>
            <a:ext cx="1925195" cy="1986255"/>
          </a:xfrm>
          <a:prstGeom prst="rect">
            <a:avLst/>
          </a:prstGeom>
        </p:spPr>
      </p:pic>
      <p:sp>
        <p:nvSpPr>
          <p:cNvPr id="103" name="Text Box 3">
            <a:extLst>
              <a:ext uri="{FF2B5EF4-FFF2-40B4-BE49-F238E27FC236}">
                <a16:creationId xmlns="" xmlns:a16="http://schemas.microsoft.com/office/drawing/2014/main" id="{937DF520-B4AB-46FB-AB82-FC803FC69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5465" y="2311985"/>
            <a:ext cx="1105423" cy="707886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Accretion  physics</a:t>
            </a:r>
          </a:p>
        </p:txBody>
      </p:sp>
      <p:sp>
        <p:nvSpPr>
          <p:cNvPr id="107" name="Text Box 3">
            <a:extLst>
              <a:ext uri="{FF2B5EF4-FFF2-40B4-BE49-F238E27FC236}">
                <a16:creationId xmlns="" xmlns:a16="http://schemas.microsoft.com/office/drawing/2014/main" id="{21B906FF-9178-4264-80B9-2DB29CAFA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5051" y="3454626"/>
            <a:ext cx="1435837" cy="400110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Jet physics</a:t>
            </a:r>
          </a:p>
        </p:txBody>
      </p:sp>
      <p:sp>
        <p:nvSpPr>
          <p:cNvPr id="108" name="Text Box 3">
            <a:extLst>
              <a:ext uri="{FF2B5EF4-FFF2-40B4-BE49-F238E27FC236}">
                <a16:creationId xmlns="" xmlns:a16="http://schemas.microsoft.com/office/drawing/2014/main" id="{0F087D66-2E0D-4F23-8196-9C91D7E4C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6862" y="4289490"/>
            <a:ext cx="2004026" cy="400110"/>
          </a:xfrm>
          <a:prstGeom prst="rect">
            <a:avLst/>
          </a:prstGeom>
          <a:solidFill>
            <a:schemeClr val="tx1">
              <a:alpha val="50980"/>
            </a:schemeClr>
          </a:solidFill>
          <a:ln w="25400" cap="rnd">
            <a:solidFill>
              <a:srgbClr val="CC2C1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-266700" algn="ctr">
              <a:spcBef>
                <a:spcPct val="50000"/>
              </a:spcBef>
              <a:spcAft>
                <a:spcPts val="600"/>
              </a:spcAft>
            </a:pPr>
            <a:r>
              <a:rPr lang="en-GB" sz="2000" dirty="0">
                <a:solidFill>
                  <a:srgbClr val="FFFF00"/>
                </a:solidFill>
                <a:latin typeface="Arial Narrow" panose="020B0606020202030204" pitchFamily="34" charset="0"/>
                <a:cs typeface="Footlight MT Light"/>
              </a:rPr>
              <a:t>Star formation</a:t>
            </a:r>
          </a:p>
        </p:txBody>
      </p:sp>
      <p:cxnSp>
        <p:nvCxnSpPr>
          <p:cNvPr id="110" name="Straight Arrow Connector 35">
            <a:extLst>
              <a:ext uri="{FF2B5EF4-FFF2-40B4-BE49-F238E27FC236}">
                <a16:creationId xmlns="" xmlns:a16="http://schemas.microsoft.com/office/drawing/2014/main" id="{16965859-10EB-49A3-8708-C4F8C9ADF553}"/>
              </a:ext>
            </a:extLst>
          </p:cNvPr>
          <p:cNvCxnSpPr>
            <a:cxnSpLocks/>
          </p:cNvCxnSpPr>
          <p:nvPr/>
        </p:nvCxnSpPr>
        <p:spPr bwMode="auto">
          <a:xfrm>
            <a:off x="7749705" y="1617946"/>
            <a:ext cx="0" cy="1836680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115" name="Straight Arrow Connector 35">
            <a:extLst>
              <a:ext uri="{FF2B5EF4-FFF2-40B4-BE49-F238E27FC236}">
                <a16:creationId xmlns="" xmlns:a16="http://schemas.microsoft.com/office/drawing/2014/main" id="{453FEE1B-E7BA-47A1-95D2-D5032AD349FB}"/>
              </a:ext>
            </a:extLst>
          </p:cNvPr>
          <p:cNvCxnSpPr>
            <a:cxnSpLocks/>
          </p:cNvCxnSpPr>
          <p:nvPr/>
        </p:nvCxnSpPr>
        <p:spPr bwMode="auto">
          <a:xfrm>
            <a:off x="7292508" y="1617946"/>
            <a:ext cx="0" cy="2671544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pic>
        <p:nvPicPr>
          <p:cNvPr id="122" name="Picture 9" descr="elt-telescope">
            <a:extLst>
              <a:ext uri="{FF2B5EF4-FFF2-40B4-BE49-F238E27FC236}">
                <a16:creationId xmlns="" xmlns:a16="http://schemas.microsoft.com/office/drawing/2014/main" id="{C6CF4E4A-BD98-447C-AA1F-88C447432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869" y="2951858"/>
            <a:ext cx="1237497" cy="82445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3" name="Picture 2" descr="ttps://d2z1a14d3feyr7.cloudfront.net/app/uploads/2017/07/einstein1.jpg">
            <a:extLst>
              <a:ext uri="{FF2B5EF4-FFF2-40B4-BE49-F238E27FC236}">
                <a16:creationId xmlns="" xmlns:a16="http://schemas.microsoft.com/office/drawing/2014/main" id="{7D22D4CE-E12C-40A9-9552-4F1D45989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" y="2193394"/>
            <a:ext cx="1231916" cy="684789"/>
          </a:xfrm>
          <a:prstGeom prst="rect">
            <a:avLst/>
          </a:prstGeom>
          <a:noFill/>
          <a:ln w="158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Rectangle 11">
            <a:extLst>
              <a:ext uri="{FF2B5EF4-FFF2-40B4-BE49-F238E27FC236}">
                <a16:creationId xmlns="" xmlns:a16="http://schemas.microsoft.com/office/drawing/2014/main" id="{D875E83A-DF03-4C59-B115-E1CCC2686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82" y="2233859"/>
            <a:ext cx="1086690" cy="176989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defRPr/>
            </a:pPr>
            <a:r>
              <a:rPr lang="en-US" sz="9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Einstein Telescope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4" name="Rectangle 11">
            <a:extLst>
              <a:ext uri="{FF2B5EF4-FFF2-40B4-BE49-F238E27FC236}">
                <a16:creationId xmlns="" xmlns:a16="http://schemas.microsoft.com/office/drawing/2014/main" id="{BE8DD237-0478-4569-AD7A-42DD3F017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82" y="2978108"/>
            <a:ext cx="1086690" cy="176989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9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ELT TMT GMT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="" xmlns:a16="http://schemas.microsoft.com/office/drawing/2014/main" id="{FE8B156A-893C-4CE2-A21C-848C5C7617A5}"/>
              </a:ext>
            </a:extLst>
          </p:cNvPr>
          <p:cNvGrpSpPr/>
          <p:nvPr/>
        </p:nvGrpSpPr>
        <p:grpSpPr>
          <a:xfrm>
            <a:off x="8041087" y="5081392"/>
            <a:ext cx="1048511" cy="783772"/>
            <a:chOff x="1223228" y="2276871"/>
            <a:chExt cx="2225228" cy="1703545"/>
          </a:xfrm>
        </p:grpSpPr>
        <p:pic>
          <p:nvPicPr>
            <p:cNvPr id="126" name="Picture 125">
              <a:extLst>
                <a:ext uri="{FF2B5EF4-FFF2-40B4-BE49-F238E27FC236}">
                  <a16:creationId xmlns="" xmlns:a16="http://schemas.microsoft.com/office/drawing/2014/main" id="{7A405AD4-8E93-498D-92F1-216165D929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14686"/>
            <a:stretch/>
          </p:blipFill>
          <p:spPr>
            <a:xfrm>
              <a:off x="1223228" y="2276871"/>
              <a:ext cx="2225228" cy="1703545"/>
            </a:xfrm>
            <a:prstGeom prst="rect">
              <a:avLst/>
            </a:prstGeom>
            <a:ln w="15875">
              <a:solidFill>
                <a:schemeClr val="bg1"/>
              </a:solidFill>
            </a:ln>
          </p:spPr>
        </p:pic>
        <p:sp>
          <p:nvSpPr>
            <p:cNvPr id="127" name="Rectangle 11">
              <a:extLst>
                <a:ext uri="{FF2B5EF4-FFF2-40B4-BE49-F238E27FC236}">
                  <a16:creationId xmlns="" xmlns:a16="http://schemas.microsoft.com/office/drawing/2014/main" id="{1BBD76ED-34DC-4EFA-BEA6-86316FD2F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490" y="2353070"/>
              <a:ext cx="1643670" cy="3476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LSST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0" name="Rectangle 11">
            <a:extLst>
              <a:ext uri="{FF2B5EF4-FFF2-40B4-BE49-F238E27FC236}">
                <a16:creationId xmlns="" xmlns:a16="http://schemas.microsoft.com/office/drawing/2014/main" id="{A5E4745D-1CFA-4F6E-AB11-D921A5FF3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1090" y="6471135"/>
            <a:ext cx="761206" cy="206466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defRPr/>
            </a:pP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ATHENA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4" name="Picture 133">
            <a:extLst>
              <a:ext uri="{FF2B5EF4-FFF2-40B4-BE49-F238E27FC236}">
                <a16:creationId xmlns="" xmlns:a16="http://schemas.microsoft.com/office/drawing/2014/main" id="{09CFC239-78B7-4AC9-BCDC-E6164BE182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18163" y="5071734"/>
            <a:ext cx="808442" cy="803088"/>
          </a:xfrm>
          <a:prstGeom prst="rect">
            <a:avLst/>
          </a:prstGeom>
        </p:spPr>
      </p:pic>
      <p:sp>
        <p:nvSpPr>
          <p:cNvPr id="133" name="Rectangle 11">
            <a:extLst>
              <a:ext uri="{FF2B5EF4-FFF2-40B4-BE49-F238E27FC236}">
                <a16:creationId xmlns="" xmlns:a16="http://schemas.microsoft.com/office/drawing/2014/main" id="{5BFDC530-D851-4946-A57A-7CAB529A4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655" y="5126987"/>
            <a:ext cx="579131" cy="148141"/>
          </a:xfrm>
          <a:prstGeom prst="rect">
            <a:avLst/>
          </a:prstGeom>
          <a:solidFill>
            <a:schemeClr val="bg1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05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SKA</a:t>
            </a:r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30" idx="1"/>
          </p:cNvCxnSpPr>
          <p:nvPr/>
        </p:nvCxnSpPr>
        <p:spPr bwMode="auto">
          <a:xfrm flipH="1">
            <a:off x="2499704" y="648409"/>
            <a:ext cx="355916" cy="0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46" name="Straight Arrow Connector 45"/>
          <p:cNvCxnSpPr>
            <a:cxnSpLocks/>
          </p:cNvCxnSpPr>
          <p:nvPr/>
        </p:nvCxnSpPr>
        <p:spPr bwMode="auto">
          <a:xfrm>
            <a:off x="6687215" y="682822"/>
            <a:ext cx="391797" cy="0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51" name="Straight Arrow Connector 50"/>
          <p:cNvCxnSpPr>
            <a:cxnSpLocks/>
            <a:stCxn id="43" idx="0"/>
            <a:endCxn id="5" idx="2"/>
          </p:cNvCxnSpPr>
          <p:nvPr/>
        </p:nvCxnSpPr>
        <p:spPr bwMode="auto">
          <a:xfrm flipV="1">
            <a:off x="4835300" y="3236545"/>
            <a:ext cx="0" cy="961841"/>
          </a:xfrm>
          <a:prstGeom prst="straightConnector1">
            <a:avLst/>
          </a:prstGeom>
          <a:solidFill>
            <a:schemeClr val="bg1">
              <a:alpha val="32001"/>
            </a:schemeClr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EBFC0A3-DF7C-4826-9723-90EC128E30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15699" y="1890732"/>
            <a:ext cx="2056138" cy="168687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2" descr="THESEUS">
            <a:extLst>
              <a:ext uri="{FF2B5EF4-FFF2-40B4-BE49-F238E27FC236}">
                <a16:creationId xmlns="" xmlns:a16="http://schemas.microsoft.com/office/drawing/2014/main" id="{2672E32E-E42C-4B30-B120-5C111C39F6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" t="11382" r="7390" b="8278"/>
          <a:stretch/>
        </p:blipFill>
        <p:spPr bwMode="auto">
          <a:xfrm>
            <a:off x="3660455" y="4198386"/>
            <a:ext cx="2349690" cy="49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Immagine 44"/>
          <p:cNvPicPr>
            <a:picLocks noChangeAspect="1"/>
          </p:cNvPicPr>
          <p:nvPr/>
        </p:nvPicPr>
        <p:blipFill rotWithShape="1">
          <a:blip r:embed="rId12"/>
          <a:srcRect l="50909" r="4090"/>
          <a:stretch/>
        </p:blipFill>
        <p:spPr>
          <a:xfrm>
            <a:off x="5114613" y="2396136"/>
            <a:ext cx="1851857" cy="169935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CCCCDD1D-29B8-4A6C-8D05-09E3AF96D6A2}"/>
              </a:ext>
            </a:extLst>
          </p:cNvPr>
          <p:cNvSpPr/>
          <p:nvPr/>
        </p:nvSpPr>
        <p:spPr>
          <a:xfrm>
            <a:off x="3515147" y="6523582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t-IT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THESEUS SYNERGIES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53773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" y="1511299"/>
            <a:ext cx="9144000" cy="5943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it-IT" sz="2400" b="1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THESEUS</a:t>
            </a:r>
            <a:r>
              <a:rPr lang="en-US" altLang="it-IT" sz="24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it-IT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Core Science</a:t>
            </a:r>
            <a:r>
              <a:rPr lang="en-US" altLang="it-IT" sz="2400" b="1" dirty="0">
                <a:latin typeface="Arial" charset="0"/>
                <a:ea typeface="Arial" charset="0"/>
                <a:cs typeface="Arial" charset="0"/>
              </a:rPr>
              <a:t> is based on two pillars:</a:t>
            </a:r>
            <a:endParaRPr lang="en-US" altLang="it-IT" sz="1800" dirty="0">
              <a:latin typeface="Arial" charset="0"/>
              <a:ea typeface="Arial" charset="0"/>
              <a:cs typeface="Arial" charset="0"/>
            </a:endParaRPr>
          </a:p>
          <a:p>
            <a:pPr lvl="1" fontAlgn="base">
              <a:spcAft>
                <a:spcPct val="0"/>
              </a:spcAft>
              <a:buFont typeface="Courier New" charset="0"/>
              <a:buChar char="o"/>
              <a:defRPr/>
            </a:pP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probe the </a:t>
            </a:r>
            <a:r>
              <a:rPr lang="en-US" altLang="it-IT" sz="2000" b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physical properties of the early Universe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, by discovering and exploiting the population of high redshift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GRBs.</a:t>
            </a:r>
            <a:endParaRPr lang="en-US" altLang="it-IT" sz="2000" dirty="0">
              <a:latin typeface="Arial" charset="0"/>
              <a:ea typeface="Arial" charset="0"/>
              <a:cs typeface="Arial" charset="0"/>
            </a:endParaRPr>
          </a:p>
          <a:p>
            <a:pPr lvl="1" fontAlgn="base">
              <a:spcAft>
                <a:spcPct val="0"/>
              </a:spcAft>
              <a:buFont typeface="Courier New" charset="0"/>
              <a:buChar char="o"/>
              <a:defRPr/>
            </a:pP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provide an </a:t>
            </a:r>
            <a:r>
              <a:rPr lang="en-US" altLang="it-IT" sz="2000" b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unprecedented deep monitoring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of the soft X-ray transient Universe,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providing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a fundamental contribution to multi-messenger and time domain astrophysics in the early 2030s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(synergy with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aLIGO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aVirgo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eLISA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, ET,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Km3NET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and EM facilities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e.g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., LSST, E-ELT, SKA, CTA, ATHENA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lang="en-US" altLang="it-IT" sz="2000" dirty="0">
              <a:latin typeface="Arial" charset="0"/>
              <a:ea typeface="Arial" charset="0"/>
              <a:cs typeface="Arial" charset="0"/>
            </a:endParaRPr>
          </a:p>
          <a:p>
            <a:pPr lvl="1" fontAlgn="base"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altLang="it-IT" sz="800" dirty="0">
              <a:latin typeface="Arial" charset="0"/>
              <a:ea typeface="Arial" charset="0"/>
              <a:cs typeface="Arial" charset="0"/>
            </a:endParaRP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it-IT" sz="2400" b="1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THESEUS</a:t>
            </a:r>
            <a:r>
              <a:rPr lang="en-US" altLang="it-IT" sz="24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it-IT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Observatory Science</a:t>
            </a:r>
            <a:r>
              <a:rPr lang="en-US" altLang="it-IT" sz="2400" b="1" dirty="0">
                <a:latin typeface="Arial" charset="0"/>
                <a:ea typeface="Arial" charset="0"/>
                <a:cs typeface="Arial" charset="0"/>
              </a:rPr>
              <a:t> includes:</a:t>
            </a:r>
            <a:endParaRPr lang="en-US" altLang="it-IT" sz="1800" dirty="0">
              <a:latin typeface="Arial" charset="0"/>
              <a:ea typeface="Arial" charset="0"/>
              <a:cs typeface="Arial" charset="0"/>
            </a:endParaRPr>
          </a:p>
          <a:p>
            <a:pPr lvl="1" fontAlgn="base">
              <a:spcAft>
                <a:spcPct val="0"/>
              </a:spcAft>
              <a:buFont typeface="Courier New" charset="0"/>
              <a:buChar char="o"/>
              <a:defRPr/>
            </a:pP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study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of thousands of faint to bright X-ray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sources by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exploiting the </a:t>
            </a:r>
            <a:r>
              <a:rPr lang="en-US" altLang="it-IT" sz="2000" b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unique simultaneous availability of broad band X-ray and NIR </a:t>
            </a:r>
            <a:r>
              <a:rPr lang="en-US" altLang="it-IT" sz="2000" b="1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observations</a:t>
            </a:r>
            <a:endParaRPr lang="en-US" altLang="it-IT" sz="2000" b="1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  <a:p>
            <a:pPr lvl="1" fontAlgn="base">
              <a:spcAft>
                <a:spcPct val="0"/>
              </a:spcAft>
              <a:buFont typeface="Courier New" charset="0"/>
              <a:buChar char="o"/>
              <a:defRPr/>
            </a:pP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provide a </a:t>
            </a:r>
            <a:r>
              <a:rPr lang="en-US" altLang="it-IT" sz="2000" b="1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flexible follow-up observatory 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for fast transient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events</a:t>
            </a:r>
            <a:r>
              <a:rPr lang="en-US" altLang="it-IT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with multi-wavelength </a:t>
            </a:r>
            <a:r>
              <a:rPr lang="en-US" altLang="it-IT" sz="2000" dirty="0" err="1" smtClean="0">
                <a:latin typeface="Arial" charset="0"/>
                <a:ea typeface="Arial" charset="0"/>
                <a:cs typeface="Arial" charset="0"/>
              </a:rPr>
              <a:t>ToO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 capabilities and </a:t>
            </a:r>
            <a:r>
              <a:rPr lang="en-US" altLang="it-IT" sz="2000" b="1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guest-observer </a:t>
            </a:r>
            <a:r>
              <a:rPr lang="en-US" altLang="it-IT" sz="2000" b="1" dirty="0" err="1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altLang="it-IT" sz="20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altLang="it-IT" sz="14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US" altLang="it-IT" sz="14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F333-E99B-4147-AC95-5B7B2FC8584E}" type="slidenum">
              <a:rPr lang="fr-FR" smtClean="0"/>
              <a:t>27</a:t>
            </a:fld>
            <a:endParaRPr lang="fr-FR"/>
          </a:p>
        </p:txBody>
      </p:sp>
      <p:pic>
        <p:nvPicPr>
          <p:cNvPr id="6" name="Picture 2" descr="THESE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96" y="37864"/>
            <a:ext cx="8868084" cy="13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6200" y="4267200"/>
            <a:ext cx="8982880" cy="2362200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9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0624" y="-151584"/>
            <a:ext cx="7979664" cy="914400"/>
          </a:xfrm>
        </p:spPr>
        <p:txBody>
          <a:bodyPr/>
          <a:lstStyle/>
          <a:p>
            <a:r>
              <a:rPr lang="it-IT" altLang="it-IT" sz="4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it-IT" altLang="it-IT" sz="4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it-IT" altLang="it-IT" sz="4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4691" y="457200"/>
            <a:ext cx="9019309" cy="6518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FontTx/>
              <a:buNone/>
              <a:defRPr/>
            </a:pPr>
            <a:endParaRPr lang="en-US" altLang="it-IT" sz="4400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THESEUS, submitted to ESA/M5 by a large European collaboration with strong interest by international partners (e.g., US)  </a:t>
            </a:r>
            <a:r>
              <a:rPr lang="en-US" altLang="it-IT" sz="8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fully exploit GRBs as powerful and unique tools to investigate the early Universe </a:t>
            </a: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will provide us with unprecedented clues to GRB physics and sub-classes.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US" altLang="it-IT" sz="4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will </a:t>
            </a: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play 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fundamental role for GW/multi-messenger and time domain astrophysics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the end of next decade, </a:t>
            </a: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by providing 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flexible follow-up observatory for fast transient events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multi-wavelength </a:t>
            </a:r>
            <a:r>
              <a:rPr lang="en-US" altLang="it-IT" sz="88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capabilities and guest-observer </a:t>
            </a:r>
            <a:r>
              <a:rPr lang="en-US" altLang="it-IT" sz="88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en-US" altLang="it-IT" sz="8800" b="1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altLang="it-IT" sz="4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is a 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unique occasion for fully exploiting the </a:t>
            </a:r>
            <a:r>
              <a:rPr lang="en-US" altLang="it-IT" sz="8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European leadership 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time-domain and multi-messenger astrophysics and in key-enabling technologies </a:t>
            </a:r>
            <a:endParaRPr lang="en-US" altLang="it-IT" sz="8800" b="1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altLang="it-IT" sz="4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observations will impact on </a:t>
            </a:r>
            <a:r>
              <a:rPr lang="en-US" altLang="it-IT" sz="8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fields of astrophysics, cosmology and fundamental physics and will enhance importantly the scientific return of 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generation multi messenger 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8800" b="1" dirty="0" err="1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aLIGO</a:t>
            </a:r>
            <a:r>
              <a:rPr lang="en-US" sz="88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en-US" sz="8800" b="1" dirty="0" err="1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aVirgo</a:t>
            </a:r>
            <a:r>
              <a:rPr lang="en-US" sz="88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88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LISA</a:t>
            </a:r>
            <a:r>
              <a:rPr lang="en-US" sz="88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ET, or Km3NET;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it-IT" sz="88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e.m</a:t>
            </a:r>
            <a:r>
              <a:rPr lang="en-US" altLang="it-IT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facilities </a:t>
            </a:r>
            <a:r>
              <a:rPr lang="en-US" altLang="it-IT" sz="8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(e.g., LSST, E-ELT, SKA, CTA, ATHENA</a:t>
            </a:r>
            <a:r>
              <a:rPr lang="en-US" altLang="it-IT" sz="8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altLang="it-IT" sz="4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US" altLang="it-IT" sz="8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Call for participating THESEUS scientific WGs issued in October 2019; THESEUS International Conference in Malaga on Spring 2020 </a:t>
            </a:r>
          </a:p>
          <a:p>
            <a:pPr marL="0" indent="0" algn="ctr">
              <a:buNone/>
              <a:defRPr/>
            </a:pPr>
            <a:r>
              <a:rPr lang="it-IT" sz="11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http://www.isdc.unige.ch/theseus/</a:t>
            </a:r>
          </a:p>
          <a:p>
            <a:pPr algn="ctr"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US" altLang="it-IT" sz="8800" u="sng" dirty="0" smtClean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US" altLang="it-IT" sz="6000" dirty="0" smtClean="0">
              <a:solidFill>
                <a:srgbClr val="7030A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52400" y="5486400"/>
            <a:ext cx="8915400" cy="1219200"/>
          </a:xfrm>
          <a:prstGeom prst="rect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78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45927"/>
            <a:ext cx="5181600" cy="346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2362200" y="1146507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</a:t>
            </a:r>
            <a:r>
              <a:rPr lang="it-IT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endParaRPr lang="it-IT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29200" y="1143000"/>
            <a:ext cx="137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</a:t>
            </a:r>
            <a:endParaRPr lang="it-IT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52600" y="520958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>
                <a:solidFill>
                  <a:srgbClr val="0000FF"/>
                </a:solidFill>
              </a:rPr>
              <a:t>Baloo</a:t>
            </a:r>
            <a:endParaRPr lang="it-IT" sz="2000" b="1" dirty="0">
              <a:solidFill>
                <a:srgbClr val="0000FF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 flipV="1">
            <a:off x="2057400" y="4641527"/>
            <a:ext cx="76200" cy="568054"/>
          </a:xfrm>
          <a:prstGeom prst="straightConnector1">
            <a:avLst/>
          </a:prstGeom>
          <a:ln w="25400">
            <a:solidFill>
              <a:srgbClr val="0000FF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4381500" y="5209581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>
                <a:solidFill>
                  <a:srgbClr val="0000FF"/>
                </a:solidFill>
              </a:rPr>
              <a:t>Baloo</a:t>
            </a:r>
            <a:r>
              <a:rPr lang="it-IT" sz="2000" b="1" dirty="0" smtClean="0">
                <a:solidFill>
                  <a:srgbClr val="0000FF"/>
                </a:solidFill>
              </a:rPr>
              <a:t> III</a:t>
            </a:r>
            <a:endParaRPr lang="it-IT" sz="2000" b="1" dirty="0">
              <a:solidFill>
                <a:srgbClr val="0000FF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flipV="1">
            <a:off x="4724400" y="4700670"/>
            <a:ext cx="76200" cy="568054"/>
          </a:xfrm>
          <a:prstGeom prst="straightConnector1">
            <a:avLst/>
          </a:prstGeom>
          <a:ln w="25400">
            <a:solidFill>
              <a:srgbClr val="0000FF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9646" y="152400"/>
            <a:ext cx="889195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it-IT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THESEUS,  a </a:t>
            </a:r>
            <a:r>
              <a:rPr lang="it-IT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rather</a:t>
            </a:r>
            <a:r>
              <a:rPr lang="it-IT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long way from </a:t>
            </a:r>
            <a:r>
              <a:rPr lang="it-IT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proposal</a:t>
            </a:r>
            <a:r>
              <a:rPr lang="it-IT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(2016) to </a:t>
            </a:r>
            <a:r>
              <a:rPr lang="it-IT" alt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</a:t>
            </a:r>
            <a:r>
              <a:rPr lang="it-IT" alt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(2032)…  </a:t>
            </a:r>
            <a:endParaRPr lang="it-IT" altLang="it-IT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5715000"/>
            <a:ext cx="927295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great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adventure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aiming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great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science!!!</a:t>
            </a:r>
            <a:endParaRPr lang="it-IT" altLang="it-IT" sz="3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3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B anima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91639"/>
            <a:ext cx="4267199" cy="287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ammaraybursttypes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49661"/>
            <a:ext cx="4180724" cy="308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heasarc.gsfc.nasa.gov/docs/cgro/images/cgro/2704_grbs_fluen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962400"/>
            <a:ext cx="42671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nspirehep.net/record/840869/files/z2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79" y="3962399"/>
            <a:ext cx="4063545" cy="285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6200" y="76200"/>
            <a:ext cx="8828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Gamma-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Ray</a:t>
            </a:r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Bursts</a:t>
            </a:r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 the 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most</a:t>
            </a:r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extreme</a:t>
            </a:r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phenomenon</a:t>
            </a:r>
            <a:r>
              <a:rPr lang="it-IT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in the </a:t>
            </a:r>
            <a:r>
              <a:rPr lang="it-IT" sz="3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Universe</a:t>
            </a:r>
            <a:endParaRPr lang="it-IT" sz="3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895600"/>
            <a:ext cx="7980362" cy="914400"/>
          </a:xfrm>
        </p:spPr>
        <p:txBody>
          <a:bodyPr/>
          <a:lstStyle/>
          <a:p>
            <a:r>
              <a:rPr lang="it-IT" altLang="it-IT" sz="6000" b="1" dirty="0" smtClean="0">
                <a:solidFill>
                  <a:srgbClr val="FF0000"/>
                </a:solidFill>
              </a:rPr>
              <a:t>Back-up </a:t>
            </a:r>
            <a:r>
              <a:rPr lang="it-IT" altLang="it-IT" sz="6000" b="1" dirty="0" err="1" smtClean="0">
                <a:solidFill>
                  <a:srgbClr val="FF0000"/>
                </a:solidFill>
              </a:rPr>
              <a:t>slides</a:t>
            </a:r>
            <a:r>
              <a:rPr lang="it-IT" altLang="it-IT" sz="4000" b="1" dirty="0" smtClean="0">
                <a:solidFill>
                  <a:srgbClr val="FF0000"/>
                </a:solidFill>
              </a:rPr>
              <a:t/>
            </a:r>
            <a:br>
              <a:rPr lang="it-IT" altLang="it-IT" sz="4000" b="1" dirty="0" smtClean="0">
                <a:solidFill>
                  <a:srgbClr val="FF0000"/>
                </a:solidFill>
              </a:rPr>
            </a:br>
            <a:r>
              <a:rPr lang="it-IT" altLang="it-IT" sz="4000" b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65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928623"/>
            <a:ext cx="4419600" cy="287922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3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800" b="1" i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Shedding light on the early Universe with GRBs</a:t>
            </a:r>
            <a:endParaRPr lang="en-US" altLang="it-IT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/>
          <a:srcRect l="1" r="47412"/>
          <a:stretch/>
        </p:blipFill>
        <p:spPr>
          <a:xfrm>
            <a:off x="4558079" y="708024"/>
            <a:ext cx="4421329" cy="2995295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5532120" y="708024"/>
            <a:ext cx="2880360" cy="24365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69" y="1023245"/>
            <a:ext cx="4223010" cy="2782196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/>
          <a:srcRect l="22664" t="1709" r="19085" b="28101"/>
          <a:stretch/>
        </p:blipFill>
        <p:spPr>
          <a:xfrm>
            <a:off x="4733292" y="3703319"/>
            <a:ext cx="4118100" cy="301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3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3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800" b="1" i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800" b="1" i="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GW/</a:t>
            </a:r>
            <a:r>
              <a:rPr lang="en-US" alt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multi-messenger and time-domain astrophysics </a:t>
            </a:r>
            <a:endParaRPr lang="en-US" altLang="it-IT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79388" y="751032"/>
            <a:ext cx="8594325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it-IT" sz="800" dirty="0" smtClean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 transient sources that will be monitored by THESEUS include</a:t>
            </a:r>
            <a:r>
              <a:rPr lang="en-US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it-IT" sz="24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4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NS-NS / NS-BH </a:t>
            </a:r>
            <a:r>
              <a:rPr lang="it-IT" sz="2400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mergers</a:t>
            </a:r>
            <a:r>
              <a:rPr lang="it-IT" sz="24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400" b="1" u="sng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collimated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EM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emission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from short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GRBs</a:t>
            </a:r>
            <a:r>
              <a:rPr lang="it-IT" sz="2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their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afterglows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(rate of ≤ 1/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yr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for 2G GW detectors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but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up to 20/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yr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for 3G GW detectors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Einstein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Telescope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endParaRPr lang="it-IT" sz="24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Optical/NIR and soft X-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ray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b="1" u="sng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isotropic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emissions</a:t>
            </a:r>
            <a:r>
              <a:rPr lang="it-IT" sz="2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from </a:t>
            </a:r>
            <a:r>
              <a:rPr lang="it-IT" sz="2400" b="1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macronovae</a:t>
            </a:r>
            <a:r>
              <a:rPr 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off-</a:t>
            </a:r>
            <a:r>
              <a:rPr lang="it-IT" sz="2400" b="1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axis</a:t>
            </a:r>
            <a:r>
              <a:rPr 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b="1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afterglows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and, for NS-NS, from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newly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born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magnetar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spindown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(rate of GW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detectable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NS-NS or NS-BH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systems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i.e.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dozens-hundreds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yr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4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Core </a:t>
            </a:r>
            <a:r>
              <a:rPr lang="it-IT" sz="2400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collapse</a:t>
            </a:r>
            <a:r>
              <a:rPr lang="it-IT" sz="24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of massive </a:t>
            </a:r>
            <a:r>
              <a:rPr lang="it-IT" sz="2400" dirty="0" err="1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stars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Long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GRBs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LLGRBs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ccSNe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much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more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uncertain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predictions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GW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energy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output, 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possible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rate of ~1/</a:t>
            </a:r>
            <a:r>
              <a:rPr lang="it-IT" sz="24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yr</a:t>
            </a:r>
            <a:r>
              <a:rPr lang="it-IT" sz="24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400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Flares</a:t>
            </a:r>
            <a:r>
              <a:rPr lang="it-IT" sz="24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from </a:t>
            </a:r>
            <a:r>
              <a:rPr lang="it-IT" sz="2400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isolated</a:t>
            </a:r>
            <a:r>
              <a:rPr lang="it-IT" sz="24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NSs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Soft Gamma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Repeaters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although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GW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energy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content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~0.01%-1% of EM </a:t>
            </a:r>
            <a:r>
              <a:rPr 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counterpart</a:t>
            </a:r>
            <a:r>
              <a:rPr lang="it-IT" sz="24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endParaRPr lang="it-IT" sz="24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it-IT" dirty="0" smtClean="0">
              <a:solidFill>
                <a:srgbClr val="0066FF"/>
              </a:solidFill>
              <a:effectLst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it-IT" sz="1600" dirty="0" smtClean="0">
              <a:solidFill>
                <a:srgbClr val="0066FF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02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3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800" b="1" i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800" b="1" i="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GW/</a:t>
            </a:r>
            <a:r>
              <a:rPr lang="en-US" alt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multi-messenger and time-domain astrophysics </a:t>
            </a:r>
            <a:endParaRPr lang="en-US" altLang="it-IT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1000" y="609600"/>
            <a:ext cx="8594325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457200" algn="l"/>
              </a:tabLst>
            </a:pPr>
            <a:endParaRPr lang="it-IT" sz="800" dirty="0" smtClean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en-US" sz="25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 transient sources that will be monitored by THESEUS </a:t>
            </a:r>
            <a:r>
              <a:rPr lang="en-US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include </a:t>
            </a:r>
            <a:r>
              <a:rPr lang="it-IT" sz="25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NS-NS / NS-BH </a:t>
            </a:r>
            <a:r>
              <a:rPr lang="it-IT" sz="2500" b="1" dirty="0" err="1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mergers</a:t>
            </a:r>
            <a:r>
              <a:rPr lang="it-IT" sz="25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500" b="1" u="sng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collimated</a:t>
            </a:r>
            <a:r>
              <a:rPr lang="it-IT" sz="25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on-</a:t>
            </a:r>
            <a:r>
              <a:rPr lang="it-IT" sz="2500" dirty="0" err="1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axis</a:t>
            </a:r>
            <a:r>
              <a:rPr lang="it-IT" sz="25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off-</a:t>
            </a:r>
            <a:r>
              <a:rPr lang="it-IT" sz="2500" dirty="0" err="1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axis</a:t>
            </a:r>
            <a:r>
              <a:rPr lang="it-IT" sz="25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prompt</a:t>
            </a: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gamma-</a:t>
            </a:r>
            <a:r>
              <a:rPr lang="it-IT" sz="25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ray</a:t>
            </a:r>
            <a:r>
              <a:rPr lang="it-IT" sz="25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emission</a:t>
            </a:r>
            <a:r>
              <a:rPr lang="it-IT" sz="2500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from </a:t>
            </a:r>
            <a:r>
              <a:rPr lang="it-IT" sz="25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short </a:t>
            </a:r>
            <a:r>
              <a:rPr lang="it-IT" sz="2500" dirty="0" err="1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GRBs</a:t>
            </a:r>
            <a:endParaRPr lang="it-IT" sz="25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Optical/NIR and soft X-</a:t>
            </a:r>
            <a:r>
              <a:rPr lang="it-IT" sz="25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ray</a:t>
            </a: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b="1" u="sng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isotropic</a:t>
            </a: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emissions</a:t>
            </a:r>
            <a:r>
              <a:rPr lang="it-IT" sz="25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from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kilonovae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off-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axis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afterglows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and, for NS-NS, from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newly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born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ms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magnetar</a:t>
            </a:r>
            <a:r>
              <a:rPr lang="it-IT" sz="25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500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spindown</a:t>
            </a:r>
            <a:endParaRPr lang="it-IT" sz="2500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7" y="3733800"/>
            <a:ext cx="4953000" cy="335443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r="37500" b="33884"/>
          <a:stretch/>
        </p:blipFill>
        <p:spPr>
          <a:xfrm>
            <a:off x="4856018" y="3518089"/>
            <a:ext cx="4267200" cy="324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76199" y="156492"/>
            <a:ext cx="9067801" cy="1143000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arcsecond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localization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afterglow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kilonova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from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shortGRB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/GW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events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THESEUS/IRT </a:t>
            </a:r>
            <a:endParaRPr lang="it-IT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76930" y="5766137"/>
            <a:ext cx="7625969" cy="110799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smtClean="0">
                <a:solidFill>
                  <a:srgbClr val="0000FF"/>
                </a:solidFill>
              </a:rPr>
              <a:t>Precise </a:t>
            </a:r>
            <a:r>
              <a:rPr lang="it-IT" sz="2200" b="1" dirty="0" err="1" smtClean="0">
                <a:solidFill>
                  <a:srgbClr val="0000FF"/>
                </a:solidFill>
              </a:rPr>
              <a:t>localization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is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mandatory</a:t>
            </a:r>
            <a:r>
              <a:rPr lang="it-IT" sz="2200" b="1" dirty="0" smtClean="0">
                <a:solidFill>
                  <a:srgbClr val="0000FF"/>
                </a:solidFill>
              </a:rPr>
              <a:t> to </a:t>
            </a:r>
            <a:r>
              <a:rPr lang="it-IT" sz="2200" b="1" dirty="0" err="1" smtClean="0">
                <a:solidFill>
                  <a:srgbClr val="0000FF"/>
                </a:solidFill>
              </a:rPr>
              <a:t>activate</a:t>
            </a:r>
            <a:r>
              <a:rPr lang="it-IT" sz="2200" b="1" dirty="0" smtClean="0">
                <a:solidFill>
                  <a:srgbClr val="0000FF"/>
                </a:solidFill>
              </a:rPr>
              <a:t> large </a:t>
            </a:r>
            <a:r>
              <a:rPr lang="it-IT" sz="2200" b="1" dirty="0" err="1" smtClean="0">
                <a:solidFill>
                  <a:srgbClr val="0000FF"/>
                </a:solidFill>
              </a:rPr>
              <a:t>ground-based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telescopes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as</a:t>
            </a:r>
            <a:r>
              <a:rPr lang="it-IT" sz="2200" b="1" dirty="0" smtClean="0">
                <a:solidFill>
                  <a:srgbClr val="0000FF"/>
                </a:solidFill>
              </a:rPr>
              <a:t> VLT or ELT from </a:t>
            </a:r>
            <a:r>
              <a:rPr lang="it-IT" sz="2200" b="1" dirty="0" err="1" smtClean="0">
                <a:solidFill>
                  <a:srgbClr val="0000FF"/>
                </a:solidFill>
              </a:rPr>
              <a:t>which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detailed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spectral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analysis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will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reveal</a:t>
            </a:r>
            <a:r>
              <a:rPr lang="it-IT" sz="2200" b="1" dirty="0" smtClean="0">
                <a:solidFill>
                  <a:srgbClr val="0000FF"/>
                </a:solidFill>
              </a:rPr>
              <a:t> the </a:t>
            </a:r>
            <a:r>
              <a:rPr lang="it-IT" sz="2200" b="1" dirty="0" err="1" smtClean="0">
                <a:solidFill>
                  <a:srgbClr val="0000FF"/>
                </a:solidFill>
              </a:rPr>
              <a:t>intrinsic</a:t>
            </a:r>
            <a:r>
              <a:rPr lang="it-IT" sz="2200" b="1" dirty="0" smtClean="0">
                <a:solidFill>
                  <a:srgbClr val="0000FF"/>
                </a:solidFill>
              </a:rPr>
              <a:t> nature of </a:t>
            </a:r>
            <a:r>
              <a:rPr lang="it-IT" sz="2200" b="1" dirty="0" err="1" smtClean="0">
                <a:solidFill>
                  <a:srgbClr val="0000FF"/>
                </a:solidFill>
              </a:rPr>
              <a:t>these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newly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discovered</a:t>
            </a:r>
            <a:r>
              <a:rPr lang="it-IT" sz="2200" b="1" dirty="0" smtClean="0">
                <a:solidFill>
                  <a:srgbClr val="0000FF"/>
                </a:solidFill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</a:rPr>
              <a:t>phenomena</a:t>
            </a:r>
            <a:endParaRPr lang="it-IT" sz="2200" b="1" dirty="0">
              <a:solidFill>
                <a:srgbClr val="0000FF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9" y="1676400"/>
            <a:ext cx="4953001" cy="405377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1676401"/>
            <a:ext cx="4114799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51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200" y="112889"/>
            <a:ext cx="8019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GB" sz="2800" b="1" dirty="0" smtClean="0">
                <a:solidFill>
                  <a:srgbClr val="FF0000"/>
                </a:solidFill>
                <a:latin typeface="+mj-lt"/>
              </a:rPr>
              <a:t>Promptly and accurately localizing </a:t>
            </a:r>
            <a:r>
              <a:rPr lang="en-GB" sz="2800" b="1" dirty="0" err="1" smtClean="0">
                <a:solidFill>
                  <a:srgbClr val="FF0000"/>
                </a:solidFill>
                <a:latin typeface="+mj-lt"/>
              </a:rPr>
              <a:t>e.m</a:t>
            </a:r>
            <a:r>
              <a:rPr lang="en-GB" sz="2800" b="1" dirty="0" smtClean="0">
                <a:solidFill>
                  <a:srgbClr val="FF0000"/>
                </a:solidFill>
                <a:latin typeface="+mj-lt"/>
              </a:rPr>
              <a:t>. counterparts to GW events with THESEUS </a:t>
            </a:r>
            <a:endParaRPr lang="en-GB" sz="28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03200" y="1080124"/>
            <a:ext cx="8788400" cy="5546457"/>
            <a:chOff x="203200" y="1080124"/>
            <a:chExt cx="8788400" cy="5546457"/>
          </a:xfrm>
        </p:grpSpPr>
        <p:pic>
          <p:nvPicPr>
            <p:cNvPr id="5" name="Immagine 4" descr="region_z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00" y="1080124"/>
              <a:ext cx="8788400" cy="5546457"/>
            </a:xfrm>
            <a:prstGeom prst="rect">
              <a:avLst/>
            </a:prstGeom>
          </p:spPr>
        </p:pic>
        <p:sp>
          <p:nvSpPr>
            <p:cNvPr id="17" name="Trapezio 16"/>
            <p:cNvSpPr/>
            <p:nvPr/>
          </p:nvSpPr>
          <p:spPr>
            <a:xfrm rot="10800000">
              <a:off x="3047997" y="1635482"/>
              <a:ext cx="987425" cy="2882900"/>
            </a:xfrm>
            <a:prstGeom prst="trapezoid">
              <a:avLst>
                <a:gd name="adj" fmla="val 0"/>
              </a:avLst>
            </a:prstGeom>
            <a:solidFill>
              <a:srgbClr val="C0504D">
                <a:alpha val="3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Rettangolo 20"/>
            <p:cNvSpPr/>
            <p:nvPr/>
          </p:nvSpPr>
          <p:spPr>
            <a:xfrm>
              <a:off x="7154332" y="2587983"/>
              <a:ext cx="65617" cy="63500"/>
            </a:xfrm>
            <a:prstGeom prst="rect">
              <a:avLst/>
            </a:prstGeom>
            <a:noFill/>
            <a:ln w="28575" cmpd="sng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0480" y="4317389"/>
              <a:ext cx="2309192" cy="230919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040480" y="4317389"/>
              <a:ext cx="2309192" cy="2309192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Triangle 10"/>
            <p:cNvSpPr/>
            <p:nvPr/>
          </p:nvSpPr>
          <p:spPr>
            <a:xfrm>
              <a:off x="6040480" y="2651483"/>
              <a:ext cx="2309192" cy="1637803"/>
            </a:xfrm>
            <a:prstGeom prst="triangle">
              <a:avLst>
                <a:gd name="adj" fmla="val 49954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50000"/>
                  </a:schemeClr>
                </a:gs>
              </a:gsLst>
            </a:gra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6808076" y="5086645"/>
              <a:ext cx="774000" cy="7740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71014" y="3897257"/>
              <a:ext cx="7110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 smtClean="0">
                  <a:solidFill>
                    <a:schemeClr val="bg1"/>
                  </a:solidFill>
                </a:rPr>
                <a:t>15 ʹ</a:t>
              </a:r>
              <a:endParaRPr lang="it-IT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72122" y="4784576"/>
              <a:ext cx="549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 smtClean="0">
                  <a:solidFill>
                    <a:schemeClr val="bg1"/>
                  </a:solidFill>
                </a:rPr>
                <a:t>5 </a:t>
              </a:r>
              <a:r>
                <a:rPr lang="it-IT" sz="2400" b="1" dirty="0">
                  <a:solidFill>
                    <a:schemeClr val="bg1"/>
                  </a:solidFill>
                </a:rPr>
                <a:t>ʹ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371600" y="2594332"/>
              <a:ext cx="1572392" cy="54610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 w="38100">
              <a:solidFill>
                <a:schemeClr val="tx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 smtClean="0">
                  <a:solidFill>
                    <a:srgbClr val="C00000"/>
                  </a:solidFill>
                </a:rPr>
                <a:t>110</a:t>
              </a:r>
              <a:r>
                <a:rPr lang="it-IT" sz="3200" baseline="30000" dirty="0" smtClean="0">
                  <a:solidFill>
                    <a:srgbClr val="C00000"/>
                  </a:solidFill>
                </a:rPr>
                <a:t>∘</a:t>
              </a:r>
              <a:r>
                <a:rPr lang="it-IT" sz="2800" dirty="0" smtClean="0">
                  <a:solidFill>
                    <a:srgbClr val="C00000"/>
                  </a:solidFill>
                </a:rPr>
                <a:t>× </a:t>
              </a:r>
              <a:r>
                <a:rPr lang="it-IT" sz="2400" dirty="0" smtClean="0">
                  <a:solidFill>
                    <a:srgbClr val="C00000"/>
                  </a:solidFill>
                </a:rPr>
                <a:t>30</a:t>
              </a:r>
              <a:r>
                <a:rPr lang="it-IT" sz="3200" baseline="30000" dirty="0" smtClean="0">
                  <a:solidFill>
                    <a:srgbClr val="C00000"/>
                  </a:solidFill>
                </a:rPr>
                <a:t>∘</a:t>
              </a:r>
              <a:endParaRPr lang="it-IT" sz="2400" baseline="300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5810291" y="5486403"/>
            <a:ext cx="1339836" cy="635852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9">
            <a:extLst>
              <a:ext uri="{FF2B5EF4-FFF2-40B4-BE49-F238E27FC236}">
                <a16:creationId xmlns="" xmlns:a16="http://schemas.microsoft.com/office/drawing/2014/main" id="{EEBFC0A3-DF7C-4826-9723-90EC128E3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41" y="792047"/>
            <a:ext cx="2056138" cy="168687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5"/>
          <a:srcRect l="3177" r="37501" b="33884"/>
          <a:stretch/>
        </p:blipFill>
        <p:spPr>
          <a:xfrm>
            <a:off x="203200" y="4680462"/>
            <a:ext cx="2082800" cy="1915020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0" y="4724400"/>
            <a:ext cx="2514600" cy="2061724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4035422" y="5860645"/>
            <a:ext cx="1774869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FF3300"/>
                </a:solidFill>
              </a:rPr>
              <a:t>1 </a:t>
            </a:r>
            <a:r>
              <a:rPr lang="it-IT" sz="3200" b="1" dirty="0" err="1" smtClean="0">
                <a:solidFill>
                  <a:srgbClr val="FF3300"/>
                </a:solidFill>
              </a:rPr>
              <a:t>arcsec</a:t>
            </a:r>
            <a:r>
              <a:rPr lang="it-IT" sz="3200" b="1" dirty="0" smtClean="0">
                <a:solidFill>
                  <a:srgbClr val="FF3300"/>
                </a:solidFill>
              </a:rPr>
              <a:t> ! </a:t>
            </a:r>
            <a:endParaRPr lang="it-IT" sz="32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2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2" y="1828800"/>
            <a:ext cx="6379445" cy="452776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04801" y="274042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Discriminating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GRB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prompt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unprecedented</a:t>
            </a:r>
            <a:r>
              <a:rPr lang="it-IT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SXI+XGIS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band (0.3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20 </a:t>
            </a:r>
            <a:r>
              <a:rPr lang="it-IT" sz="28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it-IT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6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58" y="2142441"/>
            <a:ext cx="3683143" cy="335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228602"/>
            <a:ext cx="91440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it-IT" altLang="it-IT" sz="26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600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Absorption features: the case of GRB990705 (edge at 3.8 </a:t>
            </a:r>
            <a:r>
              <a:rPr lang="en-US" altLang="it-IT" sz="2600" dirty="0" err="1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it-IT" sz="2600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-&gt; redshifted neutral iron k-edge -&gt; z = 0.85 -&gt; confirmed by host galaxy spectroscopy: </a:t>
            </a:r>
            <a:r>
              <a:rPr lang="en-US" altLang="it-IT" sz="2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redshift estimate through X-ray spectroscopy (need energy resolution &lt; ~1 </a:t>
            </a:r>
            <a:r>
              <a:rPr lang="en-US" altLang="it-IT" sz="2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it-IT" sz="2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X-rays)</a:t>
            </a:r>
            <a:endParaRPr lang="it-IT" altLang="it-IT" sz="2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900753" y="5882186"/>
            <a:ext cx="2797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BeppoSAX</a:t>
            </a:r>
            <a:r>
              <a:rPr lang="it-IT" b="1" dirty="0" smtClean="0">
                <a:solidFill>
                  <a:srgbClr val="FF0000"/>
                </a:solidFill>
              </a:rPr>
              <a:t> WFC + GRBM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(Amati et al. 2000)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980167" y="5849921"/>
            <a:ext cx="2797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THESEUS SXI + XGIS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(Nava et al. 2018)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886" y="2142439"/>
            <a:ext cx="4656252" cy="340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7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8" y="1981200"/>
            <a:ext cx="4648200" cy="3267095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228600" y="156492"/>
            <a:ext cx="8915400" cy="15199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sinergy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large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e.m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-&gt;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substantial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improvment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redshift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estimate for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e.m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counterparts</a:t>
            </a:r>
            <a:r>
              <a:rPr lang="it-IT" sz="29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GW </a:t>
            </a:r>
            <a:r>
              <a:rPr lang="it-IT" sz="29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  <a:r>
              <a:rPr lang="it-IT" sz="3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-&gt; </a:t>
            </a:r>
            <a:r>
              <a:rPr lang="it-IT" sz="36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36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osmology</a:t>
            </a:r>
            <a:r>
              <a:rPr lang="it-IT" sz="3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3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28600" y="5261451"/>
            <a:ext cx="533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Estimating</a:t>
            </a:r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H0 with GW170817A </a:t>
            </a:r>
          </a:p>
          <a:p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(LVC 2017)</a:t>
            </a:r>
            <a:endParaRPr lang="it-IT" sz="2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538" y="1905000"/>
            <a:ext cx="4273062" cy="414618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124200" y="6062911"/>
            <a:ext cx="586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Investigating</a:t>
            </a:r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dark </a:t>
            </a:r>
            <a:r>
              <a:rPr lang="it-IT" sz="22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 </a:t>
            </a:r>
            <a:r>
              <a:rPr lang="it-IT" sz="22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sample of GW + </a:t>
            </a:r>
            <a:r>
              <a:rPr lang="it-IT" sz="22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e.m</a:t>
            </a:r>
            <a:r>
              <a:rPr lang="it-IT" sz="2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it-IT" dirty="0" err="1" smtClean="0"/>
              <a:t>Sathyaprakash</a:t>
            </a:r>
            <a:r>
              <a:rPr lang="it-IT" dirty="0" smtClean="0"/>
              <a:t> et al. 2019)</a:t>
            </a:r>
            <a:endParaRPr lang="it-IT" sz="2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2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7614" y="771326"/>
            <a:ext cx="4977181" cy="6049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it-IT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survey capabilities  of transient phenomena similar to the Large Synoptic Survey Telescope (LSST) in the optical: a remarkable scientific </a:t>
            </a:r>
            <a:r>
              <a:rPr lang="en-US" altLang="it-IT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sinergy</a:t>
            </a:r>
            <a:r>
              <a:rPr lang="en-US" alt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be anticipated</a:t>
            </a:r>
            <a:r>
              <a:rPr lang="en-US" altLang="it-IT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altLang="it-IT" sz="24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it-IT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substantially increased detection rate and characterization of sub-energetic GRBs and X-Ray Flashes</a:t>
            </a:r>
            <a:r>
              <a:rPr lang="en-US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it-IT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unprecedented  </a:t>
            </a:r>
            <a:r>
              <a:rPr lang="en-US" altLang="it-IT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insights in the physics and progenitors of GRBs and their connection with peculiar core-collapse </a:t>
            </a:r>
            <a:r>
              <a:rPr lang="en-US" altLang="it-IT" sz="24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Sne</a:t>
            </a:r>
            <a:r>
              <a:rPr lang="en-US" altLang="it-IT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0" indent="0">
              <a:buNone/>
            </a:pPr>
            <a:endParaRPr lang="en-US" altLang="it-IT" sz="2000" b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altLang="it-IT" sz="2000" b="1" dirty="0">
              <a:solidFill>
                <a:srgbClr val="FF0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866" y="2438400"/>
            <a:ext cx="3617134" cy="2260112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9388" y="133579"/>
            <a:ext cx="562828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3200" b="1" i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it-IT" sz="3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ime-domain astronomy and  GRB physics </a:t>
            </a:r>
            <a:endParaRPr lang="en-US" altLang="it-IT" sz="3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0"/>
            <a:ext cx="3002315" cy="2462646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4"/>
          <a:srcRect r="6272"/>
          <a:stretch/>
        </p:blipFill>
        <p:spPr>
          <a:xfrm>
            <a:off x="5588894" y="4724400"/>
            <a:ext cx="3478906" cy="21336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315201" y="6096000"/>
            <a:ext cx="1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Nava et al. 2018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437086" y="3927764"/>
            <a:ext cx="1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Soderberg</a:t>
            </a:r>
            <a:r>
              <a:rPr lang="it-IT" dirty="0" smtClean="0"/>
              <a:t>  et al.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86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81908" y="1145288"/>
            <a:ext cx="335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2800" b="1" dirty="0">
                <a:solidFill>
                  <a:srgbClr val="F82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</a:t>
            </a:r>
          </a:p>
        </p:txBody>
      </p:sp>
      <p:pic>
        <p:nvPicPr>
          <p:cNvPr id="36867" name="Picture 3" descr="ske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4800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3897923"/>
            <a:ext cx="5029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energy budget up to &gt;10</a:t>
            </a:r>
            <a:r>
              <a:rPr lang="en-US" altLang="it-IT" sz="2400" i="0" baseline="30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54</a:t>
            </a: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erg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long duration GRBs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metal rich (Fe, Ni, Co) </a:t>
            </a:r>
            <a:r>
              <a:rPr lang="en-US" altLang="it-IT" sz="2400" i="0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circum</a:t>
            </a: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-burst environment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GRBs occur in star forming regions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GRBs are associated with </a:t>
            </a:r>
            <a:r>
              <a:rPr lang="en-US" altLang="it-IT" sz="2400" i="0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SNe</a:t>
            </a:r>
            <a:endParaRPr lang="en-US" altLang="it-IT" sz="2400" i="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likely collimated emission </a:t>
            </a:r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92250"/>
            <a:ext cx="4019550" cy="323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105400" y="4191000"/>
            <a:ext cx="4038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energy budget up to 10</a:t>
            </a:r>
            <a:r>
              <a:rPr lang="en-US" altLang="it-IT" sz="2400" i="0" baseline="30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51</a:t>
            </a: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- 10</a:t>
            </a:r>
            <a:r>
              <a:rPr lang="en-US" altLang="it-IT" sz="2400" i="0" baseline="30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erg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short  duration (&lt; 5 s)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clean </a:t>
            </a:r>
            <a:r>
              <a:rPr lang="en-US" altLang="it-IT" sz="2400" i="0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circum</a:t>
            </a: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-burst environment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it-IT" sz="2400" i="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old stellar population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5943600" y="1066800"/>
            <a:ext cx="2971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2800" b="1" dirty="0">
                <a:solidFill>
                  <a:srgbClr val="F82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0" y="0"/>
            <a:ext cx="8915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3600" b="1" i="0" dirty="0">
                <a:solidFill>
                  <a:srgbClr val="C00000"/>
                </a:solidFill>
                <a:latin typeface="Arial Black" panose="020B0A04020102020204" pitchFamily="34" charset="0"/>
              </a:rPr>
              <a:t>Standard </a:t>
            </a:r>
            <a:r>
              <a:rPr lang="it-IT" altLang="it-IT" sz="3600" b="1" i="0" dirty="0" err="1">
                <a:solidFill>
                  <a:srgbClr val="C00000"/>
                </a:solidFill>
                <a:latin typeface="Arial Black" panose="020B0A04020102020204" pitchFamily="34" charset="0"/>
              </a:rPr>
              <a:t>scenarios</a:t>
            </a:r>
            <a:r>
              <a:rPr lang="it-IT" altLang="it-IT" sz="3600" b="1" i="0" dirty="0">
                <a:solidFill>
                  <a:srgbClr val="C00000"/>
                </a:solidFill>
                <a:latin typeface="Arial Black" panose="020B0A04020102020204" pitchFamily="34" charset="0"/>
              </a:rPr>
              <a:t> for GRB </a:t>
            </a:r>
            <a:r>
              <a:rPr lang="it-IT" altLang="it-IT" sz="3600" b="1" i="0" dirty="0" err="1">
                <a:solidFill>
                  <a:srgbClr val="C00000"/>
                </a:solidFill>
                <a:latin typeface="Arial Black" panose="020B0A04020102020204" pitchFamily="34" charset="0"/>
              </a:rPr>
              <a:t>progenitors</a:t>
            </a:r>
            <a:r>
              <a:rPr lang="it-IT" altLang="it-IT" b="1" i="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it-IT" altLang="it-IT" sz="2800" i="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3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306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3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it-IT" sz="2800" b="1" i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2800" b="1" i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measuring cosmological parameters with GRBs</a:t>
            </a:r>
            <a:endParaRPr lang="en-US" altLang="it-IT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06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4"/>
          <a:stretch>
            <a:fillRect/>
          </a:stretch>
        </p:blipFill>
        <p:spPr bwMode="auto">
          <a:xfrm>
            <a:off x="2874233" y="802438"/>
            <a:ext cx="2947860" cy="229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063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6689" r="9053" b="43495"/>
          <a:stretch>
            <a:fillRect/>
          </a:stretch>
        </p:blipFill>
        <p:spPr bwMode="auto">
          <a:xfrm>
            <a:off x="5774151" y="759232"/>
            <a:ext cx="3305842" cy="246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3" y="759233"/>
            <a:ext cx="2794528" cy="224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5" y="3681710"/>
            <a:ext cx="3342077" cy="228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4760" y="3135716"/>
            <a:ext cx="2830261" cy="3573862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199" y="3564206"/>
            <a:ext cx="3076098" cy="269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555992" y="3721017"/>
            <a:ext cx="838200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200" b="1" dirty="0">
                <a:solidFill>
                  <a:srgbClr val="FF3300"/>
                </a:solidFill>
              </a:rPr>
              <a:t>600 GRB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211103"/>
            <a:ext cx="16764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87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8608" r="27500" b="26348"/>
          <a:stretch/>
        </p:blipFill>
        <p:spPr>
          <a:xfrm>
            <a:off x="4267200" y="1828800"/>
            <a:ext cx="2321065" cy="1621061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787" y="1549972"/>
            <a:ext cx="2430224" cy="210762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989663"/>
            <a:ext cx="2464158" cy="3124200"/>
          </a:xfrm>
          <a:prstGeom prst="rect">
            <a:avLst/>
          </a:prstGeom>
        </p:spPr>
      </p:pic>
      <p:pic>
        <p:nvPicPr>
          <p:cNvPr id="5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1" y="4267200"/>
            <a:ext cx="4251568" cy="25908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710772" y="1049047"/>
            <a:ext cx="167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0000"/>
                </a:solidFill>
              </a:rPr>
              <a:t>PROPOSAL</a:t>
            </a:r>
            <a:endParaRPr lang="it-IT" b="1" dirty="0">
              <a:solidFill>
                <a:srgbClr val="0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096000" y="1049047"/>
            <a:ext cx="167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0000"/>
                </a:solidFill>
              </a:rPr>
              <a:t>CDF STUDY</a:t>
            </a:r>
            <a:endParaRPr lang="it-IT" b="1" dirty="0">
              <a:solidFill>
                <a:srgbClr val="000000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6471" y="104739"/>
            <a:ext cx="8229600" cy="731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mission concept: ESA </a:t>
            </a:r>
            <a:r>
              <a:rPr lang="fr-FR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endParaRPr lang="fr-FR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/>
          <a:srcRect l="23407" t="18908" r="20313" b="4664"/>
          <a:stretch/>
        </p:blipFill>
        <p:spPr>
          <a:xfrm>
            <a:off x="4571271" y="3810000"/>
            <a:ext cx="4359031" cy="326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6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l="14426" r="9076"/>
          <a:stretch/>
        </p:blipFill>
        <p:spPr>
          <a:xfrm>
            <a:off x="4648200" y="1741510"/>
            <a:ext cx="4419600" cy="3973490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457200" y="0"/>
            <a:ext cx="8686800" cy="7480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fr-FR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profile and budgets: ESA </a:t>
            </a:r>
            <a:r>
              <a:rPr lang="fr-FR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endParaRPr lang="fr-FR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74107"/>
            <a:ext cx="4267200" cy="616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39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8" y="685800"/>
            <a:ext cx="6548437" cy="604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0" y="-17585"/>
            <a:ext cx="8873492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</a:t>
            </a:r>
            <a:r>
              <a:rPr 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r>
              <a:rPr 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(MOC)</a:t>
            </a:r>
            <a:endParaRPr lang="it-IT" sz="4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296988" y="5410200"/>
            <a:ext cx="5942012" cy="131921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895600" y="6381690"/>
            <a:ext cx="3124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IRT </a:t>
            </a:r>
            <a:r>
              <a:rPr lang="it-IT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Characterization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Mode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0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923" y="609600"/>
            <a:ext cx="8839200" cy="59436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trigger (TOO) </a:t>
            </a:r>
          </a:p>
          <a:p>
            <a:pPr algn="just"/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3 per month dedicated to core science are granted (</a:t>
            </a:r>
            <a:r>
              <a:rPr lang="en-GB" sz="3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SciRD</a:t>
            </a:r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); more / additional science -&gt; GO programme; </a:t>
            </a:r>
          </a:p>
          <a:p>
            <a:pPr algn="just"/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reaction times: 12 hr (goal 4hr) during working days (due to mission operation control, despite high level of spacecraft agility and autonomy)</a:t>
            </a:r>
          </a:p>
          <a:p>
            <a:pPr algn="just"/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Guest Observer </a:t>
            </a:r>
          </a:p>
          <a:p>
            <a:pPr algn="just"/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 deviations ( &lt; few </a:t>
            </a:r>
            <a:r>
              <a:rPr lang="en-GB" sz="3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deg</a:t>
            </a:r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) from nominal pointing strategy during survey mode to observe sources of interest selected through a GO programme is in mission baseline; </a:t>
            </a:r>
          </a:p>
          <a:p>
            <a:pPr algn="just"/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GO observations (including TOOs) requiring larger deviations / resources are an option subject to achievement of core science objectives.</a:t>
            </a:r>
            <a:endParaRPr lang="en-GB" sz="3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GB" sz="34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GB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28954" y="0"/>
            <a:ext cx="927295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(MOC)</a:t>
            </a:r>
            <a:endParaRPr lang="it-IT" altLang="it-IT" sz="3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15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payload</a:t>
            </a:r>
            <a:r>
              <a:rPr lang="it-IT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endParaRPr lang="it-IT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76200" y="762000"/>
            <a:ext cx="8991600" cy="632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3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–L.P./</a:t>
            </a:r>
            <a:r>
              <a:rPr lang="it-IT" sz="33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</a:t>
            </a:r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it-IT" sz="33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responsibility</a:t>
            </a:r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XGIS, Malindi </a:t>
            </a:r>
            <a:r>
              <a:rPr lang="it-IT" sz="33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</a:t>
            </a:r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station, Trigger </a:t>
            </a:r>
            <a:r>
              <a:rPr lang="it-IT" sz="33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Broadcasting</a:t>
            </a:r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Unit </a:t>
            </a:r>
          </a:p>
          <a:p>
            <a:endParaRPr lang="it-IT" sz="33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33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 – </a:t>
            </a:r>
            <a:r>
              <a:rPr lang="it-IT" sz="33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responsibility</a:t>
            </a:r>
            <a:r>
              <a:rPr lang="it-IT" sz="33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SXI (</a:t>
            </a:r>
            <a:r>
              <a:rPr lang="it-IT" sz="33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</a:t>
            </a:r>
            <a:r>
              <a:rPr lang="it-IT" sz="33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it-IT" sz="33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</a:t>
            </a:r>
            <a:r>
              <a:rPr lang="it-IT" sz="33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cal., s/w) </a:t>
            </a:r>
          </a:p>
          <a:p>
            <a:endParaRPr lang="it-I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France –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responsibility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IRT,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Theseus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Burst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Alert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Ground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Segment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Germany (with Poland</a:t>
            </a:r>
            <a:r>
              <a:rPr lang="it-IT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it-IT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Denmark</a:t>
            </a:r>
            <a:r>
              <a:rPr lang="it-IT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I-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DHUs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Supply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Units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PSUs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it-IT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Switzerland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SDC  + IRT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wheel</a:t>
            </a:r>
            <a:endParaRPr lang="it-IT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Spain</a:t>
            </a:r>
            <a:r>
              <a:rPr lang="it-IT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XGIS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imaging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(+ SXI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focal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plane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it-IT" dirty="0" smtClean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Belgium</a:t>
            </a:r>
            <a:r>
              <a:rPr lang="it-IT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SXI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 smtClean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Czech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Rep. 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structures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</a:t>
            </a:r>
            <a:r>
              <a:rPr lang="it-IT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control of SXI)</a:t>
            </a:r>
            <a:r>
              <a:rPr lang="it-IT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 smtClean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ESA P/L </a:t>
            </a:r>
            <a:r>
              <a:rPr lang="it-IT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it-IT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IRT </a:t>
            </a:r>
            <a:r>
              <a:rPr lang="it-IT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telescope</a:t>
            </a:r>
            <a:r>
              <a:rPr lang="it-IT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</a:t>
            </a:r>
            <a:r>
              <a:rPr lang="it-IT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cooler), </a:t>
            </a:r>
            <a:r>
              <a:rPr lang="it-IT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SXI </a:t>
            </a:r>
            <a:r>
              <a:rPr lang="it-IT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detectors, IRT detectors</a:t>
            </a:r>
          </a:p>
          <a:p>
            <a:pPr marL="0" indent="0">
              <a:buNone/>
            </a:pPr>
            <a:endParaRPr lang="it-IT" b="1" dirty="0" smtClean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ossible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minor </a:t>
            </a:r>
            <a:r>
              <a:rPr lang="it-IT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Ireland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(XGIS detectors, IRT on-</a:t>
            </a:r>
            <a:r>
              <a:rPr lang="it-IT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board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s/w )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Hungary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spacecraft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interface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simulator, I-DHU, IRT </a:t>
            </a:r>
            <a:r>
              <a:rPr lang="it-IT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calib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.), </a:t>
            </a:r>
            <a:r>
              <a:rPr lang="it-IT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Slovenia 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(mobile X-band </a:t>
            </a:r>
            <a:r>
              <a:rPr lang="it-IT" dirty="0" err="1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stations</a:t>
            </a: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" name="Rettangolo 4"/>
          <p:cNvSpPr/>
          <p:nvPr/>
        </p:nvSpPr>
        <p:spPr>
          <a:xfrm>
            <a:off x="76200" y="685800"/>
            <a:ext cx="8991600" cy="533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 defTabSz="914305"/>
            <a:endParaRPr lang="it-IT">
              <a:solidFill>
                <a:srgbClr val="FF0000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8692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1"/>
          <p:cNvSpPr txBox="1">
            <a:spLocks noChangeArrowheads="1"/>
          </p:cNvSpPr>
          <p:nvPr/>
        </p:nvSpPr>
        <p:spPr bwMode="auto">
          <a:xfrm>
            <a:off x="381000" y="76200"/>
            <a:ext cx="85344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XGIS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board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THESEUS</a:t>
            </a:r>
          </a:p>
          <a:p>
            <a:pPr>
              <a:spcBef>
                <a:spcPct val="0"/>
              </a:spcBef>
              <a:buNone/>
            </a:pPr>
            <a:r>
              <a:rPr lang="it-IT" alt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(P.I.: L. Amati, S.E.: C. </a:t>
            </a:r>
            <a:r>
              <a:rPr lang="it-IT" alt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Labanti</a:t>
            </a:r>
            <a:r>
              <a:rPr lang="it-IT" alt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@</a:t>
            </a:r>
            <a:r>
              <a:rPr lang="it-IT" alt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inaf-oas</a:t>
            </a:r>
            <a:r>
              <a:rPr lang="it-IT" alt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bologna)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b-NO" b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XGIS Study overview                                                                                                                                                   18.6.2020</a:t>
            </a:r>
            <a:endParaRPr lang="it-IT" b="1" dirty="0" smtClean="0">
              <a:latin typeface="Arial Narrow" panose="020B0606020202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4776" y="512757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 XGIS Camera</a:t>
            </a: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(+ 2 XSU and DHU)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668260"/>
            <a:ext cx="4813300" cy="3289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078" y="1559453"/>
            <a:ext cx="3127652" cy="3372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779912" y="2269192"/>
            <a:ext cx="2016224" cy="1303824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7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2"/>
            <a:ext cx="9144000" cy="528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2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1"/>
            <a:ext cx="9067801" cy="528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99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-152399" y="-23446"/>
            <a:ext cx="927295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Pointing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strategies</a:t>
            </a:r>
            <a:r>
              <a:rPr lang="it-IT" altLang="it-IT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trade-offs</a:t>
            </a:r>
            <a:endParaRPr lang="it-IT" altLang="it-IT" sz="3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567354"/>
            <a:ext cx="3962400" cy="406300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590800"/>
            <a:ext cx="3977029" cy="3886200"/>
          </a:xfrm>
          <a:prstGeom prst="rect">
            <a:avLst/>
          </a:prstGeom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2578" y="533400"/>
            <a:ext cx="8763000" cy="19050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Tx/>
              <a:buNone/>
            </a:pPr>
            <a:endParaRPr lang="en-GB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3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Minimize Earth in FOV of SXI (and XGIS imaging FOV)</a:t>
            </a:r>
          </a:p>
          <a:p>
            <a:pPr algn="just"/>
            <a:r>
              <a:rPr lang="en-GB" sz="3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 for follow-up from on-ground large telescopes (e.g., ELT, TMT) -&gt; lower latitudes</a:t>
            </a:r>
          </a:p>
          <a:p>
            <a:pPr algn="just"/>
            <a:r>
              <a:rPr lang="en-GB" sz="3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 sky exposure of the monitors </a:t>
            </a:r>
            <a:r>
              <a:rPr lang="en-GB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e.g., </a:t>
            </a:r>
          </a:p>
        </p:txBody>
      </p:sp>
    </p:spTree>
    <p:extLst>
      <p:ext uri="{BB962C8B-B14F-4D97-AF65-F5344CB8AC3E}">
        <p14:creationId xmlns:p14="http://schemas.microsoft.com/office/powerpoint/2010/main" val="20926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nspirehep.net/record/1118248/files/GRBs_fig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1"/>
            <a:ext cx="8388382" cy="41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57538" y="152400"/>
            <a:ext cx="88289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Long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GRBs</a:t>
            </a:r>
            <a:endParaRPr lang="it-IT" sz="2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accurate location of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exploding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stars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(and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host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galaxies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up to the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Dawn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!!!</a:t>
            </a:r>
          </a:p>
          <a:p>
            <a:pPr marL="457200" indent="-457200">
              <a:buFontTx/>
              <a:buChar char="-"/>
            </a:pPr>
            <a:r>
              <a:rPr lang="it-IT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cosmological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«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beacons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pPr marL="457200" indent="-457200">
              <a:buFontTx/>
              <a:buChar char="-"/>
            </a:pPr>
            <a:r>
              <a:rPr lang="it-IT" sz="28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tandardizable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cosmological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candles</a:t>
            </a:r>
            <a:r>
              <a:rPr lang="it-IT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??</a:t>
            </a:r>
            <a:endParaRPr lang="it-IT" sz="2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8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600"/>
            <a:ext cx="9067801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2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"/>
            <a:ext cx="4638676" cy="257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20" y="2895600"/>
            <a:ext cx="7601718" cy="364587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86087" y="304800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Short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GRBs</a:t>
            </a:r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e.m</a:t>
            </a:r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counterparts</a:t>
            </a:r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of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gravitational-waves</a:t>
            </a:r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sources</a:t>
            </a:r>
            <a:r>
              <a:rPr lang="it-IT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!!!</a:t>
            </a:r>
            <a:endParaRPr lang="it-IT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5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0624" y="67056"/>
            <a:ext cx="7979664" cy="914400"/>
          </a:xfrm>
        </p:spPr>
        <p:txBody>
          <a:bodyPr/>
          <a:lstStyle/>
          <a:p>
            <a:r>
              <a:rPr lang="it-IT" alt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ESA </a:t>
            </a:r>
            <a:r>
              <a:rPr lang="it-IT" alt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</a:t>
            </a:r>
            <a:r>
              <a:rPr lang="it-IT" alt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Vision </a:t>
            </a:r>
            <a:r>
              <a:rPr lang="it-IT" alt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it-IT" altLang="it-IT" sz="4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5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0624" y="524256"/>
            <a:ext cx="8686800" cy="59283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altLang="it-IT" dirty="0" smtClean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it-IT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it-IT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Selected missions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M1: Solar Orbiter (solar astrophysics, 2018)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M2: Euclid (cosmology, 2021)</a:t>
            </a:r>
          </a:p>
          <a:p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L1: JUICE (exploration of Jupiter </a:t>
            </a: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system, 2022)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S1: CHEOPS (exoplanets, 2018)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M3: PLATO (exoplanets, 2026)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L2: ATHENA (X-ray observatory, cosmology, 2032)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L3: LISA (gravitational wave observatory, 2034)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M4: ARIEL (exoplanets, 2028)   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S2 (ESA-CAS): SMILE (solar wind &lt;–&gt; magneto/ionosphere) 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F1: COMET INTERCEPTOR (solar system origin, 2026)</a:t>
            </a:r>
            <a:endParaRPr lang="en-US" sz="2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pic>
        <p:nvPicPr>
          <p:cNvPr id="3074" name="Picture 2" descr="http://sci.esa.int/science-e-media/img/ae/br247-1_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154" y="67056"/>
            <a:ext cx="1008846" cy="143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5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0624" y="67056"/>
            <a:ext cx="7979664" cy="914400"/>
          </a:xfrm>
        </p:spPr>
        <p:txBody>
          <a:bodyPr/>
          <a:lstStyle/>
          <a:p>
            <a:r>
              <a:rPr lang="it-IT" alt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ESA </a:t>
            </a:r>
            <a:r>
              <a:rPr lang="it-IT" alt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</a:t>
            </a:r>
            <a:r>
              <a:rPr lang="it-IT" altLang="it-IT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Vision </a:t>
            </a:r>
            <a:r>
              <a:rPr lang="it-IT" altLang="it-IT" sz="4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it-IT" altLang="it-IT" sz="4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5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8328" y="732282"/>
            <a:ext cx="8153400" cy="5928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it-IT" dirty="0" smtClean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it-IT" b="1" dirty="0">
                <a:solidFill>
                  <a:srgbClr val="0000FF"/>
                </a:solidFill>
              </a:rPr>
              <a:t> </a:t>
            </a:r>
            <a:r>
              <a:rPr lang="en-US" altLang="it-IT" dirty="0" smtClean="0">
                <a:solidFill>
                  <a:srgbClr val="0000FF"/>
                </a:solidFill>
              </a:rPr>
              <a:t>Selected missions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M1: Solar Orbiter (solar astrophysics, 2017)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M2: Euclid (cosmology, 2020)</a:t>
            </a:r>
          </a:p>
          <a:p>
            <a:r>
              <a:rPr lang="en-US" sz="2800" dirty="0">
                <a:solidFill>
                  <a:srgbClr val="FF0000"/>
                </a:solidFill>
              </a:rPr>
              <a:t>L1: JUICE (exploration of Jupiter </a:t>
            </a:r>
            <a:r>
              <a:rPr lang="en-US" sz="2800" dirty="0" smtClean="0">
                <a:solidFill>
                  <a:srgbClr val="FF0000"/>
                </a:solidFill>
              </a:rPr>
              <a:t>system, 2022)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S1: CHEOPS (exoplanets, 2017)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M3: PLATO (exoplanets, 2024)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L2: ATHENA (X-ray observatory, cosmology 2028)</a:t>
            </a:r>
          </a:p>
          <a:p>
            <a:r>
              <a:rPr lang="en-US" sz="2800" dirty="0">
                <a:solidFill>
                  <a:srgbClr val="FF0000"/>
                </a:solidFill>
              </a:rPr>
              <a:t>[</a:t>
            </a:r>
            <a:r>
              <a:rPr lang="en-US" sz="2800" dirty="0" smtClean="0">
                <a:solidFill>
                  <a:srgbClr val="FF0000"/>
                </a:solidFill>
              </a:rPr>
              <a:t>L3: </a:t>
            </a:r>
            <a:r>
              <a:rPr lang="en-US" sz="2800" dirty="0">
                <a:solidFill>
                  <a:srgbClr val="FF0000"/>
                </a:solidFill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ravitational </a:t>
            </a:r>
            <a:r>
              <a:rPr lang="en-US" sz="2800" dirty="0" err="1">
                <a:solidFill>
                  <a:srgbClr val="FF0000"/>
                </a:solidFill>
              </a:rPr>
              <a:t>w</a:t>
            </a:r>
            <a:r>
              <a:rPr lang="en-US" sz="2800" dirty="0" err="1" smtClean="0">
                <a:solidFill>
                  <a:srgbClr val="FF0000"/>
                </a:solidFill>
              </a:rPr>
              <a:t>awes</a:t>
            </a:r>
            <a:r>
              <a:rPr lang="en-US" sz="2800" dirty="0" smtClean="0">
                <a:solidFill>
                  <a:srgbClr val="FF0000"/>
                </a:solidFill>
              </a:rPr>
              <a:t> observatory (</a:t>
            </a:r>
            <a:r>
              <a:rPr lang="en-US" sz="2800" dirty="0" err="1" smtClean="0">
                <a:solidFill>
                  <a:srgbClr val="FF0000"/>
                </a:solidFill>
              </a:rPr>
              <a:t>eLISA</a:t>
            </a:r>
            <a:r>
              <a:rPr lang="en-US" sz="2800" dirty="0" smtClean="0">
                <a:solidFill>
                  <a:srgbClr val="FF0000"/>
                </a:solidFill>
              </a:rPr>
              <a:t>) 2032 ]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pic>
        <p:nvPicPr>
          <p:cNvPr id="3074" name="Picture 2" descr="http://sci.esa.int/science-e-media/img/ae/br247-1_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154" y="67056"/>
            <a:ext cx="1008846" cy="143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152400" y="1467275"/>
            <a:ext cx="8884691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4400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Resonant</a:t>
            </a:r>
            <a:r>
              <a:rPr lang="it-IT" sz="4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400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keywords</a:t>
            </a:r>
            <a:r>
              <a:rPr lang="it-IT" sz="4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sz="44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cosmology</a:t>
            </a:r>
            <a:r>
              <a:rPr lang="it-IT" sz="4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 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dark 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re-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structures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evolution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4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4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fundamental</a:t>
            </a:r>
            <a:r>
              <a:rPr lang="it-IT" sz="4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it-IT" sz="4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36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relativity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quantum </a:t>
            </a:r>
            <a:r>
              <a:rPr lang="it-IT" sz="36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gravity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QCD, </a:t>
            </a:r>
            <a:r>
              <a:rPr lang="it-IT" sz="4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gravitational</a:t>
            </a:r>
            <a:r>
              <a:rPr lang="it-IT" sz="4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</a:t>
            </a:r>
            <a:r>
              <a:rPr lang="it-IT" sz="4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universe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4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4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life 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36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exoplanets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it-IT" sz="36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evolution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it-IT" sz="36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census</a:t>
            </a:r>
            <a:r>
              <a:rPr lang="it-IT" sz="36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4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solar </a:t>
            </a:r>
            <a:r>
              <a:rPr lang="it-IT" sz="4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it-IT" sz="4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exploration</a:t>
            </a:r>
            <a:r>
              <a:rPr lang="it-IT" sz="4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658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60100"/>
              </p:ext>
            </p:extLst>
          </p:nvPr>
        </p:nvGraphicFramePr>
        <p:xfrm>
          <a:off x="521208" y="155577"/>
          <a:ext cx="8247888" cy="6438912"/>
        </p:xfrm>
        <a:graphic>
          <a:graphicData uri="http://schemas.openxmlformats.org/drawingml/2006/table">
            <a:tbl>
              <a:tblPr/>
              <a:tblGrid>
                <a:gridCol w="8247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476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Futura Lt BT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287" marR="222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71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4800" b="1" i="1" dirty="0" smtClean="0">
                          <a:solidFill>
                            <a:srgbClr val="FF00FF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 Black" panose="020B0A04020102020204" pitchFamily="34" charset="0"/>
                        </a:rPr>
                        <a:t>THESEUS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 dirty="0" smtClean="0">
                          <a:solidFill>
                            <a:srgbClr val="FF00FF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 Black" panose="020B0A04020102020204" pitchFamily="34" charset="0"/>
                        </a:rPr>
                        <a:t>Transient High Energy Sky and  Early Universe Surveyor </a:t>
                      </a:r>
                      <a:endParaRPr lang="it-IT" sz="3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2200" b="1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Lead Proposer (ESA/M5)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da-DK" sz="2200" u="sng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Lorenzo Amati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INAF –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OAS 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Bologna, Italy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it-IT" sz="2200" b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2200" b="1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Coordinators (ESA/M5)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Lorenzo Amati, Paul O’Brien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Univ.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Leicester,</a:t>
                      </a: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UK), 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Diego Gotz (CEA-Paris, France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), A.</a:t>
                      </a: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Santangelo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(Univ. Tuebingen, D),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E. Bozzo (Univ.</a:t>
                      </a: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Genève, CH)</a:t>
                      </a:r>
                      <a:endParaRPr lang="it-IT" sz="2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da-DK" sz="22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2200" b="1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Payload consortium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  Italy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UK,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France,</a:t>
                      </a: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Germany, Switzerland, Spain,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Poland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Denmark, Belgium, Czech </a:t>
                      </a:r>
                      <a:r>
                        <a:rPr lang="da-DK" sz="2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Republic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Slovenia,</a:t>
                      </a:r>
                      <a:r>
                        <a:rPr lang="da-DK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a-DK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ESA</a:t>
                      </a:r>
                      <a:endParaRPr lang="it-IT" sz="2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solidFill>
                            <a:srgbClr val="000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287" marR="222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9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NEW ESA Presentation.potx" id="{DB15AC66-F376-4FDA-AEBD-2A4AA3085F07}" vid="{CEDCDA6D-37EF-4B74-B511-B725DAE78210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13515</TotalTime>
  <Words>2530</Words>
  <Application>Microsoft Office PowerPoint</Application>
  <PresentationFormat>Presentazione su schermo (4:3)</PresentationFormat>
  <Paragraphs>292</Paragraphs>
  <Slides>50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50</vt:i4>
      </vt:variant>
    </vt:vector>
  </HeadingPairs>
  <TitlesOfParts>
    <vt:vector size="52" baseType="lpstr">
      <vt:lpstr>Struttura predefinita</vt:lpstr>
      <vt:lpstr>Esa presentation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 ESA Cosmic Vision Programme</vt:lpstr>
      <vt:lpstr>The ESA Cosmic Vision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Shedding light on the early Universe with GRBs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 summary</vt:lpstr>
      <vt:lpstr>Presentazione standard di PowerPoint</vt:lpstr>
      <vt:lpstr>Back-up slides  </vt:lpstr>
      <vt:lpstr>Presentazione standard di PowerPoint</vt:lpstr>
      <vt:lpstr>Presentazione standard di PowerPoint</vt:lpstr>
      <vt:lpstr>Presentazione standard di PowerPoint</vt:lpstr>
      <vt:lpstr>Detection, study and arcsecond localization of afterglow and kilonova emission  from shortGRB/GW events with THESEUS/IRT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THESEUS payload contributions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Lorenzo</dc:creator>
  <cp:lastModifiedBy>PAVILION</cp:lastModifiedBy>
  <cp:revision>1638</cp:revision>
  <cp:lastPrinted>1601-01-01T00:00:00Z</cp:lastPrinted>
  <dcterms:created xsi:type="dcterms:W3CDTF">1601-01-01T00:00:00Z</dcterms:created>
  <dcterms:modified xsi:type="dcterms:W3CDTF">2020-09-04T16:47:36Z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