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3"/>
  </p:notesMasterIdLst>
  <p:sldIdLst>
    <p:sldId id="452" r:id="rId2"/>
    <p:sldId id="453" r:id="rId3"/>
    <p:sldId id="363" r:id="rId4"/>
    <p:sldId id="423" r:id="rId5"/>
    <p:sldId id="400" r:id="rId6"/>
    <p:sldId id="403" r:id="rId7"/>
    <p:sldId id="397" r:id="rId8"/>
    <p:sldId id="351" r:id="rId9"/>
    <p:sldId id="355" r:id="rId10"/>
    <p:sldId id="369" r:id="rId11"/>
    <p:sldId id="370" r:id="rId12"/>
    <p:sldId id="354" r:id="rId13"/>
    <p:sldId id="368" r:id="rId14"/>
    <p:sldId id="395" r:id="rId15"/>
    <p:sldId id="352" r:id="rId16"/>
    <p:sldId id="353" r:id="rId17"/>
    <p:sldId id="357" r:id="rId18"/>
    <p:sldId id="373" r:id="rId19"/>
    <p:sldId id="358" r:id="rId20"/>
    <p:sldId id="445" r:id="rId21"/>
    <p:sldId id="398" r:id="rId22"/>
    <p:sldId id="402" r:id="rId23"/>
    <p:sldId id="374" r:id="rId24"/>
    <p:sldId id="429" r:id="rId25"/>
    <p:sldId id="434" r:id="rId26"/>
    <p:sldId id="432" r:id="rId27"/>
    <p:sldId id="435" r:id="rId28"/>
    <p:sldId id="430" r:id="rId29"/>
    <p:sldId id="431" r:id="rId30"/>
    <p:sldId id="405" r:id="rId31"/>
    <p:sldId id="433" r:id="rId32"/>
    <p:sldId id="415" r:id="rId33"/>
    <p:sldId id="404" r:id="rId34"/>
    <p:sldId id="406" r:id="rId35"/>
    <p:sldId id="450" r:id="rId36"/>
    <p:sldId id="454" r:id="rId37"/>
    <p:sldId id="455" r:id="rId38"/>
    <p:sldId id="456" r:id="rId39"/>
    <p:sldId id="457" r:id="rId40"/>
    <p:sldId id="458" r:id="rId41"/>
    <p:sldId id="375" r:id="rId42"/>
  </p:sldIdLst>
  <p:sldSz cx="9144000" cy="6858000" type="screen4x3"/>
  <p:notesSz cx="7099300" cy="10234613"/>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a:srgbClr val="008000"/>
    <a:srgbClr val="0000FF"/>
    <a:srgbClr val="009900"/>
    <a:srgbClr val="FEDC32"/>
    <a:srgbClr val="FCA2FA"/>
    <a:srgbClr val="66FF99"/>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069" autoAdjust="0"/>
    <p:restoredTop sz="95500" autoAdjust="0"/>
  </p:normalViewPr>
  <p:slideViewPr>
    <p:cSldViewPr>
      <p:cViewPr varScale="1">
        <p:scale>
          <a:sx n="72" d="100"/>
          <a:sy n="72" d="100"/>
        </p:scale>
        <p:origin x="1530" y="27"/>
      </p:cViewPr>
      <p:guideLst/>
    </p:cSldViewPr>
  </p:slideViewPr>
  <p:notesTextViewPr>
    <p:cViewPr>
      <p:scale>
        <a:sx n="1" d="1"/>
        <a:sy n="1" d="1"/>
      </p:scale>
      <p:origin x="0" y="0"/>
    </p:cViewPr>
  </p:notesTextViewPr>
  <p:sorterViewPr>
    <p:cViewPr varScale="1">
      <p:scale>
        <a:sx n="1" d="1"/>
        <a:sy n="1" d="1"/>
      </p:scale>
      <p:origin x="0" y="-110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3508"/>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021296" y="0"/>
            <a:ext cx="3076363" cy="513508"/>
          </a:xfrm>
          <a:prstGeom prst="rect">
            <a:avLst/>
          </a:prstGeom>
        </p:spPr>
        <p:txBody>
          <a:bodyPr vert="horz" lIns="96661" tIns="48331" rIns="96661" bIns="48331" rtlCol="0"/>
          <a:lstStyle>
            <a:lvl1pPr algn="r">
              <a:defRPr sz="1300"/>
            </a:lvl1pPr>
          </a:lstStyle>
          <a:p>
            <a:fld id="{310AED95-AE67-4FAE-A974-AC79CD56A8D8}" type="datetimeFigureOut">
              <a:rPr lang="en-US" smtClean="0"/>
              <a:t>9/10/2020</a:t>
            </a:fld>
            <a:endParaRPr lang="en-US"/>
          </a:p>
        </p:txBody>
      </p:sp>
      <p:sp>
        <p:nvSpPr>
          <p:cNvPr id="4" name="Slide Image Placeholder 3"/>
          <p:cNvSpPr>
            <a:spLocks noGrp="1" noRot="1" noChangeAspect="1"/>
          </p:cNvSpPr>
          <p:nvPr>
            <p:ph type="sldImg" idx="2"/>
          </p:nvPr>
        </p:nvSpPr>
        <p:spPr>
          <a:xfrm>
            <a:off x="1247775" y="1279525"/>
            <a:ext cx="4603750" cy="345440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09930" y="4925410"/>
            <a:ext cx="5679440" cy="4029879"/>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3507"/>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021296" y="9721106"/>
            <a:ext cx="3076363" cy="513507"/>
          </a:xfrm>
          <a:prstGeom prst="rect">
            <a:avLst/>
          </a:prstGeom>
        </p:spPr>
        <p:txBody>
          <a:bodyPr vert="horz" lIns="96661" tIns="48331" rIns="96661" bIns="48331" rtlCol="0" anchor="b"/>
          <a:lstStyle>
            <a:lvl1pPr algn="r">
              <a:defRPr sz="1300"/>
            </a:lvl1pPr>
          </a:lstStyle>
          <a:p>
            <a:fld id="{B3972853-E235-42AA-8A4C-85DE85ACE39B}" type="slidenum">
              <a:rPr lang="en-US" smtClean="0"/>
              <a:t>‹#›</a:t>
            </a:fld>
            <a:endParaRPr lang="en-US"/>
          </a:p>
        </p:txBody>
      </p:sp>
    </p:spTree>
    <p:extLst>
      <p:ext uri="{BB962C8B-B14F-4D97-AF65-F5344CB8AC3E}">
        <p14:creationId xmlns:p14="http://schemas.microsoft.com/office/powerpoint/2010/main" val="2334906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eaLnBrk="0" hangingPunct="0">
              <a:defRPr/>
            </a:lvl1pPr>
          </a:lstStyle>
          <a:p>
            <a:pPr>
              <a:defRPr/>
            </a:pPr>
            <a:endParaRPr lang="zh-CN" altLang="zh-CN"/>
          </a:p>
        </p:txBody>
      </p:sp>
      <p:sp>
        <p:nvSpPr>
          <p:cNvPr id="5" name="Rectangle 5"/>
          <p:cNvSpPr>
            <a:spLocks noGrp="1" noChangeArrowheads="1"/>
          </p:cNvSpPr>
          <p:nvPr>
            <p:ph type="ftr" sz="quarter" idx="11"/>
          </p:nvPr>
        </p:nvSpPr>
        <p:spPr/>
        <p:txBody>
          <a:bodyPr/>
          <a:lstStyle>
            <a:lvl1pPr eaLnBrk="0" hangingPunct="0">
              <a:defRPr/>
            </a:lvl1pPr>
          </a:lstStyle>
          <a:p>
            <a:pPr>
              <a:defRPr/>
            </a:pPr>
            <a:r>
              <a:rPr lang="en-US" altLang="zh-CN" smtClean="0"/>
              <a:t>Csernai, L.P.</a:t>
            </a:r>
            <a:endParaRPr lang="zh-CN" altLang="zh-CN"/>
          </a:p>
        </p:txBody>
      </p:sp>
      <p:sp>
        <p:nvSpPr>
          <p:cNvPr id="6" name="Rectangle 6"/>
          <p:cNvSpPr>
            <a:spLocks noGrp="1" noChangeArrowheads="1"/>
          </p:cNvSpPr>
          <p:nvPr>
            <p:ph type="sldNum" sz="quarter" idx="12"/>
          </p:nvPr>
        </p:nvSpPr>
        <p:spPr/>
        <p:txBody>
          <a:bodyPr/>
          <a:lstStyle>
            <a:lvl1pPr eaLnBrk="0" hangingPunct="0">
              <a:defRPr/>
            </a:lvl1pPr>
          </a:lstStyle>
          <a:p>
            <a:pPr>
              <a:defRPr/>
            </a:pPr>
            <a:fld id="{EB4E4766-BCC9-4F85-B86B-C033A52E258D}" type="slidenum">
              <a:rPr lang="zh-CN" altLang="zh-CN"/>
              <a:pPr>
                <a:defRPr/>
              </a:pPr>
              <a:t>‹#›</a:t>
            </a:fld>
            <a:endParaRPr lang="zh-CN" altLang="zh-CN"/>
          </a:p>
        </p:txBody>
      </p:sp>
    </p:spTree>
    <p:extLst>
      <p:ext uri="{BB962C8B-B14F-4D97-AF65-F5344CB8AC3E}">
        <p14:creationId xmlns:p14="http://schemas.microsoft.com/office/powerpoint/2010/main" val="2985115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eaLnBrk="0" hangingPunct="0">
              <a:defRPr/>
            </a:lvl1pPr>
          </a:lstStyle>
          <a:p>
            <a:pPr>
              <a:defRPr/>
            </a:pPr>
            <a:endParaRPr lang="zh-CN" altLang="zh-CN"/>
          </a:p>
        </p:txBody>
      </p:sp>
      <p:sp>
        <p:nvSpPr>
          <p:cNvPr id="5" name="Rectangle 5"/>
          <p:cNvSpPr>
            <a:spLocks noGrp="1" noChangeArrowheads="1"/>
          </p:cNvSpPr>
          <p:nvPr>
            <p:ph type="ftr" sz="quarter" idx="11"/>
          </p:nvPr>
        </p:nvSpPr>
        <p:spPr/>
        <p:txBody>
          <a:bodyPr/>
          <a:lstStyle>
            <a:lvl1pPr eaLnBrk="0" hangingPunct="0">
              <a:defRPr/>
            </a:lvl1pPr>
          </a:lstStyle>
          <a:p>
            <a:pPr>
              <a:defRPr/>
            </a:pPr>
            <a:r>
              <a:rPr lang="en-US" altLang="zh-CN" smtClean="0"/>
              <a:t>Csernai, L.P.</a:t>
            </a:r>
            <a:endParaRPr lang="zh-CN" altLang="zh-CN"/>
          </a:p>
        </p:txBody>
      </p:sp>
      <p:sp>
        <p:nvSpPr>
          <p:cNvPr id="6" name="Rectangle 6"/>
          <p:cNvSpPr>
            <a:spLocks noGrp="1" noChangeArrowheads="1"/>
          </p:cNvSpPr>
          <p:nvPr>
            <p:ph type="sldNum" sz="quarter" idx="12"/>
          </p:nvPr>
        </p:nvSpPr>
        <p:spPr/>
        <p:txBody>
          <a:bodyPr/>
          <a:lstStyle>
            <a:lvl1pPr eaLnBrk="0" hangingPunct="0">
              <a:defRPr/>
            </a:lvl1pPr>
          </a:lstStyle>
          <a:p>
            <a:pPr>
              <a:defRPr/>
            </a:pPr>
            <a:fld id="{2289056C-326F-4987-B2F5-E08153BB974C}" type="slidenum">
              <a:rPr lang="zh-CN" altLang="zh-CN"/>
              <a:pPr>
                <a:defRPr/>
              </a:pPr>
              <a:t>‹#›</a:t>
            </a:fld>
            <a:endParaRPr lang="zh-CN" altLang="zh-CN"/>
          </a:p>
        </p:txBody>
      </p:sp>
    </p:spTree>
    <p:extLst>
      <p:ext uri="{BB962C8B-B14F-4D97-AF65-F5344CB8AC3E}">
        <p14:creationId xmlns:p14="http://schemas.microsoft.com/office/powerpoint/2010/main" val="4084501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eaLnBrk="0" hangingPunct="0">
              <a:defRPr/>
            </a:lvl1pPr>
          </a:lstStyle>
          <a:p>
            <a:pPr>
              <a:defRPr/>
            </a:pPr>
            <a:endParaRPr lang="zh-CN" altLang="zh-CN"/>
          </a:p>
        </p:txBody>
      </p:sp>
      <p:sp>
        <p:nvSpPr>
          <p:cNvPr id="5" name="Rectangle 5"/>
          <p:cNvSpPr>
            <a:spLocks noGrp="1" noChangeArrowheads="1"/>
          </p:cNvSpPr>
          <p:nvPr>
            <p:ph type="ftr" sz="quarter" idx="11"/>
          </p:nvPr>
        </p:nvSpPr>
        <p:spPr/>
        <p:txBody>
          <a:bodyPr/>
          <a:lstStyle>
            <a:lvl1pPr eaLnBrk="0" hangingPunct="0">
              <a:defRPr/>
            </a:lvl1pPr>
          </a:lstStyle>
          <a:p>
            <a:pPr>
              <a:defRPr/>
            </a:pPr>
            <a:r>
              <a:rPr lang="en-US" altLang="zh-CN" smtClean="0"/>
              <a:t>Csernai, L.P.</a:t>
            </a:r>
            <a:endParaRPr lang="zh-CN" altLang="zh-CN"/>
          </a:p>
        </p:txBody>
      </p:sp>
      <p:sp>
        <p:nvSpPr>
          <p:cNvPr id="6" name="Rectangle 6"/>
          <p:cNvSpPr>
            <a:spLocks noGrp="1" noChangeArrowheads="1"/>
          </p:cNvSpPr>
          <p:nvPr>
            <p:ph type="sldNum" sz="quarter" idx="12"/>
          </p:nvPr>
        </p:nvSpPr>
        <p:spPr/>
        <p:txBody>
          <a:bodyPr/>
          <a:lstStyle>
            <a:lvl1pPr eaLnBrk="0" hangingPunct="0">
              <a:defRPr/>
            </a:lvl1pPr>
          </a:lstStyle>
          <a:p>
            <a:pPr>
              <a:defRPr/>
            </a:pPr>
            <a:fld id="{96DF504D-08CA-4D31-91FF-728ADB608828}" type="slidenum">
              <a:rPr lang="zh-CN" altLang="zh-CN"/>
              <a:pPr>
                <a:defRPr/>
              </a:pPr>
              <a:t>‹#›</a:t>
            </a:fld>
            <a:endParaRPr lang="zh-CN" altLang="zh-CN"/>
          </a:p>
        </p:txBody>
      </p:sp>
    </p:spTree>
    <p:extLst>
      <p:ext uri="{BB962C8B-B14F-4D97-AF65-F5344CB8AC3E}">
        <p14:creationId xmlns:p14="http://schemas.microsoft.com/office/powerpoint/2010/main" val="3001110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eaLnBrk="0" hangingPunct="0">
              <a:defRPr/>
            </a:lvl1pPr>
          </a:lstStyle>
          <a:p>
            <a:pPr>
              <a:defRPr/>
            </a:pPr>
            <a:endParaRPr lang="zh-CN" altLang="zh-CN"/>
          </a:p>
        </p:txBody>
      </p:sp>
      <p:sp>
        <p:nvSpPr>
          <p:cNvPr id="5" name="Rectangle 5"/>
          <p:cNvSpPr>
            <a:spLocks noGrp="1" noChangeArrowheads="1"/>
          </p:cNvSpPr>
          <p:nvPr>
            <p:ph type="ftr" sz="quarter" idx="11"/>
          </p:nvPr>
        </p:nvSpPr>
        <p:spPr/>
        <p:txBody>
          <a:bodyPr/>
          <a:lstStyle>
            <a:lvl1pPr eaLnBrk="0" hangingPunct="0">
              <a:defRPr/>
            </a:lvl1pPr>
          </a:lstStyle>
          <a:p>
            <a:pPr>
              <a:defRPr/>
            </a:pPr>
            <a:r>
              <a:rPr lang="en-US" altLang="zh-CN" smtClean="0"/>
              <a:t>Csernai, L.P.</a:t>
            </a:r>
            <a:endParaRPr lang="zh-CN" altLang="zh-CN"/>
          </a:p>
        </p:txBody>
      </p:sp>
      <p:sp>
        <p:nvSpPr>
          <p:cNvPr id="6" name="Rectangle 6"/>
          <p:cNvSpPr>
            <a:spLocks noGrp="1" noChangeArrowheads="1"/>
          </p:cNvSpPr>
          <p:nvPr>
            <p:ph type="sldNum" sz="quarter" idx="12"/>
          </p:nvPr>
        </p:nvSpPr>
        <p:spPr/>
        <p:txBody>
          <a:bodyPr/>
          <a:lstStyle>
            <a:lvl1pPr eaLnBrk="0" hangingPunct="0">
              <a:defRPr/>
            </a:lvl1pPr>
          </a:lstStyle>
          <a:p>
            <a:pPr>
              <a:defRPr/>
            </a:pPr>
            <a:fld id="{1FF396D4-316B-4A4F-9B13-F9AF06E47416}" type="slidenum">
              <a:rPr lang="zh-CN" altLang="zh-CN"/>
              <a:pPr>
                <a:defRPr/>
              </a:pPr>
              <a:t>‹#›</a:t>
            </a:fld>
            <a:endParaRPr lang="zh-CN" altLang="zh-CN"/>
          </a:p>
        </p:txBody>
      </p:sp>
    </p:spTree>
    <p:extLst>
      <p:ext uri="{BB962C8B-B14F-4D97-AF65-F5344CB8AC3E}">
        <p14:creationId xmlns:p14="http://schemas.microsoft.com/office/powerpoint/2010/main" val="1365095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p:txBody>
          <a:bodyPr/>
          <a:lstStyle>
            <a:lvl1pPr eaLnBrk="0" hangingPunct="0">
              <a:defRPr/>
            </a:lvl1pPr>
          </a:lstStyle>
          <a:p>
            <a:pPr>
              <a:defRPr/>
            </a:pPr>
            <a:endParaRPr lang="zh-CN" altLang="zh-CN"/>
          </a:p>
        </p:txBody>
      </p:sp>
      <p:sp>
        <p:nvSpPr>
          <p:cNvPr id="5" name="Rectangle 5"/>
          <p:cNvSpPr>
            <a:spLocks noGrp="1" noChangeArrowheads="1"/>
          </p:cNvSpPr>
          <p:nvPr>
            <p:ph type="ftr" sz="quarter" idx="11"/>
          </p:nvPr>
        </p:nvSpPr>
        <p:spPr/>
        <p:txBody>
          <a:bodyPr/>
          <a:lstStyle>
            <a:lvl1pPr eaLnBrk="0" hangingPunct="0">
              <a:defRPr/>
            </a:lvl1pPr>
          </a:lstStyle>
          <a:p>
            <a:pPr>
              <a:defRPr/>
            </a:pPr>
            <a:r>
              <a:rPr lang="en-US" altLang="zh-CN" smtClean="0"/>
              <a:t>Csernai, L.P.</a:t>
            </a:r>
            <a:endParaRPr lang="zh-CN" altLang="zh-CN"/>
          </a:p>
        </p:txBody>
      </p:sp>
      <p:sp>
        <p:nvSpPr>
          <p:cNvPr id="6" name="Rectangle 6"/>
          <p:cNvSpPr>
            <a:spLocks noGrp="1" noChangeArrowheads="1"/>
          </p:cNvSpPr>
          <p:nvPr>
            <p:ph type="sldNum" sz="quarter" idx="12"/>
          </p:nvPr>
        </p:nvSpPr>
        <p:spPr/>
        <p:txBody>
          <a:bodyPr/>
          <a:lstStyle>
            <a:lvl1pPr eaLnBrk="0" hangingPunct="0">
              <a:defRPr/>
            </a:lvl1pPr>
          </a:lstStyle>
          <a:p>
            <a:pPr>
              <a:defRPr/>
            </a:pPr>
            <a:fld id="{C05A96A4-A2BA-4DD7-AE38-3005A872F465}" type="slidenum">
              <a:rPr lang="zh-CN" altLang="zh-CN"/>
              <a:pPr>
                <a:defRPr/>
              </a:pPr>
              <a:t>‹#›</a:t>
            </a:fld>
            <a:endParaRPr lang="zh-CN" altLang="zh-CN"/>
          </a:p>
        </p:txBody>
      </p:sp>
    </p:spTree>
    <p:extLst>
      <p:ext uri="{BB962C8B-B14F-4D97-AF65-F5344CB8AC3E}">
        <p14:creationId xmlns:p14="http://schemas.microsoft.com/office/powerpoint/2010/main" val="4011835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eaLnBrk="0" hangingPunct="0">
              <a:defRPr/>
            </a:lvl1pPr>
          </a:lstStyle>
          <a:p>
            <a:pPr>
              <a:defRPr/>
            </a:pPr>
            <a:endParaRPr lang="zh-CN" altLang="zh-CN"/>
          </a:p>
        </p:txBody>
      </p:sp>
      <p:sp>
        <p:nvSpPr>
          <p:cNvPr id="6" name="Rectangle 5"/>
          <p:cNvSpPr>
            <a:spLocks noGrp="1" noChangeArrowheads="1"/>
          </p:cNvSpPr>
          <p:nvPr>
            <p:ph type="ftr" sz="quarter" idx="11"/>
          </p:nvPr>
        </p:nvSpPr>
        <p:spPr/>
        <p:txBody>
          <a:bodyPr/>
          <a:lstStyle>
            <a:lvl1pPr eaLnBrk="0" hangingPunct="0">
              <a:defRPr/>
            </a:lvl1pPr>
          </a:lstStyle>
          <a:p>
            <a:pPr>
              <a:defRPr/>
            </a:pPr>
            <a:r>
              <a:rPr lang="en-US" altLang="zh-CN" smtClean="0"/>
              <a:t>Csernai, L.P.</a:t>
            </a:r>
            <a:endParaRPr lang="zh-CN" altLang="zh-CN"/>
          </a:p>
        </p:txBody>
      </p:sp>
      <p:sp>
        <p:nvSpPr>
          <p:cNvPr id="7" name="Rectangle 6"/>
          <p:cNvSpPr>
            <a:spLocks noGrp="1" noChangeArrowheads="1"/>
          </p:cNvSpPr>
          <p:nvPr>
            <p:ph type="sldNum" sz="quarter" idx="12"/>
          </p:nvPr>
        </p:nvSpPr>
        <p:spPr/>
        <p:txBody>
          <a:bodyPr/>
          <a:lstStyle>
            <a:lvl1pPr eaLnBrk="0" hangingPunct="0">
              <a:defRPr/>
            </a:lvl1pPr>
          </a:lstStyle>
          <a:p>
            <a:pPr>
              <a:defRPr/>
            </a:pPr>
            <a:fld id="{5D5121E3-48D1-4EF2-816A-79E8A958EC8E}" type="slidenum">
              <a:rPr lang="zh-CN" altLang="zh-CN"/>
              <a:pPr>
                <a:defRPr/>
              </a:pPr>
              <a:t>‹#›</a:t>
            </a:fld>
            <a:endParaRPr lang="zh-CN" altLang="zh-CN"/>
          </a:p>
        </p:txBody>
      </p:sp>
    </p:spTree>
    <p:extLst>
      <p:ext uri="{BB962C8B-B14F-4D97-AF65-F5344CB8AC3E}">
        <p14:creationId xmlns:p14="http://schemas.microsoft.com/office/powerpoint/2010/main" val="3547147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eaLnBrk="0" hangingPunct="0">
              <a:defRPr/>
            </a:lvl1pPr>
          </a:lstStyle>
          <a:p>
            <a:pPr>
              <a:defRPr/>
            </a:pPr>
            <a:endParaRPr lang="zh-CN" altLang="zh-CN"/>
          </a:p>
        </p:txBody>
      </p:sp>
      <p:sp>
        <p:nvSpPr>
          <p:cNvPr id="8" name="Rectangle 5"/>
          <p:cNvSpPr>
            <a:spLocks noGrp="1" noChangeArrowheads="1"/>
          </p:cNvSpPr>
          <p:nvPr>
            <p:ph type="ftr" sz="quarter" idx="11"/>
          </p:nvPr>
        </p:nvSpPr>
        <p:spPr/>
        <p:txBody>
          <a:bodyPr/>
          <a:lstStyle>
            <a:lvl1pPr eaLnBrk="0" hangingPunct="0">
              <a:defRPr/>
            </a:lvl1pPr>
          </a:lstStyle>
          <a:p>
            <a:pPr>
              <a:defRPr/>
            </a:pPr>
            <a:r>
              <a:rPr lang="en-US" altLang="zh-CN" smtClean="0"/>
              <a:t>Csernai, L.P.</a:t>
            </a:r>
            <a:endParaRPr lang="zh-CN" altLang="zh-CN"/>
          </a:p>
        </p:txBody>
      </p:sp>
      <p:sp>
        <p:nvSpPr>
          <p:cNvPr id="9" name="Rectangle 6"/>
          <p:cNvSpPr>
            <a:spLocks noGrp="1" noChangeArrowheads="1"/>
          </p:cNvSpPr>
          <p:nvPr>
            <p:ph type="sldNum" sz="quarter" idx="12"/>
          </p:nvPr>
        </p:nvSpPr>
        <p:spPr/>
        <p:txBody>
          <a:bodyPr/>
          <a:lstStyle>
            <a:lvl1pPr eaLnBrk="0" hangingPunct="0">
              <a:defRPr/>
            </a:lvl1pPr>
          </a:lstStyle>
          <a:p>
            <a:pPr>
              <a:defRPr/>
            </a:pPr>
            <a:fld id="{48F5B073-337C-4BC1-8D2A-656CA0BEDD05}" type="slidenum">
              <a:rPr lang="zh-CN" altLang="zh-CN"/>
              <a:pPr>
                <a:defRPr/>
              </a:pPr>
              <a:t>‹#›</a:t>
            </a:fld>
            <a:endParaRPr lang="zh-CN" altLang="zh-CN"/>
          </a:p>
        </p:txBody>
      </p:sp>
    </p:spTree>
    <p:extLst>
      <p:ext uri="{BB962C8B-B14F-4D97-AF65-F5344CB8AC3E}">
        <p14:creationId xmlns:p14="http://schemas.microsoft.com/office/powerpoint/2010/main" val="3124734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eaLnBrk="0" hangingPunct="0">
              <a:defRPr/>
            </a:lvl1pPr>
          </a:lstStyle>
          <a:p>
            <a:pPr>
              <a:defRPr/>
            </a:pPr>
            <a:endParaRPr lang="zh-CN" altLang="zh-CN"/>
          </a:p>
        </p:txBody>
      </p:sp>
      <p:sp>
        <p:nvSpPr>
          <p:cNvPr id="4" name="Rectangle 5"/>
          <p:cNvSpPr>
            <a:spLocks noGrp="1" noChangeArrowheads="1"/>
          </p:cNvSpPr>
          <p:nvPr>
            <p:ph type="ftr" sz="quarter" idx="11"/>
          </p:nvPr>
        </p:nvSpPr>
        <p:spPr/>
        <p:txBody>
          <a:bodyPr/>
          <a:lstStyle>
            <a:lvl1pPr eaLnBrk="0" hangingPunct="0">
              <a:defRPr/>
            </a:lvl1pPr>
          </a:lstStyle>
          <a:p>
            <a:pPr>
              <a:defRPr/>
            </a:pPr>
            <a:r>
              <a:rPr lang="en-US" altLang="zh-CN" smtClean="0"/>
              <a:t>Csernai, L.P.</a:t>
            </a:r>
            <a:endParaRPr lang="zh-CN" altLang="zh-CN"/>
          </a:p>
        </p:txBody>
      </p:sp>
      <p:sp>
        <p:nvSpPr>
          <p:cNvPr id="5" name="Rectangle 6"/>
          <p:cNvSpPr>
            <a:spLocks noGrp="1" noChangeArrowheads="1"/>
          </p:cNvSpPr>
          <p:nvPr>
            <p:ph type="sldNum" sz="quarter" idx="12"/>
          </p:nvPr>
        </p:nvSpPr>
        <p:spPr/>
        <p:txBody>
          <a:bodyPr/>
          <a:lstStyle>
            <a:lvl1pPr eaLnBrk="0" hangingPunct="0">
              <a:defRPr/>
            </a:lvl1pPr>
          </a:lstStyle>
          <a:p>
            <a:pPr>
              <a:defRPr/>
            </a:pPr>
            <a:fld id="{D3F6D942-E24F-4C28-8CD4-20E50CB606EB}" type="slidenum">
              <a:rPr lang="zh-CN" altLang="zh-CN"/>
              <a:pPr>
                <a:defRPr/>
              </a:pPr>
              <a:t>‹#›</a:t>
            </a:fld>
            <a:endParaRPr lang="zh-CN" altLang="zh-CN"/>
          </a:p>
        </p:txBody>
      </p:sp>
    </p:spTree>
    <p:extLst>
      <p:ext uri="{BB962C8B-B14F-4D97-AF65-F5344CB8AC3E}">
        <p14:creationId xmlns:p14="http://schemas.microsoft.com/office/powerpoint/2010/main" val="4039798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eaLnBrk="0" hangingPunct="0">
              <a:defRPr/>
            </a:lvl1pPr>
          </a:lstStyle>
          <a:p>
            <a:pPr>
              <a:defRPr/>
            </a:pPr>
            <a:endParaRPr lang="zh-CN" altLang="zh-CN"/>
          </a:p>
        </p:txBody>
      </p:sp>
      <p:sp>
        <p:nvSpPr>
          <p:cNvPr id="3" name="Rectangle 5"/>
          <p:cNvSpPr>
            <a:spLocks noGrp="1" noChangeArrowheads="1"/>
          </p:cNvSpPr>
          <p:nvPr>
            <p:ph type="ftr" sz="quarter" idx="11"/>
          </p:nvPr>
        </p:nvSpPr>
        <p:spPr/>
        <p:txBody>
          <a:bodyPr/>
          <a:lstStyle>
            <a:lvl1pPr eaLnBrk="0" hangingPunct="0">
              <a:defRPr/>
            </a:lvl1pPr>
          </a:lstStyle>
          <a:p>
            <a:pPr>
              <a:defRPr/>
            </a:pPr>
            <a:r>
              <a:rPr lang="en-US" altLang="zh-CN" smtClean="0"/>
              <a:t>Csernai, L.P.</a:t>
            </a:r>
            <a:endParaRPr lang="zh-CN" altLang="zh-CN"/>
          </a:p>
        </p:txBody>
      </p:sp>
      <p:sp>
        <p:nvSpPr>
          <p:cNvPr id="4" name="Rectangle 6"/>
          <p:cNvSpPr>
            <a:spLocks noGrp="1" noChangeArrowheads="1"/>
          </p:cNvSpPr>
          <p:nvPr>
            <p:ph type="sldNum" sz="quarter" idx="12"/>
          </p:nvPr>
        </p:nvSpPr>
        <p:spPr/>
        <p:txBody>
          <a:bodyPr/>
          <a:lstStyle>
            <a:lvl1pPr eaLnBrk="0" hangingPunct="0">
              <a:defRPr/>
            </a:lvl1pPr>
          </a:lstStyle>
          <a:p>
            <a:pPr>
              <a:defRPr/>
            </a:pPr>
            <a:fld id="{26D725BA-69FE-410A-96DF-D2257EF0264F}" type="slidenum">
              <a:rPr lang="zh-CN" altLang="zh-CN"/>
              <a:pPr>
                <a:defRPr/>
              </a:pPr>
              <a:t>‹#›</a:t>
            </a:fld>
            <a:endParaRPr lang="zh-CN" altLang="zh-CN"/>
          </a:p>
        </p:txBody>
      </p:sp>
    </p:spTree>
    <p:extLst>
      <p:ext uri="{BB962C8B-B14F-4D97-AF65-F5344CB8AC3E}">
        <p14:creationId xmlns:p14="http://schemas.microsoft.com/office/powerpoint/2010/main" val="860025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eaLnBrk="0" hangingPunct="0">
              <a:defRPr/>
            </a:lvl1pPr>
          </a:lstStyle>
          <a:p>
            <a:pPr>
              <a:defRPr/>
            </a:pPr>
            <a:endParaRPr lang="zh-CN" altLang="zh-CN"/>
          </a:p>
        </p:txBody>
      </p:sp>
      <p:sp>
        <p:nvSpPr>
          <p:cNvPr id="6" name="Rectangle 5"/>
          <p:cNvSpPr>
            <a:spLocks noGrp="1" noChangeArrowheads="1"/>
          </p:cNvSpPr>
          <p:nvPr>
            <p:ph type="ftr" sz="quarter" idx="11"/>
          </p:nvPr>
        </p:nvSpPr>
        <p:spPr/>
        <p:txBody>
          <a:bodyPr/>
          <a:lstStyle>
            <a:lvl1pPr eaLnBrk="0" hangingPunct="0">
              <a:defRPr/>
            </a:lvl1pPr>
          </a:lstStyle>
          <a:p>
            <a:pPr>
              <a:defRPr/>
            </a:pPr>
            <a:r>
              <a:rPr lang="en-US" altLang="zh-CN" smtClean="0"/>
              <a:t>Csernai, L.P.</a:t>
            </a:r>
            <a:endParaRPr lang="zh-CN" altLang="zh-CN"/>
          </a:p>
        </p:txBody>
      </p:sp>
      <p:sp>
        <p:nvSpPr>
          <p:cNvPr id="7" name="Rectangle 6"/>
          <p:cNvSpPr>
            <a:spLocks noGrp="1" noChangeArrowheads="1"/>
          </p:cNvSpPr>
          <p:nvPr>
            <p:ph type="sldNum" sz="quarter" idx="12"/>
          </p:nvPr>
        </p:nvSpPr>
        <p:spPr/>
        <p:txBody>
          <a:bodyPr/>
          <a:lstStyle>
            <a:lvl1pPr eaLnBrk="0" hangingPunct="0">
              <a:defRPr/>
            </a:lvl1pPr>
          </a:lstStyle>
          <a:p>
            <a:pPr>
              <a:defRPr/>
            </a:pPr>
            <a:fld id="{F40B3F98-4967-44C6-AD00-AEDB7C190489}" type="slidenum">
              <a:rPr lang="zh-CN" altLang="zh-CN"/>
              <a:pPr>
                <a:defRPr/>
              </a:pPr>
              <a:t>‹#›</a:t>
            </a:fld>
            <a:endParaRPr lang="zh-CN" altLang="zh-CN"/>
          </a:p>
        </p:txBody>
      </p:sp>
    </p:spTree>
    <p:extLst>
      <p:ext uri="{BB962C8B-B14F-4D97-AF65-F5344CB8AC3E}">
        <p14:creationId xmlns:p14="http://schemas.microsoft.com/office/powerpoint/2010/main" val="103357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eaLnBrk="0" hangingPunct="0">
              <a:defRPr/>
            </a:lvl1pPr>
          </a:lstStyle>
          <a:p>
            <a:pPr>
              <a:defRPr/>
            </a:pPr>
            <a:endParaRPr lang="zh-CN" altLang="zh-CN"/>
          </a:p>
        </p:txBody>
      </p:sp>
      <p:sp>
        <p:nvSpPr>
          <p:cNvPr id="6" name="Rectangle 5"/>
          <p:cNvSpPr>
            <a:spLocks noGrp="1" noChangeArrowheads="1"/>
          </p:cNvSpPr>
          <p:nvPr>
            <p:ph type="ftr" sz="quarter" idx="11"/>
          </p:nvPr>
        </p:nvSpPr>
        <p:spPr/>
        <p:txBody>
          <a:bodyPr/>
          <a:lstStyle>
            <a:lvl1pPr eaLnBrk="0" hangingPunct="0">
              <a:defRPr/>
            </a:lvl1pPr>
          </a:lstStyle>
          <a:p>
            <a:pPr>
              <a:defRPr/>
            </a:pPr>
            <a:r>
              <a:rPr lang="en-US" altLang="zh-CN" smtClean="0"/>
              <a:t>Csernai, L.P.</a:t>
            </a:r>
            <a:endParaRPr lang="zh-CN" altLang="zh-CN"/>
          </a:p>
        </p:txBody>
      </p:sp>
      <p:sp>
        <p:nvSpPr>
          <p:cNvPr id="7" name="Rectangle 6"/>
          <p:cNvSpPr>
            <a:spLocks noGrp="1" noChangeArrowheads="1"/>
          </p:cNvSpPr>
          <p:nvPr>
            <p:ph type="sldNum" sz="quarter" idx="12"/>
          </p:nvPr>
        </p:nvSpPr>
        <p:spPr/>
        <p:txBody>
          <a:bodyPr/>
          <a:lstStyle>
            <a:lvl1pPr eaLnBrk="0" hangingPunct="0">
              <a:defRPr/>
            </a:lvl1pPr>
          </a:lstStyle>
          <a:p>
            <a:pPr>
              <a:defRPr/>
            </a:pPr>
            <a:fld id="{307480FF-6AAB-4E9E-B772-3E24B5714286}" type="slidenum">
              <a:rPr lang="zh-CN" altLang="zh-CN"/>
              <a:pPr>
                <a:defRPr/>
              </a:pPr>
              <a:t>‹#›</a:t>
            </a:fld>
            <a:endParaRPr lang="zh-CN" altLang="zh-CN"/>
          </a:p>
        </p:txBody>
      </p:sp>
    </p:spTree>
    <p:extLst>
      <p:ext uri="{BB962C8B-B14F-4D97-AF65-F5344CB8AC3E}">
        <p14:creationId xmlns:p14="http://schemas.microsoft.com/office/powerpoint/2010/main" val="445373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defRPr>
            </a:lvl1pPr>
          </a:lstStyle>
          <a:p>
            <a:pPr>
              <a:defRPr/>
            </a:pPr>
            <a:endParaRPr lang="zh-CN"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defRPr>
            </a:lvl1pPr>
          </a:lstStyle>
          <a:p>
            <a:pPr>
              <a:defRPr/>
            </a:pPr>
            <a:r>
              <a:rPr lang="en-US" altLang="zh-CN" smtClean="0"/>
              <a:t>Csernai, L.P.</a:t>
            </a:r>
            <a:endParaRPr lang="zh-CN"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a:defRPr/>
            </a:pPr>
            <a:fld id="{2E5AF999-A141-4DC0-B733-7C9BEF337A82}" type="slidenum">
              <a:rPr lang="zh-CN"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s://doi.org/10.1017/S0263034618000149"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jp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7.xml"/><Relationship Id="rId5" Type="http://schemas.openxmlformats.org/officeDocument/2006/relationships/image" Target="../media/image45.emf"/><Relationship Id="rId4" Type="http://schemas.openxmlformats.org/officeDocument/2006/relationships/image" Target="../media/image44.emf"/></Relationships>
</file>

<file path=ppt/slides/_rels/slide34.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7.xml"/><Relationship Id="rId4" Type="http://schemas.openxmlformats.org/officeDocument/2006/relationships/image" Target="../media/image48.emf"/></Relationships>
</file>

<file path=ppt/slides/_rels/slide35.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 Id="rId5" Type="http://schemas.openxmlformats.org/officeDocument/2006/relationships/image" Target="../media/image15.emf"/><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a:t>
            </a:fld>
            <a:endParaRPr lang="zh-CN" altLang="zh-CN"/>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0" y="0"/>
            <a:ext cx="12192000" cy="6858000"/>
          </a:xfrm>
          <a:prstGeom prst="rect">
            <a:avLst/>
          </a:prstGeom>
        </p:spPr>
      </p:pic>
      <p:sp>
        <p:nvSpPr>
          <p:cNvPr id="5" name="Rectangle 4"/>
          <p:cNvSpPr/>
          <p:nvPr/>
        </p:nvSpPr>
        <p:spPr>
          <a:xfrm>
            <a:off x="1524000" y="838200"/>
            <a:ext cx="6934200" cy="646331"/>
          </a:xfrm>
          <a:prstGeom prst="rect">
            <a:avLst/>
          </a:prstGeom>
        </p:spPr>
        <p:txBody>
          <a:bodyPr wrap="square">
            <a:spAutoFit/>
          </a:bodyPr>
          <a:lstStyle/>
          <a:p>
            <a:pPr algn="ctr"/>
            <a:r>
              <a:rPr lang="en-US" sz="3600" b="1" dirty="0" err="1" smtClean="0">
                <a:solidFill>
                  <a:srgbClr val="FF0000"/>
                </a:solidFill>
                <a:effectLst>
                  <a:outerShdw blurRad="38100" dist="88900" dir="2700000" algn="tl">
                    <a:srgbClr val="FFFF00">
                      <a:alpha val="75000"/>
                    </a:srgbClr>
                  </a:outerShdw>
                </a:effectLst>
              </a:rPr>
              <a:t>Nanoplasmonic</a:t>
            </a:r>
            <a:r>
              <a:rPr lang="en-US" sz="3600" b="1" dirty="0" smtClean="0">
                <a:solidFill>
                  <a:srgbClr val="FF0000"/>
                </a:solidFill>
                <a:effectLst>
                  <a:outerShdw blurRad="38100" dist="88900" dir="2700000" algn="tl">
                    <a:srgbClr val="FFFF00">
                      <a:alpha val="75000"/>
                    </a:srgbClr>
                  </a:outerShdw>
                </a:effectLst>
              </a:rPr>
              <a:t> Laser Fusion</a:t>
            </a:r>
            <a:endParaRPr lang="en-US" sz="3600" b="1" dirty="0">
              <a:solidFill>
                <a:srgbClr val="FF0000"/>
              </a:solidFill>
              <a:effectLst>
                <a:outerShdw blurRad="38100" dist="88900" dir="2700000" algn="tl">
                  <a:srgbClr val="FFFF00">
                    <a:alpha val="75000"/>
                  </a:srgbClr>
                </a:outerShdw>
              </a:effectLst>
            </a:endParaRPr>
          </a:p>
        </p:txBody>
      </p:sp>
      <p:sp>
        <p:nvSpPr>
          <p:cNvPr id="7" name="Rectangle 6"/>
          <p:cNvSpPr/>
          <p:nvPr/>
        </p:nvSpPr>
        <p:spPr>
          <a:xfrm>
            <a:off x="152400" y="5257800"/>
            <a:ext cx="4572000" cy="1446550"/>
          </a:xfrm>
          <a:prstGeom prst="rect">
            <a:avLst/>
          </a:prstGeom>
        </p:spPr>
        <p:txBody>
          <a:bodyPr>
            <a:spAutoFit/>
          </a:bodyPr>
          <a:lstStyle/>
          <a:p>
            <a:r>
              <a:rPr lang="en-US" sz="2000" b="1" dirty="0">
                <a:solidFill>
                  <a:srgbClr val="FFFF00"/>
                </a:solidFill>
              </a:rPr>
              <a:t>Laszlo P. Csernai</a:t>
            </a:r>
            <a:r>
              <a:rPr lang="en-US" sz="2000" b="1" dirty="0" smtClean="0">
                <a:solidFill>
                  <a:srgbClr val="FFFF00"/>
                </a:solidFill>
              </a:rPr>
              <a:t>, for the</a:t>
            </a:r>
            <a:br>
              <a:rPr lang="en-US" sz="2000" b="1" dirty="0" smtClean="0">
                <a:solidFill>
                  <a:srgbClr val="FFFF00"/>
                </a:solidFill>
              </a:rPr>
            </a:br>
            <a:r>
              <a:rPr lang="en-US" sz="2000" b="1" dirty="0" smtClean="0">
                <a:solidFill>
                  <a:srgbClr val="FFFF00"/>
                </a:solidFill>
              </a:rPr>
              <a:t>NAPLIFE Collaboration</a:t>
            </a:r>
            <a:r>
              <a:rPr lang="en-US" sz="2000" b="1" dirty="0">
                <a:solidFill>
                  <a:srgbClr val="FFFF00"/>
                </a:solidFill>
              </a:rPr>
              <a:t/>
            </a:r>
            <a:br>
              <a:rPr lang="en-US" sz="2000" b="1" dirty="0">
                <a:solidFill>
                  <a:srgbClr val="FFFF00"/>
                </a:solidFill>
              </a:rPr>
            </a:br>
            <a:r>
              <a:rPr lang="en-US" b="1" dirty="0">
                <a:solidFill>
                  <a:srgbClr val="FFFF00"/>
                </a:solidFill>
              </a:rPr>
              <a:t>Univ. of Bergen, Norway  </a:t>
            </a:r>
          </a:p>
          <a:p>
            <a:r>
              <a:rPr lang="en-US" b="1" dirty="0" smtClean="0">
                <a:solidFill>
                  <a:srgbClr val="FFFF00"/>
                </a:solidFill>
              </a:rPr>
              <a:t>ICNFP  </a:t>
            </a:r>
            <a:r>
              <a:rPr lang="en-US" b="1" dirty="0">
                <a:solidFill>
                  <a:srgbClr val="FFFF00"/>
                </a:solidFill>
              </a:rPr>
              <a:t>-  </a:t>
            </a:r>
            <a:r>
              <a:rPr lang="en-US" b="1" dirty="0" smtClean="0">
                <a:solidFill>
                  <a:srgbClr val="FFFF00"/>
                </a:solidFill>
              </a:rPr>
              <a:t>2020,</a:t>
            </a:r>
            <a:r>
              <a:rPr lang="en-US" sz="1200" b="1" dirty="0" smtClean="0">
                <a:solidFill>
                  <a:srgbClr val="FFFF00"/>
                </a:solidFill>
              </a:rPr>
              <a:t> </a:t>
            </a:r>
            <a:r>
              <a:rPr lang="hu-HU" sz="1200" b="1" dirty="0">
                <a:solidFill>
                  <a:srgbClr val="FFFF00"/>
                </a:solidFill>
              </a:rPr>
              <a:t/>
            </a:r>
            <a:br>
              <a:rPr lang="hu-HU" sz="1200" b="1" dirty="0">
                <a:solidFill>
                  <a:srgbClr val="FFFF00"/>
                </a:solidFill>
              </a:rPr>
            </a:br>
            <a:r>
              <a:rPr lang="en-US" sz="1200" b="1" dirty="0" err="1" smtClean="0">
                <a:solidFill>
                  <a:srgbClr val="FFFF00"/>
                </a:solidFill>
              </a:rPr>
              <a:t>Kolymbari</a:t>
            </a:r>
            <a:r>
              <a:rPr lang="en-US" sz="1200" b="1" dirty="0" smtClean="0">
                <a:solidFill>
                  <a:srgbClr val="FFFF00"/>
                </a:solidFill>
              </a:rPr>
              <a:t>, Crete,</a:t>
            </a:r>
            <a:r>
              <a:rPr lang="hu-HU" sz="1200" b="1" dirty="0" smtClean="0">
                <a:solidFill>
                  <a:srgbClr val="FFFF00"/>
                </a:solidFill>
              </a:rPr>
              <a:t> </a:t>
            </a:r>
            <a:r>
              <a:rPr lang="hu-HU" sz="1200" b="1" dirty="0" err="1">
                <a:solidFill>
                  <a:srgbClr val="FFFF00"/>
                </a:solidFill>
              </a:rPr>
              <a:t>Sept</a:t>
            </a:r>
            <a:r>
              <a:rPr lang="hu-HU" sz="1200" b="1" dirty="0">
                <a:solidFill>
                  <a:srgbClr val="FFFF00"/>
                </a:solidFill>
              </a:rPr>
              <a:t>. </a:t>
            </a:r>
            <a:r>
              <a:rPr lang="hu-HU" sz="1200" b="1" dirty="0" smtClean="0">
                <a:solidFill>
                  <a:srgbClr val="FFFF00"/>
                </a:solidFill>
              </a:rPr>
              <a:t>1</a:t>
            </a:r>
            <a:r>
              <a:rPr lang="en-US" sz="1200" b="1" dirty="0" smtClean="0">
                <a:solidFill>
                  <a:srgbClr val="FFFF00"/>
                </a:solidFill>
              </a:rPr>
              <a:t>1</a:t>
            </a:r>
            <a:r>
              <a:rPr lang="hu-HU" sz="1200" b="1" dirty="0" smtClean="0">
                <a:solidFill>
                  <a:srgbClr val="FFFF00"/>
                </a:solidFill>
              </a:rPr>
              <a:t>,</a:t>
            </a:r>
            <a:r>
              <a:rPr lang="en-US" sz="1200" b="1" dirty="0" smtClean="0">
                <a:solidFill>
                  <a:srgbClr val="FFFF00"/>
                </a:solidFill>
              </a:rPr>
              <a:t> 2020</a:t>
            </a:r>
            <a:endParaRPr lang="en-US" sz="1200" b="1" dirty="0"/>
          </a:p>
        </p:txBody>
      </p:sp>
    </p:spTree>
    <p:extLst>
      <p:ext uri="{BB962C8B-B14F-4D97-AF65-F5344CB8AC3E}">
        <p14:creationId xmlns:p14="http://schemas.microsoft.com/office/powerpoint/2010/main" val="26819359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10</a:t>
            </a:fld>
            <a:endParaRPr lang="zh-CN" altLang="zh-CN"/>
          </a:p>
        </p:txBody>
      </p:sp>
      <p:pic>
        <p:nvPicPr>
          <p:cNvPr id="3" name="Picture 2"/>
          <p:cNvPicPr>
            <a:picLocks noChangeAspect="1"/>
          </p:cNvPicPr>
          <p:nvPr/>
        </p:nvPicPr>
        <p:blipFill>
          <a:blip r:embed="rId2"/>
          <a:stretch>
            <a:fillRect/>
          </a:stretch>
        </p:blipFill>
        <p:spPr>
          <a:xfrm>
            <a:off x="152400" y="685800"/>
            <a:ext cx="5647725" cy="5486400"/>
          </a:xfrm>
          <a:prstGeom prst="rect">
            <a:avLst/>
          </a:prstGeom>
        </p:spPr>
      </p:pic>
      <p:sp>
        <p:nvSpPr>
          <p:cNvPr id="4" name="TextBox 3"/>
          <p:cNvSpPr txBox="1"/>
          <p:nvPr/>
        </p:nvSpPr>
        <p:spPr>
          <a:xfrm>
            <a:off x="6324600" y="838200"/>
            <a:ext cx="2743200" cy="5262979"/>
          </a:xfrm>
          <a:prstGeom prst="rect">
            <a:avLst/>
          </a:prstGeom>
          <a:noFill/>
        </p:spPr>
        <p:txBody>
          <a:bodyPr wrap="square" rtlCol="0">
            <a:spAutoFit/>
          </a:bodyPr>
          <a:lstStyle/>
          <a:p>
            <a:r>
              <a:rPr lang="de-DE" sz="2400" dirty="0"/>
              <a:t>Discovery </a:t>
            </a:r>
            <a:r>
              <a:rPr lang="de-DE" sz="2400" dirty="0" err="1"/>
              <a:t>of</a:t>
            </a:r>
            <a:r>
              <a:rPr lang="de-DE" sz="2400" dirty="0"/>
              <a:t> QGP:</a:t>
            </a:r>
          </a:p>
          <a:p>
            <a:pPr marL="457200" indent="-457200">
              <a:buAutoNum type="arabicPlain" startAt="2000"/>
            </a:pPr>
            <a:r>
              <a:rPr lang="de-DE" sz="2400" dirty="0">
                <a:solidFill>
                  <a:srgbClr val="FF0000"/>
                </a:solidFill>
              </a:rPr>
              <a:t>  CERN</a:t>
            </a:r>
          </a:p>
          <a:p>
            <a:pPr marL="457200" indent="-457200">
              <a:buAutoNum type="arabicPlain" startAt="2000"/>
            </a:pPr>
            <a:r>
              <a:rPr lang="de-DE" sz="2400" dirty="0">
                <a:solidFill>
                  <a:srgbClr val="FF0000"/>
                </a:solidFill>
              </a:rPr>
              <a:t>   BNL</a:t>
            </a:r>
            <a:endParaRPr lang="en-US" sz="2400" dirty="0">
              <a:solidFill>
                <a:srgbClr val="FF0000"/>
              </a:solidFill>
            </a:endParaRPr>
          </a:p>
          <a:p>
            <a:endParaRPr lang="de-DE" sz="2400" dirty="0" smtClean="0"/>
          </a:p>
          <a:p>
            <a:endParaRPr lang="de-DE" sz="2400" dirty="0"/>
          </a:p>
          <a:p>
            <a:endParaRPr lang="de-DE" sz="2400" dirty="0" smtClean="0"/>
          </a:p>
          <a:p>
            <a:r>
              <a:rPr lang="de-DE" sz="2400" dirty="0" smtClean="0"/>
              <a:t>[U.W</a:t>
            </a:r>
            <a:r>
              <a:rPr lang="de-DE" sz="2400" dirty="0"/>
              <a:t>. Heinz </a:t>
            </a:r>
            <a:r>
              <a:rPr lang="de-DE" sz="2400" dirty="0" err="1"/>
              <a:t>and</a:t>
            </a:r>
            <a:r>
              <a:rPr lang="de-DE" sz="2400" dirty="0"/>
              <a:t> P.F. Kolb, Phys. </a:t>
            </a:r>
            <a:r>
              <a:rPr lang="de-DE" sz="2400" dirty="0" err="1"/>
              <a:t>Lett</a:t>
            </a:r>
            <a:r>
              <a:rPr lang="de-DE" sz="2400" dirty="0"/>
              <a:t>. B 542, 216 (2002</a:t>
            </a:r>
            <a:r>
              <a:rPr lang="de-DE" sz="2400" dirty="0" smtClean="0"/>
              <a:t>)]</a:t>
            </a:r>
          </a:p>
          <a:p>
            <a:endParaRPr lang="de-DE" sz="2400" dirty="0"/>
          </a:p>
          <a:p>
            <a:endParaRPr lang="de-DE" sz="2400" dirty="0" smtClean="0"/>
          </a:p>
          <a:p>
            <a:endParaRPr lang="de-DE" sz="2400" dirty="0"/>
          </a:p>
          <a:p>
            <a:endParaRPr lang="de-DE" sz="2400" dirty="0" smtClean="0"/>
          </a:p>
        </p:txBody>
      </p:sp>
    </p:spTree>
    <p:extLst>
      <p:ext uri="{BB962C8B-B14F-4D97-AF65-F5344CB8AC3E}">
        <p14:creationId xmlns:p14="http://schemas.microsoft.com/office/powerpoint/2010/main" val="42101650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11</a:t>
            </a:fld>
            <a:endParaRPr lang="zh-CN" altLang="zh-CN"/>
          </a:p>
        </p:txBody>
      </p:sp>
      <p:pic>
        <p:nvPicPr>
          <p:cNvPr id="3" name="Picture 2"/>
          <p:cNvPicPr>
            <a:picLocks noChangeAspect="1"/>
          </p:cNvPicPr>
          <p:nvPr/>
        </p:nvPicPr>
        <p:blipFill>
          <a:blip r:embed="rId2"/>
          <a:stretch>
            <a:fillRect/>
          </a:stretch>
        </p:blipFill>
        <p:spPr>
          <a:xfrm>
            <a:off x="228600" y="228600"/>
            <a:ext cx="6281536" cy="4648200"/>
          </a:xfrm>
          <a:prstGeom prst="rect">
            <a:avLst/>
          </a:prstGeom>
        </p:spPr>
      </p:pic>
      <p:sp>
        <p:nvSpPr>
          <p:cNvPr id="4" name="TextBox 3"/>
          <p:cNvSpPr txBox="1"/>
          <p:nvPr/>
        </p:nvSpPr>
        <p:spPr>
          <a:xfrm>
            <a:off x="304800" y="5486400"/>
            <a:ext cx="8382000" cy="461665"/>
          </a:xfrm>
          <a:prstGeom prst="rect">
            <a:avLst/>
          </a:prstGeom>
          <a:noFill/>
        </p:spPr>
        <p:txBody>
          <a:bodyPr wrap="square" rtlCol="0">
            <a:spAutoFit/>
          </a:bodyPr>
          <a:lstStyle/>
          <a:p>
            <a:r>
              <a:rPr lang="nb-NO" sz="2400" dirty="0" smtClean="0"/>
              <a:t>[ R</a:t>
            </a:r>
            <a:r>
              <a:rPr lang="nb-NO" sz="2400" dirty="0"/>
              <a:t>. </a:t>
            </a:r>
            <a:r>
              <a:rPr lang="nb-NO" sz="2400" dirty="0" err="1"/>
              <a:t>Chatterjee</a:t>
            </a:r>
            <a:r>
              <a:rPr lang="nb-NO" sz="2400" dirty="0"/>
              <a:t>, et al., </a:t>
            </a:r>
            <a:r>
              <a:rPr lang="nb-NO" sz="2400" dirty="0" err="1"/>
              <a:t>Phys</a:t>
            </a:r>
            <a:r>
              <a:rPr lang="nb-NO" sz="2400" dirty="0"/>
              <a:t>. Rev. Lett. </a:t>
            </a:r>
            <a:r>
              <a:rPr lang="nb-NO" sz="2400" dirty="0" smtClean="0"/>
              <a:t>96, </a:t>
            </a:r>
            <a:r>
              <a:rPr lang="nb-NO" sz="2400" dirty="0"/>
              <a:t>202302 (2006</a:t>
            </a:r>
            <a:r>
              <a:rPr lang="nb-NO" sz="2400" dirty="0" smtClean="0"/>
              <a:t>) ]</a:t>
            </a:r>
            <a:endParaRPr lang="en-US" sz="2400" dirty="0"/>
          </a:p>
        </p:txBody>
      </p:sp>
    </p:spTree>
    <p:extLst>
      <p:ext uri="{BB962C8B-B14F-4D97-AF65-F5344CB8AC3E}">
        <p14:creationId xmlns:p14="http://schemas.microsoft.com/office/powerpoint/2010/main" val="8321052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33130"/>
            <a:ext cx="5257800" cy="5442283"/>
          </a:xfrm>
          <a:prstGeom prst="rect">
            <a:avLst/>
          </a:prstGeom>
        </p:spPr>
      </p:pic>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12</a:t>
            </a:fld>
            <a:endParaRPr lang="zh-CN" altLang="zh-CN"/>
          </a:p>
        </p:txBody>
      </p:sp>
      <p:sp>
        <p:nvSpPr>
          <p:cNvPr id="4" name="TextBox 3"/>
          <p:cNvSpPr txBox="1"/>
          <p:nvPr/>
        </p:nvSpPr>
        <p:spPr>
          <a:xfrm>
            <a:off x="685800" y="5486400"/>
            <a:ext cx="8229600" cy="461665"/>
          </a:xfrm>
          <a:prstGeom prst="rect">
            <a:avLst/>
          </a:prstGeom>
          <a:noFill/>
        </p:spPr>
        <p:txBody>
          <a:bodyPr wrap="square" rtlCol="0">
            <a:spAutoFit/>
          </a:bodyPr>
          <a:lstStyle/>
          <a:p>
            <a:r>
              <a:rPr lang="en-US" sz="2400" dirty="0" smtClean="0"/>
              <a:t>[ E. Molnar, et al., J. Phys. G 34 (2007) 1901 ]</a:t>
            </a:r>
            <a:endParaRPr lang="en-US" sz="2400" dirty="0"/>
          </a:p>
        </p:txBody>
      </p:sp>
      <p:sp>
        <p:nvSpPr>
          <p:cNvPr id="9" name="TextBox 8"/>
          <p:cNvSpPr txBox="1"/>
          <p:nvPr/>
        </p:nvSpPr>
        <p:spPr>
          <a:xfrm>
            <a:off x="4953000" y="609600"/>
            <a:ext cx="1447800" cy="369332"/>
          </a:xfrm>
          <a:prstGeom prst="rect">
            <a:avLst/>
          </a:prstGeom>
          <a:noFill/>
        </p:spPr>
        <p:txBody>
          <a:bodyPr wrap="square" rtlCol="0">
            <a:spAutoFit/>
          </a:bodyPr>
          <a:lstStyle/>
          <a:p>
            <a:r>
              <a:rPr lang="en-US" dirty="0" smtClean="0">
                <a:solidFill>
                  <a:srgbClr val="0000FF"/>
                </a:solidFill>
              </a:rPr>
              <a:t>Light cone</a:t>
            </a:r>
            <a:endParaRPr lang="en-US" dirty="0">
              <a:solidFill>
                <a:srgbClr val="0000FF"/>
              </a:solidFill>
            </a:endParaRPr>
          </a:p>
        </p:txBody>
      </p:sp>
    </p:spTree>
    <p:extLst>
      <p:ext uri="{BB962C8B-B14F-4D97-AF65-F5344CB8AC3E}">
        <p14:creationId xmlns:p14="http://schemas.microsoft.com/office/powerpoint/2010/main" val="28246410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13</a:t>
            </a:fld>
            <a:endParaRPr lang="zh-CN" altLang="zh-CN"/>
          </a:p>
        </p:txBody>
      </p:sp>
      <p:pic>
        <p:nvPicPr>
          <p:cNvPr id="3" name="Picture 2"/>
          <p:cNvPicPr>
            <a:picLocks noChangeAspect="1"/>
          </p:cNvPicPr>
          <p:nvPr/>
        </p:nvPicPr>
        <p:blipFill>
          <a:blip r:embed="rId2"/>
          <a:stretch>
            <a:fillRect/>
          </a:stretch>
        </p:blipFill>
        <p:spPr>
          <a:xfrm>
            <a:off x="457200" y="76200"/>
            <a:ext cx="7612149" cy="5410200"/>
          </a:xfrm>
          <a:prstGeom prst="rect">
            <a:avLst/>
          </a:prstGeom>
        </p:spPr>
      </p:pic>
      <p:sp>
        <p:nvSpPr>
          <p:cNvPr id="4" name="TextBox 3"/>
          <p:cNvSpPr txBox="1"/>
          <p:nvPr/>
        </p:nvSpPr>
        <p:spPr>
          <a:xfrm>
            <a:off x="609600" y="5783560"/>
            <a:ext cx="7863050" cy="461665"/>
          </a:xfrm>
          <a:prstGeom prst="rect">
            <a:avLst/>
          </a:prstGeom>
          <a:noFill/>
        </p:spPr>
        <p:txBody>
          <a:bodyPr wrap="none" rtlCol="0">
            <a:spAutoFit/>
          </a:bodyPr>
          <a:lstStyle/>
          <a:p>
            <a:r>
              <a:rPr lang="en-US" sz="2400" dirty="0" smtClean="0"/>
              <a:t>[ E</a:t>
            </a:r>
            <a:r>
              <a:rPr lang="en-US" sz="2400" dirty="0"/>
              <a:t>. </a:t>
            </a:r>
            <a:r>
              <a:rPr lang="en-US" sz="2400" dirty="0" err="1"/>
              <a:t>Frodemann</a:t>
            </a:r>
            <a:r>
              <a:rPr lang="en-US" sz="2400" dirty="0"/>
              <a:t>, et al., </a:t>
            </a:r>
            <a:r>
              <a:rPr lang="en-US" sz="2400" dirty="0" err="1"/>
              <a:t>J.Phys</a:t>
            </a:r>
            <a:r>
              <a:rPr lang="en-US" sz="2400" dirty="0"/>
              <a:t>. G 34, 2249-2254 (2007</a:t>
            </a:r>
            <a:r>
              <a:rPr lang="en-US" sz="2400" dirty="0" smtClean="0"/>
              <a:t>) ]</a:t>
            </a:r>
            <a:endParaRPr lang="en-US" sz="2400" dirty="0"/>
          </a:p>
        </p:txBody>
      </p:sp>
    </p:spTree>
    <p:extLst>
      <p:ext uri="{BB962C8B-B14F-4D97-AF65-F5344CB8AC3E}">
        <p14:creationId xmlns:p14="http://schemas.microsoft.com/office/powerpoint/2010/main" val="1432021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14</a:t>
            </a:fld>
            <a:endParaRPr lang="zh-CN" altLang="zh-CN"/>
          </a:p>
        </p:txBody>
      </p:sp>
      <p:pic>
        <p:nvPicPr>
          <p:cNvPr id="3" name="Picture 2"/>
          <p:cNvPicPr>
            <a:picLocks noChangeAspect="1"/>
          </p:cNvPicPr>
          <p:nvPr/>
        </p:nvPicPr>
        <p:blipFill>
          <a:blip r:embed="rId2"/>
          <a:stretch>
            <a:fillRect/>
          </a:stretch>
        </p:blipFill>
        <p:spPr>
          <a:xfrm>
            <a:off x="380999" y="381000"/>
            <a:ext cx="8594605" cy="5638800"/>
          </a:xfrm>
          <a:prstGeom prst="rect">
            <a:avLst/>
          </a:prstGeom>
        </p:spPr>
      </p:pic>
    </p:spTree>
    <p:extLst>
      <p:ext uri="{BB962C8B-B14F-4D97-AF65-F5344CB8AC3E}">
        <p14:creationId xmlns:p14="http://schemas.microsoft.com/office/powerpoint/2010/main" val="27793668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15</a:t>
            </a:fld>
            <a:endParaRPr lang="zh-CN" altLang="zh-CN"/>
          </a:p>
        </p:txBody>
      </p:sp>
      <p:pic>
        <p:nvPicPr>
          <p:cNvPr id="3" name="Picture 2"/>
          <p:cNvPicPr>
            <a:picLocks noChangeAspect="1"/>
          </p:cNvPicPr>
          <p:nvPr/>
        </p:nvPicPr>
        <p:blipFill>
          <a:blip r:embed="rId2"/>
          <a:stretch>
            <a:fillRect/>
          </a:stretch>
        </p:blipFill>
        <p:spPr>
          <a:xfrm>
            <a:off x="152400" y="249310"/>
            <a:ext cx="5867400" cy="5360563"/>
          </a:xfrm>
          <a:prstGeom prst="rect">
            <a:avLst/>
          </a:prstGeom>
        </p:spPr>
      </p:pic>
      <p:sp>
        <p:nvSpPr>
          <p:cNvPr id="4" name="TextBox 3"/>
          <p:cNvSpPr txBox="1"/>
          <p:nvPr/>
        </p:nvSpPr>
        <p:spPr>
          <a:xfrm>
            <a:off x="5867400" y="457200"/>
            <a:ext cx="3200400" cy="1938992"/>
          </a:xfrm>
          <a:prstGeom prst="rect">
            <a:avLst/>
          </a:prstGeom>
          <a:noFill/>
        </p:spPr>
        <p:txBody>
          <a:bodyPr wrap="square" rtlCol="0">
            <a:spAutoFit/>
          </a:bodyPr>
          <a:lstStyle/>
          <a:p>
            <a:r>
              <a:rPr lang="de-DE" sz="2400" dirty="0" smtClean="0"/>
              <a:t>[ Stefan </a:t>
            </a:r>
            <a:r>
              <a:rPr lang="de-DE" sz="2400" dirty="0" err="1"/>
              <a:t>Floerchinger</a:t>
            </a:r>
            <a:r>
              <a:rPr lang="de-DE" sz="2400" dirty="0"/>
              <a:t>, </a:t>
            </a:r>
            <a:r>
              <a:rPr lang="de-DE" sz="2400" dirty="0" err="1" smtClean="0"/>
              <a:t>and</a:t>
            </a:r>
            <a:r>
              <a:rPr lang="de-DE" sz="2400" dirty="0" smtClean="0"/>
              <a:t> Urs </a:t>
            </a:r>
            <a:r>
              <a:rPr lang="de-DE" sz="2400" dirty="0"/>
              <a:t>Achim Wiedemann,</a:t>
            </a:r>
          </a:p>
          <a:p>
            <a:r>
              <a:rPr lang="de-DE" sz="2400" dirty="0"/>
              <a:t>Phys. </a:t>
            </a:r>
            <a:r>
              <a:rPr lang="de-DE" sz="2400" dirty="0" err="1"/>
              <a:t>Rev</a:t>
            </a:r>
            <a:r>
              <a:rPr lang="de-DE" sz="2400" dirty="0"/>
              <a:t>. C 89, 034914 (2014</a:t>
            </a:r>
            <a:r>
              <a:rPr lang="de-DE" sz="2400" dirty="0" smtClean="0"/>
              <a:t>) ]</a:t>
            </a:r>
            <a:endParaRPr lang="en-US" sz="2400" dirty="0"/>
          </a:p>
        </p:txBody>
      </p:sp>
      <p:cxnSp>
        <p:nvCxnSpPr>
          <p:cNvPr id="6" name="Straight Connector 5"/>
          <p:cNvCxnSpPr/>
          <p:nvPr/>
        </p:nvCxnSpPr>
        <p:spPr>
          <a:xfrm flipV="1">
            <a:off x="2133600" y="2057400"/>
            <a:ext cx="3276600" cy="297180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4724400" y="2560259"/>
            <a:ext cx="1249060" cy="369332"/>
          </a:xfrm>
          <a:prstGeom prst="rect">
            <a:avLst/>
          </a:prstGeom>
        </p:spPr>
        <p:txBody>
          <a:bodyPr wrap="none">
            <a:spAutoFit/>
          </a:bodyPr>
          <a:lstStyle/>
          <a:p>
            <a:r>
              <a:rPr lang="en-US" dirty="0">
                <a:solidFill>
                  <a:srgbClr val="0000FF"/>
                </a:solidFill>
              </a:rPr>
              <a:t>Light cone</a:t>
            </a:r>
          </a:p>
        </p:txBody>
      </p:sp>
    </p:spTree>
    <p:extLst>
      <p:ext uri="{BB962C8B-B14F-4D97-AF65-F5344CB8AC3E}">
        <p14:creationId xmlns:p14="http://schemas.microsoft.com/office/powerpoint/2010/main" val="11604371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16</a:t>
            </a:fld>
            <a:endParaRPr lang="zh-CN" altLang="zh-CN"/>
          </a:p>
        </p:txBody>
      </p:sp>
      <p:sp>
        <p:nvSpPr>
          <p:cNvPr id="4" name="TextBox 3"/>
          <p:cNvSpPr txBox="1"/>
          <p:nvPr/>
        </p:nvSpPr>
        <p:spPr>
          <a:xfrm>
            <a:off x="685800" y="5486400"/>
            <a:ext cx="8229600" cy="461665"/>
          </a:xfrm>
          <a:prstGeom prst="rect">
            <a:avLst/>
          </a:prstGeom>
          <a:noFill/>
        </p:spPr>
        <p:txBody>
          <a:bodyPr wrap="square" rtlCol="0">
            <a:spAutoFit/>
          </a:bodyPr>
          <a:lstStyle/>
          <a:p>
            <a:r>
              <a:rPr lang="it-IT" sz="2400" dirty="0" smtClean="0"/>
              <a:t>[ N</a:t>
            </a:r>
            <a:r>
              <a:rPr lang="it-IT" sz="2400" dirty="0"/>
              <a:t>. Armesto, et al., Nucl.Phys. A931 (2014) </a:t>
            </a:r>
            <a:r>
              <a:rPr lang="it-IT" sz="2400" dirty="0" smtClean="0"/>
              <a:t>1163 ]</a:t>
            </a:r>
            <a:endParaRPr lang="en-US" sz="24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52400"/>
            <a:ext cx="6781800" cy="5140023"/>
          </a:xfrm>
          <a:prstGeom prst="rect">
            <a:avLst/>
          </a:prstGeom>
        </p:spPr>
      </p:pic>
      <p:cxnSp>
        <p:nvCxnSpPr>
          <p:cNvPr id="8" name="Straight Connector 7"/>
          <p:cNvCxnSpPr/>
          <p:nvPr/>
        </p:nvCxnSpPr>
        <p:spPr>
          <a:xfrm flipV="1">
            <a:off x="1845365" y="1447800"/>
            <a:ext cx="5105400" cy="297180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96100" y="1189337"/>
            <a:ext cx="1447800" cy="369332"/>
          </a:xfrm>
          <a:prstGeom prst="rect">
            <a:avLst/>
          </a:prstGeom>
          <a:noFill/>
        </p:spPr>
        <p:txBody>
          <a:bodyPr wrap="square" rtlCol="0">
            <a:spAutoFit/>
          </a:bodyPr>
          <a:lstStyle/>
          <a:p>
            <a:r>
              <a:rPr lang="en-US" dirty="0" smtClean="0">
                <a:solidFill>
                  <a:srgbClr val="0000FF"/>
                </a:solidFill>
              </a:rPr>
              <a:t>Light cone</a:t>
            </a:r>
            <a:endParaRPr lang="en-US" dirty="0">
              <a:solidFill>
                <a:srgbClr val="0000FF"/>
              </a:solidFill>
            </a:endParaRPr>
          </a:p>
        </p:txBody>
      </p:sp>
      <p:sp>
        <p:nvSpPr>
          <p:cNvPr id="7" name="TextBox 6"/>
          <p:cNvSpPr txBox="1"/>
          <p:nvPr/>
        </p:nvSpPr>
        <p:spPr>
          <a:xfrm>
            <a:off x="5791200" y="2595606"/>
            <a:ext cx="3200400" cy="1477328"/>
          </a:xfrm>
          <a:prstGeom prst="rect">
            <a:avLst/>
          </a:prstGeom>
          <a:noFill/>
        </p:spPr>
        <p:txBody>
          <a:bodyPr wrap="square" rtlCol="0">
            <a:spAutoFit/>
          </a:bodyPr>
          <a:lstStyle/>
          <a:p>
            <a:r>
              <a:rPr lang="en-US" dirty="0" smtClean="0">
                <a:solidFill>
                  <a:srgbClr val="0000FF"/>
                </a:solidFill>
              </a:rPr>
              <a:t>Size and  time extent of hadronization is measured by two particle correlations,</a:t>
            </a:r>
          </a:p>
          <a:p>
            <a:r>
              <a:rPr lang="en-US" dirty="0" smtClean="0">
                <a:solidFill>
                  <a:srgbClr val="0000FF"/>
                </a:solidFill>
              </a:rPr>
              <a:t>via </a:t>
            </a:r>
            <a:r>
              <a:rPr lang="en-US" dirty="0" err="1" smtClean="0">
                <a:solidFill>
                  <a:srgbClr val="0000FF"/>
                </a:solidFill>
              </a:rPr>
              <a:t>Hanbury</a:t>
            </a:r>
            <a:r>
              <a:rPr lang="en-US" dirty="0" smtClean="0">
                <a:solidFill>
                  <a:srgbClr val="0000FF"/>
                </a:solidFill>
              </a:rPr>
              <a:t>-Brown &amp; Twiss effect. </a:t>
            </a:r>
            <a:endParaRPr lang="en-US" dirty="0">
              <a:solidFill>
                <a:srgbClr val="0000FF"/>
              </a:solidFill>
            </a:endParaRPr>
          </a:p>
        </p:txBody>
      </p:sp>
    </p:spTree>
    <p:extLst>
      <p:ext uri="{BB962C8B-B14F-4D97-AF65-F5344CB8AC3E}">
        <p14:creationId xmlns:p14="http://schemas.microsoft.com/office/powerpoint/2010/main" val="15894011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17</a:t>
            </a:fld>
            <a:endParaRPr lang="zh-CN" altLang="zh-CN"/>
          </a:p>
        </p:txBody>
      </p:sp>
      <p:sp>
        <p:nvSpPr>
          <p:cNvPr id="3" name="TextBox 2"/>
          <p:cNvSpPr txBox="1"/>
          <p:nvPr/>
        </p:nvSpPr>
        <p:spPr>
          <a:xfrm>
            <a:off x="1421671" y="228600"/>
            <a:ext cx="6280887" cy="584775"/>
          </a:xfrm>
          <a:prstGeom prst="rect">
            <a:avLst/>
          </a:prstGeom>
          <a:noFill/>
        </p:spPr>
        <p:txBody>
          <a:bodyPr wrap="none" rtlCol="0">
            <a:spAutoFit/>
          </a:bodyPr>
          <a:lstStyle/>
          <a:p>
            <a:pPr algn="ctr"/>
            <a:r>
              <a:rPr lang="en-US" sz="2800" b="1" dirty="0" smtClean="0">
                <a:solidFill>
                  <a:srgbClr val="FF0000"/>
                </a:solidFill>
                <a:effectLst>
                  <a:outerShdw blurRad="38100" dist="38100" dir="2700000" algn="tl">
                    <a:srgbClr val="000000">
                      <a:alpha val="43137"/>
                    </a:srgbClr>
                  </a:outerShdw>
                </a:effectLst>
              </a:rPr>
              <a:t>Applications to Pellet Fusion   </a:t>
            </a:r>
            <a:r>
              <a:rPr lang="en-US" sz="3200" b="1" dirty="0" smtClean="0">
                <a:solidFill>
                  <a:srgbClr val="FF0000"/>
                </a:solidFill>
                <a:effectLst>
                  <a:outerShdw blurRad="38100" dist="38100" dir="2700000" algn="tl">
                    <a:srgbClr val="000000">
                      <a:alpha val="43137"/>
                    </a:srgbClr>
                  </a:outerShdw>
                </a:effectLst>
              </a:rPr>
              <a:t>(</a:t>
            </a:r>
            <a:r>
              <a:rPr lang="en-US" sz="32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a:t>
            </a:r>
            <a:r>
              <a:rPr lang="en-US" sz="3200" b="1" dirty="0" err="1"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t>
            </a:r>
            <a:r>
              <a:rPr lang="en-US" sz="3200" b="1" dirty="0" smtClean="0">
                <a:solidFill>
                  <a:srgbClr val="FF0000"/>
                </a:solidFill>
                <a:effectLst>
                  <a:outerShdw blurRad="38100" dist="38100" dir="2700000" algn="tl">
                    <a:srgbClr val="000000">
                      <a:alpha val="43137"/>
                    </a:srgbClr>
                  </a:outerShdw>
                </a:effectLst>
              </a:rPr>
              <a:t>)</a:t>
            </a:r>
            <a:endParaRPr lang="en-US" sz="3200" b="1" dirty="0">
              <a:solidFill>
                <a:srgbClr val="FF0000"/>
              </a:solidFill>
              <a:effectLst>
                <a:outerShdw blurRad="38100" dist="38100" dir="2700000" algn="tl">
                  <a:srgbClr val="000000">
                    <a:alpha val="43137"/>
                  </a:srgbClr>
                </a:outerShdw>
              </a:effectLst>
            </a:endParaRPr>
          </a:p>
        </p:txBody>
      </p:sp>
      <p:sp>
        <p:nvSpPr>
          <p:cNvPr id="4" name="TextBox 3"/>
          <p:cNvSpPr txBox="1"/>
          <p:nvPr/>
        </p:nvSpPr>
        <p:spPr>
          <a:xfrm>
            <a:off x="642756" y="1066800"/>
            <a:ext cx="7838712" cy="4832092"/>
          </a:xfrm>
          <a:prstGeom prst="rect">
            <a:avLst/>
          </a:prstGeom>
          <a:noFill/>
        </p:spPr>
        <p:txBody>
          <a:bodyPr wrap="square" rtlCol="0">
            <a:spAutoFit/>
          </a:bodyPr>
          <a:lstStyle/>
          <a:p>
            <a:r>
              <a:rPr lang="en-US" sz="2400" b="1" dirty="0">
                <a:solidFill>
                  <a:srgbClr val="0000FF"/>
                </a:solidFill>
              </a:rPr>
              <a:t>Relativistic Heavy Ion Physics proves that simultaneous ignition and burning is possible, both theoretically </a:t>
            </a:r>
            <a:r>
              <a:rPr lang="en-US" sz="2400" b="1" dirty="0">
                <a:solidFill>
                  <a:srgbClr val="FF0000"/>
                </a:solidFill>
              </a:rPr>
              <a:t>and </a:t>
            </a:r>
            <a:r>
              <a:rPr lang="en-US" sz="2400" b="1" dirty="0" smtClean="0">
                <a:solidFill>
                  <a:srgbClr val="FF0000"/>
                </a:solidFill>
              </a:rPr>
              <a:t>experimentally (two particle corr.) </a:t>
            </a:r>
            <a:r>
              <a:rPr lang="en-US" sz="2400" b="1" dirty="0" smtClean="0">
                <a:solidFill>
                  <a:srgbClr val="0000FF"/>
                </a:solidFill>
              </a:rPr>
              <a:t>!</a:t>
            </a:r>
            <a:endParaRPr lang="en-US" sz="2400" b="1" dirty="0">
              <a:solidFill>
                <a:srgbClr val="0000FF"/>
              </a:solidFill>
            </a:endParaRPr>
          </a:p>
          <a:p>
            <a:endParaRPr lang="en-US" sz="2400" dirty="0" smtClean="0"/>
          </a:p>
          <a:p>
            <a:r>
              <a:rPr lang="en-US" sz="2400" dirty="0" smtClean="0"/>
              <a:t>Up </a:t>
            </a:r>
            <a:r>
              <a:rPr lang="en-US" sz="2400" dirty="0"/>
              <a:t>to now </a:t>
            </a:r>
            <a:r>
              <a:rPr lang="en-US" sz="2400" dirty="0" smtClean="0"/>
              <a:t> all theoretical studies of Internal Confinement fusion are based on Classical Fluid Dynamics (CFD)</a:t>
            </a:r>
            <a:r>
              <a:rPr lang="el-GR" sz="2400" dirty="0" smtClean="0"/>
              <a:t/>
            </a:r>
            <a:br>
              <a:rPr lang="el-GR" sz="2400" dirty="0" smtClean="0"/>
            </a:br>
            <a:r>
              <a:rPr lang="el-GR" sz="2000" dirty="0" smtClean="0"/>
              <a:t>[</a:t>
            </a:r>
            <a:r>
              <a:rPr lang="en-US" sz="2000" dirty="0" smtClean="0"/>
              <a:t>HYDRA, LASNEX]</a:t>
            </a:r>
          </a:p>
          <a:p>
            <a:endParaRPr lang="en-US" sz="2400" dirty="0"/>
          </a:p>
          <a:p>
            <a:r>
              <a:rPr lang="en-US" sz="2400" dirty="0" smtClean="0"/>
              <a:t>Still the aim is to </a:t>
            </a:r>
          </a:p>
          <a:p>
            <a:pPr marL="342900" indent="-342900">
              <a:buFont typeface="Arial" panose="020B0604020202020204" pitchFamily="34" charset="0"/>
              <a:buChar char="•"/>
            </a:pPr>
            <a:r>
              <a:rPr lang="en-US" sz="2400" dirty="0"/>
              <a:t>a</a:t>
            </a:r>
            <a:r>
              <a:rPr lang="en-US" sz="2400" dirty="0" smtClean="0"/>
              <a:t>chieve </a:t>
            </a:r>
            <a:r>
              <a:rPr lang="en-US" sz="2400" dirty="0"/>
              <a:t>V</a:t>
            </a:r>
            <a:r>
              <a:rPr lang="en-US" sz="2400" dirty="0" smtClean="0"/>
              <a:t>olume Ignition</a:t>
            </a:r>
          </a:p>
          <a:p>
            <a:pPr marL="342900" indent="-342900">
              <a:buFont typeface="Arial" panose="020B0604020202020204" pitchFamily="34" charset="0"/>
              <a:buChar char="•"/>
            </a:pPr>
            <a:r>
              <a:rPr lang="en-US" sz="2400" dirty="0"/>
              <a:t>a</a:t>
            </a:r>
            <a:r>
              <a:rPr lang="en-US" sz="2400" dirty="0" smtClean="0"/>
              <a:t>chieve Rapid Ignition</a:t>
            </a:r>
          </a:p>
          <a:p>
            <a:pPr marL="342900" indent="-342900">
              <a:buFont typeface="Arial" panose="020B0604020202020204" pitchFamily="34" charset="0"/>
              <a:buChar char="•"/>
            </a:pPr>
            <a:r>
              <a:rPr lang="en-US" sz="2400" dirty="0"/>
              <a:t>b</a:t>
            </a:r>
            <a:r>
              <a:rPr lang="en-US" sz="2400" dirty="0" smtClean="0"/>
              <a:t>ut within CFD ?!   </a:t>
            </a:r>
            <a:r>
              <a:rPr lang="en-US" sz="2400" dirty="0" smtClean="0">
                <a:sym typeface="Wingdings" panose="05000000000000000000" pitchFamily="2" charset="2"/>
              </a:rPr>
              <a:t></a:t>
            </a:r>
            <a:endParaRPr lang="en-US" sz="2400" dirty="0" smtClean="0"/>
          </a:p>
          <a:p>
            <a:endParaRPr lang="en-US" sz="2400" b="1" dirty="0">
              <a:solidFill>
                <a:srgbClr val="0000FF"/>
              </a:solidFill>
            </a:endParaRPr>
          </a:p>
        </p:txBody>
      </p:sp>
    </p:spTree>
    <p:extLst>
      <p:ext uri="{BB962C8B-B14F-4D97-AF65-F5344CB8AC3E}">
        <p14:creationId xmlns:p14="http://schemas.microsoft.com/office/powerpoint/2010/main" val="36030283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82361" y="2514600"/>
            <a:ext cx="4280452" cy="3845719"/>
          </a:xfrm>
          <a:prstGeom prst="rect">
            <a:avLst/>
          </a:prstGeom>
        </p:spPr>
      </p:pic>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18</a:t>
            </a:fld>
            <a:endParaRPr lang="zh-CN" altLang="zh-CN"/>
          </a:p>
        </p:txBody>
      </p:sp>
      <p:sp>
        <p:nvSpPr>
          <p:cNvPr id="3" name="Rectangle 2"/>
          <p:cNvSpPr/>
          <p:nvPr/>
        </p:nvSpPr>
        <p:spPr>
          <a:xfrm>
            <a:off x="4267200" y="533400"/>
            <a:ext cx="4800600" cy="3724096"/>
          </a:xfrm>
          <a:prstGeom prst="rect">
            <a:avLst/>
          </a:prstGeom>
          <a:solidFill>
            <a:schemeClr val="bg1"/>
          </a:solidFill>
        </p:spPr>
        <p:txBody>
          <a:bodyPr wrap="square">
            <a:spAutoFit/>
          </a:bodyPr>
          <a:lstStyle/>
          <a:p>
            <a:r>
              <a:rPr lang="en-US" sz="2400" b="1" dirty="0">
                <a:solidFill>
                  <a:srgbClr val="FF0000"/>
                </a:solidFill>
              </a:rPr>
              <a:t>Fusion </a:t>
            </a:r>
            <a:r>
              <a:rPr lang="en-US" sz="2400" b="1" dirty="0" smtClean="0">
                <a:solidFill>
                  <a:srgbClr val="FF0000"/>
                </a:solidFill>
              </a:rPr>
              <a:t>reaction</a:t>
            </a:r>
            <a:r>
              <a:rPr lang="en-US" sz="2400" dirty="0" smtClean="0"/>
              <a:t>: </a:t>
            </a:r>
            <a:br>
              <a:rPr lang="en-US" sz="2400" dirty="0" smtClean="0"/>
            </a:br>
            <a:r>
              <a:rPr lang="en-US" sz="2400" dirty="0" smtClean="0"/>
              <a:t>D </a:t>
            </a:r>
            <a:r>
              <a:rPr lang="en-US" sz="2400" dirty="0"/>
              <a:t>+ T </a:t>
            </a:r>
            <a:r>
              <a:rPr lang="en-US" sz="2400" dirty="0" smtClean="0">
                <a:sym typeface="Wingdings" panose="05000000000000000000" pitchFamily="2" charset="2"/>
              </a:rPr>
              <a:t>  </a:t>
            </a:r>
            <a:r>
              <a:rPr lang="en-US" dirty="0" smtClean="0"/>
              <a:t>n(14.1 MeV</a:t>
            </a:r>
            <a:r>
              <a:rPr lang="en-US" dirty="0"/>
              <a:t>) + </a:t>
            </a:r>
            <a:r>
              <a:rPr lang="en-US" dirty="0" smtClean="0"/>
              <a:t>4He (3.5 MeV)</a:t>
            </a:r>
          </a:p>
          <a:p>
            <a:endParaRPr lang="en-US" sz="2000" dirty="0" smtClean="0"/>
          </a:p>
          <a:p>
            <a:r>
              <a:rPr lang="en-US" sz="2000" dirty="0" smtClean="0"/>
              <a:t>Constant  absorptivity,</a:t>
            </a:r>
          </a:p>
          <a:p>
            <a:r>
              <a:rPr lang="en-US" sz="2000" dirty="0" smtClean="0"/>
              <a:t>Spherical irradiation</a:t>
            </a:r>
          </a:p>
          <a:p>
            <a:r>
              <a:rPr lang="en-US" sz="2000" dirty="0" smtClean="0"/>
              <a:t>Ignition temperature = T1   </a:t>
            </a:r>
            <a:r>
              <a:rPr lang="en-US" sz="2000" dirty="0" smtClean="0">
                <a:sym typeface="Wingdings" panose="05000000000000000000" pitchFamily="2" charset="2"/>
              </a:rPr>
              <a:t></a:t>
            </a:r>
          </a:p>
          <a:p>
            <a:endParaRPr lang="en-US" sz="2000" dirty="0">
              <a:sym typeface="Wingdings" panose="05000000000000000000" pitchFamily="2" charset="2"/>
            </a:endParaRPr>
          </a:p>
          <a:p>
            <a:r>
              <a:rPr lang="en-US" sz="2000" dirty="0" smtClean="0">
                <a:sym typeface="Wingdings" panose="05000000000000000000" pitchFamily="2" charset="2"/>
              </a:rPr>
              <a:t>Simultaneous, volume ignition up to</a:t>
            </a:r>
          </a:p>
          <a:p>
            <a:r>
              <a:rPr lang="en-US" sz="2000" dirty="0" smtClean="0">
                <a:sym typeface="Wingdings" panose="05000000000000000000" pitchFamily="2" charset="2"/>
              </a:rPr>
              <a:t>0.5 R      (i.e. </a:t>
            </a:r>
            <a:r>
              <a:rPr lang="en-US" sz="2800" b="1" dirty="0" smtClean="0">
                <a:solidFill>
                  <a:srgbClr val="FF0000"/>
                </a:solidFill>
                <a:sym typeface="Wingdings" panose="05000000000000000000" pitchFamily="2" charset="2"/>
              </a:rPr>
              <a:t>12%</a:t>
            </a:r>
            <a:r>
              <a:rPr lang="en-US" sz="2000" dirty="0" smtClean="0">
                <a:sym typeface="Wingdings" panose="05000000000000000000" pitchFamily="2" charset="2"/>
              </a:rPr>
              <a:t> of the volume).</a:t>
            </a:r>
          </a:p>
          <a:p>
            <a:endParaRPr lang="en-US" sz="2000" dirty="0">
              <a:sym typeface="Wingdings" panose="05000000000000000000" pitchFamily="2" charset="2"/>
            </a:endParaRPr>
          </a:p>
          <a:p>
            <a:r>
              <a:rPr lang="en-US" sz="2000" dirty="0" smtClean="0">
                <a:sym typeface="Wingdings" panose="05000000000000000000" pitchFamily="2" charset="2"/>
              </a:rPr>
              <a:t>Not too good, but better than:</a:t>
            </a:r>
            <a:endParaRPr lang="en-US" sz="2000" dirty="0"/>
          </a:p>
        </p:txBody>
      </p:sp>
      <p:pic>
        <p:nvPicPr>
          <p:cNvPr id="4" name="Picture 3"/>
          <p:cNvPicPr>
            <a:picLocks noChangeAspect="1"/>
          </p:cNvPicPr>
          <p:nvPr/>
        </p:nvPicPr>
        <p:blipFill>
          <a:blip r:embed="rId3"/>
          <a:stretch>
            <a:fillRect/>
          </a:stretch>
        </p:blipFill>
        <p:spPr>
          <a:xfrm>
            <a:off x="427703" y="609600"/>
            <a:ext cx="3538744" cy="5334000"/>
          </a:xfrm>
          <a:prstGeom prst="rect">
            <a:avLst/>
          </a:prstGeom>
        </p:spPr>
      </p:pic>
      <p:sp>
        <p:nvSpPr>
          <p:cNvPr id="7" name="Freeform 6"/>
          <p:cNvSpPr/>
          <p:nvPr/>
        </p:nvSpPr>
        <p:spPr>
          <a:xfrm>
            <a:off x="843617" y="2904990"/>
            <a:ext cx="1353543" cy="300466"/>
          </a:xfrm>
          <a:custGeom>
            <a:avLst/>
            <a:gdLst>
              <a:gd name="connsiteX0" fmla="*/ 0 w 1353543"/>
              <a:gd name="connsiteY0" fmla="*/ 0 h 300466"/>
              <a:gd name="connsiteX1" fmla="*/ 710719 w 1353543"/>
              <a:gd name="connsiteY1" fmla="*/ 63560 h 300466"/>
              <a:gd name="connsiteX2" fmla="*/ 1353543 w 1353543"/>
              <a:gd name="connsiteY2" fmla="*/ 300466 h 300466"/>
              <a:gd name="connsiteX3" fmla="*/ 1353543 w 1353543"/>
              <a:gd name="connsiteY3" fmla="*/ 300466 h 300466"/>
              <a:gd name="connsiteX4" fmla="*/ 1353543 w 1353543"/>
              <a:gd name="connsiteY4" fmla="*/ 300466 h 300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3543" h="300466">
                <a:moveTo>
                  <a:pt x="0" y="0"/>
                </a:moveTo>
                <a:cubicBezTo>
                  <a:pt x="242564" y="6741"/>
                  <a:pt x="485129" y="13482"/>
                  <a:pt x="710719" y="63560"/>
                </a:cubicBezTo>
                <a:cubicBezTo>
                  <a:pt x="936309" y="113638"/>
                  <a:pt x="1353543" y="300466"/>
                  <a:pt x="1353543" y="300466"/>
                </a:cubicBezTo>
                <a:lnTo>
                  <a:pt x="1353543" y="300466"/>
                </a:lnTo>
                <a:lnTo>
                  <a:pt x="1353543" y="300466"/>
                </a:lnTo>
              </a:path>
            </a:pathLst>
          </a:custGeom>
          <a:noFill/>
          <a:ln w="12700">
            <a:solidFill>
              <a:srgbClr val="FEDC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0" y="5943600"/>
            <a:ext cx="4572000" cy="646331"/>
          </a:xfrm>
          <a:prstGeom prst="rect">
            <a:avLst/>
          </a:prstGeom>
          <a:noFill/>
        </p:spPr>
        <p:txBody>
          <a:bodyPr wrap="square" rtlCol="0">
            <a:spAutoFit/>
          </a:bodyPr>
          <a:lstStyle/>
          <a:p>
            <a:r>
              <a:rPr lang="en-US" dirty="0" smtClean="0">
                <a:solidFill>
                  <a:srgbClr val="0000FF"/>
                </a:solidFill>
              </a:rPr>
              <a:t>[ L.P</a:t>
            </a:r>
            <a:r>
              <a:rPr lang="en-US" dirty="0">
                <a:solidFill>
                  <a:srgbClr val="0000FF"/>
                </a:solidFill>
              </a:rPr>
              <a:t>. Csernai &amp; D.D. Strottman, </a:t>
            </a:r>
          </a:p>
          <a:p>
            <a:r>
              <a:rPr lang="en-US" dirty="0">
                <a:solidFill>
                  <a:srgbClr val="0000FF"/>
                </a:solidFill>
              </a:rPr>
              <a:t>Laser and Particle Beams 33, 279 (2015</a:t>
            </a:r>
            <a:r>
              <a:rPr lang="en-US" dirty="0" smtClean="0">
                <a:solidFill>
                  <a:srgbClr val="0000FF"/>
                </a:solidFill>
              </a:rPr>
              <a:t>).]</a:t>
            </a:r>
            <a:endParaRPr lang="en-US" dirty="0">
              <a:solidFill>
                <a:srgbClr val="0000FF"/>
              </a:solidFill>
            </a:endParaRPr>
          </a:p>
        </p:txBody>
      </p:sp>
    </p:spTree>
    <p:extLst>
      <p:ext uri="{BB962C8B-B14F-4D97-AF65-F5344CB8AC3E}">
        <p14:creationId xmlns:p14="http://schemas.microsoft.com/office/powerpoint/2010/main" val="4022736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19</a:t>
            </a:fld>
            <a:endParaRPr lang="zh-CN" altLang="zh-CN"/>
          </a:p>
        </p:txBody>
      </p:sp>
      <p:sp>
        <p:nvSpPr>
          <p:cNvPr id="3" name="TextBox 2"/>
          <p:cNvSpPr txBox="1"/>
          <p:nvPr/>
        </p:nvSpPr>
        <p:spPr>
          <a:xfrm>
            <a:off x="562464" y="14748"/>
            <a:ext cx="7999306" cy="1015663"/>
          </a:xfrm>
          <a:prstGeom prst="rect">
            <a:avLst/>
          </a:prstGeom>
          <a:noFill/>
        </p:spPr>
        <p:txBody>
          <a:bodyPr wrap="none" rtlCol="0">
            <a:spAutoFit/>
          </a:bodyPr>
          <a:lstStyle/>
          <a:p>
            <a:pPr algn="ctr"/>
            <a:r>
              <a:rPr lang="en-US" sz="2800" b="1" dirty="0" smtClean="0">
                <a:solidFill>
                  <a:srgbClr val="FF0000"/>
                </a:solidFill>
                <a:effectLst>
                  <a:outerShdw blurRad="38100" dist="38100" dir="2700000" algn="tl">
                    <a:srgbClr val="000000">
                      <a:alpha val="43137"/>
                    </a:srgbClr>
                  </a:outerShdw>
                </a:effectLst>
              </a:rPr>
              <a:t>Can we achieve larger volume ignition</a:t>
            </a:r>
            <a:r>
              <a:rPr lang="en-US" sz="2800" b="1" dirty="0">
                <a:solidFill>
                  <a:srgbClr val="FF0000"/>
                </a:solidFill>
                <a:effectLst>
                  <a:outerShdw blurRad="38100" dist="38100" dir="2700000" algn="tl">
                    <a:srgbClr val="000000">
                      <a:alpha val="43137"/>
                    </a:srgbClr>
                  </a:outerShdw>
                </a:effectLst>
              </a:rPr>
              <a:t> </a:t>
            </a:r>
            <a:r>
              <a:rPr lang="en-US" sz="3200" b="1" dirty="0">
                <a:solidFill>
                  <a:srgbClr val="FF0000"/>
                </a:solidFill>
                <a:effectLst>
                  <a:outerShdw blurRad="38100" dist="38100" dir="2700000" algn="tl">
                    <a:srgbClr val="000000">
                      <a:alpha val="43137"/>
                    </a:srgbClr>
                  </a:outerShdw>
                </a:effectLst>
              </a:rPr>
              <a:t>(</a:t>
            </a:r>
            <a:r>
              <a:rPr lang="en-US" sz="32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II-</a:t>
            </a:r>
            <a:r>
              <a:rPr lang="en-US" sz="3200" b="1" dirty="0" err="1"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nd</a:t>
            </a:r>
            <a:r>
              <a:rPr lang="en-US" sz="3200" b="1" dirty="0" smtClean="0">
                <a:solidFill>
                  <a:srgbClr val="FF0000"/>
                </a:solidFill>
                <a:effectLst>
                  <a:outerShdw blurRad="38100" dist="38100" dir="2700000" algn="tl">
                    <a:srgbClr val="000000">
                      <a:alpha val="43137"/>
                    </a:srgbClr>
                  </a:outerShdw>
                </a:effectLst>
              </a:rPr>
              <a:t>)</a:t>
            </a:r>
            <a:endParaRPr lang="en-US" sz="3200" b="1" dirty="0">
              <a:solidFill>
                <a:srgbClr val="FF0000"/>
              </a:solidFill>
              <a:effectLst>
                <a:outerShdw blurRad="38100" dist="38100" dir="2700000" algn="tl">
                  <a:srgbClr val="000000">
                    <a:alpha val="43137"/>
                  </a:srgbClr>
                </a:outerShdw>
              </a:effectLst>
            </a:endParaRPr>
          </a:p>
          <a:p>
            <a:pPr algn="ctr"/>
            <a:endParaRPr lang="en-US" sz="2800" b="1" dirty="0">
              <a:solidFill>
                <a:srgbClr val="FF0000"/>
              </a:solidFill>
              <a:effectLst>
                <a:outerShdw blurRad="38100" dist="38100" dir="2700000" algn="tl">
                  <a:srgbClr val="000000">
                    <a:alpha val="43137"/>
                  </a:srgbClr>
                </a:outerShdw>
              </a:effectLst>
            </a:endParaRPr>
          </a:p>
        </p:txBody>
      </p:sp>
      <p:sp>
        <p:nvSpPr>
          <p:cNvPr id="4" name="TextBox 3"/>
          <p:cNvSpPr txBox="1"/>
          <p:nvPr/>
        </p:nvSpPr>
        <p:spPr>
          <a:xfrm>
            <a:off x="685800" y="688719"/>
            <a:ext cx="8229600" cy="4647426"/>
          </a:xfrm>
          <a:prstGeom prst="rect">
            <a:avLst/>
          </a:prstGeom>
          <a:noFill/>
        </p:spPr>
        <p:txBody>
          <a:bodyPr wrap="square" rtlCol="0">
            <a:spAutoFit/>
          </a:bodyPr>
          <a:lstStyle/>
          <a:p>
            <a:r>
              <a:rPr lang="en-US" sz="2400" b="1" dirty="0" smtClean="0"/>
              <a:t>Two ideas </a:t>
            </a:r>
            <a:r>
              <a:rPr lang="en-US" sz="2400" dirty="0" smtClean="0"/>
              <a:t>are combined by</a:t>
            </a:r>
          </a:p>
          <a:p>
            <a:r>
              <a:rPr lang="en-US" sz="2400" dirty="0" smtClean="0"/>
              <a:t/>
            </a:r>
            <a:br>
              <a:rPr lang="en-US" sz="2400" dirty="0" smtClean="0"/>
            </a:br>
            <a:r>
              <a:rPr lang="en-US" sz="2400" dirty="0" smtClean="0"/>
              <a:t>L.P. Csernai, N. Kroo, I. Papp </a:t>
            </a:r>
            <a:r>
              <a:rPr lang="en-US" sz="2400" b="1" dirty="0" smtClean="0"/>
              <a:t>[ Patent # P1700278/3 ](*)</a:t>
            </a:r>
            <a:br>
              <a:rPr lang="en-US" sz="2400" b="1" dirty="0" smtClean="0"/>
            </a:br>
            <a:r>
              <a:rPr lang="en-US" sz="2400" b="1" dirty="0" smtClean="0"/>
              <a:t> </a:t>
            </a:r>
          </a:p>
          <a:p>
            <a:pPr algn="ctr"/>
            <a:r>
              <a:rPr lang="en-US" sz="2400" b="1" dirty="0" smtClean="0"/>
              <a:t>(2017)</a:t>
            </a:r>
          </a:p>
          <a:p>
            <a:endParaRPr lang="en-US" sz="2400" b="1" dirty="0" smtClean="0">
              <a:solidFill>
                <a:srgbClr val="0000FF"/>
              </a:solidFill>
            </a:endParaRPr>
          </a:p>
          <a:p>
            <a:pPr marL="342900" indent="-342900">
              <a:buFont typeface="Arial" panose="020B0604020202020204" pitchFamily="34" charset="0"/>
              <a:buChar char="•"/>
            </a:pPr>
            <a:r>
              <a:rPr lang="en-US" sz="2400" b="1" dirty="0" smtClean="0">
                <a:solidFill>
                  <a:srgbClr val="0000FF"/>
                </a:solidFill>
              </a:rPr>
              <a:t>Heat the system uniformly by radiation with </a:t>
            </a:r>
            <a:r>
              <a:rPr lang="en-US" sz="2400" b="1" dirty="0" smtClean="0">
                <a:solidFill>
                  <a:srgbClr val="FF0000"/>
                </a:solidFill>
              </a:rPr>
              <a:t>RFD</a:t>
            </a:r>
          </a:p>
          <a:p>
            <a:pPr marL="342900" indent="-342900">
              <a:buFont typeface="Arial" panose="020B0604020202020204" pitchFamily="34" charset="0"/>
              <a:buChar char="•"/>
            </a:pPr>
            <a:r>
              <a:rPr lang="en-US" sz="2400" b="1" dirty="0" smtClean="0">
                <a:solidFill>
                  <a:srgbClr val="0000FF"/>
                </a:solidFill>
              </a:rPr>
              <a:t>Achieve uniform heating by </a:t>
            </a:r>
            <a:r>
              <a:rPr lang="en-US" sz="2400" b="1" dirty="0" smtClean="0">
                <a:solidFill>
                  <a:srgbClr val="FF0000"/>
                </a:solidFill>
              </a:rPr>
              <a:t>Nano-Technology</a:t>
            </a:r>
          </a:p>
          <a:p>
            <a:endParaRPr lang="en-US" sz="2400" b="1" dirty="0">
              <a:solidFill>
                <a:srgbClr val="0000FF"/>
              </a:solidFill>
            </a:endParaRPr>
          </a:p>
          <a:p>
            <a:r>
              <a:rPr lang="en-US" sz="2400" dirty="0" smtClean="0"/>
              <a:t>Uniform, </a:t>
            </a:r>
            <a:r>
              <a:rPr lang="en-US" sz="2400" b="1" dirty="0" smtClean="0">
                <a:solidFill>
                  <a:srgbClr val="FF0000"/>
                </a:solidFill>
              </a:rPr>
              <a:t>4</a:t>
            </a:r>
            <a:r>
              <a:rPr lang="el-GR" sz="3200" b="1" dirty="0" smtClean="0">
                <a:solidFill>
                  <a:srgbClr val="FF0000"/>
                </a:solidFill>
                <a:latin typeface="Times New Roman" panose="02020603050405020304" pitchFamily="18" charset="0"/>
                <a:cs typeface="Times New Roman" panose="02020603050405020304" pitchFamily="18" charset="0"/>
              </a:rPr>
              <a:t>π</a:t>
            </a:r>
            <a:r>
              <a:rPr lang="en-US" sz="3200" b="1" dirty="0" smtClean="0">
                <a:solidFill>
                  <a:srgbClr val="FF0000"/>
                </a:solidFill>
                <a:latin typeface="Times New Roman" panose="02020603050405020304" pitchFamily="18" charset="0"/>
                <a:cs typeface="Times New Roman" panose="02020603050405020304" pitchFamily="18" charset="0"/>
              </a:rPr>
              <a:t> </a:t>
            </a:r>
            <a:r>
              <a:rPr lang="en-US" sz="2400" b="1" dirty="0" smtClean="0">
                <a:solidFill>
                  <a:srgbClr val="FF0000"/>
                </a:solidFill>
                <a:latin typeface="+mn-lt"/>
                <a:cs typeface="Times New Roman" panose="02020603050405020304" pitchFamily="18" charset="0"/>
              </a:rPr>
              <a:t>radiation </a:t>
            </a:r>
            <a:r>
              <a:rPr lang="en-US" sz="2400" dirty="0" smtClean="0">
                <a:latin typeface="+mn-lt"/>
                <a:cs typeface="Times New Roman" panose="02020603050405020304" pitchFamily="18" charset="0"/>
              </a:rPr>
              <a:t>should heat the target to ignition within the light penetration time (i.e. ~ 10-20 </a:t>
            </a:r>
            <a:r>
              <a:rPr lang="en-US" sz="2400" dirty="0" err="1" smtClean="0">
                <a:latin typeface="+mn-lt"/>
                <a:cs typeface="Times New Roman" panose="02020603050405020304" pitchFamily="18" charset="0"/>
              </a:rPr>
              <a:t>ps</a:t>
            </a:r>
            <a:r>
              <a:rPr lang="en-US" sz="2400" dirty="0" smtClean="0">
                <a:latin typeface="+mn-lt"/>
                <a:cs typeface="Times New Roman" panose="02020603050405020304" pitchFamily="18" charset="0"/>
              </a:rPr>
              <a:t>). This follows from RFD!</a:t>
            </a:r>
            <a:endParaRPr lang="en-US" sz="2400" dirty="0" smtClean="0"/>
          </a:p>
        </p:txBody>
      </p:sp>
      <p:sp>
        <p:nvSpPr>
          <p:cNvPr id="5" name="TextBox 4"/>
          <p:cNvSpPr txBox="1"/>
          <p:nvPr/>
        </p:nvSpPr>
        <p:spPr>
          <a:xfrm>
            <a:off x="990600" y="5562600"/>
            <a:ext cx="6629400" cy="1015663"/>
          </a:xfrm>
          <a:prstGeom prst="rect">
            <a:avLst/>
          </a:prstGeom>
          <a:noFill/>
        </p:spPr>
        <p:txBody>
          <a:bodyPr wrap="square" rtlCol="0">
            <a:spAutoFit/>
          </a:bodyPr>
          <a:lstStyle/>
          <a:p>
            <a:r>
              <a:rPr lang="en-US" dirty="0" smtClean="0"/>
              <a:t>[ L.P</a:t>
            </a:r>
            <a:r>
              <a:rPr lang="en-US" dirty="0"/>
              <a:t>. Csernai, N. Kroo, I. </a:t>
            </a:r>
            <a:r>
              <a:rPr lang="en-US" dirty="0" smtClean="0"/>
              <a:t>Papp,  </a:t>
            </a:r>
            <a:r>
              <a:rPr lang="en-US" sz="2000" i="1" dirty="0" smtClean="0">
                <a:latin typeface="Times New Roman" panose="02020603050405020304" pitchFamily="18" charset="0"/>
                <a:cs typeface="Times New Roman" panose="02020603050405020304" pitchFamily="18" charset="0"/>
              </a:rPr>
              <a:t>Laser and Particle Beams,  </a:t>
            </a:r>
            <a:br>
              <a:rPr lang="en-US" sz="2000" i="1" dirty="0" smtClean="0">
                <a:latin typeface="Times New Roman" panose="02020603050405020304" pitchFamily="18" charset="0"/>
                <a:cs typeface="Times New Roman" panose="02020603050405020304" pitchFamily="18" charset="0"/>
              </a:rPr>
            </a:br>
            <a:r>
              <a:rPr lang="en-US" sz="2000" dirty="0">
                <a:solidFill>
                  <a:srgbClr val="0000FF"/>
                </a:solidFill>
              </a:rPr>
              <a:t>LPB, 36(2), (2018) 171-178</a:t>
            </a:r>
            <a:r>
              <a:rPr lang="en-US" sz="2000" dirty="0" smtClean="0">
                <a:solidFill>
                  <a:srgbClr val="0000FF"/>
                </a:solidFill>
              </a:rPr>
              <a:t>.</a:t>
            </a:r>
            <a:r>
              <a:rPr lang="en-US" sz="2000" i="1" dirty="0" smtClean="0">
                <a:latin typeface="Times New Roman" panose="02020603050405020304" pitchFamily="18" charset="0"/>
                <a:cs typeface="Times New Roman" panose="02020603050405020304" pitchFamily="18" charset="0"/>
              </a:rPr>
              <a:t>    .                   </a:t>
            </a:r>
            <a:r>
              <a:rPr lang="en-US" sz="2000" dirty="0" smtClean="0">
                <a:hlinkClick r:id="rId2"/>
              </a:rPr>
              <a:t>https</a:t>
            </a:r>
            <a:r>
              <a:rPr lang="en-US" sz="2000" dirty="0">
                <a:hlinkClick r:id="rId2"/>
              </a:rPr>
              <a:t>://</a:t>
            </a:r>
            <a:r>
              <a:rPr lang="en-US" sz="2000" dirty="0" smtClean="0">
                <a:hlinkClick r:id="rId2"/>
              </a:rPr>
              <a:t>doi.org/10.1017/S0263034618000149</a:t>
            </a:r>
            <a:r>
              <a:rPr lang="en-US" sz="2000" dirty="0" smtClean="0"/>
              <a:t> ]</a:t>
            </a:r>
            <a:endParaRPr lang="en-US"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33846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2</a:t>
            </a:fld>
            <a:endParaRPr lang="zh-CN" altLang="zh-CN"/>
          </a:p>
        </p:txBody>
      </p:sp>
      <p:sp>
        <p:nvSpPr>
          <p:cNvPr id="3" name="TextBox 2"/>
          <p:cNvSpPr txBox="1"/>
          <p:nvPr/>
        </p:nvSpPr>
        <p:spPr>
          <a:xfrm>
            <a:off x="1219200" y="152400"/>
            <a:ext cx="6629400" cy="3293209"/>
          </a:xfrm>
          <a:prstGeom prst="rect">
            <a:avLst/>
          </a:prstGeom>
          <a:noFill/>
        </p:spPr>
        <p:txBody>
          <a:bodyPr wrap="square" rtlCol="0">
            <a:spAutoFit/>
          </a:bodyPr>
          <a:lstStyle/>
          <a:p>
            <a:pPr algn="ctr"/>
            <a:r>
              <a:rPr lang="hu-HU" sz="2400" b="1" dirty="0" err="1">
                <a:solidFill>
                  <a:srgbClr val="FF0000"/>
                </a:solidFill>
              </a:rPr>
              <a:t>Nano-Plasmonic</a:t>
            </a:r>
            <a:r>
              <a:rPr lang="hu-HU" sz="2400" b="1" dirty="0">
                <a:solidFill>
                  <a:srgbClr val="FF0000"/>
                </a:solidFill>
              </a:rPr>
              <a:t> </a:t>
            </a:r>
            <a:r>
              <a:rPr lang="hu-HU" sz="2400" b="1" dirty="0" err="1">
                <a:solidFill>
                  <a:srgbClr val="FF0000"/>
                </a:solidFill>
              </a:rPr>
              <a:t>Laser</a:t>
            </a:r>
            <a:r>
              <a:rPr lang="hu-HU" sz="2400" b="1" dirty="0">
                <a:solidFill>
                  <a:srgbClr val="FF0000"/>
                </a:solidFill>
              </a:rPr>
              <a:t> </a:t>
            </a:r>
            <a:r>
              <a:rPr lang="hu-HU" sz="2400" b="1" dirty="0" err="1">
                <a:solidFill>
                  <a:srgbClr val="FF0000"/>
                </a:solidFill>
              </a:rPr>
              <a:t>Inetial</a:t>
            </a:r>
            <a:r>
              <a:rPr lang="hu-HU" sz="2400" b="1" dirty="0">
                <a:solidFill>
                  <a:srgbClr val="FF0000"/>
                </a:solidFill>
              </a:rPr>
              <a:t> </a:t>
            </a:r>
            <a:r>
              <a:rPr lang="hu-HU" sz="2400" b="1" dirty="0" err="1">
                <a:solidFill>
                  <a:srgbClr val="FF0000"/>
                </a:solidFill>
              </a:rPr>
              <a:t>Fusion</a:t>
            </a:r>
            <a:r>
              <a:rPr lang="hu-HU" sz="2400" b="1" dirty="0">
                <a:solidFill>
                  <a:srgbClr val="FF0000"/>
                </a:solidFill>
              </a:rPr>
              <a:t> </a:t>
            </a:r>
            <a:r>
              <a:rPr lang="hu-HU" sz="2400" b="1" dirty="0" err="1">
                <a:solidFill>
                  <a:srgbClr val="FF0000"/>
                </a:solidFill>
              </a:rPr>
              <a:t>Experiment</a:t>
            </a:r>
            <a:r>
              <a:rPr lang="hu-HU" sz="2400" b="1" dirty="0">
                <a:solidFill>
                  <a:srgbClr val="FF0000"/>
                </a:solidFill>
              </a:rPr>
              <a:t> </a:t>
            </a:r>
            <a:r>
              <a:rPr lang="en-US" sz="2400" b="1" dirty="0">
                <a:solidFill>
                  <a:srgbClr val="FF0000"/>
                </a:solidFill>
              </a:rPr>
              <a:t>(NAPLIFE</a:t>
            </a:r>
            <a:r>
              <a:rPr lang="hu-HU" sz="2400" b="1" dirty="0">
                <a:solidFill>
                  <a:srgbClr val="FF0000"/>
                </a:solidFill>
              </a:rPr>
              <a:t>) C</a:t>
            </a:r>
            <a:r>
              <a:rPr lang="en-US" sz="2400" b="1" dirty="0" err="1">
                <a:solidFill>
                  <a:srgbClr val="FF0000"/>
                </a:solidFill>
              </a:rPr>
              <a:t>ollaboration</a:t>
            </a:r>
            <a:endParaRPr lang="en-US" sz="2400" b="1" dirty="0">
              <a:solidFill>
                <a:srgbClr val="FF0000"/>
              </a:solidFill>
            </a:endParaRPr>
          </a:p>
          <a:p>
            <a:r>
              <a:rPr lang="hu-HU" sz="2000" dirty="0" smtClean="0"/>
              <a:t>Márk </a:t>
            </a:r>
            <a:r>
              <a:rPr lang="hu-HU" sz="2000" dirty="0" err="1" smtClean="0"/>
              <a:t>Aladi</a:t>
            </a:r>
            <a:r>
              <a:rPr lang="hu-HU" sz="2000" dirty="0" smtClean="0"/>
              <a:t>, Attila </a:t>
            </a:r>
            <a:r>
              <a:rPr lang="hu-HU" sz="2000" dirty="0" err="1" smtClean="0"/>
              <a:t>Bonyár</a:t>
            </a:r>
            <a:r>
              <a:rPr lang="hu-HU" sz="2000" dirty="0" smtClean="0"/>
              <a:t>, Alexandra Borok, </a:t>
            </a:r>
            <a:r>
              <a:rPr lang="en-US" sz="2000" dirty="0" smtClean="0"/>
              <a:t>Larissa </a:t>
            </a:r>
            <a:r>
              <a:rPr lang="en-US" sz="2000" dirty="0" err="1" smtClean="0"/>
              <a:t>Bravina</a:t>
            </a:r>
            <a:r>
              <a:rPr lang="en-US" sz="2000" dirty="0" smtClean="0"/>
              <a:t>, </a:t>
            </a:r>
            <a:r>
              <a:rPr lang="en-US" sz="2000" dirty="0"/>
              <a:t>Maria </a:t>
            </a:r>
            <a:r>
              <a:rPr lang="en-US" sz="2000" dirty="0" err="1" smtClean="0"/>
              <a:t>Csete</a:t>
            </a:r>
            <a:r>
              <a:rPr lang="en-US" sz="2000" dirty="0" smtClean="0"/>
              <a:t>, </a:t>
            </a:r>
            <a:r>
              <a:rPr lang="hu-HU" sz="2000" dirty="0" smtClean="0"/>
              <a:t>Péter Dombi, Miklós Kedves, Péter Lévai, </a:t>
            </a:r>
            <a:r>
              <a:rPr lang="en-US" sz="2000" dirty="0" smtClean="0"/>
              <a:t>Igor </a:t>
            </a:r>
            <a:r>
              <a:rPr lang="en-US" sz="2000" dirty="0"/>
              <a:t>N. </a:t>
            </a:r>
            <a:r>
              <a:rPr lang="en-US" sz="2000" dirty="0" err="1" smtClean="0"/>
              <a:t>Mishustin</a:t>
            </a:r>
            <a:r>
              <a:rPr lang="en-US" sz="2000" dirty="0" smtClean="0"/>
              <a:t>, D</a:t>
            </a:r>
            <a:r>
              <a:rPr lang="hu-HU" sz="2000" dirty="0" smtClean="0"/>
              <a:t>é</a:t>
            </a:r>
            <a:r>
              <a:rPr lang="en-US" sz="2000" dirty="0" err="1" smtClean="0"/>
              <a:t>nes</a:t>
            </a:r>
            <a:r>
              <a:rPr lang="en-US" sz="2000" dirty="0" smtClean="0"/>
              <a:t> </a:t>
            </a:r>
            <a:r>
              <a:rPr lang="en-US" sz="2000" dirty="0" err="1" smtClean="0"/>
              <a:t>Moln</a:t>
            </a:r>
            <a:r>
              <a:rPr lang="hu-HU" sz="2000" dirty="0" smtClean="0"/>
              <a:t>á</a:t>
            </a:r>
            <a:r>
              <a:rPr lang="en-US" sz="2000" dirty="0" smtClean="0"/>
              <a:t>r, Anton </a:t>
            </a:r>
            <a:r>
              <a:rPr lang="en-US" sz="2000" dirty="0" err="1" smtClean="0"/>
              <a:t>Motornenko</a:t>
            </a:r>
            <a:r>
              <a:rPr lang="en-US" sz="2000" dirty="0" smtClean="0"/>
              <a:t>, </a:t>
            </a:r>
            <a:r>
              <a:rPr lang="en-US" sz="2000" dirty="0" err="1" smtClean="0"/>
              <a:t>Istv</a:t>
            </a:r>
            <a:r>
              <a:rPr lang="hu-HU" sz="2000" dirty="0" smtClean="0"/>
              <a:t>á</a:t>
            </a:r>
            <a:r>
              <a:rPr lang="en-US" sz="2000" dirty="0" smtClean="0"/>
              <a:t>n </a:t>
            </a:r>
            <a:r>
              <a:rPr lang="en-US" sz="2000" dirty="0"/>
              <a:t>Papp, </a:t>
            </a:r>
            <a:r>
              <a:rPr lang="hu-HU" sz="2000" dirty="0" smtClean="0"/>
              <a:t>Péter Petrik, Péter Rácz, Béla </a:t>
            </a:r>
            <a:r>
              <a:rPr lang="hu-HU" sz="2000" dirty="0" err="1" smtClean="0"/>
              <a:t>Ráczkevi</a:t>
            </a:r>
            <a:r>
              <a:rPr lang="hu-HU" sz="2000" dirty="0" smtClean="0"/>
              <a:t>, </a:t>
            </a:r>
            <a:r>
              <a:rPr lang="en-US" sz="2000" dirty="0" smtClean="0"/>
              <a:t>Leonid </a:t>
            </a:r>
            <a:r>
              <a:rPr lang="en-US" sz="2000" dirty="0"/>
              <a:t>M. </a:t>
            </a:r>
            <a:r>
              <a:rPr lang="en-US" sz="2000" dirty="0" err="1" smtClean="0"/>
              <a:t>Satarov</a:t>
            </a:r>
            <a:r>
              <a:rPr lang="en-US" sz="2000" dirty="0" smtClean="0"/>
              <a:t>, </a:t>
            </a:r>
            <a:r>
              <a:rPr lang="en-US" sz="2000" dirty="0"/>
              <a:t>Horst </a:t>
            </a:r>
            <a:r>
              <a:rPr lang="en-US" sz="2000" dirty="0" smtClean="0"/>
              <a:t>St</a:t>
            </a:r>
            <a:r>
              <a:rPr lang="hu-HU" sz="2000" dirty="0" smtClean="0"/>
              <a:t>ö</a:t>
            </a:r>
            <a:r>
              <a:rPr lang="en-US" sz="2000" dirty="0" err="1" smtClean="0"/>
              <a:t>cker</a:t>
            </a:r>
            <a:r>
              <a:rPr lang="en-US" sz="2000" dirty="0" smtClean="0"/>
              <a:t> </a:t>
            </a:r>
            <a:r>
              <a:rPr lang="en-US" sz="2000" dirty="0"/>
              <a:t>Daniel D. </a:t>
            </a:r>
            <a:r>
              <a:rPr lang="en-US" sz="2000" dirty="0" err="1" smtClean="0"/>
              <a:t>Strottman</a:t>
            </a:r>
            <a:r>
              <a:rPr lang="en-US" sz="2000" dirty="0" smtClean="0"/>
              <a:t>,</a:t>
            </a:r>
            <a:r>
              <a:rPr lang="hu-HU" sz="2000" dirty="0" smtClean="0"/>
              <a:t> Melinda Szalóki, A</a:t>
            </a:r>
            <a:r>
              <a:rPr lang="en-US" sz="2000" dirty="0" err="1" smtClean="0"/>
              <a:t>ndr</a:t>
            </a:r>
            <a:r>
              <a:rPr lang="hu-HU" sz="2000" dirty="0" smtClean="0"/>
              <a:t>á</a:t>
            </a:r>
            <a:r>
              <a:rPr lang="en-US" sz="2000" dirty="0" smtClean="0"/>
              <a:t>s </a:t>
            </a:r>
            <a:r>
              <a:rPr lang="en-US" sz="2000" dirty="0" err="1" smtClean="0"/>
              <a:t>Szenes</a:t>
            </a:r>
            <a:r>
              <a:rPr lang="en-US" sz="2000" dirty="0" smtClean="0"/>
              <a:t>, </a:t>
            </a:r>
            <a:r>
              <a:rPr lang="hu-HU" sz="2000" dirty="0" smtClean="0"/>
              <a:t>Csaba Tóth, </a:t>
            </a:r>
            <a:r>
              <a:rPr lang="en-US" sz="2000" dirty="0" smtClean="0"/>
              <a:t>D</a:t>
            </a:r>
            <a:r>
              <a:rPr lang="hu-HU" sz="2000" dirty="0" smtClean="0"/>
              <a:t>á</a:t>
            </a:r>
            <a:r>
              <a:rPr lang="en-US" sz="2000" dirty="0" smtClean="0"/>
              <a:t>vid Vass, </a:t>
            </a:r>
            <a:r>
              <a:rPr lang="hu-HU" sz="2000" dirty="0" smtClean="0"/>
              <a:t>Miklós Veres, </a:t>
            </a:r>
            <a:r>
              <a:rPr lang="en-US" sz="2000" dirty="0" smtClean="0"/>
              <a:t>Tam</a:t>
            </a:r>
            <a:r>
              <a:rPr lang="hu-HU" sz="2000" dirty="0" smtClean="0"/>
              <a:t>á</a:t>
            </a:r>
            <a:r>
              <a:rPr lang="en-US" sz="2000" dirty="0" smtClean="0"/>
              <a:t>s </a:t>
            </a:r>
            <a:r>
              <a:rPr lang="en-US" sz="2000" dirty="0"/>
              <a:t>S. </a:t>
            </a:r>
            <a:r>
              <a:rPr lang="en-US" sz="2000" dirty="0" err="1" smtClean="0"/>
              <a:t>Bir</a:t>
            </a:r>
            <a:r>
              <a:rPr lang="hu-HU" sz="2000" dirty="0" smtClean="0"/>
              <a:t>ó</a:t>
            </a:r>
            <a:r>
              <a:rPr lang="en-US" sz="2000" dirty="0" smtClean="0"/>
              <a:t>, L</a:t>
            </a:r>
            <a:r>
              <a:rPr lang="hu-HU" sz="2000" dirty="0" smtClean="0"/>
              <a:t>á</a:t>
            </a:r>
            <a:r>
              <a:rPr lang="en-US" sz="2000" dirty="0" err="1" smtClean="0"/>
              <a:t>szl</a:t>
            </a:r>
            <a:r>
              <a:rPr lang="hu-HU" sz="2000" dirty="0" smtClean="0"/>
              <a:t>ó</a:t>
            </a:r>
            <a:r>
              <a:rPr lang="en-US" sz="2000" dirty="0" smtClean="0"/>
              <a:t> </a:t>
            </a:r>
            <a:r>
              <a:rPr lang="en-US" sz="2000" dirty="0"/>
              <a:t>P. </a:t>
            </a:r>
            <a:r>
              <a:rPr lang="en-US" sz="2000" dirty="0" smtClean="0"/>
              <a:t>Csernai , </a:t>
            </a:r>
            <a:r>
              <a:rPr lang="en-US" sz="2000" dirty="0"/>
              <a:t>Norbert </a:t>
            </a:r>
            <a:r>
              <a:rPr lang="en-US" sz="2000" dirty="0" err="1" smtClean="0"/>
              <a:t>Kro</a:t>
            </a:r>
            <a:r>
              <a:rPr lang="hu-HU" sz="2000" dirty="0" smtClean="0"/>
              <a:t>ó</a:t>
            </a:r>
            <a:r>
              <a:rPr lang="en-US" sz="2000" dirty="0" smtClean="0"/>
              <a:t> </a:t>
            </a:r>
            <a:endParaRPr lang="hu-HU" sz="2000" dirty="0" smtClean="0"/>
          </a:p>
        </p:txBody>
      </p:sp>
      <p:sp>
        <p:nvSpPr>
          <p:cNvPr id="4" name="TextBox 3"/>
          <p:cNvSpPr txBox="1"/>
          <p:nvPr/>
        </p:nvSpPr>
        <p:spPr>
          <a:xfrm>
            <a:off x="609600" y="3478946"/>
            <a:ext cx="8153400" cy="3016210"/>
          </a:xfrm>
          <a:prstGeom prst="rect">
            <a:avLst/>
          </a:prstGeom>
          <a:noFill/>
        </p:spPr>
        <p:txBody>
          <a:bodyPr wrap="square" rtlCol="0">
            <a:spAutoFit/>
          </a:bodyPr>
          <a:lstStyle/>
          <a:p>
            <a:r>
              <a:rPr lang="hu-HU" sz="2000" b="1" dirty="0">
                <a:solidFill>
                  <a:srgbClr val="006600"/>
                </a:solidFill>
              </a:rPr>
              <a:t>*</a:t>
            </a:r>
            <a:r>
              <a:rPr lang="hu-HU" dirty="0">
                <a:solidFill>
                  <a:srgbClr val="006600"/>
                </a:solidFill>
              </a:rPr>
              <a:t> L.P. Csernai, M. Csete, I.N. </a:t>
            </a:r>
            <a:r>
              <a:rPr lang="hu-HU" dirty="0" err="1">
                <a:solidFill>
                  <a:srgbClr val="006600"/>
                </a:solidFill>
              </a:rPr>
              <a:t>Mishustin</a:t>
            </a:r>
            <a:r>
              <a:rPr lang="hu-HU" dirty="0">
                <a:solidFill>
                  <a:srgbClr val="006600"/>
                </a:solidFill>
              </a:rPr>
              <a:t>, A. </a:t>
            </a:r>
            <a:r>
              <a:rPr lang="hu-HU" dirty="0" err="1">
                <a:solidFill>
                  <a:srgbClr val="006600"/>
                </a:solidFill>
              </a:rPr>
              <a:t>Motornenko</a:t>
            </a:r>
            <a:r>
              <a:rPr lang="hu-HU" dirty="0">
                <a:solidFill>
                  <a:srgbClr val="006600"/>
                </a:solidFill>
              </a:rPr>
              <a:t>, I. Papp, L.M. </a:t>
            </a:r>
            <a:r>
              <a:rPr lang="hu-HU" dirty="0" err="1">
                <a:solidFill>
                  <a:srgbClr val="006600"/>
                </a:solidFill>
              </a:rPr>
              <a:t>Satarov</a:t>
            </a:r>
            <a:r>
              <a:rPr lang="hu-HU" dirty="0">
                <a:solidFill>
                  <a:srgbClr val="006600"/>
                </a:solidFill>
              </a:rPr>
              <a:t>, H. </a:t>
            </a:r>
            <a:r>
              <a:rPr lang="hu-HU" dirty="0" err="1">
                <a:solidFill>
                  <a:srgbClr val="006600"/>
                </a:solidFill>
              </a:rPr>
              <a:t>Stöcker</a:t>
            </a:r>
            <a:r>
              <a:rPr lang="hu-HU" dirty="0">
                <a:solidFill>
                  <a:srgbClr val="006600"/>
                </a:solidFill>
              </a:rPr>
              <a:t> &amp; N. </a:t>
            </a:r>
            <a:r>
              <a:rPr lang="hu-HU" dirty="0" err="1">
                <a:solidFill>
                  <a:srgbClr val="006600"/>
                </a:solidFill>
              </a:rPr>
              <a:t>Kroo</a:t>
            </a:r>
            <a:r>
              <a:rPr lang="hu-HU" dirty="0">
                <a:solidFill>
                  <a:srgbClr val="006600"/>
                </a:solidFill>
              </a:rPr>
              <a:t>, </a:t>
            </a:r>
            <a:r>
              <a:rPr lang="hu-HU" dirty="0" err="1">
                <a:solidFill>
                  <a:srgbClr val="006600"/>
                </a:solidFill>
              </a:rPr>
              <a:t>Radiation</a:t>
            </a:r>
            <a:r>
              <a:rPr lang="hu-HU" dirty="0">
                <a:solidFill>
                  <a:srgbClr val="006600"/>
                </a:solidFill>
              </a:rPr>
              <a:t> </a:t>
            </a:r>
            <a:r>
              <a:rPr lang="hu-HU" dirty="0" err="1">
                <a:solidFill>
                  <a:srgbClr val="006600"/>
                </a:solidFill>
              </a:rPr>
              <a:t>Dominated</a:t>
            </a:r>
            <a:r>
              <a:rPr lang="hu-HU" dirty="0">
                <a:solidFill>
                  <a:srgbClr val="006600"/>
                </a:solidFill>
              </a:rPr>
              <a:t> </a:t>
            </a:r>
            <a:r>
              <a:rPr lang="hu-HU" dirty="0" err="1">
                <a:solidFill>
                  <a:srgbClr val="006600"/>
                </a:solidFill>
              </a:rPr>
              <a:t>Implosion</a:t>
            </a:r>
            <a:r>
              <a:rPr lang="hu-HU" dirty="0">
                <a:solidFill>
                  <a:srgbClr val="006600"/>
                </a:solidFill>
              </a:rPr>
              <a:t> </a:t>
            </a:r>
            <a:r>
              <a:rPr lang="hu-HU" dirty="0" err="1">
                <a:solidFill>
                  <a:srgbClr val="006600"/>
                </a:solidFill>
              </a:rPr>
              <a:t>with</a:t>
            </a:r>
            <a:r>
              <a:rPr lang="hu-HU" dirty="0">
                <a:solidFill>
                  <a:srgbClr val="006600"/>
                </a:solidFill>
              </a:rPr>
              <a:t> </a:t>
            </a:r>
            <a:r>
              <a:rPr lang="hu-HU" dirty="0" err="1">
                <a:solidFill>
                  <a:srgbClr val="006600"/>
                </a:solidFill>
              </a:rPr>
              <a:t>Flat</a:t>
            </a:r>
            <a:r>
              <a:rPr lang="hu-HU" dirty="0">
                <a:solidFill>
                  <a:srgbClr val="006600"/>
                </a:solidFill>
              </a:rPr>
              <a:t> </a:t>
            </a:r>
            <a:r>
              <a:rPr lang="hu-HU" dirty="0" err="1">
                <a:solidFill>
                  <a:srgbClr val="006600"/>
                </a:solidFill>
              </a:rPr>
              <a:t>Target</a:t>
            </a:r>
            <a:r>
              <a:rPr lang="hu-HU" dirty="0">
                <a:solidFill>
                  <a:srgbClr val="006600"/>
                </a:solidFill>
              </a:rPr>
              <a:t>, </a:t>
            </a:r>
            <a:r>
              <a:rPr lang="hu-HU" sz="2000" i="1" dirty="0" err="1">
                <a:solidFill>
                  <a:srgbClr val="006600"/>
                </a:solidFill>
                <a:latin typeface="Times New Roman" panose="02020603050405020304" pitchFamily="18" charset="0"/>
                <a:cs typeface="Times New Roman" panose="02020603050405020304" pitchFamily="18" charset="0"/>
              </a:rPr>
              <a:t>Physics</a:t>
            </a:r>
            <a:r>
              <a:rPr lang="hu-HU" sz="2000" i="1" dirty="0">
                <a:solidFill>
                  <a:srgbClr val="006600"/>
                </a:solidFill>
                <a:latin typeface="Times New Roman" panose="02020603050405020304" pitchFamily="18" charset="0"/>
                <a:cs typeface="Times New Roman" panose="02020603050405020304" pitchFamily="18" charset="0"/>
              </a:rPr>
              <a:t> </a:t>
            </a:r>
            <a:r>
              <a:rPr lang="hu-HU" sz="2000" i="1" dirty="0" smtClean="0">
                <a:solidFill>
                  <a:srgbClr val="006600"/>
                </a:solidFill>
                <a:latin typeface="Times New Roman" panose="02020603050405020304" pitchFamily="18" charset="0"/>
                <a:cs typeface="Times New Roman" panose="02020603050405020304" pitchFamily="18" charset="0"/>
              </a:rPr>
              <a:t>of </a:t>
            </a:r>
            <a:r>
              <a:rPr lang="hu-HU" sz="2000" i="1" dirty="0" err="1">
                <a:solidFill>
                  <a:srgbClr val="006600"/>
                </a:solidFill>
                <a:latin typeface="Times New Roman" panose="02020603050405020304" pitchFamily="18" charset="0"/>
                <a:cs typeface="Times New Roman" panose="02020603050405020304" pitchFamily="18" charset="0"/>
              </a:rPr>
              <a:t>Wave</a:t>
            </a:r>
            <a:r>
              <a:rPr lang="hu-HU" sz="2000" i="1" dirty="0">
                <a:solidFill>
                  <a:srgbClr val="006600"/>
                </a:solidFill>
                <a:latin typeface="Times New Roman" panose="02020603050405020304" pitchFamily="18" charset="0"/>
                <a:cs typeface="Times New Roman" panose="02020603050405020304" pitchFamily="18" charset="0"/>
              </a:rPr>
              <a:t> </a:t>
            </a:r>
            <a:r>
              <a:rPr lang="hu-HU" sz="2000" i="1" dirty="0" err="1">
                <a:solidFill>
                  <a:srgbClr val="006600"/>
                </a:solidFill>
                <a:latin typeface="Times New Roman" panose="02020603050405020304" pitchFamily="18" charset="0"/>
                <a:cs typeface="Times New Roman" panose="02020603050405020304" pitchFamily="18" charset="0"/>
              </a:rPr>
              <a:t>Phenomena</a:t>
            </a:r>
            <a:r>
              <a:rPr lang="hu-HU" sz="2000" dirty="0">
                <a:solidFill>
                  <a:srgbClr val="006600"/>
                </a:solidFill>
                <a:latin typeface="Times New Roman" panose="02020603050405020304" pitchFamily="18" charset="0"/>
                <a:cs typeface="Times New Roman" panose="02020603050405020304" pitchFamily="18" charset="0"/>
              </a:rPr>
              <a:t>, </a:t>
            </a:r>
            <a:r>
              <a:rPr lang="hu-HU" b="1" dirty="0">
                <a:solidFill>
                  <a:srgbClr val="006600"/>
                </a:solidFill>
              </a:rPr>
              <a:t>28</a:t>
            </a:r>
            <a:r>
              <a:rPr lang="hu-HU" dirty="0">
                <a:solidFill>
                  <a:srgbClr val="006600"/>
                </a:solidFill>
              </a:rPr>
              <a:t> (3) 187-199 (2020</a:t>
            </a:r>
            <a:r>
              <a:rPr lang="hu-HU" dirty="0" smtClean="0">
                <a:solidFill>
                  <a:srgbClr val="006600"/>
                </a:solidFill>
              </a:rPr>
              <a:t>), (</a:t>
            </a:r>
            <a:r>
              <a:rPr lang="hu-HU" dirty="0" err="1">
                <a:solidFill>
                  <a:srgbClr val="006600"/>
                </a:solidFill>
              </a:rPr>
              <a:t>arXiv</a:t>
            </a:r>
            <a:r>
              <a:rPr lang="hu-HU" dirty="0">
                <a:solidFill>
                  <a:srgbClr val="006600"/>
                </a:solidFill>
              </a:rPr>
              <a:t>:1903.10896v3).</a:t>
            </a:r>
          </a:p>
          <a:p>
            <a:r>
              <a:rPr lang="hu-HU" b="1" dirty="0">
                <a:solidFill>
                  <a:srgbClr val="006600"/>
                </a:solidFill>
              </a:rPr>
              <a:t>*</a:t>
            </a:r>
            <a:r>
              <a:rPr lang="hu-HU" dirty="0" smtClean="0">
                <a:solidFill>
                  <a:srgbClr val="006600"/>
                </a:solidFill>
              </a:rPr>
              <a:t> </a:t>
            </a:r>
            <a:r>
              <a:rPr lang="hu-HU" dirty="0">
                <a:solidFill>
                  <a:srgbClr val="006600"/>
                </a:solidFill>
              </a:rPr>
              <a:t>L.P. Csernai, N. </a:t>
            </a:r>
            <a:r>
              <a:rPr lang="hu-HU" dirty="0" err="1">
                <a:solidFill>
                  <a:srgbClr val="006600"/>
                </a:solidFill>
              </a:rPr>
              <a:t>Kroo</a:t>
            </a:r>
            <a:r>
              <a:rPr lang="hu-HU" dirty="0">
                <a:solidFill>
                  <a:srgbClr val="006600"/>
                </a:solidFill>
              </a:rPr>
              <a:t>, &amp; I. Papp, </a:t>
            </a:r>
            <a:r>
              <a:rPr lang="hu-HU" dirty="0" err="1">
                <a:solidFill>
                  <a:srgbClr val="006600"/>
                </a:solidFill>
              </a:rPr>
              <a:t>Radiation-Dominated</a:t>
            </a:r>
            <a:r>
              <a:rPr lang="hu-HU" dirty="0">
                <a:solidFill>
                  <a:srgbClr val="006600"/>
                </a:solidFill>
              </a:rPr>
              <a:t> </a:t>
            </a:r>
            <a:r>
              <a:rPr lang="hu-HU" dirty="0" err="1">
                <a:solidFill>
                  <a:srgbClr val="006600"/>
                </a:solidFill>
              </a:rPr>
              <a:t>Implosion</a:t>
            </a:r>
            <a:r>
              <a:rPr lang="hu-HU" dirty="0">
                <a:solidFill>
                  <a:srgbClr val="006600"/>
                </a:solidFill>
              </a:rPr>
              <a:t> </a:t>
            </a:r>
            <a:r>
              <a:rPr lang="hu-HU" dirty="0" err="1">
                <a:solidFill>
                  <a:srgbClr val="006600"/>
                </a:solidFill>
              </a:rPr>
              <a:t>with</a:t>
            </a:r>
            <a:r>
              <a:rPr lang="hu-HU" dirty="0">
                <a:solidFill>
                  <a:srgbClr val="006600"/>
                </a:solidFill>
              </a:rPr>
              <a:t> </a:t>
            </a:r>
            <a:r>
              <a:rPr lang="hu-HU" dirty="0" err="1">
                <a:solidFill>
                  <a:srgbClr val="006600"/>
                </a:solidFill>
              </a:rPr>
              <a:t>Nano-Plasmonics</a:t>
            </a:r>
            <a:r>
              <a:rPr lang="hu-HU" dirty="0">
                <a:solidFill>
                  <a:srgbClr val="006600"/>
                </a:solidFill>
              </a:rPr>
              <a:t>, </a:t>
            </a:r>
            <a:r>
              <a:rPr lang="hu-HU" sz="2000" i="1" dirty="0" err="1">
                <a:solidFill>
                  <a:srgbClr val="006600"/>
                </a:solidFill>
                <a:latin typeface="Times New Roman" panose="02020603050405020304" pitchFamily="18" charset="0"/>
                <a:cs typeface="Times New Roman" panose="02020603050405020304" pitchFamily="18" charset="0"/>
              </a:rPr>
              <a:t>Laser</a:t>
            </a:r>
            <a:r>
              <a:rPr lang="hu-HU" sz="2000" i="1" dirty="0">
                <a:solidFill>
                  <a:srgbClr val="006600"/>
                </a:solidFill>
                <a:latin typeface="Times New Roman" panose="02020603050405020304" pitchFamily="18" charset="0"/>
                <a:cs typeface="Times New Roman" panose="02020603050405020304" pitchFamily="18" charset="0"/>
              </a:rPr>
              <a:t> and </a:t>
            </a:r>
            <a:r>
              <a:rPr lang="hu-HU" sz="2000" i="1" dirty="0" err="1">
                <a:solidFill>
                  <a:srgbClr val="006600"/>
                </a:solidFill>
                <a:latin typeface="Times New Roman" panose="02020603050405020304" pitchFamily="18" charset="0"/>
                <a:cs typeface="Times New Roman" panose="02020603050405020304" pitchFamily="18" charset="0"/>
              </a:rPr>
              <a:t>Particle</a:t>
            </a:r>
            <a:r>
              <a:rPr lang="hu-HU" sz="2000" i="1" dirty="0">
                <a:solidFill>
                  <a:srgbClr val="006600"/>
                </a:solidFill>
                <a:latin typeface="Times New Roman" panose="02020603050405020304" pitchFamily="18" charset="0"/>
                <a:cs typeface="Times New Roman" panose="02020603050405020304" pitchFamily="18" charset="0"/>
              </a:rPr>
              <a:t> </a:t>
            </a:r>
            <a:r>
              <a:rPr lang="hu-HU" sz="2000" i="1" dirty="0" err="1">
                <a:solidFill>
                  <a:srgbClr val="006600"/>
                </a:solidFill>
                <a:latin typeface="Times New Roman" panose="02020603050405020304" pitchFamily="18" charset="0"/>
                <a:cs typeface="Times New Roman" panose="02020603050405020304" pitchFamily="18" charset="0"/>
              </a:rPr>
              <a:t>Beams</a:t>
            </a:r>
            <a:r>
              <a:rPr lang="hu-HU" sz="2000" i="1" dirty="0">
                <a:solidFill>
                  <a:srgbClr val="006600"/>
                </a:solidFill>
                <a:latin typeface="Times New Roman" panose="02020603050405020304" pitchFamily="18" charset="0"/>
                <a:cs typeface="Times New Roman" panose="02020603050405020304" pitchFamily="18" charset="0"/>
              </a:rPr>
              <a:t> </a:t>
            </a:r>
            <a:r>
              <a:rPr lang="hu-HU" b="1" dirty="0">
                <a:solidFill>
                  <a:srgbClr val="006600"/>
                </a:solidFill>
              </a:rPr>
              <a:t>36,</a:t>
            </a:r>
            <a:r>
              <a:rPr lang="hu-HU" dirty="0">
                <a:solidFill>
                  <a:srgbClr val="006600"/>
                </a:solidFill>
              </a:rPr>
              <a:t> </a:t>
            </a:r>
            <a:r>
              <a:rPr lang="hu-HU" dirty="0" smtClean="0">
                <a:solidFill>
                  <a:srgbClr val="006600"/>
                </a:solidFill>
              </a:rPr>
              <a:t>171 </a:t>
            </a:r>
            <a:r>
              <a:rPr lang="hu-HU" dirty="0">
                <a:solidFill>
                  <a:srgbClr val="006600"/>
                </a:solidFill>
              </a:rPr>
              <a:t>(2018</a:t>
            </a:r>
            <a:r>
              <a:rPr lang="hu-HU" dirty="0" smtClean="0">
                <a:solidFill>
                  <a:srgbClr val="006600"/>
                </a:solidFill>
              </a:rPr>
              <a:t>), </a:t>
            </a:r>
            <a:r>
              <a:rPr lang="hu-HU" dirty="0">
                <a:solidFill>
                  <a:srgbClr val="006600"/>
                </a:solidFill>
              </a:rPr>
              <a:t>(</a:t>
            </a:r>
            <a:r>
              <a:rPr lang="hu-HU" dirty="0" err="1" smtClean="0">
                <a:solidFill>
                  <a:srgbClr val="006600"/>
                </a:solidFill>
              </a:rPr>
              <a:t>arXiv</a:t>
            </a:r>
            <a:r>
              <a:rPr lang="hu-HU" dirty="0" smtClean="0">
                <a:solidFill>
                  <a:srgbClr val="006600"/>
                </a:solidFill>
              </a:rPr>
              <a:t>:</a:t>
            </a:r>
            <a:r>
              <a:rPr lang="en-US" dirty="0" smtClean="0">
                <a:solidFill>
                  <a:srgbClr val="006600"/>
                </a:solidFill>
              </a:rPr>
              <a:t>1710.10954</a:t>
            </a:r>
            <a:r>
              <a:rPr lang="hu-HU" dirty="0" smtClean="0">
                <a:solidFill>
                  <a:srgbClr val="006600"/>
                </a:solidFill>
              </a:rPr>
              <a:t>) </a:t>
            </a:r>
            <a:endParaRPr lang="hu-HU" dirty="0">
              <a:solidFill>
                <a:srgbClr val="006600"/>
              </a:solidFill>
            </a:endParaRPr>
          </a:p>
          <a:p>
            <a:r>
              <a:rPr lang="hu-HU" b="1" dirty="0">
                <a:solidFill>
                  <a:srgbClr val="006600"/>
                </a:solidFill>
              </a:rPr>
              <a:t>*</a:t>
            </a:r>
            <a:r>
              <a:rPr lang="hu-HU" dirty="0" smtClean="0">
                <a:solidFill>
                  <a:srgbClr val="006600"/>
                </a:solidFill>
              </a:rPr>
              <a:t> I</a:t>
            </a:r>
            <a:r>
              <a:rPr lang="en-US" dirty="0" smtClean="0">
                <a:solidFill>
                  <a:srgbClr val="006600"/>
                </a:solidFill>
              </a:rPr>
              <a:t>.</a:t>
            </a:r>
            <a:r>
              <a:rPr lang="hu-HU" dirty="0" smtClean="0">
                <a:solidFill>
                  <a:srgbClr val="006600"/>
                </a:solidFill>
              </a:rPr>
              <a:t> </a:t>
            </a:r>
            <a:r>
              <a:rPr lang="hu-HU" dirty="0">
                <a:solidFill>
                  <a:srgbClr val="006600"/>
                </a:solidFill>
              </a:rPr>
              <a:t>Papp, </a:t>
            </a:r>
            <a:r>
              <a:rPr lang="hu-HU" dirty="0" smtClean="0">
                <a:solidFill>
                  <a:srgbClr val="006600"/>
                </a:solidFill>
              </a:rPr>
              <a:t>L</a:t>
            </a:r>
            <a:r>
              <a:rPr lang="en-US" dirty="0" smtClean="0">
                <a:solidFill>
                  <a:srgbClr val="006600"/>
                </a:solidFill>
              </a:rPr>
              <a:t>.</a:t>
            </a:r>
            <a:r>
              <a:rPr lang="hu-HU" dirty="0" smtClean="0">
                <a:solidFill>
                  <a:srgbClr val="006600"/>
                </a:solidFill>
              </a:rPr>
              <a:t> </a:t>
            </a:r>
            <a:r>
              <a:rPr lang="hu-HU" dirty="0" err="1">
                <a:solidFill>
                  <a:srgbClr val="006600"/>
                </a:solidFill>
              </a:rPr>
              <a:t>Bravina</a:t>
            </a:r>
            <a:r>
              <a:rPr lang="hu-HU" dirty="0">
                <a:solidFill>
                  <a:srgbClr val="006600"/>
                </a:solidFill>
              </a:rPr>
              <a:t>, </a:t>
            </a:r>
            <a:r>
              <a:rPr lang="hu-HU" dirty="0" smtClean="0">
                <a:solidFill>
                  <a:srgbClr val="006600"/>
                </a:solidFill>
              </a:rPr>
              <a:t>M</a:t>
            </a:r>
            <a:r>
              <a:rPr lang="en-US" dirty="0" smtClean="0">
                <a:solidFill>
                  <a:srgbClr val="006600"/>
                </a:solidFill>
              </a:rPr>
              <a:t>.</a:t>
            </a:r>
            <a:r>
              <a:rPr lang="hu-HU" dirty="0" smtClean="0">
                <a:solidFill>
                  <a:srgbClr val="006600"/>
                </a:solidFill>
              </a:rPr>
              <a:t> </a:t>
            </a:r>
            <a:r>
              <a:rPr lang="hu-HU" dirty="0">
                <a:solidFill>
                  <a:srgbClr val="006600"/>
                </a:solidFill>
              </a:rPr>
              <a:t>Csete, </a:t>
            </a:r>
            <a:r>
              <a:rPr lang="hu-HU" dirty="0" smtClean="0">
                <a:solidFill>
                  <a:srgbClr val="006600"/>
                </a:solidFill>
              </a:rPr>
              <a:t>I</a:t>
            </a:r>
            <a:r>
              <a:rPr lang="en-US" dirty="0" smtClean="0">
                <a:solidFill>
                  <a:srgbClr val="006600"/>
                </a:solidFill>
              </a:rPr>
              <a:t>.</a:t>
            </a:r>
            <a:r>
              <a:rPr lang="hu-HU" dirty="0" smtClean="0">
                <a:solidFill>
                  <a:srgbClr val="006600"/>
                </a:solidFill>
              </a:rPr>
              <a:t>N</a:t>
            </a:r>
            <a:r>
              <a:rPr lang="hu-HU" dirty="0">
                <a:solidFill>
                  <a:srgbClr val="006600"/>
                </a:solidFill>
              </a:rPr>
              <a:t>. </a:t>
            </a:r>
            <a:r>
              <a:rPr lang="hu-HU" dirty="0" err="1">
                <a:solidFill>
                  <a:srgbClr val="006600"/>
                </a:solidFill>
              </a:rPr>
              <a:t>Mishustin</a:t>
            </a:r>
            <a:r>
              <a:rPr lang="hu-HU" dirty="0">
                <a:solidFill>
                  <a:srgbClr val="006600"/>
                </a:solidFill>
              </a:rPr>
              <a:t>, </a:t>
            </a:r>
            <a:r>
              <a:rPr lang="hu-HU" dirty="0" smtClean="0">
                <a:solidFill>
                  <a:srgbClr val="006600"/>
                </a:solidFill>
              </a:rPr>
              <a:t>D</a:t>
            </a:r>
            <a:r>
              <a:rPr lang="en-US" dirty="0" smtClean="0">
                <a:solidFill>
                  <a:srgbClr val="006600"/>
                </a:solidFill>
              </a:rPr>
              <a:t>.</a:t>
            </a:r>
            <a:r>
              <a:rPr lang="hu-HU" dirty="0" smtClean="0">
                <a:solidFill>
                  <a:srgbClr val="006600"/>
                </a:solidFill>
              </a:rPr>
              <a:t> Molnár, A. </a:t>
            </a:r>
            <a:r>
              <a:rPr lang="hu-HU" dirty="0" err="1" smtClean="0">
                <a:solidFill>
                  <a:srgbClr val="006600"/>
                </a:solidFill>
              </a:rPr>
              <a:t>Motornenko</a:t>
            </a:r>
            <a:r>
              <a:rPr lang="hu-HU" dirty="0">
                <a:solidFill>
                  <a:srgbClr val="006600"/>
                </a:solidFill>
              </a:rPr>
              <a:t>, </a:t>
            </a:r>
            <a:r>
              <a:rPr lang="hu-HU" dirty="0" smtClean="0">
                <a:solidFill>
                  <a:srgbClr val="006600"/>
                </a:solidFill>
              </a:rPr>
              <a:t>L.M</a:t>
            </a:r>
            <a:r>
              <a:rPr lang="hu-HU" dirty="0">
                <a:solidFill>
                  <a:srgbClr val="006600"/>
                </a:solidFill>
              </a:rPr>
              <a:t>. </a:t>
            </a:r>
            <a:r>
              <a:rPr lang="hu-HU" dirty="0" err="1">
                <a:solidFill>
                  <a:srgbClr val="006600"/>
                </a:solidFill>
              </a:rPr>
              <a:t>Satarov</a:t>
            </a:r>
            <a:r>
              <a:rPr lang="hu-HU" dirty="0">
                <a:solidFill>
                  <a:srgbClr val="006600"/>
                </a:solidFill>
              </a:rPr>
              <a:t>, </a:t>
            </a:r>
            <a:r>
              <a:rPr lang="hu-HU" dirty="0" smtClean="0">
                <a:solidFill>
                  <a:srgbClr val="006600"/>
                </a:solidFill>
              </a:rPr>
              <a:t>H. </a:t>
            </a:r>
            <a:r>
              <a:rPr lang="hu-HU" dirty="0" err="1">
                <a:solidFill>
                  <a:srgbClr val="006600"/>
                </a:solidFill>
              </a:rPr>
              <a:t>Stöcker</a:t>
            </a:r>
            <a:r>
              <a:rPr lang="hu-HU" dirty="0">
                <a:solidFill>
                  <a:srgbClr val="006600"/>
                </a:solidFill>
              </a:rPr>
              <a:t>, </a:t>
            </a:r>
            <a:r>
              <a:rPr lang="hu-HU" dirty="0" smtClean="0">
                <a:solidFill>
                  <a:srgbClr val="006600"/>
                </a:solidFill>
              </a:rPr>
              <a:t>D.D</a:t>
            </a:r>
            <a:r>
              <a:rPr lang="hu-HU" dirty="0">
                <a:solidFill>
                  <a:srgbClr val="006600"/>
                </a:solidFill>
              </a:rPr>
              <a:t>. </a:t>
            </a:r>
            <a:r>
              <a:rPr lang="hu-HU" dirty="0" err="1">
                <a:solidFill>
                  <a:srgbClr val="006600"/>
                </a:solidFill>
              </a:rPr>
              <a:t>Strottman</a:t>
            </a:r>
            <a:r>
              <a:rPr lang="hu-HU" dirty="0">
                <a:solidFill>
                  <a:srgbClr val="006600"/>
                </a:solidFill>
              </a:rPr>
              <a:t>, </a:t>
            </a:r>
            <a:r>
              <a:rPr lang="hu-HU" dirty="0" smtClean="0">
                <a:solidFill>
                  <a:srgbClr val="006600"/>
                </a:solidFill>
              </a:rPr>
              <a:t>A. </a:t>
            </a:r>
            <a:r>
              <a:rPr lang="hu-HU" dirty="0">
                <a:solidFill>
                  <a:srgbClr val="006600"/>
                </a:solidFill>
              </a:rPr>
              <a:t>Szenes, </a:t>
            </a:r>
            <a:r>
              <a:rPr lang="hu-HU" dirty="0" smtClean="0">
                <a:solidFill>
                  <a:srgbClr val="006600"/>
                </a:solidFill>
              </a:rPr>
              <a:t>D. </a:t>
            </a:r>
            <a:r>
              <a:rPr lang="hu-HU" dirty="0">
                <a:solidFill>
                  <a:srgbClr val="006600"/>
                </a:solidFill>
              </a:rPr>
              <a:t>Vass, </a:t>
            </a:r>
            <a:r>
              <a:rPr lang="hu-HU" dirty="0" smtClean="0">
                <a:solidFill>
                  <a:srgbClr val="006600"/>
                </a:solidFill>
              </a:rPr>
              <a:t>T.S</a:t>
            </a:r>
            <a:r>
              <a:rPr lang="hu-HU" dirty="0">
                <a:solidFill>
                  <a:srgbClr val="006600"/>
                </a:solidFill>
              </a:rPr>
              <a:t>. </a:t>
            </a:r>
            <a:r>
              <a:rPr lang="hu-HU" dirty="0" err="1" smtClean="0">
                <a:solidFill>
                  <a:srgbClr val="006600"/>
                </a:solidFill>
              </a:rPr>
              <a:t>Biró</a:t>
            </a:r>
            <a:r>
              <a:rPr lang="hu-HU" dirty="0" smtClean="0">
                <a:solidFill>
                  <a:srgbClr val="006600"/>
                </a:solidFill>
              </a:rPr>
              <a:t>, L.P</a:t>
            </a:r>
            <a:r>
              <a:rPr lang="hu-HU" dirty="0">
                <a:solidFill>
                  <a:srgbClr val="006600"/>
                </a:solidFill>
              </a:rPr>
              <a:t>. Csernai, </a:t>
            </a:r>
            <a:r>
              <a:rPr lang="hu-HU" dirty="0" smtClean="0">
                <a:solidFill>
                  <a:srgbClr val="006600"/>
                </a:solidFill>
              </a:rPr>
              <a:t>N. </a:t>
            </a:r>
            <a:r>
              <a:rPr lang="hu-HU" dirty="0" err="1" smtClean="0">
                <a:solidFill>
                  <a:srgbClr val="006600"/>
                </a:solidFill>
              </a:rPr>
              <a:t>Kroó</a:t>
            </a:r>
            <a:r>
              <a:rPr lang="hu-HU" dirty="0" smtClean="0">
                <a:solidFill>
                  <a:srgbClr val="006600"/>
                </a:solidFill>
              </a:rPr>
              <a:t>, </a:t>
            </a:r>
            <a:r>
              <a:rPr lang="hu-HU" dirty="0" err="1">
                <a:solidFill>
                  <a:srgbClr val="006600"/>
                </a:solidFill>
              </a:rPr>
              <a:t>Laser</a:t>
            </a:r>
            <a:r>
              <a:rPr lang="hu-HU" dirty="0">
                <a:solidFill>
                  <a:srgbClr val="006600"/>
                </a:solidFill>
              </a:rPr>
              <a:t> </a:t>
            </a:r>
            <a:r>
              <a:rPr lang="hu-HU" dirty="0" err="1">
                <a:solidFill>
                  <a:srgbClr val="006600"/>
                </a:solidFill>
              </a:rPr>
              <a:t>Wake</a:t>
            </a:r>
            <a:r>
              <a:rPr lang="hu-HU" dirty="0">
                <a:solidFill>
                  <a:srgbClr val="006600"/>
                </a:solidFill>
              </a:rPr>
              <a:t> </a:t>
            </a:r>
            <a:r>
              <a:rPr lang="hu-HU" dirty="0" err="1">
                <a:solidFill>
                  <a:srgbClr val="006600"/>
                </a:solidFill>
              </a:rPr>
              <a:t>Field</a:t>
            </a:r>
            <a:r>
              <a:rPr lang="hu-HU" dirty="0">
                <a:solidFill>
                  <a:srgbClr val="006600"/>
                </a:solidFill>
              </a:rPr>
              <a:t> </a:t>
            </a:r>
            <a:r>
              <a:rPr lang="hu-HU" dirty="0" err="1">
                <a:solidFill>
                  <a:srgbClr val="006600"/>
                </a:solidFill>
              </a:rPr>
              <a:t>Collider</a:t>
            </a:r>
            <a:r>
              <a:rPr lang="hu-HU" dirty="0">
                <a:solidFill>
                  <a:srgbClr val="006600"/>
                </a:solidFill>
              </a:rPr>
              <a:t>, </a:t>
            </a:r>
            <a:r>
              <a:rPr lang="en-US" i="1" dirty="0" err="1" smtClean="0">
                <a:solidFill>
                  <a:srgbClr val="006600"/>
                </a:solidFill>
              </a:rPr>
              <a:t>t.b.p</a:t>
            </a:r>
            <a:r>
              <a:rPr lang="en-US" dirty="0" smtClean="0">
                <a:solidFill>
                  <a:srgbClr val="006600"/>
                </a:solidFill>
              </a:rPr>
              <a:t>. </a:t>
            </a:r>
            <a:r>
              <a:rPr lang="hu-HU" dirty="0" smtClean="0">
                <a:solidFill>
                  <a:srgbClr val="006600"/>
                </a:solidFill>
              </a:rPr>
              <a:t>(</a:t>
            </a:r>
            <a:r>
              <a:rPr lang="hu-HU" dirty="0" err="1" smtClean="0">
                <a:solidFill>
                  <a:srgbClr val="006600"/>
                </a:solidFill>
              </a:rPr>
              <a:t>arXiv</a:t>
            </a:r>
            <a:r>
              <a:rPr lang="hu-HU" dirty="0" smtClean="0">
                <a:solidFill>
                  <a:srgbClr val="006600"/>
                </a:solidFill>
              </a:rPr>
              <a:t>: 2009.00000 ) </a:t>
            </a:r>
            <a:r>
              <a:rPr lang="hu-HU" dirty="0">
                <a:solidFill>
                  <a:srgbClr val="006600"/>
                </a:solidFill>
              </a:rPr>
              <a:t/>
            </a:r>
            <a:br>
              <a:rPr lang="hu-HU" dirty="0">
                <a:solidFill>
                  <a:srgbClr val="006600"/>
                </a:solidFill>
              </a:rPr>
            </a:br>
            <a:r>
              <a:rPr lang="hu-HU" b="1" dirty="0">
                <a:solidFill>
                  <a:srgbClr val="006600"/>
                </a:solidFill>
              </a:rPr>
              <a:t>*</a:t>
            </a:r>
            <a:r>
              <a:rPr lang="hu-HU" dirty="0" smtClean="0">
                <a:solidFill>
                  <a:srgbClr val="006600"/>
                </a:solidFill>
              </a:rPr>
              <a:t> L.P</a:t>
            </a:r>
            <a:r>
              <a:rPr lang="hu-HU" dirty="0">
                <a:solidFill>
                  <a:srgbClr val="006600"/>
                </a:solidFill>
              </a:rPr>
              <a:t>. Csernai, </a:t>
            </a:r>
            <a:r>
              <a:rPr lang="hu-HU" dirty="0" smtClean="0">
                <a:solidFill>
                  <a:srgbClr val="006600"/>
                </a:solidFill>
              </a:rPr>
              <a:t>N. </a:t>
            </a:r>
            <a:r>
              <a:rPr lang="hu-HU" dirty="0" err="1">
                <a:solidFill>
                  <a:srgbClr val="006600"/>
                </a:solidFill>
              </a:rPr>
              <a:t>Kroó</a:t>
            </a:r>
            <a:r>
              <a:rPr lang="hu-HU" dirty="0">
                <a:solidFill>
                  <a:srgbClr val="006600"/>
                </a:solidFill>
              </a:rPr>
              <a:t>, </a:t>
            </a:r>
            <a:r>
              <a:rPr lang="hu-HU" dirty="0" smtClean="0">
                <a:solidFill>
                  <a:srgbClr val="006600"/>
                </a:solidFill>
              </a:rPr>
              <a:t>I. </a:t>
            </a:r>
            <a:r>
              <a:rPr lang="hu-HU" dirty="0">
                <a:solidFill>
                  <a:srgbClr val="006600"/>
                </a:solidFill>
              </a:rPr>
              <a:t>Papp, </a:t>
            </a:r>
            <a:r>
              <a:rPr lang="hu-HU" dirty="0" smtClean="0">
                <a:solidFill>
                  <a:srgbClr val="006600"/>
                </a:solidFill>
              </a:rPr>
              <a:t>D.D</a:t>
            </a:r>
            <a:r>
              <a:rPr lang="hu-HU" dirty="0">
                <a:solidFill>
                  <a:srgbClr val="006600"/>
                </a:solidFill>
              </a:rPr>
              <a:t>. </a:t>
            </a:r>
            <a:r>
              <a:rPr lang="hu-HU" dirty="0" err="1">
                <a:solidFill>
                  <a:srgbClr val="006600"/>
                </a:solidFill>
              </a:rPr>
              <a:t>Strottman</a:t>
            </a:r>
            <a:r>
              <a:rPr lang="hu-HU" dirty="0">
                <a:solidFill>
                  <a:srgbClr val="006600"/>
                </a:solidFill>
              </a:rPr>
              <a:t>, </a:t>
            </a:r>
            <a:r>
              <a:rPr lang="en-US" dirty="0" smtClean="0">
                <a:solidFill>
                  <a:srgbClr val="006600"/>
                </a:solidFill>
              </a:rPr>
              <a:t>N</a:t>
            </a:r>
            <a:r>
              <a:rPr lang="hu-HU" dirty="0" err="1" smtClean="0">
                <a:solidFill>
                  <a:srgbClr val="006600"/>
                </a:solidFill>
              </a:rPr>
              <a:t>ano</a:t>
            </a:r>
            <a:r>
              <a:rPr lang="en-US" dirty="0" smtClean="0">
                <a:solidFill>
                  <a:srgbClr val="006600"/>
                </a:solidFill>
              </a:rPr>
              <a:t>-</a:t>
            </a:r>
            <a:r>
              <a:rPr lang="hu-HU" dirty="0" err="1" smtClean="0">
                <a:solidFill>
                  <a:srgbClr val="006600"/>
                </a:solidFill>
              </a:rPr>
              <a:t>plasmonic</a:t>
            </a:r>
            <a:r>
              <a:rPr lang="hu-HU" dirty="0" smtClean="0">
                <a:solidFill>
                  <a:srgbClr val="006600"/>
                </a:solidFill>
              </a:rPr>
              <a:t> </a:t>
            </a:r>
            <a:r>
              <a:rPr lang="hu-HU" dirty="0" err="1">
                <a:solidFill>
                  <a:srgbClr val="006600"/>
                </a:solidFill>
              </a:rPr>
              <a:t>Laser</a:t>
            </a:r>
            <a:r>
              <a:rPr lang="hu-HU" dirty="0">
                <a:solidFill>
                  <a:srgbClr val="006600"/>
                </a:solidFill>
              </a:rPr>
              <a:t> </a:t>
            </a:r>
            <a:r>
              <a:rPr lang="hu-HU" dirty="0" err="1">
                <a:solidFill>
                  <a:srgbClr val="006600"/>
                </a:solidFill>
              </a:rPr>
              <a:t>Fusion</a:t>
            </a:r>
            <a:r>
              <a:rPr lang="hu-HU" dirty="0">
                <a:solidFill>
                  <a:srgbClr val="006600"/>
                </a:solidFill>
              </a:rPr>
              <a:t>, </a:t>
            </a:r>
            <a:r>
              <a:rPr lang="hu-HU" sz="2000" i="1" dirty="0" err="1">
                <a:solidFill>
                  <a:srgbClr val="006600"/>
                </a:solidFill>
                <a:latin typeface="Times New Roman" panose="02020603050405020304" pitchFamily="18" charset="0"/>
                <a:cs typeface="Times New Roman" panose="02020603050405020304" pitchFamily="18" charset="0"/>
              </a:rPr>
              <a:t>Laser</a:t>
            </a:r>
            <a:r>
              <a:rPr lang="hu-HU" sz="2000" i="1" dirty="0">
                <a:solidFill>
                  <a:srgbClr val="006600"/>
                </a:solidFill>
                <a:latin typeface="Times New Roman" panose="02020603050405020304" pitchFamily="18" charset="0"/>
                <a:cs typeface="Times New Roman" panose="02020603050405020304" pitchFamily="18" charset="0"/>
              </a:rPr>
              <a:t> and </a:t>
            </a:r>
            <a:r>
              <a:rPr lang="hu-HU" sz="2000" i="1" dirty="0" err="1">
                <a:solidFill>
                  <a:srgbClr val="006600"/>
                </a:solidFill>
                <a:latin typeface="Times New Roman" panose="02020603050405020304" pitchFamily="18" charset="0"/>
                <a:cs typeface="Times New Roman" panose="02020603050405020304" pitchFamily="18" charset="0"/>
              </a:rPr>
              <a:t>Particle</a:t>
            </a:r>
            <a:r>
              <a:rPr lang="hu-HU" sz="2000" i="1" dirty="0">
                <a:solidFill>
                  <a:srgbClr val="006600"/>
                </a:solidFill>
                <a:latin typeface="Times New Roman" panose="02020603050405020304" pitchFamily="18" charset="0"/>
                <a:cs typeface="Times New Roman" panose="02020603050405020304" pitchFamily="18" charset="0"/>
              </a:rPr>
              <a:t> </a:t>
            </a:r>
            <a:r>
              <a:rPr lang="hu-HU" sz="2000" i="1" dirty="0" err="1" smtClean="0">
                <a:solidFill>
                  <a:srgbClr val="006600"/>
                </a:solidFill>
                <a:latin typeface="Times New Roman" panose="02020603050405020304" pitchFamily="18" charset="0"/>
                <a:cs typeface="Times New Roman" panose="02020603050405020304" pitchFamily="18" charset="0"/>
              </a:rPr>
              <a:t>Beams</a:t>
            </a:r>
            <a:r>
              <a:rPr lang="en-US" sz="2000" i="1" dirty="0" smtClean="0">
                <a:solidFill>
                  <a:srgbClr val="006600"/>
                </a:solidFill>
                <a:latin typeface="Times New Roman" panose="02020603050405020304" pitchFamily="18" charset="0"/>
                <a:cs typeface="Times New Roman" panose="02020603050405020304" pitchFamily="18" charset="0"/>
              </a:rPr>
              <a:t>, </a:t>
            </a:r>
            <a:r>
              <a:rPr lang="en-US" sz="2000" i="1" dirty="0" err="1" smtClean="0">
                <a:solidFill>
                  <a:srgbClr val="006600"/>
                </a:solidFill>
                <a:latin typeface="Times New Roman" panose="02020603050405020304" pitchFamily="18" charset="0"/>
                <a:cs typeface="Times New Roman" panose="02020603050405020304" pitchFamily="18" charset="0"/>
              </a:rPr>
              <a:t>i.p</a:t>
            </a:r>
            <a:r>
              <a:rPr lang="en-US" sz="2000" i="1" dirty="0" smtClean="0">
                <a:solidFill>
                  <a:srgbClr val="006600"/>
                </a:solidFill>
                <a:latin typeface="Times New Roman" panose="02020603050405020304" pitchFamily="18" charset="0"/>
                <a:cs typeface="Times New Roman" panose="02020603050405020304" pitchFamily="18" charset="0"/>
              </a:rPr>
              <a:t>.</a:t>
            </a:r>
            <a:r>
              <a:rPr lang="hu-HU" sz="2000" i="1" dirty="0" smtClean="0">
                <a:solidFill>
                  <a:srgbClr val="006600"/>
                </a:solidFill>
                <a:latin typeface="Times New Roman" panose="02020603050405020304" pitchFamily="18" charset="0"/>
                <a:cs typeface="Times New Roman" panose="02020603050405020304" pitchFamily="18" charset="0"/>
              </a:rPr>
              <a:t> </a:t>
            </a:r>
            <a:r>
              <a:rPr lang="hu-HU" dirty="0" smtClean="0">
                <a:solidFill>
                  <a:srgbClr val="006600"/>
                </a:solidFill>
              </a:rPr>
              <a:t>(</a:t>
            </a:r>
            <a:r>
              <a:rPr lang="hu-HU" dirty="0" err="1">
                <a:solidFill>
                  <a:srgbClr val="006600"/>
                </a:solidFill>
              </a:rPr>
              <a:t>arXiv</a:t>
            </a:r>
            <a:r>
              <a:rPr lang="hu-HU" dirty="0">
                <a:solidFill>
                  <a:srgbClr val="006600"/>
                </a:solidFill>
              </a:rPr>
              <a:t>:2008.09847</a:t>
            </a:r>
            <a:r>
              <a:rPr lang="hu-HU" dirty="0" smtClean="0">
                <a:solidFill>
                  <a:srgbClr val="006600"/>
                </a:solidFill>
              </a:rPr>
              <a:t>)</a:t>
            </a:r>
            <a:endParaRPr lang="en-US" dirty="0">
              <a:solidFill>
                <a:srgbClr val="006600"/>
              </a:solidFill>
            </a:endParaRPr>
          </a:p>
        </p:txBody>
      </p:sp>
    </p:spTree>
    <p:extLst>
      <p:ext uri="{BB962C8B-B14F-4D97-AF65-F5344CB8AC3E}">
        <p14:creationId xmlns:p14="http://schemas.microsoft.com/office/powerpoint/2010/main" val="14110046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20</a:t>
            </a:fld>
            <a:endParaRPr lang="zh-CN" altLang="zh-CN"/>
          </a:p>
        </p:txBody>
      </p:sp>
      <p:pic>
        <p:nvPicPr>
          <p:cNvPr id="3" name="Picture 2"/>
          <p:cNvPicPr>
            <a:picLocks noChangeAspect="1"/>
          </p:cNvPicPr>
          <p:nvPr/>
        </p:nvPicPr>
        <p:blipFill>
          <a:blip r:embed="rId2"/>
          <a:stretch>
            <a:fillRect/>
          </a:stretch>
        </p:blipFill>
        <p:spPr>
          <a:xfrm>
            <a:off x="0" y="-40800"/>
            <a:ext cx="9144000" cy="5974267"/>
          </a:xfrm>
          <a:prstGeom prst="rect">
            <a:avLst/>
          </a:prstGeom>
        </p:spPr>
      </p:pic>
      <p:cxnSp>
        <p:nvCxnSpPr>
          <p:cNvPr id="5" name="Straight Connector 4"/>
          <p:cNvCxnSpPr/>
          <p:nvPr/>
        </p:nvCxnSpPr>
        <p:spPr>
          <a:xfrm>
            <a:off x="76200" y="762000"/>
            <a:ext cx="2209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52400" y="5334000"/>
            <a:ext cx="2362200" cy="1477328"/>
          </a:xfrm>
          <a:prstGeom prst="rect">
            <a:avLst/>
          </a:prstGeom>
          <a:noFill/>
        </p:spPr>
        <p:txBody>
          <a:bodyPr wrap="square" rtlCol="0">
            <a:spAutoFit/>
          </a:bodyPr>
          <a:lstStyle/>
          <a:p>
            <a:r>
              <a:rPr lang="en-US" dirty="0" smtClean="0">
                <a:solidFill>
                  <a:srgbClr val="FF0000"/>
                </a:solidFill>
                <a:latin typeface="Times New Roman" panose="02020603050405020304" pitchFamily="18" charset="0"/>
                <a:cs typeface="Times New Roman" panose="02020603050405020304" pitchFamily="18" charset="0"/>
              </a:rPr>
              <a:t>… and 35th </a:t>
            </a:r>
            <a:r>
              <a:rPr lang="en-US" dirty="0" err="1">
                <a:solidFill>
                  <a:srgbClr val="FF0000"/>
                </a:solidFill>
                <a:latin typeface="Times New Roman" panose="02020603050405020304" pitchFamily="18" charset="0"/>
                <a:cs typeface="Times New Roman" panose="02020603050405020304" pitchFamily="18" charset="0"/>
              </a:rPr>
              <a:t>Hirschegg</a:t>
            </a:r>
            <a:r>
              <a:rPr lang="en-US" dirty="0">
                <a:solidFill>
                  <a:srgbClr val="FF0000"/>
                </a:solidFill>
                <a:latin typeface="Times New Roman" panose="02020603050405020304" pitchFamily="18" charset="0"/>
                <a:cs typeface="Times New Roman" panose="02020603050405020304" pitchFamily="18" charset="0"/>
              </a:rPr>
              <a:t> Int. Workshop on High Energy Density Physics, Jan. 25‐30, 2015</a:t>
            </a:r>
          </a:p>
        </p:txBody>
      </p:sp>
      <p:sp>
        <p:nvSpPr>
          <p:cNvPr id="6" name="TextBox 5"/>
          <p:cNvSpPr txBox="1"/>
          <p:nvPr/>
        </p:nvSpPr>
        <p:spPr>
          <a:xfrm>
            <a:off x="0" y="76200"/>
            <a:ext cx="2971800" cy="369332"/>
          </a:xfrm>
          <a:prstGeom prst="rect">
            <a:avLst/>
          </a:prstGeom>
          <a:noFill/>
        </p:spPr>
        <p:txBody>
          <a:bodyPr wrap="square" rtlCol="0">
            <a:spAutoFit/>
          </a:bodyPr>
          <a:lstStyle/>
          <a:p>
            <a:r>
              <a:rPr lang="en-US" sz="1600" dirty="0">
                <a:solidFill>
                  <a:srgbClr val="0000FF"/>
                </a:solidFill>
              </a:rPr>
              <a:t>LPB, 36(2), (2018) 171-178</a:t>
            </a:r>
            <a:r>
              <a:rPr lang="en-US" dirty="0">
                <a:solidFill>
                  <a:srgbClr val="0000FF"/>
                </a:solidFill>
              </a:rPr>
              <a:t>.</a:t>
            </a:r>
          </a:p>
        </p:txBody>
      </p:sp>
    </p:spTree>
    <p:extLst>
      <p:ext uri="{BB962C8B-B14F-4D97-AF65-F5344CB8AC3E}">
        <p14:creationId xmlns:p14="http://schemas.microsoft.com/office/powerpoint/2010/main" val="4042320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21</a:t>
            </a:fld>
            <a:endParaRPr lang="zh-CN" altLang="zh-CN"/>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479451"/>
            <a:ext cx="7579871" cy="5003899"/>
          </a:xfrm>
          <a:prstGeom prst="rect">
            <a:avLst/>
          </a:prstGeom>
        </p:spPr>
      </p:pic>
      <p:sp>
        <p:nvSpPr>
          <p:cNvPr id="4" name="TextBox 3"/>
          <p:cNvSpPr txBox="1"/>
          <p:nvPr/>
        </p:nvSpPr>
        <p:spPr>
          <a:xfrm>
            <a:off x="88484" y="381000"/>
            <a:ext cx="8598316" cy="523220"/>
          </a:xfrm>
          <a:prstGeom prst="rect">
            <a:avLst/>
          </a:prstGeom>
          <a:noFill/>
        </p:spPr>
        <p:txBody>
          <a:bodyPr wrap="none" rtlCol="0">
            <a:spAutoFit/>
          </a:bodyPr>
          <a:lstStyle/>
          <a:p>
            <a:pPr algn="ctr"/>
            <a:r>
              <a:rPr lang="en-US" sz="2800" b="1" dirty="0" smtClean="0">
                <a:solidFill>
                  <a:srgbClr val="FF0000"/>
                </a:solidFill>
                <a:effectLst>
                  <a:outerShdw blurRad="38100" dist="38100" dir="2700000" algn="tl">
                    <a:srgbClr val="000000">
                      <a:alpha val="43137"/>
                    </a:srgbClr>
                  </a:outerShdw>
                </a:effectLst>
              </a:rPr>
              <a:t>Golden Nano-Shells – Resonant Light Absorption</a:t>
            </a:r>
            <a:endParaRPr lang="en-US" sz="28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689594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06128" y="4302024"/>
            <a:ext cx="1956872" cy="2367580"/>
          </a:xfrm>
          <a:prstGeom prst="rect">
            <a:avLst/>
          </a:prstGeom>
        </p:spPr>
      </p:pic>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22</a:t>
            </a:fld>
            <a:endParaRPr lang="zh-CN" altLang="zh-CN"/>
          </a:p>
        </p:txBody>
      </p:sp>
      <p:pic>
        <p:nvPicPr>
          <p:cNvPr id="3" name="Picture 2"/>
          <p:cNvPicPr>
            <a:picLocks noChangeAspect="1"/>
          </p:cNvPicPr>
          <p:nvPr/>
        </p:nvPicPr>
        <p:blipFill>
          <a:blip r:embed="rId3"/>
          <a:stretch>
            <a:fillRect/>
          </a:stretch>
        </p:blipFill>
        <p:spPr>
          <a:xfrm>
            <a:off x="44566" y="123853"/>
            <a:ext cx="8718434" cy="4191000"/>
          </a:xfrm>
          <a:prstGeom prst="rect">
            <a:avLst/>
          </a:prstGeom>
        </p:spPr>
      </p:pic>
      <p:sp>
        <p:nvSpPr>
          <p:cNvPr id="4" name="TextBox 3"/>
          <p:cNvSpPr txBox="1"/>
          <p:nvPr/>
        </p:nvSpPr>
        <p:spPr>
          <a:xfrm>
            <a:off x="3978217" y="4575011"/>
            <a:ext cx="3276600" cy="369332"/>
          </a:xfrm>
          <a:prstGeom prst="rect">
            <a:avLst/>
          </a:prstGeom>
          <a:noFill/>
        </p:spPr>
        <p:txBody>
          <a:bodyPr wrap="square" rtlCol="0">
            <a:spAutoFit/>
          </a:bodyPr>
          <a:lstStyle/>
          <a:p>
            <a:r>
              <a:rPr lang="en-US" dirty="0" smtClean="0">
                <a:solidFill>
                  <a:srgbClr val="0000FF"/>
                </a:solidFill>
              </a:rPr>
              <a:t>Omnidirectional TV antenna</a:t>
            </a:r>
            <a:endParaRPr lang="en-US" dirty="0">
              <a:solidFill>
                <a:srgbClr val="0000FF"/>
              </a:solidFill>
            </a:endParaRPr>
          </a:p>
        </p:txBody>
      </p:sp>
      <p:cxnSp>
        <p:nvCxnSpPr>
          <p:cNvPr id="7" name="Straight Arrow Connector 6"/>
          <p:cNvCxnSpPr/>
          <p:nvPr/>
        </p:nvCxnSpPr>
        <p:spPr>
          <a:xfrm>
            <a:off x="685800" y="6245225"/>
            <a:ext cx="5410200" cy="0"/>
          </a:xfrm>
          <a:prstGeom prst="straightConnector1">
            <a:avLst/>
          </a:prstGeom>
          <a:ln w="34925">
            <a:solidFill>
              <a:srgbClr val="0099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65013" y="5150493"/>
            <a:ext cx="576398" cy="484323"/>
          </a:xfrm>
          <a:prstGeom prst="straightConnector1">
            <a:avLst/>
          </a:prstGeom>
          <a:ln w="15875">
            <a:solidFill>
              <a:srgbClr val="0000FF"/>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12" name="Parallelogram 11"/>
          <p:cNvSpPr/>
          <p:nvPr/>
        </p:nvSpPr>
        <p:spPr>
          <a:xfrm rot="5400000">
            <a:off x="5511037" y="5314746"/>
            <a:ext cx="1448222" cy="724730"/>
          </a:xfrm>
          <a:prstGeom prst="parallelogram">
            <a:avLst>
              <a:gd name="adj" fmla="val 103629"/>
            </a:avLst>
          </a:prstGeom>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a:off x="5956284" y="5392655"/>
            <a:ext cx="557728" cy="568911"/>
          </a:xfrm>
          <a:prstGeom prst="straightConnector1">
            <a:avLst/>
          </a:prstGeom>
          <a:ln w="15875">
            <a:solidFill>
              <a:srgbClr val="0000FF"/>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57200" y="3356943"/>
            <a:ext cx="6477000" cy="369332"/>
          </a:xfrm>
          <a:prstGeom prst="rect">
            <a:avLst/>
          </a:prstGeom>
          <a:noFill/>
        </p:spPr>
        <p:txBody>
          <a:bodyPr wrap="square" rtlCol="0">
            <a:spAutoFit/>
          </a:bodyPr>
          <a:lstStyle/>
          <a:p>
            <a:r>
              <a:rPr lang="en-US" dirty="0" smtClean="0">
                <a:solidFill>
                  <a:srgbClr val="009900"/>
                </a:solidFill>
              </a:rPr>
              <a:t>[ Martin </a:t>
            </a:r>
            <a:r>
              <a:rPr lang="en-US" dirty="0" err="1" smtClean="0">
                <a:solidFill>
                  <a:srgbClr val="009900"/>
                </a:solidFill>
              </a:rPr>
              <a:t>Greve</a:t>
            </a:r>
            <a:r>
              <a:rPr lang="en-US" dirty="0" smtClean="0">
                <a:solidFill>
                  <a:srgbClr val="009900"/>
                </a:solidFill>
              </a:rPr>
              <a:t>,  IFT Seminar, Fall (2017) </a:t>
            </a:r>
            <a:r>
              <a:rPr lang="en-US" dirty="0">
                <a:solidFill>
                  <a:srgbClr val="009900"/>
                </a:solidFill>
              </a:rPr>
              <a:t> </a:t>
            </a:r>
            <a:r>
              <a:rPr lang="en-US" dirty="0" smtClean="0">
                <a:solidFill>
                  <a:srgbClr val="009900"/>
                </a:solidFill>
              </a:rPr>
              <a:t>for PV Solar panels]</a:t>
            </a:r>
            <a:endParaRPr lang="en-US" dirty="0">
              <a:solidFill>
                <a:srgbClr val="009900"/>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2171" y="4366228"/>
            <a:ext cx="2378017" cy="936188"/>
          </a:xfrm>
          <a:prstGeom prst="rect">
            <a:avLst/>
          </a:prstGeom>
        </p:spPr>
      </p:pic>
      <p:cxnSp>
        <p:nvCxnSpPr>
          <p:cNvPr id="14" name="Straight Arrow Connector 13"/>
          <p:cNvCxnSpPr/>
          <p:nvPr/>
        </p:nvCxnSpPr>
        <p:spPr>
          <a:xfrm flipV="1">
            <a:off x="304800" y="5172386"/>
            <a:ext cx="1183059" cy="413689"/>
          </a:xfrm>
          <a:prstGeom prst="straightConnector1">
            <a:avLst/>
          </a:prstGeom>
          <a:ln w="34925">
            <a:solidFill>
              <a:srgbClr val="0099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562847" y="5978563"/>
            <a:ext cx="576398" cy="484323"/>
          </a:xfrm>
          <a:prstGeom prst="straightConnector1">
            <a:avLst/>
          </a:prstGeom>
          <a:ln w="15875">
            <a:solidFill>
              <a:srgbClr val="0000FF"/>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2609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23</a:t>
            </a:fld>
            <a:endParaRPr lang="zh-CN" altLang="zh-CN"/>
          </a:p>
        </p:txBody>
      </p:sp>
      <p:pic>
        <p:nvPicPr>
          <p:cNvPr id="4" name="Picture 3"/>
          <p:cNvPicPr>
            <a:picLocks noChangeAspect="1"/>
          </p:cNvPicPr>
          <p:nvPr/>
        </p:nvPicPr>
        <p:blipFill>
          <a:blip r:embed="rId2"/>
          <a:stretch>
            <a:fillRect/>
          </a:stretch>
        </p:blipFill>
        <p:spPr>
          <a:xfrm>
            <a:off x="13644" y="762000"/>
            <a:ext cx="5010829" cy="6019800"/>
          </a:xfrm>
          <a:prstGeom prst="rect">
            <a:avLst/>
          </a:prstGeom>
        </p:spPr>
      </p:pic>
      <p:sp>
        <p:nvSpPr>
          <p:cNvPr id="5" name="TextBox 4"/>
          <p:cNvSpPr txBox="1"/>
          <p:nvPr/>
        </p:nvSpPr>
        <p:spPr>
          <a:xfrm>
            <a:off x="5438387" y="657046"/>
            <a:ext cx="3124200" cy="6124754"/>
          </a:xfrm>
          <a:prstGeom prst="rect">
            <a:avLst/>
          </a:prstGeom>
          <a:noFill/>
        </p:spPr>
        <p:txBody>
          <a:bodyPr wrap="square" rtlCol="0">
            <a:spAutoFit/>
          </a:bodyPr>
          <a:lstStyle/>
          <a:p>
            <a:r>
              <a:rPr lang="en-US" sz="2400" dirty="0"/>
              <a:t>The absorption </a:t>
            </a:r>
            <a:r>
              <a:rPr lang="en-US" sz="2400" dirty="0" smtClean="0"/>
              <a:t>coefficient </a:t>
            </a:r>
            <a:r>
              <a:rPr lang="en-US" sz="2400" dirty="0"/>
              <a:t>is </a:t>
            </a:r>
            <a:r>
              <a:rPr lang="en-US" sz="2400" b="1" dirty="0"/>
              <a:t>linearly</a:t>
            </a:r>
            <a:r>
              <a:rPr lang="en-US" sz="2400" dirty="0"/>
              <a:t> changing with the </a:t>
            </a:r>
            <a:r>
              <a:rPr lang="en-US" sz="2400" dirty="0" smtClean="0"/>
              <a:t>radius: </a:t>
            </a:r>
            <a:r>
              <a:rPr lang="en-US" sz="2400" dirty="0"/>
              <a:t>In the center, r = 0,  </a:t>
            </a:r>
            <a:r>
              <a:rPr lang="el-GR" sz="3600" dirty="0" smtClean="0">
                <a:latin typeface="Times New Roman" panose="02020603050405020304" pitchFamily="18" charset="0"/>
                <a:cs typeface="Times New Roman" panose="02020603050405020304" pitchFamily="18" charset="0"/>
              </a:rPr>
              <a:t>α</a:t>
            </a:r>
            <a:r>
              <a:rPr lang="en-US" sz="2400" baseline="-25000" dirty="0" smtClean="0"/>
              <a:t>K</a:t>
            </a:r>
            <a:r>
              <a:rPr lang="en-US" sz="2400" dirty="0" smtClean="0"/>
              <a:t> </a:t>
            </a:r>
            <a:r>
              <a:rPr lang="en-US" sz="2400" dirty="0"/>
              <a:t>= 30 cm</a:t>
            </a:r>
            <a:r>
              <a:rPr lang="en-US" sz="2400" baseline="30000" dirty="0"/>
              <a:t>-1</a:t>
            </a:r>
            <a:r>
              <a:rPr lang="en-US" sz="2400" dirty="0"/>
              <a:t> while at the outside edge </a:t>
            </a:r>
            <a:r>
              <a:rPr lang="el-GR" sz="3600" dirty="0" smtClean="0">
                <a:latin typeface="Times New Roman" panose="02020603050405020304" pitchFamily="18" charset="0"/>
                <a:cs typeface="Times New Roman" panose="02020603050405020304" pitchFamily="18" charset="0"/>
              </a:rPr>
              <a:t>α</a:t>
            </a:r>
            <a:r>
              <a:rPr lang="en-US" sz="2400" baseline="-25000" dirty="0" smtClean="0"/>
              <a:t>K</a:t>
            </a:r>
            <a:r>
              <a:rPr lang="en-US" sz="2400" dirty="0" smtClean="0"/>
              <a:t> </a:t>
            </a:r>
            <a:r>
              <a:rPr lang="en-US" sz="2400" dirty="0"/>
              <a:t>= 8 cm</a:t>
            </a:r>
            <a:r>
              <a:rPr lang="en-US" sz="2400" baseline="30000" dirty="0"/>
              <a:t>-1</a:t>
            </a:r>
            <a:r>
              <a:rPr lang="en-US" sz="2400" dirty="0"/>
              <a:t>. </a:t>
            </a:r>
            <a:r>
              <a:rPr lang="en-US" sz="2400" dirty="0" smtClean="0"/>
              <a:t>  </a:t>
            </a:r>
          </a:p>
          <a:p>
            <a:endParaRPr lang="en-US" sz="800" dirty="0"/>
          </a:p>
          <a:p>
            <a:r>
              <a:rPr lang="en-US" sz="2400" dirty="0" smtClean="0"/>
              <a:t>The </a:t>
            </a:r>
            <a:r>
              <a:rPr lang="en-US" sz="2400" dirty="0"/>
              <a:t>temperature is measured in units of T</a:t>
            </a:r>
            <a:r>
              <a:rPr lang="en-US" sz="2400" baseline="-25000" dirty="0"/>
              <a:t>1</a:t>
            </a:r>
            <a:r>
              <a:rPr lang="en-US" sz="2400" dirty="0"/>
              <a:t> </a:t>
            </a:r>
            <a:r>
              <a:rPr lang="en-US" sz="2400" dirty="0" smtClean="0"/>
              <a:t>= </a:t>
            </a:r>
            <a:r>
              <a:rPr lang="en-US" sz="2400" dirty="0"/>
              <a:t>272 keV, and </a:t>
            </a:r>
            <a:r>
              <a:rPr lang="en-US" sz="2400" dirty="0" err="1" smtClean="0"/>
              <a:t>T</a:t>
            </a:r>
            <a:r>
              <a:rPr lang="en-US" sz="2400" baseline="-25000" dirty="0" err="1" smtClean="0"/>
              <a:t>n</a:t>
            </a:r>
            <a:r>
              <a:rPr lang="en-US" sz="2400" dirty="0" smtClean="0"/>
              <a:t> </a:t>
            </a:r>
            <a:r>
              <a:rPr lang="en-US" sz="2400" dirty="0"/>
              <a:t>= n T</a:t>
            </a:r>
            <a:r>
              <a:rPr lang="en-US" sz="2400" baseline="-25000" dirty="0"/>
              <a:t>1</a:t>
            </a:r>
            <a:r>
              <a:rPr lang="en-US" dirty="0" smtClean="0"/>
              <a:t>.</a:t>
            </a:r>
          </a:p>
          <a:p>
            <a:r>
              <a:rPr lang="en-US" sz="2400" dirty="0" smtClean="0">
                <a:solidFill>
                  <a:srgbClr val="FF0000"/>
                </a:solidFill>
              </a:rPr>
              <a:t>Simultaneous, volume ignition is up to 0.9 R, so </a:t>
            </a:r>
            <a:r>
              <a:rPr lang="en-US" sz="2400" b="1" dirty="0" smtClean="0">
                <a:solidFill>
                  <a:srgbClr val="FF0000"/>
                </a:solidFill>
              </a:rPr>
              <a:t>73% of the fuel target!</a:t>
            </a:r>
            <a:endParaRPr lang="en-US" sz="2400" b="1" dirty="0">
              <a:solidFill>
                <a:srgbClr val="FF0000"/>
              </a:solidFill>
            </a:endParaRPr>
          </a:p>
        </p:txBody>
      </p:sp>
      <p:sp>
        <p:nvSpPr>
          <p:cNvPr id="6" name="Freeform 5"/>
          <p:cNvSpPr/>
          <p:nvPr/>
        </p:nvSpPr>
        <p:spPr>
          <a:xfrm>
            <a:off x="949689" y="1828800"/>
            <a:ext cx="3138741" cy="279719"/>
          </a:xfrm>
          <a:custGeom>
            <a:avLst/>
            <a:gdLst>
              <a:gd name="connsiteX0" fmla="*/ 0 w 3138741"/>
              <a:gd name="connsiteY0" fmla="*/ 279719 h 279719"/>
              <a:gd name="connsiteX1" fmla="*/ 2312757 w 3138741"/>
              <a:gd name="connsiteY1" fmla="*/ 512 h 279719"/>
              <a:gd name="connsiteX2" fmla="*/ 3138741 w 3138741"/>
              <a:gd name="connsiteY2" fmla="*/ 205264 h 279719"/>
              <a:gd name="connsiteX3" fmla="*/ 3138741 w 3138741"/>
              <a:gd name="connsiteY3" fmla="*/ 205264 h 279719"/>
              <a:gd name="connsiteX4" fmla="*/ 3138741 w 3138741"/>
              <a:gd name="connsiteY4" fmla="*/ 205264 h 279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8741" h="279719">
                <a:moveTo>
                  <a:pt x="0" y="279719"/>
                </a:moveTo>
                <a:cubicBezTo>
                  <a:pt x="894817" y="146320"/>
                  <a:pt x="1789634" y="12921"/>
                  <a:pt x="2312757" y="512"/>
                </a:cubicBezTo>
                <a:cubicBezTo>
                  <a:pt x="2835880" y="-11897"/>
                  <a:pt x="3138741" y="205264"/>
                  <a:pt x="3138741" y="205264"/>
                </a:cubicBezTo>
                <a:lnTo>
                  <a:pt x="3138741" y="205264"/>
                </a:lnTo>
                <a:lnTo>
                  <a:pt x="3138741" y="205264"/>
                </a:lnTo>
              </a:path>
            </a:pathLst>
          </a:custGeom>
          <a:noFill/>
          <a:ln w="222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895600" y="1066800"/>
            <a:ext cx="1014060" cy="369332"/>
          </a:xfrm>
          <a:prstGeom prst="rect">
            <a:avLst/>
          </a:prstGeom>
        </p:spPr>
        <p:txBody>
          <a:bodyPr wrap="none">
            <a:spAutoFit/>
          </a:bodyPr>
          <a:lstStyle/>
          <a:p>
            <a:r>
              <a:rPr lang="en-US" dirty="0" smtClean="0"/>
              <a:t>T (MeV)</a:t>
            </a:r>
            <a:endParaRPr lang="en-US" dirty="0"/>
          </a:p>
        </p:txBody>
      </p:sp>
      <p:sp>
        <p:nvSpPr>
          <p:cNvPr id="7" name="Rectangle 6"/>
          <p:cNvSpPr/>
          <p:nvPr/>
        </p:nvSpPr>
        <p:spPr>
          <a:xfrm>
            <a:off x="3505200" y="70438"/>
            <a:ext cx="5638800" cy="369332"/>
          </a:xfrm>
          <a:prstGeom prst="rect">
            <a:avLst/>
          </a:prstGeom>
        </p:spPr>
        <p:txBody>
          <a:bodyPr wrap="square">
            <a:spAutoFit/>
          </a:bodyPr>
          <a:lstStyle/>
          <a:p>
            <a:r>
              <a:rPr lang="en-US" dirty="0">
                <a:solidFill>
                  <a:srgbClr val="008000"/>
                </a:solidFill>
              </a:rPr>
              <a:t>L.P. Csernai, N. </a:t>
            </a:r>
            <a:r>
              <a:rPr lang="en-US" dirty="0" err="1">
                <a:solidFill>
                  <a:srgbClr val="008000"/>
                </a:solidFill>
              </a:rPr>
              <a:t>Kroo</a:t>
            </a:r>
            <a:r>
              <a:rPr lang="en-US" dirty="0">
                <a:solidFill>
                  <a:srgbClr val="008000"/>
                </a:solidFill>
              </a:rPr>
              <a:t>, I. </a:t>
            </a:r>
            <a:r>
              <a:rPr lang="en-US" dirty="0" smtClean="0">
                <a:solidFill>
                  <a:srgbClr val="008000"/>
                </a:solidFill>
              </a:rPr>
              <a:t>Papp [ </a:t>
            </a:r>
            <a:r>
              <a:rPr lang="en-US" dirty="0">
                <a:solidFill>
                  <a:srgbClr val="008000"/>
                </a:solidFill>
              </a:rPr>
              <a:t>Patent # P1700278/3 </a:t>
            </a:r>
            <a:r>
              <a:rPr lang="en-US" dirty="0" smtClean="0">
                <a:solidFill>
                  <a:srgbClr val="008000"/>
                </a:solidFill>
              </a:rPr>
              <a:t>]</a:t>
            </a:r>
            <a:endParaRPr lang="en-US" dirty="0">
              <a:solidFill>
                <a:srgbClr val="008000"/>
              </a:solidFill>
            </a:endParaRPr>
          </a:p>
        </p:txBody>
      </p:sp>
    </p:spTree>
    <p:extLst>
      <p:ext uri="{BB962C8B-B14F-4D97-AF65-F5344CB8AC3E}">
        <p14:creationId xmlns:p14="http://schemas.microsoft.com/office/powerpoint/2010/main" val="2842024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24</a:t>
            </a:fld>
            <a:endParaRPr lang="zh-CN" altLang="zh-CN"/>
          </a:p>
        </p:txBody>
      </p:sp>
      <p:pic>
        <p:nvPicPr>
          <p:cNvPr id="3" name="Picture 2"/>
          <p:cNvPicPr>
            <a:picLocks noChangeAspect="1"/>
          </p:cNvPicPr>
          <p:nvPr/>
        </p:nvPicPr>
        <p:blipFill>
          <a:blip r:embed="rId2"/>
          <a:stretch>
            <a:fillRect/>
          </a:stretch>
        </p:blipFill>
        <p:spPr>
          <a:xfrm>
            <a:off x="3933044" y="1956375"/>
            <a:ext cx="4632764" cy="4191000"/>
          </a:xfrm>
          <a:prstGeom prst="rect">
            <a:avLst/>
          </a:prstGeom>
        </p:spPr>
      </p:pic>
      <p:sp>
        <p:nvSpPr>
          <p:cNvPr id="4" name="TextBox 3"/>
          <p:cNvSpPr txBox="1"/>
          <p:nvPr/>
        </p:nvSpPr>
        <p:spPr>
          <a:xfrm>
            <a:off x="228600" y="291162"/>
            <a:ext cx="8839200" cy="1077218"/>
          </a:xfrm>
          <a:prstGeom prst="rect">
            <a:avLst/>
          </a:prstGeom>
          <a:noFill/>
        </p:spPr>
        <p:txBody>
          <a:bodyPr wrap="square" rtlCol="0">
            <a:spAutoFit/>
          </a:bodyPr>
          <a:lstStyle/>
          <a:p>
            <a:pPr algn="ctr"/>
            <a:r>
              <a:rPr lang="en-US" sz="3200" b="1" dirty="0" smtClean="0">
                <a:solidFill>
                  <a:srgbClr val="FF0000"/>
                </a:solidFill>
                <a:effectLst>
                  <a:outerShdw blurRad="38100" dist="38100" dir="2700000" algn="tl">
                    <a:srgbClr val="000000">
                      <a:alpha val="43137"/>
                    </a:srgbClr>
                  </a:outerShdw>
                </a:effectLst>
              </a:rPr>
              <a:t>Thick Coin like target -  New Developments</a:t>
            </a:r>
            <a:br>
              <a:rPr lang="en-US" sz="3200" b="1" dirty="0" smtClean="0">
                <a:solidFill>
                  <a:srgbClr val="FF0000"/>
                </a:solidFill>
                <a:effectLst>
                  <a:outerShdw blurRad="38100" dist="38100" dir="2700000" algn="tl">
                    <a:srgbClr val="000000">
                      <a:alpha val="43137"/>
                    </a:srgbClr>
                  </a:outerShdw>
                </a:effectLst>
              </a:rPr>
            </a:br>
            <a:r>
              <a:rPr lang="en-US" sz="3200" b="1" dirty="0" smtClean="0">
                <a:solidFill>
                  <a:srgbClr val="FF0000"/>
                </a:solidFill>
                <a:effectLst>
                  <a:outerShdw blurRad="38100" dist="38100" dir="2700000" algn="tl">
                    <a:srgbClr val="000000">
                      <a:alpha val="43137"/>
                    </a:srgbClr>
                  </a:outerShdw>
                </a:effectLst>
              </a:rPr>
              <a:t>  </a:t>
            </a:r>
            <a:r>
              <a:rPr lang="en-US" sz="2800" b="1" dirty="0" smtClean="0">
                <a:solidFill>
                  <a:srgbClr val="FF0000"/>
                </a:solidFill>
                <a:effectLst>
                  <a:outerShdw blurRad="38100" dist="38100" dir="2700000" algn="tl">
                    <a:srgbClr val="000000">
                      <a:alpha val="43137"/>
                    </a:srgbClr>
                  </a:outerShdw>
                </a:effectLst>
              </a:rPr>
              <a:t>L.P. Csernai, N. Kroo, I. Papp</a:t>
            </a:r>
            <a:endParaRPr lang="en-US" sz="2800" b="1" dirty="0">
              <a:solidFill>
                <a:srgbClr val="FF0000"/>
              </a:solidFill>
              <a:effectLst>
                <a:outerShdw blurRad="38100" dist="38100" dir="2700000" algn="tl">
                  <a:srgbClr val="000000">
                    <a:alpha val="43137"/>
                  </a:srgbClr>
                </a:outerShdw>
              </a:effectLst>
            </a:endParaRPr>
          </a:p>
        </p:txBody>
      </p:sp>
      <p:sp>
        <p:nvSpPr>
          <p:cNvPr id="5" name="TextBox 4"/>
          <p:cNvSpPr txBox="1"/>
          <p:nvPr/>
        </p:nvSpPr>
        <p:spPr>
          <a:xfrm>
            <a:off x="8001000" y="1371600"/>
            <a:ext cx="564808" cy="584775"/>
          </a:xfrm>
          <a:prstGeom prst="rect">
            <a:avLst/>
          </a:prstGeom>
          <a:noFill/>
        </p:spPr>
        <p:txBody>
          <a:bodyPr wrap="square" rtlCol="0">
            <a:spAutoFit/>
          </a:bodyPr>
          <a:lstStyle/>
          <a:p>
            <a:r>
              <a:rPr lang="en-US" sz="3200" b="1" i="1" dirty="0" smtClean="0">
                <a:solidFill>
                  <a:srgbClr val="0000FF"/>
                </a:solidFill>
                <a:latin typeface="Times New Roman" panose="02020603050405020304" pitchFamily="18" charset="0"/>
                <a:cs typeface="Times New Roman" panose="02020603050405020304" pitchFamily="18" charset="0"/>
              </a:rPr>
              <a:t>X</a:t>
            </a:r>
            <a:endParaRPr lang="en-US" sz="3200" b="1" i="1" dirty="0">
              <a:solidFill>
                <a:srgbClr val="0000FF"/>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762000" y="2819400"/>
            <a:ext cx="2743200" cy="3477875"/>
          </a:xfrm>
          <a:prstGeom prst="rect">
            <a:avLst/>
          </a:prstGeom>
          <a:noFill/>
        </p:spPr>
        <p:txBody>
          <a:bodyPr wrap="square" rtlCol="0">
            <a:spAutoFit/>
          </a:bodyPr>
          <a:lstStyle/>
          <a:p>
            <a:r>
              <a:rPr lang="en-US" sz="2800" dirty="0" smtClean="0"/>
              <a:t>Thickness of the target is: </a:t>
            </a:r>
            <a:r>
              <a:rPr lang="en-US" sz="3200" i="1" dirty="0" smtClean="0">
                <a:solidFill>
                  <a:srgbClr val="0000FF"/>
                </a:solidFill>
                <a:latin typeface="Times New Roman" panose="02020603050405020304" pitchFamily="18" charset="0"/>
                <a:cs typeface="Times New Roman" panose="02020603050405020304" pitchFamily="18" charset="0"/>
              </a:rPr>
              <a:t>h</a:t>
            </a:r>
          </a:p>
          <a:p>
            <a:endParaRPr lang="en-US" sz="3200" i="1" dirty="0">
              <a:solidFill>
                <a:srgbClr val="0000FF"/>
              </a:solidFill>
              <a:latin typeface="Times New Roman" panose="02020603050405020304" pitchFamily="18" charset="0"/>
              <a:cs typeface="Times New Roman" panose="02020603050405020304" pitchFamily="18" charset="0"/>
            </a:endParaRPr>
          </a:p>
          <a:p>
            <a:r>
              <a:rPr lang="en-US" sz="3200" i="1" dirty="0" smtClean="0">
                <a:solidFill>
                  <a:srgbClr val="0000FF"/>
                </a:solidFill>
                <a:latin typeface="Times New Roman" panose="02020603050405020304" pitchFamily="18" charset="0"/>
                <a:cs typeface="Times New Roman" panose="02020603050405020304" pitchFamily="18" charset="0"/>
              </a:rPr>
              <a:t>h </a:t>
            </a:r>
            <a:r>
              <a:rPr lang="en-US" sz="2400" dirty="0" smtClean="0">
                <a:latin typeface="+mn-lt"/>
                <a:cs typeface="Times New Roman" panose="02020603050405020304" pitchFamily="18" charset="0"/>
              </a:rPr>
              <a:t>depends on pulse energy, ignition energy, target mass, …</a:t>
            </a:r>
          </a:p>
          <a:p>
            <a:endParaRPr lang="en-US" sz="2400" dirty="0">
              <a:latin typeface="+mn-lt"/>
              <a:cs typeface="Times New Roman" panose="02020603050405020304" pitchFamily="18" charset="0"/>
            </a:endParaRPr>
          </a:p>
        </p:txBody>
      </p:sp>
    </p:spTree>
    <p:extLst>
      <p:ext uri="{BB962C8B-B14F-4D97-AF65-F5344CB8AC3E}">
        <p14:creationId xmlns:p14="http://schemas.microsoft.com/office/powerpoint/2010/main" val="14539351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25</a:t>
            </a:fld>
            <a:endParaRPr lang="zh-CN" altLang="zh-CN"/>
          </a:p>
        </p:txBody>
      </p:sp>
      <p:sp>
        <p:nvSpPr>
          <p:cNvPr id="3" name="TextBox 2"/>
          <p:cNvSpPr txBox="1"/>
          <p:nvPr/>
        </p:nvSpPr>
        <p:spPr>
          <a:xfrm>
            <a:off x="5867400" y="381000"/>
            <a:ext cx="2576410" cy="954107"/>
          </a:xfrm>
          <a:prstGeom prst="rect">
            <a:avLst/>
          </a:prstGeom>
          <a:noFill/>
        </p:spPr>
        <p:txBody>
          <a:bodyPr wrap="none" rtlCol="0">
            <a:spAutoFit/>
          </a:bodyPr>
          <a:lstStyle/>
          <a:p>
            <a:pPr algn="ctr"/>
            <a:r>
              <a:rPr lang="en-US" sz="2800" b="1" dirty="0" smtClean="0">
                <a:solidFill>
                  <a:srgbClr val="FF0000"/>
                </a:solidFill>
                <a:effectLst>
                  <a:outerShdw blurRad="38100" dist="38100" dir="2700000" algn="tl">
                    <a:srgbClr val="000000">
                      <a:alpha val="43137"/>
                    </a:srgbClr>
                  </a:outerShdw>
                </a:effectLst>
              </a:rPr>
              <a:t>Without nano </a:t>
            </a:r>
            <a:br>
              <a:rPr lang="en-US" sz="2800" b="1" dirty="0" smtClean="0">
                <a:solidFill>
                  <a:srgbClr val="FF0000"/>
                </a:solidFill>
                <a:effectLst>
                  <a:outerShdw blurRad="38100" dist="38100" dir="2700000" algn="tl">
                    <a:srgbClr val="000000">
                      <a:alpha val="43137"/>
                    </a:srgbClr>
                  </a:outerShdw>
                </a:effectLst>
              </a:rPr>
            </a:br>
            <a:r>
              <a:rPr lang="en-US" sz="2800" b="1" dirty="0" smtClean="0">
                <a:solidFill>
                  <a:srgbClr val="FF0000"/>
                </a:solidFill>
                <a:effectLst>
                  <a:outerShdw blurRad="38100" dist="38100" dir="2700000" algn="tl">
                    <a:srgbClr val="000000">
                      <a:alpha val="43137"/>
                    </a:srgbClr>
                  </a:outerShdw>
                </a:effectLst>
              </a:rPr>
              <a:t>antennas</a:t>
            </a:r>
            <a:endParaRPr lang="en-US" sz="2800" b="1" dirty="0">
              <a:solidFill>
                <a:srgbClr val="FF0000"/>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a:stretch>
            <a:fillRect/>
          </a:stretch>
        </p:blipFill>
        <p:spPr>
          <a:xfrm>
            <a:off x="152400" y="228600"/>
            <a:ext cx="5791200" cy="3928114"/>
          </a:xfrm>
          <a:prstGeom prst="rect">
            <a:avLst/>
          </a:prstGeom>
        </p:spPr>
      </p:pic>
      <p:sp>
        <p:nvSpPr>
          <p:cNvPr id="5" name="TextBox 4"/>
          <p:cNvSpPr txBox="1"/>
          <p:nvPr/>
        </p:nvSpPr>
        <p:spPr>
          <a:xfrm>
            <a:off x="609600" y="4495800"/>
            <a:ext cx="5181600" cy="1477328"/>
          </a:xfrm>
          <a:prstGeom prst="rect">
            <a:avLst/>
          </a:prstGeom>
          <a:noFill/>
        </p:spPr>
        <p:txBody>
          <a:bodyPr wrap="square" rtlCol="0">
            <a:spAutoFit/>
          </a:bodyPr>
          <a:lstStyle/>
          <a:p>
            <a:r>
              <a:rPr lang="en-US" dirty="0" smtClean="0"/>
              <a:t>The deposited energy from laser irradiation from one side only. The absorption is constant, this leads to an exponentially decreasing energy deposition, and only a negligibly small energy reaches the opposite end of the target.</a:t>
            </a:r>
            <a:endParaRPr lang="en-US" dirty="0"/>
          </a:p>
        </p:txBody>
      </p:sp>
    </p:spTree>
    <p:extLst>
      <p:ext uri="{BB962C8B-B14F-4D97-AF65-F5344CB8AC3E}">
        <p14:creationId xmlns:p14="http://schemas.microsoft.com/office/powerpoint/2010/main" val="28914653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26</a:t>
            </a:fld>
            <a:endParaRPr lang="zh-CN" altLang="zh-CN"/>
          </a:p>
        </p:txBody>
      </p:sp>
      <p:pic>
        <p:nvPicPr>
          <p:cNvPr id="3" name="Picture 2"/>
          <p:cNvPicPr>
            <a:picLocks noChangeAspect="1"/>
          </p:cNvPicPr>
          <p:nvPr/>
        </p:nvPicPr>
        <p:blipFill>
          <a:blip r:embed="rId2"/>
          <a:stretch>
            <a:fillRect/>
          </a:stretch>
        </p:blipFill>
        <p:spPr>
          <a:xfrm>
            <a:off x="228600" y="228599"/>
            <a:ext cx="4732268" cy="6492875"/>
          </a:xfrm>
          <a:prstGeom prst="rect">
            <a:avLst/>
          </a:prstGeom>
        </p:spPr>
      </p:pic>
      <p:pic>
        <p:nvPicPr>
          <p:cNvPr id="4" name="Picture 3"/>
          <p:cNvPicPr>
            <a:picLocks noChangeAspect="1"/>
          </p:cNvPicPr>
          <p:nvPr/>
        </p:nvPicPr>
        <p:blipFill>
          <a:blip r:embed="rId2"/>
          <a:stretch>
            <a:fillRect/>
          </a:stretch>
        </p:blipFill>
        <p:spPr>
          <a:xfrm>
            <a:off x="228600" y="192110"/>
            <a:ext cx="4732268" cy="6492875"/>
          </a:xfrm>
          <a:prstGeom prst="rect">
            <a:avLst/>
          </a:prstGeom>
        </p:spPr>
      </p:pic>
      <p:pic>
        <p:nvPicPr>
          <p:cNvPr id="5" name="Picture 4"/>
          <p:cNvPicPr>
            <a:picLocks noChangeAspect="1"/>
          </p:cNvPicPr>
          <p:nvPr/>
        </p:nvPicPr>
        <p:blipFill>
          <a:blip r:embed="rId2"/>
          <a:stretch>
            <a:fillRect/>
          </a:stretch>
        </p:blipFill>
        <p:spPr>
          <a:xfrm>
            <a:off x="228600" y="152400"/>
            <a:ext cx="4732268" cy="6492875"/>
          </a:xfrm>
          <a:prstGeom prst="rect">
            <a:avLst/>
          </a:prstGeom>
        </p:spPr>
      </p:pic>
      <p:sp>
        <p:nvSpPr>
          <p:cNvPr id="6" name="Diamond 5"/>
          <p:cNvSpPr/>
          <p:nvPr/>
        </p:nvSpPr>
        <p:spPr>
          <a:xfrm>
            <a:off x="2209800" y="1495023"/>
            <a:ext cx="152400" cy="152400"/>
          </a:xfrm>
          <a:prstGeom prst="diamond">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iamond 6"/>
          <p:cNvSpPr/>
          <p:nvPr/>
        </p:nvSpPr>
        <p:spPr>
          <a:xfrm>
            <a:off x="2929766" y="1495023"/>
            <a:ext cx="152400" cy="152400"/>
          </a:xfrm>
          <a:prstGeom prst="diamond">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867400" y="381000"/>
            <a:ext cx="2576410" cy="954107"/>
          </a:xfrm>
          <a:prstGeom prst="rect">
            <a:avLst/>
          </a:prstGeom>
          <a:noFill/>
        </p:spPr>
        <p:txBody>
          <a:bodyPr wrap="none" rtlCol="0">
            <a:spAutoFit/>
          </a:bodyPr>
          <a:lstStyle/>
          <a:p>
            <a:pPr algn="ctr"/>
            <a:r>
              <a:rPr lang="en-US" sz="2800" b="1" dirty="0" smtClean="0">
                <a:solidFill>
                  <a:srgbClr val="FF0000"/>
                </a:solidFill>
                <a:effectLst>
                  <a:outerShdw blurRad="38100" dist="38100" dir="2700000" algn="tl">
                    <a:srgbClr val="000000">
                      <a:alpha val="43137"/>
                    </a:srgbClr>
                  </a:outerShdw>
                </a:effectLst>
              </a:rPr>
              <a:t>Without nano </a:t>
            </a:r>
            <a:br>
              <a:rPr lang="en-US" sz="2800" b="1" dirty="0" smtClean="0">
                <a:solidFill>
                  <a:srgbClr val="FF0000"/>
                </a:solidFill>
                <a:effectLst>
                  <a:outerShdw blurRad="38100" dist="38100" dir="2700000" algn="tl">
                    <a:srgbClr val="000000">
                      <a:alpha val="43137"/>
                    </a:srgbClr>
                  </a:outerShdw>
                </a:effectLst>
              </a:rPr>
            </a:br>
            <a:r>
              <a:rPr lang="en-US" sz="2800" b="1" dirty="0" smtClean="0">
                <a:solidFill>
                  <a:srgbClr val="FF0000"/>
                </a:solidFill>
                <a:effectLst>
                  <a:outerShdw blurRad="38100" dist="38100" dir="2700000" algn="tl">
                    <a:srgbClr val="000000">
                      <a:alpha val="43137"/>
                    </a:srgbClr>
                  </a:outerShdw>
                </a:effectLst>
              </a:rPr>
              <a:t>antennas</a:t>
            </a:r>
            <a:endParaRPr lang="en-US" sz="2800" b="1" dirty="0">
              <a:solidFill>
                <a:srgbClr val="FF0000"/>
              </a:solidFill>
              <a:effectLst>
                <a:outerShdw blurRad="38100" dist="38100" dir="2700000" algn="tl">
                  <a:srgbClr val="000000">
                    <a:alpha val="43137"/>
                  </a:srgbClr>
                </a:outerShdw>
              </a:effectLst>
            </a:endParaRPr>
          </a:p>
        </p:txBody>
      </p:sp>
      <p:sp>
        <p:nvSpPr>
          <p:cNvPr id="9" name="TextBox 8"/>
          <p:cNvSpPr txBox="1"/>
          <p:nvPr/>
        </p:nvSpPr>
        <p:spPr>
          <a:xfrm>
            <a:off x="5562600" y="2438400"/>
            <a:ext cx="3276600" cy="3600986"/>
          </a:xfrm>
          <a:prstGeom prst="rect">
            <a:avLst/>
          </a:prstGeom>
          <a:noFill/>
        </p:spPr>
        <p:txBody>
          <a:bodyPr wrap="square" rtlCol="0">
            <a:spAutoFit/>
          </a:bodyPr>
          <a:lstStyle/>
          <a:p>
            <a:r>
              <a:rPr lang="en-US" sz="2000" dirty="0" smtClean="0"/>
              <a:t>Exponential decrease of deposited energy. Due to the already deposited energy, less energy reaches the middle  </a:t>
            </a:r>
            <a:r>
              <a:rPr lang="en-US" sz="2000" dirty="0" smtClean="0">
                <a:sym typeface="Wingdings" panose="05000000000000000000" pitchFamily="2" charset="2"/>
              </a:rPr>
              <a:t></a:t>
            </a:r>
          </a:p>
          <a:p>
            <a:endParaRPr lang="en-US" sz="2000" dirty="0">
              <a:sym typeface="Wingdings" panose="05000000000000000000" pitchFamily="2" charset="2"/>
            </a:endParaRPr>
          </a:p>
          <a:p>
            <a:r>
              <a:rPr lang="en-US" sz="2000" dirty="0" smtClean="0">
                <a:sym typeface="Wingdings" panose="05000000000000000000" pitchFamily="2" charset="2"/>
              </a:rPr>
              <a:t>The front and back surface is heated up but the middle is not!</a:t>
            </a:r>
          </a:p>
          <a:p>
            <a:endParaRPr lang="en-US" sz="2000" dirty="0">
              <a:sym typeface="Wingdings" panose="05000000000000000000" pitchFamily="2" charset="2"/>
            </a:endParaRPr>
          </a:p>
          <a:p>
            <a:r>
              <a:rPr lang="en-US" sz="2000" dirty="0" smtClean="0">
                <a:sym typeface="Wingdings" panose="05000000000000000000" pitchFamily="2" charset="2"/>
              </a:rPr>
              <a:t>Pulse length is:   </a:t>
            </a:r>
            <a:r>
              <a:rPr lang="en-US" sz="2800" i="1"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t</a:t>
            </a:r>
            <a:r>
              <a:rPr lang="en-US" sz="2800" i="1" baseline="-25000"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P</a:t>
            </a:r>
            <a:r>
              <a:rPr lang="en-US" sz="2800" i="1"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 = h/c</a:t>
            </a:r>
            <a:endParaRPr lang="en-US" sz="2800" i="1" dirty="0">
              <a:solidFill>
                <a:srgbClr val="0000FF"/>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5250605" y="1495023"/>
            <a:ext cx="3810000" cy="461665"/>
          </a:xfrm>
          <a:prstGeom prst="rect">
            <a:avLst/>
          </a:prstGeom>
          <a:noFill/>
        </p:spPr>
        <p:txBody>
          <a:bodyPr wrap="square" rtlCol="0">
            <a:spAutoFit/>
          </a:bodyPr>
          <a:lstStyle/>
          <a:p>
            <a:r>
              <a:rPr lang="en-US" sz="2400" dirty="0" smtClean="0"/>
              <a:t>Irradiation from both sides.</a:t>
            </a:r>
            <a:endParaRPr lang="en-US" sz="2400" dirty="0"/>
          </a:p>
        </p:txBody>
      </p:sp>
    </p:spTree>
    <p:extLst>
      <p:ext uri="{BB962C8B-B14F-4D97-AF65-F5344CB8AC3E}">
        <p14:creationId xmlns:p14="http://schemas.microsoft.com/office/powerpoint/2010/main" val="25720824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27</a:t>
            </a:fld>
            <a:endParaRPr lang="zh-CN" altLang="zh-CN"/>
          </a:p>
        </p:txBody>
      </p:sp>
      <p:sp>
        <p:nvSpPr>
          <p:cNvPr id="3" name="TextBox 2"/>
          <p:cNvSpPr txBox="1"/>
          <p:nvPr/>
        </p:nvSpPr>
        <p:spPr>
          <a:xfrm>
            <a:off x="6147123" y="381000"/>
            <a:ext cx="2016962" cy="954107"/>
          </a:xfrm>
          <a:prstGeom prst="rect">
            <a:avLst/>
          </a:prstGeom>
          <a:noFill/>
        </p:spPr>
        <p:txBody>
          <a:bodyPr wrap="square" rtlCol="0">
            <a:spAutoFit/>
          </a:bodyPr>
          <a:lstStyle/>
          <a:p>
            <a:pPr algn="ctr"/>
            <a:r>
              <a:rPr lang="en-US" sz="2800" b="1" dirty="0" smtClean="0">
                <a:solidFill>
                  <a:srgbClr val="FF0000"/>
                </a:solidFill>
                <a:effectLst>
                  <a:outerShdw blurRad="38100" dist="38100" dir="2700000" algn="tl">
                    <a:srgbClr val="000000">
                      <a:alpha val="43137"/>
                    </a:srgbClr>
                  </a:outerShdw>
                </a:effectLst>
              </a:rPr>
              <a:t>With nano </a:t>
            </a:r>
            <a:br>
              <a:rPr lang="en-US" sz="2800" b="1" dirty="0" smtClean="0">
                <a:solidFill>
                  <a:srgbClr val="FF0000"/>
                </a:solidFill>
                <a:effectLst>
                  <a:outerShdw blurRad="38100" dist="38100" dir="2700000" algn="tl">
                    <a:srgbClr val="000000">
                      <a:alpha val="43137"/>
                    </a:srgbClr>
                  </a:outerShdw>
                </a:effectLst>
              </a:rPr>
            </a:br>
            <a:r>
              <a:rPr lang="en-US" sz="2800" b="1" dirty="0" smtClean="0">
                <a:solidFill>
                  <a:srgbClr val="FF0000"/>
                </a:solidFill>
                <a:effectLst>
                  <a:outerShdw blurRad="38100" dist="38100" dir="2700000" algn="tl">
                    <a:srgbClr val="000000">
                      <a:alpha val="43137"/>
                    </a:srgbClr>
                  </a:outerShdw>
                </a:effectLst>
              </a:rPr>
              <a:t>antennas</a:t>
            </a:r>
            <a:endParaRPr lang="en-US" sz="2800" b="1" dirty="0">
              <a:solidFill>
                <a:srgbClr val="FF0000"/>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a:stretch>
            <a:fillRect/>
          </a:stretch>
        </p:blipFill>
        <p:spPr>
          <a:xfrm>
            <a:off x="76200" y="152400"/>
            <a:ext cx="5791201" cy="3815604"/>
          </a:xfrm>
          <a:prstGeom prst="rect">
            <a:avLst/>
          </a:prstGeom>
        </p:spPr>
      </p:pic>
      <p:sp>
        <p:nvSpPr>
          <p:cNvPr id="5" name="TextBox 4"/>
          <p:cNvSpPr txBox="1"/>
          <p:nvPr/>
        </p:nvSpPr>
        <p:spPr>
          <a:xfrm>
            <a:off x="152400" y="4343400"/>
            <a:ext cx="6248400" cy="2308324"/>
          </a:xfrm>
          <a:prstGeom prst="rect">
            <a:avLst/>
          </a:prstGeom>
          <a:noFill/>
        </p:spPr>
        <p:txBody>
          <a:bodyPr wrap="square" rtlCol="0">
            <a:spAutoFit/>
          </a:bodyPr>
          <a:lstStyle/>
          <a:p>
            <a:r>
              <a:rPr lang="en-US" dirty="0"/>
              <a:t>The deposited energy from laser irradiation from one side only. The absorption is </a:t>
            </a:r>
            <a:r>
              <a:rPr lang="en-US" dirty="0" smtClean="0"/>
              <a:t>modified by nano antennas so that the absorptivity is increasing towards the middle, so that the deposited energy is constant up to the middle. Then the absorptivity is decreasing, but hardly any energy is left in the irradiation front. Thus again only </a:t>
            </a:r>
            <a:r>
              <a:rPr lang="en-US" dirty="0"/>
              <a:t>a negligibly small energy reaches the opposite end of the target.</a:t>
            </a:r>
          </a:p>
          <a:p>
            <a:endParaRPr lang="en-US" dirty="0"/>
          </a:p>
        </p:txBody>
      </p:sp>
      <p:sp>
        <p:nvSpPr>
          <p:cNvPr id="6" name="TextBox 5"/>
          <p:cNvSpPr txBox="1"/>
          <p:nvPr/>
        </p:nvSpPr>
        <p:spPr>
          <a:xfrm>
            <a:off x="6400800" y="2057400"/>
            <a:ext cx="2590800" cy="1477328"/>
          </a:xfrm>
          <a:prstGeom prst="rect">
            <a:avLst/>
          </a:prstGeom>
          <a:noFill/>
        </p:spPr>
        <p:txBody>
          <a:bodyPr wrap="square" rtlCol="0">
            <a:spAutoFit/>
          </a:bodyPr>
          <a:lstStyle/>
          <a:p>
            <a:r>
              <a:rPr lang="en-US" b="1" dirty="0" smtClean="0"/>
              <a:t>The absorptivity is increased towards the center, due to the implanted nano antennas.</a:t>
            </a:r>
            <a:endParaRPr lang="en-US" b="1" dirty="0"/>
          </a:p>
        </p:txBody>
      </p:sp>
    </p:spTree>
    <p:extLst>
      <p:ext uri="{BB962C8B-B14F-4D97-AF65-F5344CB8AC3E}">
        <p14:creationId xmlns:p14="http://schemas.microsoft.com/office/powerpoint/2010/main" val="29816298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28</a:t>
            </a:fld>
            <a:endParaRPr lang="zh-CN" altLang="zh-CN"/>
          </a:p>
        </p:txBody>
      </p:sp>
      <p:pic>
        <p:nvPicPr>
          <p:cNvPr id="3" name="Picture 2"/>
          <p:cNvPicPr>
            <a:picLocks noChangeAspect="1"/>
          </p:cNvPicPr>
          <p:nvPr/>
        </p:nvPicPr>
        <p:blipFill>
          <a:blip r:embed="rId2"/>
          <a:stretch>
            <a:fillRect/>
          </a:stretch>
        </p:blipFill>
        <p:spPr>
          <a:xfrm>
            <a:off x="228599" y="228600"/>
            <a:ext cx="5064887" cy="6400800"/>
          </a:xfrm>
          <a:prstGeom prst="rect">
            <a:avLst/>
          </a:prstGeom>
        </p:spPr>
      </p:pic>
      <p:sp>
        <p:nvSpPr>
          <p:cNvPr id="4" name="TextBox 3"/>
          <p:cNvSpPr txBox="1"/>
          <p:nvPr/>
        </p:nvSpPr>
        <p:spPr>
          <a:xfrm>
            <a:off x="6147123" y="381000"/>
            <a:ext cx="2016962" cy="954107"/>
          </a:xfrm>
          <a:prstGeom prst="rect">
            <a:avLst/>
          </a:prstGeom>
          <a:noFill/>
        </p:spPr>
        <p:txBody>
          <a:bodyPr wrap="square" rtlCol="0">
            <a:spAutoFit/>
          </a:bodyPr>
          <a:lstStyle/>
          <a:p>
            <a:pPr algn="ctr"/>
            <a:r>
              <a:rPr lang="en-US" sz="2800" b="1" dirty="0" smtClean="0">
                <a:solidFill>
                  <a:srgbClr val="FF0000"/>
                </a:solidFill>
                <a:effectLst>
                  <a:outerShdw blurRad="38100" dist="38100" dir="2700000" algn="tl">
                    <a:srgbClr val="000000">
                      <a:alpha val="43137"/>
                    </a:srgbClr>
                  </a:outerShdw>
                </a:effectLst>
              </a:rPr>
              <a:t>With nano </a:t>
            </a:r>
            <a:br>
              <a:rPr lang="en-US" sz="2800" b="1" dirty="0" smtClean="0">
                <a:solidFill>
                  <a:srgbClr val="FF0000"/>
                </a:solidFill>
                <a:effectLst>
                  <a:outerShdw blurRad="38100" dist="38100" dir="2700000" algn="tl">
                    <a:srgbClr val="000000">
                      <a:alpha val="43137"/>
                    </a:srgbClr>
                  </a:outerShdw>
                </a:effectLst>
              </a:rPr>
            </a:br>
            <a:r>
              <a:rPr lang="en-US" sz="2800" b="1" dirty="0" smtClean="0">
                <a:solidFill>
                  <a:srgbClr val="FF0000"/>
                </a:solidFill>
                <a:effectLst>
                  <a:outerShdw blurRad="38100" dist="38100" dir="2700000" algn="tl">
                    <a:srgbClr val="000000">
                      <a:alpha val="43137"/>
                    </a:srgbClr>
                  </a:outerShdw>
                </a:effectLst>
              </a:rPr>
              <a:t>antennas</a:t>
            </a:r>
            <a:endParaRPr lang="en-US" sz="2800" b="1" dirty="0">
              <a:solidFill>
                <a:srgbClr val="FF0000"/>
              </a:solidFill>
              <a:effectLst>
                <a:outerShdw blurRad="38100" dist="38100" dir="2700000" algn="tl">
                  <a:srgbClr val="000000">
                    <a:alpha val="43137"/>
                  </a:srgbClr>
                </a:outerShdw>
              </a:effectLst>
            </a:endParaRPr>
          </a:p>
        </p:txBody>
      </p:sp>
      <p:sp>
        <p:nvSpPr>
          <p:cNvPr id="5" name="TextBox 4"/>
          <p:cNvSpPr txBox="1"/>
          <p:nvPr/>
        </p:nvSpPr>
        <p:spPr>
          <a:xfrm>
            <a:off x="5403004" y="2819400"/>
            <a:ext cx="3505200" cy="2646878"/>
          </a:xfrm>
          <a:prstGeom prst="rect">
            <a:avLst/>
          </a:prstGeom>
          <a:noFill/>
        </p:spPr>
        <p:txBody>
          <a:bodyPr wrap="square" rtlCol="0">
            <a:spAutoFit/>
          </a:bodyPr>
          <a:lstStyle/>
          <a:p>
            <a:r>
              <a:rPr lang="en-US" dirty="0" smtClean="0"/>
              <a:t>Ignition energy is: </a:t>
            </a:r>
            <a:r>
              <a:rPr lang="en-US" i="1" dirty="0">
                <a:solidFill>
                  <a:srgbClr val="0000FF"/>
                </a:solidFill>
                <a:latin typeface="Times New Roman" panose="02020603050405020304" pitchFamily="18" charset="0"/>
                <a:cs typeface="Times New Roman" panose="02020603050405020304" pitchFamily="18" charset="0"/>
              </a:rPr>
              <a:t>Q</a:t>
            </a:r>
            <a:r>
              <a:rPr lang="en-US" i="1" baseline="-25000" dirty="0">
                <a:solidFill>
                  <a:srgbClr val="0000FF"/>
                </a:solidFill>
                <a:latin typeface="Times New Roman" panose="02020603050405020304" pitchFamily="18" charset="0"/>
                <a:cs typeface="Times New Roman" panose="02020603050405020304" pitchFamily="18" charset="0"/>
              </a:rPr>
              <a:t>i </a:t>
            </a:r>
            <a:r>
              <a:rPr lang="en-US" sz="2000" i="1" dirty="0" smtClean="0">
                <a:solidFill>
                  <a:srgbClr val="0000FF"/>
                </a:solidFill>
                <a:latin typeface="Times New Roman" panose="02020603050405020304" pitchFamily="18" charset="0"/>
                <a:cs typeface="Times New Roman" panose="02020603050405020304" pitchFamily="18" charset="0"/>
              </a:rPr>
              <a:t>/m</a:t>
            </a:r>
            <a:br>
              <a:rPr lang="en-US" sz="2000" i="1" dirty="0" smtClean="0">
                <a:solidFill>
                  <a:srgbClr val="0000FF"/>
                </a:solidFill>
                <a:latin typeface="Times New Roman" panose="02020603050405020304" pitchFamily="18" charset="0"/>
                <a:cs typeface="Times New Roman" panose="02020603050405020304" pitchFamily="18" charset="0"/>
              </a:rPr>
            </a:br>
            <a:r>
              <a:rPr lang="en-US" dirty="0" smtClean="0">
                <a:latin typeface="+mn-lt"/>
                <a:cs typeface="Times New Roman" panose="02020603050405020304" pitchFamily="18" charset="0"/>
              </a:rPr>
              <a:t>e.g. for DT target: </a:t>
            </a:r>
            <a:r>
              <a:rPr lang="en-US" i="1" dirty="0" smtClean="0">
                <a:solidFill>
                  <a:srgbClr val="0000FF"/>
                </a:solidFill>
                <a:latin typeface="Times New Roman" panose="02020603050405020304" pitchFamily="18" charset="0"/>
                <a:cs typeface="Times New Roman" panose="02020603050405020304" pitchFamily="18" charset="0"/>
              </a:rPr>
              <a:t>Q</a:t>
            </a:r>
            <a:r>
              <a:rPr lang="en-US" i="1" baseline="-25000" dirty="0" smtClean="0">
                <a:solidFill>
                  <a:srgbClr val="0000FF"/>
                </a:solidFill>
                <a:latin typeface="Times New Roman" panose="02020603050405020304" pitchFamily="18" charset="0"/>
                <a:cs typeface="Times New Roman" panose="02020603050405020304" pitchFamily="18" charset="0"/>
              </a:rPr>
              <a:t>i </a:t>
            </a:r>
            <a:r>
              <a:rPr lang="en-US" i="1" dirty="0" smtClean="0">
                <a:solidFill>
                  <a:srgbClr val="0000FF"/>
                </a:solidFill>
                <a:latin typeface="Times New Roman" panose="02020603050405020304" pitchFamily="18" charset="0"/>
                <a:cs typeface="Times New Roman" panose="02020603050405020304" pitchFamily="18" charset="0"/>
              </a:rPr>
              <a:t>/m = </a:t>
            </a:r>
            <a:r>
              <a:rPr lang="en-US" dirty="0" smtClean="0">
                <a:solidFill>
                  <a:srgbClr val="0000FF"/>
                </a:solidFill>
                <a:latin typeface="Times New Roman" panose="02020603050405020304" pitchFamily="18" charset="0"/>
                <a:cs typeface="Times New Roman" panose="02020603050405020304" pitchFamily="18" charset="0"/>
              </a:rPr>
              <a:t>27 kJ/g</a:t>
            </a:r>
            <a:br>
              <a:rPr lang="en-US" dirty="0" smtClean="0">
                <a:solidFill>
                  <a:srgbClr val="0000FF"/>
                </a:solidFill>
                <a:latin typeface="Times New Roman" panose="02020603050405020304" pitchFamily="18" charset="0"/>
                <a:cs typeface="Times New Roman" panose="02020603050405020304" pitchFamily="18" charset="0"/>
              </a:rPr>
            </a:br>
            <a:r>
              <a:rPr lang="en-US"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 </a:t>
            </a:r>
            <a:r>
              <a:rPr lang="en-US" dirty="0" smtClean="0">
                <a:latin typeface="+mj-lt"/>
                <a:cs typeface="Times New Roman" panose="02020603050405020304" pitchFamily="18" charset="0"/>
                <a:sym typeface="Wingdings" panose="05000000000000000000" pitchFamily="2" charset="2"/>
              </a:rPr>
              <a:t>if we have  </a:t>
            </a:r>
            <a:r>
              <a:rPr lang="en-US" i="1"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Q =</a:t>
            </a:r>
            <a:r>
              <a:rPr lang="en-US"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 100 J , </a:t>
            </a:r>
            <a:r>
              <a:rPr lang="en-US" dirty="0" smtClean="0">
                <a:cs typeface="Times New Roman" panose="02020603050405020304" pitchFamily="18" charset="0"/>
                <a:sym typeface="Wingdings" panose="05000000000000000000" pitchFamily="2" charset="2"/>
              </a:rPr>
              <a:t>then </a:t>
            </a:r>
          </a:p>
          <a:p>
            <a:r>
              <a:rPr lang="en-US" dirty="0">
                <a:latin typeface="+mn-lt"/>
                <a:cs typeface="Times New Roman" panose="02020603050405020304" pitchFamily="18" charset="0"/>
                <a:sym typeface="Wingdings" panose="05000000000000000000" pitchFamily="2" charset="2"/>
              </a:rPr>
              <a:t>w</a:t>
            </a:r>
            <a:r>
              <a:rPr lang="en-US" dirty="0" smtClean="0">
                <a:latin typeface="+mn-lt"/>
                <a:cs typeface="Times New Roman" panose="02020603050405020304" pitchFamily="18" charset="0"/>
                <a:sym typeface="Wingdings" panose="05000000000000000000" pitchFamily="2" charset="2"/>
              </a:rPr>
              <a:t>e can have a target mass:</a:t>
            </a:r>
          </a:p>
          <a:p>
            <a:r>
              <a:rPr lang="en-US" i="1" dirty="0" err="1" smtClean="0">
                <a:solidFill>
                  <a:srgbClr val="0000FF"/>
                </a:solidFill>
                <a:latin typeface="Times New Roman" panose="02020603050405020304" pitchFamily="18" charset="0"/>
                <a:cs typeface="Times New Roman" panose="02020603050405020304" pitchFamily="18" charset="0"/>
              </a:rPr>
              <a:t>m</a:t>
            </a:r>
            <a:r>
              <a:rPr lang="en-US" i="1" baseline="-25000" dirty="0" err="1" smtClean="0">
                <a:solidFill>
                  <a:srgbClr val="0000FF"/>
                </a:solidFill>
                <a:latin typeface="Times New Roman" panose="02020603050405020304" pitchFamily="18" charset="0"/>
                <a:cs typeface="Times New Roman" panose="02020603050405020304" pitchFamily="18" charset="0"/>
              </a:rPr>
              <a:t>DT</a:t>
            </a:r>
            <a:r>
              <a:rPr lang="en-US" i="1" dirty="0" smtClean="0">
                <a:solidFill>
                  <a:srgbClr val="0000FF"/>
                </a:solidFill>
                <a:latin typeface="Times New Roman" panose="02020603050405020304" pitchFamily="18" charset="0"/>
                <a:cs typeface="Times New Roman" panose="02020603050405020304" pitchFamily="18" charset="0"/>
              </a:rPr>
              <a:t>  = </a:t>
            </a:r>
            <a:r>
              <a:rPr lang="en-US" i="1"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Q / </a:t>
            </a:r>
            <a:r>
              <a:rPr lang="en-US" i="1" dirty="0" smtClean="0">
                <a:solidFill>
                  <a:srgbClr val="0000FF"/>
                </a:solidFill>
                <a:latin typeface="Times New Roman" panose="02020603050405020304" pitchFamily="18" charset="0"/>
                <a:cs typeface="Times New Roman" panose="02020603050405020304" pitchFamily="18" charset="0"/>
              </a:rPr>
              <a:t>Q</a:t>
            </a:r>
            <a:r>
              <a:rPr lang="en-US" i="1" baseline="-25000" dirty="0" smtClean="0">
                <a:solidFill>
                  <a:srgbClr val="0000FF"/>
                </a:solidFill>
                <a:latin typeface="Times New Roman" panose="02020603050405020304" pitchFamily="18" charset="0"/>
                <a:cs typeface="Times New Roman" panose="02020603050405020304" pitchFamily="18" charset="0"/>
              </a:rPr>
              <a:t>i</a:t>
            </a:r>
            <a:r>
              <a:rPr lang="en-US" i="1" dirty="0" smtClean="0">
                <a:solidFill>
                  <a:srgbClr val="0000FF"/>
                </a:solidFill>
                <a:latin typeface="Times New Roman" panose="02020603050405020304" pitchFamily="18" charset="0"/>
                <a:cs typeface="Times New Roman" panose="02020603050405020304" pitchFamily="18" charset="0"/>
              </a:rPr>
              <a:t>  </a:t>
            </a:r>
            <a:r>
              <a:rPr lang="en-US" dirty="0" smtClean="0">
                <a:solidFill>
                  <a:srgbClr val="0000FF"/>
                </a:solidFill>
                <a:latin typeface="Times New Roman" panose="02020603050405020304" pitchFamily="18" charset="0"/>
                <a:cs typeface="Times New Roman" panose="02020603050405020304" pitchFamily="18" charset="0"/>
              </a:rPr>
              <a:t>g = 3.703 mg.</a:t>
            </a:r>
          </a:p>
          <a:p>
            <a:endParaRPr lang="en-US" dirty="0">
              <a:solidFill>
                <a:srgbClr val="0000FF"/>
              </a:solidFill>
              <a:latin typeface="Times New Roman" panose="02020603050405020304" pitchFamily="18" charset="0"/>
              <a:cs typeface="Times New Roman" panose="02020603050405020304" pitchFamily="18" charset="0"/>
            </a:endParaRPr>
          </a:p>
          <a:p>
            <a:r>
              <a:rPr lang="en-US" dirty="0" smtClean="0">
                <a:latin typeface="+mj-lt"/>
                <a:cs typeface="Times New Roman" panose="02020603050405020304" pitchFamily="18" charset="0"/>
              </a:rPr>
              <a:t>Then with </a:t>
            </a:r>
            <a:r>
              <a:rPr lang="en-US" i="1" dirty="0" err="1" smtClean="0">
                <a:solidFill>
                  <a:srgbClr val="0000FF"/>
                </a:solidFill>
                <a:latin typeface="Times New Roman" panose="02020603050405020304" pitchFamily="18" charset="0"/>
                <a:cs typeface="Times New Roman" panose="02020603050405020304" pitchFamily="18" charset="0"/>
              </a:rPr>
              <a:t>m</a:t>
            </a:r>
            <a:r>
              <a:rPr lang="en-US" i="1" baseline="-25000" dirty="0" err="1" smtClean="0">
                <a:solidFill>
                  <a:srgbClr val="0000FF"/>
                </a:solidFill>
                <a:latin typeface="Times New Roman" panose="02020603050405020304" pitchFamily="18" charset="0"/>
                <a:cs typeface="Times New Roman" panose="02020603050405020304" pitchFamily="18" charset="0"/>
              </a:rPr>
              <a:t>DT</a:t>
            </a:r>
            <a:r>
              <a:rPr lang="en-US" i="1" baseline="-25000" dirty="0" smtClean="0">
                <a:solidFill>
                  <a:srgbClr val="0000FF"/>
                </a:solidFill>
                <a:latin typeface="Times New Roman" panose="02020603050405020304" pitchFamily="18" charset="0"/>
                <a:cs typeface="Times New Roman" panose="02020603050405020304" pitchFamily="18" charset="0"/>
              </a:rPr>
              <a:t> </a:t>
            </a:r>
            <a:r>
              <a:rPr lang="en-US" dirty="0">
                <a:cs typeface="Times New Roman" panose="02020603050405020304" pitchFamily="18" charset="0"/>
                <a:sym typeface="Wingdings" panose="05000000000000000000" pitchFamily="2" charset="2"/>
              </a:rPr>
              <a:t> </a:t>
            </a:r>
            <a:r>
              <a:rPr lang="en-US" dirty="0" smtClean="0">
                <a:cs typeface="Times New Roman" panose="02020603050405020304" pitchFamily="18" charset="0"/>
                <a:sym typeface="Wingdings" panose="05000000000000000000" pitchFamily="2" charset="2"/>
              </a:rPr>
              <a:t>and  </a:t>
            </a:r>
            <a:r>
              <a:rPr lang="el-GR" sz="2000" i="1" dirty="0" smtClean="0">
                <a:solidFill>
                  <a:srgbClr val="0000FF"/>
                </a:solidFill>
                <a:latin typeface="Times New Roman" panose="02020603050405020304" pitchFamily="18" charset="0"/>
                <a:cs typeface="Times New Roman" panose="02020603050405020304" pitchFamily="18" charset="0"/>
              </a:rPr>
              <a:t>ρ</a:t>
            </a:r>
            <a:r>
              <a:rPr lang="en-US" i="1" baseline="-25000" dirty="0" smtClean="0">
                <a:solidFill>
                  <a:srgbClr val="0000FF"/>
                </a:solidFill>
                <a:latin typeface="Times New Roman" panose="02020603050405020304" pitchFamily="18" charset="0"/>
                <a:cs typeface="Times New Roman" panose="02020603050405020304" pitchFamily="18" charset="0"/>
              </a:rPr>
              <a:t>DT </a:t>
            </a:r>
            <a:r>
              <a:rPr lang="en-US" dirty="0">
                <a:cs typeface="Times New Roman" panose="02020603050405020304" pitchFamily="18" charset="0"/>
                <a:sym typeface="Wingdings" panose="05000000000000000000" pitchFamily="2" charset="2"/>
              </a:rPr>
              <a:t> </a:t>
            </a:r>
            <a:r>
              <a:rPr lang="en-US" dirty="0" smtClean="0">
                <a:cs typeface="Times New Roman" panose="02020603050405020304" pitchFamily="18" charset="0"/>
                <a:sym typeface="Wingdings" panose="05000000000000000000" pitchFamily="2" charset="2"/>
              </a:rPr>
              <a:t>given </a:t>
            </a:r>
            <a:br>
              <a:rPr lang="en-US" dirty="0" smtClean="0">
                <a:cs typeface="Times New Roman" panose="02020603050405020304" pitchFamily="18" charset="0"/>
                <a:sym typeface="Wingdings" panose="05000000000000000000" pitchFamily="2" charset="2"/>
              </a:rPr>
            </a:br>
            <a:r>
              <a:rPr lang="en-US" dirty="0" smtClean="0">
                <a:cs typeface="Times New Roman" panose="02020603050405020304" pitchFamily="18" charset="0"/>
                <a:sym typeface="Wingdings" panose="05000000000000000000" pitchFamily="2" charset="2"/>
              </a:rPr>
              <a:t>we get the DT-target’s volume, </a:t>
            </a:r>
            <a:r>
              <a:rPr lang="en-US" i="1"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V</a:t>
            </a:r>
            <a:r>
              <a:rPr lang="en-US" i="1" baseline="-25000" dirty="0" smtClean="0">
                <a:solidFill>
                  <a:srgbClr val="0000FF"/>
                </a:solidFill>
                <a:latin typeface="Times New Roman" panose="02020603050405020304" pitchFamily="18" charset="0"/>
                <a:cs typeface="Times New Roman" panose="02020603050405020304" pitchFamily="18" charset="0"/>
              </a:rPr>
              <a:t>DT   </a:t>
            </a:r>
            <a:r>
              <a:rPr lang="en-US" dirty="0" smtClean="0">
                <a:cs typeface="Times New Roman" panose="02020603050405020304" pitchFamily="18" charset="0"/>
                <a:sym typeface="Wingdings" panose="05000000000000000000" pitchFamily="2" charset="2"/>
              </a:rPr>
              <a:t>and   </a:t>
            </a:r>
            <a:r>
              <a:rPr lang="en-US" i="1" dirty="0" err="1"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h</a:t>
            </a:r>
            <a:r>
              <a:rPr lang="en-US" i="1" baseline="-25000" dirty="0" err="1" smtClean="0">
                <a:solidFill>
                  <a:srgbClr val="0000FF"/>
                </a:solidFill>
                <a:latin typeface="Times New Roman" panose="02020603050405020304" pitchFamily="18" charset="0"/>
                <a:cs typeface="Times New Roman" panose="02020603050405020304" pitchFamily="18" charset="0"/>
              </a:rPr>
              <a:t>DT</a:t>
            </a:r>
            <a:r>
              <a:rPr lang="en-US" i="1" baseline="-25000" dirty="0" smtClean="0">
                <a:solidFill>
                  <a:srgbClr val="0000FF"/>
                </a:solidFill>
                <a:latin typeface="Times New Roman" panose="02020603050405020304" pitchFamily="18" charset="0"/>
                <a:cs typeface="Times New Roman" panose="02020603050405020304" pitchFamily="18" charset="0"/>
              </a:rPr>
              <a:t> </a:t>
            </a:r>
            <a:r>
              <a:rPr lang="en-US" dirty="0" smtClean="0">
                <a:cs typeface="Times New Roman" panose="02020603050405020304" pitchFamily="18" charset="0"/>
                <a:sym typeface="Wingdings" panose="05000000000000000000" pitchFamily="2" charset="2"/>
              </a:rPr>
              <a:t> </a:t>
            </a:r>
            <a:r>
              <a:rPr lang="en-US" i="1" dirty="0" smtClean="0">
                <a:solidFill>
                  <a:srgbClr val="0000FF"/>
                </a:solidFill>
                <a:cs typeface="Times New Roman" panose="02020603050405020304" pitchFamily="18" charset="0"/>
                <a:sym typeface="Wingdings" panose="05000000000000000000" pitchFamily="2" charset="2"/>
              </a:rPr>
              <a:t>=  </a:t>
            </a:r>
            <a:r>
              <a:rPr lang="en-US"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2.67 mm</a:t>
            </a:r>
            <a:r>
              <a:rPr lang="en-US"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dirty="0" smtClean="0">
                <a:cs typeface="Times New Roman" panose="02020603050405020304" pitchFamily="18" charset="0"/>
                <a:sym typeface="Wingdings" panose="05000000000000000000" pitchFamily="2" charset="2"/>
              </a:rPr>
              <a:t>.</a:t>
            </a:r>
            <a:endParaRPr lang="en-US" dirty="0">
              <a:latin typeface="+mj-lt"/>
              <a:cs typeface="Times New Roman" panose="02020603050405020304" pitchFamily="18" charset="0"/>
            </a:endParaRPr>
          </a:p>
        </p:txBody>
      </p:sp>
      <p:sp>
        <p:nvSpPr>
          <p:cNvPr id="6" name="TextBox 5"/>
          <p:cNvSpPr txBox="1"/>
          <p:nvPr/>
        </p:nvSpPr>
        <p:spPr>
          <a:xfrm>
            <a:off x="5555404" y="1640343"/>
            <a:ext cx="3200400" cy="400110"/>
          </a:xfrm>
          <a:prstGeom prst="rect">
            <a:avLst/>
          </a:prstGeom>
          <a:noFill/>
        </p:spPr>
        <p:txBody>
          <a:bodyPr wrap="square" rtlCol="0">
            <a:spAutoFit/>
          </a:bodyPr>
          <a:lstStyle/>
          <a:p>
            <a:r>
              <a:rPr lang="en-US" sz="2000" dirty="0" smtClean="0"/>
              <a:t>Irradiation from both sides.</a:t>
            </a:r>
            <a:endParaRPr lang="en-US" sz="2000" dirty="0"/>
          </a:p>
        </p:txBody>
      </p:sp>
    </p:spTree>
    <p:extLst>
      <p:ext uri="{BB962C8B-B14F-4D97-AF65-F5344CB8AC3E}">
        <p14:creationId xmlns:p14="http://schemas.microsoft.com/office/powerpoint/2010/main" val="10991676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29</a:t>
            </a:fld>
            <a:endParaRPr lang="zh-CN" altLang="zh-CN"/>
          </a:p>
        </p:txBody>
      </p:sp>
      <p:pic>
        <p:nvPicPr>
          <p:cNvPr id="3" name="Picture 2"/>
          <p:cNvPicPr>
            <a:picLocks noChangeAspect="1"/>
          </p:cNvPicPr>
          <p:nvPr/>
        </p:nvPicPr>
        <p:blipFill>
          <a:blip r:embed="rId2"/>
          <a:stretch>
            <a:fillRect/>
          </a:stretch>
        </p:blipFill>
        <p:spPr>
          <a:xfrm>
            <a:off x="228599" y="228600"/>
            <a:ext cx="5379985" cy="6400800"/>
          </a:xfrm>
          <a:prstGeom prst="rect">
            <a:avLst/>
          </a:prstGeom>
        </p:spPr>
      </p:pic>
      <p:sp>
        <p:nvSpPr>
          <p:cNvPr id="4" name="Diamond 3"/>
          <p:cNvSpPr/>
          <p:nvPr/>
        </p:nvSpPr>
        <p:spPr>
          <a:xfrm>
            <a:off x="1447800" y="2057400"/>
            <a:ext cx="152400" cy="152400"/>
          </a:xfrm>
          <a:prstGeom prst="diamond">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iamond 4"/>
          <p:cNvSpPr/>
          <p:nvPr/>
        </p:nvSpPr>
        <p:spPr>
          <a:xfrm>
            <a:off x="4191000" y="2057400"/>
            <a:ext cx="152400" cy="152400"/>
          </a:xfrm>
          <a:prstGeom prst="diamond">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147123" y="381000"/>
            <a:ext cx="2016962" cy="954107"/>
          </a:xfrm>
          <a:prstGeom prst="rect">
            <a:avLst/>
          </a:prstGeom>
          <a:noFill/>
        </p:spPr>
        <p:txBody>
          <a:bodyPr wrap="none" rtlCol="0">
            <a:spAutoFit/>
          </a:bodyPr>
          <a:lstStyle/>
          <a:p>
            <a:pPr algn="ctr"/>
            <a:r>
              <a:rPr lang="en-US" sz="2800" b="1" dirty="0" smtClean="0">
                <a:solidFill>
                  <a:srgbClr val="FF0000"/>
                </a:solidFill>
                <a:effectLst>
                  <a:outerShdw blurRad="38100" dist="38100" dir="2700000" algn="tl">
                    <a:srgbClr val="000000">
                      <a:alpha val="43137"/>
                    </a:srgbClr>
                  </a:outerShdw>
                </a:effectLst>
              </a:rPr>
              <a:t>With nano </a:t>
            </a:r>
            <a:br>
              <a:rPr lang="en-US" sz="2800" b="1" dirty="0" smtClean="0">
                <a:solidFill>
                  <a:srgbClr val="FF0000"/>
                </a:solidFill>
                <a:effectLst>
                  <a:outerShdw blurRad="38100" dist="38100" dir="2700000" algn="tl">
                    <a:srgbClr val="000000">
                      <a:alpha val="43137"/>
                    </a:srgbClr>
                  </a:outerShdw>
                </a:effectLst>
              </a:rPr>
            </a:br>
            <a:r>
              <a:rPr lang="en-US" sz="2800" b="1" dirty="0" smtClean="0">
                <a:solidFill>
                  <a:srgbClr val="FF0000"/>
                </a:solidFill>
                <a:effectLst>
                  <a:outerShdw blurRad="38100" dist="38100" dir="2700000" algn="tl">
                    <a:srgbClr val="000000">
                      <a:alpha val="43137"/>
                    </a:srgbClr>
                  </a:outerShdw>
                </a:effectLst>
              </a:rPr>
              <a:t>antennas</a:t>
            </a:r>
            <a:endParaRPr lang="en-US" sz="2800" b="1" dirty="0">
              <a:solidFill>
                <a:srgbClr val="FF0000"/>
              </a:solidFill>
              <a:effectLst>
                <a:outerShdw blurRad="38100" dist="38100" dir="2700000" algn="tl">
                  <a:srgbClr val="000000">
                    <a:alpha val="43137"/>
                  </a:srgbClr>
                </a:outerShdw>
              </a:effectLst>
            </a:endParaRPr>
          </a:p>
        </p:txBody>
      </p:sp>
      <p:sp>
        <p:nvSpPr>
          <p:cNvPr id="7" name="TextBox 6"/>
          <p:cNvSpPr txBox="1"/>
          <p:nvPr/>
        </p:nvSpPr>
        <p:spPr>
          <a:xfrm>
            <a:off x="6248400" y="2209800"/>
            <a:ext cx="2514600" cy="3754874"/>
          </a:xfrm>
          <a:prstGeom prst="rect">
            <a:avLst/>
          </a:prstGeom>
          <a:noFill/>
        </p:spPr>
        <p:txBody>
          <a:bodyPr wrap="square" rtlCol="0">
            <a:spAutoFit/>
          </a:bodyPr>
          <a:lstStyle/>
          <a:p>
            <a:r>
              <a:rPr lang="en-US" dirty="0" smtClean="0"/>
              <a:t>Ignition is reached at contour line  </a:t>
            </a:r>
            <a:r>
              <a:rPr lang="en-US" sz="2000" i="1" dirty="0" smtClean="0">
                <a:solidFill>
                  <a:srgbClr val="0000FF"/>
                </a:solidFill>
                <a:latin typeface="Times New Roman" panose="02020603050405020304" pitchFamily="18" charset="0"/>
                <a:cs typeface="Times New Roman" panose="02020603050405020304" pitchFamily="18" charset="0"/>
              </a:rPr>
              <a:t>Q = 1.</a:t>
            </a:r>
          </a:p>
          <a:p>
            <a:endParaRPr lang="en-US" sz="2000" i="1" dirty="0" smtClean="0">
              <a:solidFill>
                <a:srgbClr val="0000FF"/>
              </a:solidFill>
              <a:latin typeface="Times New Roman" panose="02020603050405020304" pitchFamily="18" charset="0"/>
              <a:cs typeface="Times New Roman" panose="02020603050405020304" pitchFamily="18" charset="0"/>
            </a:endParaRPr>
          </a:p>
          <a:p>
            <a:endParaRPr lang="en-US" sz="2000" i="1" dirty="0" smtClean="0">
              <a:solidFill>
                <a:srgbClr val="0000FF"/>
              </a:solidFill>
              <a:latin typeface="Times New Roman" panose="02020603050405020304" pitchFamily="18" charset="0"/>
              <a:cs typeface="Times New Roman" panose="02020603050405020304" pitchFamily="18" charset="0"/>
            </a:endParaRPr>
          </a:p>
          <a:p>
            <a:endParaRPr lang="en-US" sz="2000" i="1" dirty="0">
              <a:solidFill>
                <a:srgbClr val="0000FF"/>
              </a:solidFill>
              <a:latin typeface="Times New Roman" panose="02020603050405020304" pitchFamily="18" charset="0"/>
              <a:cs typeface="Times New Roman" panose="02020603050405020304" pitchFamily="18" charset="0"/>
            </a:endParaRPr>
          </a:p>
          <a:p>
            <a:r>
              <a:rPr lang="en-US" sz="2000" b="1" dirty="0" smtClean="0">
                <a:solidFill>
                  <a:srgbClr val="009900"/>
                </a:solidFill>
                <a:latin typeface="Times New Roman" panose="02020603050405020304" pitchFamily="18" charset="0"/>
                <a:cs typeface="Times New Roman" panose="02020603050405020304" pitchFamily="18" charset="0"/>
              </a:rPr>
              <a:t>[ </a:t>
            </a:r>
            <a:r>
              <a:rPr lang="en-US" sz="2000" dirty="0" smtClean="0">
                <a:solidFill>
                  <a:srgbClr val="008000"/>
                </a:solidFill>
                <a:latin typeface="Times New Roman" panose="02020603050405020304" pitchFamily="18" charset="0"/>
                <a:cs typeface="Times New Roman" panose="02020603050405020304" pitchFamily="18" charset="0"/>
              </a:rPr>
              <a:t>L</a:t>
            </a:r>
            <a:r>
              <a:rPr lang="en-US" sz="2000" dirty="0">
                <a:solidFill>
                  <a:srgbClr val="008000"/>
                </a:solidFill>
                <a:latin typeface="Times New Roman" panose="02020603050405020304" pitchFamily="18" charset="0"/>
                <a:cs typeface="Times New Roman" panose="02020603050405020304" pitchFamily="18" charset="0"/>
              </a:rPr>
              <a:t>. P. Csernai, M. </a:t>
            </a:r>
            <a:r>
              <a:rPr lang="en-US" sz="2000" dirty="0" err="1">
                <a:solidFill>
                  <a:srgbClr val="008000"/>
                </a:solidFill>
                <a:latin typeface="Times New Roman" panose="02020603050405020304" pitchFamily="18" charset="0"/>
                <a:cs typeface="Times New Roman" panose="02020603050405020304" pitchFamily="18" charset="0"/>
              </a:rPr>
              <a:t>Csete</a:t>
            </a:r>
            <a:r>
              <a:rPr lang="en-US" sz="2000" dirty="0">
                <a:solidFill>
                  <a:srgbClr val="008000"/>
                </a:solidFill>
                <a:latin typeface="Times New Roman" panose="02020603050405020304" pitchFamily="18" charset="0"/>
                <a:cs typeface="Times New Roman" panose="02020603050405020304" pitchFamily="18" charset="0"/>
              </a:rPr>
              <a:t>, I. N. </a:t>
            </a:r>
            <a:r>
              <a:rPr lang="en-US" sz="2000" dirty="0" err="1">
                <a:solidFill>
                  <a:srgbClr val="008000"/>
                </a:solidFill>
                <a:latin typeface="Times New Roman" panose="02020603050405020304" pitchFamily="18" charset="0"/>
                <a:cs typeface="Times New Roman" panose="02020603050405020304" pitchFamily="18" charset="0"/>
              </a:rPr>
              <a:t>Mishustin</a:t>
            </a:r>
            <a:r>
              <a:rPr lang="en-US" sz="2000" dirty="0">
                <a:solidFill>
                  <a:srgbClr val="008000"/>
                </a:solidFill>
                <a:latin typeface="Times New Roman" panose="02020603050405020304" pitchFamily="18" charset="0"/>
                <a:cs typeface="Times New Roman" panose="02020603050405020304" pitchFamily="18" charset="0"/>
              </a:rPr>
              <a:t>, A. </a:t>
            </a:r>
            <a:r>
              <a:rPr lang="en-US" sz="2000" dirty="0" err="1">
                <a:solidFill>
                  <a:srgbClr val="008000"/>
                </a:solidFill>
                <a:latin typeface="Times New Roman" panose="02020603050405020304" pitchFamily="18" charset="0"/>
                <a:cs typeface="Times New Roman" panose="02020603050405020304" pitchFamily="18" charset="0"/>
              </a:rPr>
              <a:t>Motornenko</a:t>
            </a:r>
            <a:r>
              <a:rPr lang="en-US" sz="2000" dirty="0">
                <a:solidFill>
                  <a:srgbClr val="008000"/>
                </a:solidFill>
                <a:latin typeface="Times New Roman" panose="02020603050405020304" pitchFamily="18" charset="0"/>
                <a:cs typeface="Times New Roman" panose="02020603050405020304" pitchFamily="18" charset="0"/>
              </a:rPr>
              <a:t>, I. Papp, L. M. </a:t>
            </a:r>
            <a:r>
              <a:rPr lang="en-US" sz="2000" dirty="0" err="1">
                <a:solidFill>
                  <a:srgbClr val="008000"/>
                </a:solidFill>
                <a:latin typeface="Times New Roman" panose="02020603050405020304" pitchFamily="18" charset="0"/>
                <a:cs typeface="Times New Roman" panose="02020603050405020304" pitchFamily="18" charset="0"/>
              </a:rPr>
              <a:t>Satarov</a:t>
            </a:r>
            <a:r>
              <a:rPr lang="en-US" sz="2000" dirty="0">
                <a:solidFill>
                  <a:srgbClr val="008000"/>
                </a:solidFill>
                <a:latin typeface="Times New Roman" panose="02020603050405020304" pitchFamily="18" charset="0"/>
                <a:cs typeface="Times New Roman" panose="02020603050405020304" pitchFamily="18" charset="0"/>
              </a:rPr>
              <a:t>, H. </a:t>
            </a:r>
            <a:r>
              <a:rPr lang="en-US" sz="2000" dirty="0" err="1">
                <a:solidFill>
                  <a:srgbClr val="008000"/>
                </a:solidFill>
                <a:latin typeface="Times New Roman" panose="02020603050405020304" pitchFamily="18" charset="0"/>
                <a:cs typeface="Times New Roman" panose="02020603050405020304" pitchFamily="18" charset="0"/>
              </a:rPr>
              <a:t>Stöcker</a:t>
            </a:r>
            <a:r>
              <a:rPr lang="en-US" sz="2000" dirty="0">
                <a:solidFill>
                  <a:srgbClr val="008000"/>
                </a:solidFill>
                <a:latin typeface="Times New Roman" panose="02020603050405020304" pitchFamily="18" charset="0"/>
                <a:cs typeface="Times New Roman" panose="02020603050405020304" pitchFamily="18" charset="0"/>
              </a:rPr>
              <a:t>, N. </a:t>
            </a:r>
            <a:r>
              <a:rPr lang="en-US" sz="2000" dirty="0" err="1">
                <a:solidFill>
                  <a:srgbClr val="008000"/>
                </a:solidFill>
                <a:latin typeface="Times New Roman" panose="02020603050405020304" pitchFamily="18" charset="0"/>
                <a:cs typeface="Times New Roman" panose="02020603050405020304" pitchFamily="18" charset="0"/>
              </a:rPr>
              <a:t>Kroo</a:t>
            </a:r>
            <a:r>
              <a:rPr lang="en-US" sz="2000" dirty="0">
                <a:solidFill>
                  <a:srgbClr val="008000"/>
                </a:solidFill>
                <a:latin typeface="Times New Roman" panose="02020603050405020304" pitchFamily="18" charset="0"/>
                <a:cs typeface="Times New Roman" panose="02020603050405020304" pitchFamily="18" charset="0"/>
              </a:rPr>
              <a:t>, </a:t>
            </a:r>
            <a:r>
              <a:rPr lang="en-US" sz="2000" b="1" i="1" dirty="0">
                <a:solidFill>
                  <a:srgbClr val="008000"/>
                </a:solidFill>
                <a:latin typeface="Times New Roman" panose="02020603050405020304" pitchFamily="18" charset="0"/>
                <a:cs typeface="Times New Roman" panose="02020603050405020304" pitchFamily="18" charset="0"/>
              </a:rPr>
              <a:t>arXiv</a:t>
            </a:r>
            <a:r>
              <a:rPr lang="en-US" sz="2000" dirty="0">
                <a:solidFill>
                  <a:srgbClr val="008000"/>
                </a:solidFill>
                <a:latin typeface="Times New Roman" panose="02020603050405020304" pitchFamily="18" charset="0"/>
                <a:cs typeface="Times New Roman" panose="02020603050405020304" pitchFamily="18" charset="0"/>
              </a:rPr>
              <a:t>:1903.10896, </a:t>
            </a:r>
            <a:r>
              <a:rPr lang="en-US" sz="2000" b="1" i="1" dirty="0">
                <a:solidFill>
                  <a:srgbClr val="008000"/>
                </a:solidFill>
                <a:latin typeface="Times New Roman" panose="02020603050405020304" pitchFamily="18" charset="0"/>
                <a:cs typeface="Times New Roman" panose="02020603050405020304" pitchFamily="18" charset="0"/>
              </a:rPr>
              <a:t>Submitted to </a:t>
            </a:r>
            <a:r>
              <a:rPr lang="en-US" sz="2000" b="1" i="1" dirty="0" smtClean="0">
                <a:solidFill>
                  <a:srgbClr val="008000"/>
                </a:solidFill>
                <a:latin typeface="Times New Roman" panose="02020603050405020304" pitchFamily="18" charset="0"/>
                <a:cs typeface="Times New Roman" panose="02020603050405020304" pitchFamily="18" charset="0"/>
              </a:rPr>
              <a:t>MRE</a:t>
            </a:r>
            <a:r>
              <a:rPr lang="en-US" sz="2000" b="1" dirty="0" smtClean="0">
                <a:solidFill>
                  <a:srgbClr val="009900"/>
                </a:solidFill>
                <a:latin typeface="Times New Roman" panose="02020603050405020304" pitchFamily="18" charset="0"/>
                <a:cs typeface="Times New Roman" panose="02020603050405020304" pitchFamily="18" charset="0"/>
              </a:rPr>
              <a:t>]</a:t>
            </a:r>
            <a:endParaRPr lang="en-US" sz="2000" b="1" dirty="0">
              <a:solidFill>
                <a:srgbClr val="0099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6374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242592" cy="1143000"/>
          </a:xfrm>
        </p:spPr>
        <p:txBody>
          <a:bodyPr/>
          <a:lstStyle/>
          <a:p>
            <a:endParaRPr lang="en-US" dirty="0"/>
          </a:p>
        </p:txBody>
      </p:sp>
      <p:sp>
        <p:nvSpPr>
          <p:cNvPr id="3" name="Content Placeholder 2"/>
          <p:cNvSpPr>
            <a:spLocks noGrp="1"/>
          </p:cNvSpPr>
          <p:nvPr>
            <p:ph idx="1"/>
          </p:nvPr>
        </p:nvSpPr>
        <p:spPr>
          <a:xfrm>
            <a:off x="457200" y="1600201"/>
            <a:ext cx="2386608" cy="1180728"/>
          </a:xfrm>
        </p:spPr>
        <p:txBody>
          <a:bodyPr/>
          <a:lstStyle/>
          <a:p>
            <a:endParaRPr lang="en-US" dirty="0"/>
          </a:p>
        </p:txBody>
      </p:sp>
      <p:sp>
        <p:nvSpPr>
          <p:cNvPr id="4" name="Slide Number Placeholder 3"/>
          <p:cNvSpPr>
            <a:spLocks noGrp="1"/>
          </p:cNvSpPr>
          <p:nvPr>
            <p:ph type="sldNum" sz="quarter" idx="12"/>
          </p:nvPr>
        </p:nvSpPr>
        <p:spPr/>
        <p:txBody>
          <a:bodyPr/>
          <a:lstStyle/>
          <a:p>
            <a:fld id="{8DA8A563-FA42-432E-93FA-2A23CCD6898C}" type="slidenum">
              <a:rPr lang="zh-CN" altLang="en-US" smtClean="0"/>
              <a:pPr/>
              <a:t>3</a:t>
            </a:fld>
            <a:endParaRPr lang="zh-CN" altLang="en-US"/>
          </a:p>
        </p:txBody>
      </p:sp>
      <p:pic>
        <p:nvPicPr>
          <p:cNvPr id="51208" name="Picture 8" descr="http://4.bp.blogspot.com/-n-HZzzU-iIA/UzrG2fYCy3I/AAAAAAAABew/yOlHH1U_13w/s1600/Slide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126" y="0"/>
            <a:ext cx="5721937" cy="4291453"/>
          </a:xfrm>
          <a:prstGeom prst="rect">
            <a:avLst/>
          </a:prstGeom>
          <a:noFill/>
          <a:extLst>
            <a:ext uri="{909E8E84-426E-40DD-AFC4-6F175D3DCCD1}">
              <a14:hiddenFill xmlns:a14="http://schemas.microsoft.com/office/drawing/2010/main">
                <a:solidFill>
                  <a:srgbClr val="FFFFFF"/>
                </a:solidFill>
              </a14:hiddenFill>
            </a:ext>
          </a:extLst>
        </p:spPr>
      </p:pic>
      <p:pic>
        <p:nvPicPr>
          <p:cNvPr id="51210" name="Picture 10" descr="fig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4000500"/>
            <a:ext cx="333375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upload.wikimedia.org/wikipedia/commons/thumb/2/29/Nif_hohlraum.jpg/375px-Nif_hohlrau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732" y="4713732"/>
            <a:ext cx="1714500" cy="214426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324600" y="274638"/>
            <a:ext cx="2743200" cy="1200329"/>
          </a:xfrm>
          <a:prstGeom prst="rect">
            <a:avLst/>
          </a:prstGeom>
        </p:spPr>
        <p:txBody>
          <a:bodyPr wrap="square">
            <a:spAutoFit/>
          </a:bodyPr>
          <a:lstStyle/>
          <a:p>
            <a:r>
              <a:rPr lang="en-US" altLang="zh-CN" sz="2400" dirty="0">
                <a:solidFill>
                  <a:srgbClr val="FF0000"/>
                </a:solidFill>
                <a:effectLst>
                  <a:outerShdw blurRad="38100" dist="38100" dir="2700000" algn="tl">
                    <a:srgbClr val="000000">
                      <a:alpha val="43137"/>
                    </a:srgbClr>
                  </a:outerShdw>
                </a:effectLst>
              </a:rPr>
              <a:t>Indirectly Driven,  </a:t>
            </a:r>
            <a:r>
              <a:rPr lang="en-US" altLang="zh-CN" sz="2400" dirty="0" smtClean="0">
                <a:solidFill>
                  <a:srgbClr val="FF0000"/>
                </a:solidFill>
                <a:effectLst>
                  <a:outerShdw blurRad="38100" dist="38100" dir="2700000" algn="tl">
                    <a:srgbClr val="000000">
                      <a:alpha val="43137"/>
                    </a:srgbClr>
                  </a:outerShdw>
                </a:effectLst>
              </a:rPr>
              <a:t/>
            </a:r>
            <a:br>
              <a:rPr lang="en-US" altLang="zh-CN" sz="2400" dirty="0" smtClean="0">
                <a:solidFill>
                  <a:srgbClr val="FF0000"/>
                </a:solidFill>
                <a:effectLst>
                  <a:outerShdw blurRad="38100" dist="38100" dir="2700000" algn="tl">
                    <a:srgbClr val="000000">
                      <a:alpha val="43137"/>
                    </a:srgbClr>
                  </a:outerShdw>
                </a:effectLst>
              </a:rPr>
            </a:br>
            <a:r>
              <a:rPr lang="en-US" altLang="zh-CN" sz="2400" dirty="0" smtClean="0">
                <a:solidFill>
                  <a:srgbClr val="FF0000"/>
                </a:solidFill>
                <a:effectLst>
                  <a:outerShdw blurRad="38100" dist="38100" dir="2700000" algn="tl">
                    <a:srgbClr val="000000">
                      <a:alpha val="43137"/>
                    </a:srgbClr>
                  </a:outerShdw>
                </a:effectLst>
              </a:rPr>
              <a:t>ICF </a:t>
            </a:r>
            <a:r>
              <a:rPr lang="en-US" altLang="zh-CN" sz="2400" dirty="0">
                <a:solidFill>
                  <a:srgbClr val="FF0000"/>
                </a:solidFill>
                <a:effectLst>
                  <a:outerShdw blurRad="38100" dist="38100" dir="2700000" algn="tl">
                    <a:srgbClr val="000000">
                      <a:alpha val="43137"/>
                    </a:srgbClr>
                  </a:outerShdw>
                </a:effectLst>
              </a:rPr>
              <a:t>target for </a:t>
            </a:r>
            <a:r>
              <a:rPr lang="en-US" altLang="zh-CN" sz="2400" dirty="0" smtClean="0">
                <a:solidFill>
                  <a:srgbClr val="FF0000"/>
                </a:solidFill>
                <a:effectLst>
                  <a:outerShdw blurRad="38100" dist="38100" dir="2700000" algn="tl">
                    <a:srgbClr val="000000">
                      <a:alpha val="43137"/>
                    </a:srgbClr>
                  </a:outerShdw>
                </a:effectLst>
              </a:rPr>
              <a:t>NIF</a:t>
            </a:r>
            <a:br>
              <a:rPr lang="en-US" altLang="zh-CN" sz="2400" dirty="0" smtClean="0">
                <a:solidFill>
                  <a:srgbClr val="FF0000"/>
                </a:solidFill>
                <a:effectLst>
                  <a:outerShdw blurRad="38100" dist="38100" dir="2700000" algn="tl">
                    <a:srgbClr val="000000">
                      <a:alpha val="43137"/>
                    </a:srgbClr>
                  </a:outerShdw>
                </a:effectLst>
              </a:rPr>
            </a:br>
            <a:r>
              <a:rPr lang="en-US" altLang="zh-CN" sz="2400" dirty="0" smtClean="0">
                <a:solidFill>
                  <a:srgbClr val="FF0000"/>
                </a:solidFill>
                <a:effectLst>
                  <a:outerShdw blurRad="38100" dist="38100" dir="2700000" algn="tl">
                    <a:srgbClr val="000000">
                      <a:alpha val="43137"/>
                    </a:srgbClr>
                  </a:outerShdw>
                </a:effectLst>
              </a:rPr>
              <a:t>at  LLNL</a:t>
            </a:r>
            <a:endParaRPr lang="zh-CN" altLang="en-US" sz="24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18067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77000" y="4857750"/>
            <a:ext cx="2667000" cy="2000250"/>
          </a:xfrm>
          <a:prstGeom prst="rect">
            <a:avLst/>
          </a:prstGeom>
        </p:spPr>
      </p:pic>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30</a:t>
            </a:fld>
            <a:endParaRPr lang="zh-CN" altLang="zh-CN"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64789" cy="4865763"/>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565" y="4819108"/>
            <a:ext cx="2731774" cy="2048831"/>
          </a:xfrm>
          <a:prstGeom prst="rect">
            <a:avLst/>
          </a:prstGeom>
        </p:spPr>
      </p:pic>
      <p:sp>
        <p:nvSpPr>
          <p:cNvPr id="5" name="TextBox 4"/>
          <p:cNvSpPr txBox="1"/>
          <p:nvPr/>
        </p:nvSpPr>
        <p:spPr>
          <a:xfrm>
            <a:off x="2764905" y="4895814"/>
            <a:ext cx="3026296" cy="2031325"/>
          </a:xfrm>
          <a:prstGeom prst="rect">
            <a:avLst/>
          </a:prstGeom>
          <a:noFill/>
        </p:spPr>
        <p:txBody>
          <a:bodyPr wrap="square" rtlCol="0">
            <a:spAutoFit/>
          </a:bodyPr>
          <a:lstStyle/>
          <a:p>
            <a:r>
              <a:rPr lang="en-US" dirty="0" smtClean="0"/>
              <a:t>ELI-ALPS </a:t>
            </a:r>
            <a:r>
              <a:rPr lang="en-US" dirty="0"/>
              <a:t>Szeged: </a:t>
            </a:r>
            <a:endParaRPr lang="en-US" dirty="0" smtClean="0"/>
          </a:p>
          <a:p>
            <a:r>
              <a:rPr lang="en-US" dirty="0" smtClean="0"/>
              <a:t>EU </a:t>
            </a:r>
            <a:r>
              <a:rPr lang="en-US" dirty="0" err="1" smtClean="0"/>
              <a:t>Extr</a:t>
            </a:r>
            <a:r>
              <a:rPr lang="en-US" dirty="0" smtClean="0"/>
              <a:t>. Light Infrastructure   </a:t>
            </a:r>
            <a:endParaRPr lang="en-US" dirty="0"/>
          </a:p>
          <a:p>
            <a:r>
              <a:rPr lang="en-US" dirty="0" err="1"/>
              <a:t>Attosec</a:t>
            </a:r>
            <a:r>
              <a:rPr lang="en-US" dirty="0"/>
              <a:t>. Light Pulse </a:t>
            </a:r>
            <a:r>
              <a:rPr lang="en-US" dirty="0" smtClean="0"/>
              <a:t>Source</a:t>
            </a:r>
          </a:p>
          <a:p>
            <a:r>
              <a:rPr lang="en-US" dirty="0" smtClean="0"/>
              <a:t> </a:t>
            </a:r>
            <a:endParaRPr lang="en-US" dirty="0"/>
          </a:p>
          <a:p>
            <a:r>
              <a:rPr lang="en-US" dirty="0" smtClean="0"/>
              <a:t>2PW High Field laser</a:t>
            </a:r>
          </a:p>
          <a:p>
            <a:r>
              <a:rPr lang="en-US" dirty="0" smtClean="0"/>
              <a:t>10 Hz,    &lt;10fs,     </a:t>
            </a:r>
            <a:r>
              <a:rPr lang="en-US" b="1" dirty="0" smtClean="0"/>
              <a:t>20 J</a:t>
            </a:r>
            <a:r>
              <a:rPr lang="en-US" dirty="0" smtClean="0"/>
              <a:t/>
            </a:r>
            <a:br>
              <a:rPr lang="en-US" dirty="0" smtClean="0"/>
            </a:br>
            <a:endParaRPr lang="en-US" dirty="0" smtClean="0"/>
          </a:p>
        </p:txBody>
      </p:sp>
      <p:sp>
        <p:nvSpPr>
          <p:cNvPr id="6" name="TextBox 5"/>
          <p:cNvSpPr txBox="1"/>
          <p:nvPr/>
        </p:nvSpPr>
        <p:spPr>
          <a:xfrm>
            <a:off x="762000" y="152400"/>
            <a:ext cx="7772400" cy="523220"/>
          </a:xfrm>
          <a:prstGeom prst="rect">
            <a:avLst/>
          </a:prstGeom>
          <a:noFill/>
        </p:spPr>
        <p:txBody>
          <a:bodyPr wrap="square" rtlCol="0">
            <a:spAutoFit/>
          </a:bodyPr>
          <a:lstStyle/>
          <a:p>
            <a:r>
              <a:rPr lang="en-US" sz="2800" b="1" dirty="0" smtClean="0">
                <a:solidFill>
                  <a:srgbClr val="FF0000"/>
                </a:solidFill>
                <a:effectLst>
                  <a:outerShdw blurRad="38100" dist="38100" dir="2700000" algn="tl">
                    <a:srgbClr val="000000">
                      <a:alpha val="43137"/>
                    </a:srgbClr>
                  </a:outerShdw>
                </a:effectLst>
              </a:rPr>
              <a:t>European </a:t>
            </a:r>
            <a:r>
              <a:rPr lang="en-US" sz="2800" b="1" dirty="0">
                <a:solidFill>
                  <a:srgbClr val="FF0000"/>
                </a:solidFill>
                <a:effectLst>
                  <a:outerShdw blurRad="38100" dist="38100" dir="2700000" algn="tl">
                    <a:srgbClr val="000000">
                      <a:alpha val="43137"/>
                    </a:srgbClr>
                  </a:outerShdw>
                </a:effectLst>
              </a:rPr>
              <a:t>Laser </a:t>
            </a:r>
            <a:r>
              <a:rPr lang="en-US" sz="2800" b="1" dirty="0" smtClean="0">
                <a:solidFill>
                  <a:srgbClr val="FF0000"/>
                </a:solidFill>
                <a:effectLst>
                  <a:outerShdw blurRad="38100" dist="38100" dir="2700000" algn="tl">
                    <a:srgbClr val="000000">
                      <a:alpha val="43137"/>
                    </a:srgbClr>
                  </a:outerShdw>
                </a:effectLst>
              </a:rPr>
              <a:t>Infrastructure – Szeged, HU</a:t>
            </a:r>
            <a:endParaRPr lang="en-US" sz="2800" b="1" dirty="0">
              <a:solidFill>
                <a:srgbClr val="FF0000"/>
              </a:solidFill>
              <a:effectLst>
                <a:outerShdw blurRad="38100" dist="38100" dir="2700000" algn="tl">
                  <a:srgbClr val="000000">
                    <a:alpha val="43137"/>
                  </a:srgbClr>
                </a:outerShdw>
              </a:effectLst>
            </a:endParaRPr>
          </a:p>
        </p:txBody>
      </p:sp>
      <p:sp>
        <p:nvSpPr>
          <p:cNvPr id="8" name="Right Arrow 7"/>
          <p:cNvSpPr/>
          <p:nvPr/>
        </p:nvSpPr>
        <p:spPr>
          <a:xfrm>
            <a:off x="1981200" y="1443138"/>
            <a:ext cx="990600" cy="228600"/>
          </a:xfrm>
          <a:prstGeom prst="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99050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31</a:t>
            </a:fld>
            <a:endParaRPr lang="zh-CN" altLang="zh-CN"/>
          </a:p>
        </p:txBody>
      </p:sp>
      <p:sp>
        <p:nvSpPr>
          <p:cNvPr id="3" name="Rectangle 2"/>
          <p:cNvSpPr/>
          <p:nvPr/>
        </p:nvSpPr>
        <p:spPr>
          <a:xfrm>
            <a:off x="663654" y="1096"/>
            <a:ext cx="7635295" cy="1754326"/>
          </a:xfrm>
          <a:prstGeom prst="rect">
            <a:avLst/>
          </a:prstGeom>
          <a:noFill/>
        </p:spPr>
        <p:txBody>
          <a:bodyPr wrap="none" lIns="91440" tIns="45720" rIns="91440" bIns="45720">
            <a:spAutoFit/>
          </a:bodyPr>
          <a:lstStyle/>
          <a:p>
            <a:pPr algn="ctr"/>
            <a:r>
              <a:rPr lang="en-US" sz="5400" b="1" dirty="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T</a:t>
            </a:r>
            <a:r>
              <a:rPr lang="en-US" sz="5400" b="1" cap="none" spc="0" dirty="0"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est of principles with </a:t>
            </a:r>
            <a:br>
              <a:rPr lang="en-US" sz="5400" b="1" cap="none" spc="0" dirty="0"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br>
            <a:r>
              <a:rPr lang="en-US" sz="5400" b="1" cap="none" spc="0" dirty="0"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smaller pulse energy</a:t>
            </a:r>
            <a:endParaRPr lang="en-US" sz="5400" b="1" cap="none" spc="0" dirty="0">
              <a:ln w="9525">
                <a:solidFill>
                  <a:schemeClr val="bg1"/>
                </a:solidFill>
                <a:prstDash val="solid"/>
              </a:ln>
              <a:solidFill>
                <a:srgbClr val="FF0000"/>
              </a:solidFill>
              <a:effectLst>
                <a:outerShdw blurRad="12700" dist="38100" dir="2700000" algn="tl" rotWithShape="0">
                  <a:schemeClr val="tx1">
                    <a:lumMod val="85000"/>
                    <a:lumOff val="15000"/>
                  </a:schemeClr>
                </a:outerShdw>
              </a:effectLst>
            </a:endParaRPr>
          </a:p>
        </p:txBody>
      </p:sp>
      <p:sp>
        <p:nvSpPr>
          <p:cNvPr id="4" name="TextBox 3"/>
          <p:cNvSpPr txBox="1"/>
          <p:nvPr/>
        </p:nvSpPr>
        <p:spPr>
          <a:xfrm>
            <a:off x="457200" y="2446052"/>
            <a:ext cx="8382000" cy="3724096"/>
          </a:xfrm>
          <a:prstGeom prst="rect">
            <a:avLst/>
          </a:prstGeom>
          <a:noFill/>
        </p:spPr>
        <p:txBody>
          <a:bodyPr wrap="square" rtlCol="0">
            <a:spAutoFit/>
          </a:bodyPr>
          <a:lstStyle/>
          <a:p>
            <a:r>
              <a:rPr lang="en-US" sz="2000" dirty="0" smtClean="0"/>
              <a:t>1 Relativistic </a:t>
            </a:r>
            <a:r>
              <a:rPr lang="en-US" sz="2000" b="1" dirty="0" smtClean="0"/>
              <a:t>time-like</a:t>
            </a:r>
            <a:r>
              <a:rPr lang="en-US" sz="2000" dirty="0" smtClean="0"/>
              <a:t> (simultaneous) ignition</a:t>
            </a:r>
          </a:p>
          <a:p>
            <a:r>
              <a:rPr lang="en-US" sz="2000" dirty="0" smtClean="0"/>
              <a:t>2 Using </a:t>
            </a:r>
            <a:r>
              <a:rPr lang="en-US" sz="2000" b="1" dirty="0" smtClean="0"/>
              <a:t>nano antennas </a:t>
            </a:r>
            <a:r>
              <a:rPr lang="en-US" sz="2000" dirty="0" smtClean="0"/>
              <a:t>to reach whole volume uniform ignition</a:t>
            </a:r>
          </a:p>
          <a:p>
            <a:r>
              <a:rPr lang="en-US" sz="2000" dirty="0" smtClean="0"/>
              <a:t>3 Using </a:t>
            </a:r>
            <a:r>
              <a:rPr lang="en-US" sz="2000" b="1" dirty="0" smtClean="0"/>
              <a:t>1D geometry</a:t>
            </a:r>
            <a:r>
              <a:rPr lang="en-US" sz="2000" dirty="0" smtClean="0"/>
              <a:t>, with two beams from opposite direction</a:t>
            </a:r>
          </a:p>
          <a:p>
            <a:endParaRPr lang="en-US" sz="2000" dirty="0" smtClean="0"/>
          </a:p>
          <a:p>
            <a:endParaRPr lang="en-US" sz="2000" dirty="0"/>
          </a:p>
          <a:p>
            <a:endParaRPr lang="en-US" sz="2000" dirty="0"/>
          </a:p>
          <a:p>
            <a:r>
              <a:rPr lang="en-US" sz="2000" dirty="0" smtClean="0"/>
              <a:t>Let us take </a:t>
            </a:r>
            <a:br>
              <a:rPr lang="en-US" sz="2000" dirty="0" smtClean="0"/>
            </a:br>
            <a:r>
              <a:rPr lang="en-US" sz="2000" dirty="0" smtClean="0"/>
              <a:t>a polilactic acid (PLA) target with T = 150 C </a:t>
            </a:r>
            <a:r>
              <a:rPr lang="en-US" sz="2000" b="1" dirty="0" smtClean="0"/>
              <a:t>melting </a:t>
            </a:r>
            <a:r>
              <a:rPr lang="en-US" sz="2000" dirty="0" smtClean="0"/>
              <a:t>temperature, </a:t>
            </a:r>
          </a:p>
          <a:p>
            <a:r>
              <a:rPr lang="en-US" sz="2000" dirty="0" smtClean="0"/>
              <a:t>Melting energy:  </a:t>
            </a:r>
            <a:r>
              <a:rPr lang="en-US" sz="2000" i="1" dirty="0">
                <a:solidFill>
                  <a:srgbClr val="0000FF"/>
                </a:solidFill>
                <a:latin typeface="Times New Roman" panose="02020603050405020304" pitchFamily="18" charset="0"/>
                <a:cs typeface="Times New Roman" panose="02020603050405020304" pitchFamily="18" charset="0"/>
              </a:rPr>
              <a:t>Q</a:t>
            </a:r>
            <a:r>
              <a:rPr lang="en-US" sz="2000" i="1" baseline="-25000" dirty="0">
                <a:solidFill>
                  <a:srgbClr val="0000FF"/>
                </a:solidFill>
                <a:latin typeface="Times New Roman" panose="02020603050405020304" pitchFamily="18" charset="0"/>
                <a:cs typeface="Times New Roman" panose="02020603050405020304" pitchFamily="18" charset="0"/>
              </a:rPr>
              <a:t>i </a:t>
            </a:r>
            <a:r>
              <a:rPr lang="en-US" sz="2000" i="1" dirty="0">
                <a:solidFill>
                  <a:srgbClr val="0000FF"/>
                </a:solidFill>
                <a:latin typeface="Times New Roman" panose="02020603050405020304" pitchFamily="18" charset="0"/>
                <a:cs typeface="Times New Roman" panose="02020603050405020304" pitchFamily="18" charset="0"/>
              </a:rPr>
              <a:t>/m = </a:t>
            </a:r>
            <a:r>
              <a:rPr lang="en-US" sz="2000" dirty="0" smtClean="0">
                <a:solidFill>
                  <a:srgbClr val="0000FF"/>
                </a:solidFill>
                <a:latin typeface="Times New Roman" panose="02020603050405020304" pitchFamily="18" charset="0"/>
                <a:cs typeface="Times New Roman" panose="02020603050405020304" pitchFamily="18" charset="0"/>
              </a:rPr>
              <a:t>28 J/g</a:t>
            </a:r>
            <a:br>
              <a:rPr lang="en-US" sz="2000" dirty="0" smtClean="0">
                <a:solidFill>
                  <a:srgbClr val="0000FF"/>
                </a:solidFill>
                <a:latin typeface="Times New Roman" panose="02020603050405020304" pitchFamily="18" charset="0"/>
                <a:cs typeface="Times New Roman" panose="02020603050405020304" pitchFamily="18" charset="0"/>
              </a:rPr>
            </a:br>
            <a:r>
              <a:rPr lang="en-US" sz="2000" dirty="0" smtClean="0">
                <a:solidFill>
                  <a:srgbClr val="0000FF"/>
                </a:solidFill>
                <a:latin typeface="Times New Roman" panose="02020603050405020304" pitchFamily="18" charset="0"/>
                <a:cs typeface="Times New Roman" panose="02020603050405020304" pitchFamily="18" charset="0"/>
                <a:sym typeface="Wingdings" panose="05000000000000000000" pitchFamily="2" charset="2"/>
              </a:rPr>
              <a:t> </a:t>
            </a:r>
            <a:r>
              <a:rPr lang="en-US" sz="2000" dirty="0" smtClean="0"/>
              <a:t>a  </a:t>
            </a:r>
            <a:r>
              <a:rPr lang="en-US" sz="2000" i="1" dirty="0">
                <a:solidFill>
                  <a:srgbClr val="0000FF"/>
                </a:solidFill>
                <a:latin typeface="Times New Roman" panose="02020603050405020304" pitchFamily="18" charset="0"/>
                <a:cs typeface="Times New Roman" panose="02020603050405020304" pitchFamily="18" charset="0"/>
              </a:rPr>
              <a:t>P =</a:t>
            </a:r>
            <a:r>
              <a:rPr lang="en-US" sz="2000" dirty="0">
                <a:solidFill>
                  <a:srgbClr val="0000FF"/>
                </a:solidFill>
                <a:latin typeface="Times New Roman" panose="02020603050405020304" pitchFamily="18" charset="0"/>
                <a:cs typeface="Times New Roman" panose="02020603050405020304" pitchFamily="18" charset="0"/>
              </a:rPr>
              <a:t> 30 </a:t>
            </a:r>
            <a:r>
              <a:rPr lang="en-US" sz="2000" dirty="0" err="1">
                <a:solidFill>
                  <a:srgbClr val="0000FF"/>
                </a:solidFill>
                <a:latin typeface="Times New Roman" panose="02020603050405020304" pitchFamily="18" charset="0"/>
                <a:cs typeface="Times New Roman" panose="02020603050405020304" pitchFamily="18" charset="0"/>
              </a:rPr>
              <a:t>mJ</a:t>
            </a:r>
            <a:r>
              <a:rPr lang="en-US" sz="2000" dirty="0">
                <a:solidFill>
                  <a:srgbClr val="0000FF"/>
                </a:solidFill>
                <a:latin typeface="Times New Roman" panose="02020603050405020304" pitchFamily="18" charset="0"/>
                <a:cs typeface="Times New Roman" panose="02020603050405020304" pitchFamily="18" charset="0"/>
              </a:rPr>
              <a:t> </a:t>
            </a:r>
            <a:r>
              <a:rPr lang="en-US" sz="2000" dirty="0"/>
              <a:t>, </a:t>
            </a:r>
            <a:r>
              <a:rPr lang="en-US" sz="2000" dirty="0">
                <a:solidFill>
                  <a:srgbClr val="0000FF"/>
                </a:solidFill>
                <a:latin typeface="Times New Roman" panose="02020603050405020304" pitchFamily="18" charset="0"/>
                <a:cs typeface="Times New Roman" panose="02020603050405020304" pitchFamily="18" charset="0"/>
              </a:rPr>
              <a:t>1 </a:t>
            </a:r>
            <a:r>
              <a:rPr lang="en-US" sz="2000" dirty="0" err="1">
                <a:solidFill>
                  <a:srgbClr val="0000FF"/>
                </a:solidFill>
                <a:latin typeface="Times New Roman" panose="02020603050405020304" pitchFamily="18" charset="0"/>
                <a:cs typeface="Times New Roman" panose="02020603050405020304" pitchFamily="18" charset="0"/>
              </a:rPr>
              <a:t>ps</a:t>
            </a:r>
            <a:r>
              <a:rPr lang="en-US" sz="2000" dirty="0"/>
              <a:t> laser,   </a:t>
            </a:r>
            <a:r>
              <a:rPr lang="en-US" sz="2000" dirty="0" smtClean="0"/>
              <a:t>this leads to  </a:t>
            </a:r>
            <a:r>
              <a:rPr lang="en-US" sz="2000" i="1" dirty="0" smtClean="0">
                <a:solidFill>
                  <a:srgbClr val="0000FF"/>
                </a:solidFill>
                <a:latin typeface="Times New Roman" panose="02020603050405020304" pitchFamily="18" charset="0"/>
                <a:cs typeface="Times New Roman" panose="02020603050405020304" pitchFamily="18" charset="0"/>
              </a:rPr>
              <a:t>m</a:t>
            </a:r>
            <a:r>
              <a:rPr lang="en-US" sz="2000" i="1" baseline="-25000" dirty="0" smtClean="0">
                <a:solidFill>
                  <a:srgbClr val="0000FF"/>
                </a:solidFill>
                <a:latin typeface="Times New Roman" panose="02020603050405020304" pitchFamily="18" charset="0"/>
                <a:cs typeface="Times New Roman" panose="02020603050405020304" pitchFamily="18" charset="0"/>
              </a:rPr>
              <a:t>i</a:t>
            </a:r>
            <a:r>
              <a:rPr lang="en-US" sz="2000" i="1" dirty="0" smtClean="0">
                <a:solidFill>
                  <a:srgbClr val="0000FF"/>
                </a:solidFill>
                <a:latin typeface="Times New Roman" panose="02020603050405020304" pitchFamily="18" charset="0"/>
                <a:cs typeface="Times New Roman" panose="02020603050405020304" pitchFamily="18" charset="0"/>
              </a:rPr>
              <a:t> =</a:t>
            </a:r>
            <a:r>
              <a:rPr lang="en-US" sz="2000" dirty="0" smtClean="0">
                <a:solidFill>
                  <a:srgbClr val="0000FF"/>
                </a:solidFill>
                <a:latin typeface="Times New Roman" panose="02020603050405020304" pitchFamily="18" charset="0"/>
                <a:cs typeface="Times New Roman" panose="02020603050405020304" pitchFamily="18" charset="0"/>
              </a:rPr>
              <a:t> 0.32 mg  </a:t>
            </a:r>
            <a:r>
              <a:rPr lang="en-US" sz="2000" dirty="0" smtClean="0">
                <a:latin typeface="+mn-lt"/>
              </a:rPr>
              <a:t>target</a:t>
            </a:r>
            <a:endParaRPr lang="en-US" sz="2000" dirty="0" smtClean="0">
              <a:latin typeface="Times New Roman" panose="02020603050405020304" pitchFamily="18" charset="0"/>
              <a:cs typeface="Times New Roman" panose="02020603050405020304" pitchFamily="18" charset="0"/>
              <a:sym typeface="Wingdings" panose="05000000000000000000" pitchFamily="2" charset="2"/>
            </a:endParaRPr>
          </a:p>
          <a:p>
            <a:endParaRPr lang="en-US" dirty="0">
              <a:solidFill>
                <a:srgbClr val="0000FF"/>
              </a:solidFill>
              <a:latin typeface="Times New Roman" panose="02020603050405020304" pitchFamily="18" charset="0"/>
              <a:cs typeface="Times New Roman" panose="02020603050405020304" pitchFamily="18" charset="0"/>
              <a:sym typeface="Wingdings" panose="05000000000000000000" pitchFamily="2" charset="2"/>
            </a:endParaRPr>
          </a:p>
          <a:p>
            <a:endParaRPr lang="en-US" dirty="0"/>
          </a:p>
        </p:txBody>
      </p:sp>
    </p:spTree>
    <p:extLst>
      <p:ext uri="{BB962C8B-B14F-4D97-AF65-F5344CB8AC3E}">
        <p14:creationId xmlns:p14="http://schemas.microsoft.com/office/powerpoint/2010/main" val="13840859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32</a:t>
            </a:fld>
            <a:endParaRPr lang="zh-CN" altLang="zh-CN"/>
          </a:p>
        </p:txBody>
      </p:sp>
      <p:sp>
        <p:nvSpPr>
          <p:cNvPr id="4" name="TextBox 3"/>
          <p:cNvSpPr txBox="1"/>
          <p:nvPr/>
        </p:nvSpPr>
        <p:spPr>
          <a:xfrm>
            <a:off x="152400" y="212001"/>
            <a:ext cx="8839200" cy="5786199"/>
          </a:xfrm>
          <a:prstGeom prst="rect">
            <a:avLst/>
          </a:prstGeom>
          <a:noFill/>
        </p:spPr>
        <p:txBody>
          <a:bodyPr wrap="square" rtlCol="0">
            <a:spAutoFit/>
          </a:bodyPr>
          <a:lstStyle/>
          <a:p>
            <a:r>
              <a:rPr lang="hu-HU" sz="2800" b="1" dirty="0" smtClean="0">
                <a:solidFill>
                  <a:srgbClr val="FF0000"/>
                </a:solidFill>
                <a:effectLst>
                  <a:outerShdw blurRad="38100" dist="38100" dir="2700000" algn="tl">
                    <a:srgbClr val="000000">
                      <a:alpha val="43137"/>
                    </a:srgbClr>
                  </a:outerShdw>
                </a:effectLst>
              </a:rPr>
              <a:t>HAS </a:t>
            </a:r>
            <a:r>
              <a:rPr lang="en-US" sz="2800" b="1" dirty="0" smtClean="0">
                <a:solidFill>
                  <a:srgbClr val="FF0000"/>
                </a:solidFill>
                <a:effectLst>
                  <a:outerShdw blurRad="38100" dist="38100" dir="2700000" algn="tl">
                    <a:srgbClr val="000000">
                      <a:alpha val="43137"/>
                    </a:srgbClr>
                  </a:outerShdw>
                </a:effectLst>
              </a:rPr>
              <a:t>Wigner RCP, Budapest</a:t>
            </a:r>
          </a:p>
          <a:p>
            <a:endParaRPr lang="en-US" dirty="0" smtClean="0"/>
          </a:p>
          <a:p>
            <a:r>
              <a:rPr lang="hu-HU" dirty="0"/>
              <a:t>Márk </a:t>
            </a:r>
            <a:r>
              <a:rPr lang="hu-HU" dirty="0" err="1"/>
              <a:t>Aladi</a:t>
            </a:r>
            <a:r>
              <a:rPr lang="hu-HU" dirty="0"/>
              <a:t>, </a:t>
            </a:r>
            <a:r>
              <a:rPr lang="en-US" dirty="0" err="1" smtClean="0"/>
              <a:t>Miklós</a:t>
            </a:r>
            <a:r>
              <a:rPr lang="en-US" dirty="0" smtClean="0"/>
              <a:t> </a:t>
            </a:r>
            <a:r>
              <a:rPr lang="en-US" dirty="0" err="1" smtClean="0"/>
              <a:t>Kedves</a:t>
            </a:r>
            <a:r>
              <a:rPr lang="en-US" dirty="0" smtClean="0"/>
              <a:t>, </a:t>
            </a:r>
            <a:r>
              <a:rPr lang="en-US" dirty="0" err="1" smtClean="0"/>
              <a:t>Béla</a:t>
            </a:r>
            <a:r>
              <a:rPr lang="en-US" dirty="0" smtClean="0"/>
              <a:t> </a:t>
            </a:r>
            <a:r>
              <a:rPr lang="en-US" dirty="0" err="1" smtClean="0"/>
              <a:t>Ráczkevi</a:t>
            </a:r>
            <a:r>
              <a:rPr lang="en-US" dirty="0" smtClean="0"/>
              <a:t>, </a:t>
            </a:r>
          </a:p>
          <a:p>
            <a:r>
              <a:rPr lang="en-US" dirty="0" err="1" smtClean="0"/>
              <a:t>Péter</a:t>
            </a:r>
            <a:r>
              <a:rPr lang="en-US" dirty="0" smtClean="0"/>
              <a:t> </a:t>
            </a:r>
            <a:r>
              <a:rPr lang="en-US" dirty="0" err="1" smtClean="0"/>
              <a:t>Lévai</a:t>
            </a:r>
            <a:r>
              <a:rPr lang="en-US" dirty="0" smtClean="0"/>
              <a:t>   </a:t>
            </a:r>
            <a:r>
              <a:rPr lang="hu-HU" dirty="0"/>
              <a:t>et </a:t>
            </a:r>
            <a:r>
              <a:rPr lang="hu-HU" dirty="0" err="1"/>
              <a:t>al</a:t>
            </a:r>
            <a:r>
              <a:rPr lang="hu-HU" dirty="0"/>
              <a:t>.</a:t>
            </a:r>
          </a:p>
          <a:p>
            <a:r>
              <a:rPr lang="en-US" b="1" dirty="0" smtClean="0">
                <a:solidFill>
                  <a:srgbClr val="FF0000"/>
                </a:solidFill>
                <a:effectLst>
                  <a:outerShdw blurRad="38100" dist="38100" dir="2700000" algn="tl">
                    <a:srgbClr val="000000">
                      <a:alpha val="43137"/>
                    </a:srgbClr>
                  </a:outerShdw>
                </a:effectLst>
              </a:rPr>
              <a:t>Laser wake acceleration of protons for radiation therapy</a:t>
            </a:r>
          </a:p>
          <a:p>
            <a:endParaRPr lang="en-US" dirty="0">
              <a:effectLst>
                <a:outerShdw blurRad="38100" dist="38100" dir="2700000" algn="tl">
                  <a:srgbClr val="000000">
                    <a:alpha val="43137"/>
                  </a:srgbClr>
                </a:outerShdw>
              </a:effectLst>
            </a:endParaRPr>
          </a:p>
          <a:p>
            <a:r>
              <a:rPr lang="hu-HU" b="1" dirty="0" err="1" smtClean="0">
                <a:solidFill>
                  <a:srgbClr val="FF0000"/>
                </a:solidFill>
                <a:effectLst>
                  <a:outerShdw blurRad="38100" dist="38100" dir="2700000" algn="tl">
                    <a:srgbClr val="000000">
                      <a:alpha val="43137"/>
                    </a:srgbClr>
                  </a:outerShdw>
                </a:effectLst>
              </a:rPr>
              <a:t>Fusion</a:t>
            </a:r>
            <a:r>
              <a:rPr lang="hu-HU" b="1" dirty="0" smtClean="0">
                <a:solidFill>
                  <a:srgbClr val="FF0000"/>
                </a:solidFill>
                <a:effectLst>
                  <a:outerShdw blurRad="38100" dist="38100" dir="2700000" algn="tl">
                    <a:srgbClr val="000000">
                      <a:alpha val="43137"/>
                    </a:srgbClr>
                  </a:outerShdw>
                </a:effectLst>
              </a:rPr>
              <a:t> </a:t>
            </a:r>
            <a:r>
              <a:rPr lang="hu-HU" b="1" dirty="0" err="1" smtClean="0">
                <a:solidFill>
                  <a:srgbClr val="FF0000"/>
                </a:solidFill>
                <a:effectLst>
                  <a:outerShdw blurRad="38100" dist="38100" dir="2700000" algn="tl">
                    <a:srgbClr val="000000">
                      <a:alpha val="43137"/>
                    </a:srgbClr>
                  </a:outerShdw>
                </a:effectLst>
              </a:rPr>
              <a:t>plasma</a:t>
            </a:r>
            <a:r>
              <a:rPr lang="hu-HU" b="1" dirty="0" smtClean="0">
                <a:solidFill>
                  <a:srgbClr val="FF0000"/>
                </a:solidFill>
                <a:effectLst>
                  <a:outerShdw blurRad="38100" dist="38100" dir="2700000" algn="tl">
                    <a:srgbClr val="000000">
                      <a:alpha val="43137"/>
                    </a:srgbClr>
                  </a:outerShdw>
                </a:effectLst>
              </a:rPr>
              <a:t> </a:t>
            </a:r>
            <a:r>
              <a:rPr lang="hu-HU" b="1" dirty="0" err="1" smtClean="0">
                <a:solidFill>
                  <a:srgbClr val="FF0000"/>
                </a:solidFill>
                <a:effectLst>
                  <a:outerShdw blurRad="38100" dist="38100" dir="2700000" algn="tl">
                    <a:srgbClr val="000000">
                      <a:alpha val="43137"/>
                    </a:srgbClr>
                  </a:outerShdw>
                </a:effectLst>
              </a:rPr>
              <a:t>diagnostics</a:t>
            </a:r>
            <a:r>
              <a:rPr lang="hu-HU" b="1" dirty="0" smtClean="0">
                <a:solidFill>
                  <a:srgbClr val="FF0000"/>
                </a:solidFill>
                <a:effectLst>
                  <a:outerShdw blurRad="38100" dist="38100" dir="2700000" algn="tl">
                    <a:srgbClr val="000000">
                      <a:alpha val="43137"/>
                    </a:srgbClr>
                  </a:outerShdw>
                </a:effectLst>
              </a:rPr>
              <a:t>, ITER</a:t>
            </a:r>
            <a:r>
              <a:rPr lang="en-US" b="1" dirty="0" smtClean="0">
                <a:solidFill>
                  <a:srgbClr val="FF0000"/>
                </a:solidFill>
                <a:effectLst>
                  <a:outerShdw blurRad="38100" dist="38100" dir="2700000" algn="tl">
                    <a:srgbClr val="000000">
                      <a:alpha val="43137"/>
                    </a:srgbClr>
                  </a:outerShdw>
                </a:effectLst>
              </a:rPr>
              <a:t>, JET etc.</a:t>
            </a:r>
          </a:p>
          <a:p>
            <a:endParaRPr lang="en-US" b="1" dirty="0" smtClean="0">
              <a:solidFill>
                <a:srgbClr val="FF0000"/>
              </a:solidFill>
              <a:effectLst>
                <a:outerShdw blurRad="38100" dist="38100" dir="2700000" algn="tl">
                  <a:srgbClr val="000000">
                    <a:alpha val="43137"/>
                  </a:srgbClr>
                </a:outerShdw>
              </a:effectLst>
            </a:endParaRPr>
          </a:p>
          <a:p>
            <a:r>
              <a:rPr lang="en-US" dirty="0" smtClean="0"/>
              <a:t>P</a:t>
            </a:r>
            <a:r>
              <a:rPr lang="hu-HU" dirty="0" smtClean="0"/>
              <a:t>éter Dombi, Péter Rácz, Norbert Kroo et </a:t>
            </a:r>
            <a:r>
              <a:rPr lang="hu-HU" dirty="0" err="1" smtClean="0"/>
              <a:t>al</a:t>
            </a:r>
            <a:r>
              <a:rPr lang="hu-HU" dirty="0" smtClean="0"/>
              <a:t>. </a:t>
            </a:r>
          </a:p>
          <a:p>
            <a:endParaRPr lang="hu-HU" dirty="0">
              <a:effectLst>
                <a:outerShdw blurRad="38100" dist="38100" dir="2700000" algn="tl">
                  <a:srgbClr val="000000">
                    <a:alpha val="43137"/>
                  </a:srgbClr>
                </a:outerShdw>
              </a:effectLst>
            </a:endParaRPr>
          </a:p>
          <a:p>
            <a:r>
              <a:rPr lang="hu-HU" b="1" dirty="0" err="1" smtClean="0">
                <a:solidFill>
                  <a:srgbClr val="FF0000"/>
                </a:solidFill>
                <a:effectLst>
                  <a:outerShdw blurRad="38100" dist="38100" dir="2700000" algn="tl">
                    <a:srgbClr val="000000">
                      <a:alpha val="43137"/>
                    </a:srgbClr>
                  </a:outerShdw>
                </a:effectLst>
              </a:rPr>
              <a:t>Laser</a:t>
            </a:r>
            <a:r>
              <a:rPr lang="hu-HU" b="1" dirty="0" smtClean="0">
                <a:solidFill>
                  <a:srgbClr val="FF0000"/>
                </a:solidFill>
                <a:effectLst>
                  <a:outerShdw blurRad="38100" dist="38100" dir="2700000" algn="tl">
                    <a:srgbClr val="000000">
                      <a:alpha val="43137"/>
                    </a:srgbClr>
                  </a:outerShdw>
                </a:effectLst>
              </a:rPr>
              <a:t> </a:t>
            </a:r>
            <a:r>
              <a:rPr lang="hu-HU" b="1" dirty="0" err="1" smtClean="0">
                <a:solidFill>
                  <a:srgbClr val="FF0000"/>
                </a:solidFill>
                <a:effectLst>
                  <a:outerShdw blurRad="38100" dist="38100" dir="2700000" algn="tl">
                    <a:srgbClr val="000000">
                      <a:alpha val="43137"/>
                    </a:srgbClr>
                  </a:outerShdw>
                </a:effectLst>
              </a:rPr>
              <a:t>induced</a:t>
            </a:r>
            <a:r>
              <a:rPr lang="hu-HU" b="1" dirty="0" smtClean="0">
                <a:solidFill>
                  <a:srgbClr val="FF0000"/>
                </a:solidFill>
                <a:effectLst>
                  <a:outerShdw blurRad="38100" dist="38100" dir="2700000" algn="tl">
                    <a:srgbClr val="000000">
                      <a:alpha val="43137"/>
                    </a:srgbClr>
                  </a:outerShdw>
                </a:effectLst>
              </a:rPr>
              <a:t> </a:t>
            </a:r>
            <a:r>
              <a:rPr lang="hu-HU" b="1" dirty="0" err="1" smtClean="0">
                <a:solidFill>
                  <a:srgbClr val="FF0000"/>
                </a:solidFill>
                <a:effectLst>
                  <a:outerShdw blurRad="38100" dist="38100" dir="2700000" algn="tl">
                    <a:srgbClr val="000000">
                      <a:alpha val="43137"/>
                    </a:srgbClr>
                  </a:outerShdw>
                </a:effectLst>
              </a:rPr>
              <a:t>nano-plasmonics</a:t>
            </a:r>
            <a:endParaRPr lang="en-US" b="1" dirty="0" smtClean="0">
              <a:solidFill>
                <a:srgbClr val="FF0000"/>
              </a:solidFill>
              <a:effectLst>
                <a:outerShdw blurRad="38100" dist="38100" dir="2700000" algn="tl">
                  <a:srgbClr val="000000">
                    <a:alpha val="43137"/>
                  </a:srgbClr>
                </a:outerShdw>
              </a:effectLst>
            </a:endParaRPr>
          </a:p>
          <a:p>
            <a:endParaRPr lang="it-IT" dirty="0" smtClean="0"/>
          </a:p>
          <a:p>
            <a:endParaRPr lang="it-IT" dirty="0"/>
          </a:p>
          <a:p>
            <a:endParaRPr lang="it-IT" dirty="0" smtClean="0"/>
          </a:p>
          <a:p>
            <a:endParaRPr lang="it-IT" dirty="0"/>
          </a:p>
          <a:p>
            <a:r>
              <a:rPr lang="it-IT" dirty="0" smtClean="0"/>
              <a:t>                </a:t>
            </a:r>
            <a:r>
              <a:rPr lang="it-IT" b="1" dirty="0" smtClean="0"/>
              <a:t>Validation tests:</a:t>
            </a:r>
          </a:p>
          <a:p>
            <a:r>
              <a:rPr lang="it-IT" dirty="0" smtClean="0"/>
              <a:t>                 Ti-Si </a:t>
            </a:r>
            <a:r>
              <a:rPr lang="it-IT" dirty="0"/>
              <a:t>Hidra L. 30mJ 10Hz </a:t>
            </a:r>
            <a:r>
              <a:rPr lang="it-IT" dirty="0" smtClean="0"/>
              <a:t>40fs</a:t>
            </a:r>
          </a:p>
          <a:p>
            <a:endParaRPr lang="it-IT" b="1" dirty="0">
              <a:solidFill>
                <a:srgbClr val="FF0000"/>
              </a:solidFill>
              <a:effectLst>
                <a:outerShdw blurRad="38100" dist="38100" dir="2700000" algn="tl">
                  <a:srgbClr val="000000">
                    <a:alpha val="43137"/>
                  </a:srgbClr>
                </a:outerShdw>
              </a:effectLst>
            </a:endParaRPr>
          </a:p>
          <a:p>
            <a:r>
              <a:rPr lang="it-IT" b="1" dirty="0" smtClean="0">
                <a:solidFill>
                  <a:srgbClr val="FF0000"/>
                </a:solidFill>
                <a:effectLst>
                  <a:outerShdw blurRad="38100" dist="38100" dir="2700000" algn="tl">
                    <a:srgbClr val="000000">
                      <a:alpha val="43137"/>
                    </a:srgbClr>
                  </a:outerShdw>
                </a:effectLst>
              </a:rPr>
              <a:t>                 See Attila Bony</a:t>
            </a:r>
            <a:r>
              <a:rPr lang="hu-HU" b="1" dirty="0" smtClean="0">
                <a:solidFill>
                  <a:srgbClr val="FF0000"/>
                </a:solidFill>
                <a:effectLst>
                  <a:outerShdw blurRad="38100" dist="38100" dir="2700000" algn="tl">
                    <a:srgbClr val="000000">
                      <a:alpha val="43137"/>
                    </a:srgbClr>
                  </a:outerShdw>
                </a:effectLst>
              </a:rPr>
              <a:t>á</a:t>
            </a:r>
            <a:r>
              <a:rPr lang="en-US" b="1" dirty="0" smtClean="0">
                <a:solidFill>
                  <a:srgbClr val="FF0000"/>
                </a:solidFill>
                <a:effectLst>
                  <a:outerShdw blurRad="38100" dist="38100" dir="2700000" algn="tl">
                    <a:srgbClr val="000000">
                      <a:alpha val="43137"/>
                    </a:srgbClr>
                  </a:outerShdw>
                </a:effectLst>
              </a:rPr>
              <a:t>r’s talk</a:t>
            </a:r>
            <a:endParaRPr lang="en-US" b="1" dirty="0">
              <a:solidFill>
                <a:srgbClr val="FF0000"/>
              </a:solidFill>
              <a:effectLst>
                <a:outerShdw blurRad="38100" dist="38100" dir="2700000" algn="tl">
                  <a:srgbClr val="000000">
                    <a:alpha val="43137"/>
                  </a:srgbClr>
                </a:outerShdw>
              </a:effectLst>
            </a:endParaRPr>
          </a:p>
          <a:p>
            <a:endParaRPr lang="en-US" dirty="0">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8652" y="3276600"/>
            <a:ext cx="4272948" cy="2843090"/>
          </a:xfrm>
          <a:prstGeom prst="rect">
            <a:avLst/>
          </a:prstGeom>
        </p:spPr>
      </p:pic>
    </p:spTree>
    <p:extLst>
      <p:ext uri="{BB962C8B-B14F-4D97-AF65-F5344CB8AC3E}">
        <p14:creationId xmlns:p14="http://schemas.microsoft.com/office/powerpoint/2010/main" val="264005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33</a:t>
            </a:fld>
            <a:endParaRPr lang="zh-CN" altLang="zh-CN"/>
          </a:p>
        </p:txBody>
      </p:sp>
      <p:sp>
        <p:nvSpPr>
          <p:cNvPr id="4" name="Rectangle 3"/>
          <p:cNvSpPr/>
          <p:nvPr/>
        </p:nvSpPr>
        <p:spPr>
          <a:xfrm>
            <a:off x="152400" y="81518"/>
            <a:ext cx="8270213" cy="369332"/>
          </a:xfrm>
          <a:prstGeom prst="rect">
            <a:avLst/>
          </a:prstGeom>
        </p:spPr>
        <p:txBody>
          <a:bodyPr wrap="none">
            <a:spAutoFit/>
          </a:bodyPr>
          <a:lstStyle/>
          <a:p>
            <a:r>
              <a:rPr lang="en-US" b="1" dirty="0" smtClean="0">
                <a:solidFill>
                  <a:srgbClr val="FF0000"/>
                </a:solidFill>
                <a:effectLst>
                  <a:outerShdw blurRad="38100" dist="38100" dir="2700000" algn="tl">
                    <a:srgbClr val="000000">
                      <a:alpha val="43137"/>
                    </a:srgbClr>
                  </a:outerShdw>
                </a:effectLst>
              </a:rPr>
              <a:t>Experimental test of similar configuration @ </a:t>
            </a:r>
            <a:r>
              <a:rPr lang="en-US" b="1" dirty="0" err="1" smtClean="0">
                <a:solidFill>
                  <a:srgbClr val="FF0000"/>
                </a:solidFill>
                <a:effectLst>
                  <a:outerShdw blurRad="38100" dist="38100" dir="2700000" algn="tl">
                    <a:srgbClr val="000000">
                      <a:alpha val="43137"/>
                    </a:srgbClr>
                  </a:outerShdw>
                </a:effectLst>
              </a:rPr>
              <a:t>ShenGuang</a:t>
            </a:r>
            <a:r>
              <a:rPr lang="en-US" b="1" dirty="0" smtClean="0">
                <a:solidFill>
                  <a:srgbClr val="FF0000"/>
                </a:solidFill>
                <a:effectLst>
                  <a:outerShdw blurRad="38100" dist="38100" dir="2700000" algn="tl">
                    <a:srgbClr val="000000">
                      <a:alpha val="43137"/>
                    </a:srgbClr>
                  </a:outerShdw>
                </a:effectLst>
              </a:rPr>
              <a:t>-II Up, Shanghai :</a:t>
            </a:r>
            <a:endParaRPr lang="en-US" b="1" dirty="0">
              <a:solidFill>
                <a:srgbClr val="FF0000"/>
              </a:solidFill>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a:stretch>
            <a:fillRect/>
          </a:stretch>
        </p:blipFill>
        <p:spPr>
          <a:xfrm>
            <a:off x="171450" y="3657600"/>
            <a:ext cx="1905000" cy="2988283"/>
          </a:xfrm>
          <a:prstGeom prst="rect">
            <a:avLst/>
          </a:prstGeom>
        </p:spPr>
      </p:pic>
      <p:pic>
        <p:nvPicPr>
          <p:cNvPr id="6" name="Picture 5"/>
          <p:cNvPicPr>
            <a:picLocks noChangeAspect="1"/>
          </p:cNvPicPr>
          <p:nvPr/>
        </p:nvPicPr>
        <p:blipFill>
          <a:blip r:embed="rId3"/>
          <a:stretch>
            <a:fillRect/>
          </a:stretch>
        </p:blipFill>
        <p:spPr>
          <a:xfrm>
            <a:off x="2286000" y="3352800"/>
            <a:ext cx="975787" cy="2574150"/>
          </a:xfrm>
          <a:prstGeom prst="rect">
            <a:avLst/>
          </a:prstGeom>
        </p:spPr>
      </p:pic>
      <p:sp>
        <p:nvSpPr>
          <p:cNvPr id="7" name="TextBox 6"/>
          <p:cNvSpPr txBox="1"/>
          <p:nvPr/>
        </p:nvSpPr>
        <p:spPr>
          <a:xfrm>
            <a:off x="228599" y="2057400"/>
            <a:ext cx="3733801" cy="1200329"/>
          </a:xfrm>
          <a:prstGeom prst="rect">
            <a:avLst/>
          </a:prstGeom>
          <a:noFill/>
        </p:spPr>
        <p:txBody>
          <a:bodyPr wrap="square" rtlCol="0">
            <a:spAutoFit/>
          </a:bodyPr>
          <a:lstStyle/>
          <a:p>
            <a:r>
              <a:rPr lang="en-US" dirty="0" smtClean="0"/>
              <a:t>4 (up) + 4(down) lasers</a:t>
            </a:r>
          </a:p>
          <a:p>
            <a:r>
              <a:rPr lang="en-US" dirty="0" smtClean="0"/>
              <a:t>Target thickness, h </a:t>
            </a:r>
            <a:r>
              <a:rPr lang="en-US" sz="1400" dirty="0" smtClean="0"/>
              <a:t>(3.6</a:t>
            </a:r>
            <a:r>
              <a:rPr lang="el-GR" sz="1400" dirty="0" smtClean="0"/>
              <a:t>μ</a:t>
            </a:r>
            <a:r>
              <a:rPr lang="en-US" sz="1400" dirty="0" smtClean="0"/>
              <a:t>m-1mm) </a:t>
            </a:r>
          </a:p>
          <a:p>
            <a:r>
              <a:rPr lang="en-US" dirty="0" smtClean="0"/>
              <a:t>&amp; radius, R,  </a:t>
            </a:r>
            <a:r>
              <a:rPr lang="en-US" sz="1400" dirty="0" smtClean="0"/>
              <a:t>(150-400</a:t>
            </a:r>
            <a:r>
              <a:rPr lang="el-GR" sz="1400" dirty="0"/>
              <a:t>μ</a:t>
            </a:r>
            <a:r>
              <a:rPr lang="en-US" sz="1400" dirty="0" smtClean="0"/>
              <a:t>m)  </a:t>
            </a:r>
            <a:r>
              <a:rPr lang="en-US" dirty="0" smtClean="0"/>
              <a:t>were</a:t>
            </a:r>
          </a:p>
          <a:p>
            <a:r>
              <a:rPr lang="en-US" dirty="0" smtClean="0"/>
              <a:t>varied.</a:t>
            </a:r>
            <a:endParaRPr lang="en-US" dirty="0"/>
          </a:p>
        </p:txBody>
      </p:sp>
      <p:sp>
        <p:nvSpPr>
          <p:cNvPr id="8" name="TextBox 7"/>
          <p:cNvSpPr txBox="1"/>
          <p:nvPr/>
        </p:nvSpPr>
        <p:spPr>
          <a:xfrm>
            <a:off x="3657600" y="2209800"/>
            <a:ext cx="5117652" cy="1754326"/>
          </a:xfrm>
          <a:prstGeom prst="rect">
            <a:avLst/>
          </a:prstGeom>
          <a:noFill/>
        </p:spPr>
        <p:txBody>
          <a:bodyPr wrap="square" rtlCol="0">
            <a:spAutoFit/>
          </a:bodyPr>
          <a:lstStyle/>
          <a:p>
            <a:r>
              <a:rPr lang="en-US" dirty="0" smtClean="0"/>
              <a:t>Total pulse energy 1.2kJ (2ns) for 8 beams.</a:t>
            </a:r>
          </a:p>
          <a:p>
            <a:r>
              <a:rPr lang="en-US" dirty="0" smtClean="0"/>
              <a:t>Shortest (250ps) pulses -&gt;  100s MeV ions &gt;</a:t>
            </a:r>
            <a:br>
              <a:rPr lang="en-US" dirty="0" smtClean="0"/>
            </a:br>
            <a:r>
              <a:rPr lang="en-US" dirty="0" smtClean="0"/>
              <a:t>non-thermal distr.  =  directed ion acceleration </a:t>
            </a:r>
          </a:p>
          <a:p>
            <a:endParaRPr lang="en-US" dirty="0"/>
          </a:p>
          <a:p>
            <a:r>
              <a:rPr lang="en-US" dirty="0" smtClean="0"/>
              <a:t>Typical fusion neutron energies were measured &amp; used to extract the target density.</a:t>
            </a:r>
            <a:endParaRPr lang="en-US" dirty="0"/>
          </a:p>
        </p:txBody>
      </p:sp>
      <p:pic>
        <p:nvPicPr>
          <p:cNvPr id="9" name="Picture 8"/>
          <p:cNvPicPr>
            <a:picLocks noChangeAspect="1"/>
          </p:cNvPicPr>
          <p:nvPr/>
        </p:nvPicPr>
        <p:blipFill>
          <a:blip r:embed="rId4"/>
          <a:stretch>
            <a:fillRect/>
          </a:stretch>
        </p:blipFill>
        <p:spPr>
          <a:xfrm>
            <a:off x="3657600" y="3964126"/>
            <a:ext cx="4411688" cy="2818800"/>
          </a:xfrm>
          <a:prstGeom prst="rect">
            <a:avLst/>
          </a:prstGeom>
        </p:spPr>
      </p:pic>
      <p:pic>
        <p:nvPicPr>
          <p:cNvPr id="11" name="Picture 10"/>
          <p:cNvPicPr>
            <a:picLocks noChangeAspect="1"/>
          </p:cNvPicPr>
          <p:nvPr/>
        </p:nvPicPr>
        <p:blipFill>
          <a:blip r:embed="rId5"/>
          <a:stretch>
            <a:fillRect/>
          </a:stretch>
        </p:blipFill>
        <p:spPr>
          <a:xfrm>
            <a:off x="1856917" y="462005"/>
            <a:ext cx="6918335" cy="1547860"/>
          </a:xfrm>
          <a:prstGeom prst="rect">
            <a:avLst/>
          </a:prstGeom>
        </p:spPr>
      </p:pic>
      <p:sp>
        <p:nvSpPr>
          <p:cNvPr id="3" name="Rectangle 2"/>
          <p:cNvSpPr/>
          <p:nvPr/>
        </p:nvSpPr>
        <p:spPr>
          <a:xfrm>
            <a:off x="3962400" y="1143000"/>
            <a:ext cx="1371600" cy="2286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68096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34</a:t>
            </a:fld>
            <a:endParaRPr lang="zh-CN" altLang="zh-CN"/>
          </a:p>
        </p:txBody>
      </p:sp>
      <p:sp>
        <p:nvSpPr>
          <p:cNvPr id="3" name="Rectangle 2"/>
          <p:cNvSpPr/>
          <p:nvPr/>
        </p:nvSpPr>
        <p:spPr>
          <a:xfrm>
            <a:off x="152400" y="81518"/>
            <a:ext cx="8270213" cy="369332"/>
          </a:xfrm>
          <a:prstGeom prst="rect">
            <a:avLst/>
          </a:prstGeom>
        </p:spPr>
        <p:txBody>
          <a:bodyPr wrap="none">
            <a:spAutoFit/>
          </a:bodyPr>
          <a:lstStyle/>
          <a:p>
            <a:r>
              <a:rPr lang="en-US" b="1" dirty="0" smtClean="0">
                <a:solidFill>
                  <a:srgbClr val="FF0000"/>
                </a:solidFill>
                <a:effectLst>
                  <a:outerShdw blurRad="38100" dist="38100" dir="2700000" algn="tl">
                    <a:srgbClr val="000000">
                      <a:alpha val="43137"/>
                    </a:srgbClr>
                  </a:outerShdw>
                </a:effectLst>
              </a:rPr>
              <a:t>Experimental test of similar configuration @ </a:t>
            </a:r>
            <a:r>
              <a:rPr lang="en-US" b="1" dirty="0" err="1" smtClean="0">
                <a:solidFill>
                  <a:srgbClr val="FF0000"/>
                </a:solidFill>
                <a:effectLst>
                  <a:outerShdw blurRad="38100" dist="38100" dir="2700000" algn="tl">
                    <a:srgbClr val="000000">
                      <a:alpha val="43137"/>
                    </a:srgbClr>
                  </a:outerShdw>
                </a:effectLst>
              </a:rPr>
              <a:t>ShenGuang</a:t>
            </a:r>
            <a:r>
              <a:rPr lang="en-US" b="1" dirty="0" smtClean="0">
                <a:solidFill>
                  <a:srgbClr val="FF0000"/>
                </a:solidFill>
                <a:effectLst>
                  <a:outerShdw blurRad="38100" dist="38100" dir="2700000" algn="tl">
                    <a:srgbClr val="000000">
                      <a:alpha val="43137"/>
                    </a:srgbClr>
                  </a:outerShdw>
                </a:effectLst>
              </a:rPr>
              <a:t>-II Up, Shanghai :</a:t>
            </a:r>
            <a:endParaRPr lang="en-US" b="1" dirty="0">
              <a:solidFill>
                <a:srgbClr val="FF0000"/>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a:stretch>
            <a:fillRect/>
          </a:stretch>
        </p:blipFill>
        <p:spPr>
          <a:xfrm>
            <a:off x="304800" y="609599"/>
            <a:ext cx="4038600" cy="3505753"/>
          </a:xfrm>
          <a:prstGeom prst="rect">
            <a:avLst/>
          </a:prstGeom>
        </p:spPr>
      </p:pic>
      <p:pic>
        <p:nvPicPr>
          <p:cNvPr id="5" name="Picture 4"/>
          <p:cNvPicPr>
            <a:picLocks noChangeAspect="1"/>
          </p:cNvPicPr>
          <p:nvPr/>
        </p:nvPicPr>
        <p:blipFill>
          <a:blip r:embed="rId3"/>
          <a:stretch>
            <a:fillRect/>
          </a:stretch>
        </p:blipFill>
        <p:spPr>
          <a:xfrm>
            <a:off x="4724400" y="609598"/>
            <a:ext cx="4101056" cy="3577227"/>
          </a:xfrm>
          <a:prstGeom prst="rect">
            <a:avLst/>
          </a:prstGeom>
        </p:spPr>
      </p:pic>
      <p:pic>
        <p:nvPicPr>
          <p:cNvPr id="6" name="Picture 5"/>
          <p:cNvPicPr>
            <a:picLocks noChangeAspect="1"/>
          </p:cNvPicPr>
          <p:nvPr/>
        </p:nvPicPr>
        <p:blipFill>
          <a:blip r:embed="rId4"/>
          <a:stretch>
            <a:fillRect/>
          </a:stretch>
        </p:blipFill>
        <p:spPr>
          <a:xfrm>
            <a:off x="457200" y="4848224"/>
            <a:ext cx="7997605" cy="1476375"/>
          </a:xfrm>
          <a:prstGeom prst="rect">
            <a:avLst/>
          </a:prstGeom>
        </p:spPr>
      </p:pic>
      <p:sp>
        <p:nvSpPr>
          <p:cNvPr id="7" name="Rectangle 6"/>
          <p:cNvSpPr/>
          <p:nvPr/>
        </p:nvSpPr>
        <p:spPr>
          <a:xfrm>
            <a:off x="228600" y="4648200"/>
            <a:ext cx="3124200"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800600" y="5949950"/>
            <a:ext cx="3505200"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36094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35</a:t>
            </a:fld>
            <a:endParaRPr lang="zh-CN" altLang="zh-CN"/>
          </a:p>
        </p:txBody>
      </p:sp>
      <p:pic>
        <p:nvPicPr>
          <p:cNvPr id="4" name="Picture 3"/>
          <p:cNvPicPr>
            <a:picLocks noChangeAspect="1"/>
          </p:cNvPicPr>
          <p:nvPr/>
        </p:nvPicPr>
        <p:blipFill>
          <a:blip r:embed="rId2"/>
          <a:stretch>
            <a:fillRect/>
          </a:stretch>
        </p:blipFill>
        <p:spPr>
          <a:xfrm>
            <a:off x="280913" y="3200400"/>
            <a:ext cx="4845557" cy="3200400"/>
          </a:xfrm>
          <a:prstGeom prst="rect">
            <a:avLst/>
          </a:prstGeom>
        </p:spPr>
      </p:pic>
      <p:pic>
        <p:nvPicPr>
          <p:cNvPr id="5" name="Picture 4"/>
          <p:cNvPicPr>
            <a:picLocks noChangeAspect="1"/>
          </p:cNvPicPr>
          <p:nvPr/>
        </p:nvPicPr>
        <p:blipFill>
          <a:blip r:embed="rId3"/>
          <a:stretch>
            <a:fillRect/>
          </a:stretch>
        </p:blipFill>
        <p:spPr>
          <a:xfrm>
            <a:off x="29344" y="381000"/>
            <a:ext cx="4284116" cy="2819400"/>
          </a:xfrm>
          <a:prstGeom prst="rect">
            <a:avLst/>
          </a:prstGeom>
        </p:spPr>
      </p:pic>
      <p:sp>
        <p:nvSpPr>
          <p:cNvPr id="6" name="Rectangle 5"/>
          <p:cNvSpPr/>
          <p:nvPr/>
        </p:nvSpPr>
        <p:spPr>
          <a:xfrm>
            <a:off x="4419600" y="196334"/>
            <a:ext cx="4648200" cy="584775"/>
          </a:xfrm>
          <a:prstGeom prst="rect">
            <a:avLst/>
          </a:prstGeom>
        </p:spPr>
        <p:txBody>
          <a:bodyPr wrap="square">
            <a:spAutoFit/>
          </a:bodyPr>
          <a:lstStyle/>
          <a:p>
            <a:r>
              <a:rPr lang="en-US" sz="3200" b="1" dirty="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D</a:t>
            </a:r>
            <a:r>
              <a:rPr lang="en-US" sz="3200" b="1" dirty="0"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eposited momentum</a:t>
            </a:r>
            <a:endParaRPr lang="en-US" sz="3200" dirty="0"/>
          </a:p>
        </p:txBody>
      </p:sp>
      <p:sp>
        <p:nvSpPr>
          <p:cNvPr id="7" name="TextBox 6"/>
          <p:cNvSpPr txBox="1"/>
          <p:nvPr/>
        </p:nvSpPr>
        <p:spPr>
          <a:xfrm>
            <a:off x="5084618" y="1214616"/>
            <a:ext cx="4038600" cy="2923877"/>
          </a:xfrm>
          <a:prstGeom prst="rect">
            <a:avLst/>
          </a:prstGeom>
          <a:noFill/>
        </p:spPr>
        <p:txBody>
          <a:bodyPr wrap="square" rtlCol="0">
            <a:spAutoFit/>
          </a:bodyPr>
          <a:lstStyle/>
          <a:p>
            <a:r>
              <a:rPr lang="en-US" sz="2000" dirty="0" smtClean="0"/>
              <a:t>Leads to compression w/o external ablator surface</a:t>
            </a:r>
            <a:br>
              <a:rPr lang="en-US" sz="2000" dirty="0" smtClean="0"/>
            </a:br>
            <a:r>
              <a:rPr lang="en-US" b="1" dirty="0" smtClean="0">
                <a:solidFill>
                  <a:srgbClr val="0000CC"/>
                </a:solidFill>
              </a:rPr>
              <a:t>[</a:t>
            </a:r>
            <a:r>
              <a:rPr lang="en-US" b="1" dirty="0" err="1" smtClean="0">
                <a:solidFill>
                  <a:srgbClr val="0000CC"/>
                </a:solidFill>
              </a:rPr>
              <a:t>Gyulassy</a:t>
            </a:r>
            <a:r>
              <a:rPr lang="en-US" b="1" dirty="0">
                <a:solidFill>
                  <a:srgbClr val="0000CC"/>
                </a:solidFill>
              </a:rPr>
              <a:t>, Csernai, </a:t>
            </a:r>
            <a:r>
              <a:rPr lang="en-US" b="1" dirty="0" smtClean="0">
                <a:solidFill>
                  <a:srgbClr val="0000CC"/>
                </a:solidFill>
              </a:rPr>
              <a:t>NPA 1986]</a:t>
            </a:r>
            <a:br>
              <a:rPr lang="en-US" b="1" dirty="0" smtClean="0">
                <a:solidFill>
                  <a:srgbClr val="0000CC"/>
                </a:solidFill>
              </a:rPr>
            </a:br>
            <a:r>
              <a:rPr lang="en-US" b="1" dirty="0" smtClean="0">
                <a:solidFill>
                  <a:srgbClr val="0000CC"/>
                </a:solidFill>
                <a:sym typeface="Wingdings" panose="05000000000000000000" pitchFamily="2" charset="2"/>
              </a:rPr>
              <a:t> </a:t>
            </a:r>
            <a:r>
              <a:rPr lang="en-US" b="1" dirty="0" smtClean="0">
                <a:sym typeface="Wingdings" panose="05000000000000000000" pitchFamily="2" charset="2"/>
              </a:rPr>
              <a:t>leads to QGP formation</a:t>
            </a:r>
            <a:br>
              <a:rPr lang="en-US" b="1" dirty="0" smtClean="0">
                <a:sym typeface="Wingdings" panose="05000000000000000000" pitchFamily="2" charset="2"/>
              </a:rPr>
            </a:br>
            <a:r>
              <a:rPr lang="en-US" b="1" dirty="0" smtClean="0">
                <a:sym typeface="Wingdings" panose="05000000000000000000" pitchFamily="2" charset="2"/>
              </a:rPr>
              <a:t>      w/o RT instabilities</a:t>
            </a:r>
            <a:endParaRPr lang="en-US" b="1" dirty="0" smtClean="0"/>
          </a:p>
          <a:p>
            <a:endParaRPr lang="en-US" b="1" dirty="0" smtClean="0">
              <a:solidFill>
                <a:srgbClr val="0000CC"/>
              </a:solidFill>
            </a:endParaRPr>
          </a:p>
          <a:p>
            <a:endParaRPr lang="en-US" b="1" dirty="0">
              <a:solidFill>
                <a:srgbClr val="0000CC"/>
              </a:solidFill>
            </a:endParaRPr>
          </a:p>
          <a:p>
            <a:r>
              <a:rPr lang="en-US" dirty="0" smtClean="0"/>
              <a:t>Implanted </a:t>
            </a:r>
            <a:r>
              <a:rPr lang="en-US" b="1" dirty="0" err="1" smtClean="0"/>
              <a:t>nano</a:t>
            </a:r>
            <a:r>
              <a:rPr lang="en-US" b="1" dirty="0" smtClean="0"/>
              <a:t>-antennas</a:t>
            </a:r>
            <a:r>
              <a:rPr lang="en-US" dirty="0" smtClean="0"/>
              <a:t> increase further the compression !!</a:t>
            </a:r>
            <a:r>
              <a:rPr lang="en-US" dirty="0"/>
              <a:t/>
            </a:r>
            <a:br>
              <a:rPr lang="en-US" dirty="0"/>
            </a:br>
            <a:endParaRPr lang="en-US" b="1" dirty="0">
              <a:solidFill>
                <a:srgbClr val="0000CC"/>
              </a:solidFill>
            </a:endParaRPr>
          </a:p>
        </p:txBody>
      </p:sp>
      <p:sp>
        <p:nvSpPr>
          <p:cNvPr id="8" name="Bent Arrow 7"/>
          <p:cNvSpPr/>
          <p:nvPr/>
        </p:nvSpPr>
        <p:spPr>
          <a:xfrm rot="10800000">
            <a:off x="5378038" y="3886200"/>
            <a:ext cx="1746661" cy="1439546"/>
          </a:xfrm>
          <a:prstGeom prst="bentArrow">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3566168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36</a:t>
            </a:fld>
            <a:endParaRPr lang="zh-CN" altLang="zh-CN"/>
          </a:p>
        </p:txBody>
      </p:sp>
      <p:pic>
        <p:nvPicPr>
          <p:cNvPr id="3" name="Picture 2"/>
          <p:cNvPicPr>
            <a:picLocks noChangeAspect="1"/>
          </p:cNvPicPr>
          <p:nvPr/>
        </p:nvPicPr>
        <p:blipFill>
          <a:blip r:embed="rId2"/>
          <a:stretch>
            <a:fillRect/>
          </a:stretch>
        </p:blipFill>
        <p:spPr>
          <a:xfrm>
            <a:off x="190500" y="609600"/>
            <a:ext cx="8686800" cy="4167365"/>
          </a:xfrm>
          <a:prstGeom prst="rect">
            <a:avLst/>
          </a:prstGeom>
        </p:spPr>
      </p:pic>
      <p:sp>
        <p:nvSpPr>
          <p:cNvPr id="4" name="TextBox 3"/>
          <p:cNvSpPr txBox="1"/>
          <p:nvPr/>
        </p:nvSpPr>
        <p:spPr>
          <a:xfrm>
            <a:off x="381000" y="4731810"/>
            <a:ext cx="8534400" cy="2031325"/>
          </a:xfrm>
          <a:prstGeom prst="rect">
            <a:avLst/>
          </a:prstGeom>
          <a:noFill/>
        </p:spPr>
        <p:txBody>
          <a:bodyPr wrap="square" rtlCol="0">
            <a:spAutoFit/>
          </a:bodyPr>
          <a:lstStyle/>
          <a:p>
            <a:r>
              <a:rPr lang="en-US" dirty="0"/>
              <a:t>The electric </a:t>
            </a:r>
            <a:r>
              <a:rPr lang="en-US" dirty="0" smtClean="0"/>
              <a:t>field</a:t>
            </a:r>
            <a:r>
              <a:rPr lang="en-US" dirty="0"/>
              <a:t>, </a:t>
            </a:r>
            <a:r>
              <a:rPr lang="en-US" dirty="0" err="1" smtClean="0"/>
              <a:t>E</a:t>
            </a:r>
            <a:r>
              <a:rPr lang="en-US" baseline="-25000" dirty="0" err="1" smtClean="0"/>
              <a:t>y</a:t>
            </a:r>
            <a:r>
              <a:rPr lang="en-US" dirty="0" smtClean="0"/>
              <a:t> </a:t>
            </a:r>
            <a:r>
              <a:rPr lang="en-US" dirty="0"/>
              <a:t>(top) and magnetic </a:t>
            </a:r>
            <a:r>
              <a:rPr lang="en-US" dirty="0" smtClean="0"/>
              <a:t>field</a:t>
            </a:r>
            <a:r>
              <a:rPr lang="en-US" dirty="0"/>
              <a:t>, </a:t>
            </a:r>
            <a:r>
              <a:rPr lang="en-US" dirty="0" err="1" smtClean="0"/>
              <a:t>B</a:t>
            </a:r>
            <a:r>
              <a:rPr lang="en-US" baseline="-25000" dirty="0" err="1" smtClean="0"/>
              <a:t>z</a:t>
            </a:r>
            <a:r>
              <a:rPr lang="en-US" dirty="0" smtClean="0"/>
              <a:t> </a:t>
            </a:r>
            <a:r>
              <a:rPr lang="en-US" dirty="0"/>
              <a:t>(bottom) in a Laser Wake Field (LWF) wave </a:t>
            </a:r>
            <a:r>
              <a:rPr lang="en-US" dirty="0" smtClean="0"/>
              <a:t>formed by </a:t>
            </a:r>
            <a:r>
              <a:rPr lang="en-US" dirty="0"/>
              <a:t>irradiation from the </a:t>
            </a:r>
            <a:r>
              <a:rPr lang="en-US" dirty="0" smtClean="0"/>
              <a:t>±x- </a:t>
            </a:r>
            <a:r>
              <a:rPr lang="en-US" dirty="0"/>
              <a:t>direction. The rest number density of the H target is </a:t>
            </a:r>
            <a:r>
              <a:rPr lang="en-US" dirty="0" err="1" smtClean="0"/>
              <a:t>n</a:t>
            </a:r>
            <a:r>
              <a:rPr lang="en-US" baseline="-25000" dirty="0" err="1" smtClean="0"/>
              <a:t>H</a:t>
            </a:r>
            <a:r>
              <a:rPr lang="en-US" dirty="0" smtClean="0"/>
              <a:t> </a:t>
            </a:r>
            <a:r>
              <a:rPr lang="en-US" dirty="0"/>
              <a:t>= </a:t>
            </a:r>
            <a:r>
              <a:rPr lang="en-US" dirty="0" smtClean="0"/>
              <a:t>2.13  10</a:t>
            </a:r>
            <a:r>
              <a:rPr lang="en-US" baseline="30000" dirty="0" smtClean="0"/>
              <a:t>25</a:t>
            </a:r>
            <a:r>
              <a:rPr lang="en-US" dirty="0"/>
              <a:t>/</a:t>
            </a:r>
            <a:r>
              <a:rPr lang="en-US" dirty="0" smtClean="0"/>
              <a:t>m</a:t>
            </a:r>
            <a:r>
              <a:rPr lang="en-US" baseline="30000" dirty="0" smtClean="0"/>
              <a:t>3</a:t>
            </a:r>
            <a:r>
              <a:rPr lang="en-US" dirty="0" smtClean="0"/>
              <a:t> </a:t>
            </a:r>
            <a:r>
              <a:rPr lang="en-US" dirty="0"/>
              <a:t>= </a:t>
            </a:r>
            <a:r>
              <a:rPr lang="en-US" dirty="0" smtClean="0"/>
              <a:t>2.13  10</a:t>
            </a:r>
            <a:r>
              <a:rPr lang="en-US" baseline="30000" dirty="0" smtClean="0"/>
              <a:t>19</a:t>
            </a:r>
            <a:r>
              <a:rPr lang="en-US" dirty="0"/>
              <a:t>/</a:t>
            </a:r>
            <a:r>
              <a:rPr lang="en-US" dirty="0" smtClean="0"/>
              <a:t>cm</a:t>
            </a:r>
            <a:r>
              <a:rPr lang="en-US" baseline="30000" dirty="0" smtClean="0"/>
              <a:t>3</a:t>
            </a:r>
            <a:r>
              <a:rPr lang="en-US" dirty="0"/>
              <a:t>. </a:t>
            </a:r>
            <a:r>
              <a:rPr lang="en-US" dirty="0" smtClean="0"/>
              <a:t>The laser </a:t>
            </a:r>
            <a:r>
              <a:rPr lang="en-US" dirty="0"/>
              <a:t>beam wavelength is  </a:t>
            </a:r>
            <a:r>
              <a:rPr lang="el-GR" dirty="0" smtClean="0"/>
              <a:t>λ </a:t>
            </a:r>
            <a:r>
              <a:rPr lang="en-US" dirty="0" smtClean="0"/>
              <a:t>= 1</a:t>
            </a:r>
            <a:r>
              <a:rPr lang="el-GR" dirty="0"/>
              <a:t>μ</a:t>
            </a:r>
            <a:r>
              <a:rPr lang="en-US" dirty="0" smtClean="0"/>
              <a:t>m</a:t>
            </a:r>
            <a:r>
              <a:rPr lang="en-US" dirty="0"/>
              <a:t>. The LWF wavelength is about 20 </a:t>
            </a:r>
            <a:r>
              <a:rPr lang="el-GR" dirty="0" smtClean="0"/>
              <a:t>λ</a:t>
            </a:r>
            <a:r>
              <a:rPr lang="en-US" dirty="0" smtClean="0"/>
              <a:t>. </a:t>
            </a:r>
            <a:r>
              <a:rPr lang="en-US" sz="2400" b="1" dirty="0" smtClean="0"/>
              <a:t>Pulse energy is 19.6 J</a:t>
            </a:r>
            <a:br>
              <a:rPr lang="en-US" sz="2400" b="1" dirty="0" smtClean="0"/>
            </a:br>
            <a:r>
              <a:rPr lang="en-US" sz="2400" b="1" dirty="0" smtClean="0"/>
              <a:t>            </a:t>
            </a:r>
            <a:r>
              <a:rPr lang="en-US" dirty="0" smtClean="0">
                <a:solidFill>
                  <a:srgbClr val="006600"/>
                </a:solidFill>
              </a:rPr>
              <a:t>[</a:t>
            </a:r>
            <a:r>
              <a:rPr lang="en-US" dirty="0">
                <a:solidFill>
                  <a:srgbClr val="006600"/>
                </a:solidFill>
              </a:rPr>
              <a:t>Papp, I., et al</a:t>
            </a:r>
            <a:r>
              <a:rPr lang="en-US" dirty="0" smtClean="0">
                <a:solidFill>
                  <a:srgbClr val="006600"/>
                </a:solidFill>
              </a:rPr>
              <a:t>., NAPLIFE Collaboration</a:t>
            </a:r>
            <a:r>
              <a:rPr lang="en-US" smtClean="0">
                <a:solidFill>
                  <a:srgbClr val="006600"/>
                </a:solidFill>
              </a:rPr>
              <a:t>, arXiv-2009.03686]</a:t>
            </a:r>
            <a:r>
              <a:rPr lang="en-US" sz="2400" b="1" dirty="0" smtClean="0"/>
              <a:t/>
            </a:r>
            <a:br>
              <a:rPr lang="en-US" sz="2400" b="1" dirty="0" smtClean="0"/>
            </a:br>
            <a:endParaRPr lang="en-US" sz="2400" b="1" dirty="0"/>
          </a:p>
        </p:txBody>
      </p:sp>
      <p:sp>
        <p:nvSpPr>
          <p:cNvPr id="5" name="Rectangle 4"/>
          <p:cNvSpPr/>
          <p:nvPr/>
        </p:nvSpPr>
        <p:spPr>
          <a:xfrm>
            <a:off x="1828800" y="126357"/>
            <a:ext cx="5410200" cy="584775"/>
          </a:xfrm>
          <a:prstGeom prst="rect">
            <a:avLst/>
          </a:prstGeom>
        </p:spPr>
        <p:txBody>
          <a:bodyPr wrap="square">
            <a:spAutoFit/>
          </a:bodyPr>
          <a:lstStyle/>
          <a:p>
            <a:r>
              <a:rPr lang="en-US" sz="3200" b="1" dirty="0"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Laser Wake Field Collider</a:t>
            </a:r>
            <a:endParaRPr lang="en-US" sz="3200" dirty="0"/>
          </a:p>
        </p:txBody>
      </p:sp>
      <p:sp>
        <p:nvSpPr>
          <p:cNvPr id="7" name="Rectangle 6"/>
          <p:cNvSpPr/>
          <p:nvPr/>
        </p:nvSpPr>
        <p:spPr>
          <a:xfrm>
            <a:off x="990600" y="1143000"/>
            <a:ext cx="521297" cy="400110"/>
          </a:xfrm>
          <a:prstGeom prst="rect">
            <a:avLst/>
          </a:prstGeom>
        </p:spPr>
        <p:txBody>
          <a:bodyPr wrap="none">
            <a:spAutoFit/>
          </a:bodyPr>
          <a:lstStyle/>
          <a:p>
            <a:r>
              <a:rPr lang="en-US" sz="2000" b="1" dirty="0" err="1"/>
              <a:t>E</a:t>
            </a:r>
            <a:r>
              <a:rPr lang="en-US" sz="2000" b="1" baseline="-25000" dirty="0" err="1"/>
              <a:t>y</a:t>
            </a:r>
            <a:r>
              <a:rPr lang="en-US" sz="2000" b="1" dirty="0"/>
              <a:t> </a:t>
            </a:r>
          </a:p>
        </p:txBody>
      </p:sp>
      <p:sp>
        <p:nvSpPr>
          <p:cNvPr id="8" name="Rectangle 7"/>
          <p:cNvSpPr/>
          <p:nvPr/>
        </p:nvSpPr>
        <p:spPr>
          <a:xfrm>
            <a:off x="990600" y="2863440"/>
            <a:ext cx="455574" cy="400110"/>
          </a:xfrm>
          <a:prstGeom prst="rect">
            <a:avLst/>
          </a:prstGeom>
        </p:spPr>
        <p:txBody>
          <a:bodyPr wrap="none">
            <a:spAutoFit/>
          </a:bodyPr>
          <a:lstStyle/>
          <a:p>
            <a:r>
              <a:rPr lang="en-US" sz="2000" b="1" dirty="0" err="1"/>
              <a:t>B</a:t>
            </a:r>
            <a:r>
              <a:rPr lang="en-US" sz="2000" b="1" baseline="-25000" dirty="0" err="1"/>
              <a:t>z</a:t>
            </a:r>
            <a:endParaRPr lang="en-US" sz="2000" b="1" dirty="0"/>
          </a:p>
        </p:txBody>
      </p:sp>
    </p:spTree>
    <p:extLst>
      <p:ext uri="{BB962C8B-B14F-4D97-AF65-F5344CB8AC3E}">
        <p14:creationId xmlns:p14="http://schemas.microsoft.com/office/powerpoint/2010/main" val="8268063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37</a:t>
            </a:fld>
            <a:endParaRPr lang="zh-CN" altLang="zh-CN"/>
          </a:p>
        </p:txBody>
      </p:sp>
      <p:pic>
        <p:nvPicPr>
          <p:cNvPr id="3" name="Picture 2"/>
          <p:cNvPicPr>
            <a:picLocks noChangeAspect="1"/>
          </p:cNvPicPr>
          <p:nvPr/>
        </p:nvPicPr>
        <p:blipFill>
          <a:blip r:embed="rId2"/>
          <a:stretch>
            <a:fillRect/>
          </a:stretch>
        </p:blipFill>
        <p:spPr>
          <a:xfrm>
            <a:off x="0" y="1143000"/>
            <a:ext cx="9008540" cy="2475626"/>
          </a:xfrm>
          <a:prstGeom prst="rect">
            <a:avLst/>
          </a:prstGeom>
        </p:spPr>
      </p:pic>
      <p:sp>
        <p:nvSpPr>
          <p:cNvPr id="4" name="TextBox 3"/>
          <p:cNvSpPr txBox="1"/>
          <p:nvPr/>
        </p:nvSpPr>
        <p:spPr>
          <a:xfrm>
            <a:off x="457200" y="3701646"/>
            <a:ext cx="8458200" cy="2031325"/>
          </a:xfrm>
          <a:prstGeom prst="rect">
            <a:avLst/>
          </a:prstGeom>
          <a:noFill/>
        </p:spPr>
        <p:txBody>
          <a:bodyPr wrap="square" rtlCol="0">
            <a:spAutoFit/>
          </a:bodyPr>
          <a:lstStyle/>
          <a:p>
            <a:r>
              <a:rPr lang="en-US" dirty="0"/>
              <a:t>The ionization of the </a:t>
            </a:r>
            <a:r>
              <a:rPr lang="en-US" b="1" dirty="0"/>
              <a:t>H atoms </a:t>
            </a:r>
            <a:r>
              <a:rPr lang="en-US" dirty="0"/>
              <a:t>in a Laser Wake Field (LWF) wave due to the irradiation from both </a:t>
            </a:r>
            <a:r>
              <a:rPr lang="en-US" dirty="0" smtClean="0"/>
              <a:t>the</a:t>
            </a:r>
            <a:r>
              <a:rPr lang="el-GR" dirty="0" smtClean="0"/>
              <a:t> </a:t>
            </a:r>
            <a:r>
              <a:rPr lang="en-US" dirty="0" smtClean="0"/>
              <a:t>x- </a:t>
            </a:r>
            <a:r>
              <a:rPr lang="en-US" dirty="0"/>
              <a:t>directions, on an initial target density of </a:t>
            </a:r>
            <a:r>
              <a:rPr lang="en-US" dirty="0" err="1"/>
              <a:t>n</a:t>
            </a:r>
            <a:r>
              <a:rPr lang="en-US" baseline="-25000" dirty="0" err="1" smtClean="0"/>
              <a:t>H</a:t>
            </a:r>
            <a:r>
              <a:rPr lang="en-US" dirty="0" smtClean="0"/>
              <a:t> </a:t>
            </a:r>
            <a:r>
              <a:rPr lang="en-US" dirty="0"/>
              <a:t>= </a:t>
            </a:r>
            <a:r>
              <a:rPr lang="en-US" dirty="0" smtClean="0"/>
              <a:t>2</a:t>
            </a:r>
            <a:r>
              <a:rPr lang="el-GR" dirty="0" smtClean="0"/>
              <a:t>.</a:t>
            </a:r>
            <a:r>
              <a:rPr lang="en-US" dirty="0" smtClean="0"/>
              <a:t>13 </a:t>
            </a:r>
            <a:r>
              <a:rPr lang="en-US" dirty="0"/>
              <a:t>x</a:t>
            </a:r>
            <a:r>
              <a:rPr lang="en-US" dirty="0" smtClean="0"/>
              <a:t> 10</a:t>
            </a:r>
            <a:r>
              <a:rPr lang="en-US" baseline="30000" dirty="0" smtClean="0"/>
              <a:t>27</a:t>
            </a:r>
            <a:r>
              <a:rPr lang="en-US" dirty="0"/>
              <a:t>/</a:t>
            </a:r>
            <a:r>
              <a:rPr lang="en-US" dirty="0" smtClean="0"/>
              <a:t>m</a:t>
            </a:r>
            <a:r>
              <a:rPr lang="en-US" baseline="30000" dirty="0" smtClean="0"/>
              <a:t>3 </a:t>
            </a:r>
            <a:r>
              <a:rPr lang="en-US" dirty="0"/>
              <a:t>= </a:t>
            </a:r>
            <a:r>
              <a:rPr lang="en-US" dirty="0" smtClean="0"/>
              <a:t>2.13  10</a:t>
            </a:r>
            <a:r>
              <a:rPr lang="en-US" baseline="30000" dirty="0" smtClean="0"/>
              <a:t>21</a:t>
            </a:r>
            <a:r>
              <a:rPr lang="en-US" dirty="0"/>
              <a:t>/</a:t>
            </a:r>
            <a:r>
              <a:rPr lang="en-US" dirty="0" smtClean="0"/>
              <a:t>cm</a:t>
            </a:r>
            <a:r>
              <a:rPr lang="en-US" baseline="30000" dirty="0" smtClean="0"/>
              <a:t>3</a:t>
            </a:r>
            <a:r>
              <a:rPr lang="en-US" dirty="0"/>
              <a:t>. The energy of the H atoms in Joule [J</a:t>
            </a:r>
            <a:r>
              <a:rPr lang="en-US" dirty="0" smtClean="0"/>
              <a:t>] per </a:t>
            </a:r>
            <a:r>
              <a:rPr lang="en-US" dirty="0"/>
              <a:t>marker particle is shown. The H atoms disappear as protons and electrons are created. Due to the initial momentum </a:t>
            </a:r>
            <a:r>
              <a:rPr lang="en-US" dirty="0" smtClean="0"/>
              <a:t>of the </a:t>
            </a:r>
            <a:r>
              <a:rPr lang="en-US" dirty="0"/>
              <a:t>colliding H slabs, the target and projectile slabs interpenetrate each other and this leads to double energy density. Several</a:t>
            </a:r>
          </a:p>
          <a:p>
            <a:r>
              <a:rPr lang="en-US" dirty="0"/>
              <a:t>time-steps are shown at 30 fs time </a:t>
            </a:r>
            <a:r>
              <a:rPr lang="en-US" dirty="0" smtClean="0"/>
              <a:t>difference</a:t>
            </a:r>
            <a:r>
              <a:rPr lang="en-US" dirty="0"/>
              <a:t>.</a:t>
            </a:r>
          </a:p>
        </p:txBody>
      </p:sp>
      <p:sp>
        <p:nvSpPr>
          <p:cNvPr id="5" name="Rectangle 4"/>
          <p:cNvSpPr/>
          <p:nvPr/>
        </p:nvSpPr>
        <p:spPr>
          <a:xfrm>
            <a:off x="1981200" y="533400"/>
            <a:ext cx="5410200" cy="584775"/>
          </a:xfrm>
          <a:prstGeom prst="rect">
            <a:avLst/>
          </a:prstGeom>
        </p:spPr>
        <p:txBody>
          <a:bodyPr wrap="square">
            <a:spAutoFit/>
          </a:bodyPr>
          <a:lstStyle/>
          <a:p>
            <a:r>
              <a:rPr lang="en-US" sz="3200" b="1" dirty="0"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Ionization of the H target</a:t>
            </a:r>
            <a:endParaRPr lang="en-US" sz="3200" dirty="0"/>
          </a:p>
        </p:txBody>
      </p:sp>
      <p:sp>
        <p:nvSpPr>
          <p:cNvPr id="6" name="Rectangle 5"/>
          <p:cNvSpPr/>
          <p:nvPr/>
        </p:nvSpPr>
        <p:spPr>
          <a:xfrm>
            <a:off x="1333500" y="5957712"/>
            <a:ext cx="6705600" cy="738664"/>
          </a:xfrm>
          <a:prstGeom prst="rect">
            <a:avLst/>
          </a:prstGeom>
        </p:spPr>
        <p:txBody>
          <a:bodyPr wrap="square">
            <a:spAutoFit/>
          </a:bodyPr>
          <a:lstStyle/>
          <a:p>
            <a:r>
              <a:rPr lang="en-US" sz="2400" b="1" dirty="0"/>
              <a:t> </a:t>
            </a:r>
            <a:r>
              <a:rPr lang="en-US" dirty="0">
                <a:solidFill>
                  <a:srgbClr val="006600"/>
                </a:solidFill>
              </a:rPr>
              <a:t>[Papp, I., et al., NAPLIFE Collaboration, arXiv-2009.0368]</a:t>
            </a:r>
            <a:r>
              <a:rPr lang="en-US" sz="2400" b="1" dirty="0"/>
              <a:t/>
            </a:r>
            <a:br>
              <a:rPr lang="en-US" sz="2400" b="1" dirty="0"/>
            </a:br>
            <a:endParaRPr lang="en-US" dirty="0"/>
          </a:p>
        </p:txBody>
      </p:sp>
    </p:spTree>
    <p:extLst>
      <p:ext uri="{BB962C8B-B14F-4D97-AF65-F5344CB8AC3E}">
        <p14:creationId xmlns:p14="http://schemas.microsoft.com/office/powerpoint/2010/main" val="29476459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38</a:t>
            </a:fld>
            <a:endParaRPr lang="zh-CN" altLang="zh-CN"/>
          </a:p>
        </p:txBody>
      </p:sp>
      <p:pic>
        <p:nvPicPr>
          <p:cNvPr id="3" name="Picture 2"/>
          <p:cNvPicPr>
            <a:picLocks noChangeAspect="1"/>
          </p:cNvPicPr>
          <p:nvPr/>
        </p:nvPicPr>
        <p:blipFill>
          <a:blip r:embed="rId2"/>
          <a:stretch>
            <a:fillRect/>
          </a:stretch>
        </p:blipFill>
        <p:spPr>
          <a:xfrm>
            <a:off x="-9939" y="990600"/>
            <a:ext cx="9112563" cy="3459280"/>
          </a:xfrm>
          <a:prstGeom prst="rect">
            <a:avLst/>
          </a:prstGeom>
        </p:spPr>
      </p:pic>
      <p:sp>
        <p:nvSpPr>
          <p:cNvPr id="4" name="TextBox 3"/>
          <p:cNvSpPr txBox="1"/>
          <p:nvPr/>
        </p:nvSpPr>
        <p:spPr>
          <a:xfrm>
            <a:off x="381000" y="4608888"/>
            <a:ext cx="8458200" cy="1477328"/>
          </a:xfrm>
          <a:prstGeom prst="rect">
            <a:avLst/>
          </a:prstGeom>
          <a:noFill/>
        </p:spPr>
        <p:txBody>
          <a:bodyPr wrap="square" rtlCol="0">
            <a:spAutoFit/>
          </a:bodyPr>
          <a:lstStyle/>
          <a:p>
            <a:r>
              <a:rPr lang="en-US" dirty="0"/>
              <a:t>Electric Field, </a:t>
            </a:r>
            <a:r>
              <a:rPr lang="en-US" dirty="0" err="1"/>
              <a:t>E</a:t>
            </a:r>
            <a:r>
              <a:rPr lang="en-US" baseline="-25000" dirty="0" err="1"/>
              <a:t>y</a:t>
            </a:r>
            <a:r>
              <a:rPr lang="en-US" baseline="-25000" dirty="0"/>
              <a:t> </a:t>
            </a:r>
            <a:r>
              <a:rPr lang="en-US" dirty="0"/>
              <a:t>in a Laser Wake Field (LWF) wave formed by irradiation from both the </a:t>
            </a:r>
            <a:r>
              <a:rPr lang="en-US" dirty="0" smtClean="0"/>
              <a:t>±x- </a:t>
            </a:r>
            <a:r>
              <a:rPr lang="en-US" dirty="0"/>
              <a:t>directions</a:t>
            </a:r>
            <a:r>
              <a:rPr lang="en-US" dirty="0" smtClean="0"/>
              <a:t>. The field </a:t>
            </a:r>
            <a:r>
              <a:rPr lang="en-US" dirty="0"/>
              <a:t>strengths are shown in the middle of the </a:t>
            </a:r>
            <a:r>
              <a:rPr lang="en-US" dirty="0" smtClean="0"/>
              <a:t>transverse</a:t>
            </a:r>
            <a:r>
              <a:rPr lang="en-US" dirty="0"/>
              <a:t>, </a:t>
            </a:r>
            <a:r>
              <a:rPr lang="en-US" dirty="0" smtClean="0"/>
              <a:t>[</a:t>
            </a:r>
            <a:r>
              <a:rPr lang="en-US" dirty="0" err="1" smtClean="0"/>
              <a:t>y,z</a:t>
            </a:r>
            <a:r>
              <a:rPr lang="en-US" dirty="0" smtClean="0"/>
              <a:t>], </a:t>
            </a:r>
            <a:r>
              <a:rPr lang="en-US" dirty="0"/>
              <a:t>plane along the x-axis. In the other, not shown, </a:t>
            </a:r>
            <a:r>
              <a:rPr lang="en-US" dirty="0" smtClean="0"/>
              <a:t>directions the fields </a:t>
            </a:r>
            <a:r>
              <a:rPr lang="en-US" dirty="0"/>
              <a:t>are weaker by orders of magnitude. The initial target density is </a:t>
            </a:r>
            <a:r>
              <a:rPr lang="en-US" dirty="0" err="1"/>
              <a:t>n</a:t>
            </a:r>
            <a:r>
              <a:rPr lang="en-US" baseline="-25000" dirty="0" err="1"/>
              <a:t>H</a:t>
            </a:r>
            <a:r>
              <a:rPr lang="en-US" dirty="0"/>
              <a:t> = </a:t>
            </a:r>
            <a:r>
              <a:rPr lang="en-US" dirty="0" smtClean="0"/>
              <a:t>2.13 x 10</a:t>
            </a:r>
            <a:r>
              <a:rPr lang="en-US" baseline="30000" dirty="0" smtClean="0"/>
              <a:t>19</a:t>
            </a:r>
            <a:r>
              <a:rPr lang="en-US" dirty="0"/>
              <a:t>/</a:t>
            </a:r>
            <a:r>
              <a:rPr lang="en-US" dirty="0" smtClean="0"/>
              <a:t>cm</a:t>
            </a:r>
            <a:r>
              <a:rPr lang="en-US" baseline="30000" dirty="0" smtClean="0"/>
              <a:t>3</a:t>
            </a:r>
            <a:r>
              <a:rPr lang="en-US" dirty="0"/>
              <a:t>. Several time-steps are </a:t>
            </a:r>
            <a:r>
              <a:rPr lang="en-US" dirty="0" smtClean="0"/>
              <a:t>shown at </a:t>
            </a:r>
            <a:r>
              <a:rPr lang="en-US" dirty="0"/>
              <a:t>25, 50, 75, 100, 125 and 150 fs times.</a:t>
            </a:r>
          </a:p>
        </p:txBody>
      </p:sp>
      <p:sp>
        <p:nvSpPr>
          <p:cNvPr id="5" name="Rectangle 4"/>
          <p:cNvSpPr/>
          <p:nvPr/>
        </p:nvSpPr>
        <p:spPr>
          <a:xfrm>
            <a:off x="1083365" y="381000"/>
            <a:ext cx="7620000" cy="584775"/>
          </a:xfrm>
          <a:prstGeom prst="rect">
            <a:avLst/>
          </a:prstGeom>
        </p:spPr>
        <p:txBody>
          <a:bodyPr wrap="square">
            <a:spAutoFit/>
          </a:bodyPr>
          <a:lstStyle/>
          <a:p>
            <a:r>
              <a:rPr lang="en-US" sz="3200" b="1" dirty="0"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 </a:t>
            </a:r>
            <a:r>
              <a:rPr lang="en-US" sz="3200" b="1" dirty="0" err="1"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E</a:t>
            </a:r>
            <a:r>
              <a:rPr lang="en-US" sz="3200" b="1" baseline="-25000" dirty="0" err="1"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y</a:t>
            </a:r>
            <a:r>
              <a:rPr lang="en-US" sz="3200" b="1" dirty="0"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 in the  middle of transverse plane</a:t>
            </a:r>
            <a:endParaRPr lang="en-US" sz="3200" dirty="0"/>
          </a:p>
        </p:txBody>
      </p:sp>
      <p:sp>
        <p:nvSpPr>
          <p:cNvPr id="6" name="Rectangle 5"/>
          <p:cNvSpPr/>
          <p:nvPr/>
        </p:nvSpPr>
        <p:spPr>
          <a:xfrm>
            <a:off x="1257300" y="6119336"/>
            <a:ext cx="6705600" cy="738664"/>
          </a:xfrm>
          <a:prstGeom prst="rect">
            <a:avLst/>
          </a:prstGeom>
        </p:spPr>
        <p:txBody>
          <a:bodyPr wrap="square">
            <a:spAutoFit/>
          </a:bodyPr>
          <a:lstStyle/>
          <a:p>
            <a:r>
              <a:rPr lang="en-US" sz="2400" b="1" dirty="0"/>
              <a:t> </a:t>
            </a:r>
            <a:r>
              <a:rPr lang="en-US" dirty="0">
                <a:solidFill>
                  <a:srgbClr val="006600"/>
                </a:solidFill>
              </a:rPr>
              <a:t>[Papp, I., et al., NAPLIFE Collaboration, arXiv-2009.0368]</a:t>
            </a:r>
            <a:r>
              <a:rPr lang="en-US" sz="2400" b="1" dirty="0"/>
              <a:t/>
            </a:r>
            <a:br>
              <a:rPr lang="en-US" sz="2400" b="1" dirty="0"/>
            </a:br>
            <a:endParaRPr lang="en-US" dirty="0"/>
          </a:p>
        </p:txBody>
      </p:sp>
    </p:spTree>
    <p:extLst>
      <p:ext uri="{BB962C8B-B14F-4D97-AF65-F5344CB8AC3E}">
        <p14:creationId xmlns:p14="http://schemas.microsoft.com/office/powerpoint/2010/main" val="13912600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39</a:t>
            </a:fld>
            <a:endParaRPr lang="zh-CN" altLang="zh-CN"/>
          </a:p>
        </p:txBody>
      </p:sp>
      <p:pic>
        <p:nvPicPr>
          <p:cNvPr id="3" name="Picture 2"/>
          <p:cNvPicPr>
            <a:picLocks noChangeAspect="1"/>
          </p:cNvPicPr>
          <p:nvPr/>
        </p:nvPicPr>
        <p:blipFill>
          <a:blip r:embed="rId2"/>
          <a:stretch>
            <a:fillRect/>
          </a:stretch>
        </p:blipFill>
        <p:spPr>
          <a:xfrm>
            <a:off x="76200" y="1106488"/>
            <a:ext cx="8948975" cy="4800600"/>
          </a:xfrm>
          <a:prstGeom prst="rect">
            <a:avLst/>
          </a:prstGeom>
        </p:spPr>
      </p:pic>
      <p:sp>
        <p:nvSpPr>
          <p:cNvPr id="6" name="TextBox 5"/>
          <p:cNvSpPr txBox="1"/>
          <p:nvPr/>
        </p:nvSpPr>
        <p:spPr>
          <a:xfrm>
            <a:off x="228600" y="6019800"/>
            <a:ext cx="7315200" cy="646331"/>
          </a:xfrm>
          <a:prstGeom prst="rect">
            <a:avLst/>
          </a:prstGeom>
          <a:noFill/>
        </p:spPr>
        <p:txBody>
          <a:bodyPr wrap="square" rtlCol="0">
            <a:spAutoFit/>
          </a:bodyPr>
          <a:lstStyle/>
          <a:p>
            <a:r>
              <a:rPr lang="en-US" dirty="0" smtClean="0"/>
              <a:t>Same as the previous figure, with </a:t>
            </a:r>
            <a:r>
              <a:rPr lang="en-US" b="1" dirty="0" smtClean="0">
                <a:solidFill>
                  <a:srgbClr val="FF0000"/>
                </a:solidFill>
              </a:rPr>
              <a:t>larger initial </a:t>
            </a:r>
            <a:r>
              <a:rPr lang="en-US" b="1" dirty="0">
                <a:solidFill>
                  <a:srgbClr val="FF0000"/>
                </a:solidFill>
              </a:rPr>
              <a:t>target </a:t>
            </a:r>
            <a:r>
              <a:rPr lang="en-US" b="1" dirty="0" smtClean="0">
                <a:solidFill>
                  <a:srgbClr val="FF0000"/>
                </a:solidFill>
              </a:rPr>
              <a:t>density</a:t>
            </a:r>
            <a:r>
              <a:rPr lang="en-US" dirty="0" smtClean="0">
                <a:solidFill>
                  <a:srgbClr val="FF0000"/>
                </a:solidFill>
              </a:rPr>
              <a:t/>
            </a:r>
            <a:br>
              <a:rPr lang="en-US" dirty="0" smtClean="0">
                <a:solidFill>
                  <a:srgbClr val="FF0000"/>
                </a:solidFill>
              </a:rPr>
            </a:br>
            <a:r>
              <a:rPr lang="en-US" dirty="0" err="1" smtClean="0"/>
              <a:t>n</a:t>
            </a:r>
            <a:r>
              <a:rPr lang="en-US" baseline="-25000" dirty="0" err="1" smtClean="0"/>
              <a:t>H</a:t>
            </a:r>
            <a:r>
              <a:rPr lang="en-US" dirty="0" smtClean="0"/>
              <a:t> </a:t>
            </a:r>
            <a:r>
              <a:rPr lang="en-US" dirty="0"/>
              <a:t>= 2.13 x </a:t>
            </a:r>
            <a:r>
              <a:rPr lang="en-US" dirty="0" smtClean="0"/>
              <a:t>10</a:t>
            </a:r>
            <a:r>
              <a:rPr lang="en-US" baseline="30000" dirty="0" smtClean="0"/>
              <a:t>21</a:t>
            </a:r>
            <a:r>
              <a:rPr lang="en-US" dirty="0" smtClean="0"/>
              <a:t>/cm</a:t>
            </a:r>
            <a:r>
              <a:rPr lang="en-US" baseline="30000" dirty="0" smtClean="0"/>
              <a:t>3</a:t>
            </a:r>
            <a:r>
              <a:rPr lang="en-US" dirty="0" smtClean="0"/>
              <a:t>.  ~  </a:t>
            </a:r>
            <a:r>
              <a:rPr lang="en-US" b="1" dirty="0" smtClean="0"/>
              <a:t>Liquid Hydrogen</a:t>
            </a:r>
            <a:endParaRPr lang="en-US" b="1" dirty="0"/>
          </a:p>
        </p:txBody>
      </p:sp>
      <p:sp>
        <p:nvSpPr>
          <p:cNvPr id="7" name="Rectangle 6"/>
          <p:cNvSpPr/>
          <p:nvPr/>
        </p:nvSpPr>
        <p:spPr>
          <a:xfrm>
            <a:off x="609600" y="200141"/>
            <a:ext cx="7620000" cy="584775"/>
          </a:xfrm>
          <a:prstGeom prst="rect">
            <a:avLst/>
          </a:prstGeom>
        </p:spPr>
        <p:txBody>
          <a:bodyPr wrap="square">
            <a:spAutoFit/>
          </a:bodyPr>
          <a:lstStyle/>
          <a:p>
            <a:r>
              <a:rPr lang="en-US" sz="3200" b="1" dirty="0"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 </a:t>
            </a:r>
            <a:r>
              <a:rPr lang="en-US" sz="3200" b="1" dirty="0" err="1"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E</a:t>
            </a:r>
            <a:r>
              <a:rPr lang="en-US" sz="3200" b="1" baseline="-25000" dirty="0" err="1"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y</a:t>
            </a:r>
            <a:r>
              <a:rPr lang="en-US" sz="3200" b="1" dirty="0"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 in the  middle of transverse plane</a:t>
            </a:r>
            <a:endParaRPr lang="en-US" sz="3200" dirty="0"/>
          </a:p>
        </p:txBody>
      </p:sp>
    </p:spTree>
    <p:extLst>
      <p:ext uri="{BB962C8B-B14F-4D97-AF65-F5344CB8AC3E}">
        <p14:creationId xmlns:p14="http://schemas.microsoft.com/office/powerpoint/2010/main" val="2992420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4</a:t>
            </a:fld>
            <a:endParaRPr lang="zh-CN" altLang="zh-CN" dirty="0"/>
          </a:p>
        </p:txBody>
      </p:sp>
      <p:pic>
        <p:nvPicPr>
          <p:cNvPr id="5" name="Picture 4"/>
          <p:cNvPicPr>
            <a:picLocks noChangeAspect="1"/>
          </p:cNvPicPr>
          <p:nvPr/>
        </p:nvPicPr>
        <p:blipFill>
          <a:blip r:embed="rId2"/>
          <a:stretch>
            <a:fillRect/>
          </a:stretch>
        </p:blipFill>
        <p:spPr>
          <a:xfrm>
            <a:off x="-35668" y="2209800"/>
            <a:ext cx="9152706" cy="3918825"/>
          </a:xfrm>
          <a:prstGeom prst="rect">
            <a:avLst/>
          </a:prstGeom>
        </p:spPr>
      </p:pic>
      <p:pic>
        <p:nvPicPr>
          <p:cNvPr id="6" name="Picture 5"/>
          <p:cNvPicPr>
            <a:picLocks noChangeAspect="1"/>
          </p:cNvPicPr>
          <p:nvPr/>
        </p:nvPicPr>
        <p:blipFill>
          <a:blip r:embed="rId3"/>
          <a:stretch>
            <a:fillRect/>
          </a:stretch>
        </p:blipFill>
        <p:spPr>
          <a:xfrm>
            <a:off x="228600" y="113763"/>
            <a:ext cx="8755408" cy="1752600"/>
          </a:xfrm>
          <a:prstGeom prst="rect">
            <a:avLst/>
          </a:prstGeom>
        </p:spPr>
      </p:pic>
      <p:sp>
        <p:nvSpPr>
          <p:cNvPr id="7" name="TextBox 6"/>
          <p:cNvSpPr txBox="1"/>
          <p:nvPr/>
        </p:nvSpPr>
        <p:spPr>
          <a:xfrm>
            <a:off x="304800" y="844034"/>
            <a:ext cx="3581400" cy="369332"/>
          </a:xfrm>
          <a:prstGeom prst="rect">
            <a:avLst/>
          </a:prstGeom>
          <a:noFill/>
        </p:spPr>
        <p:txBody>
          <a:bodyPr wrap="square" rtlCol="0">
            <a:spAutoFit/>
          </a:bodyPr>
          <a:lstStyle/>
          <a:p>
            <a:r>
              <a:rPr lang="en-US" dirty="0" smtClean="0"/>
              <a:t>S. Le Pape et al., (LLNL - NIF) </a:t>
            </a:r>
            <a:endParaRPr lang="en-US" dirty="0"/>
          </a:p>
        </p:txBody>
      </p:sp>
      <p:sp>
        <p:nvSpPr>
          <p:cNvPr id="3" name="Rectangle 2"/>
          <p:cNvSpPr/>
          <p:nvPr/>
        </p:nvSpPr>
        <p:spPr>
          <a:xfrm>
            <a:off x="457200" y="6326385"/>
            <a:ext cx="2775119" cy="369332"/>
          </a:xfrm>
          <a:prstGeom prst="rect">
            <a:avLst/>
          </a:prstGeom>
        </p:spPr>
        <p:txBody>
          <a:bodyPr wrap="none">
            <a:spAutoFit/>
          </a:bodyPr>
          <a:lstStyle/>
          <a:p>
            <a:r>
              <a:rPr lang="en-US" b="1" dirty="0">
                <a:solidFill>
                  <a:srgbClr val="FF0000"/>
                </a:solidFill>
                <a:latin typeface="AdvOT483a8203"/>
              </a:rPr>
              <a:t>published 14 June 2018</a:t>
            </a:r>
            <a:endParaRPr lang="en-US" b="1" dirty="0">
              <a:solidFill>
                <a:srgbClr val="FF0000"/>
              </a:solidFill>
            </a:endParaRPr>
          </a:p>
        </p:txBody>
      </p:sp>
      <p:sp>
        <p:nvSpPr>
          <p:cNvPr id="4" name="TextBox 3"/>
          <p:cNvSpPr txBox="1"/>
          <p:nvPr/>
        </p:nvSpPr>
        <p:spPr>
          <a:xfrm>
            <a:off x="2209800" y="4953000"/>
            <a:ext cx="3733800" cy="923330"/>
          </a:xfrm>
          <a:prstGeom prst="rect">
            <a:avLst/>
          </a:prstGeom>
          <a:noFill/>
        </p:spPr>
        <p:txBody>
          <a:bodyPr wrap="square" rtlCol="0">
            <a:spAutoFit/>
          </a:bodyPr>
          <a:lstStyle/>
          <a:p>
            <a:r>
              <a:rPr lang="en-US" dirty="0" smtClean="0"/>
              <a:t>Notice: The last energetic part of the pulse is less than </a:t>
            </a:r>
            <a:r>
              <a:rPr lang="en-US" b="1" dirty="0" smtClean="0">
                <a:solidFill>
                  <a:srgbClr val="FF0000"/>
                </a:solidFill>
              </a:rPr>
              <a:t>4ns</a:t>
            </a:r>
            <a:r>
              <a:rPr lang="en-US" dirty="0" smtClean="0"/>
              <a:t>!</a:t>
            </a:r>
          </a:p>
          <a:p>
            <a:r>
              <a:rPr lang="en-US" dirty="0" smtClean="0"/>
              <a:t>(It was ~ 15ns earlier.)</a:t>
            </a:r>
            <a:endParaRPr lang="en-US" dirty="0"/>
          </a:p>
        </p:txBody>
      </p:sp>
      <p:sp>
        <p:nvSpPr>
          <p:cNvPr id="8" name="TextBox 7"/>
          <p:cNvSpPr txBox="1"/>
          <p:nvPr/>
        </p:nvSpPr>
        <p:spPr>
          <a:xfrm>
            <a:off x="228600" y="4495800"/>
            <a:ext cx="1143000" cy="646331"/>
          </a:xfrm>
          <a:prstGeom prst="rect">
            <a:avLst/>
          </a:prstGeom>
          <a:noFill/>
        </p:spPr>
        <p:txBody>
          <a:bodyPr wrap="square" rtlCol="0">
            <a:spAutoFit/>
          </a:bodyPr>
          <a:lstStyle/>
          <a:p>
            <a:r>
              <a:rPr lang="en-US" dirty="0" smtClean="0"/>
              <a:t>Depleted</a:t>
            </a:r>
            <a:br>
              <a:rPr lang="en-US" dirty="0" smtClean="0"/>
            </a:br>
            <a:r>
              <a:rPr lang="en-US" dirty="0" smtClean="0"/>
              <a:t>Uranium</a:t>
            </a:r>
            <a:endParaRPr lang="en-US" dirty="0"/>
          </a:p>
        </p:txBody>
      </p:sp>
    </p:spTree>
    <p:extLst>
      <p:ext uri="{BB962C8B-B14F-4D97-AF65-F5344CB8AC3E}">
        <p14:creationId xmlns:p14="http://schemas.microsoft.com/office/powerpoint/2010/main" val="30398365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40</a:t>
            </a:fld>
            <a:endParaRPr lang="zh-CN" altLang="zh-CN"/>
          </a:p>
        </p:txBody>
      </p:sp>
      <p:pic>
        <p:nvPicPr>
          <p:cNvPr id="3" name="Picture 2"/>
          <p:cNvPicPr>
            <a:picLocks noChangeAspect="1"/>
          </p:cNvPicPr>
          <p:nvPr/>
        </p:nvPicPr>
        <p:blipFill>
          <a:blip r:embed="rId2"/>
          <a:stretch>
            <a:fillRect/>
          </a:stretch>
        </p:blipFill>
        <p:spPr>
          <a:xfrm>
            <a:off x="19878" y="1708246"/>
            <a:ext cx="9185197" cy="2438400"/>
          </a:xfrm>
          <a:prstGeom prst="rect">
            <a:avLst/>
          </a:prstGeom>
        </p:spPr>
      </p:pic>
      <p:sp>
        <p:nvSpPr>
          <p:cNvPr id="4" name="TextBox 3"/>
          <p:cNvSpPr txBox="1"/>
          <p:nvPr/>
        </p:nvSpPr>
        <p:spPr>
          <a:xfrm>
            <a:off x="571500" y="4638124"/>
            <a:ext cx="8229600" cy="923330"/>
          </a:xfrm>
          <a:prstGeom prst="rect">
            <a:avLst/>
          </a:prstGeom>
          <a:noFill/>
        </p:spPr>
        <p:txBody>
          <a:bodyPr wrap="square" rtlCol="0">
            <a:spAutoFit/>
          </a:bodyPr>
          <a:lstStyle/>
          <a:p>
            <a:r>
              <a:rPr lang="en-US" dirty="0"/>
              <a:t>The density of electrons in 1/m</a:t>
            </a:r>
            <a:r>
              <a:rPr lang="en-US" baseline="30000" dirty="0"/>
              <a:t>3</a:t>
            </a:r>
            <a:r>
              <a:rPr lang="en-US" dirty="0"/>
              <a:t> units. The electron density reaches </a:t>
            </a:r>
            <a:r>
              <a:rPr lang="en-US" dirty="0" smtClean="0"/>
              <a:t/>
            </a:r>
            <a:br>
              <a:rPr lang="en-US" dirty="0" smtClean="0"/>
            </a:br>
            <a:r>
              <a:rPr lang="en-US" dirty="0" smtClean="0"/>
              <a:t>n</a:t>
            </a:r>
            <a:r>
              <a:rPr lang="en-US" baseline="-25000" dirty="0" smtClean="0"/>
              <a:t>e</a:t>
            </a:r>
            <a:r>
              <a:rPr lang="en-US" dirty="0" smtClean="0"/>
              <a:t> </a:t>
            </a:r>
            <a:r>
              <a:rPr lang="en-US" dirty="0"/>
              <a:t>= 3 </a:t>
            </a:r>
            <a:r>
              <a:rPr lang="en-US" dirty="0" smtClean="0"/>
              <a:t>- 5 x 10</a:t>
            </a:r>
            <a:r>
              <a:rPr lang="en-US" baseline="30000" dirty="0" smtClean="0"/>
              <a:t>27</a:t>
            </a:r>
            <a:r>
              <a:rPr lang="en-US" dirty="0"/>
              <a:t>/</a:t>
            </a:r>
            <a:r>
              <a:rPr lang="en-US" dirty="0" smtClean="0"/>
              <a:t>m</a:t>
            </a:r>
            <a:r>
              <a:rPr lang="en-US" baseline="30000" dirty="0" smtClean="0"/>
              <a:t>3</a:t>
            </a:r>
            <a:r>
              <a:rPr lang="en-US" dirty="0"/>
              <a:t>, at the </a:t>
            </a:r>
            <a:r>
              <a:rPr lang="en-US" dirty="0" smtClean="0"/>
              <a:t>initial H </a:t>
            </a:r>
            <a:r>
              <a:rPr lang="en-US" dirty="0"/>
              <a:t>atom target density of </a:t>
            </a:r>
            <a:r>
              <a:rPr lang="en-US" dirty="0" err="1"/>
              <a:t>n</a:t>
            </a:r>
            <a:r>
              <a:rPr lang="en-US" baseline="-25000" dirty="0" err="1"/>
              <a:t>H</a:t>
            </a:r>
            <a:r>
              <a:rPr lang="en-US" dirty="0"/>
              <a:t> = 2.13 x 10</a:t>
            </a:r>
            <a:r>
              <a:rPr lang="en-US" baseline="30000" dirty="0"/>
              <a:t>21</a:t>
            </a:r>
            <a:r>
              <a:rPr lang="en-US" dirty="0"/>
              <a:t>/cm</a:t>
            </a:r>
            <a:r>
              <a:rPr lang="en-US" baseline="30000" dirty="0"/>
              <a:t>3</a:t>
            </a:r>
            <a:r>
              <a:rPr lang="en-US" dirty="0"/>
              <a:t>.</a:t>
            </a:r>
          </a:p>
          <a:p>
            <a:r>
              <a:rPr lang="en-US" dirty="0" smtClean="0"/>
              <a:t>.</a:t>
            </a:r>
            <a:endParaRPr lang="en-US" dirty="0"/>
          </a:p>
        </p:txBody>
      </p:sp>
      <p:sp>
        <p:nvSpPr>
          <p:cNvPr id="5" name="Rectangle 4"/>
          <p:cNvSpPr/>
          <p:nvPr/>
        </p:nvSpPr>
        <p:spPr>
          <a:xfrm>
            <a:off x="1333500" y="5957712"/>
            <a:ext cx="6705600" cy="738664"/>
          </a:xfrm>
          <a:prstGeom prst="rect">
            <a:avLst/>
          </a:prstGeom>
        </p:spPr>
        <p:txBody>
          <a:bodyPr wrap="square">
            <a:spAutoFit/>
          </a:bodyPr>
          <a:lstStyle/>
          <a:p>
            <a:r>
              <a:rPr lang="en-US" sz="2400" b="1" dirty="0"/>
              <a:t> </a:t>
            </a:r>
            <a:r>
              <a:rPr lang="en-US" dirty="0">
                <a:solidFill>
                  <a:srgbClr val="006600"/>
                </a:solidFill>
              </a:rPr>
              <a:t>[Papp, I., et al., NAPLIFE Collaboration, arXiv-2009.0368]</a:t>
            </a:r>
            <a:r>
              <a:rPr lang="en-US" sz="2400" b="1" dirty="0"/>
              <a:t/>
            </a:r>
            <a:br>
              <a:rPr lang="en-US" sz="2400" b="1" dirty="0"/>
            </a:br>
            <a:endParaRPr lang="en-US" dirty="0"/>
          </a:p>
        </p:txBody>
      </p:sp>
      <p:sp>
        <p:nvSpPr>
          <p:cNvPr id="6" name="Rectangle 5"/>
          <p:cNvSpPr/>
          <p:nvPr/>
        </p:nvSpPr>
        <p:spPr>
          <a:xfrm>
            <a:off x="2667000" y="602176"/>
            <a:ext cx="3581400" cy="584775"/>
          </a:xfrm>
          <a:prstGeom prst="rect">
            <a:avLst/>
          </a:prstGeom>
        </p:spPr>
        <p:txBody>
          <a:bodyPr wrap="square">
            <a:spAutoFit/>
          </a:bodyPr>
          <a:lstStyle/>
          <a:p>
            <a:r>
              <a:rPr lang="en-US" sz="3200" b="1" dirty="0" smtClean="0">
                <a:ln w="9525">
                  <a:solidFill>
                    <a:schemeClr val="bg1"/>
                  </a:solidFill>
                  <a:prstDash val="solid"/>
                </a:ln>
                <a:solidFill>
                  <a:srgbClr val="FF0000"/>
                </a:solidFill>
                <a:effectLst>
                  <a:outerShdw blurRad="12700" dist="38100" dir="2700000" algn="tl" rotWithShape="0">
                    <a:schemeClr val="tx1">
                      <a:lumMod val="85000"/>
                      <a:lumOff val="15000"/>
                    </a:schemeClr>
                  </a:outerShdw>
                </a:effectLst>
              </a:rPr>
              <a:t> Electron density</a:t>
            </a:r>
            <a:endParaRPr lang="en-US" sz="3200" dirty="0"/>
          </a:p>
        </p:txBody>
      </p:sp>
    </p:spTree>
    <p:extLst>
      <p:ext uri="{BB962C8B-B14F-4D97-AF65-F5344CB8AC3E}">
        <p14:creationId xmlns:p14="http://schemas.microsoft.com/office/powerpoint/2010/main" val="1766060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41</a:t>
            </a:fld>
            <a:endParaRPr lang="zh-CN" altLang="zh-CN"/>
          </a:p>
        </p:txBody>
      </p:sp>
      <p:sp>
        <p:nvSpPr>
          <p:cNvPr id="3" name="TextBox 2"/>
          <p:cNvSpPr txBox="1"/>
          <p:nvPr/>
        </p:nvSpPr>
        <p:spPr>
          <a:xfrm>
            <a:off x="533400" y="381000"/>
            <a:ext cx="8153400" cy="6740307"/>
          </a:xfrm>
          <a:prstGeom prst="rect">
            <a:avLst/>
          </a:prstGeom>
          <a:noFill/>
        </p:spPr>
        <p:txBody>
          <a:bodyPr wrap="square" rtlCol="0">
            <a:spAutoFit/>
          </a:bodyPr>
          <a:lstStyle/>
          <a:p>
            <a:r>
              <a:rPr lang="en-US" sz="2800" dirty="0" smtClean="0"/>
              <a:t>Thus, ultra-relativistic heavy ion physics lead to discovery </a:t>
            </a:r>
            <a:r>
              <a:rPr lang="en-US" sz="2800" dirty="0" smtClean="0">
                <a:solidFill>
                  <a:srgbClr val="FF0000"/>
                </a:solidFill>
              </a:rPr>
              <a:t>Quark Gluon Plasma (QGP)</a:t>
            </a:r>
            <a:r>
              <a:rPr lang="en-US" sz="2800" b="1" dirty="0" smtClean="0">
                <a:solidFill>
                  <a:srgbClr val="FF0000"/>
                </a:solidFill>
              </a:rPr>
              <a:t>,</a:t>
            </a:r>
            <a:r>
              <a:rPr lang="en-US" sz="2800" b="1" dirty="0">
                <a:solidFill>
                  <a:srgbClr val="FF0000"/>
                </a:solidFill>
              </a:rPr>
              <a:t> </a:t>
            </a:r>
            <a:r>
              <a:rPr lang="en-US" sz="2800" dirty="0" smtClean="0"/>
              <a:t>but also</a:t>
            </a:r>
            <a:br>
              <a:rPr lang="en-US" sz="2800" dirty="0" smtClean="0"/>
            </a:br>
            <a:r>
              <a:rPr lang="en-US" sz="2800" dirty="0" smtClean="0"/>
              <a:t>to advances in </a:t>
            </a:r>
            <a:r>
              <a:rPr lang="en-US" sz="2800" b="1" dirty="0" smtClean="0">
                <a:solidFill>
                  <a:srgbClr val="FF0000"/>
                </a:solidFill>
              </a:rPr>
              <a:t>(</a:t>
            </a:r>
            <a:r>
              <a:rPr lang="en-US" sz="2800" b="1" dirty="0" err="1" smtClean="0">
                <a:solidFill>
                  <a:srgbClr val="FF0000"/>
                </a:solidFill>
              </a:rPr>
              <a:t>i</a:t>
            </a:r>
            <a:r>
              <a:rPr lang="en-US" sz="2800" b="1" dirty="0" smtClean="0">
                <a:solidFill>
                  <a:srgbClr val="FF0000"/>
                </a:solidFill>
              </a:rPr>
              <a:t>)</a:t>
            </a:r>
            <a:r>
              <a:rPr lang="en-US" sz="2800" dirty="0" smtClean="0"/>
              <a:t> </a:t>
            </a:r>
            <a:r>
              <a:rPr lang="en-US" sz="2800" dirty="0" smtClean="0">
                <a:solidFill>
                  <a:srgbClr val="FF0000"/>
                </a:solidFill>
              </a:rPr>
              <a:t>relativistic fluid dynamics (RFD)</a:t>
            </a:r>
            <a:r>
              <a:rPr lang="en-US" sz="2800" dirty="0"/>
              <a:t>.</a:t>
            </a:r>
            <a:r>
              <a:rPr lang="en-US" sz="2800" dirty="0" smtClean="0"/>
              <a:t> </a:t>
            </a:r>
          </a:p>
          <a:p>
            <a:endParaRPr lang="en-US" sz="2800" dirty="0"/>
          </a:p>
          <a:p>
            <a:r>
              <a:rPr lang="en-US" sz="2800" dirty="0" smtClean="0"/>
              <a:t>With </a:t>
            </a:r>
            <a:r>
              <a:rPr lang="en-US" sz="2800" b="1" dirty="0" smtClean="0">
                <a:solidFill>
                  <a:srgbClr val="FF0000"/>
                </a:solidFill>
              </a:rPr>
              <a:t>(ii) </a:t>
            </a:r>
            <a:r>
              <a:rPr lang="en-US" sz="2800" dirty="0" err="1" smtClean="0">
                <a:solidFill>
                  <a:srgbClr val="FF0000"/>
                </a:solidFill>
              </a:rPr>
              <a:t>nano</a:t>
            </a:r>
            <a:r>
              <a:rPr lang="en-US" sz="2800" dirty="0" smtClean="0">
                <a:solidFill>
                  <a:srgbClr val="FF0000"/>
                </a:solidFill>
              </a:rPr>
              <a:t> technology </a:t>
            </a:r>
            <a:r>
              <a:rPr lang="en-US" sz="2800" dirty="0" smtClean="0"/>
              <a:t>this may revolutionize in </a:t>
            </a:r>
            <a:r>
              <a:rPr lang="en-US" sz="2800" dirty="0"/>
              <a:t>a simple, and </a:t>
            </a:r>
            <a:r>
              <a:rPr lang="en-US" sz="2800" b="1" dirty="0" smtClean="0">
                <a:solidFill>
                  <a:srgbClr val="FF0000"/>
                </a:solidFill>
              </a:rPr>
              <a:t>(iii) </a:t>
            </a:r>
            <a:r>
              <a:rPr lang="en-US" sz="2800" dirty="0" smtClean="0">
                <a:solidFill>
                  <a:srgbClr val="FF0000"/>
                </a:solidFill>
              </a:rPr>
              <a:t>affordable 1D geometry </a:t>
            </a:r>
            <a:r>
              <a:rPr lang="en-US" sz="2800" dirty="0" smtClean="0"/>
              <a:t>the</a:t>
            </a:r>
            <a:r>
              <a:rPr lang="en-US" sz="2800" dirty="0" smtClean="0">
                <a:solidFill>
                  <a:srgbClr val="FF0000"/>
                </a:solidFill>
              </a:rPr>
              <a:t> </a:t>
            </a:r>
            <a:r>
              <a:rPr lang="en-US" sz="2800" dirty="0" smtClean="0"/>
              <a:t>technological development of  </a:t>
            </a:r>
            <a:r>
              <a:rPr lang="en-US" sz="2800" dirty="0" smtClean="0">
                <a:sym typeface="Wingdings" panose="05000000000000000000" pitchFamily="2" charset="2"/>
              </a:rPr>
              <a:t></a:t>
            </a:r>
            <a:endParaRPr lang="en-US" sz="2800" dirty="0" smtClean="0"/>
          </a:p>
          <a:p>
            <a:endParaRPr lang="en-US" sz="2800" dirty="0" smtClean="0"/>
          </a:p>
          <a:p>
            <a:pPr algn="ctr"/>
            <a:r>
              <a:rPr lang="en-US" sz="2800" dirty="0" smtClean="0"/>
              <a:t/>
            </a:r>
            <a:br>
              <a:rPr lang="en-US" sz="2800" dirty="0" smtClean="0"/>
            </a:br>
            <a:r>
              <a:rPr lang="en-US" sz="2800" dirty="0" smtClean="0"/>
              <a:t>  </a:t>
            </a:r>
            <a:r>
              <a:rPr lang="en-US" sz="2800" b="1" dirty="0" err="1" smtClean="0">
                <a:solidFill>
                  <a:srgbClr val="0000CC"/>
                </a:solidFill>
              </a:rPr>
              <a:t>Na</a:t>
            </a:r>
            <a:r>
              <a:rPr lang="en-US" sz="2800" b="1" dirty="0" err="1" smtClean="0">
                <a:solidFill>
                  <a:srgbClr val="FF0000"/>
                </a:solidFill>
              </a:rPr>
              <a:t>noplasmonic</a:t>
            </a:r>
            <a:r>
              <a:rPr lang="en-US" sz="2800" b="1" dirty="0" smtClean="0">
                <a:solidFill>
                  <a:srgbClr val="FF0000"/>
                </a:solidFill>
              </a:rPr>
              <a:t> </a:t>
            </a:r>
            <a:r>
              <a:rPr lang="en-US" sz="2800" b="1" dirty="0" smtClean="0">
                <a:solidFill>
                  <a:srgbClr val="0000CC"/>
                </a:solidFill>
              </a:rPr>
              <a:t>L</a:t>
            </a:r>
            <a:r>
              <a:rPr lang="en-US" sz="2800" b="1" dirty="0" smtClean="0">
                <a:solidFill>
                  <a:srgbClr val="FF0000"/>
                </a:solidFill>
              </a:rPr>
              <a:t>aser </a:t>
            </a:r>
            <a:r>
              <a:rPr lang="en-US" sz="2800" b="1" dirty="0" err="1" smtClean="0">
                <a:solidFill>
                  <a:srgbClr val="0000CC"/>
                </a:solidFill>
                <a:sym typeface="Wingdings" panose="05000000000000000000" pitchFamily="2" charset="2"/>
              </a:rPr>
              <a:t>I</a:t>
            </a:r>
            <a:r>
              <a:rPr lang="en-US" sz="2800" b="1" dirty="0" err="1" smtClean="0">
                <a:solidFill>
                  <a:srgbClr val="FF0000"/>
                </a:solidFill>
                <a:sym typeface="Wingdings" panose="05000000000000000000" pitchFamily="2" charset="2"/>
              </a:rPr>
              <a:t>n</a:t>
            </a:r>
            <a:r>
              <a:rPr lang="en-US" sz="2800" b="1" dirty="0" err="1" smtClean="0">
                <a:solidFill>
                  <a:srgbClr val="FF0000"/>
                </a:solidFill>
              </a:rPr>
              <a:t>ertialconfinement</a:t>
            </a:r>
            <a:r>
              <a:rPr lang="en-US" sz="2800" b="1" dirty="0" smtClean="0">
                <a:solidFill>
                  <a:srgbClr val="FF0000"/>
                </a:solidFill>
              </a:rPr>
              <a:t> </a:t>
            </a:r>
            <a:r>
              <a:rPr lang="en-US" sz="2800" b="1" dirty="0" smtClean="0">
                <a:solidFill>
                  <a:srgbClr val="0000CC"/>
                </a:solidFill>
              </a:rPr>
              <a:t>F</a:t>
            </a:r>
            <a:r>
              <a:rPr lang="en-US" sz="2800" b="1" dirty="0" smtClean="0">
                <a:solidFill>
                  <a:srgbClr val="FF0000"/>
                </a:solidFill>
              </a:rPr>
              <a:t>usion </a:t>
            </a:r>
            <a:r>
              <a:rPr lang="en-US" sz="2800" b="1" dirty="0" smtClean="0">
                <a:solidFill>
                  <a:srgbClr val="0000CC"/>
                </a:solidFill>
              </a:rPr>
              <a:t>E</a:t>
            </a:r>
            <a:r>
              <a:rPr lang="en-US" sz="2800" b="1" dirty="0" smtClean="0">
                <a:solidFill>
                  <a:srgbClr val="FF0000"/>
                </a:solidFill>
              </a:rPr>
              <a:t>xperiment</a:t>
            </a:r>
            <a:br>
              <a:rPr lang="en-US" sz="2800" b="1" dirty="0" smtClean="0">
                <a:solidFill>
                  <a:srgbClr val="FF0000"/>
                </a:solidFill>
              </a:rPr>
            </a:br>
            <a:r>
              <a:rPr lang="en-US" sz="2800" b="1" dirty="0" smtClean="0">
                <a:solidFill>
                  <a:srgbClr val="FF0000"/>
                </a:solidFill>
              </a:rPr>
              <a:t>(NAPLIFE)</a:t>
            </a:r>
            <a:br>
              <a:rPr lang="en-US" sz="2800" b="1" dirty="0" smtClean="0">
                <a:solidFill>
                  <a:srgbClr val="FF0000"/>
                </a:solidFill>
              </a:rPr>
            </a:br>
            <a:r>
              <a:rPr lang="en-US" sz="9600" b="1" dirty="0" smtClean="0">
                <a:solidFill>
                  <a:srgbClr val="0000CC"/>
                </a:solidFill>
              </a:rPr>
              <a:t>*</a:t>
            </a:r>
            <a:endParaRPr lang="en-US" sz="9600" b="1" dirty="0">
              <a:solidFill>
                <a:srgbClr val="0000CC"/>
              </a:solidFill>
            </a:endParaRPr>
          </a:p>
        </p:txBody>
      </p:sp>
      <p:sp>
        <p:nvSpPr>
          <p:cNvPr id="4" name="Rectangle 3"/>
          <p:cNvSpPr/>
          <p:nvPr/>
        </p:nvSpPr>
        <p:spPr>
          <a:xfrm>
            <a:off x="4417951" y="3244334"/>
            <a:ext cx="308097" cy="369332"/>
          </a:xfrm>
          <a:prstGeom prst="rect">
            <a:avLst/>
          </a:prstGeom>
        </p:spPr>
        <p:txBody>
          <a:bodyPr wrap="none">
            <a:spAutoFit/>
          </a:bodyPr>
          <a:lstStyle/>
          <a:p>
            <a:pPr algn="ctr"/>
            <a:r>
              <a:rPr lang="en-US" sz="800" b="1" dirty="0">
                <a:solidFill>
                  <a:srgbClr val="FF0000"/>
                </a:solidFill>
              </a:rPr>
              <a:t>)</a:t>
            </a:r>
            <a:r>
              <a:rPr lang="en-US" b="1" dirty="0">
                <a:solidFill>
                  <a:srgbClr val="0000FF"/>
                </a:solidFill>
              </a:rPr>
              <a:t>*</a:t>
            </a:r>
            <a:endParaRPr lang="en-US" b="1" dirty="0">
              <a:solidFill>
                <a:srgbClr val="0000FF"/>
              </a:solidFill>
            </a:endParaRPr>
          </a:p>
        </p:txBody>
      </p:sp>
    </p:spTree>
    <p:extLst>
      <p:ext uri="{BB962C8B-B14F-4D97-AF65-F5344CB8AC3E}">
        <p14:creationId xmlns:p14="http://schemas.microsoft.com/office/powerpoint/2010/main" val="1388078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3797" name="Picture 5"/>
          <p:cNvPicPr>
            <a:picLocks noChangeAspect="1" noChangeArrowheads="1"/>
          </p:cNvPicPr>
          <p:nvPr/>
        </p:nvPicPr>
        <p:blipFill>
          <a:blip r:embed="rId2" cstate="print"/>
          <a:srcRect/>
          <a:stretch>
            <a:fillRect/>
          </a:stretch>
        </p:blipFill>
        <p:spPr bwMode="auto">
          <a:xfrm>
            <a:off x="44016" y="997394"/>
            <a:ext cx="7105680" cy="5437219"/>
          </a:xfrm>
          <a:prstGeom prst="rect">
            <a:avLst/>
          </a:prstGeom>
          <a:noFill/>
          <a:ln w="9525">
            <a:noFill/>
            <a:miter lim="800000"/>
            <a:headEnd/>
            <a:tailEnd/>
          </a:ln>
          <a:effectLst/>
        </p:spPr>
      </p:pic>
      <p:sp>
        <p:nvSpPr>
          <p:cNvPr id="16" name="Rectangle 15"/>
          <p:cNvSpPr/>
          <p:nvPr/>
        </p:nvSpPr>
        <p:spPr>
          <a:xfrm>
            <a:off x="232680" y="6300175"/>
            <a:ext cx="8125534" cy="338554"/>
          </a:xfrm>
          <a:prstGeom prst="rect">
            <a:avLst/>
          </a:prstGeom>
        </p:spPr>
        <p:txBody>
          <a:bodyPr wrap="square">
            <a:spAutoFit/>
          </a:bodyPr>
          <a:lstStyle/>
          <a:p>
            <a:r>
              <a:rPr lang="da-DK" altLang="zh-CN" sz="1600" b="1" dirty="0" smtClean="0">
                <a:solidFill>
                  <a:srgbClr val="0070C0"/>
                </a:solidFill>
              </a:rPr>
              <a:t>[O.A. Hurricane et al., Nature, 506, 343 (2014), </a:t>
            </a:r>
            <a:r>
              <a:rPr lang="en-US" altLang="zh-CN" sz="1600" b="1" dirty="0" smtClean="0">
                <a:solidFill>
                  <a:srgbClr val="0070C0"/>
                </a:solidFill>
              </a:rPr>
              <a:t>doi:10.1038/nature13008 ]</a:t>
            </a:r>
            <a:endParaRPr lang="zh-CN" altLang="en-US" sz="1600" b="1" dirty="0">
              <a:solidFill>
                <a:srgbClr val="0070C0"/>
              </a:solidFill>
            </a:endParaRPr>
          </a:p>
        </p:txBody>
      </p:sp>
      <p:sp>
        <p:nvSpPr>
          <p:cNvPr id="18" name="TextBox 17"/>
          <p:cNvSpPr txBox="1"/>
          <p:nvPr/>
        </p:nvSpPr>
        <p:spPr>
          <a:xfrm>
            <a:off x="10886" y="83974"/>
            <a:ext cx="8283037" cy="707886"/>
          </a:xfrm>
          <a:prstGeom prst="rect">
            <a:avLst/>
          </a:prstGeom>
          <a:noFill/>
        </p:spPr>
        <p:txBody>
          <a:bodyPr wrap="none" rtlCol="0">
            <a:spAutoFit/>
          </a:bodyPr>
          <a:lstStyle/>
          <a:p>
            <a:r>
              <a:rPr lang="en-US" altLang="zh-CN" sz="4000" dirty="0" smtClean="0">
                <a:solidFill>
                  <a:srgbClr val="FF0000"/>
                </a:solidFill>
                <a:effectLst>
                  <a:outerShdw blurRad="38100" dist="38100" dir="2700000" algn="tl">
                    <a:srgbClr val="000000">
                      <a:alpha val="43137"/>
                    </a:srgbClr>
                  </a:outerShdw>
                </a:effectLst>
              </a:rPr>
              <a:t>Indirectly Driven,  ICF target for NIF</a:t>
            </a:r>
            <a:endParaRPr lang="zh-CN" altLang="en-US" sz="4000" dirty="0">
              <a:solidFill>
                <a:srgbClr val="FF0000"/>
              </a:solidFill>
              <a:effectLst>
                <a:outerShdw blurRad="38100" dist="38100" dir="2700000" algn="tl">
                  <a:srgbClr val="000000">
                    <a:alpha val="43137"/>
                  </a:srgbClr>
                </a:outerShdw>
              </a:effectLst>
            </a:endParaRPr>
          </a:p>
        </p:txBody>
      </p:sp>
      <p:sp>
        <p:nvSpPr>
          <p:cNvPr id="9" name="灯片编号占位符 8"/>
          <p:cNvSpPr>
            <a:spLocks noGrp="1"/>
          </p:cNvSpPr>
          <p:nvPr>
            <p:ph type="sldNum" sz="quarter" idx="12"/>
          </p:nvPr>
        </p:nvSpPr>
        <p:spPr/>
        <p:txBody>
          <a:bodyPr/>
          <a:lstStyle/>
          <a:p>
            <a:fld id="{8DA8A563-FA42-432E-93FA-2A23CCD6898C}" type="slidenum">
              <a:rPr lang="zh-CN" altLang="en-US" smtClean="0"/>
              <a:pPr/>
              <a:t>5</a:t>
            </a:fld>
            <a:endParaRPr lang="zh-CN" altLang="en-US" dirty="0"/>
          </a:p>
        </p:txBody>
      </p:sp>
      <p:cxnSp>
        <p:nvCxnSpPr>
          <p:cNvPr id="10" name="直接连接符 6"/>
          <p:cNvCxnSpPr/>
          <p:nvPr/>
        </p:nvCxnSpPr>
        <p:spPr>
          <a:xfrm>
            <a:off x="357158" y="921617"/>
            <a:ext cx="8749520" cy="4681"/>
          </a:xfrm>
          <a:prstGeom prst="line">
            <a:avLst/>
          </a:prstGeom>
          <a:ln w="28575">
            <a:solidFill>
              <a:srgbClr val="FF0000"/>
            </a:solidFill>
          </a:ln>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6781800" y="1295400"/>
            <a:ext cx="2286000" cy="5262979"/>
          </a:xfrm>
          <a:prstGeom prst="rect">
            <a:avLst/>
          </a:prstGeom>
          <a:noFill/>
        </p:spPr>
        <p:txBody>
          <a:bodyPr wrap="square" rtlCol="0">
            <a:spAutoFit/>
          </a:bodyPr>
          <a:lstStyle/>
          <a:p>
            <a:r>
              <a:rPr lang="en-US" sz="2400" dirty="0" smtClean="0"/>
              <a:t>Time profile of the laser beam:</a:t>
            </a:r>
          </a:p>
          <a:p>
            <a:endParaRPr lang="en-US" sz="2400" dirty="0"/>
          </a:p>
          <a:p>
            <a:r>
              <a:rPr lang="en-US" sz="2400" dirty="0" smtClean="0"/>
              <a:t>Initial pre- compression of ~ </a:t>
            </a:r>
            <a:r>
              <a:rPr lang="en-US" sz="2400" b="1" dirty="0" smtClean="0">
                <a:solidFill>
                  <a:srgbClr val="FF0000"/>
                </a:solidFill>
              </a:rPr>
              <a:t>10 ns</a:t>
            </a:r>
            <a:r>
              <a:rPr lang="en-US" sz="2400" dirty="0" smtClean="0"/>
              <a:t>,</a:t>
            </a:r>
          </a:p>
          <a:p>
            <a:pPr marL="342900" indent="-342900">
              <a:buFont typeface="Wingdings" panose="05000000000000000000" pitchFamily="2" charset="2"/>
              <a:buChar char="à"/>
            </a:pPr>
            <a:r>
              <a:rPr lang="en-US" sz="2400" dirty="0" smtClean="0">
                <a:sym typeface="Wingdings" panose="05000000000000000000" pitchFamily="2" charset="2"/>
              </a:rPr>
              <a:t>Stable compression</a:t>
            </a:r>
          </a:p>
          <a:p>
            <a:pPr marL="342900" indent="-342900">
              <a:buFont typeface="Wingdings" panose="05000000000000000000" pitchFamily="2" charset="2"/>
              <a:buChar char="à"/>
            </a:pPr>
            <a:endParaRPr lang="en-US" sz="2400" dirty="0" smtClean="0">
              <a:sym typeface="Wingdings" panose="05000000000000000000" pitchFamily="2" charset="2"/>
            </a:endParaRPr>
          </a:p>
          <a:p>
            <a:pPr marL="342900" indent="-342900">
              <a:buFont typeface="Wingdings" panose="05000000000000000000" pitchFamily="2" charset="2"/>
              <a:buChar char="à"/>
            </a:pPr>
            <a:r>
              <a:rPr lang="en-US" sz="2400" dirty="0" smtClean="0">
                <a:sym typeface="Wingdings" panose="05000000000000000000" pitchFamily="2" charset="2"/>
              </a:rPr>
              <a:t>Then final “shocks” of </a:t>
            </a:r>
            <a:br>
              <a:rPr lang="en-US" sz="2400" dirty="0" smtClean="0">
                <a:sym typeface="Wingdings" panose="05000000000000000000" pitchFamily="2" charset="2"/>
              </a:rPr>
            </a:br>
            <a:r>
              <a:rPr lang="en-US" sz="2400" dirty="0" smtClean="0"/>
              <a:t>~ </a:t>
            </a:r>
            <a:r>
              <a:rPr lang="en-US" sz="2400" b="1" dirty="0" smtClean="0">
                <a:solidFill>
                  <a:srgbClr val="FF0000"/>
                </a:solidFill>
                <a:sym typeface="Wingdings" panose="05000000000000000000" pitchFamily="2" charset="2"/>
              </a:rPr>
              <a:t>15 ns </a:t>
            </a:r>
            <a:br>
              <a:rPr lang="en-US" sz="2400" b="1" dirty="0" smtClean="0">
                <a:solidFill>
                  <a:srgbClr val="FF0000"/>
                </a:solidFill>
                <a:sym typeface="Wingdings" panose="05000000000000000000" pitchFamily="2" charset="2"/>
              </a:rPr>
            </a:br>
            <a:r>
              <a:rPr lang="en-US" sz="2400" dirty="0" smtClean="0">
                <a:sym typeface="Wingdings" panose="05000000000000000000" pitchFamily="2" charset="2"/>
              </a:rPr>
              <a:t>to ignite</a:t>
            </a:r>
          </a:p>
          <a:p>
            <a:endParaRPr lang="en-US" sz="2400" dirty="0" smtClean="0">
              <a:sym typeface="Wingdings" panose="05000000000000000000" pitchFamily="2" charset="2"/>
            </a:endParaRPr>
          </a:p>
        </p:txBody>
      </p:sp>
    </p:spTree>
    <p:extLst>
      <p:ext uri="{BB962C8B-B14F-4D97-AF65-F5344CB8AC3E}">
        <p14:creationId xmlns:p14="http://schemas.microsoft.com/office/powerpoint/2010/main" val="3073178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6</a:t>
            </a:fld>
            <a:endParaRPr lang="zh-CN" altLang="zh-CN"/>
          </a:p>
        </p:txBody>
      </p:sp>
      <p:pic>
        <p:nvPicPr>
          <p:cNvPr id="4" name="Picture 3"/>
          <p:cNvPicPr>
            <a:picLocks noChangeAspect="1"/>
          </p:cNvPicPr>
          <p:nvPr/>
        </p:nvPicPr>
        <p:blipFill>
          <a:blip r:embed="rId2"/>
          <a:stretch>
            <a:fillRect/>
          </a:stretch>
        </p:blipFill>
        <p:spPr>
          <a:xfrm>
            <a:off x="2667000" y="-86138"/>
            <a:ext cx="6477000" cy="3407691"/>
          </a:xfrm>
          <a:prstGeom prst="rect">
            <a:avLst/>
          </a:prstGeom>
        </p:spPr>
      </p:pic>
      <p:pic>
        <p:nvPicPr>
          <p:cNvPr id="5" name="Picture 4"/>
          <p:cNvPicPr>
            <a:picLocks noChangeAspect="1"/>
          </p:cNvPicPr>
          <p:nvPr/>
        </p:nvPicPr>
        <p:blipFill>
          <a:blip r:embed="rId3"/>
          <a:stretch>
            <a:fillRect/>
          </a:stretch>
        </p:blipFill>
        <p:spPr>
          <a:xfrm>
            <a:off x="0" y="3513083"/>
            <a:ext cx="6298307" cy="3344917"/>
          </a:xfrm>
          <a:prstGeom prst="rect">
            <a:avLst/>
          </a:prstGeom>
        </p:spPr>
      </p:pic>
      <p:sp>
        <p:nvSpPr>
          <p:cNvPr id="6" name="TextBox 5"/>
          <p:cNvSpPr txBox="1"/>
          <p:nvPr/>
        </p:nvSpPr>
        <p:spPr>
          <a:xfrm>
            <a:off x="0" y="-21977"/>
            <a:ext cx="2743200" cy="3046988"/>
          </a:xfrm>
          <a:prstGeom prst="rect">
            <a:avLst/>
          </a:prstGeom>
          <a:noFill/>
        </p:spPr>
        <p:txBody>
          <a:bodyPr wrap="square" rtlCol="0">
            <a:spAutoFit/>
          </a:bodyPr>
          <a:lstStyle/>
          <a:p>
            <a:r>
              <a:rPr lang="en-US" sz="1600" dirty="0" smtClean="0"/>
              <a:t>[Clark et al., Phys. Plasmas,</a:t>
            </a:r>
          </a:p>
          <a:p>
            <a:r>
              <a:rPr lang="en-US" sz="1600" b="1" dirty="0" smtClean="0"/>
              <a:t>22</a:t>
            </a:r>
            <a:r>
              <a:rPr lang="en-US" sz="1600" dirty="0" smtClean="0"/>
              <a:t>, 022703 (2015).]</a:t>
            </a:r>
          </a:p>
          <a:p>
            <a:endParaRPr lang="en-US" sz="1600" dirty="0" smtClean="0"/>
          </a:p>
          <a:p>
            <a:r>
              <a:rPr lang="en-US" sz="1600" dirty="0" smtClean="0"/>
              <a:t>Snapshots of 3D simulation</a:t>
            </a:r>
          </a:p>
          <a:p>
            <a:r>
              <a:rPr lang="en-US" sz="1600" dirty="0" smtClean="0"/>
              <a:t>22.53ns: peak </a:t>
            </a:r>
            <a:r>
              <a:rPr lang="en-US" sz="1600" dirty="0" err="1" smtClean="0"/>
              <a:t>impl</a:t>
            </a:r>
            <a:r>
              <a:rPr lang="en-US" sz="1600" dirty="0" smtClean="0"/>
              <a:t>. Velocity</a:t>
            </a:r>
          </a:p>
          <a:p>
            <a:r>
              <a:rPr lang="en-US" sz="1600" dirty="0" smtClean="0"/>
              <a:t>23.83ns: bang, max </a:t>
            </a:r>
            <a:r>
              <a:rPr lang="en-US" sz="1600" dirty="0" err="1" smtClean="0"/>
              <a:t>compr</a:t>
            </a:r>
            <a:r>
              <a:rPr lang="en-US" sz="1600" dirty="0" smtClean="0"/>
              <a:t>.</a:t>
            </a:r>
          </a:p>
          <a:p>
            <a:r>
              <a:rPr lang="en-US" sz="1600" dirty="0" smtClean="0"/>
              <a:t>22.96ns: jet out, up left</a:t>
            </a:r>
            <a:br>
              <a:rPr lang="en-US" sz="1600" dirty="0" smtClean="0"/>
            </a:br>
            <a:r>
              <a:rPr lang="en-US" sz="1600" dirty="0" smtClean="0"/>
              <a:t>Green surface: Ablator/DT-f.</a:t>
            </a:r>
            <a:br>
              <a:rPr lang="en-US" sz="1600" dirty="0" smtClean="0"/>
            </a:br>
            <a:r>
              <a:rPr lang="en-US" sz="1600" dirty="0" smtClean="0"/>
              <a:t>Peaks: Ablator defects</a:t>
            </a:r>
          </a:p>
          <a:p>
            <a:r>
              <a:rPr lang="en-US" sz="1600" dirty="0" err="1" smtClean="0"/>
              <a:t>Colours</a:t>
            </a:r>
            <a:r>
              <a:rPr lang="en-US" sz="1600" dirty="0" smtClean="0"/>
              <a:t>:</a:t>
            </a:r>
            <a:br>
              <a:rPr lang="en-US" sz="1600" dirty="0" smtClean="0"/>
            </a:br>
            <a:r>
              <a:rPr lang="en-US" sz="1600" dirty="0" smtClean="0"/>
              <a:t>Left: fluid speed</a:t>
            </a:r>
            <a:br>
              <a:rPr lang="en-US" sz="1600" dirty="0" smtClean="0"/>
            </a:br>
            <a:r>
              <a:rPr lang="en-US" sz="1600" dirty="0" smtClean="0"/>
              <a:t>Right: matter density</a:t>
            </a:r>
          </a:p>
        </p:txBody>
      </p:sp>
      <p:sp>
        <p:nvSpPr>
          <p:cNvPr id="7" name="Notched Right Arrow 6"/>
          <p:cNvSpPr/>
          <p:nvPr/>
        </p:nvSpPr>
        <p:spPr>
          <a:xfrm rot="9220059">
            <a:off x="6030719" y="3810394"/>
            <a:ext cx="381000" cy="152400"/>
          </a:xfrm>
          <a:prstGeom prst="notchedRightArrow">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Notched Right Arrow 7"/>
          <p:cNvSpPr/>
          <p:nvPr/>
        </p:nvSpPr>
        <p:spPr>
          <a:xfrm rot="9220059">
            <a:off x="3062033" y="3810396"/>
            <a:ext cx="381000" cy="152400"/>
          </a:xfrm>
          <a:prstGeom prst="notchedRightArrow">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442318" y="4039389"/>
            <a:ext cx="2514600" cy="1815882"/>
          </a:xfrm>
          <a:prstGeom prst="rect">
            <a:avLst/>
          </a:prstGeom>
          <a:noFill/>
        </p:spPr>
        <p:txBody>
          <a:bodyPr wrap="square" rtlCol="0">
            <a:spAutoFit/>
          </a:bodyPr>
          <a:lstStyle/>
          <a:p>
            <a:pPr algn="ctr"/>
            <a:r>
              <a:rPr lang="en-US" sz="2800" dirty="0" smtClean="0">
                <a:solidFill>
                  <a:srgbClr val="FF0000"/>
                </a:solidFill>
                <a:latin typeface="Times New Roman" panose="02020603050405020304" pitchFamily="18" charset="0"/>
                <a:cs typeface="Times New Roman" panose="02020603050405020304" pitchFamily="18" charset="0"/>
              </a:rPr>
              <a:t>~adiabatic compression </a:t>
            </a:r>
            <a:br>
              <a:rPr lang="en-US" sz="2800" dirty="0" smtClean="0">
                <a:solidFill>
                  <a:srgbClr val="FF0000"/>
                </a:solidFill>
                <a:latin typeface="Times New Roman" panose="02020603050405020304" pitchFamily="18" charset="0"/>
                <a:cs typeface="Times New Roman" panose="02020603050405020304" pitchFamily="18" charset="0"/>
              </a:rPr>
            </a:br>
            <a:r>
              <a:rPr lang="en-US" sz="2800" dirty="0"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smtClean="0">
                <a:solidFill>
                  <a:srgbClr val="FF0000"/>
                </a:solidFill>
                <a:latin typeface="Times New Roman" panose="02020603050405020304" pitchFamily="18" charset="0"/>
                <a:cs typeface="Times New Roman" panose="02020603050405020304" pitchFamily="18" charset="0"/>
              </a:rPr>
              <a:t> 80 </a:t>
            </a:r>
            <a:r>
              <a:rPr lang="el-GR" sz="2800" dirty="0" smtClean="0">
                <a:solidFill>
                  <a:srgbClr val="FF0000"/>
                </a:solidFill>
                <a:latin typeface="Times New Roman" panose="02020603050405020304" pitchFamily="18" charset="0"/>
                <a:cs typeface="Times New Roman" panose="02020603050405020304" pitchFamily="18" charset="0"/>
              </a:rPr>
              <a:t>μ</a:t>
            </a:r>
            <a:r>
              <a:rPr lang="en-US" sz="2800" dirty="0" smtClean="0">
                <a:solidFill>
                  <a:srgbClr val="FF0000"/>
                </a:solidFill>
                <a:latin typeface="Times New Roman" panose="02020603050405020304" pitchFamily="18" charset="0"/>
                <a:cs typeface="Times New Roman" panose="02020603050405020304" pitchFamily="18" charset="0"/>
              </a:rPr>
              <a:t>m</a:t>
            </a:r>
            <a:br>
              <a:rPr lang="en-US" sz="2800" dirty="0" smtClean="0">
                <a:solidFill>
                  <a:srgbClr val="FF0000"/>
                </a:solidFill>
                <a:latin typeface="Times New Roman" panose="02020603050405020304" pitchFamily="18" charset="0"/>
                <a:cs typeface="Times New Roman" panose="02020603050405020304" pitchFamily="18" charset="0"/>
              </a:rPr>
            </a:br>
            <a:r>
              <a:rPr lang="en-US" sz="2800" dirty="0" smtClean="0">
                <a:solidFill>
                  <a:srgbClr val="FF0000"/>
                </a:solidFill>
                <a:latin typeface="Times New Roman" panose="02020603050405020304" pitchFamily="18" charset="0"/>
                <a:cs typeface="Times New Roman" panose="02020603050405020304" pitchFamily="18" charset="0"/>
              </a:rPr>
              <a:t>&amp; </a:t>
            </a:r>
            <a:r>
              <a:rPr lang="en-US" sz="2800" dirty="0">
                <a:solidFill>
                  <a:srgbClr val="FF0000"/>
                </a:solidFill>
                <a:latin typeface="Times New Roman" panose="02020603050405020304" pitchFamily="18" charset="0"/>
                <a:cs typeface="Times New Roman" panose="02020603050405020304" pitchFamily="18" charset="0"/>
              </a:rPr>
              <a:t>h</a:t>
            </a:r>
            <a:r>
              <a:rPr lang="en-US" sz="2800" dirty="0" smtClean="0">
                <a:solidFill>
                  <a:srgbClr val="FF0000"/>
                </a:solidFill>
                <a:latin typeface="Times New Roman" panose="02020603050405020304" pitchFamily="18" charset="0"/>
                <a:cs typeface="Times New Roman" panose="02020603050405020304" pitchFamily="18" charset="0"/>
              </a:rPr>
              <a:t>eating</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17721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7</a:t>
            </a:fld>
            <a:endParaRPr lang="zh-CN" altLang="zh-CN"/>
          </a:p>
        </p:txBody>
      </p:sp>
      <p:pic>
        <p:nvPicPr>
          <p:cNvPr id="3" name="Picture 2"/>
          <p:cNvPicPr>
            <a:picLocks noChangeAspect="1"/>
          </p:cNvPicPr>
          <p:nvPr/>
        </p:nvPicPr>
        <p:blipFill>
          <a:blip r:embed="rId2"/>
          <a:stretch>
            <a:fillRect/>
          </a:stretch>
        </p:blipFill>
        <p:spPr>
          <a:xfrm>
            <a:off x="228600" y="685800"/>
            <a:ext cx="7755950" cy="1219200"/>
          </a:xfrm>
          <a:prstGeom prst="rect">
            <a:avLst/>
          </a:prstGeom>
        </p:spPr>
      </p:pic>
      <p:pic>
        <p:nvPicPr>
          <p:cNvPr id="4" name="Picture 3"/>
          <p:cNvPicPr>
            <a:picLocks noChangeAspect="1"/>
          </p:cNvPicPr>
          <p:nvPr/>
        </p:nvPicPr>
        <p:blipFill>
          <a:blip r:embed="rId3"/>
          <a:stretch>
            <a:fillRect/>
          </a:stretch>
        </p:blipFill>
        <p:spPr>
          <a:xfrm>
            <a:off x="228600" y="1991991"/>
            <a:ext cx="5105400" cy="4743887"/>
          </a:xfrm>
          <a:prstGeom prst="rect">
            <a:avLst/>
          </a:prstGeom>
        </p:spPr>
      </p:pic>
      <p:cxnSp>
        <p:nvCxnSpPr>
          <p:cNvPr id="6" name="Straight Connector 5"/>
          <p:cNvCxnSpPr/>
          <p:nvPr/>
        </p:nvCxnSpPr>
        <p:spPr>
          <a:xfrm>
            <a:off x="1143000" y="2209800"/>
            <a:ext cx="129540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048000" y="4876800"/>
            <a:ext cx="91440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24200" y="1905000"/>
            <a:ext cx="480060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438400" y="119085"/>
            <a:ext cx="3733799" cy="523220"/>
          </a:xfrm>
          <a:prstGeom prst="rect">
            <a:avLst/>
          </a:prstGeom>
          <a:noFill/>
        </p:spPr>
        <p:txBody>
          <a:bodyPr wrap="square" rtlCol="0">
            <a:spAutoFit/>
          </a:bodyPr>
          <a:lstStyle/>
          <a:p>
            <a:pPr algn="ctr"/>
            <a:r>
              <a:rPr lang="en-US" sz="2800" b="1" dirty="0" smtClean="0">
                <a:solidFill>
                  <a:srgbClr val="FF0000"/>
                </a:solidFill>
                <a:effectLst>
                  <a:outerShdw blurRad="38100" dist="38100" dir="2700000" algn="tl">
                    <a:srgbClr val="000000">
                      <a:alpha val="43137"/>
                    </a:srgbClr>
                  </a:outerShdw>
                </a:effectLst>
              </a:rPr>
              <a:t>[ A.H. </a:t>
            </a:r>
            <a:r>
              <a:rPr lang="en-US" sz="2800" b="1" dirty="0" err="1" smtClean="0">
                <a:solidFill>
                  <a:srgbClr val="FF0000"/>
                </a:solidFill>
                <a:effectLst>
                  <a:outerShdw blurRad="38100" dist="38100" dir="2700000" algn="tl">
                    <a:srgbClr val="000000">
                      <a:alpha val="43137"/>
                    </a:srgbClr>
                  </a:outerShdw>
                </a:effectLst>
              </a:rPr>
              <a:t>Taub</a:t>
            </a:r>
            <a:r>
              <a:rPr lang="en-US" sz="2800" b="1" dirty="0" smtClean="0">
                <a:solidFill>
                  <a:srgbClr val="FF0000"/>
                </a:solidFill>
                <a:effectLst>
                  <a:outerShdw blurRad="38100" dist="38100" dir="2700000" algn="tl">
                    <a:srgbClr val="000000">
                      <a:alpha val="43137"/>
                    </a:srgbClr>
                  </a:outerShdw>
                </a:effectLst>
              </a:rPr>
              <a:t> (1948) ]</a:t>
            </a:r>
            <a:endParaRPr lang="en-US" sz="2800" b="1" dirty="0">
              <a:solidFill>
                <a:srgbClr val="FF0000"/>
              </a:solidFill>
              <a:effectLst>
                <a:outerShdw blurRad="38100" dist="38100" dir="2700000" algn="tl">
                  <a:srgbClr val="000000">
                    <a:alpha val="43137"/>
                  </a:srgbClr>
                </a:outerShdw>
              </a:effectLst>
            </a:endParaRPr>
          </a:p>
        </p:txBody>
      </p:sp>
      <p:sp>
        <p:nvSpPr>
          <p:cNvPr id="12" name="TextBox 11"/>
          <p:cNvSpPr txBox="1"/>
          <p:nvPr/>
        </p:nvSpPr>
        <p:spPr>
          <a:xfrm>
            <a:off x="5800299" y="1991991"/>
            <a:ext cx="2895600" cy="4524315"/>
          </a:xfrm>
          <a:prstGeom prst="rect">
            <a:avLst/>
          </a:prstGeom>
          <a:noFill/>
        </p:spPr>
        <p:txBody>
          <a:bodyPr wrap="square" rtlCol="0">
            <a:spAutoFit/>
          </a:bodyPr>
          <a:lstStyle/>
          <a:p>
            <a:r>
              <a:rPr lang="en-US" sz="2400" dirty="0" err="1" smtClean="0">
                <a:solidFill>
                  <a:srgbClr val="FF0000"/>
                </a:solidFill>
              </a:rPr>
              <a:t>Taub</a:t>
            </a:r>
            <a:r>
              <a:rPr lang="en-US" sz="2400" dirty="0" smtClean="0">
                <a:solidFill>
                  <a:srgbClr val="FF0000"/>
                </a:solidFill>
              </a:rPr>
              <a:t> assumed that (physically) only slow </a:t>
            </a:r>
            <a:br>
              <a:rPr lang="en-US" sz="2400" dirty="0" smtClean="0">
                <a:solidFill>
                  <a:srgbClr val="FF0000"/>
                </a:solidFill>
              </a:rPr>
            </a:br>
            <a:r>
              <a:rPr lang="en-US" sz="2400" dirty="0" smtClean="0">
                <a:solidFill>
                  <a:srgbClr val="FF0000"/>
                </a:solidFill>
              </a:rPr>
              <a:t>space-like shocks or discontinuities may occur (with space-like normal</a:t>
            </a:r>
            <a:r>
              <a:rPr lang="el-GR" sz="2400" dirty="0" smtClean="0">
                <a:solidFill>
                  <a:srgbClr val="FF0000"/>
                </a:solidFill>
              </a:rPr>
              <a:t>,</a:t>
            </a:r>
            <a:r>
              <a:rPr lang="en-US" sz="2400" dirty="0" smtClean="0">
                <a:solidFill>
                  <a:srgbClr val="FF0000"/>
                </a:solidFill>
              </a:rPr>
              <a:t> </a:t>
            </a:r>
            <a:r>
              <a:rPr lang="el-GR" sz="2400" dirty="0" smtClean="0">
                <a:solidFill>
                  <a:srgbClr val="FF0000"/>
                </a:solidFill>
              </a:rPr>
              <a:t>λ</a:t>
            </a:r>
            <a:r>
              <a:rPr lang="el-GR" sz="2400" baseline="-25000" dirty="0" smtClean="0">
                <a:solidFill>
                  <a:srgbClr val="FF0000"/>
                </a:solidFill>
              </a:rPr>
              <a:t>4</a:t>
            </a:r>
            <a:r>
              <a:rPr lang="el-GR" sz="2400" dirty="0" smtClean="0">
                <a:solidFill>
                  <a:srgbClr val="FF0000"/>
                </a:solidFill>
              </a:rPr>
              <a:t>=0).</a:t>
            </a:r>
          </a:p>
          <a:p>
            <a:endParaRPr lang="el-GR" sz="2400" dirty="0">
              <a:solidFill>
                <a:srgbClr val="FF0000"/>
              </a:solidFill>
            </a:endParaRPr>
          </a:p>
          <a:p>
            <a:r>
              <a:rPr lang="en-US" sz="2400" dirty="0" smtClean="0">
                <a:solidFill>
                  <a:srgbClr val="FF0000"/>
                </a:solidFill>
              </a:rPr>
              <a:t>This was then taken as standard, since then (e.g. LL 1954-)</a:t>
            </a:r>
            <a:endParaRPr lang="en-US" sz="2400" dirty="0">
              <a:solidFill>
                <a:srgbClr val="FF0000"/>
              </a:solidFill>
            </a:endParaRPr>
          </a:p>
        </p:txBody>
      </p:sp>
      <p:cxnSp>
        <p:nvCxnSpPr>
          <p:cNvPr id="16" name="Straight Arrow Connector 15"/>
          <p:cNvCxnSpPr/>
          <p:nvPr/>
        </p:nvCxnSpPr>
        <p:spPr>
          <a:xfrm flipH="1" flipV="1">
            <a:off x="4191000" y="4724400"/>
            <a:ext cx="1524000" cy="152400"/>
          </a:xfrm>
          <a:prstGeom prst="straightConnector1">
            <a:avLst/>
          </a:prstGeom>
          <a:ln w="25400">
            <a:solidFill>
              <a:srgbClr val="0000FF"/>
            </a:solidFill>
            <a:headEnd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752600" y="4114800"/>
            <a:ext cx="91440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83214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8</a:t>
            </a:fld>
            <a:endParaRPr lang="zh-CN" altLang="zh-CN"/>
          </a:p>
        </p:txBody>
      </p:sp>
      <p:sp>
        <p:nvSpPr>
          <p:cNvPr id="4" name="TextBox 3"/>
          <p:cNvSpPr txBox="1"/>
          <p:nvPr/>
        </p:nvSpPr>
        <p:spPr>
          <a:xfrm>
            <a:off x="5867400" y="457200"/>
            <a:ext cx="3200400" cy="4339650"/>
          </a:xfrm>
          <a:prstGeom prst="rect">
            <a:avLst/>
          </a:prstGeom>
          <a:noFill/>
        </p:spPr>
        <p:txBody>
          <a:bodyPr wrap="square" rtlCol="0">
            <a:spAutoFit/>
          </a:bodyPr>
          <a:lstStyle/>
          <a:p>
            <a:r>
              <a:rPr lang="de-DE" sz="2400" dirty="0" smtClean="0"/>
              <a:t>[ L. P. Csernai, </a:t>
            </a:r>
            <a:r>
              <a:rPr lang="de-DE" sz="2400" dirty="0" err="1" smtClean="0"/>
              <a:t>Zh</a:t>
            </a:r>
            <a:r>
              <a:rPr lang="de-DE" sz="2400" dirty="0" smtClean="0"/>
              <a:t>. </a:t>
            </a:r>
            <a:r>
              <a:rPr lang="de-DE" sz="2400" dirty="0" err="1" smtClean="0"/>
              <a:t>Eksp</a:t>
            </a:r>
            <a:r>
              <a:rPr lang="de-DE" sz="2400" dirty="0" smtClean="0"/>
              <a:t>. </a:t>
            </a:r>
            <a:r>
              <a:rPr lang="de-DE" sz="2400" dirty="0" err="1" smtClean="0"/>
              <a:t>Teor</a:t>
            </a:r>
            <a:r>
              <a:rPr lang="de-DE" sz="2400" dirty="0" smtClean="0"/>
              <a:t>. </a:t>
            </a:r>
            <a:r>
              <a:rPr lang="de-DE" sz="2400" dirty="0" err="1" smtClean="0"/>
              <a:t>Fiz</a:t>
            </a:r>
            <a:r>
              <a:rPr lang="de-DE" sz="2400" dirty="0" smtClean="0"/>
              <a:t>. 92, 379-386 (</a:t>
            </a:r>
            <a:r>
              <a:rPr lang="de-DE" sz="2400" b="1" dirty="0" smtClean="0">
                <a:solidFill>
                  <a:srgbClr val="FF0000"/>
                </a:solidFill>
              </a:rPr>
              <a:t>1987</a:t>
            </a:r>
            <a:r>
              <a:rPr lang="de-DE" sz="2400" dirty="0" smtClean="0"/>
              <a:t>)  &amp;</a:t>
            </a:r>
            <a:br>
              <a:rPr lang="de-DE" sz="2400" dirty="0" smtClean="0"/>
            </a:br>
            <a:r>
              <a:rPr lang="de-DE" sz="2400" dirty="0" err="1" smtClean="0"/>
              <a:t>Sov</a:t>
            </a:r>
            <a:r>
              <a:rPr lang="de-DE" sz="2400" dirty="0" smtClean="0"/>
              <a:t>. Phys. JETP 65, 216-220 (1987) ]</a:t>
            </a:r>
          </a:p>
          <a:p>
            <a:endParaRPr lang="de-DE" sz="2400" dirty="0"/>
          </a:p>
          <a:p>
            <a:r>
              <a:rPr lang="de-DE" sz="2400" dirty="0" err="1"/>
              <a:t>c</a:t>
            </a:r>
            <a:r>
              <a:rPr lang="de-DE" sz="2400" dirty="0" err="1" smtClean="0"/>
              <a:t>orrected</a:t>
            </a:r>
            <a:r>
              <a:rPr lang="de-DE" sz="2400" dirty="0" smtClean="0"/>
              <a:t> </a:t>
            </a:r>
            <a:r>
              <a:rPr lang="de-DE" sz="2400" dirty="0" err="1" smtClean="0"/>
              <a:t>the</a:t>
            </a:r>
            <a:r>
              <a:rPr lang="de-DE" sz="2400" dirty="0" smtClean="0"/>
              <a:t> </a:t>
            </a:r>
            <a:r>
              <a:rPr lang="de-DE" sz="2400" dirty="0" err="1" smtClean="0"/>
              <a:t>work</a:t>
            </a:r>
            <a:r>
              <a:rPr lang="de-DE" sz="2400" dirty="0" smtClean="0"/>
              <a:t> </a:t>
            </a:r>
            <a:r>
              <a:rPr lang="de-DE" sz="2400" dirty="0" err="1" smtClean="0"/>
              <a:t>of</a:t>
            </a:r>
            <a:r>
              <a:rPr lang="de-DE" sz="2400" dirty="0" smtClean="0"/>
              <a:t/>
            </a:r>
            <a:br>
              <a:rPr lang="de-DE" sz="2400" dirty="0" smtClean="0"/>
            </a:br>
            <a:r>
              <a:rPr lang="de-DE" sz="2400" dirty="0" smtClean="0"/>
              <a:t>[ </a:t>
            </a:r>
            <a:r>
              <a:rPr lang="de-DE" sz="2400" b="1" dirty="0" smtClean="0"/>
              <a:t>A. Taub</a:t>
            </a:r>
            <a:r>
              <a:rPr lang="de-DE" sz="2400" dirty="0" smtClean="0"/>
              <a:t>, Phys. </a:t>
            </a:r>
            <a:r>
              <a:rPr lang="de-DE" sz="2400" dirty="0" err="1" smtClean="0"/>
              <a:t>Rev</a:t>
            </a:r>
            <a:r>
              <a:rPr lang="de-DE" sz="2400" dirty="0" smtClean="0"/>
              <a:t>. 74, 328 (</a:t>
            </a:r>
            <a:r>
              <a:rPr lang="de-DE" sz="2400" b="1" dirty="0" smtClean="0"/>
              <a:t>1948</a:t>
            </a:r>
            <a:r>
              <a:rPr lang="de-DE" sz="2400" dirty="0" smtClean="0"/>
              <a:t>) ]</a:t>
            </a:r>
          </a:p>
          <a:p>
            <a:endParaRPr lang="de-DE" sz="2400" dirty="0"/>
          </a:p>
          <a:p>
            <a:r>
              <a:rPr lang="el-GR" sz="3600" b="1" dirty="0" smtClean="0">
                <a:solidFill>
                  <a:srgbClr val="FF0000"/>
                </a:solidFill>
                <a:latin typeface="Times New Roman" panose="02020603050405020304" pitchFamily="18" charset="0"/>
                <a:cs typeface="Times New Roman" panose="02020603050405020304" pitchFamily="18" charset="0"/>
              </a:rPr>
              <a:t>λ</a:t>
            </a:r>
            <a:r>
              <a:rPr lang="el-GR" sz="3600" b="1" baseline="-25000" dirty="0" smtClean="0">
                <a:solidFill>
                  <a:srgbClr val="FF0000"/>
                </a:solidFill>
                <a:latin typeface="Times New Roman" panose="02020603050405020304" pitchFamily="18" charset="0"/>
                <a:cs typeface="Times New Roman" panose="02020603050405020304" pitchFamily="18" charset="0"/>
              </a:rPr>
              <a:t>α</a:t>
            </a:r>
            <a:r>
              <a:rPr lang="el-GR" sz="3600" b="1" dirty="0" smtClean="0">
                <a:solidFill>
                  <a:srgbClr val="FF0000"/>
                </a:solidFill>
                <a:latin typeface="Times New Roman" panose="02020603050405020304" pitchFamily="18" charset="0"/>
                <a:cs typeface="Times New Roman" panose="02020603050405020304" pitchFamily="18" charset="0"/>
              </a:rPr>
              <a:t> λ</a:t>
            </a:r>
            <a:r>
              <a:rPr lang="el-GR" sz="3600" b="1" baseline="30000" dirty="0" smtClean="0">
                <a:solidFill>
                  <a:srgbClr val="FF0000"/>
                </a:solidFill>
                <a:latin typeface="Times New Roman" panose="02020603050405020304" pitchFamily="18" charset="0"/>
                <a:cs typeface="Times New Roman" panose="02020603050405020304" pitchFamily="18" charset="0"/>
              </a:rPr>
              <a:t>α</a:t>
            </a:r>
            <a:r>
              <a:rPr lang="el-GR" sz="3600" b="1" dirty="0" smtClean="0">
                <a:solidFill>
                  <a:srgbClr val="FF0000"/>
                </a:solidFill>
                <a:latin typeface="Times New Roman" panose="02020603050405020304" pitchFamily="18" charset="0"/>
                <a:cs typeface="Times New Roman" panose="02020603050405020304" pitchFamily="18" charset="0"/>
              </a:rPr>
              <a:t> = ± 1</a:t>
            </a:r>
            <a:endParaRPr lang="en-US" sz="3600" b="1" dirty="0">
              <a:solidFill>
                <a:srgbClr val="FF0000"/>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304800" y="188877"/>
            <a:ext cx="5105400" cy="5483605"/>
          </a:xfrm>
          <a:prstGeom prst="rect">
            <a:avLst/>
          </a:prstGeom>
        </p:spPr>
      </p:pic>
      <p:pic>
        <p:nvPicPr>
          <p:cNvPr id="6" name="Picture 5"/>
          <p:cNvPicPr>
            <a:picLocks noChangeAspect="1"/>
          </p:cNvPicPr>
          <p:nvPr/>
        </p:nvPicPr>
        <p:blipFill>
          <a:blip r:embed="rId3"/>
          <a:stretch>
            <a:fillRect/>
          </a:stretch>
        </p:blipFill>
        <p:spPr>
          <a:xfrm>
            <a:off x="6262855" y="5311273"/>
            <a:ext cx="1927289" cy="381000"/>
          </a:xfrm>
          <a:prstGeom prst="rect">
            <a:avLst/>
          </a:prstGeom>
        </p:spPr>
      </p:pic>
      <p:pic>
        <p:nvPicPr>
          <p:cNvPr id="7" name="Picture 6"/>
          <p:cNvPicPr>
            <a:picLocks noChangeAspect="1"/>
          </p:cNvPicPr>
          <p:nvPr/>
        </p:nvPicPr>
        <p:blipFill>
          <a:blip r:embed="rId4"/>
          <a:stretch>
            <a:fillRect/>
          </a:stretch>
        </p:blipFill>
        <p:spPr>
          <a:xfrm>
            <a:off x="3810000" y="5749590"/>
            <a:ext cx="4905710" cy="495635"/>
          </a:xfrm>
          <a:prstGeom prst="rect">
            <a:avLst/>
          </a:prstGeom>
        </p:spPr>
      </p:pic>
      <p:pic>
        <p:nvPicPr>
          <p:cNvPr id="8" name="Picture 7"/>
          <p:cNvPicPr>
            <a:picLocks noChangeAspect="1"/>
          </p:cNvPicPr>
          <p:nvPr/>
        </p:nvPicPr>
        <p:blipFill>
          <a:blip r:embed="rId5"/>
          <a:stretch>
            <a:fillRect/>
          </a:stretch>
        </p:blipFill>
        <p:spPr>
          <a:xfrm>
            <a:off x="3787292" y="6266326"/>
            <a:ext cx="4354858" cy="515473"/>
          </a:xfrm>
          <a:prstGeom prst="rect">
            <a:avLst/>
          </a:prstGeom>
        </p:spPr>
      </p:pic>
      <p:sp>
        <p:nvSpPr>
          <p:cNvPr id="3" name="TextBox 2"/>
          <p:cNvSpPr txBox="1"/>
          <p:nvPr/>
        </p:nvSpPr>
        <p:spPr>
          <a:xfrm flipH="1">
            <a:off x="1341119" y="868681"/>
            <a:ext cx="640081" cy="400110"/>
          </a:xfrm>
          <a:prstGeom prst="rect">
            <a:avLst/>
          </a:prstGeom>
          <a:noFill/>
        </p:spPr>
        <p:txBody>
          <a:bodyPr wrap="square" rtlCol="0">
            <a:spAutoFit/>
          </a:bodyPr>
          <a:lstStyle/>
          <a:p>
            <a:r>
              <a:rPr lang="en-US" sz="2000" b="1" dirty="0" smtClean="0">
                <a:solidFill>
                  <a:srgbClr val="FF0000"/>
                </a:solidFill>
              </a:rPr>
              <a:t>+1</a:t>
            </a:r>
            <a:endParaRPr lang="en-US" sz="2000" b="1" dirty="0">
              <a:solidFill>
                <a:srgbClr val="FF0000"/>
              </a:solidFill>
            </a:endParaRPr>
          </a:p>
        </p:txBody>
      </p:sp>
      <p:sp>
        <p:nvSpPr>
          <p:cNvPr id="9" name="TextBox 8"/>
          <p:cNvSpPr txBox="1"/>
          <p:nvPr/>
        </p:nvSpPr>
        <p:spPr>
          <a:xfrm flipH="1">
            <a:off x="4099559" y="2330391"/>
            <a:ext cx="640081" cy="400110"/>
          </a:xfrm>
          <a:prstGeom prst="rect">
            <a:avLst/>
          </a:prstGeom>
          <a:noFill/>
        </p:spPr>
        <p:txBody>
          <a:bodyPr wrap="square" rtlCol="0">
            <a:spAutoFit/>
          </a:bodyPr>
          <a:lstStyle/>
          <a:p>
            <a:r>
              <a:rPr lang="en-US" sz="2000" b="1" dirty="0">
                <a:solidFill>
                  <a:srgbClr val="FF0000"/>
                </a:solidFill>
              </a:rPr>
              <a:t>-</a:t>
            </a:r>
            <a:r>
              <a:rPr lang="en-US" sz="2000" b="1" dirty="0" smtClean="0">
                <a:solidFill>
                  <a:srgbClr val="FF0000"/>
                </a:solidFill>
              </a:rPr>
              <a:t>1</a:t>
            </a:r>
            <a:endParaRPr lang="en-US" sz="2000" b="1" dirty="0">
              <a:solidFill>
                <a:srgbClr val="FF0000"/>
              </a:solidFill>
            </a:endParaRPr>
          </a:p>
        </p:txBody>
      </p:sp>
      <p:cxnSp>
        <p:nvCxnSpPr>
          <p:cNvPr id="13" name="Straight Arrow Connector 12"/>
          <p:cNvCxnSpPr/>
          <p:nvPr/>
        </p:nvCxnSpPr>
        <p:spPr>
          <a:xfrm flipV="1">
            <a:off x="1943100" y="1143000"/>
            <a:ext cx="76200" cy="457200"/>
          </a:xfrm>
          <a:prstGeom prst="straightConnector1">
            <a:avLst/>
          </a:prstGeom>
          <a:ln w="22225">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4232908" y="2787818"/>
            <a:ext cx="373381" cy="228600"/>
          </a:xfrm>
          <a:prstGeom prst="straightConnector1">
            <a:avLst/>
          </a:prstGeom>
          <a:ln w="22225">
            <a:solidFill>
              <a:srgbClr val="FF0000"/>
            </a:solidFill>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337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9</a:t>
            </a:fld>
            <a:endParaRPr lang="zh-CN" altLang="zh-CN"/>
          </a:p>
        </p:txBody>
      </p:sp>
      <p:pic>
        <p:nvPicPr>
          <p:cNvPr id="3" name="Picture 2"/>
          <p:cNvPicPr>
            <a:picLocks noChangeAspect="1"/>
          </p:cNvPicPr>
          <p:nvPr/>
        </p:nvPicPr>
        <p:blipFill>
          <a:blip r:embed="rId2"/>
          <a:stretch>
            <a:fillRect/>
          </a:stretch>
        </p:blipFill>
        <p:spPr>
          <a:xfrm>
            <a:off x="914400" y="0"/>
            <a:ext cx="6705600" cy="3946920"/>
          </a:xfrm>
          <a:prstGeom prst="rect">
            <a:avLst/>
          </a:prstGeom>
        </p:spPr>
      </p:pic>
      <p:sp>
        <p:nvSpPr>
          <p:cNvPr id="4" name="Rectangle 3"/>
          <p:cNvSpPr/>
          <p:nvPr/>
        </p:nvSpPr>
        <p:spPr>
          <a:xfrm>
            <a:off x="609600" y="4724400"/>
            <a:ext cx="8077200" cy="1261884"/>
          </a:xfrm>
          <a:prstGeom prst="rect">
            <a:avLst/>
          </a:prstGeom>
        </p:spPr>
        <p:txBody>
          <a:bodyPr wrap="square">
            <a:spAutoFit/>
          </a:bodyPr>
          <a:lstStyle/>
          <a:p>
            <a:r>
              <a:rPr lang="en-US" sz="2400" dirty="0" smtClean="0"/>
              <a:t>[ L.P. Csernai: </a:t>
            </a:r>
            <a:br>
              <a:rPr lang="en-US" sz="2400" dirty="0" smtClean="0"/>
            </a:br>
            <a:r>
              <a:rPr lang="en-US" sz="2800" i="1" dirty="0" smtClean="0">
                <a:latin typeface="Times New Roman" panose="02020603050405020304" pitchFamily="18" charset="0"/>
                <a:cs typeface="Times New Roman" panose="02020603050405020304" pitchFamily="18" charset="0"/>
              </a:rPr>
              <a:t>Introduction to Relativistic Heavy Ion Collisions</a:t>
            </a:r>
            <a:r>
              <a:rPr lang="en-US" sz="2400" dirty="0" smtClean="0"/>
              <a:t>, (</a:t>
            </a:r>
            <a:r>
              <a:rPr lang="en-US" sz="2400" b="1" dirty="0" smtClean="0"/>
              <a:t>1994</a:t>
            </a:r>
            <a:r>
              <a:rPr lang="en-US" sz="2400" dirty="0" smtClean="0"/>
              <a:t>, John Wiley &amp; Sons, </a:t>
            </a:r>
            <a:r>
              <a:rPr lang="en-US" sz="2400" dirty="0" err="1" smtClean="0"/>
              <a:t>Cichester</a:t>
            </a:r>
            <a:r>
              <a:rPr lang="en-US" sz="2400" dirty="0" smtClean="0"/>
              <a:t>, England)  ]</a:t>
            </a:r>
            <a:endParaRPr lang="en-US" dirty="0"/>
          </a:p>
        </p:txBody>
      </p:sp>
    </p:spTree>
    <p:extLst>
      <p:ext uri="{BB962C8B-B14F-4D97-AF65-F5344CB8AC3E}">
        <p14:creationId xmlns:p14="http://schemas.microsoft.com/office/powerpoint/2010/main" val="7739138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6436</TotalTime>
  <Words>1778</Words>
  <Application>Microsoft Office PowerPoint</Application>
  <PresentationFormat>On-screen Show (4:3)</PresentationFormat>
  <Paragraphs>249</Paragraphs>
  <Slides>41</Slides>
  <Notes>0</Notes>
  <HiddenSlides>4</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宋体</vt:lpstr>
      <vt:lpstr>AdvOT483a8203</vt:lpstr>
      <vt:lpstr>Arial</vt:lpstr>
      <vt:lpstr>Calibri</vt:lpstr>
      <vt:lpstr>Times New Roman</vt:lpstr>
      <vt:lpstr>Wingdings</vt:lpstr>
      <vt:lpstr>1_默认设计模板</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XYL</dc:creator>
  <cp:lastModifiedBy>Laszlo Csernai</cp:lastModifiedBy>
  <cp:revision>404</cp:revision>
  <cp:lastPrinted>2020-09-08T08:58:21Z</cp:lastPrinted>
  <dcterms:created xsi:type="dcterms:W3CDTF">2015-07-27T09:06:46Z</dcterms:created>
  <dcterms:modified xsi:type="dcterms:W3CDTF">2020-09-10T05:19:25Z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