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sldIdLst>
    <p:sldId id="295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21" r:id="rId10"/>
    <p:sldId id="333" r:id="rId11"/>
    <p:sldId id="334" r:id="rId12"/>
    <p:sldId id="304" r:id="rId13"/>
    <p:sldId id="335" r:id="rId14"/>
    <p:sldId id="337" r:id="rId15"/>
    <p:sldId id="338" r:id="rId16"/>
    <p:sldId id="339" r:id="rId17"/>
    <p:sldId id="30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8" d="100"/>
          <a:sy n="68" d="100"/>
        </p:scale>
        <p:origin x="-810" y="-8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082B9-729F-4802-8757-8859305FB4E4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1DB28-257D-40A6-B0BC-569CE5B710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37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5F520-F8A3-4391-B247-FC96D3F3FBE0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A789-5D03-413A-B67D-8D85934342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817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7145C-DD63-403F-B231-E3DF1E115EF0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A789-5D03-413A-B67D-8D85934342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31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7453-3FA3-475C-B815-E4113674BB5C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A789-5D03-413A-B67D-8D85934342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34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15E90-518F-40CB-ABE0-E8C49958D345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A789-5D03-413A-B67D-8D85934342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06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C10D-D546-4784-87A4-79579A7403BA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A789-5D03-413A-B67D-8D85934342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2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EDD9D-2DB2-4BE8-8F1F-C1025ACB917D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A789-5D03-413A-B67D-8D85934342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A828-6CF6-4B6B-8AEF-3F3343FCC548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A789-5D03-413A-B67D-8D85934342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4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DEF23-F173-4325-BC4F-B8935EEBEA3F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A789-5D03-413A-B67D-8D85934342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278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0654B-79A8-4EAC-ACF8-D85D06628223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A789-5D03-413A-B67D-8D85934342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56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7BA7A-A34D-4C10-9EE5-2BE320A7328B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A789-5D03-413A-B67D-8D85934342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97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EF6C8-D7C1-4F47-915D-8604BAD82500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A789-5D03-413A-B67D-8D85934342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15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B959D-C167-439C-8D3D-C5F3837DAFB9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EA789-5D03-413A-B67D-8D85934342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47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277830" y="188687"/>
            <a:ext cx="8597070" cy="1335314"/>
          </a:xfrm>
        </p:spPr>
        <p:txBody>
          <a:bodyPr>
            <a:noAutofit/>
          </a:bodyPr>
          <a:lstStyle/>
          <a:p>
            <a:pPr>
              <a:lnSpc>
                <a:spcPct val="85000"/>
              </a:lnSpc>
            </a:pPr>
            <a:r>
              <a:rPr lang="en-US" sz="4400" b="1" dirty="0" smtClean="0"/>
              <a:t>Investigation of 2</a:t>
            </a:r>
            <a:r>
              <a:rPr lang="en-US" sz="4400" b="1" dirty="0" smtClean="0">
                <a:sym typeface="Symbol"/>
              </a:rPr>
              <a:t></a:t>
            </a:r>
            <a:r>
              <a:rPr lang="en-US" sz="4400" b="1" dirty="0" smtClean="0"/>
              <a:t> decay of </a:t>
            </a:r>
            <a:r>
              <a:rPr lang="en-US" sz="4400" b="1" baseline="30000" dirty="0" smtClean="0"/>
              <a:t>150</a:t>
            </a:r>
            <a:r>
              <a:rPr lang="en-US" sz="4400" b="1" dirty="0" smtClean="0"/>
              <a:t>Nd </a:t>
            </a:r>
            <a:br>
              <a:rPr lang="en-US" sz="4400" b="1" dirty="0" smtClean="0"/>
            </a:br>
            <a:r>
              <a:rPr lang="en-US" sz="4400" b="1" dirty="0" smtClean="0"/>
              <a:t>to the first 0</a:t>
            </a:r>
            <a:r>
              <a:rPr lang="en-US" sz="4400" b="1" baseline="30000" dirty="0" smtClean="0"/>
              <a:t>+</a:t>
            </a:r>
            <a:r>
              <a:rPr lang="en-US" sz="4400" b="1" dirty="0" smtClean="0"/>
              <a:t>excited level of </a:t>
            </a:r>
            <a:r>
              <a:rPr lang="en-US" sz="4400" b="1" baseline="30000" dirty="0" smtClean="0"/>
              <a:t>150</a:t>
            </a:r>
            <a:r>
              <a:rPr lang="en-US" sz="4400" b="1" dirty="0" smtClean="0"/>
              <a:t>Sm</a:t>
            </a:r>
            <a:endParaRPr lang="en-US" altLang="ru-RU" sz="4400" b="1" dirty="0">
              <a:latin typeface="+mn-lt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46514"/>
            <a:ext cx="9144000" cy="427737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GB" sz="1600" b="1" u="sng" dirty="0" smtClean="0">
                <a:ea typeface="Calibri" panose="020F0502020204030204" pitchFamily="34" charset="0"/>
              </a:rPr>
              <a:t>O.G. Polischuk</a:t>
            </a:r>
            <a:r>
              <a:rPr lang="en-GB" sz="1600" b="1" u="sng" baseline="30000" dirty="0" smtClean="0">
                <a:ea typeface="Calibri" panose="020F0502020204030204" pitchFamily="34" charset="0"/>
              </a:rPr>
              <a:t>1</a:t>
            </a:r>
            <a:r>
              <a:rPr lang="en-GB" sz="1600" b="1" dirty="0" smtClean="0">
                <a:ea typeface="Calibri" panose="020F0502020204030204" pitchFamily="34" charset="0"/>
              </a:rPr>
              <a:t>, </a:t>
            </a:r>
            <a:r>
              <a:rPr lang="en-GB" sz="1600" b="1" dirty="0">
                <a:ea typeface="Calibri" panose="020F0502020204030204" pitchFamily="34" charset="0"/>
              </a:rPr>
              <a:t>A.S. Barabash</a:t>
            </a:r>
            <a:r>
              <a:rPr lang="en-GB" sz="1600" b="1" baseline="30000" dirty="0">
                <a:ea typeface="Calibri" panose="020F0502020204030204" pitchFamily="34" charset="0"/>
              </a:rPr>
              <a:t>2</a:t>
            </a:r>
            <a:r>
              <a:rPr lang="en-GB" sz="1600" b="1" dirty="0">
                <a:ea typeface="Calibri" panose="020F0502020204030204" pitchFamily="34" charset="0"/>
              </a:rPr>
              <a:t>, P. Belli</a:t>
            </a:r>
            <a:r>
              <a:rPr lang="en-GB" sz="1600" b="1" baseline="30000" dirty="0">
                <a:ea typeface="Calibri" panose="020F0502020204030204" pitchFamily="34" charset="0"/>
              </a:rPr>
              <a:t>3,4</a:t>
            </a:r>
            <a:r>
              <a:rPr lang="en-GB" sz="1600" b="1" dirty="0">
                <a:ea typeface="Calibri" panose="020F0502020204030204" pitchFamily="34" charset="0"/>
              </a:rPr>
              <a:t>, R. </a:t>
            </a:r>
            <a:r>
              <a:rPr lang="en-GB" sz="1600" b="1" dirty="0" smtClean="0">
                <a:ea typeface="Calibri" panose="020F0502020204030204" pitchFamily="34" charset="0"/>
              </a:rPr>
              <a:t>Bernabei</a:t>
            </a:r>
            <a:r>
              <a:rPr lang="en-GB" sz="1600" b="1" baseline="30000" dirty="0" smtClean="0">
                <a:ea typeface="Calibri" panose="020F0502020204030204" pitchFamily="34" charset="0"/>
              </a:rPr>
              <a:t>3,4</a:t>
            </a:r>
            <a:r>
              <a:rPr lang="en-GB" sz="1600" b="1" dirty="0" smtClean="0">
                <a:ea typeface="Calibri" panose="020F0502020204030204" pitchFamily="34" charset="0"/>
              </a:rPr>
              <a:t>, R.S. Boiko</a:t>
            </a:r>
            <a:r>
              <a:rPr lang="en-GB" sz="1600" b="1" baseline="30000" dirty="0" smtClean="0">
                <a:ea typeface="Calibri" panose="020F0502020204030204" pitchFamily="34" charset="0"/>
              </a:rPr>
              <a:t>1,5</a:t>
            </a:r>
            <a:r>
              <a:rPr lang="en-GB" sz="1600" b="1" dirty="0" smtClean="0">
                <a:ea typeface="Calibri" panose="020F0502020204030204" pitchFamily="34" charset="0"/>
              </a:rPr>
              <a:t>, F</a:t>
            </a:r>
            <a:r>
              <a:rPr lang="en-GB" sz="1600" b="1" dirty="0">
                <a:ea typeface="Calibri" panose="020F0502020204030204" pitchFamily="34" charset="0"/>
              </a:rPr>
              <a:t>. Cappella</a:t>
            </a:r>
            <a:r>
              <a:rPr lang="en-GB" sz="1600" b="1" baseline="30000" dirty="0">
                <a:ea typeface="Calibri" panose="020F0502020204030204" pitchFamily="34" charset="0"/>
              </a:rPr>
              <a:t>6</a:t>
            </a:r>
            <a:r>
              <a:rPr lang="en-GB" sz="1600" b="1" dirty="0">
                <a:ea typeface="Calibri" panose="020F0502020204030204" pitchFamily="34" charset="0"/>
              </a:rPr>
              <a:t>, V. </a:t>
            </a:r>
            <a:r>
              <a:rPr lang="en-GB" sz="1600" b="1" dirty="0" smtClean="0">
                <a:ea typeface="Calibri" panose="020F0502020204030204" pitchFamily="34" charset="0"/>
              </a:rPr>
              <a:t>Caracciolo</a:t>
            </a:r>
            <a:r>
              <a:rPr lang="en-GB" sz="1600" b="1" baseline="30000" dirty="0" smtClean="0">
                <a:ea typeface="Calibri" panose="020F0502020204030204" pitchFamily="34" charset="0"/>
              </a:rPr>
              <a:t>3,4,7</a:t>
            </a:r>
            <a:r>
              <a:rPr lang="en-GB" sz="1600" b="1" dirty="0">
                <a:ea typeface="Calibri" panose="020F0502020204030204" pitchFamily="34" charset="0"/>
              </a:rPr>
              <a:t>, R. Cerulli</a:t>
            </a:r>
            <a:r>
              <a:rPr lang="en-GB" sz="1600" b="1" baseline="30000" dirty="0">
                <a:ea typeface="Calibri" panose="020F0502020204030204" pitchFamily="34" charset="0"/>
              </a:rPr>
              <a:t>3,4</a:t>
            </a:r>
            <a:r>
              <a:rPr lang="en-GB" sz="1600" b="1" dirty="0">
                <a:ea typeface="Calibri" panose="020F0502020204030204" pitchFamily="34" charset="0"/>
              </a:rPr>
              <a:t>, F.A. Danevich</a:t>
            </a:r>
            <a:r>
              <a:rPr lang="en-GB" sz="1600" b="1" baseline="30000" dirty="0">
                <a:ea typeface="Calibri" panose="020F0502020204030204" pitchFamily="34" charset="0"/>
              </a:rPr>
              <a:t>1</a:t>
            </a:r>
            <a:r>
              <a:rPr lang="en-GB" sz="1600" b="1" dirty="0">
                <a:ea typeface="Calibri" panose="020F0502020204030204" pitchFamily="34" charset="0"/>
              </a:rPr>
              <a:t>,</a:t>
            </a:r>
            <a:r>
              <a:rPr lang="en-US" sz="1600" b="1" dirty="0">
                <a:ea typeface="Calibri" panose="020F0502020204030204" pitchFamily="34" charset="0"/>
              </a:rPr>
              <a:t> A. Di Marco</a:t>
            </a:r>
            <a:r>
              <a:rPr lang="en-US" sz="1600" b="1" baseline="30000" dirty="0">
                <a:ea typeface="Calibri" panose="020F0502020204030204" pitchFamily="34" charset="0"/>
              </a:rPr>
              <a:t>3,4</a:t>
            </a:r>
            <a:r>
              <a:rPr lang="en-US" sz="1600" b="1" dirty="0">
                <a:ea typeface="Calibri" panose="020F0502020204030204" pitchFamily="34" charset="0"/>
              </a:rPr>
              <a:t>,</a:t>
            </a:r>
            <a:r>
              <a:rPr lang="en-GB" sz="1600" b="1" dirty="0">
                <a:ea typeface="Calibri" panose="020F0502020204030204" pitchFamily="34" charset="0"/>
              </a:rPr>
              <a:t> A. Incicchitti</a:t>
            </a:r>
            <a:r>
              <a:rPr lang="en-GB" sz="1600" b="1" baseline="30000" dirty="0">
                <a:ea typeface="Calibri" panose="020F0502020204030204" pitchFamily="34" charset="0"/>
              </a:rPr>
              <a:t>6,8</a:t>
            </a:r>
            <a:r>
              <a:rPr lang="en-GB" sz="1600" b="1" dirty="0">
                <a:ea typeface="Calibri" panose="020F0502020204030204" pitchFamily="34" charset="0"/>
              </a:rPr>
              <a:t>, </a:t>
            </a:r>
            <a:r>
              <a:rPr lang="en-GB" sz="1600" b="1" dirty="0" smtClean="0">
                <a:ea typeface="Calibri" panose="020F0502020204030204" pitchFamily="34" charset="0"/>
              </a:rPr>
              <a:t>D.V. Kasperovych</a:t>
            </a:r>
            <a:r>
              <a:rPr lang="en-GB" sz="1600" b="1" baseline="30000" dirty="0" smtClean="0">
                <a:ea typeface="Calibri" panose="020F0502020204030204" pitchFamily="34" charset="0"/>
              </a:rPr>
              <a:t>1 </a:t>
            </a:r>
            <a:r>
              <a:rPr lang="en-GB" sz="1600" b="1" dirty="0" smtClean="0">
                <a:ea typeface="Calibri" panose="020F0502020204030204" pitchFamily="34" charset="0"/>
              </a:rPr>
              <a:t>,</a:t>
            </a:r>
            <a:r>
              <a:rPr lang="en-GB" sz="1600" b="1" baseline="30000" dirty="0" smtClean="0">
                <a:ea typeface="Calibri" panose="020F0502020204030204" pitchFamily="34" charset="0"/>
              </a:rPr>
              <a:t> </a:t>
            </a:r>
            <a:r>
              <a:rPr lang="en-GB" sz="1600" b="1" dirty="0" smtClean="0">
                <a:ea typeface="Calibri" panose="020F0502020204030204" pitchFamily="34" charset="0"/>
              </a:rPr>
              <a:t>V.V</a:t>
            </a:r>
            <a:r>
              <a:rPr lang="en-GB" sz="1600" b="1" dirty="0">
                <a:ea typeface="Calibri" panose="020F0502020204030204" pitchFamily="34" charset="0"/>
              </a:rPr>
              <a:t>. Kobychev</a:t>
            </a:r>
            <a:r>
              <a:rPr lang="en-GB" sz="1600" b="1" baseline="30000" dirty="0">
                <a:ea typeface="Calibri" panose="020F0502020204030204" pitchFamily="34" charset="0"/>
              </a:rPr>
              <a:t>1</a:t>
            </a:r>
            <a:r>
              <a:rPr lang="en-GB" sz="1600" b="1" dirty="0">
                <a:ea typeface="Calibri" panose="020F0502020204030204" pitchFamily="34" charset="0"/>
              </a:rPr>
              <a:t>, S.I. Konovalov</a:t>
            </a:r>
            <a:r>
              <a:rPr lang="en-GB" sz="1600" b="1" baseline="30000" dirty="0">
                <a:ea typeface="Calibri" panose="020F0502020204030204" pitchFamily="34" charset="0"/>
              </a:rPr>
              <a:t>2</a:t>
            </a:r>
            <a:r>
              <a:rPr lang="en-GB" sz="1600" b="1" dirty="0">
                <a:ea typeface="Calibri" panose="020F0502020204030204" pitchFamily="34" charset="0"/>
              </a:rPr>
              <a:t>, M. Laubenstein</a:t>
            </a:r>
            <a:r>
              <a:rPr lang="en-GB" sz="1600" b="1" baseline="30000" dirty="0">
                <a:ea typeface="Calibri" panose="020F0502020204030204" pitchFamily="34" charset="0"/>
              </a:rPr>
              <a:t>7</a:t>
            </a:r>
            <a:r>
              <a:rPr lang="en-GB" sz="1600" b="1" dirty="0">
                <a:ea typeface="Calibri" panose="020F0502020204030204" pitchFamily="34" charset="0"/>
              </a:rPr>
              <a:t>, D.V. Poda</a:t>
            </a:r>
            <a:r>
              <a:rPr lang="en-GB" sz="1600" b="1" baseline="30000" dirty="0">
                <a:ea typeface="Calibri" panose="020F0502020204030204" pitchFamily="34" charset="0"/>
              </a:rPr>
              <a:t>1,9</a:t>
            </a:r>
            <a:r>
              <a:rPr lang="en-GB" sz="1600" b="1" dirty="0" smtClean="0">
                <a:ea typeface="Calibri" panose="020F0502020204030204" pitchFamily="34" charset="0"/>
              </a:rPr>
              <a:t>, </a:t>
            </a:r>
            <a:r>
              <a:rPr lang="en-GB" sz="1600" b="1" dirty="0">
                <a:ea typeface="Calibri" panose="020F0502020204030204" pitchFamily="34" charset="0"/>
              </a:rPr>
              <a:t>V.I. Tretyak</a:t>
            </a:r>
            <a:r>
              <a:rPr lang="en-GB" sz="1600" b="1" baseline="30000" dirty="0">
                <a:ea typeface="Calibri" panose="020F0502020204030204" pitchFamily="34" charset="0"/>
              </a:rPr>
              <a:t>1</a:t>
            </a:r>
            <a:r>
              <a:rPr lang="en-GB" sz="1600" b="1" dirty="0">
                <a:ea typeface="Calibri" panose="020F0502020204030204" pitchFamily="34" charset="0"/>
              </a:rPr>
              <a:t>, V.I. </a:t>
            </a:r>
            <a:r>
              <a:rPr lang="en-GB" sz="1600" b="1" dirty="0" smtClean="0">
                <a:ea typeface="Calibri" panose="020F0502020204030204" pitchFamily="34" charset="0"/>
              </a:rPr>
              <a:t>Umatov</a:t>
            </a:r>
            <a:r>
              <a:rPr lang="en-GB" sz="1600" b="1" baseline="30000" dirty="0" smtClean="0">
                <a:ea typeface="Calibri" panose="020F0502020204030204" pitchFamily="34" charset="0"/>
              </a:rPr>
              <a:t>2</a:t>
            </a:r>
          </a:p>
          <a:p>
            <a:pPr>
              <a:lnSpc>
                <a:spcPct val="120000"/>
              </a:lnSpc>
            </a:pPr>
            <a:endParaRPr lang="en-GB" sz="1600" b="1" baseline="30000" dirty="0">
              <a:ea typeface="Calibri" panose="020F0502020204030204" pitchFamily="34" charset="0"/>
            </a:endParaRPr>
          </a:p>
          <a:p>
            <a:pPr indent="180340">
              <a:lnSpc>
                <a:spcPct val="100000"/>
              </a:lnSpc>
              <a:tabLst>
                <a:tab pos="3060700" algn="ctr"/>
              </a:tabLst>
            </a:pPr>
            <a:r>
              <a:rPr lang="en-GB" sz="1300" i="1" baseline="30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sz="13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Institute for Nuclear </a:t>
            </a:r>
            <a:r>
              <a:rPr lang="en-GB" sz="1300" i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Research of NASU, </a:t>
            </a:r>
            <a:r>
              <a:rPr lang="en-GB" sz="13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03028 Kyiv, Ukraine</a:t>
            </a:r>
            <a:endParaRPr lang="en-GB" sz="1300" i="1" baseline="300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>
              <a:lnSpc>
                <a:spcPct val="100000"/>
              </a:lnSpc>
              <a:tabLst>
                <a:tab pos="3060700" algn="ctr"/>
              </a:tabLst>
            </a:pPr>
            <a:r>
              <a:rPr lang="en-GB" sz="1300" i="1" baseline="30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sz="13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National Research Centre </a:t>
            </a:r>
            <a:r>
              <a:rPr lang="en-GB" sz="13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Kurchatov</a:t>
            </a:r>
            <a:r>
              <a:rPr lang="en-GB" sz="13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Institute, Institute of Theoretical and Experimental Physics, 117218, Moscow, Russia</a:t>
            </a:r>
            <a:endParaRPr lang="ru-RU" sz="13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>
              <a:lnSpc>
                <a:spcPct val="100000"/>
              </a:lnSpc>
              <a:tabLst>
                <a:tab pos="3060700" algn="ctr"/>
              </a:tabLst>
            </a:pPr>
            <a:r>
              <a:rPr lang="it-IT" sz="1300" i="1" baseline="30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it-IT" sz="13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INFN, sezione di Roma “Tor Vergata”, I-00133, Rome, Italy</a:t>
            </a:r>
            <a:endParaRPr lang="ru-RU" sz="13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>
              <a:lnSpc>
                <a:spcPct val="100000"/>
              </a:lnSpc>
              <a:tabLst>
                <a:tab pos="3060700" algn="ctr"/>
              </a:tabLst>
            </a:pPr>
            <a:r>
              <a:rPr lang="it-IT" sz="1300" i="1" baseline="30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it-IT" sz="13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Dipartimento di Fisica, Università di Roma “Tor Vergata”, I-00133, Rome, Italy</a:t>
            </a:r>
            <a:endParaRPr lang="ru-RU" sz="13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>
              <a:lnSpc>
                <a:spcPct val="100000"/>
              </a:lnSpc>
              <a:tabLst>
                <a:tab pos="3060700" algn="ctr"/>
              </a:tabLst>
            </a:pPr>
            <a:r>
              <a:rPr lang="en-GB" sz="1300" i="1" baseline="30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GB" sz="13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National University of Life and Environmental Sciences of Ukraine, 03041 Kyiv, Ukraine</a:t>
            </a:r>
            <a:endParaRPr lang="ru-RU" sz="13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tabLst>
                <a:tab pos="3060700" algn="ctr"/>
              </a:tabLst>
            </a:pPr>
            <a:r>
              <a:rPr lang="it-IT" sz="1300" i="1" baseline="30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it-IT" sz="13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INFN, sezione di Roma, I-00185 Rome, Italy</a:t>
            </a:r>
            <a:endParaRPr lang="ru-RU" sz="13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>
              <a:lnSpc>
                <a:spcPct val="100000"/>
              </a:lnSpc>
              <a:tabLst>
                <a:tab pos="3060700" algn="ctr"/>
              </a:tabLst>
            </a:pPr>
            <a:r>
              <a:rPr lang="it-IT" sz="1300" i="1" baseline="30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it-IT" sz="13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INFN, Laboratori Nazionali del Gran Sasso, I-67100 Assergi (AQ), Italy</a:t>
            </a:r>
            <a:endParaRPr lang="ru-RU" sz="13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>
              <a:lnSpc>
                <a:spcPct val="100000"/>
              </a:lnSpc>
              <a:tabLst>
                <a:tab pos="3060700" algn="ctr"/>
              </a:tabLst>
            </a:pPr>
            <a:r>
              <a:rPr lang="it-IT" sz="1300" i="1" baseline="30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8 </a:t>
            </a:r>
            <a:r>
              <a:rPr lang="it-IT" sz="13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Dipartimento di Fisica, Universita di Roma “La Sapienza”, </a:t>
            </a:r>
            <a:r>
              <a:rPr lang="uk-UA" sz="13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I-00185 </a:t>
            </a:r>
            <a:r>
              <a:rPr lang="it-IT" sz="13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Rome, Italy</a:t>
            </a:r>
            <a:endParaRPr lang="ru-RU" sz="13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300" i="1" baseline="30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en-US" sz="1300" i="1" dirty="0" smtClean="0">
                <a:latin typeface="+mj-lt"/>
              </a:rPr>
              <a:t> </a:t>
            </a:r>
            <a:r>
              <a:rPr lang="en-US" sz="1300" i="1" dirty="0" err="1" smtClean="0">
                <a:latin typeface="+mj-lt"/>
              </a:rPr>
              <a:t>Universit</a:t>
            </a:r>
            <a:r>
              <a:rPr lang="en-US" sz="1300" i="1" dirty="0" err="1" smtClean="0">
                <a:latin typeface="+mj-lt"/>
                <a:cs typeface="Times New Roman"/>
              </a:rPr>
              <a:t>é</a:t>
            </a:r>
            <a:r>
              <a:rPr lang="en-US" sz="1300" i="1" dirty="0" smtClean="0">
                <a:latin typeface="+mj-lt"/>
              </a:rPr>
              <a:t> Paris-</a:t>
            </a:r>
            <a:r>
              <a:rPr lang="en-US" sz="1300" i="1" dirty="0" err="1" smtClean="0">
                <a:latin typeface="+mj-lt"/>
              </a:rPr>
              <a:t>Saclay</a:t>
            </a:r>
            <a:r>
              <a:rPr lang="en-US" sz="1300" i="1" dirty="0" smtClean="0">
                <a:latin typeface="+mj-lt"/>
              </a:rPr>
              <a:t>, CNRS/IN2P3, </a:t>
            </a:r>
            <a:r>
              <a:rPr lang="en-US" sz="1300" i="1" dirty="0" err="1" smtClean="0">
                <a:latin typeface="+mj-lt"/>
              </a:rPr>
              <a:t>IJCLab</a:t>
            </a:r>
            <a:r>
              <a:rPr lang="en-US" sz="1300" i="1" dirty="0" smtClean="0">
                <a:latin typeface="+mj-lt"/>
              </a:rPr>
              <a:t>,  91405 ,</a:t>
            </a:r>
            <a:r>
              <a:rPr lang="en-US" sz="1300" dirty="0" smtClean="0">
                <a:latin typeface="+mj-lt"/>
              </a:rPr>
              <a:t> </a:t>
            </a:r>
            <a:r>
              <a:rPr lang="en-US" sz="1300" i="1" dirty="0" err="1" smtClean="0">
                <a:latin typeface="+mj-lt"/>
              </a:rPr>
              <a:t>Orsay</a:t>
            </a:r>
            <a:r>
              <a:rPr lang="en-US" sz="1300" i="1" dirty="0" smtClean="0">
                <a:latin typeface="+mj-lt"/>
              </a:rPr>
              <a:t>, France</a:t>
            </a:r>
            <a:endParaRPr lang="ru-RU" sz="13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Дата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 smtClean="0"/>
              <a:t>01.10.2020</a:t>
            </a:r>
            <a:endParaRPr lang="en-US" dirty="0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en-US" dirty="0" smtClean="0"/>
              <a:t>ICFNP’20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34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242" y="50063"/>
            <a:ext cx="9024758" cy="680191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/>
              <a:t>Analysis of the 1-dimensional </a:t>
            </a:r>
            <a:r>
              <a:rPr lang="en-US" sz="3200" b="1" dirty="0" smtClean="0"/>
              <a:t>spectrum (334.0 keV)</a:t>
            </a:r>
            <a:endParaRPr lang="en-US" sz="32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72532" y="6464739"/>
            <a:ext cx="2057400" cy="365125"/>
          </a:xfrm>
        </p:spPr>
        <p:txBody>
          <a:bodyPr/>
          <a:lstStyle/>
          <a:p>
            <a:fld id="{4BBEA789-5D03-413A-B67D-8D859343425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/>
          <a:srcRect l="4942" t="32571" r="9646" b="26928"/>
          <a:stretch/>
        </p:blipFill>
        <p:spPr>
          <a:xfrm>
            <a:off x="4852806" y="900509"/>
            <a:ext cx="4171950" cy="27994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Объект 2"/>
              <p:cNvSpPr txBox="1">
                <a:spLocks/>
              </p:cNvSpPr>
              <p:nvPr/>
            </p:nvSpPr>
            <p:spPr>
              <a:xfrm>
                <a:off x="546931" y="5453133"/>
                <a:ext cx="7968418" cy="6494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𝟏</m:t>
                        </m:r>
                        <m:r>
                          <a:rPr lang="en-US" b="1" i="1" smtClean="0">
                            <a:latin typeface="Cambria Math"/>
                          </a:rPr>
                          <m:t>/</m:t>
                        </m:r>
                        <m:r>
                          <a:rPr lang="en-US" b="1" i="1" smtClean="0"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b="1" i="1" smtClean="0">
                            <a:latin typeface="Cambria Math"/>
                          </a:rPr>
                          <m:t>𝟑𝟑𝟒</m:t>
                        </m:r>
                      </m:sup>
                    </m:sSubSup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sup>
                        </m:sSubSup>
                        <m:sSubSup>
                          <m:sSubSupPr>
                            <m:ctrlP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d>
                              <m:dPr>
                                <m:ctrlPr>
                                  <a:rPr lang="en-US" b="1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stat</m:t>
                                </m:r>
                              </m:e>
                            </m:d>
                          </m:e>
                          <m:sub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</m:sub>
                          <m:sup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bSup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syst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𝟏𝟗</m:t>
                        </m:r>
                      </m:sup>
                    </m:sSup>
                  </m:oMath>
                </a14:m>
                <a:r>
                  <a:rPr lang="en-US" b="1" dirty="0" smtClean="0">
                    <a:solidFill>
                      <a:schemeClr val="tx1"/>
                    </a:solidFill>
                  </a:rPr>
                  <a:t>y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931" y="5453133"/>
                <a:ext cx="7968418" cy="649480"/>
              </a:xfrm>
              <a:prstGeom prst="rect">
                <a:avLst/>
              </a:prstGeom>
              <a:blipFill rotWithShape="1">
                <a:blip r:embed="rId3"/>
                <a:stretch>
                  <a:fillRect t="-8491" b="-7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2290284" y="4412821"/>
                <a:ext cx="4371581" cy="3899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𝟑𝟑𝟒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1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𝟒𝟗𝟐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𝟏𝟏𝟎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stat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𝟐𝟑𝟕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𝟔𝟎</m:t>
                        </m:r>
                      </m:sup>
                    </m:sSubSup>
                    <m:r>
                      <a:rPr lang="en-US" b="1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yst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counts</a:t>
                </a:r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0284" y="4412821"/>
                <a:ext cx="4371581" cy="389915"/>
              </a:xfrm>
              <a:prstGeom prst="rect">
                <a:avLst/>
              </a:prstGeom>
              <a:blipFill rotWithShape="1">
                <a:blip r:embed="rId4"/>
                <a:stretch>
                  <a:fillRect t="-4688" b="-2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я со стрелкой 5"/>
          <p:cNvCxnSpPr/>
          <p:nvPr/>
        </p:nvCxnSpPr>
        <p:spPr>
          <a:xfrm flipV="1">
            <a:off x="6609936" y="2447926"/>
            <a:ext cx="778669" cy="714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522980" y="2031802"/>
            <a:ext cx="996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FWHM =</a:t>
            </a:r>
          </a:p>
          <a:p>
            <a:r>
              <a:rPr lang="en-US" sz="1600" dirty="0" smtClean="0"/>
              <a:t>58 counts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3104388" y="1732061"/>
            <a:ext cx="653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334.0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9" y="900509"/>
            <a:ext cx="3928311" cy="2657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 rot="16200000">
            <a:off x="87375" y="1250689"/>
            <a:ext cx="13439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Counts/0.5 keV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52806" y="941137"/>
            <a:ext cx="205805" cy="5454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4347582" y="1252329"/>
            <a:ext cx="13439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fits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55566" y="921903"/>
            <a:ext cx="17294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Left: [312…322] keV</a:t>
            </a:r>
          </a:p>
          <a:p>
            <a:r>
              <a:rPr lang="en-US" sz="1400" dirty="0" smtClean="0"/>
              <a:t>Right: [342…346] keV</a:t>
            </a:r>
          </a:p>
          <a:p>
            <a:r>
              <a:rPr lang="en-US" sz="1400" dirty="0" smtClean="0"/>
              <a:t>Step: 0.5 keV</a:t>
            </a:r>
            <a:endParaRPr lang="en-US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46643" y="3660191"/>
            <a:ext cx="3538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Frequency distribution of </a:t>
            </a:r>
            <a:r>
              <a:rPr lang="en-US" dirty="0" smtClean="0"/>
              <a:t>S</a:t>
            </a:r>
            <a:r>
              <a:rPr lang="en-US" baseline="-25000" dirty="0" smtClean="0"/>
              <a:t>334</a:t>
            </a:r>
            <a:r>
              <a:rPr lang="en-US" dirty="0" smtClean="0"/>
              <a:t> </a:t>
            </a:r>
            <a:r>
              <a:rPr lang="en-US" dirty="0"/>
              <a:t>with different fit intervals</a:t>
            </a:r>
          </a:p>
        </p:txBody>
      </p:sp>
    </p:spTree>
    <p:extLst>
      <p:ext uri="{BB962C8B-B14F-4D97-AF65-F5344CB8AC3E}">
        <p14:creationId xmlns:p14="http://schemas.microsoft.com/office/powerpoint/2010/main" val="381911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58464" y="6464739"/>
            <a:ext cx="2057400" cy="365125"/>
          </a:xfrm>
        </p:spPr>
        <p:txBody>
          <a:bodyPr/>
          <a:lstStyle/>
          <a:p>
            <a:fld id="{4BBEA789-5D03-413A-B67D-8D859343425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/>
          <a:srcRect l="4970" t="32179" r="9498" b="26579"/>
          <a:stretch/>
        </p:blipFill>
        <p:spPr>
          <a:xfrm>
            <a:off x="4637811" y="847644"/>
            <a:ext cx="4312005" cy="29423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2290285" y="4528053"/>
                <a:ext cx="43508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𝟒𝟎𝟔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𝟐𝟎𝟑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𝟗𝟑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stat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𝟐𝟓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yst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counts</a:t>
                </a:r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0285" y="4528053"/>
                <a:ext cx="4350806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10000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Объект 2"/>
              <p:cNvSpPr txBox="1">
                <a:spLocks/>
              </p:cNvSpPr>
              <p:nvPr/>
            </p:nvSpPr>
            <p:spPr>
              <a:xfrm>
                <a:off x="546931" y="5387032"/>
                <a:ext cx="7968418" cy="6494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𝟏</m:t>
                        </m:r>
                        <m:r>
                          <a:rPr lang="en-US" b="1" i="1">
                            <a:latin typeface="Cambria Math"/>
                          </a:rPr>
                          <m:t>/</m:t>
                        </m:r>
                        <m:r>
                          <a:rPr lang="en-US" b="1" i="1">
                            <a:latin typeface="Cambria Math"/>
                          </a:rPr>
                          <m:t>𝟐</m:t>
                        </m:r>
                      </m:sub>
                      <m:sup>
                        <m:r>
                          <a:rPr lang="en-US" b="1" i="1" smtClean="0">
                            <a:latin typeface="Cambria Math"/>
                          </a:rPr>
                          <m:t>𝟒𝟎𝟔</m:t>
                        </m:r>
                      </m:sup>
                    </m:sSubSup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𝟏𝟓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𝟖</m:t>
                            </m:r>
                          </m:sub>
                          <m:sup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𝟖</m:t>
                            </m:r>
                          </m:sup>
                        </m:sSubSup>
                        <m:sSubSup>
                          <m:sSubSupPr>
                            <m:ctrlP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d>
                              <m:dPr>
                                <m:ctrlPr>
                                  <a:rPr lang="en-US" b="1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stat</m:t>
                                </m:r>
                              </m:e>
                            </m:d>
                          </m:e>
                          <m:sub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</m:sub>
                          <m:sup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syst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𝟏𝟗</m:t>
                        </m:r>
                      </m:sup>
                    </m:sSup>
                  </m:oMath>
                </a14:m>
                <a:r>
                  <a:rPr lang="en-US" b="1" dirty="0" smtClean="0">
                    <a:solidFill>
                      <a:schemeClr val="tx1"/>
                    </a:solidFill>
                  </a:rPr>
                  <a:t>y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931" y="5387032"/>
                <a:ext cx="7968418" cy="649480"/>
              </a:xfrm>
              <a:prstGeom prst="rect">
                <a:avLst/>
              </a:prstGeom>
              <a:blipFill rotWithShape="1">
                <a:blip r:embed="rId4"/>
                <a:stretch>
                  <a:fillRect t="-8491" b="-7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Заголовок 1"/>
          <p:cNvSpPr txBox="1">
            <a:spLocks/>
          </p:cNvSpPr>
          <p:nvPr/>
        </p:nvSpPr>
        <p:spPr>
          <a:xfrm>
            <a:off x="119242" y="50063"/>
            <a:ext cx="9024758" cy="6801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/>
              <a:t>Analysis of the 1-dimensional spectrum (406.5 keV)</a:t>
            </a:r>
            <a:endParaRPr lang="en-US" sz="3200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6755481" y="2284923"/>
            <a:ext cx="56993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522980" y="2031802"/>
            <a:ext cx="996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FWHM =</a:t>
            </a:r>
          </a:p>
          <a:p>
            <a:r>
              <a:rPr lang="en-US" sz="1600" dirty="0"/>
              <a:t>2</a:t>
            </a:r>
            <a:r>
              <a:rPr lang="en-US" sz="1600" dirty="0" smtClean="0"/>
              <a:t>8 counts</a:t>
            </a:r>
            <a:endParaRPr lang="en-US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97445" y="914400"/>
            <a:ext cx="200744" cy="5870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Группа 20"/>
          <p:cNvGrpSpPr/>
          <p:nvPr/>
        </p:nvGrpSpPr>
        <p:grpSpPr>
          <a:xfrm>
            <a:off x="50577" y="700914"/>
            <a:ext cx="4646868" cy="3176915"/>
            <a:chOff x="50577" y="700914"/>
            <a:chExt cx="4646868" cy="3176915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06395" y="759769"/>
              <a:ext cx="4591050" cy="3118060"/>
              <a:chOff x="106395" y="759769"/>
              <a:chExt cx="4591050" cy="3118060"/>
            </a:xfrm>
          </p:grpSpPr>
          <p:grpSp>
            <p:nvGrpSpPr>
              <p:cNvPr id="5" name="Группа 4"/>
              <p:cNvGrpSpPr/>
              <p:nvPr/>
            </p:nvGrpSpPr>
            <p:grpSpPr>
              <a:xfrm>
                <a:off x="106395" y="759769"/>
                <a:ext cx="4591050" cy="3118060"/>
                <a:chOff x="106395" y="759769"/>
                <a:chExt cx="4591050" cy="3118060"/>
              </a:xfrm>
            </p:grpSpPr>
            <p:pic>
              <p:nvPicPr>
                <p:cNvPr id="2" name="Рисунок 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06395" y="759769"/>
                  <a:ext cx="4591050" cy="3118060"/>
                </a:xfrm>
                <a:prstGeom prst="rect">
                  <a:avLst/>
                </a:prstGeom>
              </p:spPr>
            </p:pic>
            <p:cxnSp>
              <p:nvCxnSpPr>
                <p:cNvPr id="13" name="Прямая со стрелкой 12"/>
                <p:cNvCxnSpPr/>
                <p:nvPr/>
              </p:nvCxnSpPr>
              <p:spPr>
                <a:xfrm>
                  <a:off x="3040380" y="1501450"/>
                  <a:ext cx="0" cy="651962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Box 16"/>
                <p:cNvSpPr txBox="1"/>
                <p:nvPr/>
              </p:nvSpPr>
              <p:spPr>
                <a:xfrm>
                  <a:off x="2715768" y="1155989"/>
                  <a:ext cx="653796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rgbClr val="FF0000"/>
                      </a:solidFill>
                    </a:rPr>
                    <a:t>406.5</a:t>
                  </a:r>
                  <a:endParaRPr lang="en-US" sz="1400" b="1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7" name="Прямоугольник 6"/>
              <p:cNvSpPr/>
              <p:nvPr/>
            </p:nvSpPr>
            <p:spPr>
              <a:xfrm>
                <a:off x="119242" y="847644"/>
                <a:ext cx="164169" cy="61612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 rot="16200000">
              <a:off x="-521784" y="1273275"/>
              <a:ext cx="14524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Counts/0.5 keV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83411" y="914400"/>
              <a:ext cx="117642" cy="2935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114684" y="888930"/>
            <a:ext cx="17982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Left: [382…390] </a:t>
            </a:r>
            <a:r>
              <a:rPr lang="en-US" sz="1400" dirty="0" err="1" smtClean="0"/>
              <a:t>keV</a:t>
            </a:r>
            <a:endParaRPr lang="en-US" sz="1400" dirty="0" smtClean="0"/>
          </a:p>
          <a:p>
            <a:r>
              <a:rPr lang="en-US" sz="1400" dirty="0" smtClean="0"/>
              <a:t>Right: [420…440] </a:t>
            </a:r>
            <a:r>
              <a:rPr lang="en-US" sz="1400" dirty="0" err="1" smtClean="0"/>
              <a:t>keV</a:t>
            </a:r>
            <a:endParaRPr lang="en-US" sz="1400" dirty="0" smtClean="0"/>
          </a:p>
          <a:p>
            <a:r>
              <a:rPr lang="en-US" sz="1400" dirty="0" smtClean="0"/>
              <a:t>Step: 0.5 </a:t>
            </a:r>
            <a:r>
              <a:rPr lang="en-US" sz="1400" dirty="0" err="1" smtClean="0"/>
              <a:t>keV</a:t>
            </a:r>
            <a:endParaRPr lang="en-US" sz="1400" dirty="0" smtClean="0"/>
          </a:p>
        </p:txBody>
      </p:sp>
      <p:sp>
        <p:nvSpPr>
          <p:cNvPr id="23" name="Прямоугольник 22"/>
          <p:cNvSpPr/>
          <p:nvPr/>
        </p:nvSpPr>
        <p:spPr>
          <a:xfrm>
            <a:off x="5347253" y="3660191"/>
            <a:ext cx="36025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Frequency distribution of </a:t>
            </a:r>
            <a:r>
              <a:rPr lang="en-US" dirty="0" smtClean="0"/>
              <a:t>S</a:t>
            </a:r>
            <a:r>
              <a:rPr lang="en-US" baseline="-25000" dirty="0" smtClean="0"/>
              <a:t>406</a:t>
            </a:r>
            <a:r>
              <a:rPr lang="en-US" dirty="0" smtClean="0"/>
              <a:t> </a:t>
            </a:r>
            <a:r>
              <a:rPr lang="en-US" dirty="0"/>
              <a:t>with different fit intervals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4118985" y="1252329"/>
            <a:ext cx="13439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fits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38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02" y="4866273"/>
            <a:ext cx="8987246" cy="1808847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 two-dimensional energy spectrum of coincidences allows us to observe </a:t>
            </a:r>
            <a:br>
              <a:rPr lang="en-US" sz="2000" dirty="0" smtClean="0"/>
            </a:br>
            <a:r>
              <a:rPr lang="el-GR" sz="2000" dirty="0" smtClean="0">
                <a:sym typeface="Symbol"/>
              </a:rPr>
              <a:t></a:t>
            </a:r>
            <a:r>
              <a:rPr lang="en-US" sz="2000" dirty="0" smtClean="0"/>
              <a:t> quanta emitted in the cascade (</a:t>
            </a:r>
            <a:r>
              <a:rPr lang="en-US" sz="2000" i="1" dirty="0" smtClean="0"/>
              <a:t>left diagram</a:t>
            </a:r>
            <a:r>
              <a:rPr lang="en-US" sz="2000" dirty="0" smtClean="0"/>
              <a:t>); </a:t>
            </a:r>
            <a:r>
              <a:rPr lang="en-US" sz="2000" dirty="0"/>
              <a:t>	</a:t>
            </a:r>
          </a:p>
          <a:p>
            <a:r>
              <a:rPr lang="en-US" sz="2000" dirty="0" smtClean="0"/>
              <a:t>The spectrum when the energy in one detector is fixed as (609 ± 5) </a:t>
            </a:r>
            <a:r>
              <a:rPr lang="en-US" sz="2000" dirty="0" err="1" smtClean="0"/>
              <a:t>keV</a:t>
            </a:r>
            <a:r>
              <a:rPr lang="en-US" sz="2000" dirty="0" smtClean="0"/>
              <a:t> (</a:t>
            </a:r>
            <a:r>
              <a:rPr lang="en-US" sz="2000" baseline="30000" dirty="0" smtClean="0"/>
              <a:t>214</a:t>
            </a:r>
            <a:r>
              <a:rPr lang="en-US" sz="2000" dirty="0" smtClean="0"/>
              <a:t>Bi, </a:t>
            </a:r>
            <a:r>
              <a:rPr lang="en-US" sz="2000" i="1" dirty="0" smtClean="0"/>
              <a:t>top right</a:t>
            </a:r>
            <a:r>
              <a:rPr lang="en-US" sz="2000" dirty="0" smtClean="0"/>
              <a:t>).</a:t>
            </a:r>
          </a:p>
          <a:p>
            <a:r>
              <a:rPr lang="en-US" sz="2000" dirty="0" smtClean="0"/>
              <a:t>The energy of one detector is fixed as (2615 ± 5) </a:t>
            </a:r>
            <a:r>
              <a:rPr lang="en-US" sz="2000" dirty="0" err="1" smtClean="0"/>
              <a:t>keV</a:t>
            </a:r>
            <a:r>
              <a:rPr lang="en-US" sz="2000" dirty="0" smtClean="0"/>
              <a:t> (</a:t>
            </a:r>
            <a:r>
              <a:rPr lang="en-US" sz="2000" baseline="30000" dirty="0" smtClean="0"/>
              <a:t>208</a:t>
            </a:r>
            <a:r>
              <a:rPr lang="en-US" sz="2000" dirty="0" smtClean="0"/>
              <a:t>Tl, </a:t>
            </a:r>
            <a:r>
              <a:rPr lang="en-US" sz="2000" i="1" dirty="0" smtClean="0"/>
              <a:t>bottom right</a:t>
            </a:r>
            <a:r>
              <a:rPr lang="en-US" sz="2000" dirty="0" smtClean="0"/>
              <a:t>).</a:t>
            </a:r>
            <a:endParaRPr lang="en-US" sz="20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58464" y="6464739"/>
            <a:ext cx="2057400" cy="365125"/>
          </a:xfrm>
        </p:spPr>
        <p:txBody>
          <a:bodyPr/>
          <a:lstStyle/>
          <a:p>
            <a:fld id="{EDFBCAE2-912F-48A7-9A9E-3310D3150EE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76871" y="11373"/>
            <a:ext cx="7886700" cy="7681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/>
              <a:t>Coincidence spectrum over 34174 h</a:t>
            </a:r>
            <a:endParaRPr lang="en-US" sz="3200" b="1" dirty="0"/>
          </a:p>
        </p:txBody>
      </p:sp>
      <p:grpSp>
        <p:nvGrpSpPr>
          <p:cNvPr id="1041" name="Группа 1040"/>
          <p:cNvGrpSpPr/>
          <p:nvPr/>
        </p:nvGrpSpPr>
        <p:grpSpPr>
          <a:xfrm>
            <a:off x="329949" y="553304"/>
            <a:ext cx="8575363" cy="4290841"/>
            <a:chOff x="329949" y="553304"/>
            <a:chExt cx="8575363" cy="4290841"/>
          </a:xfrm>
        </p:grpSpPr>
        <p:grpSp>
          <p:nvGrpSpPr>
            <p:cNvPr id="1031" name="Группа 1030"/>
            <p:cNvGrpSpPr/>
            <p:nvPr/>
          </p:nvGrpSpPr>
          <p:grpSpPr>
            <a:xfrm>
              <a:off x="430751" y="800591"/>
              <a:ext cx="8474561" cy="4043554"/>
              <a:chOff x="430751" y="724389"/>
              <a:chExt cx="8474561" cy="4043554"/>
            </a:xfrm>
          </p:grpSpPr>
          <p:grpSp>
            <p:nvGrpSpPr>
              <p:cNvPr id="2" name="Группа 1"/>
              <p:cNvGrpSpPr/>
              <p:nvPr/>
            </p:nvGrpSpPr>
            <p:grpSpPr>
              <a:xfrm>
                <a:off x="430751" y="724389"/>
                <a:ext cx="8474561" cy="4043554"/>
                <a:chOff x="430751" y="724389"/>
                <a:chExt cx="8474561" cy="4043554"/>
              </a:xfrm>
            </p:grpSpPr>
            <p:pic>
              <p:nvPicPr>
                <p:cNvPr id="7" name="Рисунок 6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0751" y="724389"/>
                  <a:ext cx="8474561" cy="4043554"/>
                </a:xfrm>
                <a:prstGeom prst="rect">
                  <a:avLst/>
                </a:prstGeom>
              </p:spPr>
            </p:pic>
            <p:pic>
              <p:nvPicPr>
                <p:cNvPr id="1026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04036" y="4465154"/>
                  <a:ext cx="114300" cy="1143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4" name="TextBox 3"/>
              <p:cNvSpPr txBox="1"/>
              <p:nvPr/>
            </p:nvSpPr>
            <p:spPr>
              <a:xfrm>
                <a:off x="2332386" y="1612085"/>
                <a:ext cx="25444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baseline="30000" dirty="0" smtClean="0">
                    <a:solidFill>
                      <a:srgbClr val="7030A0"/>
                    </a:solidFill>
                  </a:rPr>
                  <a:t>40</a:t>
                </a:r>
                <a:r>
                  <a:rPr lang="en-US" sz="1600" b="1" dirty="0" smtClean="0">
                    <a:solidFill>
                      <a:srgbClr val="7030A0"/>
                    </a:solidFill>
                  </a:rPr>
                  <a:t>K (E1+E2 = 1460.8 keV)</a:t>
                </a:r>
                <a:endParaRPr lang="en-US" sz="1600" b="1" dirty="0">
                  <a:solidFill>
                    <a:srgbClr val="7030A0"/>
                  </a:solidFill>
                </a:endParaRPr>
              </a:p>
            </p:txBody>
          </p:sp>
          <p:cxnSp>
            <p:nvCxnSpPr>
              <p:cNvPr id="9" name="Прямая со стрелкой 8"/>
              <p:cNvCxnSpPr/>
              <p:nvPr/>
            </p:nvCxnSpPr>
            <p:spPr>
              <a:xfrm flipH="1">
                <a:off x="2662030" y="1950639"/>
                <a:ext cx="71232" cy="613657"/>
              </a:xfrm>
              <a:prstGeom prst="straightConnector1">
                <a:avLst/>
              </a:prstGeom>
              <a:ln w="1905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 стрелкой 11"/>
              <p:cNvCxnSpPr/>
              <p:nvPr/>
            </p:nvCxnSpPr>
            <p:spPr>
              <a:xfrm flipV="1">
                <a:off x="2385391" y="1780691"/>
                <a:ext cx="3120887" cy="1161292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 rot="20429565">
                <a:off x="2908847" y="2125491"/>
                <a:ext cx="160181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baseline="30000" dirty="0" smtClean="0">
                    <a:solidFill>
                      <a:srgbClr val="FF0000"/>
                    </a:solidFill>
                  </a:rPr>
                  <a:t>214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Bi (609 keV)</a:t>
                </a:r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30" name="Прямая со стрелкой 29"/>
              <p:cNvCxnSpPr/>
              <p:nvPr/>
            </p:nvCxnSpPr>
            <p:spPr>
              <a:xfrm>
                <a:off x="859934" y="2941983"/>
                <a:ext cx="332759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 стрелкой 33"/>
              <p:cNvCxnSpPr/>
              <p:nvPr/>
            </p:nvCxnSpPr>
            <p:spPr>
              <a:xfrm>
                <a:off x="859934" y="3147391"/>
                <a:ext cx="346020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 стрелкой 34"/>
              <p:cNvCxnSpPr/>
              <p:nvPr/>
            </p:nvCxnSpPr>
            <p:spPr>
              <a:xfrm>
                <a:off x="2130291" y="805074"/>
                <a:ext cx="0" cy="387622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 стрелкой 36"/>
              <p:cNvCxnSpPr/>
              <p:nvPr/>
            </p:nvCxnSpPr>
            <p:spPr>
              <a:xfrm>
                <a:off x="2332386" y="792404"/>
                <a:ext cx="0" cy="400292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Прямоугольник 51"/>
            <p:cNvSpPr/>
            <p:nvPr/>
          </p:nvSpPr>
          <p:spPr>
            <a:xfrm>
              <a:off x="1769230" y="553304"/>
              <a:ext cx="85632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511 609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 rot="16200000">
              <a:off x="47820" y="2961264"/>
              <a:ext cx="90281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511  609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721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Группа 28"/>
          <p:cNvGrpSpPr/>
          <p:nvPr/>
        </p:nvGrpSpPr>
        <p:grpSpPr>
          <a:xfrm>
            <a:off x="697690" y="745340"/>
            <a:ext cx="4138213" cy="3788258"/>
            <a:chOff x="697690" y="745340"/>
            <a:chExt cx="4138213" cy="3788258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697690" y="745340"/>
              <a:ext cx="4138213" cy="3788258"/>
              <a:chOff x="697690" y="745340"/>
              <a:chExt cx="4138213" cy="3788258"/>
            </a:xfrm>
          </p:grpSpPr>
          <p:pic>
            <p:nvPicPr>
              <p:cNvPr id="4" name="Рисунок 3"/>
              <p:cNvPicPr>
                <a:picLocks noChangeAspect="1"/>
              </p:cNvPicPr>
              <p:nvPr/>
            </p:nvPicPr>
            <p:blipFill rotWithShape="1">
              <a:blip r:embed="rId2"/>
              <a:srcRect l="12795" t="17508" r="10357" b="32779"/>
              <a:stretch/>
            </p:blipFill>
            <p:spPr>
              <a:xfrm>
                <a:off x="697690" y="745340"/>
                <a:ext cx="4138213" cy="3788258"/>
              </a:xfrm>
              <a:prstGeom prst="rect">
                <a:avLst/>
              </a:prstGeom>
            </p:spPr>
          </p:pic>
          <p:sp>
            <p:nvSpPr>
              <p:cNvPr id="12" name="Прямоугольник 11"/>
              <p:cNvSpPr/>
              <p:nvPr/>
            </p:nvSpPr>
            <p:spPr>
              <a:xfrm>
                <a:off x="3101009" y="2166730"/>
                <a:ext cx="447261" cy="1424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2642152" y="906117"/>
                <a:ext cx="447261" cy="1424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2544418" y="774629"/>
              <a:ext cx="10038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ym typeface="Symbol"/>
                </a:rPr>
                <a:t> </a:t>
              </a:r>
              <a:r>
                <a:rPr lang="en-US" sz="1600" b="1" dirty="0" smtClean="0"/>
                <a:t>334.0</a:t>
              </a:r>
              <a:endParaRPr lang="en-US" sz="16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78760" y="2030272"/>
              <a:ext cx="10038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ym typeface="Symbol"/>
                </a:rPr>
                <a:t> </a:t>
              </a:r>
              <a:r>
                <a:rPr lang="en-US" sz="1600" b="1" dirty="0" smtClean="0"/>
                <a:t>406.5</a:t>
              </a:r>
              <a:endParaRPr lang="en-US" sz="1600" b="1" dirty="0"/>
            </a:p>
          </p:txBody>
        </p:sp>
        <p:cxnSp>
          <p:nvCxnSpPr>
            <p:cNvPr id="17" name="Прямая со стрелкой 16"/>
            <p:cNvCxnSpPr/>
            <p:nvPr/>
          </p:nvCxnSpPr>
          <p:spPr>
            <a:xfrm flipH="1">
              <a:off x="3065662" y="2292367"/>
              <a:ext cx="194115" cy="13712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2927266" y="1036702"/>
              <a:ext cx="0" cy="14900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58464" y="6464739"/>
            <a:ext cx="2057400" cy="365125"/>
          </a:xfrm>
        </p:spPr>
        <p:txBody>
          <a:bodyPr/>
          <a:lstStyle/>
          <a:p>
            <a:fld id="{4BBEA789-5D03-413A-B67D-8D8593434255}" type="slidenum">
              <a:rPr lang="en-US" smtClean="0"/>
              <a:pPr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400173" y="4906692"/>
                <a:ext cx="7048087" cy="14649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0" smtClean="0">
                            <a:latin typeface="Cambria Math"/>
                          </a:rPr>
                          <m:t>𝐂𝐂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1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𝟕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bSup>
                    <m:r>
                      <a:rPr lang="en-US" b="1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stat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𝟗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syst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counts</a:t>
                </a:r>
              </a:p>
              <a:p>
                <a:pPr algn="ctr"/>
                <a:endParaRPr lang="en-US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b="1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𝑪𝑪</m:t>
                        </m:r>
                      </m:sup>
                    </m:sSubSup>
                    <m:r>
                      <a:rPr lang="en-US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𝟖</m:t>
                            </m:r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𝟕</m:t>
                            </m:r>
                          </m:e>
                          <m:sub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d>
                              <m:dPr>
                                <m:ctrlPr>
                                  <a:rPr lang="en-US" sz="2800" b="1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stat</m:t>
                                </m:r>
                              </m:e>
                            </m:d>
                          </m:e>
                          <m:sub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𝟔</m:t>
                            </m:r>
                          </m:sup>
                        </m:sSubSup>
                        <m:r>
                          <a:rPr lang="en-U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syst</m:t>
                        </m:r>
                        <m:r>
                          <a:rPr lang="en-U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US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800" b="1" i="1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𝟏𝟗</m:t>
                        </m:r>
                      </m:sup>
                    </m:sSup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y</a:t>
                </a:r>
                <a:endParaRPr lang="en-US" sz="28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173" y="4906692"/>
                <a:ext cx="7048087" cy="1464953"/>
              </a:xfrm>
              <a:prstGeom prst="rect">
                <a:avLst/>
              </a:prstGeom>
              <a:blipFill rotWithShape="1">
                <a:blip r:embed="rId3"/>
                <a:stretch>
                  <a:fillRect t="-1250"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Заголовок 1"/>
          <p:cNvSpPr txBox="1">
            <a:spLocks/>
          </p:cNvSpPr>
          <p:nvPr/>
        </p:nvSpPr>
        <p:spPr>
          <a:xfrm>
            <a:off x="90685" y="19846"/>
            <a:ext cx="8933674" cy="6724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/>
              <a:t>Analysis of coincidence spectra</a:t>
            </a:r>
            <a:endParaRPr lang="en-US" sz="32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442791" y="993913"/>
            <a:ext cx="481425" cy="1192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4835903" y="2249556"/>
            <a:ext cx="481425" cy="1192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Группа 18"/>
          <p:cNvGrpSpPr/>
          <p:nvPr/>
        </p:nvGrpSpPr>
        <p:grpSpPr>
          <a:xfrm>
            <a:off x="4332849" y="3332921"/>
            <a:ext cx="4558492" cy="1200329"/>
            <a:chOff x="4290646" y="3332921"/>
            <a:chExt cx="4558492" cy="120032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5076615" y="3332921"/>
              <a:ext cx="3772523" cy="1200329"/>
            </a:xfrm>
            <a:prstGeom prst="rect">
              <a:avLst/>
            </a:prstGeom>
            <a:ln w="25400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dirty="0" smtClean="0"/>
                <a:t>A </a:t>
              </a:r>
              <a:r>
                <a:rPr lang="en-US" dirty="0"/>
                <a:t>random coincidence </a:t>
              </a:r>
              <a:r>
                <a:rPr lang="en-US" dirty="0" smtClean="0"/>
                <a:t>background when </a:t>
              </a:r>
              <a:r>
                <a:rPr lang="en-US" dirty="0"/>
                <a:t>energy of events in one of the detectors was taken as 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b="1" dirty="0" smtClean="0"/>
                <a:t>375 </a:t>
              </a:r>
              <a:r>
                <a:rPr lang="en-US" b="1" dirty="0"/>
                <a:t>keV ± </a:t>
              </a:r>
              <a:r>
                <a:rPr lang="en-US" b="1" dirty="0" smtClean="0"/>
                <a:t>1.4×FWHM</a:t>
              </a:r>
              <a:endParaRPr lang="en-US" b="1" dirty="0"/>
            </a:p>
          </p:txBody>
        </p:sp>
        <p:cxnSp>
          <p:nvCxnSpPr>
            <p:cNvPr id="18" name="Прямая со стрелкой 17"/>
            <p:cNvCxnSpPr/>
            <p:nvPr/>
          </p:nvCxnSpPr>
          <p:spPr>
            <a:xfrm rot="10800000">
              <a:off x="4290646" y="3742007"/>
              <a:ext cx="785970" cy="6413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4505349" y="1013936"/>
            <a:ext cx="4469839" cy="1754326"/>
            <a:chOff x="4505349" y="1013936"/>
            <a:chExt cx="4562449" cy="1754326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5148775" y="1013936"/>
              <a:ext cx="3919023" cy="1754326"/>
            </a:xfrm>
            <a:prstGeom prst="rect">
              <a:avLst/>
            </a:prstGeom>
            <a:ln w="25400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dirty="0" smtClean="0"/>
                <a:t>The energy in one detector is fixed to the energy interval where </a:t>
              </a:r>
              <a:r>
                <a:rPr lang="en-US" dirty="0" smtClean="0">
                  <a:sym typeface="Symbol"/>
                </a:rPr>
                <a:t></a:t>
              </a:r>
              <a:r>
                <a:rPr lang="en-US" dirty="0" smtClean="0"/>
                <a:t> quanta from the </a:t>
              </a:r>
              <a:r>
                <a:rPr lang="en-US" baseline="30000" dirty="0" smtClean="0"/>
                <a:t>150</a:t>
              </a:r>
              <a:r>
                <a:rPr lang="en-US" dirty="0" smtClean="0"/>
                <a:t>Nd → </a:t>
              </a:r>
              <a:r>
                <a:rPr lang="en-US" baseline="30000" dirty="0" smtClean="0"/>
                <a:t>150</a:t>
              </a:r>
              <a:r>
                <a:rPr lang="en-US" dirty="0" smtClean="0"/>
                <a:t>Sm (0</a:t>
              </a:r>
              <a:r>
                <a:rPr lang="en-US" baseline="30000" dirty="0" smtClean="0"/>
                <a:t>+</a:t>
              </a:r>
              <a:r>
                <a:rPr lang="en-US" dirty="0" smtClean="0"/>
                <a:t>, 740.5 keV) decay are expected: </a:t>
              </a:r>
            </a:p>
            <a:p>
              <a:r>
                <a:rPr lang="en-US" b="1" dirty="0" smtClean="0"/>
                <a:t>406.5 keV ± 1.4×FWHM </a:t>
              </a:r>
            </a:p>
            <a:p>
              <a:r>
                <a:rPr lang="en-US" b="1" dirty="0" smtClean="0"/>
                <a:t>334.0 keV ± 1.4×FWHM</a:t>
              </a:r>
              <a:endParaRPr lang="en-US" b="1" dirty="0"/>
            </a:p>
          </p:txBody>
        </p:sp>
        <p:cxnSp>
          <p:nvCxnSpPr>
            <p:cNvPr id="22" name="Прямая со стрелкой 21"/>
            <p:cNvCxnSpPr/>
            <p:nvPr/>
          </p:nvCxnSpPr>
          <p:spPr>
            <a:xfrm rot="16200000" flipV="1">
              <a:off x="4586069" y="1744394"/>
              <a:ext cx="717453" cy="43610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 rot="5400000">
              <a:off x="4809953" y="2233039"/>
              <a:ext cx="4264" cy="613471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231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Группа 28"/>
          <p:cNvGrpSpPr/>
          <p:nvPr/>
        </p:nvGrpSpPr>
        <p:grpSpPr>
          <a:xfrm>
            <a:off x="93834" y="1215067"/>
            <a:ext cx="6476325" cy="4871860"/>
            <a:chOff x="93834" y="1215067"/>
            <a:chExt cx="6476325" cy="487186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834" y="1215067"/>
              <a:ext cx="6233813" cy="4871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Прямоугольник 5"/>
                <p:cNvSpPr/>
                <p:nvPr/>
              </p:nvSpPr>
              <p:spPr>
                <a:xfrm>
                  <a:off x="3573848" y="4966074"/>
                  <a:ext cx="2753799" cy="38991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1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b="1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[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𝟖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d>
                              <m:dPr>
                                <m:ctrlP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stat</m:t>
                                </m:r>
                              </m:e>
                            </m:d>
                          </m:e>
                          <m:sub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sup>
                        </m:sSubSup>
                        <m: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syst</m:t>
                        </m:r>
                        <m: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]</m:t>
                        </m:r>
                      </m:oMath>
                    </m:oMathPara>
                  </a14:m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Прямоугольник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3848" y="4966074"/>
                  <a:ext cx="2753799" cy="389915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56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3" name="Группа 22"/>
            <p:cNvGrpSpPr/>
            <p:nvPr/>
          </p:nvGrpSpPr>
          <p:grpSpPr>
            <a:xfrm>
              <a:off x="6239821" y="3776870"/>
              <a:ext cx="330338" cy="956230"/>
              <a:chOff x="6180187" y="3175686"/>
              <a:chExt cx="147460" cy="933018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6327647" y="3175686"/>
                <a:ext cx="0" cy="933018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единительная линия 15"/>
              <p:cNvCxnSpPr/>
              <p:nvPr/>
            </p:nvCxnSpPr>
            <p:spPr>
              <a:xfrm flipH="1">
                <a:off x="6180187" y="4108704"/>
                <a:ext cx="14746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 flipH="1">
                <a:off x="6180187" y="3175686"/>
                <a:ext cx="14746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31391" y="110334"/>
            <a:ext cx="7886700" cy="68106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/>
              <a:t>The half-life of </a:t>
            </a:r>
            <a:r>
              <a:rPr lang="en-US" sz="3200" b="1" baseline="30000" dirty="0"/>
              <a:t>150</a:t>
            </a:r>
            <a:r>
              <a:rPr lang="en-US" sz="3200" b="1" dirty="0"/>
              <a:t>Nd relative to the 2</a:t>
            </a:r>
            <a:r>
              <a:rPr lang="en-US" sz="3200" b="1" dirty="0">
                <a:sym typeface="Symbol"/>
              </a:rPr>
              <a:t></a:t>
            </a:r>
            <a:r>
              <a:rPr lang="en-US" sz="3200" b="1" dirty="0"/>
              <a:t>2</a:t>
            </a:r>
            <a:r>
              <a:rPr lang="en-US" sz="3200" b="1" dirty="0">
                <a:sym typeface="Symbol"/>
              </a:rPr>
              <a:t></a:t>
            </a:r>
            <a:r>
              <a:rPr lang="en-US" sz="3200" b="1" dirty="0"/>
              <a:t> decay to the </a:t>
            </a:r>
            <a:r>
              <a:rPr lang="en-US" sz="3200" b="1" dirty="0" smtClean="0"/>
              <a:t>first excited </a:t>
            </a:r>
            <a:r>
              <a:rPr lang="en-US" sz="3200" b="1" dirty="0"/>
              <a:t>0</a:t>
            </a:r>
            <a:r>
              <a:rPr lang="en-US" sz="3200" b="1" baseline="30000" dirty="0"/>
              <a:t>+</a:t>
            </a:r>
            <a:r>
              <a:rPr lang="en-US" sz="3200" b="1" dirty="0"/>
              <a:t> level of </a:t>
            </a:r>
            <a:r>
              <a:rPr lang="en-US" sz="3200" b="1" baseline="30000" dirty="0"/>
              <a:t>150</a:t>
            </a:r>
            <a:r>
              <a:rPr lang="en-US" sz="3200" b="1" dirty="0"/>
              <a:t>Sm</a:t>
            </a:r>
            <a:endParaRPr lang="ru-RU" sz="3200" b="1" dirty="0"/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58464" y="6464739"/>
            <a:ext cx="2057400" cy="365125"/>
          </a:xfrm>
        </p:spPr>
        <p:txBody>
          <a:bodyPr/>
          <a:lstStyle/>
          <a:p>
            <a:fld id="{4BBEA789-5D03-413A-B67D-8D859343425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570159" y="3294685"/>
            <a:ext cx="2513123" cy="712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 smtClean="0">
                <a:solidFill>
                  <a:srgbClr val="FF0000"/>
                </a:solidFill>
              </a:rPr>
              <a:t>Combined </a:t>
            </a:r>
            <a:r>
              <a:rPr lang="en-US" sz="1800" b="1" i="1" dirty="0" smtClean="0">
                <a:solidFill>
                  <a:srgbClr val="FF0000"/>
                </a:solidFill>
              </a:rPr>
              <a:t>T</a:t>
            </a:r>
            <a:r>
              <a:rPr lang="en-US" sz="1800" b="1" baseline="-25000" dirty="0" smtClean="0">
                <a:solidFill>
                  <a:srgbClr val="FF0000"/>
                </a:solidFill>
              </a:rPr>
              <a:t>1/2 </a:t>
            </a:r>
          </a:p>
          <a:p>
            <a:pPr algn="ctr"/>
            <a:r>
              <a:rPr lang="en-US" sz="1800" b="1" dirty="0" smtClean="0">
                <a:solidFill>
                  <a:srgbClr val="FF0000"/>
                </a:solidFill>
              </a:rPr>
              <a:t>(</a:t>
            </a:r>
            <a:r>
              <a:rPr lang="en-US" sz="1800" b="1" dirty="0">
                <a:solidFill>
                  <a:srgbClr val="FF0000"/>
                </a:solidFill>
              </a:rPr>
              <a:t>334.0, 406.5 keV and </a:t>
            </a:r>
            <a:r>
              <a:rPr lang="en-US" sz="1800" b="1" dirty="0" smtClean="0">
                <a:solidFill>
                  <a:srgbClr val="FF0000"/>
                </a:solidFill>
              </a:rPr>
              <a:t>CC)</a:t>
            </a:r>
            <a:endParaRPr lang="ru-RU" sz="18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6535597" y="4036285"/>
                <a:ext cx="2424241" cy="4063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sPre>
                            <m:sPrePr>
                              <m:ctrlP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sub>
                            <m:sup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stat</m:t>
                                  </m:r>
                                </m:e>
                              </m:d>
                            </m:e>
                          </m:sPre>
                          <m:sPre>
                            <m:sPrePr>
                              <m:ctrlPr>
                                <a:rPr lang="ru-RU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</m:sub>
                            <m:sup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syst</m:t>
                                  </m:r>
                                </m:e>
                              </m:d>
                            </m:e>
                          </m:sPre>
                        </m:e>
                      </m:d>
                    </m:oMath>
                  </m:oMathPara>
                </a14:m>
                <a:endParaRPr lang="ru-RU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5597" y="4036285"/>
                <a:ext cx="2424241" cy="406393"/>
              </a:xfrm>
              <a:prstGeom prst="rect">
                <a:avLst/>
              </a:prstGeom>
              <a:blipFill rotWithShape="1">
                <a:blip r:embed="rId4"/>
                <a:stretch>
                  <a:fillRect r="-1508" b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860428" y="5028396"/>
                <a:ext cx="2648353" cy="4104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d>
                                <m:dPr>
                                  <m:ctrlPr>
                                    <a:rPr lang="en-US" b="1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stat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sub>
                            <m:sup>
                              <m: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en-US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bSup>
                          <m:r>
                            <a:rPr lang="en-US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syst</m:t>
                          </m:r>
                          <m:r>
                            <a:rPr lang="en-US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428" y="5028396"/>
                <a:ext cx="2648353" cy="410497"/>
              </a:xfrm>
              <a:prstGeom prst="rect">
                <a:avLst/>
              </a:prstGeom>
              <a:blipFill rotWithShape="1">
                <a:blip r:embed="rId5"/>
                <a:stretch>
                  <a:fillRect b="-8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2107852" y="1240615"/>
                <a:ext cx="2883225" cy="3899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[</m:t>
                          </m:r>
                          <m:r>
                            <a:rPr lang="en-US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en-US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sub>
                        <m:sup>
                          <m:r>
                            <a:rPr lang="en-US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  <m:r>
                            <a:rPr lang="en-US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sup>
                      </m:sSubSup>
                      <m:sSubSup>
                        <m:sSubSupPr>
                          <m:ctrlPr>
                            <a:rPr lang="en-US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en-US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stat</m:t>
                              </m:r>
                            </m:e>
                          </m:d>
                        </m:e>
                        <m:sub>
                          <m:r>
                            <a:rPr lang="en-US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sub>
                        <m:sup>
                          <m:r>
                            <a:rPr lang="en-US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b="1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syst</m:t>
                      </m:r>
                      <m:r>
                        <a:rPr lang="en-US" b="1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b="1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852" y="1240615"/>
                <a:ext cx="2883225" cy="389979"/>
              </a:xfrm>
              <a:prstGeom prst="rect">
                <a:avLst/>
              </a:prstGeom>
              <a:blipFill rotWithShape="1">
                <a:blip r:embed="rId6"/>
                <a:stretch>
                  <a:fillRect b="-174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4840224" y="958264"/>
                <a:ext cx="4303776" cy="16224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1/2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=726±150(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stat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Pre>
                        <m:sPrePr>
                          <m:ctrlPr>
                            <a:rPr lang="en-US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−249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69</m:t>
                          </m:r>
                        </m:sup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syst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sPre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0224" y="958264"/>
                <a:ext cx="4303776" cy="16224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рямоугольник 7"/>
          <p:cNvSpPr/>
          <p:nvPr/>
        </p:nvSpPr>
        <p:spPr>
          <a:xfrm>
            <a:off x="5512758" y="2396030"/>
            <a:ext cx="28536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S’</a:t>
            </a:r>
            <a:r>
              <a:rPr lang="en-US" i="1" baseline="-25000" dirty="0" smtClean="0"/>
              <a:t>334,406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i="1" dirty="0" smtClean="0"/>
              <a:t>S</a:t>
            </a:r>
            <a:r>
              <a:rPr lang="en-US" baseline="-25000" dirty="0" smtClean="0"/>
              <a:t>334,406</a:t>
            </a:r>
            <a:r>
              <a:rPr lang="en-US" dirty="0" smtClean="0"/>
              <a:t>*(</a:t>
            </a:r>
            <a:r>
              <a:rPr lang="en-US" dirty="0"/>
              <a:t>1+</a:t>
            </a:r>
            <a:r>
              <a:rPr lang="el-GR" dirty="0"/>
              <a:t>α</a:t>
            </a:r>
            <a:r>
              <a:rPr lang="en-US" baseline="-25000" dirty="0" smtClean="0"/>
              <a:t>334,406</a:t>
            </a:r>
            <a:r>
              <a:rPr lang="en-US" dirty="0" smtClean="0"/>
              <a:t>)</a:t>
            </a:r>
          </a:p>
          <a:p>
            <a:r>
              <a:rPr lang="en-US" i="1" dirty="0" err="1" smtClean="0"/>
              <a:t>S’</a:t>
            </a:r>
            <a:r>
              <a:rPr lang="en-US" baseline="-25000" dirty="0" err="1" smtClean="0"/>
              <a:t>cc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i="1" dirty="0" err="1" smtClean="0"/>
              <a:t>S</a:t>
            </a:r>
            <a:r>
              <a:rPr lang="en-US" baseline="-25000" dirty="0" err="1" smtClean="0"/>
              <a:t>cc</a:t>
            </a:r>
            <a:r>
              <a:rPr lang="en-US" dirty="0" smtClean="0"/>
              <a:t>*(</a:t>
            </a:r>
            <a:r>
              <a:rPr lang="en-US" dirty="0"/>
              <a:t>1+</a:t>
            </a:r>
            <a:r>
              <a:rPr lang="el-GR" dirty="0"/>
              <a:t>α</a:t>
            </a:r>
            <a:r>
              <a:rPr lang="en-US" baseline="-25000" dirty="0"/>
              <a:t>334</a:t>
            </a:r>
            <a:r>
              <a:rPr lang="en-US" dirty="0"/>
              <a:t>)*(1+</a:t>
            </a:r>
            <a:r>
              <a:rPr lang="el-GR" dirty="0"/>
              <a:t>α</a:t>
            </a:r>
            <a:r>
              <a:rPr lang="en-US" baseline="-25000" dirty="0"/>
              <a:t>406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0696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084" y="111127"/>
            <a:ext cx="7886700" cy="67888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Comparison with other results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2540" y="6255565"/>
            <a:ext cx="896112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060700" algn="ctr"/>
              </a:tabLst>
            </a:pPr>
            <a:r>
              <a:rPr lang="en-GB" sz="13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[1] </a:t>
            </a:r>
            <a:r>
              <a:rPr lang="en-GB" sz="1300" dirty="0">
                <a:ea typeface="Calibri" panose="020F0502020204030204" pitchFamily="34" charset="0"/>
                <a:cs typeface="Times New Roman" panose="02020603050405020304" pitchFamily="18" charset="0"/>
              </a:rPr>
              <a:t>A.S. </a:t>
            </a:r>
            <a:r>
              <a:rPr lang="en-GB" sz="1300" dirty="0" err="1">
                <a:ea typeface="Calibri" panose="020F0502020204030204" pitchFamily="34" charset="0"/>
                <a:cs typeface="Times New Roman" panose="02020603050405020304" pitchFamily="18" charset="0"/>
              </a:rPr>
              <a:t>Barabash</a:t>
            </a:r>
            <a:r>
              <a:rPr lang="en-GB" sz="1300" dirty="0">
                <a:ea typeface="Calibri" panose="020F0502020204030204" pitchFamily="34" charset="0"/>
                <a:cs typeface="Times New Roman" panose="02020603050405020304" pitchFamily="18" charset="0"/>
              </a:rPr>
              <a:t> et al., </a:t>
            </a:r>
            <a:r>
              <a:rPr lang="en-GB" sz="13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Phys</a:t>
            </a:r>
            <a:r>
              <a:rPr lang="en-GB" sz="1300" dirty="0">
                <a:ea typeface="Calibri" panose="020F0502020204030204" pitchFamily="34" charset="0"/>
                <a:cs typeface="Times New Roman" panose="02020603050405020304" pitchFamily="18" charset="0"/>
              </a:rPr>
              <a:t>. Atom. </a:t>
            </a:r>
            <a:r>
              <a:rPr lang="en-GB" sz="1300" dirty="0" err="1">
                <a:ea typeface="Calibri" panose="020F0502020204030204" pitchFamily="34" charset="0"/>
                <a:cs typeface="Times New Roman" panose="02020603050405020304" pitchFamily="18" charset="0"/>
              </a:rPr>
              <a:t>Nucl</a:t>
            </a:r>
            <a:r>
              <a:rPr lang="en-GB" sz="1300" dirty="0">
                <a:ea typeface="Calibri" panose="020F0502020204030204" pitchFamily="34" charset="0"/>
                <a:cs typeface="Times New Roman" panose="02020603050405020304" pitchFamily="18" charset="0"/>
              </a:rPr>
              <a:t>. 67 (2004) 1216</a:t>
            </a:r>
            <a:r>
              <a:rPr lang="en-GB" sz="13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	[2</a:t>
            </a:r>
            <a:r>
              <a:rPr lang="en-GB" sz="1300" dirty="0">
                <a:ea typeface="Calibri" panose="020F0502020204030204" pitchFamily="34" charset="0"/>
                <a:cs typeface="Times New Roman" panose="02020603050405020304" pitchFamily="18" charset="0"/>
              </a:rPr>
              <a:t>] A.S. </a:t>
            </a:r>
            <a:r>
              <a:rPr lang="en-GB" sz="1300" dirty="0" err="1">
                <a:ea typeface="Calibri" panose="020F0502020204030204" pitchFamily="34" charset="0"/>
                <a:cs typeface="Times New Roman" panose="02020603050405020304" pitchFamily="18" charset="0"/>
              </a:rPr>
              <a:t>Barabash</a:t>
            </a:r>
            <a:r>
              <a:rPr lang="en-GB" sz="1300" dirty="0">
                <a:ea typeface="Calibri" panose="020F0502020204030204" pitchFamily="34" charset="0"/>
                <a:cs typeface="Times New Roman" panose="02020603050405020304" pitchFamily="18" charset="0"/>
              </a:rPr>
              <a:t> et al., Phys. Rev. C 79 (2009) 045501</a:t>
            </a:r>
            <a:r>
              <a:rPr lang="en-GB" sz="13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tabLst>
                <a:tab pos="3060700" algn="ctr"/>
              </a:tabLst>
            </a:pPr>
            <a:r>
              <a:rPr lang="en-GB" sz="13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[3] S. </a:t>
            </a:r>
            <a:r>
              <a:rPr lang="en-GB" sz="13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Blondel</a:t>
            </a:r>
            <a:r>
              <a:rPr lang="en-GB" sz="13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PhD thesis, LAL, Orsay, France, LAL 13-154 (2013). 	</a:t>
            </a:r>
            <a:r>
              <a:rPr lang="ru-RU" sz="13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3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[4] M.F. Kidd et al., Phys. Rev. C 90 (2014) 055501.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30328" y="6470157"/>
            <a:ext cx="2057400" cy="365125"/>
          </a:xfrm>
        </p:spPr>
        <p:txBody>
          <a:bodyPr/>
          <a:lstStyle/>
          <a:p>
            <a:fld id="{4BBEA789-5D03-413A-B67D-8D859343425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324" y="790009"/>
            <a:ext cx="6399991" cy="527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85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05706"/>
            <a:ext cx="7886700" cy="810019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Matrix element </a:t>
            </a:r>
            <a:r>
              <a:rPr lang="en-US" sz="3200" b="1" dirty="0"/>
              <a:t>of the decay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1095" y="5617154"/>
            <a:ext cx="435408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[1] J.G. Hirsch et al., </a:t>
            </a:r>
            <a:r>
              <a:rPr lang="en-US" sz="1400" dirty="0" smtClean="0"/>
              <a:t>Nucl. Phys. A 589 (1995) 445.</a:t>
            </a:r>
          </a:p>
          <a:p>
            <a:r>
              <a:rPr lang="en-US" sz="1400" dirty="0" smtClean="0"/>
              <a:t>[2] J. </a:t>
            </a:r>
            <a:r>
              <a:rPr lang="en-US" sz="1400" dirty="0" err="1" smtClean="0"/>
              <a:t>Suhonen</a:t>
            </a:r>
            <a:r>
              <a:rPr lang="en-US" sz="1400" dirty="0" smtClean="0"/>
              <a:t>, O. </a:t>
            </a:r>
            <a:r>
              <a:rPr lang="en-US" sz="1400" dirty="0" err="1" smtClean="0"/>
              <a:t>Civitarese</a:t>
            </a:r>
            <a:r>
              <a:rPr lang="en-US" sz="1400" dirty="0" smtClean="0"/>
              <a:t>, Phys. Rep. 300 (1998) 123.</a:t>
            </a:r>
          </a:p>
          <a:p>
            <a:r>
              <a:rPr lang="en-US" sz="1400" dirty="0" smtClean="0"/>
              <a:t>[3] J. </a:t>
            </a:r>
            <a:r>
              <a:rPr lang="en-US" sz="1400" dirty="0" err="1" smtClean="0"/>
              <a:t>Kotila</a:t>
            </a:r>
            <a:r>
              <a:rPr lang="en-US" sz="1400" dirty="0" smtClean="0"/>
              <a:t>, F. </a:t>
            </a:r>
            <a:r>
              <a:rPr lang="en-US" sz="1400" dirty="0" err="1" smtClean="0"/>
              <a:t>Iachello</a:t>
            </a:r>
            <a:r>
              <a:rPr lang="en-US" sz="1400" dirty="0" smtClean="0"/>
              <a:t>, Phys. Rev. C 85 (2012) 034316.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Таблица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00674096"/>
                  </p:ext>
                </p:extLst>
              </p:nvPr>
            </p:nvGraphicFramePr>
            <p:xfrm>
              <a:off x="848883" y="1740456"/>
              <a:ext cx="7543086" cy="19298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14362">
                      <a:extLst>
                        <a:ext uri="{9D8B030D-6E8A-4147-A177-3AD203B41FA5}">
                          <a16:colId xmlns:a16="http://schemas.microsoft.com/office/drawing/2014/main" xmlns="" val="3433522651"/>
                        </a:ext>
                      </a:extLst>
                    </a:gridCol>
                    <a:gridCol w="2514362">
                      <a:extLst>
                        <a:ext uri="{9D8B030D-6E8A-4147-A177-3AD203B41FA5}">
                          <a16:colId xmlns:a16="http://schemas.microsoft.com/office/drawing/2014/main" xmlns="" val="2872842571"/>
                        </a:ext>
                      </a:extLst>
                    </a:gridCol>
                    <a:gridCol w="2514362">
                      <a:extLst>
                        <a:ext uri="{9D8B030D-6E8A-4147-A177-3AD203B41FA5}">
                          <a16:colId xmlns:a16="http://schemas.microsoft.com/office/drawing/2014/main" xmlns="" val="99734196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Year</a:t>
                          </a:r>
                          <a:r>
                            <a:rPr lang="en-US" sz="1800" baseline="0" dirty="0" smtClean="0">
                              <a:latin typeface="+mn-lt"/>
                            </a:rPr>
                            <a:t> [Ref.]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1" dirty="0" smtClean="0">
                              <a:latin typeface="+mn-lt"/>
                            </a:rPr>
                            <a:t>G</a:t>
                          </a:r>
                          <a:r>
                            <a:rPr lang="en-US" sz="1800" i="1" baseline="30000" dirty="0" smtClean="0">
                              <a:latin typeface="+mn-lt"/>
                            </a:rPr>
                            <a:t>2</a:t>
                          </a:r>
                          <a:r>
                            <a:rPr lang="el-GR" sz="1800" i="1" baseline="30000" dirty="0" smtClean="0">
                              <a:latin typeface="+mn-lt"/>
                            </a:rPr>
                            <a:t>ν</a:t>
                          </a:r>
                          <a:r>
                            <a:rPr lang="en-US" sz="1800" dirty="0" smtClean="0">
                              <a:latin typeface="+mn-lt"/>
                            </a:rPr>
                            <a:t>, 10</a:t>
                          </a:r>
                          <a:r>
                            <a:rPr lang="en-US" sz="1800" baseline="30000" dirty="0" smtClean="0">
                              <a:latin typeface="+mn-lt"/>
                            </a:rPr>
                            <a:t>-19</a:t>
                          </a:r>
                          <a:r>
                            <a:rPr lang="en-US" sz="1800" dirty="0" smtClean="0">
                              <a:latin typeface="+mn-lt"/>
                            </a:rPr>
                            <a:t> y</a:t>
                          </a:r>
                          <a:r>
                            <a:rPr lang="en-US" sz="1800" baseline="30000" dirty="0" smtClean="0">
                              <a:latin typeface="+mn-lt"/>
                            </a:rPr>
                            <a:t>-1</a:t>
                          </a:r>
                          <a:endParaRPr lang="en-US" sz="1800" baseline="300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800" b="1" i="1" smtClean="0">
                                        <a:latin typeface="Cambria Math"/>
                                      </a:rPr>
                                      <m:t>𝑴</m:t>
                                    </m:r>
                                  </m:e>
                                  <m:sub>
                                    <m:r>
                                      <a:rPr lang="en-US" sz="18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sz="1800" b="1" i="1" smtClean="0">
                                        <a:latin typeface="Cambria Math"/>
                                      </a:rPr>
                                      <m:t>ν</m:t>
                                    </m:r>
                                    <m:r>
                                      <a:rPr lang="en-US" sz="18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US" sz="1800" b="1" i="1" smtClean="0">
                                        <a:latin typeface="Cambria Math"/>
                                      </a:rPr>
                                      <m:t>𝒆𝒇𝒇</m:t>
                                    </m:r>
                                  </m:sub>
                                  <m:sup>
                                    <m:r>
                                      <a:rPr lang="en-US" sz="1800" b="1" i="1" smtClean="0">
                                        <a:latin typeface="Cambria Math"/>
                                      </a:rPr>
                                      <m:t>𝒆𝒙𝒑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800" baseline="-2500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7223198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1995 [1]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58.3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045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011</m:t>
                                    </m:r>
                                  </m:sub>
                                  <m:sup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007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30999698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1998 [2]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48.5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050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012</m:t>
                                    </m:r>
                                  </m:sub>
                                  <m:sup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007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6136073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2012 [3]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43.3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052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012</m:t>
                                    </m:r>
                                  </m:sub>
                                  <m:sup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008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41292418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2015 [4]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41.2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054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013</m:t>
                                    </m:r>
                                  </m:sub>
                                  <m:sup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008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68038574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Таблица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4210048827"/>
                  </p:ext>
                </p:extLst>
              </p:nvPr>
            </p:nvGraphicFramePr>
            <p:xfrm>
              <a:off x="848883" y="1740456"/>
              <a:ext cx="7543086" cy="19298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14362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433522651"/>
                        </a:ext>
                      </a:extLst>
                    </a:gridCol>
                    <a:gridCol w="2514362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872842571"/>
                        </a:ext>
                      </a:extLst>
                    </a:gridCol>
                    <a:gridCol w="2514362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997341963"/>
                        </a:ext>
                      </a:extLst>
                    </a:gridCol>
                  </a:tblGrid>
                  <a:tr h="4381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Year</a:t>
                          </a:r>
                          <a:r>
                            <a:rPr lang="en-US" sz="1800" baseline="0" dirty="0" smtClean="0">
                              <a:latin typeface="+mn-lt"/>
                            </a:rPr>
                            <a:t> [Ref.]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1" dirty="0" smtClean="0">
                              <a:latin typeface="+mn-lt"/>
                            </a:rPr>
                            <a:t>G</a:t>
                          </a:r>
                          <a:r>
                            <a:rPr lang="en-US" sz="1800" i="1" baseline="30000" dirty="0" smtClean="0">
                              <a:latin typeface="+mn-lt"/>
                            </a:rPr>
                            <a:t>2</a:t>
                          </a:r>
                          <a:r>
                            <a:rPr lang="el-GR" sz="1800" i="1" baseline="30000" dirty="0" smtClean="0">
                              <a:latin typeface="+mn-lt"/>
                            </a:rPr>
                            <a:t>ν</a:t>
                          </a:r>
                          <a:r>
                            <a:rPr lang="en-US" sz="1800" dirty="0" smtClean="0">
                              <a:latin typeface="+mn-lt"/>
                            </a:rPr>
                            <a:t>, 10</a:t>
                          </a:r>
                          <a:r>
                            <a:rPr lang="en-US" sz="1800" baseline="30000" dirty="0" smtClean="0">
                              <a:latin typeface="+mn-lt"/>
                            </a:rPr>
                            <a:t>-19</a:t>
                          </a:r>
                          <a:r>
                            <a:rPr lang="en-US" sz="1800" dirty="0" smtClean="0">
                              <a:latin typeface="+mn-lt"/>
                            </a:rPr>
                            <a:t> y</a:t>
                          </a:r>
                          <a:r>
                            <a:rPr lang="en-US" sz="1800" baseline="30000" dirty="0" smtClean="0">
                              <a:latin typeface="+mn-lt"/>
                            </a:rPr>
                            <a:t>-1</a:t>
                          </a:r>
                          <a:endParaRPr lang="en-US" sz="1800" baseline="300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99758" t="-1389" b="-3597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722319868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1995 [1]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58.3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99758" t="-119672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3099969818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1998 [2]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48.5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99758" t="-219672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613607379"/>
                      </a:ext>
                    </a:extLst>
                  </a:tr>
                  <a:tr h="3729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2012 [3]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43.3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99758" t="-319672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4129241894"/>
                      </a:ext>
                    </a:extLst>
                  </a:tr>
                  <a:tr h="3729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2015 [4]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+mn-lt"/>
                            </a:rPr>
                            <a:t>41.2</a:t>
                          </a:r>
                          <a:endParaRPr lang="en-US" sz="18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99758" t="-419672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68038574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286002" y="904708"/>
                <a:ext cx="4869410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l-GR" sz="2000" b="0" i="1" smtClean="0">
                            <a:latin typeface="Cambria Math" panose="02040503050406030204" pitchFamily="18" charset="0"/>
                          </a:rPr>
                          <m:t>ν</m:t>
                        </m:r>
                      </m:sup>
                    </m:sSup>
                    <m:sSup>
                      <m:s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l-GR" sz="2000" i="1">
                                <a:latin typeface="Cambria Math" panose="02040503050406030204" pitchFamily="18" charset="0"/>
                              </a:rPr>
                              <m:t>ν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𝑒𝑓𝑓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</a:rPr>
                          <m:t>ν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</a:rPr>
                          <m:t>ν</m:t>
                        </m:r>
                      </m:sub>
                    </m:sSub>
                  </m:oMath>
                </a14:m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b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  <m:sup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19</m:t>
                        </m:r>
                      </m:sup>
                    </m:sSup>
                  </m:oMath>
                </a14:m>
                <a:r>
                  <a:rPr lang="en-US" sz="2000" dirty="0"/>
                  <a:t>y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2" y="904708"/>
                <a:ext cx="4869410" cy="693844"/>
              </a:xfrm>
              <a:prstGeom prst="rect">
                <a:avLst/>
              </a:prstGeom>
              <a:blipFill>
                <a:blip r:embed="rId3"/>
                <a:stretch>
                  <a:fillRect l="-2503" t="-9649" b="-184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/>
          <p:cNvSpPr/>
          <p:nvPr/>
        </p:nvSpPr>
        <p:spPr>
          <a:xfrm>
            <a:off x="1482697" y="3926722"/>
            <a:ext cx="73327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0.269 [2] – </a:t>
            </a:r>
            <a:r>
              <a:rPr lang="en-US" sz="2000" dirty="0" err="1" smtClean="0"/>
              <a:t>s.p</a:t>
            </a:r>
            <a:r>
              <a:rPr lang="en-US" sz="2000" dirty="0" smtClean="0"/>
              <a:t>. estimations of double </a:t>
            </a:r>
            <a:r>
              <a:rPr lang="en-US" sz="2000" dirty="0" err="1" smtClean="0"/>
              <a:t>Gamov</a:t>
            </a:r>
            <a:r>
              <a:rPr lang="en-US" sz="2000" dirty="0" smtClean="0"/>
              <a:t>-Teller NME</a:t>
            </a:r>
            <a:endParaRPr lang="en-US" sz="2000" i="1" dirty="0" smtClean="0"/>
          </a:p>
          <a:p>
            <a:pPr algn="just"/>
            <a:r>
              <a:rPr lang="en-US" sz="2000" dirty="0" smtClean="0"/>
              <a:t>0.019 [3,5] – microscopic </a:t>
            </a:r>
            <a:r>
              <a:rPr lang="en-US" sz="2000" dirty="0"/>
              <a:t>interacting boson </a:t>
            </a:r>
            <a:r>
              <a:rPr lang="en-US" sz="2000" dirty="0" smtClean="0"/>
              <a:t>model (IBM-2, HSD)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469023" y="4090249"/>
                <a:ext cx="1013674" cy="4718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l-GR" sz="2000" b="0" i="1"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  <m:sup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.</m:t>
                        </m:r>
                      </m:sup>
                    </m:sSubSup>
                  </m:oMath>
                </a14:m>
                <a:r>
                  <a:rPr lang="en-US" sz="2000" dirty="0"/>
                  <a:t>:</a:t>
                </a: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023" y="4090249"/>
                <a:ext cx="1013674" cy="471860"/>
              </a:xfrm>
              <a:prstGeom prst="rect">
                <a:avLst/>
              </a:prstGeom>
              <a:blipFill>
                <a:blip r:embed="rId4"/>
                <a:stretch>
                  <a:fillRect l="-1807" t="-2597" r="-7831" b="-129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58464" y="6464739"/>
            <a:ext cx="2057400" cy="365125"/>
          </a:xfrm>
        </p:spPr>
        <p:txBody>
          <a:bodyPr/>
          <a:lstStyle/>
          <a:p>
            <a:fld id="{EDFBCAE2-912F-48A7-9A9E-3310D3150EE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307080" y="5617154"/>
            <a:ext cx="475146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/>
              <a:t>[4] M. </a:t>
            </a:r>
            <a:r>
              <a:rPr lang="en-US" sz="1400" dirty="0" err="1"/>
              <a:t>Mirea</a:t>
            </a:r>
            <a:r>
              <a:rPr lang="en-US" sz="1400" dirty="0"/>
              <a:t>, T. </a:t>
            </a:r>
            <a:r>
              <a:rPr lang="en-US" sz="1400" dirty="0" err="1"/>
              <a:t>Pahomi</a:t>
            </a:r>
            <a:r>
              <a:rPr lang="en-US" sz="1400" dirty="0"/>
              <a:t>, S. </a:t>
            </a:r>
            <a:r>
              <a:rPr lang="en-US" sz="1400" dirty="0" err="1"/>
              <a:t>Stoica</a:t>
            </a:r>
            <a:r>
              <a:rPr lang="en-US" sz="1400" dirty="0"/>
              <a:t>, Rom. Rep. Phys. 67 (2015) 872.</a:t>
            </a:r>
          </a:p>
          <a:p>
            <a:pPr lvl="0"/>
            <a:r>
              <a:rPr lang="en-US" sz="1400" dirty="0">
                <a:solidFill>
                  <a:prstClr val="black"/>
                </a:solidFill>
              </a:rPr>
              <a:t>[5] J. </a:t>
            </a:r>
            <a:r>
              <a:rPr lang="en-US" sz="1400" dirty="0" err="1">
                <a:solidFill>
                  <a:prstClr val="black"/>
                </a:solidFill>
              </a:rPr>
              <a:t>Barea</a:t>
            </a:r>
            <a:r>
              <a:rPr lang="en-US" sz="1400" dirty="0">
                <a:solidFill>
                  <a:prstClr val="black"/>
                </a:solidFill>
              </a:rPr>
              <a:t>, J. </a:t>
            </a:r>
            <a:r>
              <a:rPr lang="en-US" sz="1400" dirty="0" err="1">
                <a:solidFill>
                  <a:prstClr val="black"/>
                </a:solidFill>
              </a:rPr>
              <a:t>Kotila</a:t>
            </a:r>
            <a:r>
              <a:rPr lang="en-US" sz="1400" dirty="0">
                <a:solidFill>
                  <a:prstClr val="black"/>
                </a:solidFill>
              </a:rPr>
              <a:t>, F. </a:t>
            </a:r>
            <a:r>
              <a:rPr lang="en-US" sz="1400" dirty="0" err="1">
                <a:solidFill>
                  <a:prstClr val="black"/>
                </a:solidFill>
              </a:rPr>
              <a:t>Iachello</a:t>
            </a:r>
            <a:r>
              <a:rPr lang="en-US" sz="1400" dirty="0">
                <a:solidFill>
                  <a:prstClr val="black"/>
                </a:solidFill>
              </a:rPr>
              <a:t>, Phys. Rev. C 91 (2015) 034304.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761" y="4634608"/>
            <a:ext cx="151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G</a:t>
            </a:r>
            <a:r>
              <a:rPr lang="en-US" b="1" baseline="-25000" dirty="0" smtClean="0"/>
              <a:t>A</a:t>
            </a:r>
            <a:r>
              <a:rPr lang="en-US" dirty="0" smtClean="0"/>
              <a:t> = 1,27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85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40749" y="256375"/>
            <a:ext cx="7476858" cy="713109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Conclusions</a:t>
            </a:r>
            <a:endParaRPr lang="en-US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22347" y="923944"/>
                <a:ext cx="8263783" cy="5465601"/>
              </a:xfrm>
            </p:spPr>
            <p:txBody>
              <a:bodyPr>
                <a:noAutofit/>
              </a:bodyPr>
              <a:lstStyle/>
              <a:p>
                <a:pPr marL="265113" indent="-265113" algn="just"/>
                <a:r>
                  <a:rPr lang="en-US" sz="2000" dirty="0" smtClean="0"/>
                  <a:t>Experimental investigation of 2</a:t>
                </a:r>
                <a:r>
                  <a:rPr lang="el-GR" sz="2000" dirty="0" smtClean="0"/>
                  <a:t>β</a:t>
                </a:r>
                <a:r>
                  <a:rPr lang="en-US" sz="2000" dirty="0" smtClean="0"/>
                  <a:t> decay of </a:t>
                </a:r>
                <a:r>
                  <a:rPr lang="en-US" sz="2000" baseline="30000" dirty="0" smtClean="0"/>
                  <a:t>150</a:t>
                </a:r>
                <a:r>
                  <a:rPr lang="en-US" sz="2000" dirty="0" smtClean="0"/>
                  <a:t>Nd to the first 0</a:t>
                </a:r>
                <a:r>
                  <a:rPr lang="en-US" sz="2000" baseline="30000" dirty="0" smtClean="0"/>
                  <a:t>+</a:t>
                </a:r>
                <a:r>
                  <a:rPr lang="en-US" sz="2000" dirty="0" smtClean="0"/>
                  <a:t> excited state of </a:t>
                </a:r>
                <a:r>
                  <a:rPr lang="en-US" sz="2000" baseline="30000" dirty="0" smtClean="0"/>
                  <a:t>150</a:t>
                </a:r>
                <a:r>
                  <a:rPr lang="en-US" sz="2000" dirty="0" smtClean="0"/>
                  <a:t>Sm is in progress with chemically purified 2381-g </a:t>
                </a:r>
                <a:r>
                  <a:rPr lang="en-US" sz="2000" dirty="0"/>
                  <a:t>Nd</a:t>
                </a:r>
                <a:r>
                  <a:rPr lang="en-US" sz="2000" baseline="-25000" dirty="0"/>
                  <a:t>2</a:t>
                </a:r>
                <a:r>
                  <a:rPr lang="en-US" sz="2000" dirty="0"/>
                  <a:t>O</a:t>
                </a:r>
                <a:r>
                  <a:rPr lang="en-US" sz="2000" baseline="-25000" dirty="0"/>
                  <a:t>3</a:t>
                </a:r>
                <a:r>
                  <a:rPr lang="en-US" sz="2000" dirty="0"/>
                  <a:t> sample</a:t>
                </a:r>
                <a:r>
                  <a:rPr lang="ru-RU" sz="2000" dirty="0"/>
                  <a:t> </a:t>
                </a:r>
                <a:r>
                  <a:rPr lang="en-US" sz="2000" dirty="0" smtClean="0"/>
                  <a:t>by using low-background 4-crystal </a:t>
                </a:r>
                <a:r>
                  <a:rPr lang="en-US" sz="2000" dirty="0" err="1" smtClean="0"/>
                  <a:t>HPGe</a:t>
                </a:r>
                <a:r>
                  <a:rPr lang="en-US" sz="2000" dirty="0" smtClean="0"/>
                  <a:t> </a:t>
                </a:r>
                <a:r>
                  <a:rPr lang="el-GR" sz="2000" dirty="0" smtClean="0">
                    <a:sym typeface="Symbol"/>
                  </a:rPr>
                  <a:t></a:t>
                </a:r>
                <a:r>
                  <a:rPr lang="en-US" sz="2000" dirty="0" smtClean="0"/>
                  <a:t>-spectrometer at the LNGS. </a:t>
                </a:r>
                <a:endParaRPr lang="uk-UA" sz="2000" dirty="0" smtClean="0"/>
              </a:p>
              <a:p>
                <a:pPr marL="265113" indent="-265113" algn="just"/>
                <a:r>
                  <a:rPr lang="en-US" sz="2000" dirty="0"/>
                  <a:t>Two </a:t>
                </a:r>
                <a:r>
                  <a:rPr lang="en-US" sz="2000" dirty="0" smtClean="0">
                    <a:sym typeface="Symbol"/>
                  </a:rPr>
                  <a:t> </a:t>
                </a:r>
                <a:r>
                  <a:rPr lang="en-US" sz="2000" dirty="0" smtClean="0"/>
                  <a:t>quanta </a:t>
                </a:r>
                <a:r>
                  <a:rPr lang="en-US" sz="2000" dirty="0"/>
                  <a:t>with energies 334.0 keV and 406.5 keV emitted after </a:t>
                </a:r>
                <a:r>
                  <a:rPr lang="en-US" sz="2000" dirty="0" err="1"/>
                  <a:t>deexcitation</a:t>
                </a:r>
                <a:r>
                  <a:rPr lang="en-US" sz="2000" dirty="0"/>
                  <a:t> of the </a:t>
                </a:r>
                <a:r>
                  <a:rPr lang="en-US" sz="2000" dirty="0" smtClean="0"/>
                  <a:t>0</a:t>
                </a:r>
                <a:r>
                  <a:rPr lang="en-US" sz="2000" baseline="30000" dirty="0" smtClean="0"/>
                  <a:t>+</a:t>
                </a:r>
                <a:r>
                  <a:rPr lang="en-US" sz="2000" baseline="-25000" dirty="0" smtClean="0"/>
                  <a:t>1 </a:t>
                </a:r>
                <a:r>
                  <a:rPr lang="en-US" sz="2000" dirty="0" smtClean="0"/>
                  <a:t>excited </a:t>
                </a:r>
                <a:r>
                  <a:rPr lang="en-US" sz="2000" dirty="0"/>
                  <a:t>level of </a:t>
                </a:r>
                <a:r>
                  <a:rPr lang="en-US" sz="2000" baseline="30000" dirty="0" smtClean="0"/>
                  <a:t>150</a:t>
                </a:r>
                <a:r>
                  <a:rPr lang="en-US" sz="2000" dirty="0" smtClean="0"/>
                  <a:t>Sm </a:t>
                </a:r>
                <a:r>
                  <a:rPr lang="en-US" sz="2000" dirty="0"/>
                  <a:t>have been observed in the </a:t>
                </a:r>
                <a:r>
                  <a:rPr lang="en-US" sz="2000" dirty="0" smtClean="0"/>
                  <a:t>data after 34174 h of measurements. The half-life of </a:t>
                </a:r>
                <a:r>
                  <a:rPr lang="en-US" sz="2000" baseline="30000" dirty="0" smtClean="0"/>
                  <a:t>150</a:t>
                </a:r>
                <a:r>
                  <a:rPr lang="en-US" sz="2000" dirty="0" smtClean="0"/>
                  <a:t>Nd relatively to the 2</a:t>
                </a:r>
                <a:r>
                  <a:rPr lang="el-GR" sz="2000" dirty="0" smtClean="0"/>
                  <a:t>β</a:t>
                </a:r>
                <a:r>
                  <a:rPr lang="en-US" sz="2000" baseline="30000" dirty="0" smtClean="0"/>
                  <a:t>–</a:t>
                </a:r>
                <a:r>
                  <a:rPr lang="en-US" sz="2000" dirty="0" smtClean="0"/>
                  <a:t> decay to the 0</a:t>
                </a:r>
                <a:r>
                  <a:rPr lang="en-US" sz="2000" baseline="-25000" dirty="0" smtClean="0"/>
                  <a:t>1</a:t>
                </a:r>
                <a:r>
                  <a:rPr lang="en-US" sz="2000" baseline="30000" dirty="0" smtClean="0"/>
                  <a:t>+</a:t>
                </a:r>
                <a:r>
                  <a:rPr lang="en-US" sz="2000" dirty="0" smtClean="0"/>
                  <a:t> excited state of </a:t>
                </a:r>
                <a:r>
                  <a:rPr lang="en-US" sz="2000" baseline="30000" dirty="0" smtClean="0"/>
                  <a:t>150</a:t>
                </a:r>
                <a:r>
                  <a:rPr lang="en-US" sz="2000" dirty="0" smtClean="0"/>
                  <a:t>Sm is</a:t>
                </a:r>
              </a:p>
              <a:p>
                <a:pPr marL="265113" indent="-265113" algn="just"/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sPre>
                            <m:sPrePr>
                              <m:ctrlP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sub>
                            <m:sup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stat</m:t>
                                  </m:r>
                                </m:e>
                              </m:d>
                            </m:e>
                          </m:sPre>
                          <m:sPre>
                            <m:sPrePr>
                              <m:ctrlPr>
                                <a:rPr lang="ru-RU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𝟖</m:t>
                              </m:r>
                            </m:sub>
                            <m:sup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syst</m:t>
                                  </m:r>
                                </m:e>
                              </m:d>
                            </m:e>
                          </m:sPre>
                        </m:e>
                      </m:d>
                      <m:r>
                        <a:rPr lang="en-US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𝟏𝟗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20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y</m:t>
                      </m:r>
                    </m:oMath>
                  </m:oMathPara>
                </a14:m>
                <a:endParaRPr lang="en-US" sz="2000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ru-RU" sz="2000" dirty="0">
                  <a:solidFill>
                    <a:srgbClr val="FF0000"/>
                  </a:solidFill>
                </a:endParaRPr>
              </a:p>
              <a:p>
                <a:pPr marL="265113" indent="-265113" algn="just"/>
                <a:r>
                  <a:rPr lang="en-US" sz="2000" dirty="0"/>
                  <a:t>The data on </a:t>
                </a:r>
                <a:r>
                  <a:rPr lang="en-US" sz="2000" dirty="0" smtClean="0"/>
                  <a:t>2</a:t>
                </a:r>
                <a:r>
                  <a:rPr lang="en-US" sz="2000" dirty="0" smtClean="0">
                    <a:sym typeface="Symbol"/>
                  </a:rPr>
                  <a:t> </a:t>
                </a:r>
                <a:r>
                  <a:rPr lang="en-US" sz="2000" dirty="0" smtClean="0"/>
                  <a:t>mode </a:t>
                </a:r>
                <a:r>
                  <a:rPr lang="en-US" sz="2000" dirty="0"/>
                  <a:t>probability is </a:t>
                </a:r>
                <a:r>
                  <a:rPr lang="en-US" sz="2000" dirty="0" smtClean="0"/>
                  <a:t>important </a:t>
                </a:r>
                <a:r>
                  <a:rPr lang="en-US" sz="2000" dirty="0"/>
                  <a:t>both for theoretical and experimental studies of the </a:t>
                </a:r>
                <a:r>
                  <a:rPr lang="en-US" sz="2000" dirty="0" smtClean="0"/>
                  <a:t>2</a:t>
                </a:r>
                <a:r>
                  <a:rPr lang="en-US" sz="2000" dirty="0" smtClean="0">
                    <a:sym typeface="Symbol"/>
                  </a:rPr>
                  <a:t> </a:t>
                </a:r>
                <a:r>
                  <a:rPr lang="en-US" sz="2000" dirty="0" smtClean="0"/>
                  <a:t>decay </a:t>
                </a:r>
                <a:r>
                  <a:rPr lang="en-US" sz="2000" dirty="0"/>
                  <a:t>of </a:t>
                </a:r>
                <a:r>
                  <a:rPr lang="en-US" sz="2000" baseline="30000" dirty="0"/>
                  <a:t>150</a:t>
                </a:r>
                <a:r>
                  <a:rPr lang="en-US" sz="2000" dirty="0"/>
                  <a:t>Nd</a:t>
                </a:r>
                <a:endParaRPr lang="en-US" sz="2000" dirty="0" smtClean="0"/>
              </a:p>
              <a:p>
                <a:pPr marL="265113" indent="-265113" algn="just"/>
                <a:r>
                  <a:rPr lang="en-US" sz="2000" dirty="0" smtClean="0"/>
                  <a:t>Experiment is running to </a:t>
                </a:r>
                <a:r>
                  <a:rPr lang="en-US" sz="2000" dirty="0"/>
                  <a:t>improve the half-life value </a:t>
                </a:r>
                <a:r>
                  <a:rPr lang="en-US" sz="2000" dirty="0" smtClean="0"/>
                  <a:t>accuracy. </a:t>
                </a:r>
                <a:r>
                  <a:rPr lang="en-US" sz="2000" dirty="0"/>
                  <a:t>Precise estimation of the </a:t>
                </a:r>
                <a:r>
                  <a:rPr lang="en-US" sz="2000" dirty="0" err="1"/>
                  <a:t>Nd</a:t>
                </a:r>
                <a:r>
                  <a:rPr lang="en-US" sz="2000" dirty="0"/>
                  <a:t> concentration and of the detection efficiency </a:t>
                </a:r>
                <a:r>
                  <a:rPr lang="en-US" sz="2000" dirty="0" smtClean="0"/>
                  <a:t>are in </a:t>
                </a:r>
                <a:r>
                  <a:rPr lang="en-US" sz="2000" dirty="0"/>
                  <a:t>progress.</a:t>
                </a:r>
              </a:p>
            </p:txBody>
          </p:sp>
        </mc:Choice>
        <mc:Fallback xmlns="">
          <p:sp>
            <p:nvSpPr>
              <p:cNvPr id="5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2347" y="923944"/>
                <a:ext cx="8263783" cy="5465601"/>
              </a:xfrm>
              <a:blipFill rotWithShape="1">
                <a:blip r:embed="rId2"/>
                <a:stretch>
                  <a:fillRect l="-590" t="-1116" r="-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58464" y="6464739"/>
            <a:ext cx="2057400" cy="365125"/>
          </a:xfrm>
        </p:spPr>
        <p:txBody>
          <a:bodyPr/>
          <a:lstStyle/>
          <a:p>
            <a:fld id="{EDFBCAE2-912F-48A7-9A9E-3310D3150EE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15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15977" y="19878"/>
            <a:ext cx="7442676" cy="705678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/>
              <a:t>2</a:t>
            </a:r>
            <a:r>
              <a:rPr lang="el-GR" sz="3200" b="1" dirty="0" smtClean="0">
                <a:sym typeface="Symbol"/>
              </a:rPr>
              <a:t></a:t>
            </a:r>
            <a:r>
              <a:rPr lang="en-US" sz="3200" b="1" dirty="0" smtClean="0"/>
              <a:t> processes</a:t>
            </a:r>
            <a:endParaRPr lang="en-US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571" y="883933"/>
            <a:ext cx="8725988" cy="57057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>
                <a:ea typeface="Microsoft JhengHei UI" panose="020B0604030504040204" pitchFamily="34" charset="-120"/>
              </a:rPr>
              <a:t>	2</a:t>
            </a:r>
            <a:r>
              <a:rPr lang="el-GR" sz="2000" dirty="0" smtClean="0">
                <a:ea typeface="Microsoft JhengHei UI" panose="020B0604030504040204" pitchFamily="34" charset="-120"/>
                <a:cs typeface="Arial" panose="020B0604020202020204" pitchFamily="34" charset="0"/>
                <a:sym typeface="Symbol"/>
              </a:rPr>
              <a:t></a:t>
            </a:r>
            <a:r>
              <a:rPr lang="en-US" sz="2000" dirty="0" smtClean="0">
                <a:ea typeface="Microsoft JhengHei UI" panose="020B0604030504040204" pitchFamily="34" charset="-120"/>
              </a:rPr>
              <a:t>2</a:t>
            </a:r>
            <a:r>
              <a:rPr lang="el-GR" sz="2000" dirty="0" smtClean="0">
                <a:ea typeface="Microsoft JhengHei UI" panose="020B0604030504040204" pitchFamily="34" charset="-120"/>
              </a:rPr>
              <a:t>β</a:t>
            </a:r>
            <a:r>
              <a:rPr lang="en-US" sz="2000" b="1" baseline="30000" dirty="0" smtClean="0">
                <a:ea typeface="Microsoft JhengHei UI" panose="020B0604030504040204" pitchFamily="34" charset="-120"/>
              </a:rPr>
              <a:t>–</a:t>
            </a:r>
            <a:r>
              <a:rPr lang="en-US" sz="2000" dirty="0" smtClean="0">
                <a:ea typeface="Microsoft JhengHei UI" panose="020B0604030504040204" pitchFamily="34" charset="-120"/>
              </a:rPr>
              <a:t>:    	 		 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(</a:t>
            </a:r>
            <a:r>
              <a:rPr lang="en-US" sz="2000" dirty="0">
                <a:ea typeface="Microsoft JhengHei UI" panose="020B0604030504040204" pitchFamily="34" charset="-120"/>
                <a:cs typeface="Arial" panose="020B0604020202020204" pitchFamily="34" charset="0"/>
              </a:rPr>
              <a:t>A,Z) → (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A,Z+2) </a:t>
            </a:r>
            <a:r>
              <a:rPr lang="en-US" sz="2000" dirty="0">
                <a:ea typeface="Microsoft JhengHei UI" panose="020B0604030504040204" pitchFamily="34" charset="-120"/>
                <a:cs typeface="Arial" panose="020B0604020202020204" pitchFamily="34" charset="0"/>
              </a:rPr>
              <a:t>+ 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2e</a:t>
            </a:r>
            <a:r>
              <a:rPr lang="en-US" sz="2000" b="1" baseline="30000" dirty="0" smtClean="0">
                <a:ea typeface="Microsoft JhengHei UI" panose="020B0604030504040204" pitchFamily="34" charset="-120"/>
              </a:rPr>
              <a:t>–</a:t>
            </a:r>
            <a:r>
              <a:rPr lang="en-US" sz="2000" baseline="30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US" sz="2000" dirty="0">
                <a:ea typeface="Microsoft JhengHei UI" panose="020B0604030504040204" pitchFamily="34" charset="-120"/>
                <a:cs typeface="Arial" panose="020B0604020202020204" pitchFamily="34" charset="0"/>
              </a:rPr>
              <a:t>+ 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2</a:t>
            </a:r>
            <a:r>
              <a:rPr lang="el-GR" sz="2000" dirty="0" smtClean="0">
                <a:ea typeface="Microsoft JhengHei UI" panose="020B0604030504040204" pitchFamily="34" charset="-120"/>
                <a:cs typeface="Times New Roman" panose="02020603050405020304" pitchFamily="18" charset="0"/>
              </a:rPr>
              <a:t>ν</a:t>
            </a:r>
            <a:r>
              <a:rPr lang="el-GR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̃</a:t>
            </a:r>
            <a:r>
              <a:rPr lang="en-US" sz="2000" baseline="-25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en-US" sz="2000" dirty="0" smtClean="0">
                <a:ea typeface="Microsoft JhengHei UI" panose="020B0604030504040204" pitchFamily="34" charset="-120"/>
              </a:rPr>
              <a:t>	0</a:t>
            </a:r>
            <a:r>
              <a:rPr lang="el-GR" sz="2000" dirty="0" smtClean="0">
                <a:ea typeface="Microsoft JhengHei UI" panose="020B0604030504040204" pitchFamily="34" charset="-120"/>
                <a:cs typeface="Arial" panose="020B0604020202020204" pitchFamily="34" charset="0"/>
                <a:sym typeface="Symbol"/>
              </a:rPr>
              <a:t></a:t>
            </a:r>
            <a:r>
              <a:rPr lang="en-US" sz="2000" dirty="0" smtClean="0">
                <a:ea typeface="Microsoft JhengHei UI" panose="020B0604030504040204" pitchFamily="34" charset="-120"/>
              </a:rPr>
              <a:t>2</a:t>
            </a:r>
            <a:r>
              <a:rPr lang="el-GR" sz="2000" dirty="0" smtClean="0">
                <a:ea typeface="Microsoft JhengHei UI" panose="020B0604030504040204" pitchFamily="34" charset="-120"/>
              </a:rPr>
              <a:t>β</a:t>
            </a:r>
            <a:r>
              <a:rPr lang="en-US" sz="2000" b="1" baseline="30000" dirty="0" smtClean="0">
                <a:ea typeface="Microsoft JhengHei UI" panose="020B0604030504040204" pitchFamily="34" charset="-120"/>
              </a:rPr>
              <a:t>–</a:t>
            </a:r>
            <a:r>
              <a:rPr lang="en-US" sz="2000" dirty="0" smtClean="0">
                <a:ea typeface="Microsoft JhengHei UI" panose="020B0604030504040204" pitchFamily="34" charset="-120"/>
              </a:rPr>
              <a:t>:    			 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(A,Z</a:t>
            </a:r>
            <a:r>
              <a:rPr lang="en-US" sz="2000" dirty="0">
                <a:ea typeface="Microsoft JhengHei UI" panose="020B0604030504040204" pitchFamily="34" charset="-120"/>
                <a:cs typeface="Arial" panose="020B0604020202020204" pitchFamily="34" charset="0"/>
              </a:rPr>
              <a:t>) → (A,Z+2) + 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2e</a:t>
            </a:r>
            <a:r>
              <a:rPr lang="en-US" sz="2000" b="1" baseline="30000" dirty="0" smtClean="0">
                <a:ea typeface="Microsoft JhengHei UI" panose="020B0604030504040204" pitchFamily="34" charset="-120"/>
              </a:rPr>
              <a:t>–</a:t>
            </a:r>
          </a:p>
          <a:p>
            <a:pPr marL="0" indent="0">
              <a:buNone/>
            </a:pPr>
            <a:r>
              <a:rPr lang="en-US" sz="2000" dirty="0" smtClean="0">
                <a:ea typeface="Microsoft JhengHei UI" panose="020B0604030504040204" pitchFamily="34" charset="-120"/>
              </a:rPr>
              <a:t>	2</a:t>
            </a:r>
            <a:r>
              <a:rPr lang="en-US" sz="2000" dirty="0" smtClean="0">
                <a:ea typeface="Microsoft JhengHei UI" panose="020B0604030504040204" pitchFamily="34" charset="-120"/>
                <a:sym typeface="Symbol"/>
              </a:rPr>
              <a:t>:</a:t>
            </a:r>
            <a:r>
              <a:rPr lang="en-US" sz="2000" dirty="0" smtClean="0">
                <a:ea typeface="Microsoft JhengHei UI" panose="020B0604030504040204" pitchFamily="34" charset="-120"/>
              </a:rPr>
              <a:t>      	 	       2</a:t>
            </a:r>
            <a:r>
              <a:rPr lang="en-US" sz="2000" dirty="0" smtClean="0">
                <a:ea typeface="Microsoft JhengHei UI" panose="020B0604030504040204" pitchFamily="34" charset="-120"/>
                <a:sym typeface="Symbol"/>
              </a:rPr>
              <a:t>e</a:t>
            </a:r>
            <a:r>
              <a:rPr lang="en-US" sz="2000" b="1" baseline="30000" dirty="0" smtClean="0">
                <a:ea typeface="Microsoft JhengHei UI" panose="020B0604030504040204" pitchFamily="34" charset="-120"/>
              </a:rPr>
              <a:t>–</a:t>
            </a:r>
            <a:r>
              <a:rPr lang="en-US" sz="2000" dirty="0" smtClean="0">
                <a:ea typeface="Microsoft JhengHei UI" panose="020B0604030504040204" pitchFamily="34" charset="-120"/>
              </a:rPr>
              <a:t> + 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(A,Z) → (A,Z</a:t>
            </a:r>
            <a:r>
              <a:rPr lang="en-US" sz="2000" b="1" baseline="30000" dirty="0" smtClean="0">
                <a:ea typeface="Microsoft JhengHei UI" panose="020B0604030504040204" pitchFamily="34" charset="-120"/>
              </a:rPr>
              <a:t> </a:t>
            </a:r>
            <a:r>
              <a:rPr lang="en-GB" altLang="en-US" sz="2000" b="1" dirty="0" smtClean="0">
                <a:latin typeface="Comic Sans MS" pitchFamily="66" charset="0"/>
                <a:cs typeface="Times New Roman" pitchFamily="18" charset="0"/>
              </a:rPr>
              <a:t>-</a:t>
            </a:r>
            <a:r>
              <a:rPr lang="en-US" sz="2000" b="1" baseline="30000" dirty="0" smtClean="0">
                <a:ea typeface="Microsoft JhengHei UI" panose="020B0604030504040204" pitchFamily="34" charset="-120"/>
              </a:rPr>
              <a:t> 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2) + (2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  <a:sym typeface="Symbol"/>
              </a:rPr>
              <a:t>) + ()</a:t>
            </a:r>
            <a:endParaRPr lang="en-US" sz="2000" b="1" baseline="30000" dirty="0" smtClean="0">
              <a:ea typeface="Microsoft JhengHei UI" panose="020B0604030504040204" pitchFamily="34" charset="-120"/>
            </a:endParaRPr>
          </a:p>
          <a:p>
            <a:pPr marL="0" indent="0">
              <a:buNone/>
            </a:pPr>
            <a:endParaRPr lang="en-US" sz="2000" b="1" baseline="30000" dirty="0" smtClean="0">
              <a:ea typeface="Microsoft JhengHei UI" panose="020B0604030504040204" pitchFamily="34" charset="-12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2</a:t>
            </a:r>
            <a:r>
              <a:rPr lang="el-GR" sz="2000" dirty="0" smtClean="0">
                <a:ea typeface="Microsoft JhengHei UI" panose="020B0604030504040204" pitchFamily="34" charset="-120"/>
                <a:cs typeface="Arial" panose="020B0604020202020204" pitchFamily="34" charset="0"/>
                <a:sym typeface="Symbol"/>
              </a:rPr>
              <a:t>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2β – 	allowed in standard model (SM) </a:t>
            </a:r>
            <a:r>
              <a:rPr lang="en-US" sz="2000" dirty="0">
                <a:ea typeface="Microsoft JhengHei UI" panose="020B0604030504040204" pitchFamily="34" charset="-120"/>
                <a:cs typeface="Arial" panose="020B0604020202020204" pitchFamily="34" charset="0"/>
              </a:rPr>
              <a:t>(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2β</a:t>
            </a:r>
            <a:r>
              <a:rPr lang="en-US" sz="2000" b="1" baseline="30000" dirty="0" smtClean="0">
                <a:ea typeface="Microsoft JhengHei UI" panose="020B0604030504040204" pitchFamily="34" charset="-120"/>
              </a:rPr>
              <a:t>–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 was observed for </a:t>
            </a:r>
            <a:r>
              <a:rPr lang="en-US" sz="2000" b="1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11 isotopes 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and 2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  <a:sym typeface="Symbol"/>
              </a:rPr>
              <a:t> 	for </a:t>
            </a:r>
            <a:r>
              <a:rPr lang="en-US" sz="2000" b="1" dirty="0" smtClean="0">
                <a:ea typeface="Microsoft JhengHei UI" panose="020B0604030504040204" pitchFamily="34" charset="-120"/>
                <a:cs typeface="Arial" panose="020B0604020202020204" pitchFamily="34" charset="0"/>
                <a:sym typeface="Symbol"/>
              </a:rPr>
              <a:t>3 isotopes</a:t>
            </a:r>
            <a:r>
              <a:rPr lang="en-US" sz="2000" dirty="0">
                <a:ea typeface="Microsoft JhengHei UI" panose="020B0604030504040204" pitchFamily="34" charset="-120"/>
                <a:cs typeface="Arial" panose="020B0604020202020204" pitchFamily="34" charset="0"/>
                <a:sym typeface="Symbol"/>
              </a:rPr>
              <a:t>)</a:t>
            </a:r>
            <a:endParaRPr lang="en-US" sz="2000" dirty="0" smtClean="0">
              <a:ea typeface="Microsoft JhengHei UI" panose="020B0604030504040204" pitchFamily="34" charset="-12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 	T</a:t>
            </a:r>
            <a:r>
              <a:rPr lang="en-US" sz="2000" baseline="-25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1/2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US" sz="2000" dirty="0" smtClean="0">
                <a:ea typeface="Cambria Math" panose="02040503050406030204" pitchFamily="18" charset="0"/>
                <a:cs typeface="Arial" panose="020B0604020202020204" pitchFamily="34" charset="0"/>
              </a:rPr>
              <a:t>≃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 10</a:t>
            </a:r>
            <a:r>
              <a:rPr lang="en-US" sz="2000" baseline="30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18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 – 10</a:t>
            </a:r>
            <a:r>
              <a:rPr lang="en-US" sz="2000" baseline="30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24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 y</a:t>
            </a:r>
          </a:p>
          <a:p>
            <a:pPr marL="0" indent="0">
              <a:buNone/>
            </a:pP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0</a:t>
            </a:r>
            <a:r>
              <a:rPr lang="el-GR" sz="2000" dirty="0" smtClean="0">
                <a:ea typeface="Microsoft JhengHei UI" panose="020B0604030504040204" pitchFamily="34" charset="-120"/>
                <a:cs typeface="Arial" panose="020B0604020202020204" pitchFamily="34" charset="0"/>
                <a:sym typeface="Symbol"/>
              </a:rPr>
              <a:t>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2β – 	forbidden in SM (due to the lepton number violation </a:t>
            </a:r>
            <a:r>
              <a:rPr lang="el-GR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Δ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L=2; </a:t>
            </a:r>
            <a:b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</a:b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	predicted by many SM extensions).</a:t>
            </a:r>
          </a:p>
          <a:p>
            <a:pPr marL="0" indent="0">
              <a:buNone/>
            </a:pP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	</a:t>
            </a:r>
            <a:r>
              <a:rPr lang="en-US" sz="2000" dirty="0" smtClean="0"/>
              <a:t>The </a:t>
            </a:r>
            <a:r>
              <a:rPr lang="en-US" sz="2000" dirty="0"/>
              <a:t>best current limits: 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24</a:t>
            </a:r>
            <a:r>
              <a:rPr lang="en-US" sz="2000" dirty="0" smtClean="0"/>
              <a:t> </a:t>
            </a:r>
            <a:r>
              <a:rPr lang="en-US" sz="2000" dirty="0"/>
              <a:t>–</a:t>
            </a:r>
            <a:r>
              <a:rPr lang="en-US" sz="2000" dirty="0" smtClean="0"/>
              <a:t> 10</a:t>
            </a:r>
            <a:r>
              <a:rPr lang="en-US" sz="2000" baseline="30000" dirty="0" smtClean="0"/>
              <a:t>26</a:t>
            </a:r>
            <a:r>
              <a:rPr lang="en-US" sz="2000" dirty="0" smtClean="0"/>
              <a:t> y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u="sng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Investigation of 0</a:t>
            </a:r>
            <a:r>
              <a:rPr lang="el-GR" sz="2000" u="sng" dirty="0" smtClean="0">
                <a:ea typeface="Microsoft JhengHei UI" panose="020B0604030504040204" pitchFamily="34" charset="-120"/>
                <a:cs typeface="Arial" panose="020B0604020202020204" pitchFamily="34" charset="0"/>
                <a:sym typeface="Symbol"/>
              </a:rPr>
              <a:t></a:t>
            </a:r>
            <a:r>
              <a:rPr lang="en-US" sz="2000" u="sng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2β decay may allow us to test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:</a:t>
            </a:r>
          </a:p>
          <a:p>
            <a:pPr marL="0" indent="0">
              <a:buFontTx/>
              <a:buChar char="-"/>
            </a:pP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 the nature of neutrino (</a:t>
            </a:r>
            <a:r>
              <a:rPr lang="en-US" sz="2000" dirty="0" smtClean="0"/>
              <a:t>Dirac </a:t>
            </a:r>
            <a:r>
              <a:rPr lang="en-US" sz="2000" dirty="0"/>
              <a:t>or </a:t>
            </a:r>
            <a:r>
              <a:rPr lang="en-US" sz="2000" dirty="0" err="1"/>
              <a:t>Majorana</a:t>
            </a:r>
            <a:r>
              <a:rPr lang="en-US" sz="2000" dirty="0" smtClean="0"/>
              <a:t>?</a:t>
            </a: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)</a:t>
            </a:r>
          </a:p>
          <a:p>
            <a:pPr marL="0" indent="0">
              <a:buFontTx/>
              <a:buChar char="-"/>
            </a:pP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 the lepton number violation </a:t>
            </a:r>
          </a:p>
          <a:p>
            <a:pPr marL="0" indent="0">
              <a:buFontTx/>
              <a:buChar char="-"/>
            </a:pPr>
            <a:r>
              <a:rPr lang="en-US" sz="2000" dirty="0" smtClean="0">
                <a:ea typeface="Microsoft JhengHei UI" panose="020B0604030504040204" pitchFamily="34" charset="-120"/>
                <a:cs typeface="Arial" panose="020B0604020202020204" pitchFamily="34" charset="0"/>
              </a:rPr>
              <a:t> an absolute scale of neutrino mass and the neutrino mass hierarchy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/>
          <a:p>
            <a:fld id="{EDFBCAE2-912F-48A7-9A9E-3310D3150EE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92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4336868" y="890357"/>
            <a:ext cx="4641563" cy="4641561"/>
          </a:xfrm>
        </p:spPr>
        <p:txBody>
          <a:bodyPr>
            <a:noAutofit/>
          </a:bodyPr>
          <a:lstStyle/>
          <a:p>
            <a:r>
              <a:rPr lang="en-US" sz="2000" dirty="0" smtClean="0"/>
              <a:t>Energy release</a:t>
            </a:r>
            <a:endParaRPr lang="uk-UA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</a:t>
            </a:r>
            <a:r>
              <a:rPr lang="en-US" sz="2000" b="1" i="1" dirty="0" smtClean="0"/>
              <a:t>Q</a:t>
            </a:r>
            <a:r>
              <a:rPr lang="el-GR" sz="2000" b="1" baseline="-25000" dirty="0" smtClean="0"/>
              <a:t>ββ</a:t>
            </a:r>
            <a:r>
              <a:rPr lang="en-US" sz="2000" b="1" dirty="0" smtClean="0"/>
              <a:t> </a:t>
            </a:r>
            <a:r>
              <a:rPr lang="en-US" sz="2000" dirty="0" smtClean="0"/>
              <a:t>= 3371.38(20) keV [1]</a:t>
            </a:r>
          </a:p>
          <a:p>
            <a:pPr marL="0" indent="0">
              <a:buNone/>
            </a:pP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en-US" sz="2000" dirty="0" smtClean="0"/>
              <a:t>Optimistic </a:t>
            </a:r>
            <a:r>
              <a:rPr lang="en-US" sz="2000" dirty="0"/>
              <a:t>theoretical estimations of </a:t>
            </a:r>
            <a:r>
              <a:rPr lang="en-US" sz="2000" i="1" dirty="0" smtClean="0"/>
              <a:t>T</a:t>
            </a:r>
            <a:r>
              <a:rPr lang="en-US" sz="2000" baseline="-25000" dirty="0" smtClean="0"/>
              <a:t>1/2</a:t>
            </a:r>
          </a:p>
          <a:p>
            <a:pPr>
              <a:spcBef>
                <a:spcPts val="0"/>
              </a:spcBef>
            </a:pPr>
            <a:endParaRPr lang="uk-UA" sz="2000" baseline="-25000" dirty="0" smtClean="0"/>
          </a:p>
          <a:p>
            <a:r>
              <a:rPr lang="en-US" sz="2000" dirty="0"/>
              <a:t>Comparatively </a:t>
            </a:r>
            <a:r>
              <a:rPr lang="en-US" sz="2000" dirty="0" smtClean="0"/>
              <a:t>high natural isotopic abundance</a:t>
            </a:r>
            <a:endParaRPr lang="uk-UA" sz="2000" dirty="0" smtClean="0"/>
          </a:p>
          <a:p>
            <a:pPr marL="0" indent="0">
              <a:buNone/>
            </a:pPr>
            <a:r>
              <a:rPr lang="uk-UA" sz="2000" dirty="0"/>
              <a:t>	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l-GR" sz="2000" b="1" i="1" dirty="0" smtClean="0"/>
              <a:t>δ</a:t>
            </a:r>
            <a:r>
              <a:rPr lang="en-US" sz="2000" dirty="0" smtClean="0"/>
              <a:t> = 5.638(28)% [2]</a:t>
            </a:r>
          </a:p>
          <a:p>
            <a:endParaRPr lang="en-US" sz="2000" dirty="0" smtClean="0"/>
          </a:p>
          <a:p>
            <a:r>
              <a:rPr lang="en-US" sz="2000" dirty="0" smtClean="0"/>
              <a:t>Possibility to investigate the decay to excited levels of </a:t>
            </a:r>
            <a:r>
              <a:rPr lang="en-US" sz="2000" baseline="30000" dirty="0" smtClean="0"/>
              <a:t>150</a:t>
            </a:r>
            <a:r>
              <a:rPr lang="en-US" sz="2000" dirty="0" smtClean="0"/>
              <a:t>Sm</a:t>
            </a:r>
            <a:endParaRPr lang="en-US" sz="22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4362994" y="5836624"/>
            <a:ext cx="47810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3060700" algn="ctr"/>
              </a:tabLst>
            </a:pPr>
            <a:r>
              <a:rPr lang="en-GB" sz="1600" dirty="0"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GB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1] </a:t>
            </a:r>
            <a:r>
              <a:rPr lang="en-GB" sz="1600" dirty="0">
                <a:ea typeface="Calibri" panose="020F0502020204030204" pitchFamily="34" charset="0"/>
                <a:cs typeface="Times New Roman" panose="02020603050405020304" pitchFamily="18" charset="0"/>
              </a:rPr>
              <a:t>V.S. </a:t>
            </a:r>
            <a:r>
              <a:rPr lang="en-GB" sz="1600" dirty="0" err="1">
                <a:ea typeface="Calibri" panose="020F0502020204030204" pitchFamily="34" charset="0"/>
                <a:cs typeface="Times New Roman" panose="02020603050405020304" pitchFamily="18" charset="0"/>
              </a:rPr>
              <a:t>Kolhinen</a:t>
            </a:r>
            <a:r>
              <a:rPr lang="en-GB" sz="1600" dirty="0">
                <a:ea typeface="Calibri" panose="020F0502020204030204" pitchFamily="34" charset="0"/>
                <a:cs typeface="Times New Roman" panose="02020603050405020304" pitchFamily="18" charset="0"/>
              </a:rPr>
              <a:t> et </a:t>
            </a:r>
            <a:r>
              <a:rPr lang="en-GB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al., </a:t>
            </a:r>
            <a:r>
              <a:rPr lang="en-GB" sz="1600" dirty="0">
                <a:ea typeface="Calibri" panose="020F0502020204030204" pitchFamily="34" charset="0"/>
                <a:cs typeface="Times New Roman" panose="02020603050405020304" pitchFamily="18" charset="0"/>
              </a:rPr>
              <a:t>Phys. Rev. C 82 (2010) </a:t>
            </a:r>
            <a:r>
              <a:rPr lang="en-GB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022501           </a:t>
            </a:r>
            <a:br>
              <a:rPr lang="en-GB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[2] </a:t>
            </a:r>
            <a:r>
              <a:rPr lang="en-GB" sz="1600" dirty="0">
                <a:ea typeface="Calibri" panose="020F0502020204030204" pitchFamily="34" charset="0"/>
                <a:cs typeface="Times New Roman" panose="02020603050405020304" pitchFamily="18" charset="0"/>
              </a:rPr>
              <a:t>J. </a:t>
            </a:r>
            <a:r>
              <a:rPr lang="en-GB" sz="1600" dirty="0" err="1">
                <a:ea typeface="Calibri" panose="020F0502020204030204" pitchFamily="34" charset="0"/>
                <a:cs typeface="Times New Roman" panose="02020603050405020304" pitchFamily="18" charset="0"/>
              </a:rPr>
              <a:t>Meija</a:t>
            </a:r>
            <a:r>
              <a:rPr lang="en-GB" sz="1600" dirty="0">
                <a:ea typeface="Calibri" panose="020F0502020204030204" pitchFamily="34" charset="0"/>
                <a:cs typeface="Times New Roman" panose="02020603050405020304" pitchFamily="18" charset="0"/>
              </a:rPr>
              <a:t> et al., </a:t>
            </a:r>
            <a:r>
              <a:rPr lang="en-GB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Pure </a:t>
            </a:r>
            <a:r>
              <a:rPr lang="en-GB" sz="1600" dirty="0">
                <a:ea typeface="Calibri" panose="020F0502020204030204" pitchFamily="34" charset="0"/>
                <a:cs typeface="Times New Roman" panose="02020603050405020304" pitchFamily="18" charset="0"/>
              </a:rPr>
              <a:t>Appl. Chem. 88 (2016) </a:t>
            </a:r>
            <a:r>
              <a:rPr lang="en-GB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293</a:t>
            </a: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7058464" y="6464739"/>
            <a:ext cx="2057400" cy="365125"/>
          </a:xfrm>
        </p:spPr>
        <p:txBody>
          <a:bodyPr/>
          <a:lstStyle/>
          <a:p>
            <a:fld id="{EDFBCAE2-912F-48A7-9A9E-3310D3150EE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106550" y="796664"/>
            <a:ext cx="4211459" cy="2827010"/>
            <a:chOff x="4608690" y="3454453"/>
            <a:chExt cx="4211459" cy="282701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08690" y="3454453"/>
              <a:ext cx="4211459" cy="2827010"/>
            </a:xfrm>
            <a:prstGeom prst="rect">
              <a:avLst/>
            </a:prstGeom>
          </p:spPr>
        </p:pic>
        <p:sp>
          <p:nvSpPr>
            <p:cNvPr id="15" name="Овал 14"/>
            <p:cNvSpPr/>
            <p:nvPr/>
          </p:nvSpPr>
          <p:spPr>
            <a:xfrm>
              <a:off x="8357326" y="5405392"/>
              <a:ext cx="368300" cy="299262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 Narrow" panose="020B0606020202030204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15962" y="3783584"/>
            <a:ext cx="3806634" cy="2917660"/>
            <a:chOff x="404945" y="3783584"/>
            <a:chExt cx="3806634" cy="2917660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404945" y="3783584"/>
              <a:ext cx="3806634" cy="2917660"/>
              <a:chOff x="444134" y="3848899"/>
              <a:chExt cx="3806634" cy="2917660"/>
            </a:xfrm>
          </p:grpSpPr>
          <p:pic>
            <p:nvPicPr>
              <p:cNvPr id="3" name="Рисунок 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4134" y="3848899"/>
                <a:ext cx="3806634" cy="2917660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2534196" y="3902222"/>
                <a:ext cx="168510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baseline="30000" dirty="0" smtClean="0"/>
                  <a:t>150</a:t>
                </a:r>
                <a:r>
                  <a:rPr lang="en-US" b="1" dirty="0" smtClean="0"/>
                  <a:t>Nd 2</a:t>
                </a:r>
                <a:r>
                  <a:rPr lang="el-GR" b="1" dirty="0" smtClean="0"/>
                  <a:t>β</a:t>
                </a:r>
                <a:r>
                  <a:rPr lang="en-US" b="1" dirty="0" smtClean="0"/>
                  <a:t> decay scheme</a:t>
                </a:r>
                <a:endParaRPr lang="uk-UA" b="1" dirty="0"/>
              </a:p>
            </p:txBody>
          </p:sp>
        </p:grpSp>
        <p:cxnSp>
          <p:nvCxnSpPr>
            <p:cNvPr id="6" name="Прямая со стрелкой 5"/>
            <p:cNvCxnSpPr/>
            <p:nvPr/>
          </p:nvCxnSpPr>
          <p:spPr>
            <a:xfrm>
              <a:off x="1277957" y="4627084"/>
              <a:ext cx="495759" cy="36355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546652" y="5347252"/>
            <a:ext cx="1580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Q</a:t>
            </a:r>
            <a:r>
              <a:rPr lang="en-US" b="1" baseline="-25000" dirty="0" smtClean="0"/>
              <a:t>2</a:t>
            </a:r>
            <a:r>
              <a:rPr lang="en-US" b="1" baseline="-25000" dirty="0" smtClean="0">
                <a:sym typeface="Symbol"/>
              </a:rPr>
              <a:t> </a:t>
            </a:r>
            <a:r>
              <a:rPr lang="en-US" b="1" dirty="0" smtClean="0">
                <a:sym typeface="Symbol"/>
              </a:rPr>
              <a:t>= 3371 keV</a:t>
            </a:r>
            <a:endParaRPr lang="en-US" b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7567" y="41546"/>
            <a:ext cx="8861180" cy="781413"/>
          </a:xfrm>
        </p:spPr>
        <p:txBody>
          <a:bodyPr>
            <a:noAutofit/>
          </a:bodyPr>
          <a:lstStyle/>
          <a:p>
            <a:pPr algn="ctr"/>
            <a:r>
              <a:rPr lang="en-US" sz="3200" b="1" baseline="30000" dirty="0"/>
              <a:t>150</a:t>
            </a:r>
            <a:r>
              <a:rPr lang="en-US" sz="3200" b="1" dirty="0"/>
              <a:t>Nd: one of the most promising nuclides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for </a:t>
            </a:r>
            <a:r>
              <a:rPr lang="en-US" sz="3200" b="1" dirty="0"/>
              <a:t>2β experiments</a:t>
            </a:r>
          </a:p>
        </p:txBody>
      </p:sp>
    </p:spTree>
    <p:extLst>
      <p:ext uri="{BB962C8B-B14F-4D97-AF65-F5344CB8AC3E}">
        <p14:creationId xmlns:p14="http://schemas.microsoft.com/office/powerpoint/2010/main" val="146169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8898" y="130321"/>
            <a:ext cx="8878369" cy="62732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dirty="0" smtClean="0"/>
              <a:t>Experimental results for </a:t>
            </a:r>
            <a:r>
              <a:rPr lang="en-US" sz="3200" b="1" baseline="30000" dirty="0" smtClean="0"/>
              <a:t>150</a:t>
            </a:r>
            <a:r>
              <a:rPr lang="en-US" sz="3200" b="1" dirty="0" smtClean="0"/>
              <a:t>Nd → </a:t>
            </a:r>
            <a:r>
              <a:rPr lang="en-US" sz="3200" b="1" baseline="30000" dirty="0" smtClean="0"/>
              <a:t>150</a:t>
            </a:r>
            <a:r>
              <a:rPr lang="en-US" sz="3200" b="1" dirty="0" smtClean="0"/>
              <a:t>Sm (0</a:t>
            </a:r>
            <a:r>
              <a:rPr lang="en-US" sz="3200" b="1" baseline="30000" dirty="0" smtClean="0"/>
              <a:t>+</a:t>
            </a:r>
            <a:r>
              <a:rPr lang="en-US" sz="3200" b="1" dirty="0" smtClean="0"/>
              <a:t>, 740.5 keV)</a:t>
            </a:r>
            <a:endParaRPr lang="en-US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8301" y="5393000"/>
            <a:ext cx="87405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tabLst>
                <a:tab pos="3060700" algn="ctr"/>
              </a:tabLst>
            </a:pPr>
            <a:r>
              <a:rPr lang="en-GB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[1] A.S. </a:t>
            </a:r>
            <a:r>
              <a:rPr lang="en-GB" sz="14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Barabash</a:t>
            </a:r>
            <a:r>
              <a:rPr lang="en-GB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et al., Phys. Atom. </a:t>
            </a:r>
            <a:r>
              <a:rPr lang="en-GB" sz="14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Nucl</a:t>
            </a:r>
            <a:r>
              <a:rPr lang="en-GB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 67 (2004) 1216. 	 </a:t>
            </a:r>
          </a:p>
          <a:p>
            <a:pPr>
              <a:lnSpc>
                <a:spcPct val="120000"/>
              </a:lnSpc>
              <a:tabLst>
                <a:tab pos="3060700" algn="ctr"/>
              </a:tabLst>
            </a:pPr>
            <a:r>
              <a:rPr lang="en-GB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2] A.S. </a:t>
            </a:r>
            <a:r>
              <a:rPr lang="en-GB" sz="1400" dirty="0" err="1">
                <a:ea typeface="Calibri" panose="020F0502020204030204" pitchFamily="34" charset="0"/>
                <a:cs typeface="Times New Roman" panose="02020603050405020304" pitchFamily="18" charset="0"/>
              </a:rPr>
              <a:t>Barabash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 et al., Phys. Rev. C 79 (2009) 045501</a:t>
            </a:r>
            <a:r>
              <a:rPr lang="en-GB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tabLst>
                <a:tab pos="3060700" algn="ctr"/>
              </a:tabLst>
            </a:pPr>
            <a:r>
              <a:rPr lang="en-GB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[3] S. </a:t>
            </a:r>
            <a:r>
              <a:rPr lang="en-GB" sz="14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Blondel</a:t>
            </a:r>
            <a:r>
              <a:rPr lang="en-GB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PhD thesis, LAL, </a:t>
            </a:r>
            <a:r>
              <a:rPr lang="en-GB" sz="14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Orsay</a:t>
            </a:r>
            <a:r>
              <a:rPr lang="en-GB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France, LAL 13-154 (2013).</a:t>
            </a:r>
          </a:p>
          <a:p>
            <a:pPr>
              <a:lnSpc>
                <a:spcPct val="120000"/>
              </a:lnSpc>
              <a:tabLst>
                <a:tab pos="3060700" algn="ctr"/>
              </a:tabLst>
            </a:pP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[4] M.F. Kidd et al., Phys. Rev. C 90 (2014) 055501.</a:t>
            </a:r>
          </a:p>
          <a:p>
            <a:pPr>
              <a:lnSpc>
                <a:spcPct val="120000"/>
              </a:lnSpc>
              <a:tabLst>
                <a:tab pos="3060700" algn="ctr"/>
              </a:tabLst>
            </a:pP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828262"/>
              </p:ext>
            </p:extLst>
          </p:nvPr>
        </p:nvGraphicFramePr>
        <p:xfrm>
          <a:off x="262484" y="1267285"/>
          <a:ext cx="8733606" cy="3906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8322">
                  <a:extLst>
                    <a:ext uri="{9D8B030D-6E8A-4147-A177-3AD203B41FA5}">
                      <a16:colId xmlns:mc="http://schemas.openxmlformats.org/markup-compatibility/2006" xmlns="" xmlns:a16="http://schemas.microsoft.com/office/drawing/2014/main" xmlns:a14="http://schemas.microsoft.com/office/drawing/2010/main" val="3236114435"/>
                    </a:ext>
                  </a:extLst>
                </a:gridCol>
                <a:gridCol w="2019893"/>
                <a:gridCol w="1405391">
                  <a:extLst>
                    <a:ext uri="{9D8B030D-6E8A-4147-A177-3AD203B41FA5}">
                      <a16:colId xmlns:mc="http://schemas.openxmlformats.org/markup-compatibility/2006" xmlns="" xmlns:a16="http://schemas.microsoft.com/office/drawing/2014/main" xmlns:a14="http://schemas.microsoft.com/office/drawing/2010/main" val="20030774"/>
                    </a:ext>
                  </a:extLst>
                </a:gridCol>
              </a:tblGrid>
              <a:tr h="3839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+mn-lt"/>
                        </a:rPr>
                        <a:t>Short description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 smtClean="0">
                          <a:latin typeface="+mn-lt"/>
                        </a:rPr>
                        <a:t>T</a:t>
                      </a:r>
                      <a:r>
                        <a:rPr lang="en-US" sz="1800" i="1" baseline="-25000" dirty="0" smtClean="0">
                          <a:latin typeface="+mn-lt"/>
                        </a:rPr>
                        <a:t>1/2</a:t>
                      </a:r>
                      <a:r>
                        <a:rPr lang="en-US" sz="1800" dirty="0" smtClean="0">
                          <a:latin typeface="+mn-lt"/>
                        </a:rPr>
                        <a:t>, </a:t>
                      </a:r>
                      <a:r>
                        <a:rPr lang="en-US" sz="1800" baseline="0" dirty="0" smtClean="0">
                          <a:latin typeface="+mn-lt"/>
                        </a:rPr>
                        <a:t>10</a:t>
                      </a:r>
                      <a:r>
                        <a:rPr lang="en-US" sz="1800" baseline="30000" dirty="0" smtClean="0">
                          <a:latin typeface="+mn-lt"/>
                        </a:rPr>
                        <a:t>19</a:t>
                      </a:r>
                      <a:r>
                        <a:rPr lang="en-US" sz="1800" baseline="0" dirty="0" smtClean="0">
                          <a:latin typeface="+mn-lt"/>
                        </a:rPr>
                        <a:t>y</a:t>
                      </a:r>
                      <a:endParaRPr lang="en-US" sz="18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+mn-lt"/>
                        </a:rPr>
                        <a:t>Year [Ref.]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mc="http://schemas.openxmlformats.org/markup-compatibility/2006" xmlns="" xmlns:a16="http://schemas.microsoft.com/office/drawing/2014/main" xmlns:a14="http://schemas.microsoft.com/office/drawing/2010/main" val="87533828"/>
                  </a:ext>
                </a:extLst>
              </a:tr>
              <a:tr h="924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060700" algn="ctr"/>
                        </a:tabLst>
                      </a:pPr>
                      <a:r>
                        <a:rPr lang="en-GB" sz="18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Modane</a:t>
                      </a: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underground laboratory (4800 m </a:t>
                      </a:r>
                      <a:r>
                        <a:rPr lang="en-GB" sz="18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w.e</a:t>
                      </a: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.), HP Ge 400 cm</a:t>
                      </a:r>
                      <a:r>
                        <a:rPr lang="en-GB" sz="1800" baseline="30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3046 g of Nd</a:t>
                      </a:r>
                      <a:r>
                        <a:rPr lang="en-GB" sz="1800" baseline="-25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GB" sz="1800" baseline="-25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(δ = 5.638%), 11321 h, 1-d </a:t>
                      </a:r>
                      <a:r>
                        <a:rPr lang="en-GB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spectrum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>
                    <a:blipFill rotWithShape="1">
                      <a:blip r:embed="rId2"/>
                      <a:stretch>
                        <a:fillRect l="-178241" t="-44079" r="-53472" b="-288816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060700" algn="ctr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2004 </a:t>
                      </a:r>
                      <a:r>
                        <a:rPr lang="en-GB" sz="1800" dirty="0" smtClean="0">
                          <a:effectLst/>
                          <a:latin typeface="+mn-lt"/>
                        </a:rPr>
                        <a:t>[1]</a:t>
                      </a:r>
                      <a:endParaRPr lang="ru-RU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mc="http://schemas.openxmlformats.org/markup-compatibility/2006" xmlns="" xmlns:a16="http://schemas.microsoft.com/office/drawing/2014/main" xmlns:a14="http://schemas.microsoft.com/office/drawing/2010/main" val="753523900"/>
                  </a:ext>
                </a:extLst>
              </a:tr>
              <a:tr h="4444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060700" algn="ctr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Re-estimation of the result [</a:t>
                      </a:r>
                      <a:r>
                        <a:rPr lang="en-GB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1]</a:t>
                      </a:r>
                      <a:endParaRPr lang="ru-RU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>
                    <a:blipFill rotWithShape="1">
                      <a:blip r:embed="rId2"/>
                      <a:stretch>
                        <a:fillRect l="-178241" t="-300000" r="-53472" b="-50137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060700" algn="ctr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2009 </a:t>
                      </a:r>
                      <a:r>
                        <a:rPr lang="en-GB" sz="1800" dirty="0" smtClean="0">
                          <a:effectLst/>
                          <a:latin typeface="+mn-lt"/>
                        </a:rPr>
                        <a:t>[2]</a:t>
                      </a:r>
                      <a:endParaRPr lang="ru-RU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mc="http://schemas.openxmlformats.org/markup-compatibility/2006" xmlns="" xmlns:a16="http://schemas.microsoft.com/office/drawing/2014/main" xmlns:a14="http://schemas.microsoft.com/office/drawing/2010/main" val="593090216"/>
                  </a:ext>
                </a:extLst>
              </a:tr>
              <a:tr h="11739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060700" algn="ctr"/>
                        </a:tabLst>
                      </a:pPr>
                      <a:r>
                        <a:rPr lang="en-GB" sz="18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Modane</a:t>
                      </a: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underground laboratory (4800 m w.e.), NEMO-3 detector, foil with 57.2 g of </a:t>
                      </a:r>
                      <a:r>
                        <a:rPr lang="en-GB" sz="1800" baseline="30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Nd</a:t>
                      </a:r>
                      <a:r>
                        <a:rPr lang="en-GB" sz="1800" baseline="-25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GB" sz="1800" baseline="-25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(δ = </a:t>
                      </a:r>
                      <a:r>
                        <a:rPr lang="en-GB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</a:t>
                      </a:r>
                      <a:r>
                        <a:rPr lang="uk-UA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en-GB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%), 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40774</a:t>
                      </a: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h, energies of e</a:t>
                      </a:r>
                      <a:r>
                        <a:rPr lang="en-GB" sz="1800" baseline="30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GB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Symbol"/>
                        </a:rPr>
                        <a:t></a:t>
                      </a:r>
                      <a:r>
                        <a:rPr lang="en-GB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tracks for e</a:t>
                      </a:r>
                      <a:r>
                        <a:rPr lang="en-GB" sz="1800" baseline="30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(preliminary result)</a:t>
                      </a:r>
                      <a:endParaRPr lang="ru-RU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>
                    <a:blipFill rotWithShape="1">
                      <a:blip r:embed="rId2"/>
                      <a:stretch>
                        <a:fillRect l="-178241" t="-152083" r="-53472" b="-9062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060700" algn="ctr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2013 </a:t>
                      </a:r>
                      <a:r>
                        <a:rPr lang="en-GB" sz="1800" dirty="0" smtClean="0">
                          <a:effectLst/>
                          <a:latin typeface="+mn-lt"/>
                        </a:rPr>
                        <a:t>[3]</a:t>
                      </a:r>
                      <a:endParaRPr lang="ru-RU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mc="http://schemas.openxmlformats.org/markup-compatibility/2006" xmlns="" xmlns:a16="http://schemas.microsoft.com/office/drawing/2014/main" xmlns:a14="http://schemas.microsoft.com/office/drawing/2010/main" val="1174656782"/>
                  </a:ext>
                </a:extLst>
              </a:tr>
              <a:tr h="9797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060700" algn="ctr"/>
                        </a:tabLst>
                      </a:pPr>
                      <a:r>
                        <a:rPr lang="en-GB" sz="18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Kimballton</a:t>
                      </a:r>
                      <a:r>
                        <a:rPr lang="en-GB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Underground Research Facility (1450 m</a:t>
                      </a:r>
                      <a:r>
                        <a:rPr lang="en-GB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w.e</a:t>
                      </a:r>
                      <a:r>
                        <a:rPr lang="en-GB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.), 2 HP </a:t>
                      </a:r>
                      <a:r>
                        <a:rPr lang="en-GB" sz="18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</a:t>
                      </a:r>
                      <a:r>
                        <a:rPr lang="en-GB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(~304 cm</a:t>
                      </a:r>
                      <a:r>
                        <a:rPr lang="en-GB" sz="1800" baseline="30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each one), 50 g </a:t>
                      </a:r>
                      <a:r>
                        <a:rPr lang="en-GB" sz="1800" baseline="30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  <a:r>
                        <a:rPr lang="en-GB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Nd</a:t>
                      </a:r>
                      <a:r>
                        <a:rPr lang="en-GB" sz="1800" baseline="-25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GB" sz="1800" baseline="-25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(δ = 93.6%), 15427 h, coincidence spectrum</a:t>
                      </a:r>
                      <a:endParaRPr lang="ru-RU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>
                    <a:blipFill rotWithShape="1">
                      <a:blip r:embed="rId2"/>
                      <a:stretch>
                        <a:fillRect l="-178241" t="-300621" r="-53472" b="-807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060700" algn="ctr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2014 </a:t>
                      </a:r>
                      <a:r>
                        <a:rPr lang="en-GB" sz="1800" dirty="0" smtClean="0">
                          <a:effectLst/>
                          <a:latin typeface="+mn-lt"/>
                        </a:rPr>
                        <a:t>[4]</a:t>
                      </a:r>
                      <a:endParaRPr lang="ru-RU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mc="http://schemas.openxmlformats.org/markup-compatibility/2006" xmlns="" xmlns:a16="http://schemas.microsoft.com/office/drawing/2014/main" xmlns:a14="http://schemas.microsoft.com/office/drawing/2010/main" val="1302329310"/>
                  </a:ext>
                </a:extLst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72532" y="6464739"/>
            <a:ext cx="2057400" cy="365125"/>
          </a:xfrm>
        </p:spPr>
        <p:txBody>
          <a:bodyPr/>
          <a:lstStyle/>
          <a:p>
            <a:fld id="{EDFBCAE2-912F-48A7-9A9E-3310D3150EE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70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12160" y="0"/>
            <a:ext cx="7528133" cy="73152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Experimental setup</a:t>
            </a:r>
            <a:endParaRPr lang="en-US" sz="3200" b="1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3629465" y="561834"/>
            <a:ext cx="5444195" cy="3574067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n-US" sz="2000" dirty="0"/>
              <a:t>2381-g Nd</a:t>
            </a:r>
            <a:r>
              <a:rPr lang="en-US" sz="2000" baseline="-25000" dirty="0"/>
              <a:t>2</a:t>
            </a:r>
            <a:r>
              <a:rPr lang="en-US" sz="2000" dirty="0"/>
              <a:t>O</a:t>
            </a:r>
            <a:r>
              <a:rPr lang="en-US" sz="2000" baseline="-25000" dirty="0"/>
              <a:t>3</a:t>
            </a:r>
            <a:r>
              <a:rPr lang="en-US" sz="2000" dirty="0"/>
              <a:t> sample</a:t>
            </a:r>
            <a:r>
              <a:rPr lang="ru-RU" sz="2000" dirty="0"/>
              <a:t> (</a:t>
            </a:r>
            <a:r>
              <a:rPr lang="en-US" sz="2000" dirty="0"/>
              <a:t>average density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>
                <a:latin typeface="Calisto MT" panose="02040603050505030304" pitchFamily="18" charset="0"/>
              </a:rPr>
              <a:t>~</a:t>
            </a:r>
            <a:r>
              <a:rPr lang="en-US" sz="2000" dirty="0"/>
              <a:t>2.84 g/cm</a:t>
            </a:r>
            <a:r>
              <a:rPr lang="en-US" sz="2000" baseline="30000" dirty="0"/>
              <a:t>3</a:t>
            </a:r>
            <a:r>
              <a:rPr lang="ru-RU" sz="2000" dirty="0" smtClean="0"/>
              <a:t>)</a:t>
            </a:r>
            <a:r>
              <a:rPr lang="en-US" sz="2000" dirty="0" smtClean="0"/>
              <a:t>, used in previous experiment [1], additionally purified before the present measurements [2]</a:t>
            </a:r>
          </a:p>
          <a:p>
            <a:pPr algn="just">
              <a:lnSpc>
                <a:spcPct val="100000"/>
              </a:lnSpc>
            </a:pPr>
            <a:r>
              <a:rPr lang="uk-UA" sz="2000" dirty="0" smtClean="0"/>
              <a:t>4 </a:t>
            </a:r>
            <a:r>
              <a:rPr lang="en-US" sz="2000" dirty="0" smtClean="0"/>
              <a:t>HP Ge</a:t>
            </a:r>
            <a:r>
              <a:rPr lang="uk-UA" sz="2000" dirty="0" smtClean="0"/>
              <a:t> </a:t>
            </a:r>
            <a:r>
              <a:rPr lang="en-US" sz="2000" dirty="0" smtClean="0"/>
              <a:t>detectors</a:t>
            </a:r>
            <a:r>
              <a:rPr lang="uk-UA" sz="2000" dirty="0" smtClean="0"/>
              <a:t> (</a:t>
            </a:r>
            <a:r>
              <a:rPr lang="en-US" sz="2000" dirty="0" smtClean="0">
                <a:ea typeface="Cambria Math" panose="02040503050406030204" pitchFamily="18" charset="0"/>
                <a:cs typeface="Times New Roman" panose="02020603050405020304" pitchFamily="18" charset="0"/>
              </a:rPr>
              <a:t>≃</a:t>
            </a:r>
            <a:r>
              <a:rPr lang="ru-RU" sz="2000" dirty="0" smtClean="0"/>
              <a:t>225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each</a:t>
            </a:r>
            <a:r>
              <a:rPr lang="ru-RU" sz="2000" dirty="0" smtClean="0"/>
              <a:t>)</a:t>
            </a:r>
            <a:r>
              <a:rPr lang="en-US" sz="2000" dirty="0" smtClean="0"/>
              <a:t> in a cryostat with cylindrical well in the center; </a:t>
            </a:r>
            <a:r>
              <a:rPr lang="en-US" sz="2000" dirty="0"/>
              <a:t>Gran </a:t>
            </a:r>
            <a:r>
              <a:rPr lang="en-US" sz="2000" dirty="0" err="1"/>
              <a:t>Sasso</a:t>
            </a:r>
            <a:r>
              <a:rPr lang="en-US" sz="2000" dirty="0"/>
              <a:t> National Laboratory</a:t>
            </a:r>
            <a:r>
              <a:rPr lang="ru-RU" sz="2000" dirty="0"/>
              <a:t> </a:t>
            </a:r>
            <a:r>
              <a:rPr lang="en-US" sz="2000" dirty="0" smtClean="0"/>
              <a:t> (LNGS)</a:t>
            </a:r>
            <a:endParaRPr lang="ru-RU" sz="2000" dirty="0" smtClean="0"/>
          </a:p>
          <a:p>
            <a:pPr algn="just">
              <a:lnSpc>
                <a:spcPct val="100000"/>
              </a:lnSpc>
            </a:pPr>
            <a:r>
              <a:rPr lang="en-US" sz="2000" dirty="0" smtClean="0"/>
              <a:t>Shield</a:t>
            </a:r>
            <a:r>
              <a:rPr lang="ru-RU" sz="2000" dirty="0" smtClean="0"/>
              <a:t>: </a:t>
            </a:r>
            <a:r>
              <a:rPr lang="en-US" sz="2000" dirty="0" smtClean="0"/>
              <a:t>copper</a:t>
            </a:r>
            <a:r>
              <a:rPr lang="ru-RU" sz="2000" dirty="0" smtClean="0"/>
              <a:t> (10 </a:t>
            </a:r>
            <a:r>
              <a:rPr lang="en-US" sz="2000" dirty="0" smtClean="0"/>
              <a:t>cm</a:t>
            </a:r>
            <a:r>
              <a:rPr lang="ru-RU" sz="2000" dirty="0" smtClean="0"/>
              <a:t>), </a:t>
            </a:r>
            <a:r>
              <a:rPr lang="en-US" sz="2000" dirty="0" smtClean="0"/>
              <a:t>lead</a:t>
            </a:r>
            <a:r>
              <a:rPr lang="ru-RU" sz="2000" dirty="0" smtClean="0"/>
              <a:t> (20 </a:t>
            </a:r>
            <a:r>
              <a:rPr lang="en-US" sz="2000" dirty="0" smtClean="0"/>
              <a:t>cm</a:t>
            </a:r>
            <a:r>
              <a:rPr lang="ru-RU" sz="2000" dirty="0" smtClean="0"/>
              <a:t>)</a:t>
            </a:r>
          </a:p>
          <a:p>
            <a:pPr algn="just">
              <a:lnSpc>
                <a:spcPct val="100000"/>
              </a:lnSpc>
            </a:pPr>
            <a:r>
              <a:rPr lang="en-US" sz="2000" dirty="0" smtClean="0"/>
              <a:t>Plexiglas </a:t>
            </a:r>
            <a:r>
              <a:rPr lang="en-US" sz="2000" dirty="0"/>
              <a:t>container flushed with high-purity nitrogen </a:t>
            </a:r>
            <a:r>
              <a:rPr lang="en-US" sz="2000" dirty="0" smtClean="0"/>
              <a:t>gas (to remove radon)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996700"/>
              </p:ext>
            </p:extLst>
          </p:nvPr>
        </p:nvGraphicFramePr>
        <p:xfrm>
          <a:off x="4155786" y="4279859"/>
          <a:ext cx="4593123" cy="1860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3593">
                  <a:extLst>
                    <a:ext uri="{9D8B030D-6E8A-4147-A177-3AD203B41FA5}">
                      <a16:colId xmlns="" xmlns:a16="http://schemas.microsoft.com/office/drawing/2014/main" val="1169492044"/>
                    </a:ext>
                  </a:extLst>
                </a:gridCol>
                <a:gridCol w="2779530">
                  <a:extLst>
                    <a:ext uri="{9D8B030D-6E8A-4147-A177-3AD203B41FA5}">
                      <a16:colId xmlns="" xmlns:a16="http://schemas.microsoft.com/office/drawing/2014/main" val="836760561"/>
                    </a:ext>
                  </a:extLst>
                </a:gridCol>
              </a:tblGrid>
              <a:tr h="31273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No. of detector</a:t>
                      </a:r>
                      <a:endParaRPr lang="uk-U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FWHM</a:t>
                      </a:r>
                      <a:r>
                        <a:rPr lang="uk-UA" sz="1400" dirty="0" smtClean="0"/>
                        <a:t>, </a:t>
                      </a:r>
                      <a:r>
                        <a:rPr lang="en-US" sz="1400" dirty="0" smtClean="0"/>
                        <a:t>keV</a:t>
                      </a:r>
                      <a:endParaRPr lang="en-US" sz="1400" baseline="0" dirty="0" smtClean="0"/>
                    </a:p>
                    <a:p>
                      <a:pPr algn="ctr"/>
                      <a:r>
                        <a:rPr lang="en-US" sz="1400" baseline="0" dirty="0" smtClean="0"/>
                        <a:t>(</a:t>
                      </a:r>
                      <a:r>
                        <a:rPr lang="uk-UA" sz="1400" baseline="0" dirty="0" smtClean="0"/>
                        <a:t>1333 </a:t>
                      </a:r>
                      <a:r>
                        <a:rPr lang="en-US" sz="1400" baseline="0" dirty="0" smtClean="0"/>
                        <a:t>keV</a:t>
                      </a:r>
                      <a:r>
                        <a:rPr lang="uk-UA" sz="1400" baseline="0" dirty="0" smtClean="0"/>
                        <a:t>, </a:t>
                      </a:r>
                      <a:r>
                        <a:rPr lang="uk-UA" sz="1400" baseline="30000" dirty="0" smtClean="0"/>
                        <a:t>60</a:t>
                      </a:r>
                      <a:r>
                        <a:rPr lang="en-US" sz="1400" baseline="0" dirty="0" smtClean="0"/>
                        <a:t>Co calibration source)</a:t>
                      </a:r>
                      <a:endParaRPr lang="uk-UA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32310900"/>
                  </a:ext>
                </a:extLst>
              </a:tr>
              <a:tr h="335575"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/>
                        <a:t>1</a:t>
                      </a:r>
                      <a:endParaRPr lang="uk-U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/>
                        <a:t>2.36(2)</a:t>
                      </a:r>
                      <a:endParaRPr lang="uk-UA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71363408"/>
                  </a:ext>
                </a:extLst>
              </a:tr>
              <a:tr h="335575"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/>
                        <a:t>2</a:t>
                      </a:r>
                      <a:endParaRPr lang="uk-U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/>
                        <a:t>2.01(2)</a:t>
                      </a:r>
                      <a:endParaRPr lang="uk-UA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94656589"/>
                  </a:ext>
                </a:extLst>
              </a:tr>
              <a:tr h="335575"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/>
                        <a:t>3</a:t>
                      </a:r>
                      <a:endParaRPr lang="uk-U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/>
                        <a:t>2.06(2)</a:t>
                      </a:r>
                      <a:endParaRPr lang="uk-UA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36591836"/>
                  </a:ext>
                </a:extLst>
              </a:tr>
              <a:tr h="335575"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/>
                        <a:t>4</a:t>
                      </a:r>
                      <a:endParaRPr lang="uk-U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/>
                        <a:t>4.01(4)</a:t>
                      </a:r>
                      <a:endParaRPr lang="uk-UA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44711908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-1" t="1383" r="463" b="1"/>
          <a:stretch/>
        </p:blipFill>
        <p:spPr>
          <a:xfrm>
            <a:off x="56272" y="4433185"/>
            <a:ext cx="3795001" cy="1939479"/>
          </a:xfrm>
          <a:prstGeom prst="rect">
            <a:avLst/>
          </a:prstGeom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7072532" y="6464739"/>
            <a:ext cx="2057400" cy="365125"/>
          </a:xfrm>
        </p:spPr>
        <p:txBody>
          <a:bodyPr/>
          <a:lstStyle/>
          <a:p>
            <a:fld id="{EDFBCAE2-912F-48A7-9A9E-3310D3150EE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4068" y="6522087"/>
            <a:ext cx="89611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[1] A.S. </a:t>
            </a:r>
            <a:r>
              <a:rPr lang="en-GB" sz="14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Barabash</a:t>
            </a:r>
            <a:r>
              <a:rPr lang="en-GB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et al., Phys. Atom. Nucl. 67 (2004) 1216.            [2] </a:t>
            </a:r>
            <a:r>
              <a:rPr lang="en-US" sz="1400" dirty="0" smtClean="0"/>
              <a:t>R.S</a:t>
            </a:r>
            <a:r>
              <a:rPr lang="en-US" sz="1400" dirty="0"/>
              <a:t>. </a:t>
            </a:r>
            <a:r>
              <a:rPr lang="en-US" sz="1400" dirty="0" err="1" smtClean="0"/>
              <a:t>Boiko</a:t>
            </a:r>
            <a:r>
              <a:rPr lang="en-US" sz="1400" dirty="0"/>
              <a:t>,</a:t>
            </a:r>
            <a:r>
              <a:rPr lang="en-US" sz="1400" dirty="0" smtClean="0"/>
              <a:t> </a:t>
            </a:r>
            <a:r>
              <a:rPr lang="en-US" sz="1400" dirty="0"/>
              <a:t>Int. J. Mod. Phys. A 32 (2017) 1743005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pic>
        <p:nvPicPr>
          <p:cNvPr id="16" name="Picture 3" descr="Nd in GeMulti"/>
          <p:cNvPicPr>
            <a:picLocks noChangeAspect="1" noChangeArrowheads="1"/>
          </p:cNvPicPr>
          <p:nvPr/>
        </p:nvPicPr>
        <p:blipFill>
          <a:blip r:embed="rId3"/>
          <a:srcRect l="3564" r="60156" b="53842"/>
          <a:stretch>
            <a:fillRect/>
          </a:stretch>
        </p:blipFill>
        <p:spPr bwMode="auto">
          <a:xfrm>
            <a:off x="349347" y="870821"/>
            <a:ext cx="3181644" cy="307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845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67576" y="54659"/>
            <a:ext cx="7647774" cy="877125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Nd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O</a:t>
            </a:r>
            <a:r>
              <a:rPr lang="en-US" sz="3200" b="1" baseline="-25000" dirty="0" smtClean="0"/>
              <a:t>3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vs</a:t>
            </a:r>
            <a:r>
              <a:rPr lang="en-US" sz="3200" b="1" dirty="0" smtClean="0"/>
              <a:t> background spectra</a:t>
            </a:r>
            <a:endParaRPr lang="en-US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077" y="937164"/>
            <a:ext cx="7471712" cy="5754498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72532" y="6464739"/>
            <a:ext cx="2057400" cy="365125"/>
          </a:xfrm>
        </p:spPr>
        <p:txBody>
          <a:bodyPr/>
          <a:lstStyle/>
          <a:p>
            <a:fld id="{EDFBCAE2-912F-48A7-9A9E-3310D3150EE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12756" y="1412081"/>
            <a:ext cx="776288" cy="1976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6723846" y="1346115"/>
            <a:ext cx="97174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34174 h</a:t>
            </a:r>
            <a:r>
              <a:rPr lang="en-US" sz="1600" b="1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452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654" y="166609"/>
            <a:ext cx="7886700" cy="59103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Radioactive contamination of the Nd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O</a:t>
            </a:r>
            <a:r>
              <a:rPr lang="en-US" sz="3200" b="1" baseline="-25000" dirty="0" smtClean="0"/>
              <a:t>3</a:t>
            </a:r>
            <a:r>
              <a:rPr lang="en-US" sz="3200" b="1" dirty="0" smtClean="0"/>
              <a:t> sample</a:t>
            </a:r>
            <a:endParaRPr lang="en-US" sz="32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53" y="1172528"/>
            <a:ext cx="4935957" cy="4927826"/>
          </a:xfrm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5029200" y="1174580"/>
            <a:ext cx="4062548" cy="5538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 smtClean="0">
                <a:sym typeface="Symbol"/>
              </a:rPr>
              <a:t>Radiopurity of samples are important for our experiments.</a:t>
            </a:r>
          </a:p>
          <a:p>
            <a:pPr marL="0" indent="0" algn="just">
              <a:buNone/>
            </a:pPr>
            <a:r>
              <a:rPr lang="en-US" sz="2000" dirty="0"/>
              <a:t>In addition to usual background contaminations (</a:t>
            </a:r>
            <a:r>
              <a:rPr lang="en-US" sz="2000" baseline="30000" dirty="0"/>
              <a:t>40</a:t>
            </a:r>
            <a:r>
              <a:rPr lang="en-US" sz="2000" dirty="0"/>
              <a:t>K, U/</a:t>
            </a:r>
            <a:r>
              <a:rPr lang="en-US" sz="2000" dirty="0" err="1"/>
              <a:t>Th</a:t>
            </a:r>
            <a:r>
              <a:rPr lang="en-US" sz="2000" dirty="0"/>
              <a:t>), </a:t>
            </a:r>
            <a:r>
              <a:rPr lang="en-US" sz="2000" dirty="0" smtClean="0">
                <a:sym typeface="Symbol"/>
              </a:rPr>
              <a:t> </a:t>
            </a:r>
            <a:r>
              <a:rPr lang="en-US" sz="2000" dirty="0" smtClean="0"/>
              <a:t>peaks of lanthanides </a:t>
            </a:r>
            <a:r>
              <a:rPr lang="en-US" sz="2000" baseline="30000" dirty="0" smtClean="0"/>
              <a:t>176</a:t>
            </a:r>
            <a:r>
              <a:rPr lang="en-US" sz="2000" dirty="0" smtClean="0"/>
              <a:t>Lu (306.8 keV) and </a:t>
            </a:r>
            <a:r>
              <a:rPr lang="en-US" sz="2000" baseline="30000" dirty="0" smtClean="0"/>
              <a:t>138</a:t>
            </a:r>
            <a:r>
              <a:rPr lang="en-US" sz="2000" dirty="0" smtClean="0"/>
              <a:t>La (1435.8 keV) were observed in the  spectrum with Nd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O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 sample. </a:t>
            </a:r>
          </a:p>
          <a:p>
            <a:pPr marL="0" indent="0" algn="just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While for natural radioactive elements only limits have been set, the radioactive contamination of the sample </a:t>
            </a:r>
            <a:r>
              <a:rPr lang="en-US" sz="2000" dirty="0"/>
              <a:t>by the </a:t>
            </a:r>
            <a:r>
              <a:rPr lang="en-US" sz="2000" dirty="0" smtClean="0"/>
              <a:t>lanthanides have been estimated as:</a:t>
            </a:r>
          </a:p>
          <a:p>
            <a:pPr marL="0" indent="0" algn="ctr">
              <a:buNone/>
            </a:pPr>
            <a:r>
              <a:rPr lang="en-US" sz="2000" b="1" baseline="30000" dirty="0" smtClean="0"/>
              <a:t>138</a:t>
            </a:r>
            <a:r>
              <a:rPr lang="en-US" sz="2000" b="1" dirty="0" smtClean="0"/>
              <a:t>La</a:t>
            </a:r>
            <a:r>
              <a:rPr lang="en-US" sz="2000" dirty="0" smtClean="0"/>
              <a:t>:    0.057(</a:t>
            </a:r>
            <a:r>
              <a:rPr lang="uk-UA" sz="2000" dirty="0" smtClean="0"/>
              <a:t>9</a:t>
            </a:r>
            <a:r>
              <a:rPr lang="en-US" sz="2000" dirty="0" smtClean="0"/>
              <a:t>) </a:t>
            </a:r>
            <a:r>
              <a:rPr lang="en-US" sz="2000" dirty="0" err="1" smtClean="0"/>
              <a:t>mBq</a:t>
            </a:r>
            <a:r>
              <a:rPr lang="en-US" sz="2000" dirty="0" smtClean="0"/>
              <a:t>/kg</a:t>
            </a:r>
          </a:p>
          <a:p>
            <a:pPr marL="0" indent="0" algn="ctr">
              <a:buNone/>
            </a:pPr>
            <a:r>
              <a:rPr lang="en-US" sz="2000" b="1" baseline="30000" dirty="0" smtClean="0"/>
              <a:t>176</a:t>
            </a:r>
            <a:r>
              <a:rPr lang="en-US" sz="2000" b="1" dirty="0" smtClean="0"/>
              <a:t>Lu</a:t>
            </a:r>
            <a:r>
              <a:rPr lang="en-US" sz="2000" dirty="0" smtClean="0"/>
              <a:t>:     0.29(4) </a:t>
            </a:r>
            <a:r>
              <a:rPr lang="en-US" sz="2000" dirty="0" err="1" smtClean="0"/>
              <a:t>mBq</a:t>
            </a:r>
            <a:r>
              <a:rPr lang="en-US" sz="2000" dirty="0" smtClean="0"/>
              <a:t>/kg</a:t>
            </a:r>
            <a:endParaRPr lang="en-US" sz="2000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58464" y="6464739"/>
            <a:ext cx="2057400" cy="365125"/>
          </a:xfrm>
        </p:spPr>
        <p:txBody>
          <a:bodyPr/>
          <a:lstStyle/>
          <a:p>
            <a:fld id="{EDFBCAE2-912F-48A7-9A9E-3310D3150EE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97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1050" y="5328652"/>
            <a:ext cx="7857372" cy="101282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sz="2000" dirty="0" smtClean="0">
                <a:sym typeface="Symbol"/>
              </a:rPr>
              <a:t></a:t>
            </a:r>
            <a:r>
              <a:rPr lang="en-US" sz="2000" dirty="0" smtClean="0"/>
              <a:t> peaks of </a:t>
            </a:r>
            <a:r>
              <a:rPr lang="en-US" sz="2000" baseline="30000" dirty="0" smtClean="0"/>
              <a:t>40</a:t>
            </a:r>
            <a:r>
              <a:rPr lang="en-US" sz="2000" dirty="0" smtClean="0"/>
              <a:t>K, </a:t>
            </a:r>
            <a:r>
              <a:rPr lang="en-US" sz="2000" baseline="30000" dirty="0" smtClean="0"/>
              <a:t>137</a:t>
            </a:r>
            <a:r>
              <a:rPr lang="en-US" sz="2000" dirty="0" smtClean="0"/>
              <a:t>Cs, U/Th daughters were observed both in the spectrum with Nd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O</a:t>
            </a:r>
            <a:r>
              <a:rPr lang="en-US" sz="2000" baseline="-25000" dirty="0" smtClean="0"/>
              <a:t>3</a:t>
            </a:r>
            <a:r>
              <a:rPr lang="en-US" sz="2000" dirty="0"/>
              <a:t> </a:t>
            </a:r>
            <a:r>
              <a:rPr lang="en-US" sz="2000" dirty="0" smtClean="0"/>
              <a:t>sample and in the background spectrum, which allows to set upper limits on the radioactive contamination of the </a:t>
            </a:r>
            <a:r>
              <a:rPr lang="en-US" sz="2000" dirty="0" smtClean="0"/>
              <a:t>sample</a:t>
            </a:r>
            <a:endParaRPr lang="en-US" sz="20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28650" y="151765"/>
            <a:ext cx="7886700" cy="605881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Radioactive contamination of the sample</a:t>
            </a:r>
            <a:endParaRPr lang="en-US" sz="3200" b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748053"/>
              </p:ext>
            </p:extLst>
          </p:nvPr>
        </p:nvGraphicFramePr>
        <p:xfrm>
          <a:off x="1394507" y="805234"/>
          <a:ext cx="5992259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078">
                  <a:extLst>
                    <a:ext uri="{9D8B030D-6E8A-4147-A177-3AD203B41FA5}">
                      <a16:colId xmlns="" xmlns:a16="http://schemas.microsoft.com/office/drawing/2014/main" val="3634491229"/>
                    </a:ext>
                  </a:extLst>
                </a:gridCol>
                <a:gridCol w="1294304">
                  <a:extLst>
                    <a:ext uri="{9D8B030D-6E8A-4147-A177-3AD203B41FA5}">
                      <a16:colId xmlns="" xmlns:a16="http://schemas.microsoft.com/office/drawing/2014/main" val="3654961965"/>
                    </a:ext>
                  </a:extLst>
                </a:gridCol>
                <a:gridCol w="1700613">
                  <a:extLst>
                    <a:ext uri="{9D8B030D-6E8A-4147-A177-3AD203B41FA5}">
                      <a16:colId xmlns="" xmlns:a16="http://schemas.microsoft.com/office/drawing/2014/main" val="3391849726"/>
                    </a:ext>
                  </a:extLst>
                </a:gridCol>
                <a:gridCol w="1781264">
                  <a:extLst>
                    <a:ext uri="{9D8B030D-6E8A-4147-A177-3AD203B41FA5}">
                      <a16:colId xmlns="" xmlns:a16="http://schemas.microsoft.com/office/drawing/2014/main" val="2096218419"/>
                    </a:ext>
                  </a:extLst>
                </a:gridCol>
              </a:tblGrid>
              <a:tr h="375056">
                <a:tc rowSpan="2"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Chain</a:t>
                      </a:r>
                      <a:endParaRPr lang="en-US" sz="17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Nuclei</a:t>
                      </a:r>
                      <a:endParaRPr lang="en-US" sz="17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Activity, mBq/kg</a:t>
                      </a:r>
                      <a:endParaRPr lang="en-US" sz="1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8593873"/>
                  </a:ext>
                </a:extLst>
              </a:tr>
              <a:tr h="67056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Before purification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After purification</a:t>
                      </a:r>
                      <a:endParaRPr lang="en-US" sz="17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793416226"/>
                  </a:ext>
                </a:extLst>
              </a:tr>
              <a:tr h="150120">
                <a:tc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aseline="30000" dirty="0" smtClean="0"/>
                        <a:t>40</a:t>
                      </a:r>
                      <a:r>
                        <a:rPr lang="en-US" sz="1700" dirty="0" smtClean="0"/>
                        <a:t>K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>
                          <a:solidFill>
                            <a:schemeClr val="tx1"/>
                          </a:solidFill>
                        </a:rPr>
                        <a:t>16(8)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≤ 1.8</a:t>
                      </a:r>
                      <a:endParaRPr lang="en-US" sz="17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59191762"/>
                  </a:ext>
                </a:extLst>
              </a:tr>
              <a:tr h="150120">
                <a:tc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aseline="30000" dirty="0" smtClean="0"/>
                        <a:t>137</a:t>
                      </a:r>
                      <a:r>
                        <a:rPr lang="en-US" sz="1700" dirty="0" smtClean="0"/>
                        <a:t>Cs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>
                          <a:solidFill>
                            <a:schemeClr val="tx1"/>
                          </a:solidFill>
                        </a:rPr>
                        <a:t>≤ 0.8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>
                          <a:solidFill>
                            <a:schemeClr val="tx1"/>
                          </a:solidFill>
                        </a:rPr>
                        <a:t>≤ 0.04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62650099"/>
                  </a:ext>
                </a:extLst>
              </a:tr>
              <a:tr h="150120">
                <a:tc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aseline="30000" dirty="0" smtClean="0"/>
                        <a:t>138</a:t>
                      </a:r>
                      <a:r>
                        <a:rPr lang="en-US" sz="1700" dirty="0" smtClean="0"/>
                        <a:t>La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 smtClean="0">
                          <a:solidFill>
                            <a:schemeClr val="tx1"/>
                          </a:solidFill>
                        </a:rPr>
                        <a:t>–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0.057(9)</a:t>
                      </a:r>
                      <a:endParaRPr lang="en-US" sz="17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28326378"/>
                  </a:ext>
                </a:extLst>
              </a:tr>
              <a:tr h="150120">
                <a:tc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aseline="30000" dirty="0" smtClean="0"/>
                        <a:t>176</a:t>
                      </a:r>
                      <a:r>
                        <a:rPr lang="en-US" sz="1700" dirty="0" smtClean="0"/>
                        <a:t>Lu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>
                          <a:solidFill>
                            <a:schemeClr val="tx1"/>
                          </a:solidFill>
                        </a:rPr>
                        <a:t>1.1(4)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0.29(4)</a:t>
                      </a:r>
                      <a:endParaRPr lang="en-US" sz="17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6496780"/>
                  </a:ext>
                </a:extLst>
              </a:tr>
              <a:tr h="150120">
                <a:tc>
                  <a:txBody>
                    <a:bodyPr/>
                    <a:lstStyle/>
                    <a:p>
                      <a:pPr algn="ctr"/>
                      <a:r>
                        <a:rPr lang="en-US" sz="1700" baseline="30000" dirty="0" smtClean="0"/>
                        <a:t>232</a:t>
                      </a:r>
                      <a:r>
                        <a:rPr lang="en-US" sz="1700" dirty="0" smtClean="0"/>
                        <a:t>Th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aseline="30000" dirty="0" smtClean="0"/>
                        <a:t>228</a:t>
                      </a:r>
                      <a:r>
                        <a:rPr lang="en-US" sz="1700" dirty="0" smtClean="0"/>
                        <a:t>Ra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>
                          <a:solidFill>
                            <a:schemeClr val="tx1"/>
                          </a:solidFill>
                        </a:rPr>
                        <a:t>≤ 2.1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>
                          <a:solidFill>
                            <a:schemeClr val="tx1"/>
                          </a:solidFill>
                        </a:rPr>
                        <a:t>≤ 0.3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2139512"/>
                  </a:ext>
                </a:extLst>
              </a:tr>
              <a:tr h="150120">
                <a:tc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aseline="30000" dirty="0" smtClean="0"/>
                        <a:t>228</a:t>
                      </a:r>
                      <a:r>
                        <a:rPr lang="en-US" sz="1700" dirty="0" smtClean="0"/>
                        <a:t>Th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≤ 1.3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≤ 0.4</a:t>
                      </a:r>
                      <a:endParaRPr lang="en-US" sz="17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80148179"/>
                  </a:ext>
                </a:extLst>
              </a:tr>
              <a:tr h="150120">
                <a:tc>
                  <a:txBody>
                    <a:bodyPr/>
                    <a:lstStyle/>
                    <a:p>
                      <a:pPr algn="ctr"/>
                      <a:r>
                        <a:rPr lang="en-US" sz="1700" baseline="30000" dirty="0" smtClean="0"/>
                        <a:t>235</a:t>
                      </a:r>
                      <a:r>
                        <a:rPr lang="en-US" sz="1700" dirty="0" smtClean="0"/>
                        <a:t>U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aseline="30000" dirty="0" smtClean="0"/>
                        <a:t>235</a:t>
                      </a:r>
                      <a:r>
                        <a:rPr lang="en-US" sz="1700" dirty="0" smtClean="0"/>
                        <a:t>U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≤ 1.7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≤ 1.3</a:t>
                      </a:r>
                      <a:endParaRPr lang="en-US" sz="17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87467478"/>
                  </a:ext>
                </a:extLst>
              </a:tr>
              <a:tr h="150120">
                <a:tc>
                  <a:txBody>
                    <a:bodyPr/>
                    <a:lstStyle/>
                    <a:p>
                      <a:pPr algn="ctr"/>
                      <a:r>
                        <a:rPr lang="en-US" sz="1700" baseline="30000" dirty="0" smtClean="0"/>
                        <a:t>238</a:t>
                      </a:r>
                      <a:r>
                        <a:rPr lang="en-US" sz="1700" dirty="0" smtClean="0"/>
                        <a:t>U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aseline="30000" dirty="0" smtClean="0"/>
                        <a:t>234</a:t>
                      </a:r>
                      <a:r>
                        <a:rPr lang="en-US" sz="1700" dirty="0" smtClean="0"/>
                        <a:t>Th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≤ 28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≤ 5.4</a:t>
                      </a:r>
                      <a:endParaRPr lang="en-US" sz="17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36292240"/>
                  </a:ext>
                </a:extLst>
              </a:tr>
              <a:tr h="150120">
                <a:tc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aseline="30000" dirty="0" smtClean="0"/>
                        <a:t>226</a:t>
                      </a:r>
                      <a:r>
                        <a:rPr lang="en-US" sz="1700" dirty="0" smtClean="0"/>
                        <a:t>Ra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1.5(8)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≤ 1.9</a:t>
                      </a:r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0036747"/>
                  </a:ext>
                </a:extLst>
              </a:tr>
            </a:tbl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058464" y="6468896"/>
            <a:ext cx="2057400" cy="365125"/>
          </a:xfrm>
        </p:spPr>
        <p:txBody>
          <a:bodyPr/>
          <a:lstStyle/>
          <a:p>
            <a:fld id="{EDFBCAE2-912F-48A7-9A9E-3310D3150EE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44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372" y="126612"/>
            <a:ext cx="8699156" cy="1055082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1-dimentional energy spectrum over 34174 h </a:t>
            </a:r>
            <a:r>
              <a:rPr lang="en-US" sz="3200" b="1" dirty="0"/>
              <a:t>in the regions of </a:t>
            </a:r>
            <a:r>
              <a:rPr lang="en-US" sz="3200" b="1" dirty="0" smtClean="0"/>
              <a:t>interest</a:t>
            </a:r>
            <a:endParaRPr lang="en-US" sz="32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58464" y="6464739"/>
            <a:ext cx="2057400" cy="365125"/>
          </a:xfrm>
        </p:spPr>
        <p:txBody>
          <a:bodyPr/>
          <a:lstStyle/>
          <a:p>
            <a:fld id="{4BBEA789-5D03-413A-B67D-8D859343425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Объект 5"/>
          <p:cNvSpPr>
            <a:spLocks noGrp="1"/>
          </p:cNvSpPr>
          <p:nvPr>
            <p:ph idx="1"/>
          </p:nvPr>
        </p:nvSpPr>
        <p:spPr>
          <a:xfrm>
            <a:off x="934049" y="5226055"/>
            <a:ext cx="7275902" cy="11936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 smtClean="0"/>
              <a:t>334.0 keV and 406.5 </a:t>
            </a:r>
            <a:r>
              <a:rPr lang="en-US" sz="2000" dirty="0" err="1" smtClean="0"/>
              <a:t>keV</a:t>
            </a:r>
            <a:r>
              <a:rPr lang="en-US" sz="2000" dirty="0" smtClean="0"/>
              <a:t> </a:t>
            </a:r>
            <a:r>
              <a:rPr lang="el-GR" sz="2000" dirty="0" smtClean="0">
                <a:sym typeface="Symbol"/>
              </a:rPr>
              <a:t></a:t>
            </a:r>
            <a:r>
              <a:rPr lang="en-US" sz="2000" dirty="0" smtClean="0"/>
              <a:t> quanta in cascade, expected </a:t>
            </a:r>
            <a:br>
              <a:rPr lang="en-US" sz="2000" dirty="0" smtClean="0"/>
            </a:br>
            <a:r>
              <a:rPr lang="en-US" sz="2000" dirty="0" smtClean="0"/>
              <a:t>in the decay </a:t>
            </a:r>
            <a:r>
              <a:rPr lang="en-US" sz="2000" baseline="30000" dirty="0" smtClean="0"/>
              <a:t>150</a:t>
            </a:r>
            <a:r>
              <a:rPr lang="en-US" sz="2000" dirty="0" smtClean="0"/>
              <a:t>Nd → </a:t>
            </a:r>
            <a:r>
              <a:rPr lang="en-US" sz="2000" baseline="30000" dirty="0" smtClean="0"/>
              <a:t>150</a:t>
            </a:r>
            <a:r>
              <a:rPr lang="en-US" sz="2000" dirty="0" smtClean="0"/>
              <a:t>Sm (0</a:t>
            </a:r>
            <a:r>
              <a:rPr lang="en-US" sz="2000" baseline="-25000" dirty="0" smtClean="0"/>
              <a:t>1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)</a:t>
            </a:r>
          </a:p>
        </p:txBody>
      </p:sp>
      <p:grpSp>
        <p:nvGrpSpPr>
          <p:cNvPr id="19" name="Группа 18"/>
          <p:cNvGrpSpPr/>
          <p:nvPr/>
        </p:nvGrpSpPr>
        <p:grpSpPr>
          <a:xfrm>
            <a:off x="126612" y="1399447"/>
            <a:ext cx="8814916" cy="3557586"/>
            <a:chOff x="126612" y="1216563"/>
            <a:chExt cx="8814916" cy="3557586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26612" y="1216563"/>
              <a:ext cx="8814916" cy="3557586"/>
              <a:chOff x="0" y="1962152"/>
              <a:chExt cx="8814916" cy="3557586"/>
            </a:xfrm>
          </p:grpSpPr>
          <p:pic>
            <p:nvPicPr>
              <p:cNvPr id="5" name="Рисунок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1962152"/>
                <a:ext cx="4509616" cy="3557586"/>
              </a:xfrm>
              <a:prstGeom prst="rect">
                <a:avLst/>
              </a:prstGeom>
            </p:spPr>
          </p:pic>
          <p:pic>
            <p:nvPicPr>
              <p:cNvPr id="6" name="Рисунок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09616" y="2052944"/>
                <a:ext cx="4305300" cy="3376002"/>
              </a:xfrm>
              <a:prstGeom prst="rect">
                <a:avLst/>
              </a:prstGeom>
            </p:spPr>
          </p:pic>
        </p:grpSp>
        <p:sp>
          <p:nvSpPr>
            <p:cNvPr id="3" name="TextBox 2"/>
            <p:cNvSpPr txBox="1"/>
            <p:nvPr/>
          </p:nvSpPr>
          <p:spPr>
            <a:xfrm>
              <a:off x="6821152" y="2566930"/>
              <a:ext cx="61238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406.5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337353" y="2275238"/>
              <a:ext cx="54906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334.0</a:t>
              </a:r>
              <a:endParaRPr lang="en-US" sz="11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3" name="Прямая со стрелкой 12"/>
            <p:cNvCxnSpPr/>
            <p:nvPr/>
          </p:nvCxnSpPr>
          <p:spPr>
            <a:xfrm>
              <a:off x="2676041" y="2536848"/>
              <a:ext cx="5166" cy="23734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>
              <a:off x="7111845" y="2843929"/>
              <a:ext cx="0" cy="36938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2" y="2152979"/>
            <a:ext cx="295275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54236"/>
            <a:ext cx="295275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34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21364</TotalTime>
  <Words>1508</Words>
  <Application>Microsoft Office PowerPoint</Application>
  <PresentationFormat>Экран (4:3)</PresentationFormat>
  <Paragraphs>233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Investigation of 2 decay of 150Nd  to the first 0+excited level of 150Sm</vt:lpstr>
      <vt:lpstr>2 processes</vt:lpstr>
      <vt:lpstr>150Nd: one of the most promising nuclides  for 2β experiments</vt:lpstr>
      <vt:lpstr>Experimental results for 150Nd → 150Sm (0+, 740.5 keV)</vt:lpstr>
      <vt:lpstr>Experimental setup</vt:lpstr>
      <vt:lpstr>Nd2O3 vs background spectra</vt:lpstr>
      <vt:lpstr>Radioactive contamination of the Nd2O3 sample</vt:lpstr>
      <vt:lpstr>Radioactive contamination of the sample</vt:lpstr>
      <vt:lpstr>1-dimentional energy spectrum over 34174 h in the regions of interest</vt:lpstr>
      <vt:lpstr>Analysis of the 1-dimensional spectrum (334.0 keV)</vt:lpstr>
      <vt:lpstr>Презентация PowerPoint</vt:lpstr>
      <vt:lpstr>Презентация PowerPoint</vt:lpstr>
      <vt:lpstr>Презентация PowerPoint</vt:lpstr>
      <vt:lpstr>The half-life of 150Nd relative to the 22 decay to the first excited 0+ level of 150Sm</vt:lpstr>
      <vt:lpstr>Comparison with other results</vt:lpstr>
      <vt:lpstr>Matrix element of the decay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Касперович</dc:creator>
  <cp:lastModifiedBy>lpd</cp:lastModifiedBy>
  <cp:revision>345</cp:revision>
  <dcterms:created xsi:type="dcterms:W3CDTF">2020-05-15T08:30:58Z</dcterms:created>
  <dcterms:modified xsi:type="dcterms:W3CDTF">2020-10-01T13:05:49Z</dcterms:modified>
</cp:coreProperties>
</file>