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9"/>
  </p:notesMasterIdLst>
  <p:sldIdLst>
    <p:sldId id="257" r:id="rId2"/>
    <p:sldId id="714" r:id="rId3"/>
    <p:sldId id="660" r:id="rId4"/>
    <p:sldId id="666" r:id="rId5"/>
    <p:sldId id="665" r:id="rId6"/>
    <p:sldId id="721" r:id="rId7"/>
    <p:sldId id="715" r:id="rId8"/>
    <p:sldId id="667" r:id="rId9"/>
    <p:sldId id="439" r:id="rId10"/>
    <p:sldId id="604" r:id="rId11"/>
    <p:sldId id="605" r:id="rId12"/>
    <p:sldId id="449" r:id="rId13"/>
    <p:sldId id="447" r:id="rId14"/>
    <p:sldId id="448" r:id="rId15"/>
    <p:sldId id="451" r:id="rId16"/>
    <p:sldId id="718" r:id="rId17"/>
    <p:sldId id="675" r:id="rId18"/>
    <p:sldId id="722" r:id="rId19"/>
    <p:sldId id="723" r:id="rId20"/>
    <p:sldId id="628" r:id="rId21"/>
    <p:sldId id="712" r:id="rId22"/>
    <p:sldId id="640" r:id="rId23"/>
    <p:sldId id="630" r:id="rId24"/>
    <p:sldId id="636" r:id="rId25"/>
    <p:sldId id="637" r:id="rId26"/>
    <p:sldId id="638" r:id="rId27"/>
    <p:sldId id="631" r:id="rId28"/>
    <p:sldId id="642" r:id="rId29"/>
    <p:sldId id="641" r:id="rId30"/>
    <p:sldId id="639" r:id="rId31"/>
    <p:sldId id="646" r:id="rId32"/>
    <p:sldId id="643" r:id="rId33"/>
    <p:sldId id="644" r:id="rId34"/>
    <p:sldId id="647" r:id="rId35"/>
    <p:sldId id="679" r:id="rId36"/>
    <p:sldId id="685" r:id="rId37"/>
    <p:sldId id="717" r:id="rId38"/>
    <p:sldId id="686" r:id="rId39"/>
    <p:sldId id="678" r:id="rId40"/>
    <p:sldId id="706" r:id="rId41"/>
    <p:sldId id="707" r:id="rId42"/>
    <p:sldId id="708" r:id="rId43"/>
    <p:sldId id="683" r:id="rId44"/>
    <p:sldId id="622" r:id="rId45"/>
    <p:sldId id="651" r:id="rId46"/>
    <p:sldId id="650" r:id="rId47"/>
    <p:sldId id="648" r:id="rId48"/>
    <p:sldId id="645" r:id="rId49"/>
    <p:sldId id="652" r:id="rId50"/>
    <p:sldId id="716" r:id="rId51"/>
    <p:sldId id="688" r:id="rId52"/>
    <p:sldId id="689" r:id="rId53"/>
    <p:sldId id="690" r:id="rId54"/>
    <p:sldId id="692" r:id="rId55"/>
    <p:sldId id="691" r:id="rId56"/>
    <p:sldId id="724" r:id="rId57"/>
    <p:sldId id="649" r:id="rId5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22"/>
    <p:restoredTop sz="90941"/>
  </p:normalViewPr>
  <p:slideViewPr>
    <p:cSldViewPr snapToGrid="0" snapToObjects="1">
      <p:cViewPr varScale="1">
        <p:scale>
          <a:sx n="112" d="100"/>
          <a:sy n="112" d="100"/>
        </p:scale>
        <p:origin x="180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B39B1-A8CC-E844-B5C3-1CB21D18B6A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1D5BB-8C7F-2E49-98A8-409F64D9C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34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Thanks for the opportunity and greetings from California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19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90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23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27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2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7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17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765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514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645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72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a very model-independent way, the phase space of the mass of dark matter particles is bound from below…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1BBCD-4F93-7742-BABD-97A8AB25C0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208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545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17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7543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263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6450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923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666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962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831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96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1BBCD-4F93-7742-BABD-97A8AB25C0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441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4063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511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920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373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34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05972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09810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074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0433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38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1BBCD-4F93-7742-BABD-97A8AB25C0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3919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752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0669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3429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248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716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036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0512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1063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0099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09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1BBCD-4F93-7742-BABD-97A8AB25C0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3809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9683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2392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3012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5433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8651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3530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0183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094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1BBCD-4F93-7742-BABD-97A8AB25C0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42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this talk I will, for once, show the authoritative </a:t>
            </a:r>
            <a:r>
              <a:rPr lang="en-US" dirty="0" err="1"/>
              <a:t>xkcd</a:t>
            </a:r>
            <a:r>
              <a:rPr lang="en-US" dirty="0"/>
              <a:t> to be wrong,…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1BBCD-4F93-7742-BABD-97A8AB25C0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63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1BBCD-4F93-7742-BABD-97A8AB25C0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19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8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9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5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23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31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3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6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9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4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2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8E29F-ECBF-8648-B2B4-210F20CA1AF4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D995B-6D79-8945-AA4C-76A25EE77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7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tiff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01815" y="175807"/>
            <a:ext cx="44958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it-I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Stefano Profumo</a:t>
            </a:r>
          </a:p>
          <a:p>
            <a:pPr algn="ctr">
              <a:defRPr/>
            </a:pPr>
            <a:r>
              <a:rPr lang="it-IT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University</a:t>
            </a:r>
            <a:r>
              <a:rPr lang="it-IT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of California, Santa Cruz</a:t>
            </a:r>
            <a:endParaRPr lang="it-IT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>
              <a:latin typeface="Calibri" charset="0"/>
            </a:endParaRPr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7556185" y="127598"/>
            <a:ext cx="1587815" cy="1182461"/>
            <a:chOff x="4353" y="73"/>
            <a:chExt cx="1362" cy="1044"/>
          </a:xfrm>
        </p:grpSpPr>
        <p:sp>
          <p:nvSpPr>
            <p:cNvPr id="8" name="Rectangle 27"/>
            <p:cNvSpPr>
              <a:spLocks noChangeArrowheads="1"/>
            </p:cNvSpPr>
            <p:nvPr/>
          </p:nvSpPr>
          <p:spPr bwMode="auto">
            <a:xfrm>
              <a:off x="4740" y="73"/>
              <a:ext cx="975" cy="1044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>
                <a:latin typeface="Calibri" charset="0"/>
              </a:endParaRPr>
            </a:p>
          </p:txBody>
        </p:sp>
        <p:pic>
          <p:nvPicPr>
            <p:cNvPr id="9" name="Picture 2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6" y="81"/>
              <a:ext cx="764" cy="7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10" name="Picture 2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53" y="892"/>
              <a:ext cx="930" cy="2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1" name="Picture 29" descr="scipp-headi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285" y="76944"/>
            <a:ext cx="213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3196610" y="6481056"/>
            <a:ext cx="2750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dirty="0"/>
              <a:t>ICFNP, September 10, 2020</a:t>
            </a:r>
            <a:endParaRPr lang="en-US" sz="1600" b="1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6ACFAF-DA7B-6C40-87FC-08A59CBDD3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5835" y="1216727"/>
            <a:ext cx="3846660" cy="51220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3C440D0-37FB-B140-8822-5E6FD4D2B43C}"/>
              </a:ext>
            </a:extLst>
          </p:cNvPr>
          <p:cNvSpPr txBox="1"/>
          <p:nvPr/>
        </p:nvSpPr>
        <p:spPr>
          <a:xfrm>
            <a:off x="3825860" y="3638296"/>
            <a:ext cx="1185324" cy="646331"/>
          </a:xfrm>
          <a:prstGeom prst="rect">
            <a:avLst/>
          </a:prstGeom>
          <a:solidFill>
            <a:srgbClr val="E3E4A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Primordial</a:t>
            </a:r>
          </a:p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Black Hole</a:t>
            </a:r>
          </a:p>
        </p:txBody>
      </p:sp>
    </p:spTree>
    <p:extLst>
      <p:ext uri="{BB962C8B-B14F-4D97-AF65-F5344CB8AC3E}">
        <p14:creationId xmlns:p14="http://schemas.microsoft.com/office/powerpoint/2010/main" val="64855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7FF3450-CAD6-BD48-A6B5-E5540F8E0151}"/>
              </a:ext>
            </a:extLst>
          </p:cNvPr>
          <p:cNvSpPr txBox="1"/>
          <p:nvPr/>
        </p:nvSpPr>
        <p:spPr>
          <a:xfrm>
            <a:off x="-17220" y="6488668"/>
            <a:ext cx="409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Lehmann, </a:t>
            </a:r>
            <a:r>
              <a:rPr lang="en-US" dirty="0" err="1"/>
              <a:t>Profumo</a:t>
            </a:r>
            <a:r>
              <a:rPr lang="en-US" dirty="0"/>
              <a:t> and </a:t>
            </a:r>
            <a:r>
              <a:rPr lang="en-US" dirty="0" err="1"/>
              <a:t>Yant</a:t>
            </a:r>
            <a:r>
              <a:rPr lang="en-US" dirty="0"/>
              <a:t>, JCAP 2018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7023A0-9FBB-9E4E-8E66-D2A98C650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936" y="315584"/>
            <a:ext cx="7222435" cy="36831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EB1263-60DE-0440-AE02-98C1CD9E2F71}"/>
              </a:ext>
            </a:extLst>
          </p:cNvPr>
          <p:cNvSpPr txBox="1"/>
          <p:nvPr/>
        </p:nvSpPr>
        <p:spPr>
          <a:xfrm>
            <a:off x="704346" y="4454464"/>
            <a:ext cx="81196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Answer: with </a:t>
            </a:r>
            <a:r>
              <a:rPr lang="en-US" sz="2800" b="1" i="1" dirty="0">
                <a:solidFill>
                  <a:srgbClr val="FF0000"/>
                </a:solidFill>
              </a:rPr>
              <a:t>N</a:t>
            </a:r>
            <a:r>
              <a:rPr lang="en-US" sz="2800" b="1" dirty="0">
                <a:solidFill>
                  <a:srgbClr val="FF0000"/>
                </a:solidFill>
              </a:rPr>
              <a:t> independent constraints</a:t>
            </a:r>
            <a:r>
              <a:rPr lang="en-US" sz="2800" b="1" dirty="0"/>
              <a:t>, the optimal function is a linear combination of </a:t>
            </a:r>
            <a:r>
              <a:rPr lang="en-US" sz="2800" b="1" i="1" dirty="0">
                <a:solidFill>
                  <a:srgbClr val="FF0000"/>
                </a:solidFill>
              </a:rPr>
              <a:t>N</a:t>
            </a:r>
            <a:r>
              <a:rPr lang="en-US" sz="2800" b="1" dirty="0">
                <a:solidFill>
                  <a:srgbClr val="FF0000"/>
                </a:solidFill>
              </a:rPr>
              <a:t> delta functions</a:t>
            </a:r>
          </a:p>
          <a:p>
            <a:pPr algn="ctr"/>
            <a:r>
              <a:rPr lang="en-US" sz="2800" b="1" dirty="0"/>
              <a:t>with calculable relative weights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8460D9-5156-0E4A-A565-9DFFFE719C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252" y="1797473"/>
            <a:ext cx="1781367" cy="1781367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C9FDF122-A423-9D48-9BAF-5BBF96CE4A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7477" y="5836043"/>
            <a:ext cx="5213350" cy="65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7FF3450-CAD6-BD48-A6B5-E5540F8E0151}"/>
              </a:ext>
            </a:extLst>
          </p:cNvPr>
          <p:cNvSpPr txBox="1"/>
          <p:nvPr/>
        </p:nvSpPr>
        <p:spPr>
          <a:xfrm>
            <a:off x="-17220" y="6488668"/>
            <a:ext cx="409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Lehmann, </a:t>
            </a:r>
            <a:r>
              <a:rPr lang="en-US" dirty="0" err="1"/>
              <a:t>Profumo</a:t>
            </a:r>
            <a:r>
              <a:rPr lang="en-US" dirty="0"/>
              <a:t> and </a:t>
            </a:r>
            <a:r>
              <a:rPr lang="en-US" dirty="0" err="1"/>
              <a:t>Yant</a:t>
            </a:r>
            <a:r>
              <a:rPr lang="en-US" dirty="0"/>
              <a:t>, JCAP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4D82CE-8DCC-7B4E-A22F-726A9C822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988" y="234397"/>
            <a:ext cx="6104006" cy="42035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EFD14D-025B-2040-87AC-5AF60022ED8B}"/>
              </a:ext>
            </a:extLst>
          </p:cNvPr>
          <p:cNvSpPr txBox="1"/>
          <p:nvPr/>
        </p:nvSpPr>
        <p:spPr>
          <a:xfrm>
            <a:off x="704348" y="4637344"/>
            <a:ext cx="81196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Answer: with </a:t>
            </a:r>
            <a:r>
              <a:rPr lang="en-US" sz="2800" b="1" i="1" dirty="0">
                <a:solidFill>
                  <a:srgbClr val="FF0000"/>
                </a:solidFill>
              </a:rPr>
              <a:t>N</a:t>
            </a:r>
            <a:r>
              <a:rPr lang="en-US" sz="2800" b="1" dirty="0">
                <a:solidFill>
                  <a:srgbClr val="FF0000"/>
                </a:solidFill>
              </a:rPr>
              <a:t> independent constraints</a:t>
            </a:r>
            <a:r>
              <a:rPr lang="en-US" sz="2800" b="1" dirty="0"/>
              <a:t>, the optimal function is a linear combination of </a:t>
            </a:r>
            <a:r>
              <a:rPr lang="en-US" sz="2800" b="1" i="1" dirty="0">
                <a:solidFill>
                  <a:srgbClr val="FF0000"/>
                </a:solidFill>
              </a:rPr>
              <a:t>N</a:t>
            </a:r>
            <a:r>
              <a:rPr lang="en-US" sz="2800" b="1" dirty="0">
                <a:solidFill>
                  <a:srgbClr val="FF0000"/>
                </a:solidFill>
              </a:rPr>
              <a:t> delta functions</a:t>
            </a:r>
          </a:p>
          <a:p>
            <a:pPr algn="ctr"/>
            <a:r>
              <a:rPr lang="en-US" sz="2800" b="1" dirty="0"/>
              <a:t>with calculable relative weights</a:t>
            </a:r>
          </a:p>
        </p:txBody>
      </p:sp>
    </p:spTree>
    <p:extLst>
      <p:ext uri="{BB962C8B-B14F-4D97-AF65-F5344CB8AC3E}">
        <p14:creationId xmlns:p14="http://schemas.microsoft.com/office/powerpoint/2010/main" val="244817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7FF3450-CAD6-BD48-A6B5-E5540F8E0151}"/>
              </a:ext>
            </a:extLst>
          </p:cNvPr>
          <p:cNvSpPr txBox="1"/>
          <p:nvPr/>
        </p:nvSpPr>
        <p:spPr>
          <a:xfrm>
            <a:off x="0" y="6488668"/>
            <a:ext cx="409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Lehmann, </a:t>
            </a:r>
            <a:r>
              <a:rPr lang="en-US" dirty="0" err="1"/>
              <a:t>Profumo</a:t>
            </a:r>
            <a:r>
              <a:rPr lang="en-US" dirty="0"/>
              <a:t> and </a:t>
            </a:r>
            <a:r>
              <a:rPr lang="en-US" dirty="0" err="1"/>
              <a:t>Yant</a:t>
            </a:r>
            <a:r>
              <a:rPr lang="en-US" dirty="0"/>
              <a:t>, JCAP 2018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EB1263-60DE-0440-AE02-98C1CD9E2F71}"/>
              </a:ext>
            </a:extLst>
          </p:cNvPr>
          <p:cNvSpPr txBox="1"/>
          <p:nvPr/>
        </p:nvSpPr>
        <p:spPr>
          <a:xfrm>
            <a:off x="677844" y="369332"/>
            <a:ext cx="8119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Numerical validation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98589F-1B02-6241-9369-D1F6AD799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2765" y="892552"/>
            <a:ext cx="9144000" cy="52383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4E47EED-6167-CB4E-BAAA-5DC3201EAF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565" t="12663" r="38406" b="58207"/>
          <a:stretch/>
        </p:blipFill>
        <p:spPr>
          <a:xfrm>
            <a:off x="3425687" y="2726755"/>
            <a:ext cx="1921565" cy="1775791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0628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28F24B-B5FF-A14C-98F4-A890149DA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3891"/>
            <a:ext cx="9037983" cy="62035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FF3450-CAD6-BD48-A6B5-E5540F8E0151}"/>
              </a:ext>
            </a:extLst>
          </p:cNvPr>
          <p:cNvSpPr txBox="1"/>
          <p:nvPr/>
        </p:nvSpPr>
        <p:spPr>
          <a:xfrm>
            <a:off x="0" y="6488668"/>
            <a:ext cx="409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Lehmann, </a:t>
            </a:r>
            <a:r>
              <a:rPr lang="en-US" dirty="0" err="1"/>
              <a:t>Profumo</a:t>
            </a:r>
            <a:r>
              <a:rPr lang="en-US" dirty="0"/>
              <a:t> and </a:t>
            </a:r>
            <a:r>
              <a:rPr lang="en-US" dirty="0" err="1"/>
              <a:t>Yant</a:t>
            </a:r>
            <a:r>
              <a:rPr lang="en-US" dirty="0"/>
              <a:t>, JCAP 2018</a:t>
            </a:r>
          </a:p>
        </p:txBody>
      </p:sp>
    </p:spTree>
    <p:extLst>
      <p:ext uri="{BB962C8B-B14F-4D97-AF65-F5344CB8AC3E}">
        <p14:creationId xmlns:p14="http://schemas.microsoft.com/office/powerpoint/2010/main" val="22537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7FF3450-CAD6-BD48-A6B5-E5540F8E0151}"/>
              </a:ext>
            </a:extLst>
          </p:cNvPr>
          <p:cNvSpPr txBox="1"/>
          <p:nvPr/>
        </p:nvSpPr>
        <p:spPr>
          <a:xfrm>
            <a:off x="0" y="6488668"/>
            <a:ext cx="409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Lehmann, </a:t>
            </a:r>
            <a:r>
              <a:rPr lang="en-US" dirty="0" err="1"/>
              <a:t>Profumo</a:t>
            </a:r>
            <a:r>
              <a:rPr lang="en-US" dirty="0"/>
              <a:t> and </a:t>
            </a:r>
            <a:r>
              <a:rPr lang="en-US" dirty="0" err="1"/>
              <a:t>Yant</a:t>
            </a:r>
            <a:r>
              <a:rPr lang="en-US" dirty="0"/>
              <a:t>, JCAP 2018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CEFB08-4A40-024D-8D81-BC4DFF5D8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04" y="764443"/>
            <a:ext cx="7912100" cy="3898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F3AA83-6915-DF4E-8E31-A4CED423FB2A}"/>
              </a:ext>
            </a:extLst>
          </p:cNvPr>
          <p:cNvSpPr txBox="1"/>
          <p:nvPr/>
        </p:nvSpPr>
        <p:spPr>
          <a:xfrm>
            <a:off x="592504" y="5037396"/>
            <a:ext cx="78475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So </a:t>
            </a:r>
            <a:r>
              <a:rPr lang="en-US" sz="3200" b="1" dirty="0">
                <a:solidFill>
                  <a:srgbClr val="FF0000"/>
                </a:solidFill>
              </a:rPr>
              <a:t>YES</a:t>
            </a:r>
            <a:r>
              <a:rPr lang="en-US" sz="3200" b="1" dirty="0"/>
              <a:t>, depending on the constraints choice,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</a:rPr>
              <a:t>PBH</a:t>
            </a:r>
            <a:r>
              <a:rPr lang="en-US" sz="3200" b="1" dirty="0"/>
              <a:t> can be </a:t>
            </a:r>
            <a:r>
              <a:rPr lang="en-US" sz="3200" b="1" dirty="0">
                <a:solidFill>
                  <a:srgbClr val="FF0000"/>
                </a:solidFill>
              </a:rPr>
              <a:t>100% of the dark matter</a:t>
            </a:r>
            <a:r>
              <a:rPr lang="en-US" sz="3200" b="1" dirty="0"/>
              <a:t>!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92D2EC6-AF70-2A40-8050-96F21126C61A}"/>
              </a:ext>
            </a:extLst>
          </p:cNvPr>
          <p:cNvSpPr/>
          <p:nvPr/>
        </p:nvSpPr>
        <p:spPr>
          <a:xfrm>
            <a:off x="1816274" y="1453019"/>
            <a:ext cx="2281194" cy="2229633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91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1EB1263-60DE-0440-AE02-98C1CD9E2F71}"/>
              </a:ext>
            </a:extLst>
          </p:cNvPr>
          <p:cNvSpPr txBox="1"/>
          <p:nvPr/>
        </p:nvSpPr>
        <p:spPr>
          <a:xfrm>
            <a:off x="145774" y="164494"/>
            <a:ext cx="8797457" cy="210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Is there a </a:t>
            </a:r>
            <a:r>
              <a:rPr lang="en-US" sz="2800" b="1" dirty="0">
                <a:solidFill>
                  <a:srgbClr val="FF0000"/>
                </a:solidFill>
              </a:rPr>
              <a:t>goldilocks</a:t>
            </a:r>
            <a:r>
              <a:rPr lang="en-US" sz="2800" b="1" dirty="0"/>
              <a:t> signature of </a:t>
            </a:r>
            <a:r>
              <a:rPr lang="en-US" sz="2800" b="1" dirty="0">
                <a:solidFill>
                  <a:srgbClr val="FF0000"/>
                </a:solidFill>
              </a:rPr>
              <a:t>PBH</a:t>
            </a:r>
            <a:r>
              <a:rPr lang="en-US" sz="2800" b="1" dirty="0"/>
              <a:t>?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Yes! </a:t>
            </a:r>
            <a:r>
              <a:rPr lang="en-US" sz="2800" b="1" dirty="0">
                <a:solidFill>
                  <a:srgbClr val="FF0000"/>
                </a:solidFill>
              </a:rPr>
              <a:t>BH merger </a:t>
            </a:r>
            <a:r>
              <a:rPr lang="en-US" sz="2800" b="1" dirty="0"/>
              <a:t>with a </a:t>
            </a:r>
            <a:r>
              <a:rPr lang="en-US" sz="2800" b="1" dirty="0">
                <a:solidFill>
                  <a:srgbClr val="FF0000"/>
                </a:solidFill>
              </a:rPr>
              <a:t>sub-Chandrasekhar</a:t>
            </a:r>
            <a:r>
              <a:rPr lang="en-US" sz="2800" b="1" dirty="0"/>
              <a:t> mass (1.4 </a:t>
            </a:r>
            <a:r>
              <a:rPr lang="en-US" sz="2800" b="1" dirty="0" err="1"/>
              <a:t>M</a:t>
            </a:r>
            <a:r>
              <a:rPr lang="en-US" sz="2800" b="1" baseline="-25000" dirty="0" err="1"/>
              <a:t>sun</a:t>
            </a:r>
            <a:r>
              <a:rPr lang="en-US" sz="2800" b="1" dirty="0"/>
              <a:t>)</a:t>
            </a:r>
          </a:p>
          <a:p>
            <a:pPr algn="ctr"/>
            <a:endParaRPr lang="en-US" sz="2800" b="1" baseline="-25000" dirty="0"/>
          </a:p>
          <a:p>
            <a:pPr algn="ctr"/>
            <a:r>
              <a:rPr lang="en-US" sz="2800" b="1" dirty="0"/>
              <a:t>LIGO </a:t>
            </a:r>
            <a:r>
              <a:rPr lang="en-US" sz="2800" b="1" dirty="0">
                <a:solidFill>
                  <a:srgbClr val="FF0000"/>
                </a:solidFill>
              </a:rPr>
              <a:t>search results </a:t>
            </a:r>
            <a:r>
              <a:rPr lang="en-US" sz="2800" b="1" dirty="0"/>
              <a:t>are out*</a:t>
            </a:r>
          </a:p>
        </p:txBody>
      </p:sp>
    </p:spTree>
    <p:extLst>
      <p:ext uri="{BB962C8B-B14F-4D97-AF65-F5344CB8AC3E}">
        <p14:creationId xmlns:p14="http://schemas.microsoft.com/office/powerpoint/2010/main" val="331264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1EB1263-60DE-0440-AE02-98C1CD9E2F71}"/>
              </a:ext>
            </a:extLst>
          </p:cNvPr>
          <p:cNvSpPr txBox="1"/>
          <p:nvPr/>
        </p:nvSpPr>
        <p:spPr>
          <a:xfrm>
            <a:off x="145774" y="164494"/>
            <a:ext cx="8797457" cy="542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Is there a </a:t>
            </a:r>
            <a:r>
              <a:rPr lang="en-US" sz="2800" b="1" dirty="0">
                <a:solidFill>
                  <a:srgbClr val="FF0000"/>
                </a:solidFill>
              </a:rPr>
              <a:t>goldilocks</a:t>
            </a:r>
            <a:r>
              <a:rPr lang="en-US" sz="2800" b="1" dirty="0"/>
              <a:t> signature of </a:t>
            </a:r>
            <a:r>
              <a:rPr lang="en-US" sz="2800" b="1" dirty="0">
                <a:solidFill>
                  <a:srgbClr val="FF0000"/>
                </a:solidFill>
              </a:rPr>
              <a:t>PBH</a:t>
            </a:r>
            <a:r>
              <a:rPr lang="en-US" sz="2800" b="1" dirty="0"/>
              <a:t>?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Yes! </a:t>
            </a:r>
            <a:r>
              <a:rPr lang="en-US" sz="2800" b="1" dirty="0">
                <a:solidFill>
                  <a:srgbClr val="FF0000"/>
                </a:solidFill>
              </a:rPr>
              <a:t>BH merger </a:t>
            </a:r>
            <a:r>
              <a:rPr lang="en-US" sz="2800" b="1" dirty="0"/>
              <a:t>with a </a:t>
            </a:r>
            <a:r>
              <a:rPr lang="en-US" sz="2800" b="1" dirty="0">
                <a:solidFill>
                  <a:srgbClr val="FF0000"/>
                </a:solidFill>
              </a:rPr>
              <a:t>sub-Chandrasekhar</a:t>
            </a:r>
            <a:r>
              <a:rPr lang="en-US" sz="2800" b="1" dirty="0"/>
              <a:t> mass (1.4 </a:t>
            </a:r>
            <a:r>
              <a:rPr lang="en-US" sz="2800" b="1" dirty="0" err="1"/>
              <a:t>M</a:t>
            </a:r>
            <a:r>
              <a:rPr lang="en-US" sz="2800" b="1" baseline="-25000" dirty="0" err="1"/>
              <a:t>sun</a:t>
            </a:r>
            <a:r>
              <a:rPr lang="en-US" sz="2800" b="1" dirty="0"/>
              <a:t>)</a:t>
            </a:r>
          </a:p>
          <a:p>
            <a:pPr algn="ctr"/>
            <a:endParaRPr lang="en-US" sz="2800" b="1" baseline="-25000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Given a </a:t>
            </a:r>
            <a:r>
              <a:rPr lang="en-US" sz="2800" b="1" dirty="0">
                <a:solidFill>
                  <a:srgbClr val="FF0000"/>
                </a:solidFill>
              </a:rPr>
              <a:t>mass function</a:t>
            </a:r>
            <a:r>
              <a:rPr lang="en-US" sz="2800" b="1" dirty="0"/>
              <a:t>, one can calculate: </a:t>
            </a:r>
          </a:p>
          <a:p>
            <a:pPr algn="ctr"/>
            <a:endParaRPr lang="en-US" sz="2800" b="1" dirty="0"/>
          </a:p>
          <a:p>
            <a:pPr marL="514350" indent="-514350" algn="ctr">
              <a:buClr>
                <a:schemeClr val="tx1"/>
              </a:buClr>
              <a:buFont typeface="+mj-lt"/>
              <a:buAutoNum type="arabicPeriod"/>
            </a:pPr>
            <a:r>
              <a:rPr lang="en-US" sz="2800" b="1" dirty="0">
                <a:solidFill>
                  <a:srgbClr val="FF0000"/>
                </a:solidFill>
              </a:rPr>
              <a:t>Rate</a:t>
            </a:r>
            <a:r>
              <a:rPr lang="en-US" sz="2800" b="1" dirty="0"/>
              <a:t> of “goldilocks events”</a:t>
            </a:r>
          </a:p>
          <a:p>
            <a:pPr marL="514350" indent="-514350" algn="ctr">
              <a:buAutoNum type="arabicPeriod"/>
            </a:pPr>
            <a:endParaRPr lang="en-US" sz="2800" b="1" dirty="0"/>
          </a:p>
          <a:p>
            <a:pPr marL="514350" indent="-514350" algn="ctr">
              <a:buAutoNum type="arabicPeriod"/>
            </a:pPr>
            <a:endParaRPr lang="en-US" sz="2800" b="1" dirty="0"/>
          </a:p>
          <a:p>
            <a:pPr marL="514350" indent="-514350" algn="ctr">
              <a:buAutoNum type="arabicPeriod"/>
            </a:pPr>
            <a:endParaRPr lang="en-US" sz="2000" b="1" dirty="0"/>
          </a:p>
          <a:p>
            <a:pPr marL="514350" indent="-514350" algn="ctr">
              <a:buClr>
                <a:schemeClr val="tx1"/>
              </a:buClr>
              <a:buFont typeface="+mj-lt"/>
              <a:buAutoNum type="arabicPeriod"/>
            </a:pPr>
            <a:r>
              <a:rPr lang="en-US" sz="2800" b="1" dirty="0">
                <a:solidFill>
                  <a:srgbClr val="FF0000"/>
                </a:solidFill>
              </a:rPr>
              <a:t>Mass fraction </a:t>
            </a:r>
            <a:r>
              <a:rPr lang="en-US" sz="2800" b="1" dirty="0"/>
              <a:t>of </a:t>
            </a:r>
            <a:r>
              <a:rPr lang="en-US" sz="2800" b="1" dirty="0" err="1">
                <a:solidFill>
                  <a:srgbClr val="FF0000"/>
                </a:solidFill>
              </a:rPr>
              <a:t>light+detectable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/>
              <a:t>BHs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A79C81-8650-394E-84FB-E1873CB62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679" y="5671631"/>
            <a:ext cx="3498048" cy="11018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B73DED-004E-6744-AD33-183236BD1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862" y="4041140"/>
            <a:ext cx="5586275" cy="91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9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1EB1263-60DE-0440-AE02-98C1CD9E2F71}"/>
              </a:ext>
            </a:extLst>
          </p:cNvPr>
          <p:cNvSpPr txBox="1"/>
          <p:nvPr/>
        </p:nvSpPr>
        <p:spPr>
          <a:xfrm>
            <a:off x="145774" y="164494"/>
            <a:ext cx="8797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We can </a:t>
            </a:r>
            <a:r>
              <a:rPr lang="en-US" sz="2800" b="1" dirty="0">
                <a:solidFill>
                  <a:srgbClr val="FF0000"/>
                </a:solidFill>
              </a:rPr>
              <a:t>numerically</a:t>
            </a:r>
            <a:r>
              <a:rPr lang="en-US" sz="2800" b="1" dirty="0"/>
              <a:t> compute the </a:t>
            </a:r>
            <a:r>
              <a:rPr lang="en-US" sz="2800" b="1" dirty="0">
                <a:solidFill>
                  <a:srgbClr val="FF0000"/>
                </a:solidFill>
              </a:rPr>
              <a:t>maximal</a:t>
            </a:r>
            <a:r>
              <a:rPr lang="en-US" sz="2800" b="1" dirty="0"/>
              <a:t> and </a:t>
            </a:r>
            <a:r>
              <a:rPr lang="en-US" sz="2800" b="1" dirty="0">
                <a:solidFill>
                  <a:srgbClr val="FF0000"/>
                </a:solidFill>
              </a:rPr>
              <a:t>minimal</a:t>
            </a:r>
            <a:r>
              <a:rPr lang="en-US" sz="2800" b="1" dirty="0"/>
              <a:t> possible “</a:t>
            </a:r>
            <a:r>
              <a:rPr lang="en-US" sz="2800" b="1" dirty="0">
                <a:solidFill>
                  <a:srgbClr val="FF0000"/>
                </a:solidFill>
              </a:rPr>
              <a:t>goldilocks event rate</a:t>
            </a:r>
            <a:r>
              <a:rPr lang="en-US" sz="2800" b="1" dirty="0"/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9675D6-6F32-8F49-85E5-F308065F8993}"/>
              </a:ext>
            </a:extLst>
          </p:cNvPr>
          <p:cNvSpPr txBox="1"/>
          <p:nvPr/>
        </p:nvSpPr>
        <p:spPr>
          <a:xfrm>
            <a:off x="0" y="6488668"/>
            <a:ext cx="3837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Lehmann, </a:t>
            </a:r>
            <a:r>
              <a:rPr lang="en-US" dirty="0" err="1"/>
              <a:t>Profumo</a:t>
            </a:r>
            <a:r>
              <a:rPr lang="en-US" dirty="0"/>
              <a:t> and </a:t>
            </a:r>
            <a:r>
              <a:rPr lang="en-US" dirty="0" err="1"/>
              <a:t>Yant</a:t>
            </a:r>
            <a:r>
              <a:rPr lang="en-US" dirty="0"/>
              <a:t>, MNRAS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E35DDF-E0D7-174B-B33C-ED8DD14CF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498" y="1131799"/>
            <a:ext cx="9144000" cy="5356869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D3F505E-3CF8-E340-8EAC-D3AF899A8CCA}"/>
              </a:ext>
            </a:extLst>
          </p:cNvPr>
          <p:cNvSpPr/>
          <p:nvPr/>
        </p:nvSpPr>
        <p:spPr>
          <a:xfrm>
            <a:off x="2982134" y="2813189"/>
            <a:ext cx="1589866" cy="272911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00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1EB1263-60DE-0440-AE02-98C1CD9E2F71}"/>
              </a:ext>
            </a:extLst>
          </p:cNvPr>
          <p:cNvSpPr txBox="1"/>
          <p:nvPr/>
        </p:nvSpPr>
        <p:spPr>
          <a:xfrm>
            <a:off x="145774" y="164494"/>
            <a:ext cx="8797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We can </a:t>
            </a:r>
            <a:r>
              <a:rPr lang="en-US" sz="2800" b="1" dirty="0">
                <a:solidFill>
                  <a:srgbClr val="FF0000"/>
                </a:solidFill>
              </a:rPr>
              <a:t>numerically</a:t>
            </a:r>
            <a:r>
              <a:rPr lang="en-US" sz="2800" b="1" dirty="0"/>
              <a:t> compute the </a:t>
            </a:r>
            <a:r>
              <a:rPr lang="en-US" sz="2800" b="1" dirty="0">
                <a:solidFill>
                  <a:srgbClr val="FF0000"/>
                </a:solidFill>
              </a:rPr>
              <a:t>maximal</a:t>
            </a:r>
            <a:r>
              <a:rPr lang="en-US" sz="2800" b="1" dirty="0"/>
              <a:t> and </a:t>
            </a:r>
            <a:r>
              <a:rPr lang="en-US" sz="2800" b="1" dirty="0">
                <a:solidFill>
                  <a:srgbClr val="FF0000"/>
                </a:solidFill>
              </a:rPr>
              <a:t>minimal</a:t>
            </a:r>
            <a:r>
              <a:rPr lang="en-US" sz="2800" b="1" dirty="0"/>
              <a:t> possible “</a:t>
            </a:r>
            <a:r>
              <a:rPr lang="en-US" sz="2800" b="1" dirty="0">
                <a:solidFill>
                  <a:srgbClr val="FF0000"/>
                </a:solidFill>
              </a:rPr>
              <a:t>goldilocks event rate</a:t>
            </a:r>
            <a:r>
              <a:rPr lang="en-US" sz="2800" b="1" dirty="0"/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9675D6-6F32-8F49-85E5-F308065F8993}"/>
              </a:ext>
            </a:extLst>
          </p:cNvPr>
          <p:cNvSpPr txBox="1"/>
          <p:nvPr/>
        </p:nvSpPr>
        <p:spPr>
          <a:xfrm>
            <a:off x="0" y="6488668"/>
            <a:ext cx="3837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Lehmann, </a:t>
            </a:r>
            <a:r>
              <a:rPr lang="en-US" dirty="0" err="1"/>
              <a:t>Profumo</a:t>
            </a:r>
            <a:r>
              <a:rPr lang="en-US" dirty="0"/>
              <a:t> and </a:t>
            </a:r>
            <a:r>
              <a:rPr lang="en-US" dirty="0" err="1"/>
              <a:t>Yant</a:t>
            </a:r>
            <a:r>
              <a:rPr lang="en-US" dirty="0"/>
              <a:t>, MNRAS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0DB67D-01BD-3747-99DB-5050C9ED5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1336"/>
            <a:ext cx="9144000" cy="5504597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D3F505E-3CF8-E340-8EAC-D3AF899A8CCA}"/>
              </a:ext>
            </a:extLst>
          </p:cNvPr>
          <p:cNvSpPr/>
          <p:nvPr/>
        </p:nvSpPr>
        <p:spPr>
          <a:xfrm>
            <a:off x="5279564" y="2836049"/>
            <a:ext cx="1589866" cy="272911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54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1EB1263-60DE-0440-AE02-98C1CD9E2F71}"/>
              </a:ext>
            </a:extLst>
          </p:cNvPr>
          <p:cNvSpPr txBox="1"/>
          <p:nvPr/>
        </p:nvSpPr>
        <p:spPr>
          <a:xfrm>
            <a:off x="145774" y="164494"/>
            <a:ext cx="8797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We can </a:t>
            </a:r>
            <a:r>
              <a:rPr lang="en-US" sz="2800" b="1" dirty="0">
                <a:solidFill>
                  <a:srgbClr val="FF0000"/>
                </a:solidFill>
              </a:rPr>
              <a:t>numerically</a:t>
            </a:r>
            <a:r>
              <a:rPr lang="en-US" sz="2800" b="1" dirty="0"/>
              <a:t> compute the </a:t>
            </a:r>
            <a:r>
              <a:rPr lang="en-US" sz="2800" b="1" dirty="0">
                <a:solidFill>
                  <a:srgbClr val="FF0000"/>
                </a:solidFill>
              </a:rPr>
              <a:t>maximal</a:t>
            </a:r>
            <a:r>
              <a:rPr lang="en-US" sz="2800" b="1" dirty="0"/>
              <a:t> and </a:t>
            </a:r>
            <a:r>
              <a:rPr lang="en-US" sz="2800" b="1" dirty="0">
                <a:solidFill>
                  <a:srgbClr val="FF0000"/>
                </a:solidFill>
              </a:rPr>
              <a:t>minimal</a:t>
            </a:r>
            <a:r>
              <a:rPr lang="en-US" sz="2800" b="1" dirty="0"/>
              <a:t> possible “</a:t>
            </a:r>
            <a:r>
              <a:rPr lang="en-US" sz="2800" b="1" dirty="0">
                <a:solidFill>
                  <a:srgbClr val="FF0000"/>
                </a:solidFill>
              </a:rPr>
              <a:t>goldilocks event rate</a:t>
            </a:r>
            <a:r>
              <a:rPr lang="en-US" sz="2800" b="1" dirty="0"/>
              <a:t>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9675D6-6F32-8F49-85E5-F308065F8993}"/>
              </a:ext>
            </a:extLst>
          </p:cNvPr>
          <p:cNvSpPr txBox="1"/>
          <p:nvPr/>
        </p:nvSpPr>
        <p:spPr>
          <a:xfrm>
            <a:off x="0" y="6488668"/>
            <a:ext cx="3837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Lehmann, </a:t>
            </a:r>
            <a:r>
              <a:rPr lang="en-US" dirty="0" err="1"/>
              <a:t>Profumo</a:t>
            </a:r>
            <a:r>
              <a:rPr lang="en-US" dirty="0"/>
              <a:t> and </a:t>
            </a:r>
            <a:r>
              <a:rPr lang="en-US" dirty="0" err="1"/>
              <a:t>Yant</a:t>
            </a:r>
            <a:r>
              <a:rPr lang="en-US" dirty="0"/>
              <a:t>, MNRAS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99B5314-2760-8F48-A8CE-35B3D2B3E3E7}"/>
              </a:ext>
            </a:extLst>
          </p:cNvPr>
          <p:cNvGrpSpPr/>
          <p:nvPr/>
        </p:nvGrpSpPr>
        <p:grpSpPr>
          <a:xfrm>
            <a:off x="0" y="1633953"/>
            <a:ext cx="9144000" cy="3590094"/>
            <a:chOff x="0" y="1633953"/>
            <a:chExt cx="9144000" cy="35900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E49D8FC-3197-9D49-8E92-833C33E915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633953"/>
              <a:ext cx="9144000" cy="359009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6536089-63A4-8D40-90E0-9C7F2829CCF5}"/>
                </a:ext>
              </a:extLst>
            </p:cNvPr>
            <p:cNvSpPr txBox="1"/>
            <p:nvPr/>
          </p:nvSpPr>
          <p:spPr>
            <a:xfrm>
              <a:off x="6617970" y="1854216"/>
              <a:ext cx="774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10 yr</a:t>
              </a:r>
              <a:r>
                <a:rPr lang="en-US" baseline="30000" dirty="0">
                  <a:solidFill>
                    <a:schemeClr val="bg1"/>
                  </a:solidFill>
                </a:rPr>
                <a:t>-1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52F7E81-D9C1-3B4D-88C3-7BB5E0BB3685}"/>
                </a:ext>
              </a:extLst>
            </p:cNvPr>
            <p:cNvSpPr txBox="1"/>
            <p:nvPr/>
          </p:nvSpPr>
          <p:spPr>
            <a:xfrm>
              <a:off x="6793230" y="2869700"/>
              <a:ext cx="6572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 yr</a:t>
              </a:r>
              <a:r>
                <a:rPr lang="en-US" baseline="30000" dirty="0">
                  <a:solidFill>
                    <a:schemeClr val="bg1"/>
                  </a:solidFill>
                </a:rPr>
                <a:t>-1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56FE651-9A78-1A43-8ABF-4C1C8B5C35F8}"/>
                </a:ext>
              </a:extLst>
            </p:cNvPr>
            <p:cNvSpPr txBox="1"/>
            <p:nvPr/>
          </p:nvSpPr>
          <p:spPr>
            <a:xfrm>
              <a:off x="6793230" y="3677541"/>
              <a:ext cx="8319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0.1 yr</a:t>
              </a:r>
              <a:r>
                <a:rPr lang="en-US" baseline="30000" dirty="0">
                  <a:solidFill>
                    <a:schemeClr val="bg1"/>
                  </a:solidFill>
                </a:rPr>
                <a:t>-1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0EADE37B-9172-DC44-8775-C3138AA28E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0461" y="5339349"/>
            <a:ext cx="2540000" cy="800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AAD912D-2B9B-FB43-B3C0-D2737C11C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1940" y="5481707"/>
            <a:ext cx="2641600" cy="749300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305B536-5D11-214F-9B8F-9AD802318A3C}"/>
              </a:ext>
            </a:extLst>
          </p:cNvPr>
          <p:cNvSpPr/>
          <p:nvPr/>
        </p:nvSpPr>
        <p:spPr>
          <a:xfrm>
            <a:off x="4022264" y="3677541"/>
            <a:ext cx="366856" cy="791589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B18FBDC-1ED2-F04D-B1C0-5344C588B17D}"/>
              </a:ext>
            </a:extLst>
          </p:cNvPr>
          <p:cNvSpPr/>
          <p:nvPr/>
        </p:nvSpPr>
        <p:spPr>
          <a:xfrm>
            <a:off x="8678084" y="3677540"/>
            <a:ext cx="366856" cy="791589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23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>
            <a:off x="358159" y="3758543"/>
            <a:ext cx="8624838" cy="788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8159" y="3912367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-20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188157" y="3912367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000564" y="391236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877091" y="391236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753618" y="391236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630145" y="391236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40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273158" y="3912367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-10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6506672" y="391236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50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383199" y="391236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60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259722" y="3912367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626347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14947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403547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92147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180747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069347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957947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846547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735147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623748" y="3687547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2861282F-42E4-F940-A52E-D5B9DD1CD46A}"/>
              </a:ext>
            </a:extLst>
          </p:cNvPr>
          <p:cNvGrpSpPr/>
          <p:nvPr/>
        </p:nvGrpSpPr>
        <p:grpSpPr>
          <a:xfrm>
            <a:off x="351793" y="3244534"/>
            <a:ext cx="8544854" cy="307777"/>
            <a:chOff x="351793" y="3244534"/>
            <a:chExt cx="8544854" cy="30777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AFAB152-3A24-514E-8EF6-64E441F7B871}"/>
                </a:ext>
              </a:extLst>
            </p:cNvPr>
            <p:cNvSpPr txBox="1"/>
            <p:nvPr/>
          </p:nvSpPr>
          <p:spPr>
            <a:xfrm>
              <a:off x="2116995" y="3244534"/>
              <a:ext cx="6383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-33 </a:t>
              </a:r>
              <a:r>
                <a:rPr lang="en-US" sz="1400" dirty="0"/>
                <a:t>g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E0E1AE0-D332-414E-8732-8788406F6B03}"/>
                </a:ext>
              </a:extLst>
            </p:cNvPr>
            <p:cNvSpPr txBox="1"/>
            <p:nvPr/>
          </p:nvSpPr>
          <p:spPr>
            <a:xfrm>
              <a:off x="1234394" y="3244534"/>
              <a:ext cx="6383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-43 </a:t>
              </a:r>
              <a:r>
                <a:rPr lang="en-US" sz="1400" dirty="0"/>
                <a:t>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D0DAB9C-4509-CA41-A2CA-47D1FC9CCF1B}"/>
                </a:ext>
              </a:extLst>
            </p:cNvPr>
            <p:cNvSpPr txBox="1"/>
            <p:nvPr/>
          </p:nvSpPr>
          <p:spPr>
            <a:xfrm>
              <a:off x="351793" y="3244534"/>
              <a:ext cx="6383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-53 </a:t>
              </a:r>
              <a:r>
                <a:rPr lang="en-US" sz="1400" dirty="0"/>
                <a:t>g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0656007-AD51-E246-B997-E0FBA090C53A}"/>
                </a:ext>
              </a:extLst>
            </p:cNvPr>
            <p:cNvSpPr txBox="1"/>
            <p:nvPr/>
          </p:nvSpPr>
          <p:spPr>
            <a:xfrm>
              <a:off x="2999596" y="3244534"/>
              <a:ext cx="6383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-23 </a:t>
              </a:r>
              <a:r>
                <a:rPr lang="en-US" sz="1400" dirty="0"/>
                <a:t>g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0F8037-15AD-9E4D-88D2-A5D89E7870CE}"/>
                </a:ext>
              </a:extLst>
            </p:cNvPr>
            <p:cNvSpPr txBox="1"/>
            <p:nvPr/>
          </p:nvSpPr>
          <p:spPr>
            <a:xfrm>
              <a:off x="3882197" y="3244534"/>
              <a:ext cx="6383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-13 </a:t>
              </a:r>
              <a:r>
                <a:rPr lang="en-US" sz="1400" dirty="0"/>
                <a:t>g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DE06CBF-6693-9142-A557-525CE29171E3}"/>
                </a:ext>
              </a:extLst>
            </p:cNvPr>
            <p:cNvSpPr txBox="1"/>
            <p:nvPr/>
          </p:nvSpPr>
          <p:spPr>
            <a:xfrm>
              <a:off x="4764798" y="3244534"/>
              <a:ext cx="5774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-3 </a:t>
              </a:r>
              <a:r>
                <a:rPr lang="en-US" sz="1400" dirty="0"/>
                <a:t>g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63F13AC-5B3C-484A-815B-B50FE44B3EDE}"/>
                </a:ext>
              </a:extLst>
            </p:cNvPr>
            <p:cNvSpPr txBox="1"/>
            <p:nvPr/>
          </p:nvSpPr>
          <p:spPr>
            <a:xfrm>
              <a:off x="5647399" y="3244534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7 </a:t>
              </a:r>
              <a:r>
                <a:rPr lang="en-US" sz="1400" dirty="0"/>
                <a:t>g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0D9465F-50D3-4248-828B-CAA95BD27478}"/>
                </a:ext>
              </a:extLst>
            </p:cNvPr>
            <p:cNvSpPr txBox="1"/>
            <p:nvPr/>
          </p:nvSpPr>
          <p:spPr>
            <a:xfrm>
              <a:off x="6530000" y="3244534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17 </a:t>
              </a:r>
              <a:r>
                <a:rPr lang="en-US" sz="1400" dirty="0"/>
                <a:t>g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B74D0E6-98C1-024E-9539-915A4F0D90C2}"/>
                </a:ext>
              </a:extLst>
            </p:cNvPr>
            <p:cNvSpPr txBox="1"/>
            <p:nvPr/>
          </p:nvSpPr>
          <p:spPr>
            <a:xfrm>
              <a:off x="7412601" y="3244534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27 </a:t>
              </a:r>
              <a:r>
                <a:rPr lang="en-US" sz="1400" dirty="0"/>
                <a:t>g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6238A1D-D0EF-324C-920F-32B07722F77A}"/>
                </a:ext>
              </a:extLst>
            </p:cNvPr>
            <p:cNvSpPr txBox="1"/>
            <p:nvPr/>
          </p:nvSpPr>
          <p:spPr>
            <a:xfrm>
              <a:off x="8295200" y="3244534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</a:t>
              </a:r>
              <a:r>
                <a:rPr lang="en-US" sz="1400" baseline="30000" dirty="0"/>
                <a:t>37 </a:t>
              </a:r>
              <a:r>
                <a:rPr lang="en-US" sz="1400" dirty="0"/>
                <a:t>g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2F1D8C1-62D3-2440-B47C-34CAE41D0E71}"/>
              </a:ext>
            </a:extLst>
          </p:cNvPr>
          <p:cNvGrpSpPr/>
          <p:nvPr/>
        </p:nvGrpSpPr>
        <p:grpSpPr>
          <a:xfrm>
            <a:off x="466647" y="401156"/>
            <a:ext cx="3300696" cy="2483322"/>
            <a:chOff x="2270395" y="154014"/>
            <a:chExt cx="3893115" cy="3094971"/>
          </a:xfrm>
        </p:grpSpPr>
        <p:pic>
          <p:nvPicPr>
            <p:cNvPr id="49" name="Picture 48" descr="sextansa.jpg">
              <a:extLst>
                <a:ext uri="{FF2B5EF4-FFF2-40B4-BE49-F238E27FC236}">
                  <a16:creationId xmlns:a16="http://schemas.microsoft.com/office/drawing/2014/main" id="{3BD588FB-26A5-EF40-89B8-6082B7439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0395" y="154014"/>
              <a:ext cx="3893115" cy="3082926"/>
            </a:xfrm>
            <a:prstGeom prst="rect">
              <a:avLst/>
            </a:prstGeom>
          </p:spPr>
        </p:pic>
        <p:pic>
          <p:nvPicPr>
            <p:cNvPr id="50" name="Picture 49" descr="purewave.jpg">
              <a:extLst>
                <a:ext uri="{FF2B5EF4-FFF2-40B4-BE49-F238E27FC236}">
                  <a16:creationId xmlns:a16="http://schemas.microsoft.com/office/drawing/2014/main" id="{C140A872-2AA1-0840-B7D2-60D5DD2D4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1990" y="2540147"/>
              <a:ext cx="1981519" cy="708838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6F1046-7525-B241-B6FB-C23775EA11C3}"/>
              </a:ext>
            </a:extLst>
          </p:cNvPr>
          <p:cNvGrpSpPr/>
          <p:nvPr/>
        </p:nvGrpSpPr>
        <p:grpSpPr>
          <a:xfrm>
            <a:off x="368357" y="3863555"/>
            <a:ext cx="2679534" cy="2682702"/>
            <a:chOff x="368357" y="3863555"/>
            <a:chExt cx="2679534" cy="2682702"/>
          </a:xfrm>
        </p:grpSpPr>
        <p:cxnSp>
          <p:nvCxnSpPr>
            <p:cNvPr id="52" name="Elbow Connector 51">
              <a:extLst>
                <a:ext uri="{FF2B5EF4-FFF2-40B4-BE49-F238E27FC236}">
                  <a16:creationId xmlns:a16="http://schemas.microsoft.com/office/drawing/2014/main" id="{4EC5C4C1-C5B2-A942-9F2C-7A23D5FED16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266166" y="3965746"/>
              <a:ext cx="1844270" cy="1639888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97F98E0-7F64-DB41-9814-A0A498A80B28}"/>
                </a:ext>
              </a:extLst>
            </p:cNvPr>
            <p:cNvSpPr txBox="1"/>
            <p:nvPr/>
          </p:nvSpPr>
          <p:spPr>
            <a:xfrm>
              <a:off x="988994" y="5161262"/>
              <a:ext cx="2058897" cy="1384995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/>
                <a:t>Macroscopic</a:t>
              </a:r>
            </a:p>
            <a:p>
              <a:pPr algn="ctr"/>
              <a:r>
                <a:rPr lang="en-US" sz="2800" b="1" dirty="0"/>
                <a:t>Quantum</a:t>
              </a:r>
            </a:p>
            <a:p>
              <a:pPr algn="ctr"/>
              <a:r>
                <a:rPr lang="en-US" sz="2800" b="1" dirty="0"/>
                <a:t>Effects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604DF8-0779-8242-88A7-3FF706AE8A2E}"/>
              </a:ext>
            </a:extLst>
          </p:cNvPr>
          <p:cNvGrpSpPr/>
          <p:nvPr/>
        </p:nvGrpSpPr>
        <p:grpSpPr>
          <a:xfrm>
            <a:off x="6353420" y="3924200"/>
            <a:ext cx="2592121" cy="2611706"/>
            <a:chOff x="6353420" y="3924200"/>
            <a:chExt cx="2592121" cy="2611706"/>
          </a:xfrm>
        </p:grpSpPr>
        <p:cxnSp>
          <p:nvCxnSpPr>
            <p:cNvPr id="53" name="Elbow Connector 52">
              <a:extLst>
                <a:ext uri="{FF2B5EF4-FFF2-40B4-BE49-F238E27FC236}">
                  <a16:creationId xmlns:a16="http://schemas.microsoft.com/office/drawing/2014/main" id="{2892D8AD-393D-DB49-A68A-C7C228ED1226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7272469" y="4024402"/>
              <a:ext cx="1773274" cy="1572870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1EB57B8-CE76-784F-9BC7-427AC590FEB6}"/>
                </a:ext>
              </a:extLst>
            </p:cNvPr>
            <p:cNvSpPr txBox="1"/>
            <p:nvPr/>
          </p:nvSpPr>
          <p:spPr>
            <a:xfrm>
              <a:off x="6353420" y="5150911"/>
              <a:ext cx="2058897" cy="1384995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/>
                <a:t>Macroscopic</a:t>
              </a:r>
            </a:p>
            <a:p>
              <a:pPr algn="ctr"/>
              <a:r>
                <a:rPr lang="en-US" sz="2800" b="1" dirty="0"/>
                <a:t>Tidal</a:t>
              </a:r>
            </a:p>
            <a:p>
              <a:pPr algn="ctr"/>
              <a:r>
                <a:rPr lang="en-US" sz="2800" b="1" dirty="0"/>
                <a:t>Effects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75D4CD4-E489-1040-AAA5-11563B865FD2}"/>
              </a:ext>
            </a:extLst>
          </p:cNvPr>
          <p:cNvGrpSpPr/>
          <p:nvPr/>
        </p:nvGrpSpPr>
        <p:grpSpPr>
          <a:xfrm>
            <a:off x="3882197" y="604049"/>
            <a:ext cx="5189792" cy="1700675"/>
            <a:chOff x="3882197" y="604049"/>
            <a:chExt cx="5189792" cy="1700675"/>
          </a:xfrm>
        </p:grpSpPr>
        <p:pic>
          <p:nvPicPr>
            <p:cNvPr id="55" name="Picture 54" descr="47tuc_salt.jpg">
              <a:extLst>
                <a:ext uri="{FF2B5EF4-FFF2-40B4-BE49-F238E27FC236}">
                  <a16:creationId xmlns:a16="http://schemas.microsoft.com/office/drawing/2014/main" id="{690CBB09-0EB7-DC4F-B7F7-D6C0C6782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2197" y="604049"/>
              <a:ext cx="2068826" cy="16979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39DA674D-D5C8-7547-B11B-051D4268E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44790" y="604050"/>
              <a:ext cx="3027199" cy="17006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954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0A7C09E-CA9C-E348-999D-5E9F7F3B6F65}"/>
              </a:ext>
            </a:extLst>
          </p:cNvPr>
          <p:cNvSpPr txBox="1"/>
          <p:nvPr/>
        </p:nvSpPr>
        <p:spPr>
          <a:xfrm>
            <a:off x="145774" y="164494"/>
            <a:ext cx="8797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Besides the </a:t>
            </a:r>
            <a:r>
              <a:rPr lang="en-US" sz="2800" b="1" dirty="0">
                <a:solidFill>
                  <a:srgbClr val="FF0000"/>
                </a:solidFill>
              </a:rPr>
              <a:t>mass</a:t>
            </a:r>
            <a:r>
              <a:rPr lang="en-US" sz="2800" b="1" dirty="0"/>
              <a:t>, LIGO informs us about the </a:t>
            </a:r>
            <a:r>
              <a:rPr lang="en-US" sz="2800" b="1" dirty="0">
                <a:solidFill>
                  <a:srgbClr val="FF0000"/>
                </a:solidFill>
              </a:rPr>
              <a:t>spin</a:t>
            </a:r>
            <a:r>
              <a:rPr lang="en-US" sz="2800" b="1" dirty="0"/>
              <a:t> of BHs…</a:t>
            </a:r>
          </a:p>
        </p:txBody>
      </p:sp>
    </p:spTree>
    <p:extLst>
      <p:ext uri="{BB962C8B-B14F-4D97-AF65-F5344CB8AC3E}">
        <p14:creationId xmlns:p14="http://schemas.microsoft.com/office/powerpoint/2010/main" val="75694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E21EEC8-361A-BE42-AF6C-EBE0763CE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4076"/>
            <a:ext cx="9144000" cy="53968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9430FA-C2D3-B74B-B889-D0BD4E7FB185}"/>
              </a:ext>
            </a:extLst>
          </p:cNvPr>
          <p:cNvSpPr txBox="1"/>
          <p:nvPr/>
        </p:nvSpPr>
        <p:spPr>
          <a:xfrm>
            <a:off x="189571" y="6378498"/>
            <a:ext cx="4297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B5C376-9C1D-D040-87A6-408B7A9CA428}"/>
              </a:ext>
            </a:extLst>
          </p:cNvPr>
          <p:cNvSpPr/>
          <p:nvPr/>
        </p:nvSpPr>
        <p:spPr>
          <a:xfrm>
            <a:off x="4010489" y="4466492"/>
            <a:ext cx="5356249" cy="1393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A7C09E-CA9C-E348-999D-5E9F7F3B6F65}"/>
              </a:ext>
            </a:extLst>
          </p:cNvPr>
          <p:cNvSpPr txBox="1"/>
          <p:nvPr/>
        </p:nvSpPr>
        <p:spPr>
          <a:xfrm>
            <a:off x="145774" y="164494"/>
            <a:ext cx="8797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Besides the </a:t>
            </a:r>
            <a:r>
              <a:rPr lang="en-US" sz="2800" b="1" dirty="0">
                <a:solidFill>
                  <a:srgbClr val="FF0000"/>
                </a:solidFill>
              </a:rPr>
              <a:t>mass</a:t>
            </a:r>
            <a:r>
              <a:rPr lang="en-US" sz="2800" b="1" dirty="0"/>
              <a:t>, LIGO informs us about the </a:t>
            </a:r>
            <a:r>
              <a:rPr lang="en-US" sz="2800" b="1" dirty="0">
                <a:solidFill>
                  <a:srgbClr val="FF0000"/>
                </a:solidFill>
              </a:rPr>
              <a:t>spin</a:t>
            </a:r>
            <a:r>
              <a:rPr lang="en-US" sz="2800" b="1" dirty="0"/>
              <a:t> of BHs…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080F03-9236-644B-B2FD-6AD03019A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3092" y="4456254"/>
            <a:ext cx="3055434" cy="229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37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068A99-1F1F-7747-B1BC-1C96D3798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0384"/>
            <a:ext cx="9144000" cy="59172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0C5964-15B8-804E-8207-099409EBAAC4}"/>
              </a:ext>
            </a:extLst>
          </p:cNvPr>
          <p:cNvSpPr txBox="1"/>
          <p:nvPr/>
        </p:nvSpPr>
        <p:spPr>
          <a:xfrm>
            <a:off x="189571" y="6378498"/>
            <a:ext cx="4297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09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486EFD-9EA7-E742-BAB5-8D7F36D97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50"/>
            <a:ext cx="9144000" cy="63086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44F1EC-5A32-974F-B0AF-8464BA0F99A7}"/>
              </a:ext>
            </a:extLst>
          </p:cNvPr>
          <p:cNvSpPr txBox="1"/>
          <p:nvPr/>
        </p:nvSpPr>
        <p:spPr>
          <a:xfrm>
            <a:off x="189571" y="6378498"/>
            <a:ext cx="4297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33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76F102-6554-BC4D-86C2-B049CC46B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2587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CF7B6E-7670-5144-A554-10207216ADE9}"/>
              </a:ext>
            </a:extLst>
          </p:cNvPr>
          <p:cNvSpPr txBox="1"/>
          <p:nvPr/>
        </p:nvSpPr>
        <p:spPr>
          <a:xfrm>
            <a:off x="189571" y="6378498"/>
            <a:ext cx="4297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08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58D62E-6B69-0842-9419-8B46758DD0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0811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CDA5DD-7597-374A-8E7B-5D3336D1CA42}"/>
              </a:ext>
            </a:extLst>
          </p:cNvPr>
          <p:cNvSpPr txBox="1"/>
          <p:nvPr/>
        </p:nvSpPr>
        <p:spPr>
          <a:xfrm>
            <a:off x="189571" y="6378498"/>
            <a:ext cx="4297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2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FDFFF92-C239-3C4F-A727-AC92536A3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0339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EDBE98-61E2-4F45-B071-0E155F8E7825}"/>
              </a:ext>
            </a:extLst>
          </p:cNvPr>
          <p:cNvSpPr txBox="1"/>
          <p:nvPr/>
        </p:nvSpPr>
        <p:spPr>
          <a:xfrm>
            <a:off x="189571" y="6378498"/>
            <a:ext cx="4297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15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72F4CD-C65E-0041-A924-FC7DDC3D7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2831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00D7DF-AEF2-3248-9BC3-FE2B00E6C2A5}"/>
              </a:ext>
            </a:extLst>
          </p:cNvPr>
          <p:cNvSpPr txBox="1"/>
          <p:nvPr/>
        </p:nvSpPr>
        <p:spPr>
          <a:xfrm>
            <a:off x="189571" y="6378498"/>
            <a:ext cx="845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Fernandez and </a:t>
            </a:r>
            <a:r>
              <a:rPr lang="en-US" dirty="0" err="1"/>
              <a:t>Profumo</a:t>
            </a:r>
            <a:r>
              <a:rPr lang="en-US" dirty="0"/>
              <a:t>, 1905.13109 (JCAP); 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8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1B918F-321A-9F4A-A1E7-940AA8DFB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1783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13036B-D351-8444-A69A-2232538F8790}"/>
              </a:ext>
            </a:extLst>
          </p:cNvPr>
          <p:cNvSpPr txBox="1"/>
          <p:nvPr/>
        </p:nvSpPr>
        <p:spPr>
          <a:xfrm>
            <a:off x="189571" y="6378498"/>
            <a:ext cx="845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Fernandez and </a:t>
            </a:r>
            <a:r>
              <a:rPr lang="en-US" dirty="0" err="1"/>
              <a:t>Profumo</a:t>
            </a:r>
            <a:r>
              <a:rPr lang="en-US" dirty="0"/>
              <a:t>, 1905.13109 (JCAP); 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72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B4887E1-EA6E-774F-9FC0-A76609330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3883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08BEB6-21FA-D24C-8ABA-E53A9BBD2890}"/>
              </a:ext>
            </a:extLst>
          </p:cNvPr>
          <p:cNvSpPr txBox="1"/>
          <p:nvPr/>
        </p:nvSpPr>
        <p:spPr>
          <a:xfrm>
            <a:off x="189571" y="6378498"/>
            <a:ext cx="845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Fernandez and </a:t>
            </a:r>
            <a:r>
              <a:rPr lang="en-US" dirty="0" err="1"/>
              <a:t>Profumo</a:t>
            </a:r>
            <a:r>
              <a:rPr lang="en-US" dirty="0"/>
              <a:t>, 1905.13109 (JCAP); 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0ED6BDF-BFAF-EC48-9465-3367FD90FF44}"/>
              </a:ext>
            </a:extLst>
          </p:cNvPr>
          <p:cNvSpPr/>
          <p:nvPr/>
        </p:nvSpPr>
        <p:spPr>
          <a:xfrm>
            <a:off x="6853604" y="1515501"/>
            <a:ext cx="1204546" cy="36933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3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art 2">
            <a:extLst>
              <a:ext uri="{FF2B5EF4-FFF2-40B4-BE49-F238E27FC236}">
                <a16:creationId xmlns:a16="http://schemas.microsoft.com/office/drawing/2014/main" id="{8DCBC32B-9EB1-8C48-BF41-9EA63E3231C9}"/>
              </a:ext>
            </a:extLst>
          </p:cNvPr>
          <p:cNvSpPr/>
          <p:nvPr/>
        </p:nvSpPr>
        <p:spPr>
          <a:xfrm>
            <a:off x="2622028" y="5098829"/>
            <a:ext cx="1412454" cy="1338617"/>
          </a:xfrm>
          <a:prstGeom prst="hear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31655" y="5839134"/>
            <a:ext cx="8624838" cy="788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1655" y="5992958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-20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161653" y="5992958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974060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850587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727114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603641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40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246654" y="5992958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-10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6480168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50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356695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60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233218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998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884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3770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656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1542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0428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9314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8200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7086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597244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AFAB152-3A24-514E-8EF6-64E441F7B871}"/>
              </a:ext>
            </a:extLst>
          </p:cNvPr>
          <p:cNvSpPr txBox="1"/>
          <p:nvPr/>
        </p:nvSpPr>
        <p:spPr>
          <a:xfrm>
            <a:off x="2090491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-33 </a:t>
            </a:r>
            <a:r>
              <a:rPr lang="en-US" sz="1400" dirty="0"/>
              <a:t>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E0E1AE0-D332-414E-8732-8788406F6B03}"/>
              </a:ext>
            </a:extLst>
          </p:cNvPr>
          <p:cNvSpPr txBox="1"/>
          <p:nvPr/>
        </p:nvSpPr>
        <p:spPr>
          <a:xfrm>
            <a:off x="1207890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-43 </a:t>
            </a:r>
            <a:r>
              <a:rPr lang="en-US" sz="1400" dirty="0"/>
              <a:t>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0DAB9C-4509-CA41-A2CA-47D1FC9CCF1B}"/>
              </a:ext>
            </a:extLst>
          </p:cNvPr>
          <p:cNvSpPr txBox="1"/>
          <p:nvPr/>
        </p:nvSpPr>
        <p:spPr>
          <a:xfrm>
            <a:off x="325289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-53 </a:t>
            </a:r>
            <a:r>
              <a:rPr lang="en-US" sz="1400" dirty="0"/>
              <a:t>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0656007-AD51-E246-B997-E0FBA090C53A}"/>
              </a:ext>
            </a:extLst>
          </p:cNvPr>
          <p:cNvSpPr txBox="1"/>
          <p:nvPr/>
        </p:nvSpPr>
        <p:spPr>
          <a:xfrm>
            <a:off x="2973092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-23 </a:t>
            </a:r>
            <a:r>
              <a:rPr lang="en-US" sz="1400" dirty="0"/>
              <a:t>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10F8037-15AD-9E4D-88D2-A5D89E7870CE}"/>
              </a:ext>
            </a:extLst>
          </p:cNvPr>
          <p:cNvSpPr txBox="1"/>
          <p:nvPr/>
        </p:nvSpPr>
        <p:spPr>
          <a:xfrm>
            <a:off x="3855693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-13 </a:t>
            </a:r>
            <a:r>
              <a:rPr lang="en-US" sz="1400" dirty="0"/>
              <a:t>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DE06CBF-6693-9142-A557-525CE29171E3}"/>
              </a:ext>
            </a:extLst>
          </p:cNvPr>
          <p:cNvSpPr txBox="1"/>
          <p:nvPr/>
        </p:nvSpPr>
        <p:spPr>
          <a:xfrm>
            <a:off x="4738294" y="5325125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-3 </a:t>
            </a:r>
            <a:r>
              <a:rPr lang="en-US" sz="1400" dirty="0"/>
              <a:t>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63F13AC-5B3C-484A-815B-B50FE44B3EDE}"/>
              </a:ext>
            </a:extLst>
          </p:cNvPr>
          <p:cNvSpPr txBox="1"/>
          <p:nvPr/>
        </p:nvSpPr>
        <p:spPr>
          <a:xfrm>
            <a:off x="5620895" y="5325125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 </a:t>
            </a:r>
            <a:r>
              <a:rPr lang="en-US" sz="1400" dirty="0"/>
              <a:t>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0D9465F-50D3-4248-828B-CAA95BD27478}"/>
              </a:ext>
            </a:extLst>
          </p:cNvPr>
          <p:cNvSpPr txBox="1"/>
          <p:nvPr/>
        </p:nvSpPr>
        <p:spPr>
          <a:xfrm>
            <a:off x="6503496" y="5325125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17 </a:t>
            </a:r>
            <a:r>
              <a:rPr lang="en-US" sz="1400" dirty="0"/>
              <a:t>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B74D0E6-98C1-024E-9539-915A4F0D90C2}"/>
              </a:ext>
            </a:extLst>
          </p:cNvPr>
          <p:cNvSpPr txBox="1"/>
          <p:nvPr/>
        </p:nvSpPr>
        <p:spPr>
          <a:xfrm>
            <a:off x="7386097" y="5325125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27 </a:t>
            </a:r>
            <a:r>
              <a:rPr lang="en-US" sz="1400" dirty="0"/>
              <a:t>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6238A1D-D0EF-324C-920F-32B07722F77A}"/>
              </a:ext>
            </a:extLst>
          </p:cNvPr>
          <p:cNvSpPr txBox="1"/>
          <p:nvPr/>
        </p:nvSpPr>
        <p:spPr>
          <a:xfrm>
            <a:off x="8268696" y="5325125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37 </a:t>
            </a:r>
            <a:r>
              <a:rPr lang="en-US" sz="1400" dirty="0"/>
              <a:t>g</a:t>
            </a:r>
          </a:p>
        </p:txBody>
      </p:sp>
      <p:pic>
        <p:nvPicPr>
          <p:cNvPr id="48" name="Picture 47" descr="Screen Shot 2016-06-22 at 1.20.16 PM.png">
            <a:extLst>
              <a:ext uri="{FF2B5EF4-FFF2-40B4-BE49-F238E27FC236}">
                <a16:creationId xmlns:a16="http://schemas.microsoft.com/office/drawing/2014/main" id="{E6B90E52-6D0D-244E-8947-8690A06F5D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10" y="249122"/>
            <a:ext cx="7035970" cy="474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50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E62591-2408-6646-B80D-97DA07022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4693"/>
            <a:ext cx="9144000" cy="333087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B378F35-9798-8E4B-9BF2-306C862A746A}"/>
              </a:ext>
            </a:extLst>
          </p:cNvPr>
          <p:cNvGrpSpPr/>
          <p:nvPr/>
        </p:nvGrpSpPr>
        <p:grpSpPr>
          <a:xfrm>
            <a:off x="1616927" y="3358017"/>
            <a:ext cx="6177776" cy="2972659"/>
            <a:chOff x="1616927" y="3358017"/>
            <a:chExt cx="6177776" cy="297265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6154F92-5211-FB40-8E78-8CF5672670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6927" y="3358017"/>
              <a:ext cx="6177776" cy="297265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0D6BF2-DFC0-FC42-9F4F-7702F0A92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49500" y="4547934"/>
              <a:ext cx="787400" cy="419100"/>
            </a:xfrm>
            <a:prstGeom prst="rect">
              <a:avLst/>
            </a:prstGeom>
          </p:spPr>
        </p:pic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FC4CFF4A-03AF-D14A-9CA1-18EE89F5581C}"/>
              </a:ext>
            </a:extLst>
          </p:cNvPr>
          <p:cNvSpPr/>
          <p:nvPr/>
        </p:nvSpPr>
        <p:spPr>
          <a:xfrm>
            <a:off x="6682154" y="4384431"/>
            <a:ext cx="1219200" cy="134815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7F4D0D-7B85-2540-9FFF-3C79974D6B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331" y="979652"/>
            <a:ext cx="3397738" cy="50758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625326-4D4C-594F-BAAD-4CB7A4AE331C}"/>
              </a:ext>
            </a:extLst>
          </p:cNvPr>
          <p:cNvSpPr txBox="1"/>
          <p:nvPr/>
        </p:nvSpPr>
        <p:spPr>
          <a:xfrm>
            <a:off x="189571" y="6378498"/>
            <a:ext cx="845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Fernandez and </a:t>
            </a:r>
            <a:r>
              <a:rPr lang="en-US" dirty="0" err="1"/>
              <a:t>Profumo</a:t>
            </a:r>
            <a:r>
              <a:rPr lang="en-US" dirty="0"/>
              <a:t>, 1905.13109 (JCAP); 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12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9B2919-735F-9F4B-81E1-8CCF4DBE1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1637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430F22-D4AD-CC43-8298-2F010F8E6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417" y="1467676"/>
            <a:ext cx="6713034" cy="4429747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2191A14-EADC-BE4D-9177-4D5255F114C5}"/>
              </a:ext>
            </a:extLst>
          </p:cNvPr>
          <p:cNvSpPr/>
          <p:nvPr/>
        </p:nvSpPr>
        <p:spPr>
          <a:xfrm>
            <a:off x="1807640" y="1641876"/>
            <a:ext cx="903249" cy="20406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E12599-6CC7-A843-89B7-3F39870469CD}"/>
              </a:ext>
            </a:extLst>
          </p:cNvPr>
          <p:cNvSpPr txBox="1"/>
          <p:nvPr/>
        </p:nvSpPr>
        <p:spPr>
          <a:xfrm>
            <a:off x="3707792" y="1290496"/>
            <a:ext cx="1552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Truth: PBH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58FC55-04BA-D746-B32E-BDF3680DF140}"/>
              </a:ext>
            </a:extLst>
          </p:cNvPr>
          <p:cNvSpPr txBox="1"/>
          <p:nvPr/>
        </p:nvSpPr>
        <p:spPr>
          <a:xfrm>
            <a:off x="189571" y="6378498"/>
            <a:ext cx="845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Fernandez and </a:t>
            </a:r>
            <a:r>
              <a:rPr lang="en-US" dirty="0" err="1"/>
              <a:t>Profumo</a:t>
            </a:r>
            <a:r>
              <a:rPr lang="en-US" dirty="0"/>
              <a:t>, 1905.13109 (JCAP); 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8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DFDC98-0955-4348-B7EC-4A15B57B2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1637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7852D1-2FBA-174A-B10F-8263048F1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97406"/>
            <a:ext cx="9144000" cy="32631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D06E71-3483-EA41-BFAE-DE43F2AADB5F}"/>
              </a:ext>
            </a:extLst>
          </p:cNvPr>
          <p:cNvSpPr txBox="1"/>
          <p:nvPr/>
        </p:nvSpPr>
        <p:spPr>
          <a:xfrm>
            <a:off x="1031631" y="5088506"/>
            <a:ext cx="2745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Truth: Low-isotropic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01269E-1941-4A4A-B0FA-9775EF90F16C}"/>
              </a:ext>
            </a:extLst>
          </p:cNvPr>
          <p:cNvSpPr txBox="1"/>
          <p:nvPr/>
        </p:nvSpPr>
        <p:spPr>
          <a:xfrm>
            <a:off x="5955323" y="5060594"/>
            <a:ext cx="2692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Truth: Flat-isotropic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857B3D-5826-A244-9A17-4BA005B78D8F}"/>
              </a:ext>
            </a:extLst>
          </p:cNvPr>
          <p:cNvSpPr/>
          <p:nvPr/>
        </p:nvSpPr>
        <p:spPr>
          <a:xfrm>
            <a:off x="4536831" y="1383323"/>
            <a:ext cx="4829907" cy="4607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5C0DEA-84D1-1F47-8DB5-07A54E6F4969}"/>
              </a:ext>
            </a:extLst>
          </p:cNvPr>
          <p:cNvSpPr txBox="1"/>
          <p:nvPr/>
        </p:nvSpPr>
        <p:spPr>
          <a:xfrm>
            <a:off x="189571" y="6378498"/>
            <a:ext cx="845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Fernandez and </a:t>
            </a:r>
            <a:r>
              <a:rPr lang="en-US" dirty="0" err="1"/>
              <a:t>Profumo</a:t>
            </a:r>
            <a:r>
              <a:rPr lang="en-US" dirty="0"/>
              <a:t>, 1905.13109 (JCAP); 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74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9616F48-7ABF-9047-B4C1-D815A09FE89C}"/>
              </a:ext>
            </a:extLst>
          </p:cNvPr>
          <p:cNvSpPr txBox="1"/>
          <p:nvPr/>
        </p:nvSpPr>
        <p:spPr>
          <a:xfrm>
            <a:off x="1137425" y="412597"/>
            <a:ext cx="7073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What about mixed models?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EDF6CD-E309-624C-8181-22317212AB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01" y="1355016"/>
            <a:ext cx="7382107" cy="46573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4BF780-FA64-7848-9BC0-B6844EBB4639}"/>
              </a:ext>
            </a:extLst>
          </p:cNvPr>
          <p:cNvSpPr txBox="1"/>
          <p:nvPr/>
        </p:nvSpPr>
        <p:spPr>
          <a:xfrm>
            <a:off x="3709186" y="2341756"/>
            <a:ext cx="1929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current 10 </a:t>
            </a:r>
          </a:p>
          <a:p>
            <a:pPr algn="ctr"/>
            <a:r>
              <a:rPr lang="en-US" sz="2800" dirty="0"/>
              <a:t>LIGO events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CB67FA-05C9-8B42-ACA9-6FF148E803E3}"/>
              </a:ext>
            </a:extLst>
          </p:cNvPr>
          <p:cNvSpPr/>
          <p:nvPr/>
        </p:nvSpPr>
        <p:spPr>
          <a:xfrm>
            <a:off x="809038" y="1380121"/>
            <a:ext cx="7221270" cy="4607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58BF5E-2010-C64D-A91E-C44EC8F76D2D}"/>
              </a:ext>
            </a:extLst>
          </p:cNvPr>
          <p:cNvSpPr txBox="1"/>
          <p:nvPr/>
        </p:nvSpPr>
        <p:spPr>
          <a:xfrm>
            <a:off x="189571" y="6378498"/>
            <a:ext cx="845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Fernandez and </a:t>
            </a:r>
            <a:r>
              <a:rPr lang="en-US" dirty="0" err="1"/>
              <a:t>Profumo</a:t>
            </a:r>
            <a:r>
              <a:rPr lang="en-US" dirty="0"/>
              <a:t>, 1905.13109 (JCAP); 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72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9616F48-7ABF-9047-B4C1-D815A09FE89C}"/>
              </a:ext>
            </a:extLst>
          </p:cNvPr>
          <p:cNvSpPr txBox="1"/>
          <p:nvPr/>
        </p:nvSpPr>
        <p:spPr>
          <a:xfrm>
            <a:off x="1137425" y="412597"/>
            <a:ext cx="7073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What about mixed models?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2445B-60D1-764E-B116-A3F603753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025" y="1243594"/>
            <a:ext cx="7183683" cy="48922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606674-A4B4-644F-AC48-9CF72359B653}"/>
              </a:ext>
            </a:extLst>
          </p:cNvPr>
          <p:cNvSpPr txBox="1"/>
          <p:nvPr/>
        </p:nvSpPr>
        <p:spPr>
          <a:xfrm>
            <a:off x="2204907" y="2258565"/>
            <a:ext cx="16793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projection</a:t>
            </a:r>
          </a:p>
          <a:p>
            <a:pPr algn="ctr"/>
            <a:r>
              <a:rPr lang="en-US" sz="2800" dirty="0"/>
              <a:t>truth=0.5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80252E-8C22-9A42-BF72-E070ABC5622A}"/>
              </a:ext>
            </a:extLst>
          </p:cNvPr>
          <p:cNvSpPr txBox="1"/>
          <p:nvPr/>
        </p:nvSpPr>
        <p:spPr>
          <a:xfrm>
            <a:off x="189571" y="6378498"/>
            <a:ext cx="845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Fernandez and </a:t>
            </a:r>
            <a:r>
              <a:rPr lang="en-US" dirty="0" err="1"/>
              <a:t>Profumo</a:t>
            </a:r>
            <a:r>
              <a:rPr lang="en-US" dirty="0"/>
              <a:t>, 1905.13109 (JCAP); Slide credit: Nico Fernandez (UCSC </a:t>
            </a:r>
            <a:r>
              <a:rPr lang="en-US" dirty="0">
                <a:sym typeface="Wingdings" pitchFamily="2" charset="2"/>
              </a:rPr>
              <a:t> UIUC)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8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2D65E3-AC72-5145-B586-F661AEB8DDD3}"/>
              </a:ext>
            </a:extLst>
          </p:cNvPr>
          <p:cNvSpPr txBox="1"/>
          <p:nvPr/>
        </p:nvSpPr>
        <p:spPr>
          <a:xfrm>
            <a:off x="173271" y="289936"/>
            <a:ext cx="8797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What else could </a:t>
            </a:r>
            <a:r>
              <a:rPr lang="en-US" sz="2800" b="1" dirty="0">
                <a:solidFill>
                  <a:srgbClr val="FF0000"/>
                </a:solidFill>
              </a:rPr>
              <a:t>fake</a:t>
            </a:r>
            <a:r>
              <a:rPr lang="en-US" sz="2800" b="1" dirty="0"/>
              <a:t> a </a:t>
            </a:r>
            <a:r>
              <a:rPr lang="en-US" sz="2800" b="1" dirty="0">
                <a:solidFill>
                  <a:srgbClr val="FF0000"/>
                </a:solidFill>
              </a:rPr>
              <a:t>low-spin PBH</a:t>
            </a:r>
            <a:r>
              <a:rPr lang="en-US" sz="2800" b="1" dirty="0"/>
              <a:t>? </a:t>
            </a:r>
            <a:r>
              <a:rPr lang="en-US" sz="2800" b="1" dirty="0">
                <a:solidFill>
                  <a:srgbClr val="FF0000"/>
                </a:solidFill>
              </a:rPr>
              <a:t>Super-radiance</a:t>
            </a:r>
            <a:r>
              <a:rPr lang="en-US" sz="2800" b="1" dirty="0"/>
              <a:t>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073145-9342-EC45-99A4-D2FCD51FF0DE}"/>
              </a:ext>
            </a:extLst>
          </p:cNvPr>
          <p:cNvSpPr txBox="1"/>
          <p:nvPr/>
        </p:nvSpPr>
        <p:spPr>
          <a:xfrm>
            <a:off x="173270" y="4113188"/>
            <a:ext cx="87974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Assuming an initial </a:t>
            </a:r>
            <a:r>
              <a:rPr lang="en-US" sz="2800" b="1" dirty="0">
                <a:solidFill>
                  <a:srgbClr val="FF0000"/>
                </a:solidFill>
              </a:rPr>
              <a:t>spin</a:t>
            </a:r>
            <a:r>
              <a:rPr lang="en-US" sz="2800" b="1" dirty="0"/>
              <a:t> and </a:t>
            </a:r>
            <a:r>
              <a:rPr lang="en-US" sz="2800" b="1" dirty="0">
                <a:solidFill>
                  <a:srgbClr val="FF0000"/>
                </a:solidFill>
              </a:rPr>
              <a:t>alignment</a:t>
            </a:r>
            <a:r>
              <a:rPr lang="en-US" sz="2800" b="1" dirty="0"/>
              <a:t> distribution, one can compute the “</a:t>
            </a:r>
            <a:r>
              <a:rPr lang="en-US" sz="2800" b="1" dirty="0">
                <a:solidFill>
                  <a:srgbClr val="FF0000"/>
                </a:solidFill>
              </a:rPr>
              <a:t>best-fit</a:t>
            </a:r>
            <a:r>
              <a:rPr lang="en-US" sz="2800" b="1" dirty="0"/>
              <a:t>” axion mass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Similarly, spin measurements can put </a:t>
            </a:r>
            <a:r>
              <a:rPr lang="en-US" sz="2800" b="1" dirty="0">
                <a:solidFill>
                  <a:srgbClr val="FF0000"/>
                </a:solidFill>
              </a:rPr>
              <a:t>constraints</a:t>
            </a:r>
            <a:r>
              <a:rPr lang="en-US" sz="2800" b="1" dirty="0"/>
              <a:t> on axion-like particles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95B668-2997-ED4D-B0F9-933008CBD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575" y="1139120"/>
            <a:ext cx="4982817" cy="258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94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3BD4107C-9EB7-7747-9CFF-98FBCBDCB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619" y="813156"/>
            <a:ext cx="7358907" cy="47686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073145-9342-EC45-99A4-D2FCD51FF0DE}"/>
              </a:ext>
            </a:extLst>
          </p:cNvPr>
          <p:cNvSpPr txBox="1"/>
          <p:nvPr/>
        </p:nvSpPr>
        <p:spPr>
          <a:xfrm>
            <a:off x="-277636" y="5545212"/>
            <a:ext cx="8797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solidFill>
                  <a:srgbClr val="FF0000"/>
                </a:solidFill>
              </a:rPr>
              <a:t>Regge</a:t>
            </a:r>
            <a:r>
              <a:rPr lang="en-US" sz="2800" b="1" dirty="0"/>
              <a:t> plot (effective spin vs mass) assuming 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Flat priors </a:t>
            </a:r>
            <a:r>
              <a:rPr lang="en-US" sz="2800" b="1" dirty="0"/>
              <a:t>for both mass and spin*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3398DF-007F-3A48-BEE8-99F1D91347B4}"/>
              </a:ext>
            </a:extLst>
          </p:cNvPr>
          <p:cNvSpPr txBox="1"/>
          <p:nvPr/>
        </p:nvSpPr>
        <p:spPr>
          <a:xfrm>
            <a:off x="77008" y="6462739"/>
            <a:ext cx="487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*Fernandez, </a:t>
            </a:r>
            <a:r>
              <a:rPr lang="en-US" sz="2000" b="1" dirty="0" err="1"/>
              <a:t>Ghalsasy</a:t>
            </a:r>
            <a:r>
              <a:rPr lang="en-US" sz="2000" b="1" dirty="0"/>
              <a:t>, </a:t>
            </a:r>
            <a:r>
              <a:rPr lang="en-US" sz="2000" b="1" dirty="0" err="1"/>
              <a:t>Profumo</a:t>
            </a:r>
            <a:r>
              <a:rPr lang="en-US" sz="2000" b="1" dirty="0"/>
              <a:t>, 1911.07862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89F1B2-D807-4542-99E2-E7B7C3287079}"/>
              </a:ext>
            </a:extLst>
          </p:cNvPr>
          <p:cNvSpPr txBox="1"/>
          <p:nvPr/>
        </p:nvSpPr>
        <p:spPr>
          <a:xfrm>
            <a:off x="173271" y="289936"/>
            <a:ext cx="8797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What else could </a:t>
            </a:r>
            <a:r>
              <a:rPr lang="en-US" sz="2800" b="1" dirty="0">
                <a:solidFill>
                  <a:srgbClr val="FF0000"/>
                </a:solidFill>
              </a:rPr>
              <a:t>fake</a:t>
            </a:r>
            <a:r>
              <a:rPr lang="en-US" sz="2800" b="1" dirty="0"/>
              <a:t> a </a:t>
            </a:r>
            <a:r>
              <a:rPr lang="en-US" sz="2800" b="1" dirty="0">
                <a:solidFill>
                  <a:srgbClr val="FF0000"/>
                </a:solidFill>
              </a:rPr>
              <a:t>low-spin PBH</a:t>
            </a:r>
            <a:r>
              <a:rPr lang="en-US" sz="2800" b="1" dirty="0"/>
              <a:t>? </a:t>
            </a:r>
            <a:r>
              <a:rPr lang="en-US" sz="2800" b="1" dirty="0">
                <a:solidFill>
                  <a:srgbClr val="FF0000"/>
                </a:solidFill>
              </a:rPr>
              <a:t>Super-radiance</a:t>
            </a:r>
            <a:r>
              <a:rPr lang="en-US" sz="2800" b="1" dirty="0"/>
              <a:t>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61EE74-18C7-4C41-A59E-2752456EF6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028" t="13527" r="51896" b="54009"/>
          <a:stretch/>
        </p:blipFill>
        <p:spPr>
          <a:xfrm>
            <a:off x="6877552" y="3147641"/>
            <a:ext cx="2093176" cy="1954445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6360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D073145-9342-EC45-99A4-D2FCD51FF0DE}"/>
              </a:ext>
            </a:extLst>
          </p:cNvPr>
          <p:cNvSpPr txBox="1"/>
          <p:nvPr/>
        </p:nvSpPr>
        <p:spPr>
          <a:xfrm>
            <a:off x="-369076" y="5390845"/>
            <a:ext cx="8797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solidFill>
                  <a:srgbClr val="FF0000"/>
                </a:solidFill>
              </a:rPr>
              <a:t>Regge</a:t>
            </a:r>
            <a:r>
              <a:rPr lang="en-US" sz="2800" b="1" dirty="0"/>
              <a:t> plot (effective spin vs mass) assuming 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Flat priors </a:t>
            </a:r>
            <a:r>
              <a:rPr lang="en-US" sz="2800" b="1" dirty="0"/>
              <a:t>for both mass and spin*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3398DF-007F-3A48-BEE8-99F1D91347B4}"/>
              </a:ext>
            </a:extLst>
          </p:cNvPr>
          <p:cNvSpPr txBox="1"/>
          <p:nvPr/>
        </p:nvSpPr>
        <p:spPr>
          <a:xfrm>
            <a:off x="77008" y="6462739"/>
            <a:ext cx="487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*Fernandez, </a:t>
            </a:r>
            <a:r>
              <a:rPr lang="en-US" sz="2000" b="1" dirty="0" err="1"/>
              <a:t>Ghalsasy</a:t>
            </a:r>
            <a:r>
              <a:rPr lang="en-US" sz="2000" b="1" dirty="0"/>
              <a:t>, </a:t>
            </a:r>
            <a:r>
              <a:rPr lang="en-US" sz="2000" b="1" dirty="0" err="1"/>
              <a:t>Profumo</a:t>
            </a:r>
            <a:r>
              <a:rPr lang="en-US" sz="2000" b="1" dirty="0"/>
              <a:t>, 1911.07862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89F1B2-D807-4542-99E2-E7B7C3287079}"/>
              </a:ext>
            </a:extLst>
          </p:cNvPr>
          <p:cNvSpPr txBox="1"/>
          <p:nvPr/>
        </p:nvSpPr>
        <p:spPr>
          <a:xfrm>
            <a:off x="173271" y="289936"/>
            <a:ext cx="8797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What else could </a:t>
            </a:r>
            <a:r>
              <a:rPr lang="en-US" sz="2800" b="1" dirty="0">
                <a:solidFill>
                  <a:srgbClr val="FF0000"/>
                </a:solidFill>
              </a:rPr>
              <a:t>fake</a:t>
            </a:r>
            <a:r>
              <a:rPr lang="en-US" sz="2800" b="1" dirty="0"/>
              <a:t> a </a:t>
            </a:r>
            <a:r>
              <a:rPr lang="en-US" sz="2800" b="1" dirty="0">
                <a:solidFill>
                  <a:srgbClr val="FF0000"/>
                </a:solidFill>
              </a:rPr>
              <a:t>low-spin PBH</a:t>
            </a:r>
            <a:r>
              <a:rPr lang="en-US" sz="2800" b="1" dirty="0"/>
              <a:t>? </a:t>
            </a:r>
            <a:r>
              <a:rPr lang="en-US" sz="2800" b="1" dirty="0">
                <a:solidFill>
                  <a:srgbClr val="FF0000"/>
                </a:solidFill>
              </a:rPr>
              <a:t>Super-radiance</a:t>
            </a:r>
            <a:r>
              <a:rPr lang="en-US" sz="2800" b="1" dirty="0"/>
              <a:t>!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0845B3CC-964D-A54E-8286-406473B42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599" y="984592"/>
            <a:ext cx="6146800" cy="4178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080EE8-3594-8344-B944-57DBAD86C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14" y="984592"/>
            <a:ext cx="3397738" cy="507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84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D073145-9342-EC45-99A4-D2FCD51FF0DE}"/>
              </a:ext>
            </a:extLst>
          </p:cNvPr>
          <p:cNvSpPr txBox="1"/>
          <p:nvPr/>
        </p:nvSpPr>
        <p:spPr>
          <a:xfrm>
            <a:off x="0" y="5547859"/>
            <a:ext cx="8797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Posterior Probability </a:t>
            </a:r>
            <a:r>
              <a:rPr lang="en-US" sz="2800" b="1" dirty="0"/>
              <a:t>for ALP mass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4AAD0C-1561-3649-99B5-7859528B5895}"/>
              </a:ext>
            </a:extLst>
          </p:cNvPr>
          <p:cNvSpPr txBox="1"/>
          <p:nvPr/>
        </p:nvSpPr>
        <p:spPr>
          <a:xfrm>
            <a:off x="173271" y="289936"/>
            <a:ext cx="8797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What else could </a:t>
            </a:r>
            <a:r>
              <a:rPr lang="en-US" sz="2800" b="1" dirty="0">
                <a:solidFill>
                  <a:srgbClr val="FF0000"/>
                </a:solidFill>
              </a:rPr>
              <a:t>fake</a:t>
            </a:r>
            <a:r>
              <a:rPr lang="en-US" sz="2800" b="1" dirty="0"/>
              <a:t> a </a:t>
            </a:r>
            <a:r>
              <a:rPr lang="en-US" sz="2800" b="1" dirty="0">
                <a:solidFill>
                  <a:srgbClr val="FF0000"/>
                </a:solidFill>
              </a:rPr>
              <a:t>low-spin PBH</a:t>
            </a:r>
            <a:r>
              <a:rPr lang="en-US" sz="2800" b="1" dirty="0"/>
              <a:t>? </a:t>
            </a:r>
            <a:r>
              <a:rPr lang="en-US" sz="2800" b="1" dirty="0">
                <a:solidFill>
                  <a:srgbClr val="FF0000"/>
                </a:solidFill>
              </a:rPr>
              <a:t>Super-radiance</a:t>
            </a:r>
            <a:r>
              <a:rPr lang="en-US" sz="2800" b="1" dirty="0"/>
              <a:t>!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305E621C-FB5D-DC49-9A0C-4315F0741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730" y="813156"/>
            <a:ext cx="6414770" cy="45788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660DDA-9A47-9943-906D-C5D94880822F}"/>
              </a:ext>
            </a:extLst>
          </p:cNvPr>
          <p:cNvSpPr txBox="1"/>
          <p:nvPr/>
        </p:nvSpPr>
        <p:spPr>
          <a:xfrm>
            <a:off x="77008" y="6462739"/>
            <a:ext cx="487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*Fernandez, </a:t>
            </a:r>
            <a:r>
              <a:rPr lang="en-US" sz="2000" b="1" dirty="0" err="1"/>
              <a:t>Ghalsasy</a:t>
            </a:r>
            <a:r>
              <a:rPr lang="en-US" sz="2000" b="1" dirty="0"/>
              <a:t>, </a:t>
            </a:r>
            <a:r>
              <a:rPr lang="en-US" sz="2000" b="1" dirty="0" err="1"/>
              <a:t>Profumo</a:t>
            </a:r>
            <a:r>
              <a:rPr lang="en-US" sz="2000" b="1" dirty="0"/>
              <a:t>, 1911.07862</a:t>
            </a:r>
          </a:p>
        </p:txBody>
      </p:sp>
    </p:spTree>
    <p:extLst>
      <p:ext uri="{BB962C8B-B14F-4D97-AF65-F5344CB8AC3E}">
        <p14:creationId xmlns:p14="http://schemas.microsoft.com/office/powerpoint/2010/main" val="177675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D73DF41-BF7F-6A40-A6FC-FB40B316F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673" y="1257523"/>
            <a:ext cx="6294782" cy="47532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BE17DC-4AE0-544A-ABD5-B6B7786F928F}"/>
              </a:ext>
            </a:extLst>
          </p:cNvPr>
          <p:cNvSpPr txBox="1"/>
          <p:nvPr/>
        </p:nvSpPr>
        <p:spPr>
          <a:xfrm>
            <a:off x="4365064" y="3935898"/>
            <a:ext cx="2439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THIS PLOT </a:t>
            </a:r>
          </a:p>
          <a:p>
            <a:pPr algn="ctr"/>
            <a:r>
              <a:rPr lang="en-US" sz="4000" b="1" dirty="0"/>
              <a:t>IS WRONG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86CF837-5FFC-3949-8132-49D7617A9468}"/>
              </a:ext>
            </a:extLst>
          </p:cNvPr>
          <p:cNvSpPr/>
          <p:nvPr/>
        </p:nvSpPr>
        <p:spPr>
          <a:xfrm>
            <a:off x="2544418" y="1152940"/>
            <a:ext cx="1656522" cy="3154017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13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art 2">
            <a:extLst>
              <a:ext uri="{FF2B5EF4-FFF2-40B4-BE49-F238E27FC236}">
                <a16:creationId xmlns:a16="http://schemas.microsoft.com/office/drawing/2014/main" id="{8DCBC32B-9EB1-8C48-BF41-9EA63E3231C9}"/>
              </a:ext>
            </a:extLst>
          </p:cNvPr>
          <p:cNvSpPr/>
          <p:nvPr/>
        </p:nvSpPr>
        <p:spPr>
          <a:xfrm>
            <a:off x="3152511" y="5098829"/>
            <a:ext cx="240045" cy="1338617"/>
          </a:xfrm>
          <a:prstGeom prst="hear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31655" y="5839134"/>
            <a:ext cx="8624838" cy="788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1655" y="5992958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-20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161653" y="5992958"/>
            <a:ext cx="659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974060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850587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727114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603641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40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246654" y="5992958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-10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6480168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50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356695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60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233218" y="599295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5998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4884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3770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2656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1542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0428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9314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8200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708643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597244" y="5768138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AFAB152-3A24-514E-8EF6-64E441F7B871}"/>
              </a:ext>
            </a:extLst>
          </p:cNvPr>
          <p:cNvSpPr txBox="1"/>
          <p:nvPr/>
        </p:nvSpPr>
        <p:spPr>
          <a:xfrm>
            <a:off x="2090491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-33 </a:t>
            </a:r>
            <a:r>
              <a:rPr lang="en-US" sz="1400" dirty="0"/>
              <a:t>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E0E1AE0-D332-414E-8732-8788406F6B03}"/>
              </a:ext>
            </a:extLst>
          </p:cNvPr>
          <p:cNvSpPr txBox="1"/>
          <p:nvPr/>
        </p:nvSpPr>
        <p:spPr>
          <a:xfrm>
            <a:off x="1207890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-43 </a:t>
            </a:r>
            <a:r>
              <a:rPr lang="en-US" sz="1400" dirty="0"/>
              <a:t>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0DAB9C-4509-CA41-A2CA-47D1FC9CCF1B}"/>
              </a:ext>
            </a:extLst>
          </p:cNvPr>
          <p:cNvSpPr txBox="1"/>
          <p:nvPr/>
        </p:nvSpPr>
        <p:spPr>
          <a:xfrm>
            <a:off x="325289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-53 </a:t>
            </a:r>
            <a:r>
              <a:rPr lang="en-US" sz="1400" dirty="0"/>
              <a:t>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0656007-AD51-E246-B997-E0FBA090C53A}"/>
              </a:ext>
            </a:extLst>
          </p:cNvPr>
          <p:cNvSpPr txBox="1"/>
          <p:nvPr/>
        </p:nvSpPr>
        <p:spPr>
          <a:xfrm>
            <a:off x="2973092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-23 </a:t>
            </a:r>
            <a:r>
              <a:rPr lang="en-US" sz="1400" dirty="0"/>
              <a:t>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10F8037-15AD-9E4D-88D2-A5D89E7870CE}"/>
              </a:ext>
            </a:extLst>
          </p:cNvPr>
          <p:cNvSpPr txBox="1"/>
          <p:nvPr/>
        </p:nvSpPr>
        <p:spPr>
          <a:xfrm>
            <a:off x="3855693" y="5325125"/>
            <a:ext cx="638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-13 </a:t>
            </a:r>
            <a:r>
              <a:rPr lang="en-US" sz="1400" dirty="0"/>
              <a:t>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DE06CBF-6693-9142-A557-525CE29171E3}"/>
              </a:ext>
            </a:extLst>
          </p:cNvPr>
          <p:cNvSpPr txBox="1"/>
          <p:nvPr/>
        </p:nvSpPr>
        <p:spPr>
          <a:xfrm>
            <a:off x="4738294" y="5325125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-3 </a:t>
            </a:r>
            <a:r>
              <a:rPr lang="en-US" sz="1400" dirty="0"/>
              <a:t>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63F13AC-5B3C-484A-815B-B50FE44B3EDE}"/>
              </a:ext>
            </a:extLst>
          </p:cNvPr>
          <p:cNvSpPr txBox="1"/>
          <p:nvPr/>
        </p:nvSpPr>
        <p:spPr>
          <a:xfrm>
            <a:off x="5620895" y="5325125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 </a:t>
            </a:r>
            <a:r>
              <a:rPr lang="en-US" sz="1400" dirty="0"/>
              <a:t>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0D9465F-50D3-4248-828B-CAA95BD27478}"/>
              </a:ext>
            </a:extLst>
          </p:cNvPr>
          <p:cNvSpPr txBox="1"/>
          <p:nvPr/>
        </p:nvSpPr>
        <p:spPr>
          <a:xfrm>
            <a:off x="6503496" y="5325125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17 </a:t>
            </a:r>
            <a:r>
              <a:rPr lang="en-US" sz="1400" dirty="0"/>
              <a:t>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B74D0E6-98C1-024E-9539-915A4F0D90C2}"/>
              </a:ext>
            </a:extLst>
          </p:cNvPr>
          <p:cNvSpPr txBox="1"/>
          <p:nvPr/>
        </p:nvSpPr>
        <p:spPr>
          <a:xfrm>
            <a:off x="7386097" y="5325125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27 </a:t>
            </a:r>
            <a:r>
              <a:rPr lang="en-US" sz="1400" dirty="0"/>
              <a:t>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6238A1D-D0EF-324C-920F-32B07722F77A}"/>
              </a:ext>
            </a:extLst>
          </p:cNvPr>
          <p:cNvSpPr txBox="1"/>
          <p:nvPr/>
        </p:nvSpPr>
        <p:spPr>
          <a:xfrm>
            <a:off x="8268696" y="5325125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37 </a:t>
            </a:r>
            <a:r>
              <a:rPr lang="en-US" sz="1400" dirty="0"/>
              <a:t>g</a:t>
            </a:r>
          </a:p>
        </p:txBody>
      </p:sp>
      <p:pic>
        <p:nvPicPr>
          <p:cNvPr id="46" name="Picture 45" descr="Screen Shot 2016-06-22 at 1.20.16 PM.png">
            <a:extLst>
              <a:ext uri="{FF2B5EF4-FFF2-40B4-BE49-F238E27FC236}">
                <a16:creationId xmlns:a16="http://schemas.microsoft.com/office/drawing/2014/main" id="{378579F1-AECA-F14D-BE9E-0E4AF0EAC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277" y="249122"/>
            <a:ext cx="427945" cy="4744407"/>
          </a:xfrm>
          <a:prstGeom prst="rect">
            <a:avLst/>
          </a:prstGeom>
        </p:spPr>
      </p:pic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DBA0C55-55D1-434E-90BC-9F167CBD9E2E}"/>
              </a:ext>
            </a:extLst>
          </p:cNvPr>
          <p:cNvSpPr/>
          <p:nvPr/>
        </p:nvSpPr>
        <p:spPr>
          <a:xfrm>
            <a:off x="6338988" y="5203560"/>
            <a:ext cx="2730636" cy="1322837"/>
          </a:xfrm>
          <a:prstGeom prst="roundRect">
            <a:avLst/>
          </a:prstGeom>
          <a:noFill/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07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6B66D9-64DF-4748-A4A7-9A8641676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165" y="401187"/>
            <a:ext cx="6993120" cy="57666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DD33E1-D6C4-E84E-B408-BF6335BD4957}"/>
              </a:ext>
            </a:extLst>
          </p:cNvPr>
          <p:cNvSpPr txBox="1"/>
          <p:nvPr/>
        </p:nvSpPr>
        <p:spPr>
          <a:xfrm>
            <a:off x="0" y="6428615"/>
            <a:ext cx="6600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SUBARU HSC microlensing, 1701.02151 </a:t>
            </a:r>
            <a:r>
              <a:rPr lang="en-US" sz="2400" b="1" dirty="0">
                <a:solidFill>
                  <a:srgbClr val="FF0000"/>
                </a:solidFill>
              </a:rPr>
              <a:t>VERSION 1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2AC13F6-4241-0243-9BE7-92EF2E7A5E1C}"/>
              </a:ext>
            </a:extLst>
          </p:cNvPr>
          <p:cNvSpPr/>
          <p:nvPr/>
        </p:nvSpPr>
        <p:spPr>
          <a:xfrm>
            <a:off x="2681578" y="690156"/>
            <a:ext cx="1656522" cy="3154017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71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3A66EA-713F-444A-8271-AA8E21871C9B}"/>
              </a:ext>
            </a:extLst>
          </p:cNvPr>
          <p:cNvSpPr txBox="1"/>
          <p:nvPr/>
        </p:nvSpPr>
        <p:spPr>
          <a:xfrm>
            <a:off x="0" y="6428615"/>
            <a:ext cx="8354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SUBARU HSC microlensing, 1701.02151 </a:t>
            </a:r>
            <a:r>
              <a:rPr lang="en-US" sz="2400" b="1" dirty="0">
                <a:solidFill>
                  <a:srgbClr val="FF0000"/>
                </a:solidFill>
              </a:rPr>
              <a:t>VERSION 2</a:t>
            </a:r>
            <a:r>
              <a:rPr lang="en-US" sz="2400" b="1" dirty="0"/>
              <a:t>: </a:t>
            </a:r>
            <a:r>
              <a:rPr lang="en-US" sz="2400" b="1" dirty="0">
                <a:solidFill>
                  <a:srgbClr val="FF0000"/>
                </a:solidFill>
              </a:rPr>
              <a:t>wave </a:t>
            </a:r>
            <a:r>
              <a:rPr lang="en-US" sz="2400" b="1" dirty="0"/>
              <a:t>effects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5D4F29-97B3-8944-9CB9-869FB7689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985" y="1005850"/>
            <a:ext cx="6553359" cy="521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0E58CA-51E2-E046-924B-6F53EB86AC36}"/>
              </a:ext>
            </a:extLst>
          </p:cNvPr>
          <p:cNvSpPr txBox="1"/>
          <p:nvPr/>
        </p:nvSpPr>
        <p:spPr>
          <a:xfrm>
            <a:off x="613545" y="771390"/>
            <a:ext cx="2529603" cy="1200329"/>
          </a:xfrm>
          <a:prstGeom prst="rect">
            <a:avLst/>
          </a:prstGeom>
          <a:solidFill>
            <a:schemeClr val="bg1"/>
          </a:solidFill>
          <a:ln w="444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wacky constraints </a:t>
            </a:r>
          </a:p>
          <a:p>
            <a:pPr algn="ctr"/>
            <a:r>
              <a:rPr lang="en-US" sz="2400" b="1" dirty="0"/>
              <a:t>(WD, NS) have </a:t>
            </a:r>
            <a:br>
              <a:rPr lang="en-US" sz="2400" b="1" dirty="0"/>
            </a:br>
            <a:r>
              <a:rPr lang="en-US" sz="2400" b="1" dirty="0"/>
              <a:t>disappeared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CEC6A57-E52A-B845-B8C8-32946D42235E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3143148" y="1371555"/>
            <a:ext cx="704570" cy="90629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32684A05-D112-1C4D-9764-A94171AC6766}"/>
              </a:ext>
            </a:extLst>
          </p:cNvPr>
          <p:cNvSpPr/>
          <p:nvPr/>
        </p:nvSpPr>
        <p:spPr>
          <a:xfrm>
            <a:off x="3234690" y="4846320"/>
            <a:ext cx="4103370" cy="3657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41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2A10E3-97A6-E047-B0B3-3D60857CB010}"/>
              </a:ext>
            </a:extLst>
          </p:cNvPr>
          <p:cNvSpPr txBox="1"/>
          <p:nvPr/>
        </p:nvSpPr>
        <p:spPr>
          <a:xfrm>
            <a:off x="18317" y="5482415"/>
            <a:ext cx="9107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SUBARU HSC microlensing, </a:t>
            </a:r>
            <a:r>
              <a:rPr lang="en-US" sz="2400" b="1" dirty="0">
                <a:solidFill>
                  <a:srgbClr val="FF0000"/>
                </a:solidFill>
              </a:rPr>
              <a:t>VERSION 3</a:t>
            </a:r>
            <a:r>
              <a:rPr lang="en-US" sz="2400" b="1" dirty="0"/>
              <a:t>: </a:t>
            </a:r>
            <a:r>
              <a:rPr lang="en-US" sz="2400" b="1" dirty="0">
                <a:solidFill>
                  <a:srgbClr val="FF0000"/>
                </a:solidFill>
              </a:rPr>
              <a:t>finite source </a:t>
            </a:r>
            <a:r>
              <a:rPr lang="en-US" sz="2400" b="1" dirty="0"/>
              <a:t>AND </a:t>
            </a:r>
            <a:r>
              <a:rPr lang="en-US" sz="2400" b="1" dirty="0">
                <a:solidFill>
                  <a:srgbClr val="FF0000"/>
                </a:solidFill>
              </a:rPr>
              <a:t>wave effects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B150D9-938C-814D-A839-5D4D63340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135" y="200055"/>
            <a:ext cx="6274579" cy="52500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2D430E-58C1-2F45-BA93-DCE0B2F96484}"/>
              </a:ext>
            </a:extLst>
          </p:cNvPr>
          <p:cNvSpPr txBox="1"/>
          <p:nvPr/>
        </p:nvSpPr>
        <p:spPr>
          <a:xfrm>
            <a:off x="463420" y="866874"/>
            <a:ext cx="2529347" cy="830997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This constraint </a:t>
            </a:r>
          </a:p>
          <a:p>
            <a:pPr algn="ctr"/>
            <a:r>
              <a:rPr lang="en-US" sz="2400" b="1" dirty="0"/>
              <a:t>also non-existent*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3AA7700-C182-6C42-94AF-0DF4C250F8A5}"/>
              </a:ext>
            </a:extLst>
          </p:cNvPr>
          <p:cNvSpPr/>
          <p:nvPr/>
        </p:nvSpPr>
        <p:spPr>
          <a:xfrm>
            <a:off x="3667024" y="866874"/>
            <a:ext cx="978863" cy="102896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2B942B-6D4E-2A42-B40A-590474920B01}"/>
              </a:ext>
            </a:extLst>
          </p:cNvPr>
          <p:cNvSpPr txBox="1"/>
          <p:nvPr/>
        </p:nvSpPr>
        <p:spPr>
          <a:xfrm>
            <a:off x="0" y="0"/>
            <a:ext cx="2705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* Katz et al, 1807.11495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75AB4F-7D61-CA4D-898C-9C9F200FEBBD}"/>
              </a:ext>
            </a:extLst>
          </p:cNvPr>
          <p:cNvSpPr txBox="1"/>
          <p:nvPr/>
        </p:nvSpPr>
        <p:spPr>
          <a:xfrm>
            <a:off x="1728093" y="6074515"/>
            <a:ext cx="5821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…but assuming all stars have </a:t>
            </a:r>
            <a:r>
              <a:rPr lang="en-US" sz="2800" b="1" i="1" dirty="0">
                <a:solidFill>
                  <a:srgbClr val="FF0000"/>
                </a:solidFill>
              </a:rPr>
              <a:t>R = </a:t>
            </a:r>
            <a:r>
              <a:rPr lang="en-US" sz="2800" b="1" i="1" dirty="0" err="1">
                <a:solidFill>
                  <a:srgbClr val="FF0000"/>
                </a:solidFill>
              </a:rPr>
              <a:t>R</a:t>
            </a:r>
            <a:r>
              <a:rPr lang="en-US" sz="2800" b="1" i="1" baseline="-25000" dirty="0" err="1">
                <a:solidFill>
                  <a:srgbClr val="FF0000"/>
                </a:solidFill>
              </a:rPr>
              <a:t>sun</a:t>
            </a:r>
            <a:r>
              <a:rPr lang="en-US" sz="2800" b="1" i="1" dirty="0">
                <a:solidFill>
                  <a:srgbClr val="FF0000"/>
                </a:solidFill>
              </a:rPr>
              <a:t> </a:t>
            </a:r>
            <a:r>
              <a:rPr lang="en-US" sz="2800" b="1" dirty="0"/>
              <a:t>!</a:t>
            </a:r>
            <a:endParaRPr lang="en-US" sz="2800" b="1" baseline="-250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4782782-EB24-5E49-B511-C7674381BE0C}"/>
              </a:ext>
            </a:extLst>
          </p:cNvPr>
          <p:cNvCxnSpPr>
            <a:cxnSpLocks/>
            <a:endCxn id="6" idx="2"/>
          </p:cNvCxnSpPr>
          <p:nvPr/>
        </p:nvCxnSpPr>
        <p:spPr>
          <a:xfrm>
            <a:off x="2992767" y="1324708"/>
            <a:ext cx="674257" cy="56651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768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B495283-CDD1-ED41-BB3D-11FF860AECB1}"/>
              </a:ext>
            </a:extLst>
          </p:cNvPr>
          <p:cNvSpPr txBox="1"/>
          <p:nvPr/>
        </p:nvSpPr>
        <p:spPr>
          <a:xfrm>
            <a:off x="173271" y="289936"/>
            <a:ext cx="8797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…but are these bounds </a:t>
            </a:r>
            <a:r>
              <a:rPr lang="en-US" sz="2800" b="1" dirty="0">
                <a:solidFill>
                  <a:srgbClr val="FF0000"/>
                </a:solidFill>
              </a:rPr>
              <a:t>robust</a:t>
            </a:r>
            <a:r>
              <a:rPr lang="en-US" sz="2800" b="1" dirty="0"/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516798-24C5-E549-A3C6-86E2135C333A}"/>
              </a:ext>
            </a:extLst>
          </p:cNvPr>
          <p:cNvSpPr txBox="1"/>
          <p:nvPr/>
        </p:nvSpPr>
        <p:spPr>
          <a:xfrm>
            <a:off x="173270" y="1250719"/>
            <a:ext cx="8797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 few (worrisome) </a:t>
            </a:r>
            <a:r>
              <a:rPr lang="en-US" sz="2800" b="1" dirty="0">
                <a:solidFill>
                  <a:srgbClr val="FF0000"/>
                </a:solidFill>
              </a:rPr>
              <a:t>assumptions</a:t>
            </a:r>
            <a:r>
              <a:rPr lang="en-US" sz="2800" b="1" dirty="0"/>
              <a:t>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7FB692-7E12-5F49-9621-BBF6C96B2FC5}"/>
              </a:ext>
            </a:extLst>
          </p:cNvPr>
          <p:cNvSpPr txBox="1"/>
          <p:nvPr/>
        </p:nvSpPr>
        <p:spPr>
          <a:xfrm>
            <a:off x="1701532" y="2332383"/>
            <a:ext cx="5740931" cy="2556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b="1" dirty="0"/>
              <a:t> All stars are at the same </a:t>
            </a:r>
            <a:r>
              <a:rPr lang="en-US" sz="2800" b="1" dirty="0">
                <a:solidFill>
                  <a:srgbClr val="FF0000"/>
                </a:solidFill>
              </a:rPr>
              <a:t>distance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b="1" dirty="0"/>
              <a:t> All stars have the same </a:t>
            </a:r>
            <a:r>
              <a:rPr lang="en-US" sz="2800" b="1" dirty="0">
                <a:solidFill>
                  <a:srgbClr val="FF0000"/>
                </a:solidFill>
              </a:rPr>
              <a:t>size</a:t>
            </a:r>
            <a:r>
              <a:rPr lang="en-US" sz="2800" b="1" dirty="0"/>
              <a:t> (1 </a:t>
            </a:r>
            <a:r>
              <a:rPr lang="en-US" sz="2800" b="1" dirty="0" err="1"/>
              <a:t>R</a:t>
            </a:r>
            <a:r>
              <a:rPr lang="en-US" sz="2800" b="1" baseline="-25000" dirty="0" err="1"/>
              <a:t>sun</a:t>
            </a:r>
            <a:r>
              <a:rPr lang="en-US" sz="2800" b="1" dirty="0"/>
              <a:t>)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b="1" dirty="0"/>
              <a:t> DM is completely </a:t>
            </a:r>
            <a:r>
              <a:rPr lang="en-US" sz="2800" b="1" dirty="0">
                <a:solidFill>
                  <a:srgbClr val="FF0000"/>
                </a:solidFill>
              </a:rPr>
              <a:t>smooth</a:t>
            </a:r>
            <a:r>
              <a:rPr lang="en-US" sz="2800" b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B35667-D0F5-414F-B77B-E1CDD6463D85}"/>
              </a:ext>
            </a:extLst>
          </p:cNvPr>
          <p:cNvSpPr txBox="1"/>
          <p:nvPr/>
        </p:nvSpPr>
        <p:spPr>
          <a:xfrm>
            <a:off x="0" y="6396335"/>
            <a:ext cx="5414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* Smyth, </a:t>
            </a:r>
            <a:r>
              <a:rPr lang="en-US" sz="2400" b="1" dirty="0" err="1"/>
              <a:t>Profumo</a:t>
            </a:r>
            <a:r>
              <a:rPr lang="en-US" sz="2400" b="1" dirty="0"/>
              <a:t> et al, 1910.01285, PRD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B3B6E5A-8B50-6248-BAA4-E8E598A1AB38}"/>
              </a:ext>
            </a:extLst>
          </p:cNvPr>
          <p:cNvSpPr/>
          <p:nvPr/>
        </p:nvSpPr>
        <p:spPr>
          <a:xfrm>
            <a:off x="1484243" y="3233530"/>
            <a:ext cx="5958220" cy="103367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D77CB1E-E2AF-124A-8A02-2D7C4A497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907" y="4407500"/>
            <a:ext cx="2487820" cy="2338177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1029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F4CA8BF-953C-0E4B-A15D-6C1A8E0FA65C}"/>
              </a:ext>
            </a:extLst>
          </p:cNvPr>
          <p:cNvSpPr txBox="1"/>
          <p:nvPr/>
        </p:nvSpPr>
        <p:spPr>
          <a:xfrm>
            <a:off x="173271" y="289936"/>
            <a:ext cx="8797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…even if PBH are </a:t>
            </a:r>
            <a:r>
              <a:rPr lang="en-US" sz="2800" b="1" dirty="0">
                <a:solidFill>
                  <a:srgbClr val="FF0000"/>
                </a:solidFill>
              </a:rPr>
              <a:t>NOT</a:t>
            </a:r>
            <a:r>
              <a:rPr lang="en-US" sz="2800" b="1" dirty="0"/>
              <a:t> the dark matter, they can </a:t>
            </a:r>
            <a:r>
              <a:rPr lang="en-US" sz="2800" b="1" dirty="0">
                <a:solidFill>
                  <a:srgbClr val="FF0000"/>
                </a:solidFill>
              </a:rPr>
              <a:t>PRODUCE</a:t>
            </a:r>
            <a:r>
              <a:rPr lang="en-US" sz="2800" b="1" dirty="0"/>
              <a:t> the dark matter via </a:t>
            </a:r>
            <a:r>
              <a:rPr lang="en-US" sz="2800" b="1" dirty="0">
                <a:solidFill>
                  <a:srgbClr val="FF0000"/>
                </a:solidFill>
              </a:rPr>
              <a:t>Hawking evaporation</a:t>
            </a:r>
            <a:r>
              <a:rPr lang="en-US" sz="2800" b="1" dirty="0"/>
              <a:t>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0C27B1-809B-B542-BB2D-10F8D3CDB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990" y="1499398"/>
            <a:ext cx="6950828" cy="500154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A522D7F-E763-1746-95E8-1CBF25F0413A}"/>
              </a:ext>
            </a:extLst>
          </p:cNvPr>
          <p:cNvSpPr/>
          <p:nvPr/>
        </p:nvSpPr>
        <p:spPr>
          <a:xfrm>
            <a:off x="1807640" y="1805354"/>
            <a:ext cx="2424391" cy="62132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C6743E-19F5-9043-8229-BAD98877C3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1646" y="2431073"/>
            <a:ext cx="2499082" cy="19958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BEEED1-7CD2-C74C-8B90-5A223B694C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8570" y="4554150"/>
            <a:ext cx="2512158" cy="22021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22E140-9442-ED43-B193-E4ABDC4F36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815" y="3240796"/>
            <a:ext cx="3041650" cy="2446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9D2B1F-1BD5-854A-A879-E3B1679CA2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7640" y="2149407"/>
            <a:ext cx="7285892" cy="465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78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F4CA8BF-953C-0E4B-A15D-6C1A8E0FA65C}"/>
              </a:ext>
            </a:extLst>
          </p:cNvPr>
          <p:cNvSpPr txBox="1"/>
          <p:nvPr/>
        </p:nvSpPr>
        <p:spPr>
          <a:xfrm>
            <a:off x="173271" y="289936"/>
            <a:ext cx="8797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…even if PBH are </a:t>
            </a:r>
            <a:r>
              <a:rPr lang="en-US" sz="2800" b="1" dirty="0">
                <a:solidFill>
                  <a:srgbClr val="FF0000"/>
                </a:solidFill>
              </a:rPr>
              <a:t>NOT</a:t>
            </a:r>
            <a:r>
              <a:rPr lang="en-US" sz="2800" b="1" dirty="0"/>
              <a:t> the dark matter, they can </a:t>
            </a:r>
            <a:r>
              <a:rPr lang="en-US" sz="2800" b="1" dirty="0">
                <a:solidFill>
                  <a:srgbClr val="FF0000"/>
                </a:solidFill>
              </a:rPr>
              <a:t>PRODUCE</a:t>
            </a:r>
            <a:r>
              <a:rPr lang="en-US" sz="2800" b="1" dirty="0"/>
              <a:t> the dark matter via </a:t>
            </a:r>
            <a:r>
              <a:rPr lang="en-US" sz="2800" b="1" dirty="0">
                <a:solidFill>
                  <a:srgbClr val="FF0000"/>
                </a:solidFill>
              </a:rPr>
              <a:t>Hawking evaporation</a:t>
            </a:r>
            <a:r>
              <a:rPr lang="en-US" sz="2800" b="1" dirty="0"/>
              <a:t>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90D9C4-F0C8-874D-B4EA-BF439398E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9" y="2069171"/>
            <a:ext cx="8572500" cy="309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990B83-E54A-AD4D-854D-EAF549E957AD}"/>
              </a:ext>
            </a:extLst>
          </p:cNvPr>
          <p:cNvSpPr txBox="1"/>
          <p:nvPr/>
        </p:nvSpPr>
        <p:spPr>
          <a:xfrm>
            <a:off x="0" y="6488668"/>
            <a:ext cx="4061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* Morrison, </a:t>
            </a:r>
            <a:r>
              <a:rPr lang="en-US" b="1" dirty="0" err="1"/>
              <a:t>Profumo</a:t>
            </a:r>
            <a:r>
              <a:rPr lang="en-US" b="1" dirty="0"/>
              <a:t> and Yu (JCAP, 2019)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42299A1-5784-1A4F-B823-4A4001A5C186}"/>
              </a:ext>
            </a:extLst>
          </p:cNvPr>
          <p:cNvSpPr/>
          <p:nvPr/>
        </p:nvSpPr>
        <p:spPr>
          <a:xfrm>
            <a:off x="821302" y="3520441"/>
            <a:ext cx="7579747" cy="112014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8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25C75DC-0261-B04D-8F97-19E7F3AB8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620" y="1264269"/>
            <a:ext cx="7580243" cy="497370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41587" y="781500"/>
            <a:ext cx="1944414" cy="2457243"/>
            <a:chOff x="166414" y="1244043"/>
            <a:chExt cx="1944414" cy="2457243"/>
          </a:xfrm>
        </p:grpSpPr>
        <p:sp>
          <p:nvSpPr>
            <p:cNvPr id="2" name="TextBox 1"/>
            <p:cNvSpPr txBox="1"/>
            <p:nvPr/>
          </p:nvSpPr>
          <p:spPr>
            <a:xfrm>
              <a:off x="166414" y="1244043"/>
              <a:ext cx="1944414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Relative initial abundance of PBH to everything else</a:t>
              </a:r>
            </a:p>
          </p:txBody>
        </p:sp>
        <p:cxnSp>
          <p:nvCxnSpPr>
            <p:cNvPr id="5" name="Straight Arrow Connector 4"/>
            <p:cNvCxnSpPr>
              <a:cxnSpLocks/>
              <a:stCxn id="2" idx="2"/>
            </p:cNvCxnSpPr>
            <p:nvPr/>
          </p:nvCxnSpPr>
          <p:spPr>
            <a:xfrm flipH="1">
              <a:off x="812723" y="2167373"/>
              <a:ext cx="325898" cy="15339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4920572" y="275876"/>
            <a:ext cx="1945367" cy="2591381"/>
            <a:chOff x="3992919" y="527003"/>
            <a:chExt cx="1945367" cy="2591381"/>
          </a:xfrm>
        </p:grpSpPr>
        <p:sp>
          <p:nvSpPr>
            <p:cNvPr id="9" name="TextBox 8"/>
            <p:cNvSpPr txBox="1"/>
            <p:nvPr/>
          </p:nvSpPr>
          <p:spPr>
            <a:xfrm>
              <a:off x="3993872" y="527003"/>
              <a:ext cx="1944414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F81B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Mass of decaying RH neutrino producing baryon asymmetry</a:t>
              </a:r>
            </a:p>
          </p:txBody>
        </p:sp>
        <p:cxnSp>
          <p:nvCxnSpPr>
            <p:cNvPr id="11" name="Straight Arrow Connector 10"/>
            <p:cNvCxnSpPr>
              <a:cxnSpLocks/>
              <a:stCxn id="9" idx="2"/>
            </p:cNvCxnSpPr>
            <p:nvPr/>
          </p:nvCxnSpPr>
          <p:spPr>
            <a:xfrm flipH="1">
              <a:off x="3992919" y="1727332"/>
              <a:ext cx="973160" cy="139105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241587" y="4740697"/>
            <a:ext cx="2202068" cy="1283957"/>
            <a:chOff x="241587" y="4572001"/>
            <a:chExt cx="2202068" cy="1283957"/>
          </a:xfrm>
        </p:grpSpPr>
        <p:sp>
          <p:nvSpPr>
            <p:cNvPr id="13" name="TextBox 12"/>
            <p:cNvSpPr txBox="1"/>
            <p:nvPr/>
          </p:nvSpPr>
          <p:spPr>
            <a:xfrm>
              <a:off x="241587" y="5209627"/>
              <a:ext cx="1944414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F81B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Ruled out by CMB limits on H</a:t>
              </a:r>
              <a:r>
                <a:rPr lang="en-US" b="1" baseline="-25000" dirty="0"/>
                <a:t>I</a:t>
              </a:r>
            </a:p>
          </p:txBody>
        </p:sp>
        <p:cxnSp>
          <p:nvCxnSpPr>
            <p:cNvPr id="14" name="Straight Arrow Connector 13"/>
            <p:cNvCxnSpPr>
              <a:stCxn id="13" idx="0"/>
            </p:cNvCxnSpPr>
            <p:nvPr/>
          </p:nvCxnSpPr>
          <p:spPr>
            <a:xfrm flipV="1">
              <a:off x="1213794" y="4572001"/>
              <a:ext cx="1229861" cy="63762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527490" y="4740697"/>
            <a:ext cx="2338703" cy="2023453"/>
            <a:chOff x="241586" y="3688026"/>
            <a:chExt cx="2338703" cy="2023453"/>
          </a:xfrm>
        </p:grpSpPr>
        <p:sp>
          <p:nvSpPr>
            <p:cNvPr id="21" name="TextBox 20"/>
            <p:cNvSpPr txBox="1"/>
            <p:nvPr/>
          </p:nvSpPr>
          <p:spPr>
            <a:xfrm>
              <a:off x="241586" y="5342147"/>
              <a:ext cx="233870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F81B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Dark Matter too fast</a:t>
              </a:r>
              <a:endParaRPr lang="en-US" b="1" baseline="-25000" dirty="0"/>
            </a:p>
          </p:txBody>
        </p:sp>
        <p:cxnSp>
          <p:nvCxnSpPr>
            <p:cNvPr id="22" name="Straight Arrow Connector 21"/>
            <p:cNvCxnSpPr>
              <a:cxnSpLocks/>
              <a:stCxn id="21" idx="0"/>
            </p:cNvCxnSpPr>
            <p:nvPr/>
          </p:nvCxnSpPr>
          <p:spPr>
            <a:xfrm flipH="1" flipV="1">
              <a:off x="496061" y="3688026"/>
              <a:ext cx="914877" cy="165412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00E0D2A-75B3-9E4D-9141-60D6CE8EE2E0}"/>
              </a:ext>
            </a:extLst>
          </p:cNvPr>
          <p:cNvGrpSpPr/>
          <p:nvPr/>
        </p:nvGrpSpPr>
        <p:grpSpPr>
          <a:xfrm>
            <a:off x="6719464" y="3988904"/>
            <a:ext cx="2338703" cy="2249068"/>
            <a:chOff x="241586" y="3606890"/>
            <a:chExt cx="2338703" cy="224906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498C157-F43B-D643-A6EB-8B963F8AFC62}"/>
                </a:ext>
              </a:extLst>
            </p:cNvPr>
            <p:cNvSpPr txBox="1"/>
            <p:nvPr/>
          </p:nvSpPr>
          <p:spPr>
            <a:xfrm>
              <a:off x="241586" y="5209627"/>
              <a:ext cx="2338703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F81B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RH neutrino produced below EWPT</a:t>
              </a:r>
              <a:endParaRPr lang="en-US" b="1" baseline="-25000" dirty="0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AB2285B-8161-E242-8F4D-5944446DB8B2}"/>
                </a:ext>
              </a:extLst>
            </p:cNvPr>
            <p:cNvCxnSpPr>
              <a:cxnSpLocks/>
              <a:stCxn id="30" idx="0"/>
            </p:cNvCxnSpPr>
            <p:nvPr/>
          </p:nvCxnSpPr>
          <p:spPr>
            <a:xfrm flipH="1" flipV="1">
              <a:off x="519270" y="3606890"/>
              <a:ext cx="891668" cy="16027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8810A9D-6379-2644-AE89-83FD2585AEA7}"/>
              </a:ext>
            </a:extLst>
          </p:cNvPr>
          <p:cNvGrpSpPr/>
          <p:nvPr/>
        </p:nvGrpSpPr>
        <p:grpSpPr>
          <a:xfrm>
            <a:off x="2747541" y="275876"/>
            <a:ext cx="1944414" cy="2862029"/>
            <a:chOff x="166414" y="1244043"/>
            <a:chExt cx="1944414" cy="286202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D18A0B7-B7FA-E24E-8F62-04FFCE721F9F}"/>
                </a:ext>
              </a:extLst>
            </p:cNvPr>
            <p:cNvSpPr txBox="1"/>
            <p:nvPr/>
          </p:nvSpPr>
          <p:spPr>
            <a:xfrm>
              <a:off x="166414" y="1244043"/>
              <a:ext cx="1944414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PBH (eventually) dominate universe energy density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0A54A71-EF86-0B4B-8788-9D66C69CCE40}"/>
                </a:ext>
              </a:extLst>
            </p:cNvPr>
            <p:cNvCxnSpPr>
              <a:cxnSpLocks/>
            </p:cNvCxnSpPr>
            <p:nvPr/>
          </p:nvCxnSpPr>
          <p:spPr>
            <a:xfrm>
              <a:off x="1019353" y="2444372"/>
              <a:ext cx="1" cy="16617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FA1551E9-F13D-AB48-8107-FB8292BFD087}"/>
              </a:ext>
            </a:extLst>
          </p:cNvPr>
          <p:cNvSpPr/>
          <p:nvPr/>
        </p:nvSpPr>
        <p:spPr>
          <a:xfrm>
            <a:off x="3339548" y="3601918"/>
            <a:ext cx="1309758" cy="850811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81E331E-B461-7C44-B59E-9F50E0A01E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7594" y="1987266"/>
            <a:ext cx="1209094" cy="87999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A70D05F-08EF-C940-9CAE-BFA4174258ED}"/>
              </a:ext>
            </a:extLst>
          </p:cNvPr>
          <p:cNvSpPr txBox="1"/>
          <p:nvPr/>
        </p:nvSpPr>
        <p:spPr>
          <a:xfrm>
            <a:off x="0" y="6488668"/>
            <a:ext cx="4061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* Morrison, </a:t>
            </a:r>
            <a:r>
              <a:rPr lang="en-US" b="1" dirty="0" err="1"/>
              <a:t>Profumo</a:t>
            </a:r>
            <a:r>
              <a:rPr lang="en-US" b="1" dirty="0"/>
              <a:t> and Yu (JCAP, 2019)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1305AEB-8756-C54C-A043-5D6026B226BE}"/>
              </a:ext>
            </a:extLst>
          </p:cNvPr>
          <p:cNvGrpSpPr/>
          <p:nvPr/>
        </p:nvGrpSpPr>
        <p:grpSpPr>
          <a:xfrm>
            <a:off x="4572000" y="281407"/>
            <a:ext cx="4486167" cy="3966204"/>
            <a:chOff x="3491947" y="380134"/>
            <a:chExt cx="4486167" cy="39662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DCACFED-3C1C-194E-B2CB-5A1D2757AD9E}"/>
                </a:ext>
              </a:extLst>
            </p:cNvPr>
            <p:cNvSpPr txBox="1"/>
            <p:nvPr/>
          </p:nvSpPr>
          <p:spPr>
            <a:xfrm>
              <a:off x="6033700" y="380134"/>
              <a:ext cx="1944414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F81B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RH neutrinos thermalize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4D29484-1093-1A41-A937-CA4F39D410AC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H="1">
              <a:off x="3491947" y="1026465"/>
              <a:ext cx="3513960" cy="331987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700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1EB1263-60DE-0440-AE02-98C1CD9E2F71}"/>
              </a:ext>
            </a:extLst>
          </p:cNvPr>
          <p:cNvSpPr txBox="1"/>
          <p:nvPr/>
        </p:nvSpPr>
        <p:spPr>
          <a:xfrm>
            <a:off x="173271" y="289936"/>
            <a:ext cx="8797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Dark Matter can be a </a:t>
            </a:r>
            <a:r>
              <a:rPr lang="en-US" sz="2800" b="1" dirty="0">
                <a:solidFill>
                  <a:srgbClr val="FF0000"/>
                </a:solidFill>
              </a:rPr>
              <a:t>mix</a:t>
            </a:r>
            <a:r>
              <a:rPr lang="en-US" sz="2800" b="1" dirty="0"/>
              <a:t> of </a:t>
            </a:r>
            <a:r>
              <a:rPr lang="en-US" sz="2800" b="1" dirty="0">
                <a:solidFill>
                  <a:srgbClr val="FF0000"/>
                </a:solidFill>
              </a:rPr>
              <a:t>Planck-scale relics </a:t>
            </a:r>
            <a:r>
              <a:rPr lang="en-US" sz="2800" b="1" dirty="0"/>
              <a:t>from PBH evaporation, and stuff the PBH </a:t>
            </a:r>
            <a:r>
              <a:rPr lang="en-US" sz="2800" b="1" dirty="0">
                <a:solidFill>
                  <a:srgbClr val="FF0000"/>
                </a:solidFill>
              </a:rPr>
              <a:t>evaporated into</a:t>
            </a:r>
            <a:r>
              <a:rPr lang="en-US" sz="2800" b="1" dirty="0"/>
              <a:t>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C79485-63BD-634C-B835-2054F479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410" y="1862869"/>
            <a:ext cx="6758609" cy="444705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9BC798A-3D3D-E74A-9B68-CF8DADDBAF52}"/>
              </a:ext>
            </a:extLst>
          </p:cNvPr>
          <p:cNvGrpSpPr/>
          <p:nvPr/>
        </p:nvGrpSpPr>
        <p:grpSpPr>
          <a:xfrm>
            <a:off x="636641" y="1862869"/>
            <a:ext cx="2810472" cy="1105617"/>
            <a:chOff x="873809" y="5032335"/>
            <a:chExt cx="2810472" cy="110561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75C4A2F-00EA-DA4A-8AC2-3003E1E9E466}"/>
                </a:ext>
              </a:extLst>
            </p:cNvPr>
            <p:cNvSpPr txBox="1"/>
            <p:nvPr/>
          </p:nvSpPr>
          <p:spPr>
            <a:xfrm>
              <a:off x="873809" y="5032335"/>
              <a:ext cx="233870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F81B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Too much Dark Matter</a:t>
              </a:r>
              <a:endParaRPr lang="en-US" b="1" baseline="-25000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193454F-5D38-D94A-BAC7-DA89FDBE2279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2043161" y="5401667"/>
              <a:ext cx="1641120" cy="73628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C0FA778-BD0A-FC49-BD06-2356079F9CC3}"/>
              </a:ext>
            </a:extLst>
          </p:cNvPr>
          <p:cNvSpPr/>
          <p:nvPr/>
        </p:nvSpPr>
        <p:spPr>
          <a:xfrm>
            <a:off x="3684105" y="3972979"/>
            <a:ext cx="1309758" cy="850811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CF7D42-AC1F-8F48-9938-CF1998E78F35}"/>
              </a:ext>
            </a:extLst>
          </p:cNvPr>
          <p:cNvSpPr txBox="1"/>
          <p:nvPr/>
        </p:nvSpPr>
        <p:spPr>
          <a:xfrm>
            <a:off x="0" y="6488668"/>
            <a:ext cx="4061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* Morrison, </a:t>
            </a:r>
            <a:r>
              <a:rPr lang="en-US" b="1" dirty="0" err="1"/>
              <a:t>Profumo</a:t>
            </a:r>
            <a:r>
              <a:rPr lang="en-US" b="1" dirty="0"/>
              <a:t> and Yu (JCAP, 2019)</a:t>
            </a:r>
          </a:p>
        </p:txBody>
      </p:sp>
    </p:spTree>
    <p:extLst>
      <p:ext uri="{BB962C8B-B14F-4D97-AF65-F5344CB8AC3E}">
        <p14:creationId xmlns:p14="http://schemas.microsoft.com/office/powerpoint/2010/main" val="77256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E323B7-1C0C-C143-A95C-E61E557520EB}"/>
              </a:ext>
            </a:extLst>
          </p:cNvPr>
          <p:cNvSpPr txBox="1"/>
          <p:nvPr/>
        </p:nvSpPr>
        <p:spPr>
          <a:xfrm>
            <a:off x="0" y="6211669"/>
            <a:ext cx="6294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* Page, 1977</a:t>
            </a:r>
          </a:p>
          <a:p>
            <a:r>
              <a:rPr lang="en-US" b="1" dirty="0"/>
              <a:t>** Lehmann, Johnson, </a:t>
            </a:r>
            <a:r>
              <a:rPr lang="en-US" b="1" dirty="0" err="1"/>
              <a:t>Profumo</a:t>
            </a:r>
            <a:r>
              <a:rPr lang="en-US" b="1" dirty="0"/>
              <a:t> and </a:t>
            </a:r>
            <a:r>
              <a:rPr lang="en-US" b="1" dirty="0" err="1"/>
              <a:t>Schwemberger</a:t>
            </a:r>
            <a:r>
              <a:rPr lang="en-US" b="1" dirty="0"/>
              <a:t>, 1906.06348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D120D6-8E1C-EF4F-BD61-082FB37DD5C6}"/>
              </a:ext>
            </a:extLst>
          </p:cNvPr>
          <p:cNvSpPr txBox="1"/>
          <p:nvPr/>
        </p:nvSpPr>
        <p:spPr>
          <a:xfrm>
            <a:off x="173271" y="289936"/>
            <a:ext cx="87974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As BH approach the </a:t>
            </a:r>
            <a:r>
              <a:rPr lang="en-US" sz="2800" b="1" dirty="0">
                <a:solidFill>
                  <a:srgbClr val="FF0000"/>
                </a:solidFill>
              </a:rPr>
              <a:t>Planck scale</a:t>
            </a:r>
            <a:r>
              <a:rPr lang="en-US" sz="2800" b="1" dirty="0"/>
              <a:t>, they can acquire a significant </a:t>
            </a:r>
            <a:r>
              <a:rPr lang="en-US" sz="2800" b="1" dirty="0">
                <a:solidFill>
                  <a:srgbClr val="FF0000"/>
                </a:solidFill>
              </a:rPr>
              <a:t>relic</a:t>
            </a:r>
            <a:r>
              <a:rPr lang="en-US" sz="2800" b="1" dirty="0"/>
              <a:t> electric </a:t>
            </a:r>
            <a:r>
              <a:rPr lang="en-US" sz="2800" b="1" dirty="0">
                <a:solidFill>
                  <a:srgbClr val="FF0000"/>
                </a:solidFill>
              </a:rPr>
              <a:t>charge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E11E84-9D5B-D640-B9C8-FAB88E9DA76A}"/>
              </a:ext>
            </a:extLst>
          </p:cNvPr>
          <p:cNvSpPr txBox="1"/>
          <p:nvPr/>
        </p:nvSpPr>
        <p:spPr>
          <a:xfrm>
            <a:off x="0" y="1877272"/>
            <a:ext cx="4356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(under simple </a:t>
            </a:r>
            <a:r>
              <a:rPr lang="en-US" sz="2800" b="1" dirty="0">
                <a:solidFill>
                  <a:srgbClr val="FF0000"/>
                </a:solidFill>
              </a:rPr>
              <a:t>assumptions</a:t>
            </a:r>
            <a:r>
              <a:rPr lang="en-US" sz="2800" b="1" dirty="0"/>
              <a:t>) the relic charge is </a:t>
            </a:r>
          </a:p>
          <a:p>
            <a:pPr algn="ctr"/>
            <a:r>
              <a:rPr lang="en-US" sz="2800" b="1" dirty="0"/>
              <a:t>approximately </a:t>
            </a:r>
            <a:r>
              <a:rPr lang="en-US" sz="2800" b="1" dirty="0">
                <a:solidFill>
                  <a:srgbClr val="FF0000"/>
                </a:solidFill>
              </a:rPr>
              <a:t>Gaussian</a:t>
            </a:r>
            <a:r>
              <a:rPr lang="en-US" sz="2800" b="1" dirty="0"/>
              <a:t>*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E20845-13CC-E749-8D75-F9D7903ED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0628" y="1631470"/>
            <a:ext cx="4610100" cy="876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8E7675-EDA1-3A4B-B175-FF4E435396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9279" y="2661671"/>
            <a:ext cx="2946400" cy="660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5EC828-7DFF-1247-BCDF-1B5E97339C54}"/>
              </a:ext>
            </a:extLst>
          </p:cNvPr>
          <p:cNvSpPr txBox="1"/>
          <p:nvPr/>
        </p:nvSpPr>
        <p:spPr>
          <a:xfrm>
            <a:off x="0" y="3982471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If evaporation </a:t>
            </a:r>
            <a:r>
              <a:rPr lang="en-US" sz="2800" b="1" dirty="0">
                <a:solidFill>
                  <a:srgbClr val="FF0000"/>
                </a:solidFill>
              </a:rPr>
              <a:t>stops</a:t>
            </a:r>
            <a:r>
              <a:rPr lang="en-US" sz="2800" b="1" dirty="0"/>
              <a:t> around the Planck scale </a:t>
            </a:r>
          </a:p>
          <a:p>
            <a:pPr algn="ctr"/>
            <a:r>
              <a:rPr lang="en-US" sz="2800" b="1" dirty="0"/>
              <a:t>(because of </a:t>
            </a:r>
            <a:r>
              <a:rPr lang="en-US" sz="2800" b="1" dirty="0">
                <a:solidFill>
                  <a:srgbClr val="FF0000"/>
                </a:solidFill>
              </a:rPr>
              <a:t>extremality</a:t>
            </a:r>
            <a:r>
              <a:rPr lang="en-US" sz="2800" b="1" dirty="0"/>
              <a:t>, or because of </a:t>
            </a:r>
            <a:r>
              <a:rPr lang="en-US" sz="2800" b="1" dirty="0">
                <a:solidFill>
                  <a:srgbClr val="FF0000"/>
                </a:solidFill>
              </a:rPr>
              <a:t>quantum gravity</a:t>
            </a:r>
            <a:r>
              <a:rPr lang="en-US" sz="2800" b="1" dirty="0"/>
              <a:t>) </a:t>
            </a:r>
          </a:p>
          <a:p>
            <a:pPr algn="ctr"/>
            <a:r>
              <a:rPr lang="en-US" sz="2800" b="1" dirty="0"/>
              <a:t>we are left with a population of </a:t>
            </a:r>
            <a:r>
              <a:rPr lang="en-US" sz="2800" b="1" dirty="0">
                <a:solidFill>
                  <a:srgbClr val="FF0000"/>
                </a:solidFill>
              </a:rPr>
              <a:t>charged</a:t>
            </a:r>
            <a:r>
              <a:rPr lang="en-US" sz="2800" b="1" dirty="0"/>
              <a:t>, </a:t>
            </a:r>
            <a:r>
              <a:rPr lang="en-US" sz="2800" b="1" dirty="0">
                <a:solidFill>
                  <a:srgbClr val="FF0000"/>
                </a:solidFill>
              </a:rPr>
              <a:t>Planck-scale relics</a:t>
            </a:r>
            <a:r>
              <a:rPr lang="en-US" sz="2800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9597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4C25141-7047-D045-8964-7C0BAEACD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74" y="410689"/>
            <a:ext cx="8571703" cy="56588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F8153F-DAA6-9B4C-A64C-928025E54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3141" y="4891967"/>
            <a:ext cx="1781367" cy="1781367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F4F152-58FA-0C45-B1A5-8FF4E24F8ED9}"/>
              </a:ext>
            </a:extLst>
          </p:cNvPr>
          <p:cNvSpPr txBox="1"/>
          <p:nvPr/>
        </p:nvSpPr>
        <p:spPr>
          <a:xfrm>
            <a:off x="0" y="6488668"/>
            <a:ext cx="6294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* Lehmann, Johnson, </a:t>
            </a:r>
            <a:r>
              <a:rPr lang="en-US" b="1" dirty="0" err="1"/>
              <a:t>Profumo</a:t>
            </a:r>
            <a:r>
              <a:rPr lang="en-US" b="1" dirty="0"/>
              <a:t> and </a:t>
            </a:r>
            <a:r>
              <a:rPr lang="en-US" b="1" dirty="0" err="1"/>
              <a:t>Schwemberger</a:t>
            </a:r>
            <a:r>
              <a:rPr lang="en-US" b="1" dirty="0"/>
              <a:t>, 1906.06348</a:t>
            </a:r>
          </a:p>
        </p:txBody>
      </p:sp>
    </p:spTree>
    <p:extLst>
      <p:ext uri="{BB962C8B-B14F-4D97-AF65-F5344CB8AC3E}">
        <p14:creationId xmlns:p14="http://schemas.microsoft.com/office/powerpoint/2010/main" val="248676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F561DC58-6302-9F48-8D45-414D37742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4485" y="451485"/>
            <a:ext cx="5955030" cy="5955030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1B40E6B-36B9-D54A-BEA8-117EB1016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435" y="4259658"/>
            <a:ext cx="6755130" cy="2632632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4631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6509371-4223-E641-A672-4ED207B97692}"/>
              </a:ext>
            </a:extLst>
          </p:cNvPr>
          <p:cNvCxnSpPr>
            <a:cxnSpLocks/>
          </p:cNvCxnSpPr>
          <p:nvPr/>
        </p:nvCxnSpPr>
        <p:spPr>
          <a:xfrm>
            <a:off x="616868" y="3726676"/>
            <a:ext cx="8419138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597D97A-F529-7F4B-A983-CBF0D981186F}"/>
              </a:ext>
            </a:extLst>
          </p:cNvPr>
          <p:cNvSpPr txBox="1"/>
          <p:nvPr/>
        </p:nvSpPr>
        <p:spPr>
          <a:xfrm>
            <a:off x="605688" y="387856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694D2A-44C4-C14D-B2C6-E070B91751AF}"/>
              </a:ext>
            </a:extLst>
          </p:cNvPr>
          <p:cNvSpPr txBox="1"/>
          <p:nvPr/>
        </p:nvSpPr>
        <p:spPr>
          <a:xfrm>
            <a:off x="2532449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40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FBA05F-EF37-2448-A1A2-9855AD8F5D38}"/>
              </a:ext>
            </a:extLst>
          </p:cNvPr>
          <p:cNvSpPr txBox="1"/>
          <p:nvPr/>
        </p:nvSpPr>
        <p:spPr>
          <a:xfrm>
            <a:off x="4459210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50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8E6E7B-8F85-FF4A-BB43-E993D9932881}"/>
              </a:ext>
            </a:extLst>
          </p:cNvPr>
          <p:cNvSpPr txBox="1"/>
          <p:nvPr/>
        </p:nvSpPr>
        <p:spPr>
          <a:xfrm>
            <a:off x="638597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60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4E237-470B-2A4B-8EC6-A6EA3AD4B239}"/>
              </a:ext>
            </a:extLst>
          </p:cNvPr>
          <p:cNvSpPr txBox="1"/>
          <p:nvPr/>
        </p:nvSpPr>
        <p:spPr>
          <a:xfrm>
            <a:off x="831273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DD3679-DC0F-004A-A6BE-F34973EF7EE2}"/>
              </a:ext>
            </a:extLst>
          </p:cNvPr>
          <p:cNvCxnSpPr/>
          <p:nvPr/>
        </p:nvCxnSpPr>
        <p:spPr>
          <a:xfrm>
            <a:off x="921417" y="3653743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F28EC0-1770-AB4D-B0AF-6147B012437B}"/>
              </a:ext>
            </a:extLst>
          </p:cNvPr>
          <p:cNvCxnSpPr/>
          <p:nvPr/>
        </p:nvCxnSpPr>
        <p:spPr>
          <a:xfrm>
            <a:off x="286025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DEE8A13-EEAA-644C-BDF2-A69AE844783D}"/>
              </a:ext>
            </a:extLst>
          </p:cNvPr>
          <p:cNvCxnSpPr/>
          <p:nvPr/>
        </p:nvCxnSpPr>
        <p:spPr>
          <a:xfrm>
            <a:off x="479908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AC16791-EEC9-CD40-A23F-81F73925AB0A}"/>
              </a:ext>
            </a:extLst>
          </p:cNvPr>
          <p:cNvCxnSpPr/>
          <p:nvPr/>
        </p:nvCxnSpPr>
        <p:spPr>
          <a:xfrm>
            <a:off x="673792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E9A455-D14B-D84F-9F92-1EBA13F1BF73}"/>
              </a:ext>
            </a:extLst>
          </p:cNvPr>
          <p:cNvCxnSpPr/>
          <p:nvPr/>
        </p:nvCxnSpPr>
        <p:spPr>
          <a:xfrm>
            <a:off x="867675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14E11E1-78CD-744A-A433-8833230F94D4}"/>
              </a:ext>
            </a:extLst>
          </p:cNvPr>
          <p:cNvSpPr txBox="1"/>
          <p:nvPr/>
        </p:nvSpPr>
        <p:spPr>
          <a:xfrm>
            <a:off x="616868" y="3210730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-3 </a:t>
            </a:r>
            <a:r>
              <a:rPr lang="en-US" sz="1400" dirty="0"/>
              <a:t>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504470-D34E-3F49-990C-3B64FDD51906}"/>
              </a:ext>
            </a:extLst>
          </p:cNvPr>
          <p:cNvSpPr txBox="1"/>
          <p:nvPr/>
        </p:nvSpPr>
        <p:spPr>
          <a:xfrm>
            <a:off x="2546898" y="3204778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 </a:t>
            </a:r>
            <a:r>
              <a:rPr lang="en-US" sz="1400" dirty="0"/>
              <a:t>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A6614A-948C-DE4A-AC81-BB88CFF9F4B8}"/>
              </a:ext>
            </a:extLst>
          </p:cNvPr>
          <p:cNvSpPr txBox="1"/>
          <p:nvPr/>
        </p:nvSpPr>
        <p:spPr>
          <a:xfrm>
            <a:off x="444005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17 </a:t>
            </a:r>
            <a:r>
              <a:rPr lang="en-US" sz="1400" dirty="0"/>
              <a:t>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A10F2B-36EF-914D-99C1-1D989FB8BE2B}"/>
              </a:ext>
            </a:extLst>
          </p:cNvPr>
          <p:cNvSpPr txBox="1"/>
          <p:nvPr/>
        </p:nvSpPr>
        <p:spPr>
          <a:xfrm>
            <a:off x="6394134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27 </a:t>
            </a:r>
            <a:r>
              <a:rPr lang="en-US" sz="1400" dirty="0"/>
              <a:t>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86574A-1055-904C-8F6C-8A6C3DB8C5FF}"/>
              </a:ext>
            </a:extLst>
          </p:cNvPr>
          <p:cNvSpPr txBox="1"/>
          <p:nvPr/>
        </p:nvSpPr>
        <p:spPr>
          <a:xfrm>
            <a:off x="834820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37 </a:t>
            </a:r>
            <a:r>
              <a:rPr lang="en-US" sz="1400" dirty="0"/>
              <a:t>g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A3E5D4-7E43-DD44-80A9-C09F2AE26630}"/>
              </a:ext>
            </a:extLst>
          </p:cNvPr>
          <p:cNvCxnSpPr>
            <a:cxnSpLocks/>
          </p:cNvCxnSpPr>
          <p:nvPr/>
        </p:nvCxnSpPr>
        <p:spPr>
          <a:xfrm>
            <a:off x="79513" y="3726676"/>
            <a:ext cx="712095" cy="0"/>
          </a:xfrm>
          <a:prstGeom prst="straightConnector1">
            <a:avLst/>
          </a:prstGeom>
          <a:ln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11CD691-A3EC-2E4A-97BD-CCE1335C2CD7}"/>
              </a:ext>
            </a:extLst>
          </p:cNvPr>
          <p:cNvSpPr txBox="1"/>
          <p:nvPr/>
        </p:nvSpPr>
        <p:spPr>
          <a:xfrm>
            <a:off x="6448281" y="231455"/>
            <a:ext cx="2330959" cy="138499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“Stellar-Mass”</a:t>
            </a:r>
          </a:p>
          <a:p>
            <a:pPr algn="ctr"/>
            <a:r>
              <a:rPr lang="en-US" sz="2800" b="1" dirty="0"/>
              <a:t>(10</a:t>
            </a:r>
            <a:r>
              <a:rPr lang="en-US" sz="2800" b="1" baseline="30000" dirty="0"/>
              <a:t>35</a:t>
            </a:r>
            <a:r>
              <a:rPr lang="en-US" sz="2800" b="1" dirty="0"/>
              <a:t> g)</a:t>
            </a:r>
          </a:p>
          <a:p>
            <a:pPr algn="ctr"/>
            <a:r>
              <a:rPr lang="en-US" sz="2800" b="1" dirty="0"/>
              <a:t>Black Holes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080CD040-73A3-3440-B33B-B8A9EC45E968}"/>
              </a:ext>
            </a:extLst>
          </p:cNvPr>
          <p:cNvCxnSpPr>
            <a:cxnSpLocks/>
            <a:stCxn id="28" idx="2"/>
          </p:cNvCxnSpPr>
          <p:nvPr/>
        </p:nvCxnSpPr>
        <p:spPr>
          <a:xfrm rot="16200000" flipH="1">
            <a:off x="7233533" y="1996678"/>
            <a:ext cx="1588330" cy="827874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5577A38-FCF7-B348-90A7-BDEE29F76BA5}"/>
              </a:ext>
            </a:extLst>
          </p:cNvPr>
          <p:cNvSpPr txBox="1"/>
          <p:nvPr/>
        </p:nvSpPr>
        <p:spPr>
          <a:xfrm>
            <a:off x="2396616" y="4487204"/>
            <a:ext cx="4688331" cy="181588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n-US" sz="2800" b="1" dirty="0"/>
              <a:t>Spins look a lot like PBH!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2800" b="1" dirty="0"/>
              <a:t>…or maybe they are low because of </a:t>
            </a:r>
            <a:r>
              <a:rPr lang="en-US" sz="2800" b="1" dirty="0" err="1"/>
              <a:t>superradiance</a:t>
            </a:r>
            <a:r>
              <a:rPr lang="en-US" sz="2800" b="1" dirty="0"/>
              <a:t>?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2800" b="1" dirty="0"/>
              <a:t>Do they disrupt CMB*?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BC9117-C6F7-7241-AA56-CC439AC03EBC}"/>
              </a:ext>
            </a:extLst>
          </p:cNvPr>
          <p:cNvSpPr txBox="1"/>
          <p:nvPr/>
        </p:nvSpPr>
        <p:spPr>
          <a:xfrm>
            <a:off x="0" y="6488668"/>
            <a:ext cx="449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* </a:t>
            </a:r>
            <a:r>
              <a:rPr lang="en-US" b="1" dirty="0" err="1"/>
              <a:t>Gaspari</a:t>
            </a:r>
            <a:r>
              <a:rPr lang="en-US" b="1" dirty="0"/>
              <a:t>, Lehmann, </a:t>
            </a:r>
            <a:r>
              <a:rPr lang="en-US" b="1" dirty="0" err="1"/>
              <a:t>Profumo</a:t>
            </a:r>
            <a:r>
              <a:rPr lang="en-US" b="1" dirty="0"/>
              <a:t>, in preparation</a:t>
            </a:r>
          </a:p>
        </p:txBody>
      </p:sp>
    </p:spTree>
    <p:extLst>
      <p:ext uri="{BB962C8B-B14F-4D97-AF65-F5344CB8AC3E}">
        <p14:creationId xmlns:p14="http://schemas.microsoft.com/office/powerpoint/2010/main" val="303694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6509371-4223-E641-A672-4ED207B97692}"/>
              </a:ext>
            </a:extLst>
          </p:cNvPr>
          <p:cNvCxnSpPr>
            <a:cxnSpLocks/>
          </p:cNvCxnSpPr>
          <p:nvPr/>
        </p:nvCxnSpPr>
        <p:spPr>
          <a:xfrm>
            <a:off x="616868" y="3726676"/>
            <a:ext cx="8419138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597D97A-F529-7F4B-A983-CBF0D981186F}"/>
              </a:ext>
            </a:extLst>
          </p:cNvPr>
          <p:cNvSpPr txBox="1"/>
          <p:nvPr/>
        </p:nvSpPr>
        <p:spPr>
          <a:xfrm>
            <a:off x="605688" y="387856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694D2A-44C4-C14D-B2C6-E070B91751AF}"/>
              </a:ext>
            </a:extLst>
          </p:cNvPr>
          <p:cNvSpPr txBox="1"/>
          <p:nvPr/>
        </p:nvSpPr>
        <p:spPr>
          <a:xfrm>
            <a:off x="2532449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40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FBA05F-EF37-2448-A1A2-9855AD8F5D38}"/>
              </a:ext>
            </a:extLst>
          </p:cNvPr>
          <p:cNvSpPr txBox="1"/>
          <p:nvPr/>
        </p:nvSpPr>
        <p:spPr>
          <a:xfrm>
            <a:off x="4459210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50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8E6E7B-8F85-FF4A-BB43-E993D9932881}"/>
              </a:ext>
            </a:extLst>
          </p:cNvPr>
          <p:cNvSpPr txBox="1"/>
          <p:nvPr/>
        </p:nvSpPr>
        <p:spPr>
          <a:xfrm>
            <a:off x="638597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60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4E237-470B-2A4B-8EC6-A6EA3AD4B239}"/>
              </a:ext>
            </a:extLst>
          </p:cNvPr>
          <p:cNvSpPr txBox="1"/>
          <p:nvPr/>
        </p:nvSpPr>
        <p:spPr>
          <a:xfrm>
            <a:off x="831273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DD3679-DC0F-004A-A6BE-F34973EF7EE2}"/>
              </a:ext>
            </a:extLst>
          </p:cNvPr>
          <p:cNvCxnSpPr/>
          <p:nvPr/>
        </p:nvCxnSpPr>
        <p:spPr>
          <a:xfrm>
            <a:off x="921417" y="3653743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F28EC0-1770-AB4D-B0AF-6147B012437B}"/>
              </a:ext>
            </a:extLst>
          </p:cNvPr>
          <p:cNvCxnSpPr/>
          <p:nvPr/>
        </p:nvCxnSpPr>
        <p:spPr>
          <a:xfrm>
            <a:off x="286025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DEE8A13-EEAA-644C-BDF2-A69AE844783D}"/>
              </a:ext>
            </a:extLst>
          </p:cNvPr>
          <p:cNvCxnSpPr/>
          <p:nvPr/>
        </p:nvCxnSpPr>
        <p:spPr>
          <a:xfrm>
            <a:off x="479908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AC16791-EEC9-CD40-A23F-81F73925AB0A}"/>
              </a:ext>
            </a:extLst>
          </p:cNvPr>
          <p:cNvCxnSpPr/>
          <p:nvPr/>
        </p:nvCxnSpPr>
        <p:spPr>
          <a:xfrm>
            <a:off x="673792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E9A455-D14B-D84F-9F92-1EBA13F1BF73}"/>
              </a:ext>
            </a:extLst>
          </p:cNvPr>
          <p:cNvCxnSpPr/>
          <p:nvPr/>
        </p:nvCxnSpPr>
        <p:spPr>
          <a:xfrm>
            <a:off x="867675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14E11E1-78CD-744A-A433-8833230F94D4}"/>
              </a:ext>
            </a:extLst>
          </p:cNvPr>
          <p:cNvSpPr txBox="1"/>
          <p:nvPr/>
        </p:nvSpPr>
        <p:spPr>
          <a:xfrm>
            <a:off x="616868" y="3210730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-3 </a:t>
            </a:r>
            <a:r>
              <a:rPr lang="en-US" sz="1400" dirty="0"/>
              <a:t>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504470-D34E-3F49-990C-3B64FDD51906}"/>
              </a:ext>
            </a:extLst>
          </p:cNvPr>
          <p:cNvSpPr txBox="1"/>
          <p:nvPr/>
        </p:nvSpPr>
        <p:spPr>
          <a:xfrm>
            <a:off x="2546898" y="3204778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 </a:t>
            </a:r>
            <a:r>
              <a:rPr lang="en-US" sz="1400" dirty="0"/>
              <a:t>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A6614A-948C-DE4A-AC81-BB88CFF9F4B8}"/>
              </a:ext>
            </a:extLst>
          </p:cNvPr>
          <p:cNvSpPr txBox="1"/>
          <p:nvPr/>
        </p:nvSpPr>
        <p:spPr>
          <a:xfrm>
            <a:off x="444005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17 </a:t>
            </a:r>
            <a:r>
              <a:rPr lang="en-US" sz="1400" dirty="0"/>
              <a:t>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A10F2B-36EF-914D-99C1-1D989FB8BE2B}"/>
              </a:ext>
            </a:extLst>
          </p:cNvPr>
          <p:cNvSpPr txBox="1"/>
          <p:nvPr/>
        </p:nvSpPr>
        <p:spPr>
          <a:xfrm>
            <a:off x="6394134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27 </a:t>
            </a:r>
            <a:r>
              <a:rPr lang="en-US" sz="1400" dirty="0"/>
              <a:t>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86574A-1055-904C-8F6C-8A6C3DB8C5FF}"/>
              </a:ext>
            </a:extLst>
          </p:cNvPr>
          <p:cNvSpPr txBox="1"/>
          <p:nvPr/>
        </p:nvSpPr>
        <p:spPr>
          <a:xfrm>
            <a:off x="834820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37 </a:t>
            </a:r>
            <a:r>
              <a:rPr lang="en-US" sz="1400" dirty="0"/>
              <a:t>g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A3E5D4-7E43-DD44-80A9-C09F2AE26630}"/>
              </a:ext>
            </a:extLst>
          </p:cNvPr>
          <p:cNvCxnSpPr>
            <a:cxnSpLocks/>
          </p:cNvCxnSpPr>
          <p:nvPr/>
        </p:nvCxnSpPr>
        <p:spPr>
          <a:xfrm>
            <a:off x="79513" y="3726676"/>
            <a:ext cx="712095" cy="0"/>
          </a:xfrm>
          <a:prstGeom prst="straightConnector1">
            <a:avLst/>
          </a:prstGeom>
          <a:ln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5577A38-FCF7-B348-90A7-BDEE29F76BA5}"/>
              </a:ext>
            </a:extLst>
          </p:cNvPr>
          <p:cNvSpPr txBox="1"/>
          <p:nvPr/>
        </p:nvSpPr>
        <p:spPr>
          <a:xfrm>
            <a:off x="2454921" y="4764280"/>
            <a:ext cx="4688331" cy="138499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n-US" sz="2800" b="1" dirty="0"/>
              <a:t>Microlensing a lot trickier than previously thought!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2800" b="1" dirty="0"/>
              <a:t>Detection strategies? PTA?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12BFBA-D6BB-0340-ADCA-8E59AC7D31D4}"/>
              </a:ext>
            </a:extLst>
          </p:cNvPr>
          <p:cNvSpPr txBox="1"/>
          <p:nvPr/>
        </p:nvSpPr>
        <p:spPr>
          <a:xfrm>
            <a:off x="4624831" y="217888"/>
            <a:ext cx="2611805" cy="138499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“Asteroid-Mass”</a:t>
            </a:r>
          </a:p>
          <a:p>
            <a:pPr algn="ctr"/>
            <a:r>
              <a:rPr lang="en-US" sz="2800" b="1" dirty="0"/>
              <a:t>(10</a:t>
            </a:r>
            <a:r>
              <a:rPr lang="en-US" sz="2800" b="1" baseline="30000" dirty="0"/>
              <a:t>22</a:t>
            </a:r>
            <a:r>
              <a:rPr lang="en-US" sz="2800" b="1" dirty="0"/>
              <a:t> g)</a:t>
            </a:r>
          </a:p>
          <a:p>
            <a:pPr algn="ctr"/>
            <a:r>
              <a:rPr lang="en-US" sz="2800" b="1" dirty="0"/>
              <a:t>Black Holes</a:t>
            </a: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1C151EF5-6891-A24D-9B24-775AD6A5604E}"/>
              </a:ext>
            </a:extLst>
          </p:cNvPr>
          <p:cNvCxnSpPr>
            <a:cxnSpLocks/>
            <a:stCxn id="31" idx="2"/>
          </p:cNvCxnSpPr>
          <p:nvPr/>
        </p:nvCxnSpPr>
        <p:spPr>
          <a:xfrm rot="5400000">
            <a:off x="4864697" y="2548780"/>
            <a:ext cx="2011934" cy="120140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4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6509371-4223-E641-A672-4ED207B97692}"/>
              </a:ext>
            </a:extLst>
          </p:cNvPr>
          <p:cNvCxnSpPr>
            <a:cxnSpLocks/>
          </p:cNvCxnSpPr>
          <p:nvPr/>
        </p:nvCxnSpPr>
        <p:spPr>
          <a:xfrm>
            <a:off x="616868" y="3726676"/>
            <a:ext cx="8419138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597D97A-F529-7F4B-A983-CBF0D981186F}"/>
              </a:ext>
            </a:extLst>
          </p:cNvPr>
          <p:cNvSpPr txBox="1"/>
          <p:nvPr/>
        </p:nvSpPr>
        <p:spPr>
          <a:xfrm>
            <a:off x="605688" y="387856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694D2A-44C4-C14D-B2C6-E070B91751AF}"/>
              </a:ext>
            </a:extLst>
          </p:cNvPr>
          <p:cNvSpPr txBox="1"/>
          <p:nvPr/>
        </p:nvSpPr>
        <p:spPr>
          <a:xfrm>
            <a:off x="2532449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40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FBA05F-EF37-2448-A1A2-9855AD8F5D38}"/>
              </a:ext>
            </a:extLst>
          </p:cNvPr>
          <p:cNvSpPr txBox="1"/>
          <p:nvPr/>
        </p:nvSpPr>
        <p:spPr>
          <a:xfrm>
            <a:off x="4459210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50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8E6E7B-8F85-FF4A-BB43-E993D9932881}"/>
              </a:ext>
            </a:extLst>
          </p:cNvPr>
          <p:cNvSpPr txBox="1"/>
          <p:nvPr/>
        </p:nvSpPr>
        <p:spPr>
          <a:xfrm>
            <a:off x="638597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60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4E237-470B-2A4B-8EC6-A6EA3AD4B239}"/>
              </a:ext>
            </a:extLst>
          </p:cNvPr>
          <p:cNvSpPr txBox="1"/>
          <p:nvPr/>
        </p:nvSpPr>
        <p:spPr>
          <a:xfrm>
            <a:off x="831273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DD3679-DC0F-004A-A6BE-F34973EF7EE2}"/>
              </a:ext>
            </a:extLst>
          </p:cNvPr>
          <p:cNvCxnSpPr/>
          <p:nvPr/>
        </p:nvCxnSpPr>
        <p:spPr>
          <a:xfrm>
            <a:off x="921417" y="3653743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F28EC0-1770-AB4D-B0AF-6147B012437B}"/>
              </a:ext>
            </a:extLst>
          </p:cNvPr>
          <p:cNvCxnSpPr/>
          <p:nvPr/>
        </p:nvCxnSpPr>
        <p:spPr>
          <a:xfrm>
            <a:off x="286025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DEE8A13-EEAA-644C-BDF2-A69AE844783D}"/>
              </a:ext>
            </a:extLst>
          </p:cNvPr>
          <p:cNvCxnSpPr/>
          <p:nvPr/>
        </p:nvCxnSpPr>
        <p:spPr>
          <a:xfrm>
            <a:off x="479908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AC16791-EEC9-CD40-A23F-81F73925AB0A}"/>
              </a:ext>
            </a:extLst>
          </p:cNvPr>
          <p:cNvCxnSpPr/>
          <p:nvPr/>
        </p:nvCxnSpPr>
        <p:spPr>
          <a:xfrm>
            <a:off x="673792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E9A455-D14B-D84F-9F92-1EBA13F1BF73}"/>
              </a:ext>
            </a:extLst>
          </p:cNvPr>
          <p:cNvCxnSpPr/>
          <p:nvPr/>
        </p:nvCxnSpPr>
        <p:spPr>
          <a:xfrm>
            <a:off x="867675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14E11E1-78CD-744A-A433-8833230F94D4}"/>
              </a:ext>
            </a:extLst>
          </p:cNvPr>
          <p:cNvSpPr txBox="1"/>
          <p:nvPr/>
        </p:nvSpPr>
        <p:spPr>
          <a:xfrm>
            <a:off x="616868" y="3210730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-3 </a:t>
            </a:r>
            <a:r>
              <a:rPr lang="en-US" sz="1400" dirty="0"/>
              <a:t>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504470-D34E-3F49-990C-3B64FDD51906}"/>
              </a:ext>
            </a:extLst>
          </p:cNvPr>
          <p:cNvSpPr txBox="1"/>
          <p:nvPr/>
        </p:nvSpPr>
        <p:spPr>
          <a:xfrm>
            <a:off x="2546898" y="3204778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 </a:t>
            </a:r>
            <a:r>
              <a:rPr lang="en-US" sz="1400" dirty="0"/>
              <a:t>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A6614A-948C-DE4A-AC81-BB88CFF9F4B8}"/>
              </a:ext>
            </a:extLst>
          </p:cNvPr>
          <p:cNvSpPr txBox="1"/>
          <p:nvPr/>
        </p:nvSpPr>
        <p:spPr>
          <a:xfrm>
            <a:off x="444005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17 </a:t>
            </a:r>
            <a:r>
              <a:rPr lang="en-US" sz="1400" dirty="0"/>
              <a:t>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A10F2B-36EF-914D-99C1-1D989FB8BE2B}"/>
              </a:ext>
            </a:extLst>
          </p:cNvPr>
          <p:cNvSpPr txBox="1"/>
          <p:nvPr/>
        </p:nvSpPr>
        <p:spPr>
          <a:xfrm>
            <a:off x="6394134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27 </a:t>
            </a:r>
            <a:r>
              <a:rPr lang="en-US" sz="1400" dirty="0"/>
              <a:t>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86574A-1055-904C-8F6C-8A6C3DB8C5FF}"/>
              </a:ext>
            </a:extLst>
          </p:cNvPr>
          <p:cNvSpPr txBox="1"/>
          <p:nvPr/>
        </p:nvSpPr>
        <p:spPr>
          <a:xfrm>
            <a:off x="834820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37 </a:t>
            </a:r>
            <a:r>
              <a:rPr lang="en-US" sz="1400" dirty="0"/>
              <a:t>g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A3E5D4-7E43-DD44-80A9-C09F2AE26630}"/>
              </a:ext>
            </a:extLst>
          </p:cNvPr>
          <p:cNvCxnSpPr>
            <a:cxnSpLocks/>
          </p:cNvCxnSpPr>
          <p:nvPr/>
        </p:nvCxnSpPr>
        <p:spPr>
          <a:xfrm>
            <a:off x="79513" y="3726676"/>
            <a:ext cx="712095" cy="0"/>
          </a:xfrm>
          <a:prstGeom prst="straightConnector1">
            <a:avLst/>
          </a:prstGeom>
          <a:ln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5577A38-FCF7-B348-90A7-BDEE29F76BA5}"/>
              </a:ext>
            </a:extLst>
          </p:cNvPr>
          <p:cNvSpPr txBox="1"/>
          <p:nvPr/>
        </p:nvSpPr>
        <p:spPr>
          <a:xfrm>
            <a:off x="2393750" y="5007942"/>
            <a:ext cx="4688331" cy="9541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n-US" sz="2800" b="1" dirty="0"/>
              <a:t>Decays can produce DM, BAU, Planck relics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385A4F-18A7-3549-A6B5-4304A7007145}"/>
              </a:ext>
            </a:extLst>
          </p:cNvPr>
          <p:cNvSpPr txBox="1"/>
          <p:nvPr/>
        </p:nvSpPr>
        <p:spPr>
          <a:xfrm>
            <a:off x="3626737" y="278230"/>
            <a:ext cx="2088200" cy="138499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Ton-size</a:t>
            </a:r>
          </a:p>
          <a:p>
            <a:pPr algn="ctr"/>
            <a:r>
              <a:rPr lang="en-US" sz="2800" b="1" dirty="0"/>
              <a:t>“Space-cow”</a:t>
            </a:r>
          </a:p>
          <a:p>
            <a:pPr algn="ctr"/>
            <a:r>
              <a:rPr lang="en-US" sz="2800" b="1" dirty="0"/>
              <a:t>Black Holes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80A48DB2-302A-4142-8ADE-767762838775}"/>
              </a:ext>
            </a:extLst>
          </p:cNvPr>
          <p:cNvCxnSpPr>
            <a:cxnSpLocks/>
            <a:stCxn id="28" idx="2"/>
          </p:cNvCxnSpPr>
          <p:nvPr/>
        </p:nvCxnSpPr>
        <p:spPr>
          <a:xfrm rot="5400000">
            <a:off x="3053427" y="1929971"/>
            <a:ext cx="1884156" cy="1350664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6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6509371-4223-E641-A672-4ED207B97692}"/>
              </a:ext>
            </a:extLst>
          </p:cNvPr>
          <p:cNvCxnSpPr>
            <a:cxnSpLocks/>
          </p:cNvCxnSpPr>
          <p:nvPr/>
        </p:nvCxnSpPr>
        <p:spPr>
          <a:xfrm>
            <a:off x="616868" y="3726676"/>
            <a:ext cx="8419138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597D97A-F529-7F4B-A983-CBF0D981186F}"/>
              </a:ext>
            </a:extLst>
          </p:cNvPr>
          <p:cNvSpPr txBox="1"/>
          <p:nvPr/>
        </p:nvSpPr>
        <p:spPr>
          <a:xfrm>
            <a:off x="605688" y="387856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694D2A-44C4-C14D-B2C6-E070B91751AF}"/>
              </a:ext>
            </a:extLst>
          </p:cNvPr>
          <p:cNvSpPr txBox="1"/>
          <p:nvPr/>
        </p:nvSpPr>
        <p:spPr>
          <a:xfrm>
            <a:off x="2532449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40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FBA05F-EF37-2448-A1A2-9855AD8F5D38}"/>
              </a:ext>
            </a:extLst>
          </p:cNvPr>
          <p:cNvSpPr txBox="1"/>
          <p:nvPr/>
        </p:nvSpPr>
        <p:spPr>
          <a:xfrm>
            <a:off x="4459210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50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8E6E7B-8F85-FF4A-BB43-E993D9932881}"/>
              </a:ext>
            </a:extLst>
          </p:cNvPr>
          <p:cNvSpPr txBox="1"/>
          <p:nvPr/>
        </p:nvSpPr>
        <p:spPr>
          <a:xfrm>
            <a:off x="638597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60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4E237-470B-2A4B-8EC6-A6EA3AD4B239}"/>
              </a:ext>
            </a:extLst>
          </p:cNvPr>
          <p:cNvSpPr txBox="1"/>
          <p:nvPr/>
        </p:nvSpPr>
        <p:spPr>
          <a:xfrm>
            <a:off x="831273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DD3679-DC0F-004A-A6BE-F34973EF7EE2}"/>
              </a:ext>
            </a:extLst>
          </p:cNvPr>
          <p:cNvCxnSpPr/>
          <p:nvPr/>
        </p:nvCxnSpPr>
        <p:spPr>
          <a:xfrm>
            <a:off x="921417" y="3653743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F28EC0-1770-AB4D-B0AF-6147B012437B}"/>
              </a:ext>
            </a:extLst>
          </p:cNvPr>
          <p:cNvCxnSpPr/>
          <p:nvPr/>
        </p:nvCxnSpPr>
        <p:spPr>
          <a:xfrm>
            <a:off x="286025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DEE8A13-EEAA-644C-BDF2-A69AE844783D}"/>
              </a:ext>
            </a:extLst>
          </p:cNvPr>
          <p:cNvCxnSpPr/>
          <p:nvPr/>
        </p:nvCxnSpPr>
        <p:spPr>
          <a:xfrm>
            <a:off x="479908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AC16791-EEC9-CD40-A23F-81F73925AB0A}"/>
              </a:ext>
            </a:extLst>
          </p:cNvPr>
          <p:cNvCxnSpPr/>
          <p:nvPr/>
        </p:nvCxnSpPr>
        <p:spPr>
          <a:xfrm>
            <a:off x="673792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E9A455-D14B-D84F-9F92-1EBA13F1BF73}"/>
              </a:ext>
            </a:extLst>
          </p:cNvPr>
          <p:cNvCxnSpPr/>
          <p:nvPr/>
        </p:nvCxnSpPr>
        <p:spPr>
          <a:xfrm>
            <a:off x="867675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14E11E1-78CD-744A-A433-8833230F94D4}"/>
              </a:ext>
            </a:extLst>
          </p:cNvPr>
          <p:cNvSpPr txBox="1"/>
          <p:nvPr/>
        </p:nvSpPr>
        <p:spPr>
          <a:xfrm>
            <a:off x="616868" y="3210730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-3 </a:t>
            </a:r>
            <a:r>
              <a:rPr lang="en-US" sz="1400" dirty="0"/>
              <a:t>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504470-D34E-3F49-990C-3B64FDD51906}"/>
              </a:ext>
            </a:extLst>
          </p:cNvPr>
          <p:cNvSpPr txBox="1"/>
          <p:nvPr/>
        </p:nvSpPr>
        <p:spPr>
          <a:xfrm>
            <a:off x="2546898" y="3204778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 </a:t>
            </a:r>
            <a:r>
              <a:rPr lang="en-US" sz="1400" dirty="0"/>
              <a:t>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A6614A-948C-DE4A-AC81-BB88CFF9F4B8}"/>
              </a:ext>
            </a:extLst>
          </p:cNvPr>
          <p:cNvSpPr txBox="1"/>
          <p:nvPr/>
        </p:nvSpPr>
        <p:spPr>
          <a:xfrm>
            <a:off x="444005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17 </a:t>
            </a:r>
            <a:r>
              <a:rPr lang="en-US" sz="1400" dirty="0"/>
              <a:t>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A10F2B-36EF-914D-99C1-1D989FB8BE2B}"/>
              </a:ext>
            </a:extLst>
          </p:cNvPr>
          <p:cNvSpPr txBox="1"/>
          <p:nvPr/>
        </p:nvSpPr>
        <p:spPr>
          <a:xfrm>
            <a:off x="6394134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27 </a:t>
            </a:r>
            <a:r>
              <a:rPr lang="en-US" sz="1400" dirty="0"/>
              <a:t>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86574A-1055-904C-8F6C-8A6C3DB8C5FF}"/>
              </a:ext>
            </a:extLst>
          </p:cNvPr>
          <p:cNvSpPr txBox="1"/>
          <p:nvPr/>
        </p:nvSpPr>
        <p:spPr>
          <a:xfrm>
            <a:off x="834820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37 </a:t>
            </a:r>
            <a:r>
              <a:rPr lang="en-US" sz="1400" dirty="0"/>
              <a:t>g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A3E5D4-7E43-DD44-80A9-C09F2AE26630}"/>
              </a:ext>
            </a:extLst>
          </p:cNvPr>
          <p:cNvCxnSpPr>
            <a:cxnSpLocks/>
          </p:cNvCxnSpPr>
          <p:nvPr/>
        </p:nvCxnSpPr>
        <p:spPr>
          <a:xfrm>
            <a:off x="79513" y="3726676"/>
            <a:ext cx="712095" cy="0"/>
          </a:xfrm>
          <a:prstGeom prst="straightConnector1">
            <a:avLst/>
          </a:prstGeom>
          <a:ln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5577A38-FCF7-B348-90A7-BDEE29F76BA5}"/>
              </a:ext>
            </a:extLst>
          </p:cNvPr>
          <p:cNvSpPr txBox="1"/>
          <p:nvPr/>
        </p:nvSpPr>
        <p:spPr>
          <a:xfrm>
            <a:off x="2396616" y="5049712"/>
            <a:ext cx="4688331" cy="95410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n-US" sz="2800" b="1" dirty="0"/>
              <a:t>Likely (partly) charged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2800" b="1" dirty="0"/>
              <a:t>Detectable!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ECA921-9033-F549-8E80-B6A87E024898}"/>
              </a:ext>
            </a:extLst>
          </p:cNvPr>
          <p:cNvSpPr txBox="1"/>
          <p:nvPr/>
        </p:nvSpPr>
        <p:spPr>
          <a:xfrm>
            <a:off x="1891662" y="236460"/>
            <a:ext cx="2337438" cy="138499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Grain-of-Salt</a:t>
            </a:r>
          </a:p>
          <a:p>
            <a:pPr algn="ctr"/>
            <a:r>
              <a:rPr lang="en-US" sz="2800" b="1" dirty="0"/>
              <a:t>“No-see-ums”</a:t>
            </a:r>
          </a:p>
          <a:p>
            <a:pPr algn="ctr"/>
            <a:r>
              <a:rPr lang="en-US" sz="2800" b="1" dirty="0"/>
              <a:t>Black Holes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A8C03400-13FF-AA47-8AFB-4E338C196143}"/>
              </a:ext>
            </a:extLst>
          </p:cNvPr>
          <p:cNvCxnSpPr>
            <a:cxnSpLocks/>
          </p:cNvCxnSpPr>
          <p:nvPr/>
        </p:nvCxnSpPr>
        <p:spPr>
          <a:xfrm rot="5400000">
            <a:off x="790473" y="1737118"/>
            <a:ext cx="1588328" cy="1357007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74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6509371-4223-E641-A672-4ED207B97692}"/>
              </a:ext>
            </a:extLst>
          </p:cNvPr>
          <p:cNvCxnSpPr>
            <a:cxnSpLocks/>
          </p:cNvCxnSpPr>
          <p:nvPr/>
        </p:nvCxnSpPr>
        <p:spPr>
          <a:xfrm>
            <a:off x="616868" y="3726676"/>
            <a:ext cx="8419138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597D97A-F529-7F4B-A983-CBF0D981186F}"/>
              </a:ext>
            </a:extLst>
          </p:cNvPr>
          <p:cNvSpPr txBox="1"/>
          <p:nvPr/>
        </p:nvSpPr>
        <p:spPr>
          <a:xfrm>
            <a:off x="605688" y="387856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694D2A-44C4-C14D-B2C6-E070B91751AF}"/>
              </a:ext>
            </a:extLst>
          </p:cNvPr>
          <p:cNvSpPr txBox="1"/>
          <p:nvPr/>
        </p:nvSpPr>
        <p:spPr>
          <a:xfrm>
            <a:off x="2532449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40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FBA05F-EF37-2448-A1A2-9855AD8F5D38}"/>
              </a:ext>
            </a:extLst>
          </p:cNvPr>
          <p:cNvSpPr txBox="1"/>
          <p:nvPr/>
        </p:nvSpPr>
        <p:spPr>
          <a:xfrm>
            <a:off x="4459210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50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8E6E7B-8F85-FF4A-BB43-E993D9932881}"/>
              </a:ext>
            </a:extLst>
          </p:cNvPr>
          <p:cNvSpPr txBox="1"/>
          <p:nvPr/>
        </p:nvSpPr>
        <p:spPr>
          <a:xfrm>
            <a:off x="638597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60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4E237-470B-2A4B-8EC6-A6EA3AD4B239}"/>
              </a:ext>
            </a:extLst>
          </p:cNvPr>
          <p:cNvSpPr txBox="1"/>
          <p:nvPr/>
        </p:nvSpPr>
        <p:spPr>
          <a:xfrm>
            <a:off x="8312731" y="387261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70</a:t>
            </a:r>
            <a:r>
              <a:rPr lang="en-US" sz="1400" dirty="0"/>
              <a:t> </a:t>
            </a:r>
            <a:r>
              <a:rPr lang="en-US" sz="1400" dirty="0" err="1"/>
              <a:t>eV</a:t>
            </a:r>
            <a:endParaRPr lang="en-US" sz="1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DD3679-DC0F-004A-A6BE-F34973EF7EE2}"/>
              </a:ext>
            </a:extLst>
          </p:cNvPr>
          <p:cNvCxnSpPr/>
          <p:nvPr/>
        </p:nvCxnSpPr>
        <p:spPr>
          <a:xfrm>
            <a:off x="921417" y="3653743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F28EC0-1770-AB4D-B0AF-6147B012437B}"/>
              </a:ext>
            </a:extLst>
          </p:cNvPr>
          <p:cNvCxnSpPr/>
          <p:nvPr/>
        </p:nvCxnSpPr>
        <p:spPr>
          <a:xfrm>
            <a:off x="286025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DEE8A13-EEAA-644C-BDF2-A69AE844783D}"/>
              </a:ext>
            </a:extLst>
          </p:cNvPr>
          <p:cNvCxnSpPr/>
          <p:nvPr/>
        </p:nvCxnSpPr>
        <p:spPr>
          <a:xfrm>
            <a:off x="479908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AC16791-EEC9-CD40-A23F-81F73925AB0A}"/>
              </a:ext>
            </a:extLst>
          </p:cNvPr>
          <p:cNvCxnSpPr/>
          <p:nvPr/>
        </p:nvCxnSpPr>
        <p:spPr>
          <a:xfrm>
            <a:off x="6737922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E9A455-D14B-D84F-9F92-1EBA13F1BF73}"/>
              </a:ext>
            </a:extLst>
          </p:cNvPr>
          <p:cNvCxnSpPr/>
          <p:nvPr/>
        </p:nvCxnSpPr>
        <p:spPr>
          <a:xfrm>
            <a:off x="8676757" y="3647791"/>
            <a:ext cx="0" cy="1656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14E11E1-78CD-744A-A433-8833230F94D4}"/>
              </a:ext>
            </a:extLst>
          </p:cNvPr>
          <p:cNvSpPr txBox="1"/>
          <p:nvPr/>
        </p:nvSpPr>
        <p:spPr>
          <a:xfrm>
            <a:off x="616868" y="3210730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-3 </a:t>
            </a:r>
            <a:r>
              <a:rPr lang="en-US" sz="1400" dirty="0"/>
              <a:t>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504470-D34E-3F49-990C-3B64FDD51906}"/>
              </a:ext>
            </a:extLst>
          </p:cNvPr>
          <p:cNvSpPr txBox="1"/>
          <p:nvPr/>
        </p:nvSpPr>
        <p:spPr>
          <a:xfrm>
            <a:off x="2546898" y="3204778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7 </a:t>
            </a:r>
            <a:r>
              <a:rPr lang="en-US" sz="1400" dirty="0"/>
              <a:t>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A6614A-948C-DE4A-AC81-BB88CFF9F4B8}"/>
              </a:ext>
            </a:extLst>
          </p:cNvPr>
          <p:cNvSpPr txBox="1"/>
          <p:nvPr/>
        </p:nvSpPr>
        <p:spPr>
          <a:xfrm>
            <a:off x="444005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17 </a:t>
            </a:r>
            <a:r>
              <a:rPr lang="en-US" sz="1400" dirty="0"/>
              <a:t>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A10F2B-36EF-914D-99C1-1D989FB8BE2B}"/>
              </a:ext>
            </a:extLst>
          </p:cNvPr>
          <p:cNvSpPr txBox="1"/>
          <p:nvPr/>
        </p:nvSpPr>
        <p:spPr>
          <a:xfrm>
            <a:off x="6394134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27 </a:t>
            </a:r>
            <a:r>
              <a:rPr lang="en-US" sz="1400" dirty="0"/>
              <a:t>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86574A-1055-904C-8F6C-8A6C3DB8C5FF}"/>
              </a:ext>
            </a:extLst>
          </p:cNvPr>
          <p:cNvSpPr txBox="1"/>
          <p:nvPr/>
        </p:nvSpPr>
        <p:spPr>
          <a:xfrm>
            <a:off x="8348209" y="3204778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</a:t>
            </a:r>
            <a:r>
              <a:rPr lang="en-US" sz="1400" baseline="30000" dirty="0"/>
              <a:t>37 </a:t>
            </a:r>
            <a:r>
              <a:rPr lang="en-US" sz="1400" dirty="0"/>
              <a:t>g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A3E5D4-7E43-DD44-80A9-C09F2AE26630}"/>
              </a:ext>
            </a:extLst>
          </p:cNvPr>
          <p:cNvCxnSpPr>
            <a:cxnSpLocks/>
          </p:cNvCxnSpPr>
          <p:nvPr/>
        </p:nvCxnSpPr>
        <p:spPr>
          <a:xfrm>
            <a:off x="79513" y="3726676"/>
            <a:ext cx="712095" cy="0"/>
          </a:xfrm>
          <a:prstGeom prst="straightConnector1">
            <a:avLst/>
          </a:prstGeom>
          <a:ln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F122F83-4A92-D942-8E5A-C3E19A65C4DE}"/>
              </a:ext>
            </a:extLst>
          </p:cNvPr>
          <p:cNvSpPr txBox="1"/>
          <p:nvPr/>
        </p:nvSpPr>
        <p:spPr>
          <a:xfrm>
            <a:off x="1194270" y="267878"/>
            <a:ext cx="6639338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/>
              <a:t>In the era of </a:t>
            </a:r>
            <a:r>
              <a:rPr lang="en-US" sz="2800" b="1" dirty="0">
                <a:solidFill>
                  <a:srgbClr val="FF0000"/>
                </a:solidFill>
              </a:rPr>
              <a:t>gravitational wave </a:t>
            </a:r>
            <a:r>
              <a:rPr lang="en-US" sz="2800" b="1" dirty="0"/>
              <a:t>astronomy, the physics of </a:t>
            </a:r>
            <a:r>
              <a:rPr lang="en-US" sz="2800" b="1" dirty="0">
                <a:solidFill>
                  <a:srgbClr val="FF0000"/>
                </a:solidFill>
              </a:rPr>
              <a:t>macroscopic</a:t>
            </a:r>
            <a:r>
              <a:rPr lang="en-US" sz="2800" b="1" dirty="0"/>
              <a:t> DM candidates offers many </a:t>
            </a:r>
            <a:r>
              <a:rPr lang="en-US" sz="2800" b="1" dirty="0">
                <a:solidFill>
                  <a:srgbClr val="FF0000"/>
                </a:solidFill>
              </a:rPr>
              <a:t>opportunities</a:t>
            </a:r>
            <a:r>
              <a:rPr lang="en-US" sz="2800" b="1" dirty="0"/>
              <a:t> for the ingenuity of </a:t>
            </a:r>
            <a:r>
              <a:rPr lang="en-US" sz="2800" b="1" dirty="0">
                <a:solidFill>
                  <a:srgbClr val="FF0000"/>
                </a:solidFill>
              </a:rPr>
              <a:t>theorists</a:t>
            </a:r>
            <a:r>
              <a:rPr lang="en-US" sz="2800" b="1" dirty="0"/>
              <a:t> and the craft of </a:t>
            </a:r>
            <a:r>
              <a:rPr lang="en-US" sz="2800" b="1" dirty="0">
                <a:solidFill>
                  <a:srgbClr val="FF0000"/>
                </a:solidFill>
              </a:rPr>
              <a:t>observers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4134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33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00876D-7A63-1A46-A518-95B9E2D4C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9510" y="1475740"/>
            <a:ext cx="3987800" cy="774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ED18AD-1215-E840-8136-03DD78E44D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9950" y="2654300"/>
            <a:ext cx="4864100" cy="1549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BD9919-7E0F-2447-8EE2-2BB32F9BBA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4850130"/>
            <a:ext cx="4724400" cy="1409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B03A34-9585-6545-BFC9-6D5102E080AF}"/>
              </a:ext>
            </a:extLst>
          </p:cNvPr>
          <p:cNvSpPr txBox="1"/>
          <p:nvPr/>
        </p:nvSpPr>
        <p:spPr>
          <a:xfrm>
            <a:off x="0" y="463580"/>
            <a:ext cx="9214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Merger rate calculation (</a:t>
            </a:r>
            <a:r>
              <a:rPr lang="en-US" sz="2800" b="1" dirty="0" err="1"/>
              <a:t>Cheng+Huang</a:t>
            </a:r>
            <a:r>
              <a:rPr lang="en-US" sz="2800" b="1" dirty="0"/>
              <a:t>, 2018; </a:t>
            </a:r>
            <a:r>
              <a:rPr lang="en-US" sz="2800" b="1" dirty="0" err="1"/>
              <a:t>Raidal</a:t>
            </a:r>
            <a:r>
              <a:rPr lang="en-US" sz="2800" b="1" dirty="0"/>
              <a:t> +, 2017)</a:t>
            </a:r>
          </a:p>
        </p:txBody>
      </p:sp>
    </p:spTree>
    <p:extLst>
      <p:ext uri="{BB962C8B-B14F-4D97-AF65-F5344CB8AC3E}">
        <p14:creationId xmlns:p14="http://schemas.microsoft.com/office/powerpoint/2010/main" val="279697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C0819D3F-E92D-7947-B18C-C9415C1898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5" b="186"/>
          <a:stretch/>
        </p:blipFill>
        <p:spPr>
          <a:xfrm>
            <a:off x="0" y="795528"/>
            <a:ext cx="9144000" cy="527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08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572370-FAC1-4C4A-AD12-1D40F8F9B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610"/>
            <a:ext cx="9144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13DF14-5D09-3746-8F72-F3969CFE9D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7155" y="1061847"/>
            <a:ext cx="6865285" cy="4734306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3718042-B06C-1D4A-A91A-3BF058443D11}"/>
              </a:ext>
            </a:extLst>
          </p:cNvPr>
          <p:cNvSpPr/>
          <p:nvPr/>
        </p:nvSpPr>
        <p:spPr>
          <a:xfrm>
            <a:off x="4822364" y="1920240"/>
            <a:ext cx="504016" cy="560070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69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D4E34B-0817-2F44-B869-5E8C82C62FFE}"/>
              </a:ext>
            </a:extLst>
          </p:cNvPr>
          <p:cNvSpPr txBox="1"/>
          <p:nvPr/>
        </p:nvSpPr>
        <p:spPr>
          <a:xfrm>
            <a:off x="7692390" y="6488668"/>
            <a:ext cx="1341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 err="1"/>
              <a:t>xkcd</a:t>
            </a:r>
            <a:endParaRPr lang="en-US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2D9F181-A27E-8F4A-B568-E430A1403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10" y="750600"/>
            <a:ext cx="8755380" cy="2981562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E892133-BC82-A34A-A6E4-35665738D802}"/>
              </a:ext>
            </a:extLst>
          </p:cNvPr>
          <p:cNvSpPr/>
          <p:nvPr/>
        </p:nvSpPr>
        <p:spPr>
          <a:xfrm>
            <a:off x="6168462" y="1577340"/>
            <a:ext cx="2278308" cy="400050"/>
          </a:xfrm>
          <a:prstGeom prst="roundRect">
            <a:avLst/>
          </a:prstGeom>
          <a:noFill/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5B1355-A63E-C84A-9369-390F07D37A3A}"/>
              </a:ext>
            </a:extLst>
          </p:cNvPr>
          <p:cNvSpPr txBox="1"/>
          <p:nvPr/>
        </p:nvSpPr>
        <p:spPr>
          <a:xfrm>
            <a:off x="472766" y="4171950"/>
            <a:ext cx="8278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Why</a:t>
            </a:r>
            <a:r>
              <a:rPr lang="en-US" sz="2800" b="1" dirty="0"/>
              <a:t> it is interesting to consider </a:t>
            </a:r>
            <a:r>
              <a:rPr lang="en-US" sz="2800" b="1" dirty="0">
                <a:solidFill>
                  <a:srgbClr val="FF0000"/>
                </a:solidFill>
              </a:rPr>
              <a:t>PBH</a:t>
            </a:r>
            <a:r>
              <a:rPr lang="en-US" sz="2800" b="1" dirty="0"/>
              <a:t> as </a:t>
            </a:r>
            <a:r>
              <a:rPr lang="en-US" sz="2800" b="1" dirty="0">
                <a:solidFill>
                  <a:srgbClr val="FF0000"/>
                </a:solidFill>
              </a:rPr>
              <a:t>Dark Matter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151D28-0AAC-424D-9542-4C27D4661BB4}"/>
              </a:ext>
            </a:extLst>
          </p:cNvPr>
          <p:cNvSpPr txBox="1"/>
          <p:nvPr/>
        </p:nvSpPr>
        <p:spPr>
          <a:xfrm>
            <a:off x="472766" y="4772935"/>
            <a:ext cx="8410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Where</a:t>
            </a:r>
            <a:r>
              <a:rPr lang="en-US" sz="2800" b="1" dirty="0"/>
              <a:t> it is interesting </a:t>
            </a:r>
            <a:r>
              <a:rPr lang="en-US" sz="2800" b="1" dirty="0">
                <a:solidFill>
                  <a:srgbClr val="FF0000"/>
                </a:solidFill>
              </a:rPr>
              <a:t>to look </a:t>
            </a:r>
            <a:r>
              <a:rPr lang="en-US" sz="2800" b="1" dirty="0"/>
              <a:t>for PBH as Dark Matter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2E2FB0-37C2-4842-B120-569AC2FC88D1}"/>
              </a:ext>
            </a:extLst>
          </p:cNvPr>
          <p:cNvSpPr txBox="1"/>
          <p:nvPr/>
        </p:nvSpPr>
        <p:spPr>
          <a:xfrm>
            <a:off x="472766" y="5369191"/>
            <a:ext cx="69252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800" b="1" dirty="0"/>
              <a:t>…some “</a:t>
            </a:r>
            <a:r>
              <a:rPr lang="en-US" sz="2800" b="1" dirty="0">
                <a:solidFill>
                  <a:srgbClr val="FF0000"/>
                </a:solidFill>
              </a:rPr>
              <a:t>NO-SEE-UMS</a:t>
            </a:r>
            <a:r>
              <a:rPr lang="en-US" sz="2800" b="1" dirty="0"/>
              <a:t>” AND “</a:t>
            </a:r>
            <a:r>
              <a:rPr lang="en-US" sz="2800" b="1" dirty="0">
                <a:solidFill>
                  <a:srgbClr val="FF0000"/>
                </a:solidFill>
              </a:rPr>
              <a:t>SPACE COWS</a:t>
            </a:r>
            <a:r>
              <a:rPr lang="en-US" sz="2800" b="1" dirty="0"/>
              <a:t>”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6C7CD9C-C8FC-9E41-84CD-E2267E79CC21}"/>
              </a:ext>
            </a:extLst>
          </p:cNvPr>
          <p:cNvSpPr/>
          <p:nvPr/>
        </p:nvSpPr>
        <p:spPr>
          <a:xfrm>
            <a:off x="3314772" y="2438400"/>
            <a:ext cx="1257228" cy="400050"/>
          </a:xfrm>
          <a:prstGeom prst="roundRect">
            <a:avLst/>
          </a:prstGeom>
          <a:noFill/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34AA37F-FC9A-EF45-944D-43EF71491689}"/>
              </a:ext>
            </a:extLst>
          </p:cNvPr>
          <p:cNvSpPr/>
          <p:nvPr/>
        </p:nvSpPr>
        <p:spPr>
          <a:xfrm>
            <a:off x="4911234" y="2158356"/>
            <a:ext cx="609456" cy="504834"/>
          </a:xfrm>
          <a:prstGeom prst="roundRect">
            <a:avLst/>
          </a:prstGeom>
          <a:noFill/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FF6C8C92-92A4-884A-BC96-B1B271601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145" y="1842739"/>
            <a:ext cx="6480074" cy="47532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B8AC19-6576-EE42-A156-7FBEF56C0ECE}"/>
              </a:ext>
            </a:extLst>
          </p:cNvPr>
          <p:cNvSpPr txBox="1"/>
          <p:nvPr/>
        </p:nvSpPr>
        <p:spPr>
          <a:xfrm>
            <a:off x="4385524" y="4424888"/>
            <a:ext cx="2439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THIS PLOT </a:t>
            </a:r>
          </a:p>
          <a:p>
            <a:pPr algn="ctr"/>
            <a:r>
              <a:rPr lang="en-US" sz="4000" b="1" dirty="0"/>
              <a:t>IS WRONG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0E399DA-744E-4343-9CCB-8828A6621E42}"/>
              </a:ext>
            </a:extLst>
          </p:cNvPr>
          <p:cNvSpPr txBox="1"/>
          <p:nvPr/>
        </p:nvSpPr>
        <p:spPr>
          <a:xfrm>
            <a:off x="7510219" y="648866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Carr</a:t>
            </a:r>
            <a:r>
              <a:rPr lang="en-US" dirty="0"/>
              <a:t> et al, 2017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7480480-074D-A340-AC1D-53CD7C16F94C}"/>
              </a:ext>
            </a:extLst>
          </p:cNvPr>
          <p:cNvSpPr txBox="1"/>
          <p:nvPr/>
        </p:nvSpPr>
        <p:spPr>
          <a:xfrm>
            <a:off x="-159026" y="262058"/>
            <a:ext cx="948855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/>
              <a:t>First question: Can there be </a:t>
            </a:r>
            <a:r>
              <a:rPr lang="en-US" sz="2700" b="1" dirty="0">
                <a:solidFill>
                  <a:srgbClr val="FF0000"/>
                </a:solidFill>
              </a:rPr>
              <a:t>enough</a:t>
            </a:r>
            <a:r>
              <a:rPr lang="en-US" sz="2700" b="1" dirty="0"/>
              <a:t> PBH around to be the </a:t>
            </a:r>
            <a:r>
              <a:rPr lang="en-US" sz="2700" b="1" dirty="0">
                <a:solidFill>
                  <a:srgbClr val="FF0000"/>
                </a:solidFill>
              </a:rPr>
              <a:t>DM</a:t>
            </a:r>
            <a:r>
              <a:rPr lang="en-US" sz="2700" b="1" dirty="0"/>
              <a:t>?</a:t>
            </a:r>
          </a:p>
          <a:p>
            <a:pPr algn="ctr"/>
            <a:endParaRPr lang="en-US" b="1" dirty="0"/>
          </a:p>
          <a:p>
            <a:pPr algn="ctr"/>
            <a:r>
              <a:rPr lang="en-US" sz="2700" b="1" dirty="0"/>
              <a:t>What is the </a:t>
            </a:r>
            <a:r>
              <a:rPr lang="en-US" sz="2700" b="1" dirty="0">
                <a:solidFill>
                  <a:srgbClr val="FF0000"/>
                </a:solidFill>
              </a:rPr>
              <a:t>maximal fraction </a:t>
            </a:r>
            <a:r>
              <a:rPr lang="en-US" sz="2700" b="1" dirty="0"/>
              <a:t>of </a:t>
            </a:r>
            <a:r>
              <a:rPr lang="en-US" sz="2700" b="1" dirty="0">
                <a:solidFill>
                  <a:srgbClr val="FF0000"/>
                </a:solidFill>
              </a:rPr>
              <a:t>dark matter </a:t>
            </a:r>
            <a:r>
              <a:rPr lang="en-US" sz="2700" b="1" dirty="0"/>
              <a:t>in </a:t>
            </a:r>
            <a:r>
              <a:rPr lang="en-US" sz="2700" b="1" dirty="0">
                <a:solidFill>
                  <a:srgbClr val="FF0000"/>
                </a:solidFill>
              </a:rPr>
              <a:t>PBH</a:t>
            </a:r>
            <a:r>
              <a:rPr lang="en-US" sz="27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1414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592A122-B49E-3245-BC23-EBCA781C6C66}"/>
              </a:ext>
            </a:extLst>
          </p:cNvPr>
          <p:cNvSpPr txBox="1"/>
          <p:nvPr/>
        </p:nvSpPr>
        <p:spPr>
          <a:xfrm>
            <a:off x="0" y="248031"/>
            <a:ext cx="90247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The </a:t>
            </a:r>
            <a:r>
              <a:rPr lang="en-US" sz="2800" b="1" dirty="0">
                <a:solidFill>
                  <a:srgbClr val="FF0000"/>
                </a:solidFill>
              </a:rPr>
              <a:t>fraction</a:t>
            </a:r>
            <a:r>
              <a:rPr lang="en-US" sz="2800" b="1" dirty="0"/>
              <a:t> of PBH that could be the </a:t>
            </a:r>
            <a:r>
              <a:rPr lang="en-US" sz="2800" b="1" dirty="0">
                <a:solidFill>
                  <a:srgbClr val="FF0000"/>
                </a:solidFill>
              </a:rPr>
              <a:t>dark matter </a:t>
            </a:r>
            <a:r>
              <a:rPr lang="en-US" sz="2800" b="1" dirty="0"/>
              <a:t>depends on the </a:t>
            </a:r>
            <a:r>
              <a:rPr lang="en-US" sz="2800" b="1" dirty="0">
                <a:solidFill>
                  <a:srgbClr val="FF0000"/>
                </a:solidFill>
              </a:rPr>
              <a:t>mass function</a:t>
            </a:r>
            <a:r>
              <a:rPr lang="en-US" sz="2800" b="1" dirty="0"/>
              <a:t>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B51C84-A511-2848-8465-F2CA1B885046}"/>
              </a:ext>
            </a:extLst>
          </p:cNvPr>
          <p:cNvSpPr txBox="1"/>
          <p:nvPr/>
        </p:nvSpPr>
        <p:spPr>
          <a:xfrm>
            <a:off x="759344" y="4547666"/>
            <a:ext cx="81196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…what is the mathematical function that </a:t>
            </a:r>
            <a:r>
              <a:rPr lang="en-US" sz="2800" b="1" dirty="0">
                <a:solidFill>
                  <a:srgbClr val="FF0000"/>
                </a:solidFill>
              </a:rPr>
              <a:t>maximizes</a:t>
            </a:r>
            <a:r>
              <a:rPr lang="en-US" sz="2800" b="1" dirty="0"/>
              <a:t> the </a:t>
            </a:r>
            <a:r>
              <a:rPr lang="en-US" sz="2800" b="1" dirty="0">
                <a:solidFill>
                  <a:srgbClr val="FF0000"/>
                </a:solidFill>
              </a:rPr>
              <a:t>mass fraction </a:t>
            </a:r>
            <a:r>
              <a:rPr lang="en-US" sz="2800" b="1" dirty="0"/>
              <a:t>of primordial black holes compatibly with </a:t>
            </a:r>
            <a:r>
              <a:rPr lang="en-US" sz="2800" b="1" dirty="0">
                <a:solidFill>
                  <a:srgbClr val="FF0000"/>
                </a:solidFill>
              </a:rPr>
              <a:t>constraints</a:t>
            </a:r>
            <a:r>
              <a:rPr lang="en-US" sz="2800" b="1" dirty="0"/>
              <a:t>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396B08-3FB6-EA43-93BE-42D627F6B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32901"/>
            <a:ext cx="2858897" cy="21587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B1BE708-1B97-3548-AF81-F0C9BC2F73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820" y="1642351"/>
            <a:ext cx="2739087" cy="23287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167858-99BF-814A-9319-878BD44B00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0371" y="1705333"/>
            <a:ext cx="2788586" cy="22863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079CEB-2AFA-C748-803A-3BB299565E99}"/>
              </a:ext>
            </a:extLst>
          </p:cNvPr>
          <p:cNvSpPr txBox="1"/>
          <p:nvPr/>
        </p:nvSpPr>
        <p:spPr>
          <a:xfrm>
            <a:off x="7510219" y="648866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Carr</a:t>
            </a:r>
            <a:r>
              <a:rPr lang="en-US" dirty="0"/>
              <a:t> et al, 2017</a:t>
            </a:r>
          </a:p>
        </p:txBody>
      </p:sp>
    </p:spTree>
    <p:extLst>
      <p:ext uri="{BB962C8B-B14F-4D97-AF65-F5344CB8AC3E}">
        <p14:creationId xmlns:p14="http://schemas.microsoft.com/office/powerpoint/2010/main" val="13381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23139</TotalTime>
  <Words>1555</Words>
  <Application>Microsoft Macintosh PowerPoint</Application>
  <PresentationFormat>On-screen Show (4:3)</PresentationFormat>
  <Paragraphs>336</Paragraphs>
  <Slides>57</Slides>
  <Notes>57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California, Santa Cruz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Profumo</dc:creator>
  <cp:lastModifiedBy>Stefano Profumo</cp:lastModifiedBy>
  <cp:revision>190</cp:revision>
  <cp:lastPrinted>2020-09-09T22:23:47Z</cp:lastPrinted>
  <dcterms:created xsi:type="dcterms:W3CDTF">2017-05-18T02:24:41Z</dcterms:created>
  <dcterms:modified xsi:type="dcterms:W3CDTF">2020-09-29T23:42:24Z</dcterms:modified>
</cp:coreProperties>
</file>