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60" r:id="rId1"/>
  </p:sldMasterIdLst>
  <p:notesMasterIdLst>
    <p:notesMasterId r:id="rId14"/>
  </p:notesMasterIdLst>
  <p:handoutMasterIdLst>
    <p:handoutMasterId r:id="rId15"/>
  </p:handoutMasterIdLst>
  <p:sldIdLst>
    <p:sldId id="264" r:id="rId2"/>
    <p:sldId id="287" r:id="rId3"/>
    <p:sldId id="296" r:id="rId4"/>
    <p:sldId id="298" r:id="rId5"/>
    <p:sldId id="299" r:id="rId6"/>
    <p:sldId id="300" r:id="rId7"/>
    <p:sldId id="301" r:id="rId8"/>
    <p:sldId id="302" r:id="rId9"/>
    <p:sldId id="303" r:id="rId10"/>
    <p:sldId id="304" r:id="rId11"/>
    <p:sldId id="277" r:id="rId12"/>
    <p:sldId id="268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5A1"/>
    <a:srgbClr val="FFF8DD"/>
    <a:srgbClr val="7FA9D0"/>
    <a:srgbClr val="8A99BF"/>
    <a:srgbClr val="80A9D0"/>
    <a:srgbClr val="0D428C"/>
    <a:srgbClr val="2A70B0"/>
    <a:srgbClr val="3A557D"/>
    <a:srgbClr val="256198"/>
    <a:srgbClr val="4177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7027" autoAdjust="0"/>
    <p:restoredTop sz="96959" autoAdjust="0"/>
  </p:normalViewPr>
  <p:slideViewPr>
    <p:cSldViewPr snapToGrid="0" snapToObjects="1">
      <p:cViewPr varScale="1">
        <p:scale>
          <a:sx n="152" d="100"/>
          <a:sy n="152" d="100"/>
        </p:scale>
        <p:origin x="192" y="3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54" d="100"/>
          <a:sy n="54" d="100"/>
        </p:scale>
        <p:origin x="2632" y="4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95F39D-119C-AA4C-9759-7ED940FA265C}" type="datetimeFigureOut">
              <a:rPr lang="en-US" smtClean="0"/>
              <a:t>12/5/2019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C66F51-C1C3-DF4E-AE68-842369AA2A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58052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48E866-CECA-D34C-BBFE-9C0F6D9A5D18}" type="datetimeFigureOut">
              <a:rPr lang="en-US" smtClean="0"/>
              <a:t>12/5/2019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0AB5AE-B7AA-8D44-9A23-497C19DBE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46868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2958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4859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6479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14880" y="359392"/>
            <a:ext cx="3056393" cy="1723285"/>
          </a:xfrm>
          <a:prstGeom prst="rect">
            <a:avLst/>
          </a:prstGeom>
        </p:spPr>
      </p:pic>
      <p:sp>
        <p:nvSpPr>
          <p:cNvPr id="21" name="Titre 1"/>
          <p:cNvSpPr>
            <a:spLocks noGrp="1"/>
          </p:cNvSpPr>
          <p:nvPr>
            <p:ph type="title" hasCustomPrompt="1"/>
          </p:nvPr>
        </p:nvSpPr>
        <p:spPr>
          <a:xfrm>
            <a:off x="613261" y="2591801"/>
            <a:ext cx="10969139" cy="1825676"/>
          </a:xfrm>
        </p:spPr>
        <p:txBody>
          <a:bodyPr>
            <a:noAutofit/>
          </a:bodyPr>
          <a:lstStyle>
            <a:lvl1pPr algn="l">
              <a:defRPr sz="5400" b="0" baseline="0"/>
            </a:lvl1pPr>
          </a:lstStyle>
          <a:p>
            <a:r>
              <a:rPr kumimoji="0" lang="en-US" dirty="0"/>
              <a:t>LHC Injectors Upgrade Workshop</a:t>
            </a:r>
          </a:p>
        </p:txBody>
      </p:sp>
      <p:sp>
        <p:nvSpPr>
          <p:cNvPr id="22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621019" y="4502189"/>
            <a:ext cx="3657600" cy="329788"/>
          </a:xfrm>
        </p:spPr>
        <p:txBody>
          <a:bodyPr lIns="45720" tIns="0" rIns="45720" bIns="0" anchor="t"/>
          <a:lstStyle>
            <a:lvl1pPr marL="0" indent="0" algn="l">
              <a:buNone/>
              <a:defRPr sz="1867" b="0" baseline="0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 dirty="0"/>
              <a:t>Montreux, 13-15 February 2019</a:t>
            </a:r>
          </a:p>
        </p:txBody>
      </p:sp>
    </p:spTree>
    <p:extLst>
      <p:ext uri="{BB962C8B-B14F-4D97-AF65-F5344CB8AC3E}">
        <p14:creationId xmlns:p14="http://schemas.microsoft.com/office/powerpoint/2010/main" val="21349669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613261" y="2591801"/>
            <a:ext cx="10969139" cy="1227164"/>
          </a:xfrm>
        </p:spPr>
        <p:txBody>
          <a:bodyPr>
            <a:noAutofit/>
          </a:bodyPr>
          <a:lstStyle>
            <a:lvl1pPr algn="l">
              <a:defRPr sz="4100" b="0" baseline="0"/>
            </a:lvl1pPr>
          </a:lstStyle>
          <a:p>
            <a:r>
              <a:rPr kumimoji="0" lang="en-US" dirty="0"/>
              <a:t>Presentation title</a:t>
            </a:r>
          </a:p>
        </p:txBody>
      </p:sp>
      <p:sp>
        <p:nvSpPr>
          <p:cNvPr id="13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613261" y="3964306"/>
            <a:ext cx="3657600" cy="363783"/>
          </a:xfrm>
        </p:spPr>
        <p:txBody>
          <a:bodyPr lIns="45720" tIns="0" rIns="45720" bIns="0" anchor="t"/>
          <a:lstStyle>
            <a:lvl1pPr marL="0" indent="0" algn="l">
              <a:buNone/>
              <a:defRPr sz="1867" b="0" baseline="0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 dirty="0"/>
              <a:t>Speaker’s name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14880" y="359392"/>
            <a:ext cx="3056393" cy="1723285"/>
          </a:xfrm>
          <a:prstGeom prst="rect">
            <a:avLst/>
          </a:prstGeom>
        </p:spPr>
      </p:pic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261497" y="6184800"/>
            <a:ext cx="668565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rgbClr val="8A99BF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2"/>
          </p:nvPr>
        </p:nvSpPr>
        <p:spPr>
          <a:xfrm>
            <a:off x="1290445" y="6183112"/>
            <a:ext cx="3658745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rgbClr val="8A99BF"/>
                </a:solidFill>
              </a:defRPr>
            </a:lvl1pPr>
          </a:lstStyle>
          <a:p>
            <a:r>
              <a:rPr lang="en-US"/>
              <a:t>CCC  - 29 November 2019</a:t>
            </a:r>
            <a:endParaRPr lang="en-GB" dirty="0"/>
          </a:p>
        </p:txBody>
      </p:sp>
      <p:sp>
        <p:nvSpPr>
          <p:cNvPr id="1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317067" y="6183112"/>
            <a:ext cx="5865784" cy="4017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rgbClr val="8A99BF"/>
                </a:solidFill>
              </a:defRPr>
            </a:lvl1pPr>
          </a:lstStyle>
          <a:p>
            <a:r>
              <a:rPr lang="en-GB"/>
              <a:t>Frank Tecker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087243" y="289208"/>
            <a:ext cx="9122538" cy="653767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kumimoji="0" lang="en-US" dirty="0"/>
              <a:t>Title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242887" y="1076897"/>
            <a:ext cx="11687175" cy="4916131"/>
          </a:xfrm>
        </p:spPr>
        <p:txBody>
          <a:bodyPr/>
          <a:lstStyle>
            <a:lvl1pPr marL="313200" indent="-241200">
              <a:spcBef>
                <a:spcPts val="1272"/>
              </a:spcBef>
              <a:spcAft>
                <a:spcPts val="0"/>
              </a:spcAft>
              <a:defRPr sz="2600"/>
            </a:lvl1pPr>
            <a:lvl2pPr marL="615600" indent="-241200">
              <a:buSzPct val="80000"/>
              <a:buFont typeface="Wingdings" charset="2"/>
              <a:buChar char="§"/>
              <a:defRPr sz="2200"/>
            </a:lvl2pPr>
            <a:lvl3pPr marL="878400" indent="-198000">
              <a:buFont typeface=".AppleSystemUIFont" charset="-120"/>
              <a:buChar char="-"/>
              <a:defRPr sz="1800"/>
            </a:lvl3pPr>
            <a:lvl4pPr marL="1385316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SzPct val="80000"/>
              <a:buFont typeface="Courier New" charset="0"/>
              <a:buChar char="o"/>
              <a:tabLst/>
              <a:defRPr sz="1800">
                <a:solidFill>
                  <a:schemeClr val="accent6">
                    <a:lumMod val="50000"/>
                  </a:schemeClr>
                </a:solidFill>
              </a:defRPr>
            </a:lvl4pPr>
            <a:lvl5pPr marL="1650492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SzPct val="70000"/>
              <a:buFont typeface="Wingdings" charset="2"/>
              <a:buChar char="q"/>
              <a:tabLst/>
              <a:defRPr sz="1800">
                <a:solidFill>
                  <a:schemeClr val="accent6">
                    <a:lumMod val="50000"/>
                  </a:schemeClr>
                </a:solidFill>
              </a:defRPr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</a:p>
          <a:p>
            <a:pPr lvl="4" eaLnBrk="1" latinLnBrk="0" hangingPunct="1"/>
            <a:endParaRPr lang="en-US" dirty="0"/>
          </a:p>
          <a:p>
            <a:pPr lvl="4" eaLnBrk="1" latinLnBrk="0" hangingPunct="1"/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261497" y="6184800"/>
            <a:ext cx="668565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rgbClr val="8A99BF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1290445" y="6183112"/>
            <a:ext cx="3658745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rgbClr val="8A99BF"/>
                </a:solidFill>
              </a:defRPr>
            </a:lvl1pPr>
          </a:lstStyle>
          <a:p>
            <a:r>
              <a:rPr lang="en-US"/>
              <a:t>CCC  - 29 November 2019</a:t>
            </a:r>
            <a:endParaRPr lang="en-GB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317067" y="6183112"/>
            <a:ext cx="5865784" cy="4017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rgbClr val="8A99BF"/>
                </a:solidFill>
              </a:defRPr>
            </a:lvl1pPr>
          </a:lstStyle>
          <a:p>
            <a:r>
              <a:rPr lang="en-GB"/>
              <a:t>Frank Tecker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/>
          <a:srcRect l="27830" r="29787" b="28427"/>
          <a:stretch/>
        </p:blipFill>
        <p:spPr>
          <a:xfrm>
            <a:off x="92321" y="289208"/>
            <a:ext cx="827282" cy="787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28179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9773" y="2695480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77030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 10" descr="bande-02.eps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1006" y="5943538"/>
            <a:ext cx="12238370" cy="91446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242888" y="233493"/>
            <a:ext cx="11335851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err="1"/>
              <a:t>Title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242888" y="1443038"/>
            <a:ext cx="11335852" cy="454999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text</a:t>
            </a:r>
            <a:r>
              <a:rPr kumimoji="0" lang="fr-CH" dirty="0"/>
              <a:t> styles</a:t>
            </a:r>
          </a:p>
          <a:p>
            <a:pPr lvl="1" eaLnBrk="1" latinLnBrk="0" hangingPunct="1"/>
            <a:r>
              <a:rPr kumimoji="0" lang="fr-CH" dirty="0"/>
              <a:t>Second </a:t>
            </a:r>
            <a:r>
              <a:rPr kumimoji="0" lang="fr-CH" dirty="0" err="1"/>
              <a:t>level</a:t>
            </a:r>
            <a:endParaRPr kumimoji="0" lang="fr-CH" dirty="0"/>
          </a:p>
          <a:p>
            <a:pPr lvl="2" eaLnBrk="1" latinLnBrk="0" hangingPunct="1"/>
            <a:r>
              <a:rPr kumimoji="0" lang="fr-CH" dirty="0" err="1"/>
              <a:t>Third</a:t>
            </a:r>
            <a:r>
              <a:rPr kumimoji="0" lang="fr-CH" dirty="0"/>
              <a:t> </a:t>
            </a:r>
            <a:r>
              <a:rPr kumimoji="0" lang="fr-CH" dirty="0" err="1"/>
              <a:t>level</a:t>
            </a:r>
            <a:endParaRPr kumimoji="0"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261497" y="6184800"/>
            <a:ext cx="668565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0055A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Date Placeholder 1"/>
          <p:cNvSpPr>
            <a:spLocks noGrp="1"/>
          </p:cNvSpPr>
          <p:nvPr>
            <p:ph type="dt" sz="half" idx="2"/>
          </p:nvPr>
        </p:nvSpPr>
        <p:spPr>
          <a:xfrm>
            <a:off x="1162755" y="6184800"/>
            <a:ext cx="5678311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rgbClr val="0055A1"/>
                </a:solidFill>
              </a:defRPr>
            </a:lvl1pPr>
          </a:lstStyle>
          <a:p>
            <a:pPr algn="l"/>
            <a:r>
              <a:rPr lang="en-US"/>
              <a:t>CCC  - 29 November 2019</a:t>
            </a:r>
            <a:endParaRPr lang="en-GB" dirty="0"/>
          </a:p>
        </p:txBody>
      </p:sp>
      <p:sp>
        <p:nvSpPr>
          <p:cNvPr id="1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078133" y="6183112"/>
            <a:ext cx="4104718" cy="4017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rgbClr val="0055A1"/>
                </a:solidFill>
              </a:defRPr>
            </a:lvl1pPr>
          </a:lstStyle>
          <a:p>
            <a:r>
              <a:rPr lang="en-GB"/>
              <a:t>Frank Tecker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3863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8" r:id="rId3"/>
    <p:sldLayoutId id="2147483665" r:id="rId4"/>
    <p:sldLayoutId id="2147483666" r:id="rId5"/>
  </p:sldLayoutIdLst>
  <p:hf hdr="0"/>
  <p:txStyles>
    <p:titleStyle>
      <a:lvl1pPr marL="0" indent="0" algn="l" rtl="0" eaLnBrk="1" latinLnBrk="0" hangingPunct="1">
        <a:spcBef>
          <a:spcPct val="0"/>
        </a:spcBef>
        <a:buNone/>
        <a:tabLst/>
        <a:defRPr kumimoji="0"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5425" indent="-188913" algn="l" rtl="0" eaLnBrk="1" latinLnBrk="0" hangingPunct="1">
        <a:spcBef>
          <a:spcPct val="20000"/>
        </a:spcBef>
        <a:buClr>
          <a:srgbClr val="0055A1"/>
        </a:buClr>
        <a:buSzPct val="80000"/>
        <a:buFont typeface="Arial"/>
        <a:buChar char="•"/>
        <a:tabLst/>
        <a:defRPr kumimoji="0" sz="2800" b="1" kern="1200" baseline="0">
          <a:solidFill>
            <a:srgbClr val="0055A1"/>
          </a:solidFill>
          <a:latin typeface="+mn-lt"/>
          <a:ea typeface="+mn-ea"/>
          <a:cs typeface="+mn-cs"/>
        </a:defRPr>
      </a:lvl1pPr>
      <a:lvl2pPr marL="635000" indent="-223838" algn="l" rtl="0" eaLnBrk="1" latinLnBrk="0" hangingPunct="1">
        <a:spcBef>
          <a:spcPct val="20000"/>
        </a:spcBef>
        <a:buClr>
          <a:schemeClr val="accent6">
            <a:lumMod val="50000"/>
          </a:schemeClr>
        </a:buClr>
        <a:buSzPct val="90000"/>
        <a:buFont typeface="Arial"/>
        <a:buChar char="•"/>
        <a:tabLst/>
        <a:defRPr kumimoji="0" sz="24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2pPr>
      <a:lvl3pPr marL="944563" indent="-195263" algn="l" rtl="0" eaLnBrk="1" latinLnBrk="0" hangingPunct="1">
        <a:spcBef>
          <a:spcPct val="20000"/>
        </a:spcBef>
        <a:buClr>
          <a:schemeClr val="accent6">
            <a:lumMod val="50000"/>
          </a:schemeClr>
        </a:buClr>
        <a:buSzPct val="85000"/>
        <a:buFont typeface="Arial"/>
        <a:buChar char="•"/>
        <a:tabLst/>
        <a:defRPr kumimoji="0" sz="2000" kern="1200" baseline="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6.png"/><Relationship Id="rId7" Type="http://schemas.openxmlformats.org/officeDocument/2006/relationships/image" Target="../media/image1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png"/><Relationship Id="rId5" Type="http://schemas.openxmlformats.org/officeDocument/2006/relationships/image" Target="../media/image11.tiff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8.jp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Dry Runs for PS 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613260" y="3964306"/>
            <a:ext cx="8766713" cy="1595836"/>
          </a:xfrm>
        </p:spPr>
        <p:txBody>
          <a:bodyPr>
            <a:normAutofit/>
          </a:bodyPr>
          <a:lstStyle/>
          <a:p>
            <a:r>
              <a:rPr lang="en-GB" dirty="0"/>
              <a:t>Denis Cotte, BE-OP-PS</a:t>
            </a:r>
          </a:p>
          <a:p>
            <a:endParaRPr lang="en-GB" dirty="0"/>
          </a:p>
          <a:p>
            <a:r>
              <a:rPr lang="en-US" dirty="0"/>
              <a:t>Many thanks to all PS-BCWG participants.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317067" y="6183112"/>
            <a:ext cx="5865784" cy="401737"/>
          </a:xfrm>
        </p:spPr>
        <p:txBody>
          <a:bodyPr/>
          <a:lstStyle/>
          <a:p>
            <a:r>
              <a:rPr lang="en-GB" dirty="0"/>
              <a:t>Denis Cotte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261497" y="6184800"/>
            <a:ext cx="668565" cy="401738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0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CCC  - 06 December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55745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88D5A63-5194-CD4F-BE02-2CA1A164EF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Dry Runs RF + (support CO)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571C11-C6DE-AB40-8747-41F9596900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9" name="Footer Placeholder 2">
            <a:extLst>
              <a:ext uri="{FF2B5EF4-FFF2-40B4-BE49-F238E27FC236}">
                <a16:creationId xmlns:a16="http://schemas.microsoft.com/office/drawing/2014/main" id="{C2D43FF4-FBCE-4532-A8FC-2812C7F5C6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317067" y="6183112"/>
            <a:ext cx="5865784" cy="401737"/>
          </a:xfrm>
        </p:spPr>
        <p:txBody>
          <a:bodyPr/>
          <a:lstStyle/>
          <a:p>
            <a:r>
              <a:rPr lang="en-GB" dirty="0"/>
              <a:t>Denis Cotte</a:t>
            </a:r>
          </a:p>
        </p:txBody>
      </p:sp>
      <p:sp>
        <p:nvSpPr>
          <p:cNvPr id="10" name="Date Placeholder 5">
            <a:extLst>
              <a:ext uri="{FF2B5EF4-FFF2-40B4-BE49-F238E27FC236}">
                <a16:creationId xmlns:a16="http://schemas.microsoft.com/office/drawing/2014/main" id="{58BDC2D1-83F5-43FA-ADBD-443B87FD46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0445" y="6183112"/>
            <a:ext cx="3658745" cy="401738"/>
          </a:xfrm>
        </p:spPr>
        <p:txBody>
          <a:bodyPr/>
          <a:lstStyle/>
          <a:p>
            <a:r>
              <a:rPr lang="en-US" dirty="0"/>
              <a:t>CCC  - 06 December 2019</a:t>
            </a:r>
            <a:endParaRPr lang="en-GB" dirty="0"/>
          </a:p>
        </p:txBody>
      </p:sp>
      <p:graphicFrame>
        <p:nvGraphicFramePr>
          <p:cNvPr id="11" name="Content Placeholder 5">
            <a:extLst>
              <a:ext uri="{FF2B5EF4-FFF2-40B4-BE49-F238E27FC236}">
                <a16:creationId xmlns:a16="http://schemas.microsoft.com/office/drawing/2014/main" id="{30658E9B-57A4-40D3-8FF9-EC04DF59EBA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45008932"/>
              </p:ext>
            </p:extLst>
          </p:nvPr>
        </p:nvGraphicFramePr>
        <p:xfrm>
          <a:off x="895372" y="1650942"/>
          <a:ext cx="10167662" cy="377952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6832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93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471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4425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6219">
                <a:tc>
                  <a:txBody>
                    <a:bodyPr/>
                    <a:lstStyle/>
                    <a:p>
                      <a:r>
                        <a:rPr lang="en-US" sz="1400" dirty="0"/>
                        <a:t>System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Tests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Requirements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Dates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68293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rgbClr val="0055A1"/>
                          </a:solidFill>
                          <a:latin typeface="+mn-lt"/>
                        </a:rPr>
                        <a:t>RF (Low Level)</a:t>
                      </a:r>
                    </a:p>
                    <a:p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6576" indent="0">
                        <a:buNone/>
                      </a:pPr>
                      <a:r>
                        <a:rPr lang="en-US" sz="1400" dirty="0">
                          <a:solidFill>
                            <a:srgbClr val="0055A1"/>
                          </a:solidFill>
                        </a:rPr>
                        <a:t>Check Cavity spare selection + C10 Matrix</a:t>
                      </a:r>
                    </a:p>
                    <a:p>
                      <a:pPr marL="36576" indent="0">
                        <a:buNone/>
                      </a:pPr>
                      <a:r>
                        <a:rPr lang="en-US" sz="1400" dirty="0">
                          <a:solidFill>
                            <a:srgbClr val="0055A1"/>
                          </a:solidFill>
                        </a:rPr>
                        <a:t>Check C200 Matrix</a:t>
                      </a:r>
                    </a:p>
                    <a:p>
                      <a:pPr marL="36576" indent="0">
                        <a:buNone/>
                      </a:pPr>
                      <a:r>
                        <a:rPr lang="en-US" sz="1400" dirty="0">
                          <a:solidFill>
                            <a:srgbClr val="0055A1"/>
                          </a:solidFill>
                        </a:rPr>
                        <a:t>Check C40 selection (1 or 2), including functions for new cavity controllers	</a:t>
                      </a:r>
                    </a:p>
                    <a:p>
                      <a:pPr marL="36576" indent="0">
                        <a:buNone/>
                      </a:pPr>
                      <a:r>
                        <a:rPr lang="en-US" sz="1400" dirty="0">
                          <a:solidFill>
                            <a:srgbClr val="0055A1"/>
                          </a:solidFill>
                        </a:rPr>
                        <a:t>Check virtualization of CVORB and LTIM + </a:t>
                      </a:r>
                      <a:r>
                        <a:rPr lang="en-US" sz="1400" dirty="0" err="1">
                          <a:solidFill>
                            <a:srgbClr val="0055A1"/>
                          </a:solidFill>
                        </a:rPr>
                        <a:t>Makerules</a:t>
                      </a:r>
                      <a:endParaRPr lang="en-US" sz="1400" dirty="0">
                        <a:solidFill>
                          <a:srgbClr val="0055A1"/>
                        </a:solidFill>
                      </a:endParaRPr>
                    </a:p>
                    <a:p>
                      <a:pPr marL="36576" indent="0">
                        <a:buNone/>
                      </a:pPr>
                      <a:r>
                        <a:rPr lang="en-US" sz="1400" dirty="0">
                          <a:solidFill>
                            <a:srgbClr val="0055A1"/>
                          </a:solidFill>
                        </a:rPr>
                        <a:t>Check VPROG (main harmonic) and harmonic number sequence + </a:t>
                      </a:r>
                      <a:r>
                        <a:rPr lang="en-US" sz="1400" dirty="0" err="1">
                          <a:solidFill>
                            <a:srgbClr val="0055A1"/>
                          </a:solidFill>
                        </a:rPr>
                        <a:t>MakeRules</a:t>
                      </a:r>
                      <a:endParaRPr lang="en-US" sz="1400" dirty="0">
                        <a:solidFill>
                          <a:srgbClr val="0055A1"/>
                        </a:solidFill>
                      </a:endParaRPr>
                    </a:p>
                    <a:p>
                      <a:pPr marL="36576" indent="0">
                        <a:buNone/>
                      </a:pPr>
                      <a:r>
                        <a:rPr lang="en-US" sz="1400" dirty="0">
                          <a:solidFill>
                            <a:srgbClr val="0055A1"/>
                          </a:solidFill>
                        </a:rPr>
                        <a:t>Generation of stable phase program</a:t>
                      </a:r>
                    </a:p>
                    <a:p>
                      <a:pPr marL="36576" indent="0">
                        <a:buNone/>
                      </a:pPr>
                      <a:r>
                        <a:rPr lang="en-GB" sz="1400" dirty="0">
                          <a:solidFill>
                            <a:srgbClr val="0055A1"/>
                          </a:solidFill>
                        </a:rPr>
                        <a:t>Generation of harmonic functions for different loops </a:t>
                      </a:r>
                      <a:r>
                        <a:rPr lang="en-US" sz="1400" dirty="0">
                          <a:solidFill>
                            <a:srgbClr val="0055A1"/>
                          </a:solidFill>
                        </a:rPr>
                        <a:t>+ </a:t>
                      </a:r>
                      <a:r>
                        <a:rPr lang="en-US" sz="1400" dirty="0" err="1">
                          <a:solidFill>
                            <a:srgbClr val="0055A1"/>
                          </a:solidFill>
                        </a:rPr>
                        <a:t>MakeRules</a:t>
                      </a:r>
                      <a:endParaRPr lang="en-GB" sz="1400" dirty="0">
                        <a:solidFill>
                          <a:srgbClr val="0055A1"/>
                        </a:solidFill>
                      </a:endParaRPr>
                    </a:p>
                    <a:p>
                      <a:pPr marL="36576" indent="0">
                        <a:buNone/>
                      </a:pPr>
                      <a:r>
                        <a:rPr lang="en-US" sz="1400" dirty="0">
                          <a:solidFill>
                            <a:srgbClr val="0055A1"/>
                          </a:solidFill>
                        </a:rPr>
                        <a:t>Check virtualization of function + </a:t>
                      </a:r>
                      <a:r>
                        <a:rPr lang="en-US" sz="1400" dirty="0" err="1">
                          <a:solidFill>
                            <a:srgbClr val="0055A1"/>
                          </a:solidFill>
                        </a:rPr>
                        <a:t>MakeRules</a:t>
                      </a:r>
                      <a:endParaRPr lang="en-US" sz="1400" dirty="0">
                        <a:solidFill>
                          <a:srgbClr val="0055A1"/>
                        </a:solidFill>
                      </a:endParaRPr>
                    </a:p>
                    <a:p>
                      <a:pPr marL="36576" indent="0">
                        <a:buNone/>
                      </a:pPr>
                      <a:r>
                        <a:rPr lang="en-US" sz="1400" dirty="0">
                          <a:solidFill>
                            <a:srgbClr val="0055A1"/>
                          </a:solidFill>
                        </a:rPr>
                        <a:t>Generation of internal functions + </a:t>
                      </a:r>
                      <a:r>
                        <a:rPr lang="en-US" sz="1400" dirty="0" err="1">
                          <a:solidFill>
                            <a:srgbClr val="0055A1"/>
                          </a:solidFill>
                        </a:rPr>
                        <a:t>MakeRules</a:t>
                      </a:r>
                      <a:endParaRPr lang="en-US" sz="1400" dirty="0">
                        <a:solidFill>
                          <a:srgbClr val="0055A1"/>
                        </a:solidFill>
                      </a:endParaRPr>
                    </a:p>
                    <a:p>
                      <a:pPr marL="36576" indent="0">
                        <a:buNone/>
                      </a:pPr>
                      <a:r>
                        <a:rPr lang="en-US" sz="1400" dirty="0">
                          <a:solidFill>
                            <a:srgbClr val="0055A1"/>
                          </a:solidFill>
                        </a:rPr>
                        <a:t>Generation and distribution of RF trains (CTUs)</a:t>
                      </a:r>
                    </a:p>
                    <a:p>
                      <a:pPr marL="36576" indent="0">
                        <a:buNone/>
                      </a:pPr>
                      <a:r>
                        <a:rPr lang="en-US" sz="1400" dirty="0">
                          <a:solidFill>
                            <a:srgbClr val="0055A1"/>
                          </a:solidFill>
                        </a:rPr>
                        <a:t>Control of 20/40/80 MHz cavity controller</a:t>
                      </a:r>
                    </a:p>
                    <a:p>
                      <a:pPr marL="36576" indent="0">
                        <a:buNone/>
                      </a:pPr>
                      <a:r>
                        <a:rPr lang="en-US" sz="1400" dirty="0">
                          <a:solidFill>
                            <a:srgbClr val="0055A1"/>
                          </a:solidFill>
                        </a:rPr>
                        <a:t>Control of digital radial position detection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200" dirty="0">
                        <a:solidFill>
                          <a:srgbClr val="0055A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CO infrastructure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LSA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Specific applications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200" dirty="0">
                        <a:solidFill>
                          <a:srgbClr val="0055A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Starting in January 2020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8" name="Group 7">
            <a:extLst>
              <a:ext uri="{FF2B5EF4-FFF2-40B4-BE49-F238E27FC236}">
                <a16:creationId xmlns:a16="http://schemas.microsoft.com/office/drawing/2014/main" id="{BEA44BEB-059D-4A3D-A9FD-C5DC9DF455F6}"/>
              </a:ext>
            </a:extLst>
          </p:cNvPr>
          <p:cNvGrpSpPr/>
          <p:nvPr/>
        </p:nvGrpSpPr>
        <p:grpSpPr>
          <a:xfrm>
            <a:off x="7863953" y="198260"/>
            <a:ext cx="4142127" cy="744715"/>
            <a:chOff x="7699647" y="-20530"/>
            <a:chExt cx="4142127" cy="744715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7CE2EE8F-D4A1-42F1-9FF7-F3DAD7E7450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699647" y="-20530"/>
              <a:ext cx="3981319" cy="579477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0F065A27-D175-430E-92CC-5B04859D119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699648" y="301726"/>
              <a:ext cx="4142126" cy="422459"/>
            </a:xfrm>
            <a:prstGeom prst="rect">
              <a:avLst/>
            </a:prstGeom>
          </p:spPr>
        </p:pic>
      </p:grpSp>
      <p:sp>
        <p:nvSpPr>
          <p:cNvPr id="14" name="Arrow: Up 13">
            <a:extLst>
              <a:ext uri="{FF2B5EF4-FFF2-40B4-BE49-F238E27FC236}">
                <a16:creationId xmlns:a16="http://schemas.microsoft.com/office/drawing/2014/main" id="{48E06FDC-60A3-428D-9419-116C89D0C5FB}"/>
              </a:ext>
            </a:extLst>
          </p:cNvPr>
          <p:cNvSpPr/>
          <p:nvPr/>
        </p:nvSpPr>
        <p:spPr>
          <a:xfrm>
            <a:off x="8079659" y="948266"/>
            <a:ext cx="170300" cy="479272"/>
          </a:xfrm>
          <a:prstGeom prst="up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99771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D3E8CE-D0BF-544F-B43F-8113CFD257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88FC22-C8F7-D84F-A7CD-02E0B40F4D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This Dry Run list is focused on different items that will be :</a:t>
            </a:r>
          </a:p>
          <a:p>
            <a:pPr lvl="1"/>
            <a:r>
              <a:rPr lang="en-US" dirty="0"/>
              <a:t>new,</a:t>
            </a:r>
          </a:p>
          <a:p>
            <a:pPr lvl="1"/>
            <a:r>
              <a:rPr lang="en-US" dirty="0"/>
              <a:t>renovated,</a:t>
            </a:r>
          </a:p>
          <a:p>
            <a:pPr lvl="1"/>
            <a:r>
              <a:rPr lang="en-US" dirty="0"/>
              <a:t>or modified during LS2.</a:t>
            </a:r>
          </a:p>
          <a:p>
            <a:pPr lvl="1"/>
            <a:r>
              <a:rPr lang="en-US" dirty="0"/>
              <a:t>other simple tests are already present in “Check List” and only need a small update. </a:t>
            </a:r>
          </a:p>
          <a:p>
            <a:r>
              <a:rPr lang="en-US" dirty="0"/>
              <a:t>Dry Run list has been added in check list tool thanks to Marc  </a:t>
            </a:r>
          </a:p>
          <a:p>
            <a:r>
              <a:rPr lang="en-US" dirty="0"/>
              <a:t>Planning:</a:t>
            </a:r>
          </a:p>
          <a:p>
            <a:pPr lvl="1"/>
            <a:r>
              <a:rPr lang="en-US" dirty="0"/>
              <a:t>For the moment, dates are just a rough idea, </a:t>
            </a:r>
          </a:p>
          <a:p>
            <a:pPr marL="374400" lvl="1" indent="0">
              <a:buNone/>
            </a:pPr>
            <a:r>
              <a:rPr lang="en-US" dirty="0"/>
              <a:t>we need a new iteration when IST &amp; HW test planning</a:t>
            </a:r>
          </a:p>
          <a:p>
            <a:pPr marL="374400" lvl="1" indent="0">
              <a:buNone/>
            </a:pPr>
            <a:r>
              <a:rPr lang="en-US" dirty="0"/>
              <a:t>will be frozen.</a:t>
            </a:r>
          </a:p>
          <a:p>
            <a:pPr marL="374400" lvl="1" indent="0">
              <a:buNone/>
            </a:pPr>
            <a:endParaRPr lang="en-US" dirty="0"/>
          </a:p>
          <a:p>
            <a:pPr marL="374400" lvl="1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95EF64-486C-D54D-91E2-FEED04D1CA5F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CB5C75D1-EFAA-B34D-815D-E5AB27DBCB97}" type="slidenum">
              <a:rPr lang="en-US" smtClean="0"/>
              <a:t>10</a:t>
            </a:fld>
            <a:endParaRPr lang="en-US"/>
          </a:p>
        </p:txBody>
      </p:sp>
      <p:sp>
        <p:nvSpPr>
          <p:cNvPr id="9" name="Footer Placeholder 2">
            <a:extLst>
              <a:ext uri="{FF2B5EF4-FFF2-40B4-BE49-F238E27FC236}">
                <a16:creationId xmlns:a16="http://schemas.microsoft.com/office/drawing/2014/main" id="{14EDB69D-3BC1-48F9-8770-6D2E0348A1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317067" y="6183112"/>
            <a:ext cx="5865784" cy="401737"/>
          </a:xfrm>
        </p:spPr>
        <p:txBody>
          <a:bodyPr/>
          <a:lstStyle/>
          <a:p>
            <a:r>
              <a:rPr lang="en-GB" dirty="0"/>
              <a:t>Denis Cotte</a:t>
            </a:r>
          </a:p>
        </p:txBody>
      </p:sp>
      <p:sp>
        <p:nvSpPr>
          <p:cNvPr id="10" name="Date Placeholder 5">
            <a:extLst>
              <a:ext uri="{FF2B5EF4-FFF2-40B4-BE49-F238E27FC236}">
                <a16:creationId xmlns:a16="http://schemas.microsoft.com/office/drawing/2014/main" id="{E36AE1B9-20AD-406A-A242-98C09BBFEE7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0445" y="6183112"/>
            <a:ext cx="3658745" cy="401738"/>
          </a:xfrm>
        </p:spPr>
        <p:txBody>
          <a:bodyPr/>
          <a:lstStyle/>
          <a:p>
            <a:r>
              <a:rPr lang="en-US" dirty="0"/>
              <a:t>CCC  - 06 December 2019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9B8630F-91E6-4789-8E52-26605B7ED3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90125" y="3764014"/>
            <a:ext cx="3072384" cy="2420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97243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034039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88D5A63-5194-CD4F-BE02-2CA1A164EF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Dry Runs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4C00EF49-0A2B-7445-9FCD-9ABBC2EBE7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887" y="1226016"/>
            <a:ext cx="11687175" cy="4469028"/>
          </a:xfrm>
        </p:spPr>
        <p:txBody>
          <a:bodyPr>
            <a:normAutofit/>
          </a:bodyPr>
          <a:lstStyle/>
          <a:p>
            <a:r>
              <a:rPr lang="en-US" sz="2000" dirty="0"/>
              <a:t>Dry Run </a:t>
            </a:r>
            <a:r>
              <a:rPr lang="en-GB" sz="2000" b="0" dirty="0"/>
              <a:t>(or a practice run) is a testing process where the effects of a possible failure are intentionally mitigated. -&gt; “Test a Blanc”</a:t>
            </a:r>
          </a:p>
          <a:p>
            <a:pPr lvl="1"/>
            <a:r>
              <a:rPr lang="en-GB" sz="1600" dirty="0"/>
              <a:t>Done in collaboration with equipment groups, BE-CO and OP from CCC.</a:t>
            </a:r>
          </a:p>
          <a:p>
            <a:pPr lvl="1"/>
            <a:r>
              <a:rPr lang="en-US" sz="1600" dirty="0"/>
              <a:t>In most of our cases, it’s a (sub) system functionality test in operational conditions.</a:t>
            </a:r>
            <a:endParaRPr lang="en-US" sz="1600" dirty="0">
              <a:solidFill>
                <a:srgbClr val="FF0000"/>
              </a:solidFill>
            </a:endParaRPr>
          </a:p>
          <a:p>
            <a:pPr lvl="1"/>
            <a:endParaRPr lang="en-GB" sz="1600" b="0" dirty="0"/>
          </a:p>
          <a:p>
            <a:r>
              <a:rPr lang="en-US" sz="2000" dirty="0"/>
              <a:t>The</a:t>
            </a:r>
            <a:r>
              <a:rPr lang="en-US" sz="2000" b="0" dirty="0"/>
              <a:t> </a:t>
            </a:r>
            <a:r>
              <a:rPr lang="en-US" sz="2000" dirty="0"/>
              <a:t>aim</a:t>
            </a:r>
            <a:r>
              <a:rPr lang="en-US" sz="2000" b="0" dirty="0"/>
              <a:t> : </a:t>
            </a:r>
            <a:r>
              <a:rPr lang="en-US" sz="2000" dirty="0"/>
              <a:t>validate</a:t>
            </a:r>
            <a:r>
              <a:rPr lang="en-US" sz="2000" b="0" dirty="0"/>
              <a:t> (sub) system and </a:t>
            </a:r>
            <a:r>
              <a:rPr lang="en-US" sz="2000" dirty="0"/>
              <a:t>identify</a:t>
            </a:r>
            <a:r>
              <a:rPr lang="en-US" sz="2000" b="0" dirty="0"/>
              <a:t> problems (or blocking points) as soon as possible in order to generate </a:t>
            </a:r>
            <a:r>
              <a:rPr lang="en-US" sz="2000" dirty="0"/>
              <a:t>reports</a:t>
            </a:r>
            <a:r>
              <a:rPr lang="en-US" sz="2000" b="0" dirty="0"/>
              <a:t> (JIRA issue) and </a:t>
            </a:r>
            <a:r>
              <a:rPr lang="en-US" sz="2000" dirty="0"/>
              <a:t>work</a:t>
            </a:r>
            <a:r>
              <a:rPr lang="en-US" sz="2000" b="0" dirty="0"/>
              <a:t> on fixes. </a:t>
            </a:r>
          </a:p>
          <a:p>
            <a:endParaRPr lang="en-US" sz="2000" dirty="0"/>
          </a:p>
          <a:p>
            <a:r>
              <a:rPr lang="en-US" sz="2000" dirty="0"/>
              <a:t>Planning</a:t>
            </a:r>
            <a:r>
              <a:rPr lang="en-US" sz="2000" b="0" dirty="0"/>
              <a:t> : Dry Run can be performed anytime (LS2, ISTs, HW tests or cold check-out periods)</a:t>
            </a:r>
          </a:p>
          <a:p>
            <a:pPr lvl="1"/>
            <a:r>
              <a:rPr lang="en-US" sz="1600" b="0" dirty="0"/>
              <a:t>Depends on the availability of the system to be tested</a:t>
            </a:r>
          </a:p>
          <a:p>
            <a:pPr lvl="1"/>
            <a:r>
              <a:rPr lang="en-US" sz="1600" b="0" dirty="0"/>
              <a:t>So far, we can say that 2 dry runs have already been done in PS :</a:t>
            </a:r>
          </a:p>
          <a:p>
            <a:pPr lvl="2"/>
            <a:r>
              <a:rPr lang="en-US" sz="1600" dirty="0"/>
              <a:t>Validate functionality of LKTIM Trees with virtual LTIMs (September 2019)</a:t>
            </a:r>
          </a:p>
          <a:p>
            <a:pPr lvl="2"/>
            <a:r>
              <a:rPr lang="en-US" sz="1600" dirty="0"/>
              <a:t>Control validation of the new DFA242 5-steps in TT2 (August 2019) 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571C11-C6DE-AB40-8747-41F9596900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9" name="Footer Placeholder 2">
            <a:extLst>
              <a:ext uri="{FF2B5EF4-FFF2-40B4-BE49-F238E27FC236}">
                <a16:creationId xmlns:a16="http://schemas.microsoft.com/office/drawing/2014/main" id="{C2D43FF4-FBCE-4532-A8FC-2812C7F5C6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317067" y="6183112"/>
            <a:ext cx="5865784" cy="401737"/>
          </a:xfrm>
        </p:spPr>
        <p:txBody>
          <a:bodyPr/>
          <a:lstStyle/>
          <a:p>
            <a:r>
              <a:rPr lang="en-GB" dirty="0"/>
              <a:t>Denis Cotte</a:t>
            </a:r>
          </a:p>
        </p:txBody>
      </p:sp>
      <p:sp>
        <p:nvSpPr>
          <p:cNvPr id="10" name="Date Placeholder 5">
            <a:extLst>
              <a:ext uri="{FF2B5EF4-FFF2-40B4-BE49-F238E27FC236}">
                <a16:creationId xmlns:a16="http://schemas.microsoft.com/office/drawing/2014/main" id="{58BDC2D1-83F5-43FA-ADBD-443B87FD46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0445" y="6183112"/>
            <a:ext cx="3658745" cy="401738"/>
          </a:xfrm>
        </p:spPr>
        <p:txBody>
          <a:bodyPr/>
          <a:lstStyle/>
          <a:p>
            <a:r>
              <a:rPr lang="en-US" dirty="0"/>
              <a:t>CCC  - 06 December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70884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88D5A63-5194-CD4F-BE02-2CA1A164EF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Dry Runs CO + OP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571C11-C6DE-AB40-8747-41F9596900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9" name="Footer Placeholder 2">
            <a:extLst>
              <a:ext uri="{FF2B5EF4-FFF2-40B4-BE49-F238E27FC236}">
                <a16:creationId xmlns:a16="http://schemas.microsoft.com/office/drawing/2014/main" id="{C2D43FF4-FBCE-4532-A8FC-2812C7F5C6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317067" y="6183112"/>
            <a:ext cx="5865784" cy="401737"/>
          </a:xfrm>
        </p:spPr>
        <p:txBody>
          <a:bodyPr/>
          <a:lstStyle/>
          <a:p>
            <a:r>
              <a:rPr lang="en-GB" dirty="0"/>
              <a:t>Denis Cotte</a:t>
            </a:r>
          </a:p>
        </p:txBody>
      </p:sp>
      <p:sp>
        <p:nvSpPr>
          <p:cNvPr id="10" name="Date Placeholder 5">
            <a:extLst>
              <a:ext uri="{FF2B5EF4-FFF2-40B4-BE49-F238E27FC236}">
                <a16:creationId xmlns:a16="http://schemas.microsoft.com/office/drawing/2014/main" id="{58BDC2D1-83F5-43FA-ADBD-443B87FD46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0445" y="6183112"/>
            <a:ext cx="3658745" cy="401738"/>
          </a:xfrm>
        </p:spPr>
        <p:txBody>
          <a:bodyPr/>
          <a:lstStyle/>
          <a:p>
            <a:r>
              <a:rPr lang="en-US" dirty="0"/>
              <a:t>CCC  - 06 December 2019</a:t>
            </a:r>
            <a:endParaRPr lang="en-GB" dirty="0"/>
          </a:p>
        </p:txBody>
      </p:sp>
      <p:graphicFrame>
        <p:nvGraphicFramePr>
          <p:cNvPr id="11" name="Content Placeholder 5">
            <a:extLst>
              <a:ext uri="{FF2B5EF4-FFF2-40B4-BE49-F238E27FC236}">
                <a16:creationId xmlns:a16="http://schemas.microsoft.com/office/drawing/2014/main" id="{30658E9B-57A4-40D3-8FF9-EC04DF59EBA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14465645"/>
              </p:ext>
            </p:extLst>
          </p:nvPr>
        </p:nvGraphicFramePr>
        <p:xfrm>
          <a:off x="517112" y="1082886"/>
          <a:ext cx="8784546" cy="49682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4640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02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301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301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91659">
                <a:tc>
                  <a:txBody>
                    <a:bodyPr/>
                    <a:lstStyle/>
                    <a:p>
                      <a:r>
                        <a:rPr lang="en-US" sz="1400" dirty="0"/>
                        <a:t>System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Tests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Requirements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Dates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62459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rgbClr val="0055A1"/>
                          </a:solidFill>
                          <a:latin typeface="+mn-lt"/>
                        </a:rPr>
                        <a:t>Timing - CO </a:t>
                      </a:r>
                    </a:p>
                    <a:p>
                      <a:r>
                        <a:rPr lang="en-US" sz="1200" b="1" dirty="0">
                          <a:solidFill>
                            <a:srgbClr val="0055A1"/>
                          </a:solidFill>
                          <a:latin typeface="+mn-lt"/>
                        </a:rPr>
                        <a:t>24 to 32 users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Check machine behavior after migration from 24 -&gt; 32 timing users in CPS complex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Check the presence of 8 new timing users in CBCM application &amp; CCM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Check PLS number of user ZERO=first position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Check the possibility to map/</a:t>
                      </a:r>
                      <a:r>
                        <a:rPr lang="en-US" sz="1200" dirty="0" err="1">
                          <a:solidFill>
                            <a:srgbClr val="0055A1"/>
                          </a:solidFill>
                          <a:latin typeface="+mn-lt"/>
                        </a:rPr>
                        <a:t>unmap</a:t>
                      </a: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 cycle.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Check </a:t>
                      </a:r>
                      <a:r>
                        <a:rPr lang="en-US" sz="1200" dirty="0" err="1">
                          <a:solidFill>
                            <a:srgbClr val="0055A1"/>
                          </a:solidFill>
                          <a:latin typeface="+mn-lt"/>
                        </a:rPr>
                        <a:t>Wset</a:t>
                      </a: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 update with 8 new users.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Check PPM behavior on operational devices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MTG (Central timing)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updated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CBCM (application)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200" dirty="0">
                        <a:solidFill>
                          <a:srgbClr val="0055A1"/>
                        </a:solidFill>
                        <a:latin typeface="+mn-lt"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200" dirty="0">
                        <a:solidFill>
                          <a:srgbClr val="0055A1"/>
                        </a:solidFill>
                        <a:latin typeface="+mn-lt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200" dirty="0">
                        <a:solidFill>
                          <a:srgbClr val="0055A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Beginning of 2020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end of January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200" dirty="0">
                        <a:solidFill>
                          <a:srgbClr val="0055A1"/>
                        </a:solidFill>
                        <a:latin typeface="+mn-lt"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200" dirty="0">
                        <a:solidFill>
                          <a:srgbClr val="0055A1"/>
                        </a:solidFill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2485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rgbClr val="0055A1"/>
                          </a:solidFill>
                          <a:latin typeface="+mn-lt"/>
                        </a:rPr>
                        <a:t>New destination</a:t>
                      </a:r>
                    </a:p>
                    <a:p>
                      <a:r>
                        <a:rPr lang="en-US" sz="1200" b="1" dirty="0">
                          <a:solidFill>
                            <a:srgbClr val="0055A1"/>
                          </a:solidFill>
                          <a:latin typeface="+mn-lt"/>
                        </a:rPr>
                        <a:t>EAST_T9</a:t>
                      </a:r>
                    </a:p>
                    <a:p>
                      <a:r>
                        <a:rPr lang="en-US" sz="1200" b="1" dirty="0">
                          <a:solidFill>
                            <a:srgbClr val="0055A1"/>
                          </a:solidFill>
                          <a:latin typeface="+mn-lt"/>
                        </a:rPr>
                        <a:t>SEM_PS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Check new destination in CBCM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Check inhibit by destination in CCC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Check inhibit sequence change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MTG (Central timing)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updated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CBCM (application)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Beginning of 2020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end of January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200" dirty="0">
                        <a:solidFill>
                          <a:srgbClr val="0055A1"/>
                        </a:solidFill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875327"/>
                  </a:ext>
                </a:extLst>
              </a:tr>
              <a:tr h="78748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>
                          <a:solidFill>
                            <a:srgbClr val="0055A1"/>
                          </a:solidFill>
                          <a:effectLst/>
                          <a:latin typeface="+mn-lt"/>
                        </a:rPr>
                        <a:t>Sequence manager with </a:t>
                      </a:r>
                      <a:r>
                        <a:rPr lang="en-US" sz="1200" b="1" i="0" u="none" strike="noStrike" dirty="0">
                          <a:solidFill>
                            <a:srgbClr val="0055A1"/>
                          </a:solidFill>
                          <a:effectLst/>
                          <a:latin typeface="+mn-lt"/>
                        </a:rPr>
                        <a:t>automatic</a:t>
                      </a:r>
                      <a:r>
                        <a:rPr lang="en-US" sz="1200" b="0" i="0" u="none" strike="noStrike" dirty="0">
                          <a:solidFill>
                            <a:srgbClr val="0055A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200" b="0" i="0" u="none" strike="noStrike" dirty="0" err="1">
                          <a:solidFill>
                            <a:srgbClr val="0055A1"/>
                          </a:solidFill>
                          <a:effectLst/>
                          <a:latin typeface="+mn-lt"/>
                        </a:rPr>
                        <a:t>SuperCycle</a:t>
                      </a:r>
                      <a:r>
                        <a:rPr lang="en-US" sz="1200" b="0" i="0" u="none" strike="noStrike" dirty="0">
                          <a:solidFill>
                            <a:srgbClr val="0055A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1200" b="1" i="0" u="none" strike="noStrike" dirty="0">
                          <a:solidFill>
                            <a:srgbClr val="0055A1"/>
                          </a:solidFill>
                          <a:effectLst/>
                          <a:latin typeface="+mn-lt"/>
                        </a:rPr>
                        <a:t>filling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b="0" i="0" u="none" strike="noStrike" dirty="0">
                          <a:solidFill>
                            <a:srgbClr val="0055A1"/>
                          </a:solidFill>
                          <a:effectLst/>
                          <a:latin typeface="+mn-lt"/>
                        </a:rPr>
                        <a:t>   Work with entire complex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200" dirty="0">
                        <a:solidFill>
                          <a:srgbClr val="0055A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CBCM (application)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Sandy’s algorithm + integration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To be defined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7489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rgbClr val="0055A1"/>
                          </a:solidFill>
                          <a:latin typeface="+mn-lt"/>
                        </a:rPr>
                        <a:t>SIS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Test all tasks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SIS application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CO infrastructure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HW test, following device readiness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4387185"/>
                  </a:ext>
                </a:extLst>
              </a:tr>
              <a:tr h="990319">
                <a:tc>
                  <a:txBody>
                    <a:bodyPr/>
                    <a:lstStyle/>
                    <a:p>
                      <a:r>
                        <a:rPr lang="en-US" sz="1200" b="1" dirty="0" err="1">
                          <a:solidFill>
                            <a:srgbClr val="0055A1"/>
                          </a:solidFill>
                          <a:latin typeface="+mn-lt"/>
                        </a:rPr>
                        <a:t>Vistars</a:t>
                      </a:r>
                      <a:endParaRPr lang="en-US" sz="1200" b="1" dirty="0">
                        <a:solidFill>
                          <a:srgbClr val="0055A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Check </a:t>
                      </a:r>
                      <a:r>
                        <a:rPr lang="en-US" sz="1200" dirty="0" err="1">
                          <a:solidFill>
                            <a:srgbClr val="0055A1"/>
                          </a:solidFill>
                          <a:latin typeface="+mn-lt"/>
                        </a:rPr>
                        <a:t>vistar</a:t>
                      </a: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 displays</a:t>
                      </a:r>
                    </a:p>
                    <a:p>
                      <a:pPr marL="628650" lvl="1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PS</a:t>
                      </a:r>
                    </a:p>
                    <a:p>
                      <a:pPr marL="628650" lvl="1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BLM</a:t>
                      </a:r>
                    </a:p>
                    <a:p>
                      <a:pPr marL="628650" lvl="1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EAST AREA</a:t>
                      </a:r>
                    </a:p>
                    <a:p>
                      <a:pPr marL="628650" lvl="1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BGI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CO infrastructure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dirty="0" err="1">
                          <a:solidFill>
                            <a:srgbClr val="0055A1"/>
                          </a:solidFill>
                          <a:latin typeface="+mn-lt"/>
                        </a:rPr>
                        <a:t>Vistar</a:t>
                      </a: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 readiness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9688550"/>
                  </a:ext>
                </a:extLst>
              </a:tr>
            </a:tbl>
          </a:graphicData>
        </a:graphic>
      </p:graphicFrame>
      <p:grpSp>
        <p:nvGrpSpPr>
          <p:cNvPr id="12" name="Group 11">
            <a:extLst>
              <a:ext uri="{FF2B5EF4-FFF2-40B4-BE49-F238E27FC236}">
                <a16:creationId xmlns:a16="http://schemas.microsoft.com/office/drawing/2014/main" id="{3C821A70-40F3-4829-9C7C-0846F9F69FAD}"/>
              </a:ext>
            </a:extLst>
          </p:cNvPr>
          <p:cNvGrpSpPr/>
          <p:nvPr/>
        </p:nvGrpSpPr>
        <p:grpSpPr>
          <a:xfrm>
            <a:off x="7863953" y="198260"/>
            <a:ext cx="4142127" cy="744715"/>
            <a:chOff x="7699647" y="-20530"/>
            <a:chExt cx="4142127" cy="744715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610B501-0587-4EE0-B367-367D5DD726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699647" y="-20530"/>
              <a:ext cx="3981319" cy="579477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BC334CD1-90B8-49F7-AFD2-FC3B507EC91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699648" y="301726"/>
              <a:ext cx="4142126" cy="422459"/>
            </a:xfrm>
            <a:prstGeom prst="rect">
              <a:avLst/>
            </a:prstGeom>
          </p:spPr>
        </p:pic>
      </p:grpSp>
      <p:sp>
        <p:nvSpPr>
          <p:cNvPr id="13" name="Arrow: Up 12">
            <a:extLst>
              <a:ext uri="{FF2B5EF4-FFF2-40B4-BE49-F238E27FC236}">
                <a16:creationId xmlns:a16="http://schemas.microsoft.com/office/drawing/2014/main" id="{DD997A38-96BF-474C-ABA7-1E1363BFD76E}"/>
              </a:ext>
            </a:extLst>
          </p:cNvPr>
          <p:cNvSpPr/>
          <p:nvPr/>
        </p:nvSpPr>
        <p:spPr>
          <a:xfrm>
            <a:off x="8183727" y="731745"/>
            <a:ext cx="170300" cy="479272"/>
          </a:xfrm>
          <a:prstGeom prst="up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2">
            <a:extLst>
              <a:ext uri="{FF2B5EF4-FFF2-40B4-BE49-F238E27FC236}">
                <a16:creationId xmlns:a16="http://schemas.microsoft.com/office/drawing/2014/main" id="{9E48C6F8-1EBD-4BC6-97B9-D492607F34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6636" y="5140360"/>
            <a:ext cx="4458636" cy="1103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5958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88D5A63-5194-CD4F-BE02-2CA1A164EF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Dry Runs EPC + OP + (support CO)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571C11-C6DE-AB40-8747-41F9596900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9" name="Footer Placeholder 2">
            <a:extLst>
              <a:ext uri="{FF2B5EF4-FFF2-40B4-BE49-F238E27FC236}">
                <a16:creationId xmlns:a16="http://schemas.microsoft.com/office/drawing/2014/main" id="{C2D43FF4-FBCE-4532-A8FC-2812C7F5C6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317067" y="6183112"/>
            <a:ext cx="5865784" cy="401737"/>
          </a:xfrm>
        </p:spPr>
        <p:txBody>
          <a:bodyPr/>
          <a:lstStyle/>
          <a:p>
            <a:r>
              <a:rPr lang="en-GB" dirty="0"/>
              <a:t>Denis Cotte</a:t>
            </a:r>
          </a:p>
        </p:txBody>
      </p:sp>
      <p:sp>
        <p:nvSpPr>
          <p:cNvPr id="10" name="Date Placeholder 5">
            <a:extLst>
              <a:ext uri="{FF2B5EF4-FFF2-40B4-BE49-F238E27FC236}">
                <a16:creationId xmlns:a16="http://schemas.microsoft.com/office/drawing/2014/main" id="{58BDC2D1-83F5-43FA-ADBD-443B87FD46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0445" y="6183112"/>
            <a:ext cx="3658745" cy="401738"/>
          </a:xfrm>
        </p:spPr>
        <p:txBody>
          <a:bodyPr/>
          <a:lstStyle/>
          <a:p>
            <a:r>
              <a:rPr lang="en-US" dirty="0"/>
              <a:t>CCC  - 06 December 2019</a:t>
            </a:r>
            <a:endParaRPr lang="en-GB" dirty="0"/>
          </a:p>
        </p:txBody>
      </p:sp>
      <p:graphicFrame>
        <p:nvGraphicFramePr>
          <p:cNvPr id="11" name="Content Placeholder 5">
            <a:extLst>
              <a:ext uri="{FF2B5EF4-FFF2-40B4-BE49-F238E27FC236}">
                <a16:creationId xmlns:a16="http://schemas.microsoft.com/office/drawing/2014/main" id="{30658E9B-57A4-40D3-8FF9-EC04DF59EBA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4948877"/>
              </p:ext>
            </p:extLst>
          </p:nvPr>
        </p:nvGraphicFramePr>
        <p:xfrm>
          <a:off x="286002" y="1237882"/>
          <a:ext cx="8784546" cy="4874496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4640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02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301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301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6219">
                <a:tc>
                  <a:txBody>
                    <a:bodyPr/>
                    <a:lstStyle/>
                    <a:p>
                      <a:r>
                        <a:rPr lang="en-US" sz="1400" dirty="0"/>
                        <a:t>System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Tests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Requirements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Dates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68293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rgbClr val="0055A1"/>
                          </a:solidFill>
                          <a:latin typeface="+mn-lt"/>
                        </a:rPr>
                        <a:t>TT2 Power supply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dirty="0">
                          <a:solidFill>
                            <a:srgbClr val="0055A1"/>
                          </a:solidFill>
                          <a:latin typeface="+mn-lt"/>
                        </a:rPr>
                        <a:t>Validation of Economic mode by Destination on test bench.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200" dirty="0">
                        <a:solidFill>
                          <a:srgbClr val="0055A1"/>
                        </a:solidFill>
                        <a:latin typeface="+mn-lt"/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Find super cycle composition restrictions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200" dirty="0">
                        <a:solidFill>
                          <a:srgbClr val="0055A1"/>
                        </a:solidFill>
                        <a:latin typeface="+mn-lt"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Validate Configuration, State, Control, Cycling mode(Eco + up-min-max), software External Condition, Acquisition + OASIS (Sampler)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MTG (Central timing)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updated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CBCM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FGC63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OASIS </a:t>
                      </a:r>
                      <a:r>
                        <a:rPr lang="en-US" sz="1200" dirty="0" err="1">
                          <a:solidFill>
                            <a:srgbClr val="0055A1"/>
                          </a:solidFill>
                          <a:latin typeface="+mn-lt"/>
                        </a:rPr>
                        <a:t>datasource</a:t>
                      </a: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 + Sampler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200" dirty="0">
                        <a:solidFill>
                          <a:srgbClr val="0055A1"/>
                        </a:solidFill>
                        <a:latin typeface="+mn-lt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200" dirty="0">
                        <a:solidFill>
                          <a:srgbClr val="0055A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Beginning of 2020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200" dirty="0">
                        <a:solidFill>
                          <a:srgbClr val="0055A1"/>
                        </a:solidFill>
                        <a:latin typeface="+mn-lt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200" dirty="0">
                        <a:solidFill>
                          <a:srgbClr val="0055A1"/>
                        </a:solidFill>
                        <a:latin typeface="+mn-lt"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HW test period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0760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dirty="0">
                          <a:solidFill>
                            <a:srgbClr val="0055A1"/>
                          </a:solidFill>
                          <a:effectLst/>
                          <a:latin typeface="+mn-lt"/>
                        </a:rPr>
                        <a:t>F16.BHZ377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dirty="0">
                          <a:solidFill>
                            <a:srgbClr val="0055A1"/>
                          </a:solidFill>
                          <a:effectLst/>
                          <a:latin typeface="+mn-lt"/>
                        </a:rPr>
                        <a:t>F16.BHZ378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dirty="0">
                          <a:solidFill>
                            <a:srgbClr val="0055A1"/>
                          </a:solidFill>
                          <a:effectLst/>
                          <a:latin typeface="+mn-lt"/>
                        </a:rPr>
                        <a:t>(EIS)</a:t>
                      </a:r>
                    </a:p>
                    <a:p>
                      <a:endParaRPr lang="en-US" sz="1200" dirty="0">
                        <a:solidFill>
                          <a:srgbClr val="0055A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Validate Configuration, State, Control, Cycling mode, software External Condition, Acquisition + OASIS  + (EIS </a:t>
                      </a:r>
                      <a:r>
                        <a:rPr lang="en-US" sz="1200" dirty="0" err="1">
                          <a:solidFill>
                            <a:srgbClr val="0055A1"/>
                          </a:solidFill>
                          <a:latin typeface="+mn-lt"/>
                        </a:rPr>
                        <a:t>deconsignation</a:t>
                      </a: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Validate the fast abort process with SPS BIC.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MTG (Central timing)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updated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CBCM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FGC63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OASIS </a:t>
                      </a:r>
                      <a:r>
                        <a:rPr lang="en-US" sz="1200" dirty="0" err="1">
                          <a:solidFill>
                            <a:srgbClr val="0055A1"/>
                          </a:solidFill>
                          <a:latin typeface="+mn-lt"/>
                        </a:rPr>
                        <a:t>datasource</a:t>
                      </a: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 + Sampler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rgbClr val="0055A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HW test period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200" dirty="0">
                        <a:solidFill>
                          <a:srgbClr val="0055A1"/>
                        </a:solidFill>
                        <a:latin typeface="+mn-lt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200" dirty="0">
                        <a:solidFill>
                          <a:srgbClr val="0055A1"/>
                        </a:solidFill>
                        <a:latin typeface="+mn-lt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August/September 2020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07608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rgbClr val="0055A1"/>
                          </a:solidFill>
                          <a:latin typeface="+mn-lt"/>
                        </a:rPr>
                        <a:t>F6x Power supply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Validate Configuration, State, Control, Cycling mode(up-min-max), software External Condition, Acquisition + OASIS (Sampler)  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Copy </a:t>
                      </a:r>
                      <a:r>
                        <a:rPr lang="en-US" sz="1200" dirty="0" err="1">
                          <a:solidFill>
                            <a:srgbClr val="0055A1"/>
                          </a:solidFill>
                          <a:latin typeface="+mn-lt"/>
                        </a:rPr>
                        <a:t>MakeRule</a:t>
                      </a: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 for device with multiple PC for one magnet.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b="1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Find super cycle composition restrictions</a:t>
                      </a:r>
                      <a:endParaRPr lang="en-US" sz="1200" b="1" dirty="0">
                        <a:solidFill>
                          <a:srgbClr val="0055A1"/>
                        </a:solidFill>
                        <a:latin typeface="+mn-lt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200" dirty="0">
                        <a:solidFill>
                          <a:srgbClr val="0055A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MTG (Central timing)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updated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CBCM (application)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OASIS </a:t>
                      </a:r>
                      <a:r>
                        <a:rPr lang="en-US" sz="1200" dirty="0" err="1">
                          <a:solidFill>
                            <a:srgbClr val="0055A1"/>
                          </a:solidFill>
                          <a:latin typeface="+mn-lt"/>
                        </a:rPr>
                        <a:t>datasource</a:t>
                      </a: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 + Sampler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1200" dirty="0">
                        <a:solidFill>
                          <a:srgbClr val="0055A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latin typeface="+mn-lt"/>
                        </a:rPr>
                        <a:t>PS Cold Check-out 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  <a:latin typeface="+mn-lt"/>
                        </a:rPr>
                        <a:t>November 2020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3347115"/>
                  </a:ext>
                </a:extLst>
              </a:tr>
            </a:tbl>
          </a:graphicData>
        </a:graphic>
      </p:graphicFrame>
      <p:grpSp>
        <p:nvGrpSpPr>
          <p:cNvPr id="8" name="Group 7">
            <a:extLst>
              <a:ext uri="{FF2B5EF4-FFF2-40B4-BE49-F238E27FC236}">
                <a16:creationId xmlns:a16="http://schemas.microsoft.com/office/drawing/2014/main" id="{9F0FF319-95FD-4FBD-B5CD-9BBE50E2EF10}"/>
              </a:ext>
            </a:extLst>
          </p:cNvPr>
          <p:cNvGrpSpPr/>
          <p:nvPr/>
        </p:nvGrpSpPr>
        <p:grpSpPr>
          <a:xfrm>
            <a:off x="7863953" y="198260"/>
            <a:ext cx="4142127" cy="744715"/>
            <a:chOff x="7699647" y="-20530"/>
            <a:chExt cx="4142127" cy="744715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B6E142F7-3CE2-429D-87B2-E901BEB05C4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699647" y="-20530"/>
              <a:ext cx="3981319" cy="579477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CC54B2B1-9357-4F76-BCF3-87003109749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699648" y="301726"/>
              <a:ext cx="4142126" cy="422459"/>
            </a:xfrm>
            <a:prstGeom prst="rect">
              <a:avLst/>
            </a:prstGeom>
          </p:spPr>
        </p:pic>
      </p:grpSp>
      <p:sp>
        <p:nvSpPr>
          <p:cNvPr id="14" name="Arrow: Up 13">
            <a:extLst>
              <a:ext uri="{FF2B5EF4-FFF2-40B4-BE49-F238E27FC236}">
                <a16:creationId xmlns:a16="http://schemas.microsoft.com/office/drawing/2014/main" id="{A1216648-CACA-496C-9E08-35CF5ED1DE74}"/>
              </a:ext>
            </a:extLst>
          </p:cNvPr>
          <p:cNvSpPr/>
          <p:nvPr/>
        </p:nvSpPr>
        <p:spPr>
          <a:xfrm>
            <a:off x="8183727" y="841664"/>
            <a:ext cx="170300" cy="479272"/>
          </a:xfrm>
          <a:prstGeom prst="up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Arrow: Up 16">
            <a:extLst>
              <a:ext uri="{FF2B5EF4-FFF2-40B4-BE49-F238E27FC236}">
                <a16:creationId xmlns:a16="http://schemas.microsoft.com/office/drawing/2014/main" id="{681399E3-B317-445D-9BC7-17659B37867E}"/>
              </a:ext>
            </a:extLst>
          </p:cNvPr>
          <p:cNvSpPr/>
          <p:nvPr/>
        </p:nvSpPr>
        <p:spPr>
          <a:xfrm>
            <a:off x="10386801" y="860357"/>
            <a:ext cx="170300" cy="479272"/>
          </a:xfrm>
          <a:prstGeom prst="up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Arrow: Up 17">
            <a:extLst>
              <a:ext uri="{FF2B5EF4-FFF2-40B4-BE49-F238E27FC236}">
                <a16:creationId xmlns:a16="http://schemas.microsoft.com/office/drawing/2014/main" id="{9D585C9E-4982-41AC-824D-AD41733395B0}"/>
              </a:ext>
            </a:extLst>
          </p:cNvPr>
          <p:cNvSpPr/>
          <p:nvPr/>
        </p:nvSpPr>
        <p:spPr>
          <a:xfrm>
            <a:off x="11104757" y="880604"/>
            <a:ext cx="170300" cy="479272"/>
          </a:xfrm>
          <a:prstGeom prst="up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9" name="Content Placeholder 6">
            <a:extLst>
              <a:ext uri="{FF2B5EF4-FFF2-40B4-BE49-F238E27FC236}">
                <a16:creationId xmlns:a16="http://schemas.microsoft.com/office/drawing/2014/main" id="{87E63375-89D6-457B-92FB-7C9110BC16B7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8489821" y="4993754"/>
            <a:ext cx="3571494" cy="125272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DA8CA8D-6496-44D4-AB67-CFA62FA9C3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59759" y="1359876"/>
            <a:ext cx="2212344" cy="3785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0234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88D5A63-5194-CD4F-BE02-2CA1A164EF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Dry Runs EPC + OP + (support CO)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571C11-C6DE-AB40-8747-41F9596900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9" name="Footer Placeholder 2">
            <a:extLst>
              <a:ext uri="{FF2B5EF4-FFF2-40B4-BE49-F238E27FC236}">
                <a16:creationId xmlns:a16="http://schemas.microsoft.com/office/drawing/2014/main" id="{C2D43FF4-FBCE-4532-A8FC-2812C7F5C6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317067" y="6183112"/>
            <a:ext cx="5865784" cy="401737"/>
          </a:xfrm>
        </p:spPr>
        <p:txBody>
          <a:bodyPr/>
          <a:lstStyle/>
          <a:p>
            <a:r>
              <a:rPr lang="en-GB" dirty="0"/>
              <a:t>Denis Cotte</a:t>
            </a:r>
          </a:p>
        </p:txBody>
      </p:sp>
      <p:sp>
        <p:nvSpPr>
          <p:cNvPr id="10" name="Date Placeholder 5">
            <a:extLst>
              <a:ext uri="{FF2B5EF4-FFF2-40B4-BE49-F238E27FC236}">
                <a16:creationId xmlns:a16="http://schemas.microsoft.com/office/drawing/2014/main" id="{58BDC2D1-83F5-43FA-ADBD-443B87FD46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0445" y="6183112"/>
            <a:ext cx="3658745" cy="401738"/>
          </a:xfrm>
        </p:spPr>
        <p:txBody>
          <a:bodyPr/>
          <a:lstStyle/>
          <a:p>
            <a:r>
              <a:rPr lang="en-US" dirty="0"/>
              <a:t>CCC  - 06 December 2019</a:t>
            </a:r>
            <a:endParaRPr lang="en-GB" dirty="0"/>
          </a:p>
        </p:txBody>
      </p:sp>
      <p:graphicFrame>
        <p:nvGraphicFramePr>
          <p:cNvPr id="11" name="Content Placeholder 5">
            <a:extLst>
              <a:ext uri="{FF2B5EF4-FFF2-40B4-BE49-F238E27FC236}">
                <a16:creationId xmlns:a16="http://schemas.microsoft.com/office/drawing/2014/main" id="{30658E9B-57A4-40D3-8FF9-EC04DF59EBA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5239885"/>
              </p:ext>
            </p:extLst>
          </p:nvPr>
        </p:nvGraphicFramePr>
        <p:xfrm>
          <a:off x="1028128" y="1163631"/>
          <a:ext cx="9122537" cy="4791935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6330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883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005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005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92834">
                <a:tc>
                  <a:txBody>
                    <a:bodyPr/>
                    <a:lstStyle/>
                    <a:p>
                      <a:r>
                        <a:rPr lang="en-US" sz="1400" dirty="0"/>
                        <a:t>System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Tests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Requirements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Dates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97985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rgbClr val="0055A1"/>
                          </a:solidFill>
                          <a:latin typeface="+mn-lt"/>
                        </a:rPr>
                        <a:t>Injection process</a:t>
                      </a:r>
                    </a:p>
                    <a:p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Bumper (x5)</a:t>
                      </a:r>
                    </a:p>
                    <a:p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SMH42</a:t>
                      </a:r>
                    </a:p>
                    <a:p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QLB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Specification validation (</a:t>
                      </a:r>
                      <a:r>
                        <a:rPr lang="en-US" sz="1200" b="1" dirty="0">
                          <a:solidFill>
                            <a:srgbClr val="0055A1"/>
                          </a:solidFill>
                          <a:latin typeface="+mn-lt"/>
                        </a:rPr>
                        <a:t>synchronization</a:t>
                      </a: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, </a:t>
                      </a:r>
                      <a:r>
                        <a:rPr lang="en-US" sz="1200" b="1" dirty="0">
                          <a:solidFill>
                            <a:srgbClr val="0055A1"/>
                          </a:solidFill>
                          <a:latin typeface="+mn-lt"/>
                        </a:rPr>
                        <a:t>shape, ripple</a:t>
                      </a: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…)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Validate Configuration, State, Control,  Acquisition + OASIS 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MTG (Central timing)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 err="1">
                          <a:solidFill>
                            <a:srgbClr val="0055A1"/>
                          </a:solidFill>
                          <a:latin typeface="+mn-lt"/>
                        </a:rPr>
                        <a:t>Wset</a:t>
                      </a: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/Knobs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OASIS </a:t>
                      </a:r>
                      <a:r>
                        <a:rPr lang="en-US" sz="1200" dirty="0" err="1">
                          <a:solidFill>
                            <a:srgbClr val="0055A1"/>
                          </a:solidFill>
                          <a:latin typeface="+mn-lt"/>
                        </a:rPr>
                        <a:t>datasource</a:t>
                      </a:r>
                      <a:endParaRPr lang="en-US" sz="1200" dirty="0">
                        <a:solidFill>
                          <a:srgbClr val="0055A1"/>
                        </a:solidFill>
                        <a:latin typeface="+mn-lt"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FGC62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HW test period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August 2020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200" dirty="0">
                        <a:solidFill>
                          <a:srgbClr val="0055A1"/>
                        </a:solidFill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99597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rgbClr val="0055A1"/>
                          </a:solidFill>
                          <a:latin typeface="+mn-lt"/>
                        </a:rPr>
                        <a:t>Transition process</a:t>
                      </a:r>
                    </a:p>
                    <a:p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Doublets QTRJ-DB</a:t>
                      </a:r>
                    </a:p>
                    <a:p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Triplets QTRJ-TR</a:t>
                      </a:r>
                    </a:p>
                    <a:p>
                      <a:endParaRPr lang="en-US" sz="1200" dirty="0">
                        <a:solidFill>
                          <a:srgbClr val="0055A1"/>
                        </a:solidFill>
                        <a:latin typeface="+mn-lt"/>
                      </a:endParaRPr>
                    </a:p>
                    <a:p>
                      <a:endParaRPr lang="en-US" sz="1200" dirty="0">
                        <a:solidFill>
                          <a:srgbClr val="0055A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Specification validation (synchronization, shape, ripple…)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Validate Configuration, State, Control, Acquisition + OASIS.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Copy </a:t>
                      </a:r>
                      <a:r>
                        <a:rPr lang="en-US" sz="1200" dirty="0" err="1">
                          <a:solidFill>
                            <a:srgbClr val="0055A1"/>
                          </a:solidFill>
                          <a:latin typeface="+mn-lt"/>
                        </a:rPr>
                        <a:t>MakeRule</a:t>
                      </a: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. 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MTG (Central timing)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 err="1">
                          <a:solidFill>
                            <a:srgbClr val="0055A1"/>
                          </a:solidFill>
                          <a:latin typeface="+mn-lt"/>
                        </a:rPr>
                        <a:t>Wset</a:t>
                      </a: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/Knobs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OASIS </a:t>
                      </a:r>
                      <a:r>
                        <a:rPr lang="en-US" sz="1200" dirty="0" err="1">
                          <a:solidFill>
                            <a:srgbClr val="0055A1"/>
                          </a:solidFill>
                          <a:latin typeface="+mn-lt"/>
                        </a:rPr>
                        <a:t>datasource</a:t>
                      </a:r>
                      <a:endParaRPr lang="en-US" sz="1200" dirty="0">
                        <a:solidFill>
                          <a:srgbClr val="0055A1"/>
                        </a:solidFill>
                        <a:latin typeface="+mn-lt"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FGC63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HW test period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August/September 2020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89956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rgbClr val="0055A1"/>
                          </a:solidFill>
                          <a:latin typeface="+mn-lt"/>
                        </a:rPr>
                        <a:t>Ejection process</a:t>
                      </a:r>
                    </a:p>
                    <a:p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Bumper (x4)</a:t>
                      </a:r>
                    </a:p>
                    <a:p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SMH16</a:t>
                      </a:r>
                    </a:p>
                    <a:p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QKE16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Specification validation (</a:t>
                      </a:r>
                      <a:r>
                        <a:rPr lang="en-US" sz="1200" b="1" dirty="0">
                          <a:solidFill>
                            <a:srgbClr val="0055A1"/>
                          </a:solidFill>
                          <a:latin typeface="+mn-lt"/>
                        </a:rPr>
                        <a:t>synchronization, shape, ripple…)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Validate Configuration, State, Control, External Condition, Acquisition + OASIS (Sampler)  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200" dirty="0">
                        <a:solidFill>
                          <a:srgbClr val="0055A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MTG (Central timing)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dirty="0" err="1">
                          <a:solidFill>
                            <a:srgbClr val="0055A1"/>
                          </a:solidFill>
                          <a:latin typeface="+mn-lt"/>
                        </a:rPr>
                        <a:t>Wset</a:t>
                      </a: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/Knobs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OASIS (</a:t>
                      </a:r>
                      <a:r>
                        <a:rPr lang="en-US" sz="1200" dirty="0" err="1">
                          <a:solidFill>
                            <a:srgbClr val="0055A1"/>
                          </a:solidFill>
                          <a:latin typeface="+mn-lt"/>
                        </a:rPr>
                        <a:t>datasource</a:t>
                      </a: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 for FGC62)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1200" dirty="0">
                        <a:solidFill>
                          <a:srgbClr val="0055A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HW test period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September 2020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3347115"/>
                  </a:ext>
                </a:extLst>
              </a:tr>
              <a:tr h="1099597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rgbClr val="0055A1"/>
                          </a:solidFill>
                          <a:latin typeface="+mn-lt"/>
                        </a:rPr>
                        <a:t>POPS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dirty="0">
                          <a:solidFill>
                            <a:srgbClr val="0055A1"/>
                          </a:solidFill>
                          <a:latin typeface="+mn-lt"/>
                        </a:rPr>
                        <a:t>Early ramp-up </a:t>
                      </a: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test and validation to 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save time in order to reach 2 GeV injection B field.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MTG (Central timing)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 err="1">
                          <a:solidFill>
                            <a:srgbClr val="0055A1"/>
                          </a:solidFill>
                          <a:latin typeface="+mn-lt"/>
                        </a:rPr>
                        <a:t>Btrain</a:t>
                      </a: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 ready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Application update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FGC53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After TE-EPC POPS test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0085577"/>
                  </a:ext>
                </a:extLst>
              </a:tr>
            </a:tbl>
          </a:graphicData>
        </a:graphic>
      </p:graphicFrame>
      <p:grpSp>
        <p:nvGrpSpPr>
          <p:cNvPr id="8" name="Group 7">
            <a:extLst>
              <a:ext uri="{FF2B5EF4-FFF2-40B4-BE49-F238E27FC236}">
                <a16:creationId xmlns:a16="http://schemas.microsoft.com/office/drawing/2014/main" id="{6DF63919-E95E-4FCF-B483-5B70552E8FA4}"/>
              </a:ext>
            </a:extLst>
          </p:cNvPr>
          <p:cNvGrpSpPr/>
          <p:nvPr/>
        </p:nvGrpSpPr>
        <p:grpSpPr>
          <a:xfrm>
            <a:off x="7863953" y="198260"/>
            <a:ext cx="4142127" cy="744715"/>
            <a:chOff x="7699647" y="-20530"/>
            <a:chExt cx="4142127" cy="744715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28D1A1AC-410B-4A7B-88FE-208AF164526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699647" y="-20530"/>
              <a:ext cx="3981319" cy="579477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EB0B0F7A-D9B0-4DBE-BF15-90C90A12D31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699648" y="301726"/>
              <a:ext cx="4142126" cy="422459"/>
            </a:xfrm>
            <a:prstGeom prst="rect">
              <a:avLst/>
            </a:prstGeom>
          </p:spPr>
        </p:pic>
      </p:grpSp>
      <p:sp>
        <p:nvSpPr>
          <p:cNvPr id="14" name="Arrow: Up 13">
            <a:extLst>
              <a:ext uri="{FF2B5EF4-FFF2-40B4-BE49-F238E27FC236}">
                <a16:creationId xmlns:a16="http://schemas.microsoft.com/office/drawing/2014/main" id="{ACD34EEC-771A-46D3-AA10-A4BC4CC63C0D}"/>
              </a:ext>
            </a:extLst>
          </p:cNvPr>
          <p:cNvSpPr/>
          <p:nvPr/>
        </p:nvSpPr>
        <p:spPr>
          <a:xfrm>
            <a:off x="10386801" y="860357"/>
            <a:ext cx="314832" cy="479272"/>
          </a:xfrm>
          <a:prstGeom prst="up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4">
            <a:extLst>
              <a:ext uri="{FF2B5EF4-FFF2-40B4-BE49-F238E27FC236}">
                <a16:creationId xmlns:a16="http://schemas.microsoft.com/office/drawing/2014/main" id="{1AF35684-18C6-4E27-918A-9A1633DB25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96169" y="1863514"/>
            <a:ext cx="1173363" cy="917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E5CA1DEE-630D-4AB3-9CD9-6EF3067B966E}"/>
              </a:ext>
            </a:extLst>
          </p:cNvPr>
          <p:cNvGrpSpPr/>
          <p:nvPr/>
        </p:nvGrpSpPr>
        <p:grpSpPr>
          <a:xfrm>
            <a:off x="9305647" y="5136479"/>
            <a:ext cx="2472640" cy="1007242"/>
            <a:chOff x="1427967" y="3056267"/>
            <a:chExt cx="7834905" cy="3662271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16DDED73-C04B-48F1-9C1B-99DE6801DB9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427967" y="3056267"/>
              <a:ext cx="7834905" cy="3662271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185F6B82-E549-484E-B65A-404B6B3C6B9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067062" y="3310949"/>
              <a:ext cx="928965" cy="2933276"/>
            </a:xfrm>
            <a:prstGeom prst="rect">
              <a:avLst/>
            </a:prstGeom>
          </p:spPr>
        </p:pic>
      </p:grpSp>
      <p:pic>
        <p:nvPicPr>
          <p:cNvPr id="15" name="Picture 2">
            <a:extLst>
              <a:ext uri="{FF2B5EF4-FFF2-40B4-BE49-F238E27FC236}">
                <a16:creationId xmlns:a16="http://schemas.microsoft.com/office/drawing/2014/main" id="{6F3FD9D4-228B-4552-94C0-A0CBA52CC2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8408" y="1543804"/>
            <a:ext cx="1096068" cy="857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transition.png">
            <a:extLst>
              <a:ext uri="{FF2B5EF4-FFF2-40B4-BE49-F238E27FC236}">
                <a16:creationId xmlns:a16="http://schemas.microsoft.com/office/drawing/2014/main" id="{BAEE1462-A11E-40FA-8975-23EBB7C039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6801" y="3101065"/>
            <a:ext cx="1350547" cy="1160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45710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88D5A63-5194-CD4F-BE02-2CA1A164EF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Dry Runs ABT + OP + (support CO)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571C11-C6DE-AB40-8747-41F9596900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9" name="Footer Placeholder 2">
            <a:extLst>
              <a:ext uri="{FF2B5EF4-FFF2-40B4-BE49-F238E27FC236}">
                <a16:creationId xmlns:a16="http://schemas.microsoft.com/office/drawing/2014/main" id="{C2D43FF4-FBCE-4532-A8FC-2812C7F5C6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317067" y="6183112"/>
            <a:ext cx="5865784" cy="401737"/>
          </a:xfrm>
        </p:spPr>
        <p:txBody>
          <a:bodyPr/>
          <a:lstStyle/>
          <a:p>
            <a:r>
              <a:rPr lang="en-GB" dirty="0"/>
              <a:t>Denis Cotte</a:t>
            </a:r>
          </a:p>
        </p:txBody>
      </p:sp>
      <p:sp>
        <p:nvSpPr>
          <p:cNvPr id="10" name="Date Placeholder 5">
            <a:extLst>
              <a:ext uri="{FF2B5EF4-FFF2-40B4-BE49-F238E27FC236}">
                <a16:creationId xmlns:a16="http://schemas.microsoft.com/office/drawing/2014/main" id="{58BDC2D1-83F5-43FA-ADBD-443B87FD46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0445" y="6183112"/>
            <a:ext cx="3658745" cy="401738"/>
          </a:xfrm>
        </p:spPr>
        <p:txBody>
          <a:bodyPr/>
          <a:lstStyle/>
          <a:p>
            <a:r>
              <a:rPr lang="en-US" dirty="0"/>
              <a:t>CCC  - 06 December 2019</a:t>
            </a:r>
            <a:endParaRPr lang="en-GB" dirty="0"/>
          </a:p>
        </p:txBody>
      </p:sp>
      <p:graphicFrame>
        <p:nvGraphicFramePr>
          <p:cNvPr id="11" name="Content Placeholder 5">
            <a:extLst>
              <a:ext uri="{FF2B5EF4-FFF2-40B4-BE49-F238E27FC236}">
                <a16:creationId xmlns:a16="http://schemas.microsoft.com/office/drawing/2014/main" id="{30658E9B-57A4-40D3-8FF9-EC04DF59EBA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56465729"/>
              </p:ext>
            </p:extLst>
          </p:nvPr>
        </p:nvGraphicFramePr>
        <p:xfrm>
          <a:off x="969663" y="1091341"/>
          <a:ext cx="8695544" cy="4949245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5566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157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115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115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02517">
                <a:tc>
                  <a:txBody>
                    <a:bodyPr/>
                    <a:lstStyle/>
                    <a:p>
                      <a:r>
                        <a:rPr lang="en-US" sz="1400" dirty="0"/>
                        <a:t>System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Tests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Requirements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Dates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04270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rgbClr val="0055A1"/>
                          </a:solidFill>
                          <a:latin typeface="+mn-lt"/>
                        </a:rPr>
                        <a:t>Injection kicker</a:t>
                      </a:r>
                    </a:p>
                    <a:p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PI.KFA45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Specification validation (charge, discharge, operation mode…)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Validate Configuration, State, Control, External Condition, Acquisition +  OASIS signal per module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Simulate operation modes (EDMS : 1967855)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MTG (Central timing)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 err="1">
                          <a:solidFill>
                            <a:srgbClr val="0055A1"/>
                          </a:solidFill>
                          <a:latin typeface="+mn-lt"/>
                        </a:rPr>
                        <a:t>Wset</a:t>
                      </a: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/Knobs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OASIS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HW test period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August 2020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200" dirty="0">
                        <a:solidFill>
                          <a:srgbClr val="0055A1"/>
                        </a:solidFill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44045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rgbClr val="0055A1"/>
                          </a:solidFill>
                          <a:latin typeface="+mn-lt"/>
                        </a:rPr>
                        <a:t>Ejection kicker</a:t>
                      </a:r>
                    </a:p>
                    <a:p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PE.KFA71 </a:t>
                      </a:r>
                    </a:p>
                    <a:p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MTE kickers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Validate Configuration, State, Control, External Condition, Acquisition +  OASIS signal per module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PPM interlock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200" dirty="0">
                        <a:solidFill>
                          <a:srgbClr val="0055A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MTG (Central timing)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 err="1">
                          <a:solidFill>
                            <a:srgbClr val="0055A1"/>
                          </a:solidFill>
                          <a:latin typeface="+mn-lt"/>
                        </a:rPr>
                        <a:t>Wset</a:t>
                      </a: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/Knobs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OASIS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HW test period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August 2020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200" dirty="0">
                        <a:solidFill>
                          <a:srgbClr val="0055A1"/>
                        </a:solidFill>
                        <a:latin typeface="+mn-lt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200" dirty="0">
                        <a:solidFill>
                          <a:srgbClr val="0055A1"/>
                        </a:solidFill>
                        <a:latin typeface="+mn-lt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200" dirty="0">
                        <a:solidFill>
                          <a:srgbClr val="0055A1"/>
                        </a:solidFill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34382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rgbClr val="0055A1"/>
                          </a:solidFill>
                          <a:latin typeface="+mn-lt"/>
                        </a:rPr>
                        <a:t>DFA/BFA</a:t>
                      </a:r>
                    </a:p>
                    <a:p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BFA9P (PS Ring)</a:t>
                      </a:r>
                    </a:p>
                    <a:p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DFA242 (TT2)</a:t>
                      </a:r>
                    </a:p>
                    <a:p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DFA254 (TT2)</a:t>
                      </a:r>
                    </a:p>
                    <a:p>
                      <a:endParaRPr lang="en-US" sz="1200" dirty="0">
                        <a:solidFill>
                          <a:srgbClr val="0055A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Validate Configuration, State, Control, software  Acquisition + OASIS (Sampler)  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Test with </a:t>
                      </a:r>
                      <a:r>
                        <a:rPr lang="en-US" sz="1200" dirty="0" err="1">
                          <a:solidFill>
                            <a:srgbClr val="0055A1"/>
                          </a:solidFill>
                          <a:latin typeface="+mn-lt"/>
                        </a:rPr>
                        <a:t>moulinette</a:t>
                      </a:r>
                      <a:endParaRPr lang="en-US" sz="1200" dirty="0">
                        <a:solidFill>
                          <a:srgbClr val="0055A1"/>
                        </a:solidFill>
                        <a:latin typeface="+mn-lt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200" dirty="0">
                        <a:solidFill>
                          <a:srgbClr val="0055A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MTG (Central timing)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dirty="0" err="1">
                          <a:solidFill>
                            <a:srgbClr val="0055A1"/>
                          </a:solidFill>
                          <a:latin typeface="+mn-lt"/>
                        </a:rPr>
                        <a:t>Wset</a:t>
                      </a: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/Knobs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OASIS + Sampler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1200" dirty="0">
                        <a:solidFill>
                          <a:srgbClr val="0055A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HW test period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August 2020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3347115"/>
                  </a:ext>
                </a:extLst>
              </a:tr>
              <a:tr h="894820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rgbClr val="0055A1"/>
                          </a:solidFill>
                          <a:latin typeface="+mn-lt"/>
                        </a:rPr>
                        <a:t>Septa</a:t>
                      </a: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 movement + TPS15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Validate Configuration, State, Control of the new FESA Class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MTG (Central timing)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dirty="0" err="1">
                          <a:solidFill>
                            <a:srgbClr val="0055A1"/>
                          </a:solidFill>
                          <a:latin typeface="+mn-lt"/>
                        </a:rPr>
                        <a:t>Wset</a:t>
                      </a: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/Knobs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FESA class readiness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rgbClr val="0055A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HW test period or before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To be defined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1058714"/>
                  </a:ext>
                </a:extLst>
              </a:tr>
            </a:tbl>
          </a:graphicData>
        </a:graphic>
      </p:graphicFrame>
      <p:grpSp>
        <p:nvGrpSpPr>
          <p:cNvPr id="8" name="Group 7">
            <a:extLst>
              <a:ext uri="{FF2B5EF4-FFF2-40B4-BE49-F238E27FC236}">
                <a16:creationId xmlns:a16="http://schemas.microsoft.com/office/drawing/2014/main" id="{BEA44BEB-059D-4A3D-A9FD-C5DC9DF455F6}"/>
              </a:ext>
            </a:extLst>
          </p:cNvPr>
          <p:cNvGrpSpPr/>
          <p:nvPr/>
        </p:nvGrpSpPr>
        <p:grpSpPr>
          <a:xfrm>
            <a:off x="7863953" y="198260"/>
            <a:ext cx="4142127" cy="744715"/>
            <a:chOff x="7699647" y="-20530"/>
            <a:chExt cx="4142127" cy="744715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7CE2EE8F-D4A1-42F1-9FF7-F3DAD7E7450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699647" y="-20530"/>
              <a:ext cx="3981319" cy="579477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0F065A27-D175-430E-92CC-5B04859D119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699648" y="301726"/>
              <a:ext cx="4142126" cy="422459"/>
            </a:xfrm>
            <a:prstGeom prst="rect">
              <a:avLst/>
            </a:prstGeom>
          </p:spPr>
        </p:pic>
      </p:grpSp>
      <p:sp>
        <p:nvSpPr>
          <p:cNvPr id="14" name="Arrow: Up 13">
            <a:extLst>
              <a:ext uri="{FF2B5EF4-FFF2-40B4-BE49-F238E27FC236}">
                <a16:creationId xmlns:a16="http://schemas.microsoft.com/office/drawing/2014/main" id="{48E06FDC-60A3-428D-9419-116C89D0C5FB}"/>
              </a:ext>
            </a:extLst>
          </p:cNvPr>
          <p:cNvSpPr/>
          <p:nvPr/>
        </p:nvSpPr>
        <p:spPr>
          <a:xfrm>
            <a:off x="10386801" y="860357"/>
            <a:ext cx="170300" cy="479272"/>
          </a:xfrm>
          <a:prstGeom prst="up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ED9C785-823A-40A3-885B-3B9AE8AB51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4584" y="2818305"/>
            <a:ext cx="2947416" cy="1472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999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88D5A63-5194-CD4F-BE02-2CA1A164EF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Dry Runs OP + (support ALL)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571C11-C6DE-AB40-8747-41F9596900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9" name="Footer Placeholder 2">
            <a:extLst>
              <a:ext uri="{FF2B5EF4-FFF2-40B4-BE49-F238E27FC236}">
                <a16:creationId xmlns:a16="http://schemas.microsoft.com/office/drawing/2014/main" id="{C2D43FF4-FBCE-4532-A8FC-2812C7F5C6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317067" y="6183112"/>
            <a:ext cx="5865784" cy="401737"/>
          </a:xfrm>
        </p:spPr>
        <p:txBody>
          <a:bodyPr/>
          <a:lstStyle/>
          <a:p>
            <a:r>
              <a:rPr lang="en-GB" dirty="0"/>
              <a:t>Denis Cotte</a:t>
            </a:r>
          </a:p>
        </p:txBody>
      </p:sp>
      <p:sp>
        <p:nvSpPr>
          <p:cNvPr id="10" name="Date Placeholder 5">
            <a:extLst>
              <a:ext uri="{FF2B5EF4-FFF2-40B4-BE49-F238E27FC236}">
                <a16:creationId xmlns:a16="http://schemas.microsoft.com/office/drawing/2014/main" id="{58BDC2D1-83F5-43FA-ADBD-443B87FD46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0445" y="6183112"/>
            <a:ext cx="3658745" cy="401738"/>
          </a:xfrm>
        </p:spPr>
        <p:txBody>
          <a:bodyPr/>
          <a:lstStyle/>
          <a:p>
            <a:r>
              <a:rPr lang="en-US" dirty="0"/>
              <a:t>CCC  - 06 December 2019</a:t>
            </a:r>
            <a:endParaRPr lang="en-GB" dirty="0"/>
          </a:p>
        </p:txBody>
      </p:sp>
      <p:graphicFrame>
        <p:nvGraphicFramePr>
          <p:cNvPr id="11" name="Content Placeholder 5">
            <a:extLst>
              <a:ext uri="{FF2B5EF4-FFF2-40B4-BE49-F238E27FC236}">
                <a16:creationId xmlns:a16="http://schemas.microsoft.com/office/drawing/2014/main" id="{30658E9B-57A4-40D3-8FF9-EC04DF59EBA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51740007"/>
              </p:ext>
            </p:extLst>
          </p:nvPr>
        </p:nvGraphicFramePr>
        <p:xfrm>
          <a:off x="701447" y="1043657"/>
          <a:ext cx="9508333" cy="4782053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7021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354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898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8090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6219">
                <a:tc>
                  <a:txBody>
                    <a:bodyPr/>
                    <a:lstStyle/>
                    <a:p>
                      <a:r>
                        <a:rPr lang="en-US" sz="1400" dirty="0"/>
                        <a:t>System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Tests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Requirements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Dates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68293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rgbClr val="0055A1"/>
                          </a:solidFill>
                          <a:latin typeface="+mn-lt"/>
                        </a:rPr>
                        <a:t>Christmas Dry-Run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dirty="0">
                          <a:solidFill>
                            <a:srgbClr val="0055A1"/>
                          </a:solidFill>
                          <a:latin typeface="+mn-lt"/>
                        </a:rPr>
                        <a:t>Switch OFF – Switch ON the full machine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Identify equipment that requires piquet service to restart.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dirty="0">
                          <a:solidFill>
                            <a:srgbClr val="0055A1"/>
                          </a:solidFill>
                          <a:latin typeface="+mn-lt"/>
                        </a:rPr>
                        <a:t>Find or test a sequence </a:t>
                      </a: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to restart the machine.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200" dirty="0">
                        <a:solidFill>
                          <a:srgbClr val="0055A1"/>
                        </a:solidFill>
                        <a:latin typeface="+mn-lt"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Can be cancelled in case of electrical glitch. ;-)  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Machine with all equipment ON.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Start of Cold check-out period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End of October 2020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200" dirty="0">
                        <a:solidFill>
                          <a:srgbClr val="0055A1"/>
                        </a:solidFill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68293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rgbClr val="0055A1"/>
                          </a:solidFill>
                          <a:latin typeface="+mn-lt"/>
                        </a:rPr>
                        <a:t>YASP</a:t>
                      </a:r>
                    </a:p>
                    <a:p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Check the following configuration :</a:t>
                      </a:r>
                    </a:p>
                    <a:p>
                      <a:pPr marL="628650" lvl="1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Injection Oscillation (ions, p+)</a:t>
                      </a:r>
                    </a:p>
                    <a:p>
                      <a:pPr marL="628650" lvl="1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Low energy orbit correction (optics, correctors, BPM)</a:t>
                      </a:r>
                    </a:p>
                    <a:p>
                      <a:pPr marL="628650" lvl="1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High energy orbit correction (optics, correctors, BPM)</a:t>
                      </a:r>
                    </a:p>
                    <a:p>
                      <a:pPr marL="628650" marR="0" lvl="1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Transition ? (optics, correctors, BPM)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Validate/Simulate </a:t>
                      </a:r>
                      <a:r>
                        <a:rPr lang="en-US" sz="1200" b="1" dirty="0">
                          <a:solidFill>
                            <a:srgbClr val="0055A1"/>
                          </a:solidFill>
                          <a:latin typeface="+mn-lt"/>
                        </a:rPr>
                        <a:t>a realignment </a:t>
                      </a: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process of PS magnet(s) (optics, check optics : simulated correctors MU) 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200" dirty="0">
                        <a:solidFill>
                          <a:srgbClr val="0055A1"/>
                        </a:solidFill>
                        <a:latin typeface="+mn-lt"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Simulate a bump creation.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Simulated orbit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HW test period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October 2020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5232999"/>
                  </a:ext>
                </a:extLst>
              </a:tr>
              <a:tr h="1368293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Working Point </a:t>
                      </a:r>
                    </a:p>
                    <a:p>
                      <a:endParaRPr lang="en-US" sz="1200" dirty="0">
                        <a:solidFill>
                          <a:srgbClr val="0055A1"/>
                        </a:solidFill>
                        <a:latin typeface="+mn-lt"/>
                      </a:endParaRPr>
                    </a:p>
                    <a:p>
                      <a:endParaRPr lang="en-US" sz="1200" dirty="0">
                        <a:solidFill>
                          <a:srgbClr val="0055A1"/>
                        </a:solidFill>
                        <a:latin typeface="+mn-lt"/>
                      </a:endParaRPr>
                    </a:p>
                    <a:p>
                      <a:endParaRPr lang="en-US" sz="1200" dirty="0">
                        <a:solidFill>
                          <a:srgbClr val="0055A1"/>
                        </a:solidFill>
                        <a:latin typeface="+mn-lt"/>
                      </a:endParaRPr>
                    </a:p>
                    <a:p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Bumpers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08026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/>
                        <a:t>Check high level parameters</a:t>
                      </a:r>
                    </a:p>
                    <a:p>
                      <a:pPr marL="208026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/>
                        <a:t>PFWs function generation</a:t>
                      </a:r>
                    </a:p>
                    <a:p>
                      <a:pPr marL="208026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 err="1"/>
                        <a:t>MakeRules</a:t>
                      </a:r>
                      <a:r>
                        <a:rPr lang="en-US" sz="1200" dirty="0"/>
                        <a:t> for change of </a:t>
                      </a:r>
                      <a:r>
                        <a:rPr lang="en-US" sz="1200" dirty="0" err="1"/>
                        <a:t>Qh</a:t>
                      </a:r>
                      <a:r>
                        <a:rPr lang="en-US" sz="1200" dirty="0"/>
                        <a:t>, QV, </a:t>
                      </a:r>
                      <a:r>
                        <a:rPr lang="en-US" sz="1200" dirty="0" err="1"/>
                        <a:t>Xih</a:t>
                      </a:r>
                      <a:r>
                        <a:rPr lang="en-US" sz="1200" dirty="0"/>
                        <a:t>, Xiv</a:t>
                      </a:r>
                    </a:p>
                    <a:p>
                      <a:pPr marL="208026" indent="-171450">
                        <a:buFont typeface="Arial" panose="020B0604020202020204" pitchFamily="34" charset="0"/>
                        <a:buChar char="•"/>
                      </a:pPr>
                      <a:endParaRPr lang="en-US" sz="1200" dirty="0"/>
                    </a:p>
                    <a:p>
                      <a:pPr marL="208026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dirty="0"/>
                        <a:t>Check high level parameters</a:t>
                      </a:r>
                    </a:p>
                    <a:p>
                      <a:pPr marL="208026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 err="1"/>
                        <a:t>MakeRules</a:t>
                      </a:r>
                      <a:r>
                        <a:rPr lang="en-US" sz="1200" dirty="0"/>
                        <a:t>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200" dirty="0">
                        <a:solidFill>
                          <a:srgbClr val="0055A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LSA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LSA tools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200" dirty="0">
                        <a:solidFill>
                          <a:srgbClr val="0055A1"/>
                        </a:solidFill>
                        <a:latin typeface="+mn-lt"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200" dirty="0">
                        <a:solidFill>
                          <a:srgbClr val="0055A1"/>
                        </a:solidFill>
                        <a:latin typeface="+mn-lt"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Calibration curves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200" dirty="0">
                        <a:solidFill>
                          <a:srgbClr val="0055A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As soon as possible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1377249"/>
                  </a:ext>
                </a:extLst>
              </a:tr>
            </a:tbl>
          </a:graphicData>
        </a:graphic>
      </p:graphicFrame>
      <p:grpSp>
        <p:nvGrpSpPr>
          <p:cNvPr id="8" name="Group 7">
            <a:extLst>
              <a:ext uri="{FF2B5EF4-FFF2-40B4-BE49-F238E27FC236}">
                <a16:creationId xmlns:a16="http://schemas.microsoft.com/office/drawing/2014/main" id="{BEA44BEB-059D-4A3D-A9FD-C5DC9DF455F6}"/>
              </a:ext>
            </a:extLst>
          </p:cNvPr>
          <p:cNvGrpSpPr/>
          <p:nvPr/>
        </p:nvGrpSpPr>
        <p:grpSpPr>
          <a:xfrm>
            <a:off x="7863953" y="198260"/>
            <a:ext cx="4142127" cy="744715"/>
            <a:chOff x="7699647" y="-20530"/>
            <a:chExt cx="4142127" cy="744715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7CE2EE8F-D4A1-42F1-9FF7-F3DAD7E7450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699647" y="-20530"/>
              <a:ext cx="3981319" cy="579477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0F065A27-D175-430E-92CC-5B04859D119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699648" y="301726"/>
              <a:ext cx="4142126" cy="422459"/>
            </a:xfrm>
            <a:prstGeom prst="rect">
              <a:avLst/>
            </a:prstGeom>
          </p:spPr>
        </p:pic>
      </p:grpSp>
      <p:sp>
        <p:nvSpPr>
          <p:cNvPr id="14" name="Arrow: Up 13">
            <a:extLst>
              <a:ext uri="{FF2B5EF4-FFF2-40B4-BE49-F238E27FC236}">
                <a16:creationId xmlns:a16="http://schemas.microsoft.com/office/drawing/2014/main" id="{48E06FDC-60A3-428D-9419-116C89D0C5FB}"/>
              </a:ext>
            </a:extLst>
          </p:cNvPr>
          <p:cNvSpPr/>
          <p:nvPr/>
        </p:nvSpPr>
        <p:spPr>
          <a:xfrm>
            <a:off x="11097701" y="951874"/>
            <a:ext cx="170300" cy="479272"/>
          </a:xfrm>
          <a:prstGeom prst="up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377A0B4A-92F8-407A-AF14-D6C9A689C37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2193" t="4217" r="13255" b="5806"/>
          <a:stretch/>
        </p:blipFill>
        <p:spPr>
          <a:xfrm>
            <a:off x="10133582" y="2226695"/>
            <a:ext cx="1885110" cy="2404610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AD37D230-BC01-43BE-B34A-4ED00C64AD0D}"/>
              </a:ext>
            </a:extLst>
          </p:cNvPr>
          <p:cNvCxnSpPr>
            <a:cxnSpLocks/>
          </p:cNvCxnSpPr>
          <p:nvPr/>
        </p:nvCxnSpPr>
        <p:spPr>
          <a:xfrm flipV="1">
            <a:off x="11709093" y="960557"/>
            <a:ext cx="0" cy="1260181"/>
          </a:xfrm>
          <a:prstGeom prst="straightConnector1">
            <a:avLst/>
          </a:prstGeom>
          <a:ln w="63500"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Arrow: Up 17">
            <a:extLst>
              <a:ext uri="{FF2B5EF4-FFF2-40B4-BE49-F238E27FC236}">
                <a16:creationId xmlns:a16="http://schemas.microsoft.com/office/drawing/2014/main" id="{B04F19CB-9664-4FD1-B249-5F061DAFEC31}"/>
              </a:ext>
            </a:extLst>
          </p:cNvPr>
          <p:cNvSpPr/>
          <p:nvPr/>
        </p:nvSpPr>
        <p:spPr>
          <a:xfrm>
            <a:off x="10815080" y="951413"/>
            <a:ext cx="170300" cy="479272"/>
          </a:xfrm>
          <a:prstGeom prst="up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83697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88D5A63-5194-CD4F-BE02-2CA1A164EF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Dry Runs STI + OP + (support BI,CO)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571C11-C6DE-AB40-8747-41F9596900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9" name="Footer Placeholder 2">
            <a:extLst>
              <a:ext uri="{FF2B5EF4-FFF2-40B4-BE49-F238E27FC236}">
                <a16:creationId xmlns:a16="http://schemas.microsoft.com/office/drawing/2014/main" id="{C2D43FF4-FBCE-4532-A8FC-2812C7F5C6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317067" y="6183112"/>
            <a:ext cx="5865784" cy="401737"/>
          </a:xfrm>
        </p:spPr>
        <p:txBody>
          <a:bodyPr/>
          <a:lstStyle/>
          <a:p>
            <a:r>
              <a:rPr lang="en-GB" dirty="0"/>
              <a:t>Denis Cotte</a:t>
            </a:r>
          </a:p>
        </p:txBody>
      </p:sp>
      <p:sp>
        <p:nvSpPr>
          <p:cNvPr id="10" name="Date Placeholder 5">
            <a:extLst>
              <a:ext uri="{FF2B5EF4-FFF2-40B4-BE49-F238E27FC236}">
                <a16:creationId xmlns:a16="http://schemas.microsoft.com/office/drawing/2014/main" id="{58BDC2D1-83F5-43FA-ADBD-443B87FD46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0445" y="6183112"/>
            <a:ext cx="3658745" cy="401738"/>
          </a:xfrm>
        </p:spPr>
        <p:txBody>
          <a:bodyPr/>
          <a:lstStyle/>
          <a:p>
            <a:r>
              <a:rPr lang="en-US" dirty="0"/>
              <a:t>CCC  - 06 December 2019</a:t>
            </a:r>
            <a:endParaRPr lang="en-GB" dirty="0"/>
          </a:p>
        </p:txBody>
      </p:sp>
      <p:graphicFrame>
        <p:nvGraphicFramePr>
          <p:cNvPr id="11" name="Content Placeholder 5">
            <a:extLst>
              <a:ext uri="{FF2B5EF4-FFF2-40B4-BE49-F238E27FC236}">
                <a16:creationId xmlns:a16="http://schemas.microsoft.com/office/drawing/2014/main" id="{30658E9B-57A4-40D3-8FF9-EC04DF59EBA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28929641"/>
              </p:ext>
            </p:extLst>
          </p:nvPr>
        </p:nvGraphicFramePr>
        <p:xfrm>
          <a:off x="1087243" y="1962341"/>
          <a:ext cx="9122537" cy="1673093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6330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883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005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0052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6219">
                <a:tc>
                  <a:txBody>
                    <a:bodyPr/>
                    <a:lstStyle/>
                    <a:p>
                      <a:r>
                        <a:rPr lang="en-US" sz="1400" dirty="0"/>
                        <a:t>System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Tests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Requirements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Dates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68293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rgbClr val="0055A1"/>
                          </a:solidFill>
                          <a:latin typeface="+mn-lt"/>
                        </a:rPr>
                        <a:t>Internal Dump</a:t>
                      </a:r>
                    </a:p>
                    <a:p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PR.TDI47-48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Specification validation (Time to dump, interlock with Booster BIC, operation mode…)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Simulate operation modes (EDMS : 11582110 and 1977845)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dirty="0"/>
                        <a:t>Beam dumped event triggering test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Communication with TRDC FESA class.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MTG (Central timing)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 err="1">
                          <a:solidFill>
                            <a:srgbClr val="0055A1"/>
                          </a:solidFill>
                          <a:latin typeface="+mn-lt"/>
                        </a:rPr>
                        <a:t>Wset</a:t>
                      </a: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/Knobs</a:t>
                      </a: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BI </a:t>
                      </a:r>
                      <a:r>
                        <a:rPr lang="en-US" sz="1200" dirty="0" err="1">
                          <a:solidFill>
                            <a:srgbClr val="0055A1"/>
                          </a:solidFill>
                          <a:latin typeface="+mn-lt"/>
                        </a:rPr>
                        <a:t>Trafo</a:t>
                      </a:r>
                      <a:endParaRPr lang="en-US" sz="1200" dirty="0">
                        <a:solidFill>
                          <a:srgbClr val="0055A1"/>
                        </a:solidFill>
                        <a:latin typeface="+mn-lt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HW test period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August 2020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200" dirty="0">
                        <a:solidFill>
                          <a:srgbClr val="0055A1"/>
                        </a:solidFill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8" name="Group 7">
            <a:extLst>
              <a:ext uri="{FF2B5EF4-FFF2-40B4-BE49-F238E27FC236}">
                <a16:creationId xmlns:a16="http://schemas.microsoft.com/office/drawing/2014/main" id="{BEA44BEB-059D-4A3D-A9FD-C5DC9DF455F6}"/>
              </a:ext>
            </a:extLst>
          </p:cNvPr>
          <p:cNvGrpSpPr/>
          <p:nvPr/>
        </p:nvGrpSpPr>
        <p:grpSpPr>
          <a:xfrm>
            <a:off x="7863953" y="198260"/>
            <a:ext cx="4142127" cy="744715"/>
            <a:chOff x="7699647" y="-20530"/>
            <a:chExt cx="4142127" cy="744715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7CE2EE8F-D4A1-42F1-9FF7-F3DAD7E7450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699647" y="-20530"/>
              <a:ext cx="3981319" cy="579477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0F065A27-D175-430E-92CC-5B04859D119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699648" y="301726"/>
              <a:ext cx="4142126" cy="422459"/>
            </a:xfrm>
            <a:prstGeom prst="rect">
              <a:avLst/>
            </a:prstGeom>
          </p:spPr>
        </p:pic>
      </p:grpSp>
      <p:sp>
        <p:nvSpPr>
          <p:cNvPr id="14" name="Arrow: Up 13">
            <a:extLst>
              <a:ext uri="{FF2B5EF4-FFF2-40B4-BE49-F238E27FC236}">
                <a16:creationId xmlns:a16="http://schemas.microsoft.com/office/drawing/2014/main" id="{48E06FDC-60A3-428D-9419-116C89D0C5FB}"/>
              </a:ext>
            </a:extLst>
          </p:cNvPr>
          <p:cNvSpPr/>
          <p:nvPr/>
        </p:nvSpPr>
        <p:spPr>
          <a:xfrm>
            <a:off x="10386801" y="860357"/>
            <a:ext cx="170300" cy="479272"/>
          </a:xfrm>
          <a:prstGeom prst="up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91DDCD3-D8DE-446F-8134-AB1E0CF703F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5368" y="3325415"/>
            <a:ext cx="3110766" cy="279477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4FE8F83-D90D-4792-B6F2-1FEA137E3F7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2705" y="3824431"/>
            <a:ext cx="3014617" cy="2260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79564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88D5A63-5194-CD4F-BE02-2CA1A164EF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Dry Runs BI + (support CO)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571C11-C6DE-AB40-8747-41F9596900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9" name="Footer Placeholder 2">
            <a:extLst>
              <a:ext uri="{FF2B5EF4-FFF2-40B4-BE49-F238E27FC236}">
                <a16:creationId xmlns:a16="http://schemas.microsoft.com/office/drawing/2014/main" id="{C2D43FF4-FBCE-4532-A8FC-2812C7F5C6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317067" y="6183112"/>
            <a:ext cx="5865784" cy="401737"/>
          </a:xfrm>
        </p:spPr>
        <p:txBody>
          <a:bodyPr/>
          <a:lstStyle/>
          <a:p>
            <a:r>
              <a:rPr lang="en-GB" dirty="0"/>
              <a:t>Denis Cotte</a:t>
            </a:r>
          </a:p>
        </p:txBody>
      </p:sp>
      <p:sp>
        <p:nvSpPr>
          <p:cNvPr id="10" name="Date Placeholder 5">
            <a:extLst>
              <a:ext uri="{FF2B5EF4-FFF2-40B4-BE49-F238E27FC236}">
                <a16:creationId xmlns:a16="http://schemas.microsoft.com/office/drawing/2014/main" id="{58BDC2D1-83F5-43FA-ADBD-443B87FD46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90445" y="6183112"/>
            <a:ext cx="3658745" cy="401738"/>
          </a:xfrm>
        </p:spPr>
        <p:txBody>
          <a:bodyPr/>
          <a:lstStyle/>
          <a:p>
            <a:r>
              <a:rPr lang="en-US" dirty="0"/>
              <a:t>CCC  - 06 December 2019</a:t>
            </a:r>
            <a:endParaRPr lang="en-GB" dirty="0"/>
          </a:p>
        </p:txBody>
      </p:sp>
      <p:graphicFrame>
        <p:nvGraphicFramePr>
          <p:cNvPr id="11" name="Content Placeholder 5">
            <a:extLst>
              <a:ext uri="{FF2B5EF4-FFF2-40B4-BE49-F238E27FC236}">
                <a16:creationId xmlns:a16="http://schemas.microsoft.com/office/drawing/2014/main" id="{30658E9B-57A4-40D3-8FF9-EC04DF59EBA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41080669"/>
              </p:ext>
            </p:extLst>
          </p:nvPr>
        </p:nvGraphicFramePr>
        <p:xfrm>
          <a:off x="1106424" y="1125795"/>
          <a:ext cx="9103357" cy="3366888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6139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876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56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9613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6219">
                <a:tc>
                  <a:txBody>
                    <a:bodyPr/>
                    <a:lstStyle/>
                    <a:p>
                      <a:r>
                        <a:rPr lang="en-US" sz="1400" dirty="0"/>
                        <a:t>System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Tests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Requirements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Dates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68293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rgbClr val="0055A1"/>
                          </a:solidFill>
                          <a:latin typeface="+mn-lt"/>
                        </a:rPr>
                        <a:t>BE-BI</a:t>
                      </a:r>
                    </a:p>
                    <a:p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Most of the equipment are already present in check list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Basic test to be performed : Beam IN / Beam OUT for </a:t>
                      </a:r>
                      <a:r>
                        <a:rPr lang="en-US" sz="1200" b="1" dirty="0">
                          <a:solidFill>
                            <a:srgbClr val="0055A1"/>
                          </a:solidFill>
                          <a:latin typeface="+mn-lt"/>
                        </a:rPr>
                        <a:t>BTV</a:t>
                      </a: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 and  </a:t>
                      </a:r>
                      <a:r>
                        <a:rPr lang="en-US" sz="1200" b="1" dirty="0">
                          <a:solidFill>
                            <a:srgbClr val="0055A1"/>
                          </a:solidFill>
                          <a:latin typeface="+mn-lt"/>
                        </a:rPr>
                        <a:t>SEMGRID/SEMFIL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Test </a:t>
                      </a:r>
                      <a:r>
                        <a:rPr lang="en-US" sz="1200" b="1" dirty="0">
                          <a:solidFill>
                            <a:srgbClr val="0055A1"/>
                          </a:solidFill>
                          <a:latin typeface="+mn-lt"/>
                        </a:rPr>
                        <a:t>new FWS</a:t>
                      </a: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 with SPS new application, find limits, check data transfer with new FESA class, check Harmonics programming. Check optics from LSA.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b="1" dirty="0">
                          <a:solidFill>
                            <a:srgbClr val="0055A1"/>
                          </a:solidFill>
                          <a:latin typeface="+mn-lt"/>
                        </a:rPr>
                        <a:t>BLM</a:t>
                      </a: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 configuration in </a:t>
                      </a:r>
                      <a:r>
                        <a:rPr lang="en-US" sz="1200" dirty="0" err="1">
                          <a:solidFill>
                            <a:srgbClr val="0055A1"/>
                          </a:solidFill>
                          <a:latin typeface="+mn-lt"/>
                        </a:rPr>
                        <a:t>Wset</a:t>
                      </a: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, application check, interlock test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200" dirty="0">
                        <a:solidFill>
                          <a:srgbClr val="0055A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200" dirty="0">
                        <a:solidFill>
                          <a:srgbClr val="0055A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HW test period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October 2020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200" dirty="0">
                        <a:solidFill>
                          <a:srgbClr val="0055A1"/>
                        </a:solidFill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07608">
                <a:tc>
                  <a:txBody>
                    <a:bodyPr/>
                    <a:lstStyle/>
                    <a:p>
                      <a:r>
                        <a:rPr lang="en-US" sz="1200" b="1" dirty="0" err="1">
                          <a:solidFill>
                            <a:srgbClr val="0055A1"/>
                          </a:solidFill>
                          <a:latin typeface="+mn-lt"/>
                        </a:rPr>
                        <a:t>Ralentisseur</a:t>
                      </a:r>
                      <a:r>
                        <a:rPr lang="en-US" sz="1200" b="1" dirty="0">
                          <a:solidFill>
                            <a:srgbClr val="0055A1"/>
                          </a:solidFill>
                          <a:latin typeface="+mn-lt"/>
                        </a:rPr>
                        <a:t> </a:t>
                      </a:r>
                      <a:endParaRPr lang="en-US" sz="1200" dirty="0">
                        <a:solidFill>
                          <a:srgbClr val="0055A1"/>
                        </a:solidFill>
                        <a:latin typeface="+mn-lt"/>
                      </a:endParaRPr>
                    </a:p>
                    <a:p>
                      <a:endParaRPr lang="en-US" sz="1200" dirty="0">
                        <a:solidFill>
                          <a:srgbClr val="0055A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Dedicated test to check </a:t>
                      </a:r>
                      <a:r>
                        <a:rPr lang="en-US" sz="1200" b="1" dirty="0">
                          <a:solidFill>
                            <a:srgbClr val="0055A1"/>
                          </a:solidFill>
                          <a:latin typeface="+mn-lt"/>
                        </a:rPr>
                        <a:t>interlock</a:t>
                      </a: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 with injection SemGrid48/52/54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Check that interlock can be </a:t>
                      </a:r>
                      <a:r>
                        <a:rPr lang="en-US" sz="1200" b="1" dirty="0">
                          <a:solidFill>
                            <a:srgbClr val="0055A1"/>
                          </a:solidFill>
                          <a:latin typeface="+mn-lt"/>
                        </a:rPr>
                        <a:t>masked</a:t>
                      </a: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 err="1">
                          <a:solidFill>
                            <a:srgbClr val="0055A1"/>
                          </a:solidFill>
                          <a:latin typeface="+mn-lt"/>
                        </a:rPr>
                        <a:t>Wset</a:t>
                      </a: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/Knobs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sz="1200" dirty="0">
                        <a:solidFill>
                          <a:srgbClr val="0055A1"/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HW test period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200" dirty="0">
                          <a:solidFill>
                            <a:srgbClr val="0055A1"/>
                          </a:solidFill>
                          <a:latin typeface="+mn-lt"/>
                        </a:rPr>
                        <a:t>August 2020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200" dirty="0">
                        <a:solidFill>
                          <a:srgbClr val="0055A1"/>
                        </a:solidFill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oup 7">
            <a:extLst>
              <a:ext uri="{FF2B5EF4-FFF2-40B4-BE49-F238E27FC236}">
                <a16:creationId xmlns:a16="http://schemas.microsoft.com/office/drawing/2014/main" id="{BEA44BEB-059D-4A3D-A9FD-C5DC9DF455F6}"/>
              </a:ext>
            </a:extLst>
          </p:cNvPr>
          <p:cNvGrpSpPr/>
          <p:nvPr/>
        </p:nvGrpSpPr>
        <p:grpSpPr>
          <a:xfrm>
            <a:off x="7863953" y="198260"/>
            <a:ext cx="4142127" cy="744715"/>
            <a:chOff x="7699647" y="-20530"/>
            <a:chExt cx="4142127" cy="744715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7CE2EE8F-D4A1-42F1-9FF7-F3DAD7E7450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699647" y="-20530"/>
              <a:ext cx="3981319" cy="579477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0F065A27-D175-430E-92CC-5B04859D119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699648" y="301726"/>
              <a:ext cx="4142126" cy="422459"/>
            </a:xfrm>
            <a:prstGeom prst="rect">
              <a:avLst/>
            </a:prstGeom>
          </p:spPr>
        </p:pic>
      </p:grpSp>
      <p:sp>
        <p:nvSpPr>
          <p:cNvPr id="14" name="Arrow: Up 13">
            <a:extLst>
              <a:ext uri="{FF2B5EF4-FFF2-40B4-BE49-F238E27FC236}">
                <a16:creationId xmlns:a16="http://schemas.microsoft.com/office/drawing/2014/main" id="{48E06FDC-60A3-428D-9419-116C89D0C5FB}"/>
              </a:ext>
            </a:extLst>
          </p:cNvPr>
          <p:cNvSpPr/>
          <p:nvPr/>
        </p:nvSpPr>
        <p:spPr>
          <a:xfrm>
            <a:off x="10772076" y="886159"/>
            <a:ext cx="170300" cy="479272"/>
          </a:xfrm>
          <a:prstGeom prst="up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 descr="Screen Shot 2019-05-16 at 22.39.02.png">
            <a:extLst>
              <a:ext uri="{FF2B5EF4-FFF2-40B4-BE49-F238E27FC236}">
                <a16:creationId xmlns:a16="http://schemas.microsoft.com/office/drawing/2014/main" id="{85975FC1-6ACD-4CD8-8E10-C292A47823C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7008" y="4303506"/>
            <a:ext cx="2881237" cy="1835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7041763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89698</TotalTime>
  <Words>1587</Words>
  <Application>Microsoft Office PowerPoint</Application>
  <PresentationFormat>Widescreen</PresentationFormat>
  <Paragraphs>355</Paragraphs>
  <Slides>12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.AppleSystemUIFont</vt:lpstr>
      <vt:lpstr>Arial</vt:lpstr>
      <vt:lpstr>Calibri</vt:lpstr>
      <vt:lpstr>Courier New</vt:lpstr>
      <vt:lpstr>Wingdings</vt:lpstr>
      <vt:lpstr>CERNCorporate4-3</vt:lpstr>
      <vt:lpstr>Dry Runs for PS </vt:lpstr>
      <vt:lpstr>Dry Runs</vt:lpstr>
      <vt:lpstr>Dry Runs CO + OP</vt:lpstr>
      <vt:lpstr>Dry Runs EPC + OP + (support CO)</vt:lpstr>
      <vt:lpstr>Dry Runs EPC + OP + (support CO)</vt:lpstr>
      <vt:lpstr>Dry Runs ABT + OP + (support CO)</vt:lpstr>
      <vt:lpstr>Dry Runs OP + (support ALL)</vt:lpstr>
      <vt:lpstr>Dry Runs STI + OP + (support BI,CO)</vt:lpstr>
      <vt:lpstr>Dry Runs BI + (support CO)</vt:lpstr>
      <vt:lpstr>Dry Runs RF + (support CO)</vt:lpstr>
      <vt:lpstr>Conclusion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 Iadarola</dc:creator>
  <cp:lastModifiedBy>Denis Gerard Cotte</cp:lastModifiedBy>
  <cp:revision>652</cp:revision>
  <cp:lastPrinted>2019-01-28T09:56:40Z</cp:lastPrinted>
  <dcterms:created xsi:type="dcterms:W3CDTF">2018-06-08T15:21:36Z</dcterms:created>
  <dcterms:modified xsi:type="dcterms:W3CDTF">2019-12-05T13:00:21Z</dcterms:modified>
</cp:coreProperties>
</file>