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515" r:id="rId2"/>
    <p:sldId id="30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02"/>
    <p:restoredTop sz="91578"/>
  </p:normalViewPr>
  <p:slideViewPr>
    <p:cSldViewPr snapToGrid="0" snapToObjects="1">
      <p:cViewPr>
        <p:scale>
          <a:sx n="114" d="100"/>
          <a:sy n="114" d="100"/>
        </p:scale>
        <p:origin x="752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44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6C0E6F-7663-E545-8DBF-E6211CF32372}" type="datetimeFigureOut">
              <a:rPr lang="en-US" smtClean="0"/>
              <a:t>4/16/20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AA917-F5E2-3E48-B878-B1E33D8C2C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58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C047B-6FD2-A74B-AA96-4055A18F6967}" type="datetimeFigureOut">
              <a:rPr lang="en-US" smtClean="0"/>
              <a:t>4/16/20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55FBBB-C263-614C-8131-FAAE25CD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36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6CBA4-5CE7-3146-A808-84536A6785C2}" type="datetime1">
              <a:rPr lang="fr-FR" smtClean="0"/>
              <a:t>16/04/2020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85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5C745-E660-8B4F-BC28-356C590EED4E}" type="datetime1">
              <a:rPr lang="fr-FR" smtClean="0"/>
              <a:t>16/04/2020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85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B9463-56B9-6F47-91C8-07124B088523}" type="datetime1">
              <a:rPr lang="fr-FR" smtClean="0"/>
              <a:t>16/04/2020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208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F6962-5D00-B34E-99C6-1113244AF98C}" type="datetime1">
              <a:rPr lang="fr-FR" smtClean="0"/>
              <a:t>16/04/2020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13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11005-1423-624B-9EF4-A37F369ABAAD}" type="datetime1">
              <a:rPr lang="fr-FR" smtClean="0"/>
              <a:t>16/04/2020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95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EEABC-9C52-8645-A441-AF5B6DE82057}" type="datetime1">
              <a:rPr lang="fr-FR" smtClean="0"/>
              <a:t>16/04/2020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241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7677-79BD-0F47-8BCF-594183B83722}" type="datetime1">
              <a:rPr lang="fr-FR" smtClean="0"/>
              <a:t>16/04/2020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56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ADC6C-2757-FC4C-A46C-04BE11C74DDF}" type="datetime1">
              <a:rPr lang="fr-FR" smtClean="0"/>
              <a:t>16/04/2020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365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CC2B-9711-4944-A91B-EBB9D963C84C}" type="datetime1">
              <a:rPr lang="fr-FR" smtClean="0"/>
              <a:t>16/04/2020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4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A579-F480-8B45-A9A3-E7754BCC69C8}" type="datetime1">
              <a:rPr lang="fr-FR" smtClean="0"/>
              <a:t>16/04/2020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48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36B9D-CE6C-1542-96AE-C2C0ABDECE84}" type="datetime1">
              <a:rPr lang="fr-FR" smtClean="0"/>
              <a:t>16/04/2020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66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A57EF-3FDB-074A-94D8-ECCF6118ED96}" type="datetime1">
              <a:rPr lang="fr-FR" smtClean="0"/>
              <a:t>16/04/2020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Mike Albrow       Forward Hadron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777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6118" y="784225"/>
            <a:ext cx="8202455" cy="526297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A new subsystem for CMS Run 4 (HL-LHC)</a:t>
            </a:r>
          </a:p>
          <a:p>
            <a:pPr algn="ctr"/>
            <a:r>
              <a:rPr lang="en-US" sz="2800" b="1" dirty="0">
                <a:solidFill>
                  <a:srgbClr val="FF0000"/>
                </a:solidFill>
              </a:rPr>
              <a:t>80– 125m downstream of IR-5 </a:t>
            </a:r>
            <a:r>
              <a:rPr lang="en-US" sz="2400" dirty="0"/>
              <a:t>(IR-1 option)</a:t>
            </a:r>
          </a:p>
          <a:p>
            <a:pPr algn="ctr"/>
            <a:endParaRPr lang="en-US" sz="2800" dirty="0">
              <a:solidFill>
                <a:srgbClr val="0000FF"/>
              </a:solidFill>
            </a:endParaRPr>
          </a:p>
          <a:p>
            <a:r>
              <a:rPr lang="en-US" sz="2400" dirty="0"/>
              <a:t>Two operational modes:</a:t>
            </a:r>
          </a:p>
          <a:p>
            <a:endParaRPr lang="en-US" sz="2400" dirty="0"/>
          </a:p>
          <a:p>
            <a:r>
              <a:rPr lang="en-US" sz="2400" dirty="0"/>
              <a:t>A) Charged and neutral </a:t>
            </a:r>
            <a:r>
              <a:rPr lang="en-US" sz="2400" dirty="0" err="1"/>
              <a:t>TeV</a:t>
            </a:r>
            <a:r>
              <a:rPr lang="en-US" sz="2400" dirty="0"/>
              <a:t> hadron production spectra</a:t>
            </a:r>
          </a:p>
          <a:p>
            <a:r>
              <a:rPr lang="en-US" sz="2400" dirty="0"/>
              <a:t>in p + p, p + O, O + O low pileup short runs.</a:t>
            </a:r>
          </a:p>
          <a:p>
            <a:r>
              <a:rPr lang="en-US" sz="2000" dirty="0"/>
              <a:t>Read out with full CMS detectors </a:t>
            </a:r>
          </a:p>
          <a:p>
            <a:r>
              <a:rPr lang="en-US" sz="2000" dirty="0">
                <a:solidFill>
                  <a:srgbClr val="0432FF"/>
                </a:solidFill>
              </a:rPr>
              <a:t>35 Tm spectrometer magnet D1 (will be) already there!</a:t>
            </a:r>
          </a:p>
          <a:p>
            <a:endParaRPr lang="en-US" sz="2800" dirty="0"/>
          </a:p>
          <a:p>
            <a:r>
              <a:rPr lang="en-US" sz="2000" dirty="0"/>
              <a:t>B) Search for new light long-lived decaying neutrals</a:t>
            </a:r>
          </a:p>
          <a:p>
            <a:r>
              <a:rPr lang="en-US" sz="2000" dirty="0"/>
              <a:t>in p + p at high luminosity (LLPs or WILPs)</a:t>
            </a:r>
          </a:p>
          <a:p>
            <a:r>
              <a:rPr lang="en-US" sz="2000" dirty="0"/>
              <a:t>Independent trigger &amp; read out</a:t>
            </a:r>
          </a:p>
          <a:p>
            <a:r>
              <a:rPr lang="en-US" sz="2000" dirty="0">
                <a:solidFill>
                  <a:srgbClr val="0432FF"/>
                </a:solidFill>
              </a:rPr>
              <a:t>Steel absorber and 35 Tm sweeping magnet D1 (will be) already there!</a:t>
            </a:r>
            <a:r>
              <a:rPr lang="en-US" sz="2800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0CBB2-2964-BB40-A9DD-4CCBDB14AB4A}" type="datetime1">
              <a:rPr lang="fr-FR" smtClean="0"/>
              <a:t>16/04/2020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Mike </a:t>
            </a:r>
            <a:r>
              <a:rPr lang="en-US" dirty="0" err="1"/>
              <a:t>Albrow</a:t>
            </a:r>
            <a:r>
              <a:rPr lang="en-US" dirty="0"/>
              <a:t>       Forward Multiparticle Spectrometer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471B09-7DF9-5840-849A-DBD506F6E27A}"/>
              </a:ext>
            </a:extLst>
          </p:cNvPr>
          <p:cNvSpPr txBox="1"/>
          <p:nvPr/>
        </p:nvSpPr>
        <p:spPr>
          <a:xfrm>
            <a:off x="1155744" y="136525"/>
            <a:ext cx="6726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u="sng" dirty="0" err="1">
                <a:solidFill>
                  <a:srgbClr val="0432FF"/>
                </a:solidFill>
              </a:rPr>
              <a:t>Forward</a:t>
            </a:r>
            <a:r>
              <a:rPr lang="fr-FR" sz="2800" b="1" u="sng" dirty="0">
                <a:solidFill>
                  <a:srgbClr val="0432FF"/>
                </a:solidFill>
              </a:rPr>
              <a:t> </a:t>
            </a:r>
            <a:r>
              <a:rPr lang="fr-FR" sz="2800" b="1" u="sng" dirty="0" err="1">
                <a:solidFill>
                  <a:srgbClr val="0432FF"/>
                </a:solidFill>
              </a:rPr>
              <a:t>Multiparticle</a:t>
            </a:r>
            <a:r>
              <a:rPr lang="fr-FR" sz="2800" b="1" u="sng" dirty="0">
                <a:solidFill>
                  <a:srgbClr val="0432FF"/>
                </a:solidFill>
              </a:rPr>
              <a:t> </a:t>
            </a:r>
            <a:r>
              <a:rPr lang="fr-FR" sz="2800" b="1" u="sng" dirty="0" err="1">
                <a:solidFill>
                  <a:srgbClr val="0432FF"/>
                </a:solidFill>
              </a:rPr>
              <a:t>Spectrometer</a:t>
            </a:r>
            <a:r>
              <a:rPr lang="fr-FR" sz="2800" b="1" u="sng" dirty="0">
                <a:solidFill>
                  <a:srgbClr val="0432FF"/>
                </a:solidFill>
              </a:rPr>
              <a:t> for LHC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15EFE8-2227-6147-B53C-9C86DE67B7C0}"/>
              </a:ext>
            </a:extLst>
          </p:cNvPr>
          <p:cNvSpPr txBox="1"/>
          <p:nvPr/>
        </p:nvSpPr>
        <p:spPr>
          <a:xfrm>
            <a:off x="6415718" y="3278231"/>
            <a:ext cx="218771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FR" sz="1600" dirty="0"/>
              <a:t>SMP-HAD 03.20</a:t>
            </a:r>
          </a:p>
          <a:p>
            <a:r>
              <a:rPr lang="en-FR" sz="1600" b="1" dirty="0">
                <a:solidFill>
                  <a:srgbClr val="FF0000"/>
                </a:solidFill>
              </a:rPr>
              <a:t>Guaranteed physics in</a:t>
            </a:r>
          </a:p>
          <a:p>
            <a:r>
              <a:rPr lang="en-GB" sz="1600" b="1" dirty="0">
                <a:solidFill>
                  <a:srgbClr val="FF0000"/>
                </a:solidFill>
              </a:rPr>
              <a:t>u</a:t>
            </a:r>
            <a:r>
              <a:rPr lang="en-FR" sz="1600" b="1" dirty="0">
                <a:solidFill>
                  <a:srgbClr val="FF0000"/>
                </a:solidFill>
              </a:rPr>
              <a:t>nexpored phase space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32AC60-3216-9849-9590-1C7FC55EF0F3}"/>
              </a:ext>
            </a:extLst>
          </p:cNvPr>
          <p:cNvSpPr txBox="1"/>
          <p:nvPr/>
        </p:nvSpPr>
        <p:spPr>
          <a:xfrm>
            <a:off x="7043455" y="4692202"/>
            <a:ext cx="1490355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FR" sz="1400" dirty="0"/>
              <a:t>EXO – LLP 03.27</a:t>
            </a:r>
          </a:p>
          <a:p>
            <a:r>
              <a:rPr lang="en-FR" sz="1400" b="1" dirty="0">
                <a:solidFill>
                  <a:srgbClr val="FF0000"/>
                </a:solidFill>
              </a:rPr>
              <a:t>BSM discovery potential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189FBB-3412-7C40-AE0C-0A6718EC6688}"/>
              </a:ext>
            </a:extLst>
          </p:cNvPr>
          <p:cNvSpPr txBox="1"/>
          <p:nvPr/>
        </p:nvSpPr>
        <p:spPr>
          <a:xfrm>
            <a:off x="5740855" y="1700194"/>
            <a:ext cx="2605200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FR" b="1" dirty="0">
                <a:solidFill>
                  <a:srgbClr val="00B050"/>
                </a:solidFill>
              </a:rPr>
              <a:t>BUY ONE, GET ONE FREE!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3304CD-4043-EC48-B548-7C87E73A5F11}"/>
              </a:ext>
            </a:extLst>
          </p:cNvPr>
          <p:cNvSpPr txBox="1"/>
          <p:nvPr/>
        </p:nvSpPr>
        <p:spPr>
          <a:xfrm rot="959749">
            <a:off x="5555091" y="5063170"/>
            <a:ext cx="1619482" cy="46166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FR" sz="2400" b="1" dirty="0">
                <a:solidFill>
                  <a:srgbClr val="00B050"/>
                </a:solidFill>
              </a:rPr>
              <a:t>YESTERDAY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128C68-13BF-DE4F-B4A8-515BA379BC0B}"/>
              </a:ext>
            </a:extLst>
          </p:cNvPr>
          <p:cNvSpPr txBox="1"/>
          <p:nvPr/>
        </p:nvSpPr>
        <p:spPr>
          <a:xfrm>
            <a:off x="3904862" y="2382888"/>
            <a:ext cx="1044966" cy="461665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FR" sz="2400" b="1" dirty="0">
                <a:solidFill>
                  <a:srgbClr val="00B050"/>
                </a:solidFill>
              </a:rPr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1066364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30196" y="15489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>
                <a:solidFill>
                  <a:srgbClr val="0000FF"/>
                </a:solidFill>
              </a:rPr>
              <a:t>Summary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477154"/>
            <a:ext cx="883222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</a:rPr>
              <a:t>A) HADRON SPECTRA AT LOW </a:t>
            </a:r>
            <a:r>
              <a:rPr lang="en-US" b="1" dirty="0" err="1">
                <a:solidFill>
                  <a:srgbClr val="0432FF"/>
                </a:solidFill>
              </a:rPr>
              <a:t>PileUp</a:t>
            </a:r>
            <a:endParaRPr lang="en-US" b="1" dirty="0">
              <a:solidFill>
                <a:srgbClr val="0432FF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 Terra Incognita </a:t>
            </a:r>
            <a:r>
              <a:rPr lang="en-US" dirty="0"/>
              <a:t>: large phase space (in </a:t>
            </a:r>
            <a:r>
              <a:rPr lang="en-US" dirty="0" err="1"/>
              <a:t>x</a:t>
            </a:r>
            <a:r>
              <a:rPr lang="en-US" baseline="-25000" dirty="0" err="1"/>
              <a:t>F</a:t>
            </a:r>
            <a:r>
              <a:rPr lang="en-US" dirty="0"/>
              <a:t>,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) unexplored from √s = 63 – 14,000 GeV !</a:t>
            </a:r>
          </a:p>
          <a:p>
            <a:r>
              <a:rPr lang="en-US" b="1" dirty="0">
                <a:solidFill>
                  <a:srgbClr val="FF0000"/>
                </a:solidFill>
              </a:rPr>
              <a:t>Justification in itself</a:t>
            </a:r>
            <a:r>
              <a:rPr lang="en-US" dirty="0"/>
              <a:t>, but … </a:t>
            </a:r>
          </a:p>
          <a:p>
            <a:r>
              <a:rPr lang="en-US" dirty="0"/>
              <a:t>Need to understand </a:t>
            </a:r>
            <a:r>
              <a:rPr lang="en-US" b="1" dirty="0">
                <a:solidFill>
                  <a:srgbClr val="FF0000"/>
                </a:solidFill>
              </a:rPr>
              <a:t>Strong Interaction </a:t>
            </a:r>
            <a:r>
              <a:rPr lang="en-US" dirty="0"/>
              <a:t>in non-perturbative sector </a:t>
            </a:r>
          </a:p>
          <a:p>
            <a:r>
              <a:rPr lang="en-US" dirty="0"/>
              <a:t>Details of diffractive dissociation in low mass region.</a:t>
            </a:r>
          </a:p>
          <a:p>
            <a:r>
              <a:rPr lang="en-US" dirty="0"/>
              <a:t>Important to understand </a:t>
            </a:r>
            <a:r>
              <a:rPr lang="en-US" b="1" dirty="0">
                <a:solidFill>
                  <a:srgbClr val="FF0000"/>
                </a:solidFill>
              </a:rPr>
              <a:t>UHE cosmic rays </a:t>
            </a:r>
            <a:r>
              <a:rPr lang="en-US" dirty="0"/>
              <a:t>: Shower </a:t>
            </a:r>
            <a:r>
              <a:rPr lang="en-US" dirty="0">
                <a:sym typeface="Wingdings"/>
              </a:rPr>
              <a:t> primary, UHE collisions, muons, </a:t>
            </a:r>
            <a:r>
              <a:rPr lang="en-US" dirty="0" err="1">
                <a:sym typeface="Wingdings"/>
              </a:rPr>
              <a:t>ν</a:t>
            </a:r>
            <a:endParaRPr lang="en-US" dirty="0">
              <a:sym typeface="Wingdings"/>
            </a:endParaRPr>
          </a:p>
          <a:p>
            <a:r>
              <a:rPr lang="en-US" dirty="0">
                <a:sym typeface="Wingdings"/>
              </a:rPr>
              <a:t>Particle ID with </a:t>
            </a:r>
            <a:r>
              <a:rPr lang="en-US" b="1" dirty="0">
                <a:solidFill>
                  <a:srgbClr val="0000FF"/>
                </a:solidFill>
                <a:sym typeface="Wingdings"/>
              </a:rPr>
              <a:t>transition radiation </a:t>
            </a:r>
            <a:r>
              <a:rPr lang="en-US" dirty="0">
                <a:sym typeface="Wingdings"/>
              </a:rPr>
              <a:t>possible (π,</a:t>
            </a:r>
            <a:r>
              <a:rPr lang="en-US" dirty="0" err="1">
                <a:sym typeface="Wingdings"/>
              </a:rPr>
              <a:t>K,p</a:t>
            </a:r>
            <a:r>
              <a:rPr lang="en-US" dirty="0">
                <a:sym typeface="Wingdings"/>
              </a:rPr>
              <a:t>) … interesting challenge being developed</a:t>
            </a:r>
          </a:p>
          <a:p>
            <a:endParaRPr lang="en-US" dirty="0">
              <a:sym typeface="Wingdings"/>
            </a:endParaRPr>
          </a:p>
          <a:p>
            <a:r>
              <a:rPr lang="en-US" b="1" dirty="0">
                <a:solidFill>
                  <a:srgbClr val="0432FF"/>
                </a:solidFill>
                <a:sym typeface="Wingdings"/>
              </a:rPr>
              <a:t>B) SEARCH FOR LONG-LIVED BSM PARTICLES at HIGH Luminosity</a:t>
            </a:r>
          </a:p>
          <a:p>
            <a:r>
              <a:rPr lang="en-US" b="1" dirty="0">
                <a:solidFill>
                  <a:srgbClr val="0432FF"/>
                </a:solidFill>
                <a:sym typeface="Wingdings"/>
              </a:rPr>
              <a:t>   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Different and complementary to other experiments</a:t>
            </a:r>
          </a:p>
          <a:p>
            <a:endParaRPr lang="en-US" b="1" dirty="0">
              <a:solidFill>
                <a:srgbClr val="0432FF"/>
              </a:solidFill>
              <a:sym typeface="Wingdings"/>
            </a:endParaRPr>
          </a:p>
          <a:p>
            <a:r>
              <a:rPr lang="en-US" dirty="0">
                <a:sym typeface="Wingdings"/>
              </a:rPr>
              <a:t>Both:</a:t>
            </a:r>
          </a:p>
          <a:p>
            <a:r>
              <a:rPr lang="en-US" dirty="0">
                <a:sym typeface="Wingdings"/>
              </a:rPr>
              <a:t>Need </a:t>
            </a:r>
            <a:r>
              <a:rPr lang="en-US" b="1" dirty="0">
                <a:solidFill>
                  <a:srgbClr val="0000FF"/>
                </a:solidFill>
                <a:sym typeface="Wingdings"/>
              </a:rPr>
              <a:t>special vacuum chamber </a:t>
            </a:r>
            <a:r>
              <a:rPr lang="en-US" dirty="0">
                <a:sym typeface="Wingdings"/>
              </a:rPr>
              <a:t>with “thin” exit windows.  Feasible.</a:t>
            </a:r>
          </a:p>
          <a:p>
            <a:r>
              <a:rPr lang="en-US" dirty="0">
                <a:sym typeface="Wingdings"/>
              </a:rPr>
              <a:t>Technology for </a:t>
            </a:r>
            <a:r>
              <a:rPr lang="en-US" b="1" dirty="0">
                <a:solidFill>
                  <a:srgbClr val="0000FF"/>
                </a:solidFill>
                <a:sym typeface="Wingdings"/>
              </a:rPr>
              <a:t>tracking, calorimeter, muon </a:t>
            </a:r>
            <a:r>
              <a:rPr lang="en-US" dirty="0">
                <a:sym typeface="Wingdings"/>
              </a:rPr>
              <a:t>tracking exist</a:t>
            </a:r>
          </a:p>
          <a:p>
            <a:r>
              <a:rPr lang="en-US" dirty="0"/>
              <a:t>Open &amp; ‘accessible’ &amp; small so evolution of techniques natural.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50029" y="4914849"/>
            <a:ext cx="4937634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It can be done and it should be done!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45C59E-5137-874E-910A-FCD56E247D70}" type="datetime1">
              <a:rPr lang="fr-FR" smtClean="0"/>
              <a:t>16/04/2020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Forward Hadron Spectrometer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04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3A26331-DEB0-B548-95B2-D51945C4339A}"/>
              </a:ext>
            </a:extLst>
          </p:cNvPr>
          <p:cNvSpPr txBox="1"/>
          <p:nvPr/>
        </p:nvSpPr>
        <p:spPr>
          <a:xfrm>
            <a:off x="436099" y="407963"/>
            <a:ext cx="8451544" cy="6217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FR" sz="2000" u="sng" dirty="0">
                <a:solidFill>
                  <a:srgbClr val="265FFF"/>
                </a:solidFill>
              </a:rPr>
              <a:t>Next steps ??? (a plan?)</a:t>
            </a:r>
          </a:p>
          <a:p>
            <a:endParaRPr lang="en-FR" dirty="0"/>
          </a:p>
          <a:p>
            <a:r>
              <a:rPr lang="en-FR" dirty="0"/>
              <a:t>LS 3 planning  for Run 4 2027+ is now firming up</a:t>
            </a:r>
          </a:p>
          <a:p>
            <a:r>
              <a:rPr lang="en-FR" dirty="0"/>
              <a:t>Need to get officially included this year or it may be too late!</a:t>
            </a:r>
          </a:p>
          <a:p>
            <a:r>
              <a:rPr lang="en-FR" dirty="0"/>
              <a:t>LHC will start studies only when CMS officially asks</a:t>
            </a:r>
          </a:p>
          <a:p>
            <a:endParaRPr lang="en-FR" dirty="0"/>
          </a:p>
          <a:p>
            <a:r>
              <a:rPr lang="en-FR" b="1" dirty="0">
                <a:solidFill>
                  <a:srgbClr val="265FFF"/>
                </a:solidFill>
              </a:rPr>
              <a:t>March 20th</a:t>
            </a:r>
            <a:r>
              <a:rPr lang="en-FR" dirty="0"/>
              <a:t> presented the Low-lumi hadron spectroscopy to </a:t>
            </a:r>
            <a:r>
              <a:rPr lang="en-FR" b="1" dirty="0">
                <a:solidFill>
                  <a:srgbClr val="265FFF"/>
                </a:solidFill>
              </a:rPr>
              <a:t>SMP-HAD</a:t>
            </a:r>
            <a:r>
              <a:rPr lang="en-FR" dirty="0"/>
              <a:t> subgroup</a:t>
            </a:r>
          </a:p>
          <a:p>
            <a:r>
              <a:rPr lang="en-FR" dirty="0"/>
              <a:t>Intro (MGA) - Cosmic Ray MC’s (Tanguy Pierog, KIT) – TRD status (Mike Cherry, LSU)</a:t>
            </a:r>
          </a:p>
          <a:p>
            <a:r>
              <a:rPr lang="en-FR" b="1" dirty="0">
                <a:solidFill>
                  <a:srgbClr val="265FFF"/>
                </a:solidFill>
              </a:rPr>
              <a:t>March 27th</a:t>
            </a:r>
            <a:r>
              <a:rPr lang="en-FR" dirty="0"/>
              <a:t> presented the HL LLI search to </a:t>
            </a:r>
            <a:r>
              <a:rPr lang="en-FR" b="1" dirty="0">
                <a:solidFill>
                  <a:srgbClr val="265FFF"/>
                </a:solidFill>
              </a:rPr>
              <a:t>EXO-LLI </a:t>
            </a:r>
            <a:r>
              <a:rPr lang="en-FR" dirty="0"/>
              <a:t>subgroup.</a:t>
            </a:r>
          </a:p>
          <a:p>
            <a:r>
              <a:rPr lang="en-FR" b="1" dirty="0">
                <a:solidFill>
                  <a:srgbClr val="265FFF"/>
                </a:solidFill>
              </a:rPr>
              <a:t>April 16+17 LHC Forward Physics </a:t>
            </a:r>
            <a:r>
              <a:rPr lang="en-FR" dirty="0"/>
              <a:t>open meeting (not restricted to CMS) </a:t>
            </a:r>
          </a:p>
          <a:p>
            <a:r>
              <a:rPr lang="en-FR" dirty="0">
                <a:solidFill>
                  <a:srgbClr val="265FFF"/>
                </a:solidFill>
              </a:rPr>
              <a:t>Thursday 16th: Progress in Transition Radiation Detector development for TeV hadron ID</a:t>
            </a:r>
          </a:p>
          <a:p>
            <a:r>
              <a:rPr lang="en-FR" dirty="0">
                <a:solidFill>
                  <a:srgbClr val="265FFF"/>
                </a:solidFill>
              </a:rPr>
              <a:t>Friday 17th: Hadron spectra issues:</a:t>
            </a:r>
          </a:p>
          <a:p>
            <a:r>
              <a:rPr lang="en-FR" dirty="0"/>
              <a:t>Machine configuration, beam pipe</a:t>
            </a:r>
          </a:p>
          <a:p>
            <a:r>
              <a:rPr lang="en-FR" dirty="0"/>
              <a:t>Anticipated spectra through D1 – single hadrons, charm D0, antinuclei …</a:t>
            </a:r>
          </a:p>
          <a:p>
            <a:r>
              <a:rPr lang="en-FR" dirty="0"/>
              <a:t>Cosmic ray shower simulation programs</a:t>
            </a:r>
          </a:p>
          <a:p>
            <a:r>
              <a:rPr lang="en-FR" dirty="0"/>
              <a:t>Detector configuration possibilities</a:t>
            </a:r>
          </a:p>
          <a:p>
            <a:r>
              <a:rPr lang="en-FR" dirty="0"/>
              <a:t>Sensitivity to LLI’s (M, couplings, lifetimes etc.)</a:t>
            </a:r>
          </a:p>
          <a:p>
            <a:r>
              <a:rPr lang="en-GB" dirty="0"/>
              <a:t>Costs, timescales, effort </a:t>
            </a:r>
          </a:p>
          <a:p>
            <a:r>
              <a:rPr lang="en-GB" dirty="0"/>
              <a:t>E</a:t>
            </a:r>
            <a:r>
              <a:rPr lang="en-FR" dirty="0"/>
              <a:t>tc.</a:t>
            </a:r>
          </a:p>
          <a:p>
            <a:endParaRPr lang="en-FR" dirty="0"/>
          </a:p>
          <a:p>
            <a:r>
              <a:rPr lang="en-FR" dirty="0"/>
              <a:t>Need team of interested contributors. TRD group inside CMS (?) or outside to join.</a:t>
            </a:r>
          </a:p>
          <a:p>
            <a:r>
              <a:rPr lang="en-FR" b="1" dirty="0">
                <a:solidFill>
                  <a:srgbClr val="265FFF"/>
                </a:solidFill>
              </a:rPr>
              <a:t>One document or two? Or one cover with two parts?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9244F9-8F3E-A745-9C6B-05A748072166}"/>
              </a:ext>
            </a:extLst>
          </p:cNvPr>
          <p:cNvSpPr txBox="1"/>
          <p:nvPr/>
        </p:nvSpPr>
        <p:spPr>
          <a:xfrm rot="1258905">
            <a:off x="6474455" y="1055077"/>
            <a:ext cx="224163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FR" dirty="0">
                <a:solidFill>
                  <a:srgbClr val="FF0000"/>
                </a:solidFill>
              </a:rPr>
              <a:t>NEED CALCULATIONS!</a:t>
            </a:r>
            <a:endParaRPr lang="en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BCD8F9-83DF-0047-80CD-9607E44CB793}"/>
              </a:ext>
            </a:extLst>
          </p:cNvPr>
          <p:cNvSpPr txBox="1"/>
          <p:nvPr/>
        </p:nvSpPr>
        <p:spPr>
          <a:xfrm rot="1172807">
            <a:off x="6526712" y="4859837"/>
            <a:ext cx="213712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FR" dirty="0">
                <a:solidFill>
                  <a:srgbClr val="FF0000"/>
                </a:solidFill>
              </a:rPr>
              <a:t>WRITE DOCUMENT!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680059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6387</TotalTime>
  <Words>504</Words>
  <Application>Microsoft Macintosh PowerPoint</Application>
  <PresentationFormat>On-screen Show (4:3)</PresentationFormat>
  <Paragraphs>70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 Albrow</dc:creator>
  <cp:lastModifiedBy>Michael Albrow</cp:lastModifiedBy>
  <cp:revision>323</cp:revision>
  <cp:lastPrinted>2015-10-12T15:15:34Z</cp:lastPrinted>
  <dcterms:created xsi:type="dcterms:W3CDTF">2015-09-22T12:50:48Z</dcterms:created>
  <dcterms:modified xsi:type="dcterms:W3CDTF">2020-04-17T00:36:23Z</dcterms:modified>
</cp:coreProperties>
</file>