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7"/>
  </p:notesMasterIdLst>
  <p:sldIdLst>
    <p:sldId id="256" r:id="rId2"/>
    <p:sldId id="257" r:id="rId3"/>
    <p:sldId id="281" r:id="rId4"/>
    <p:sldId id="259" r:id="rId5"/>
    <p:sldId id="264" r:id="rId6"/>
    <p:sldId id="284" r:id="rId7"/>
    <p:sldId id="295" r:id="rId8"/>
    <p:sldId id="296" r:id="rId9"/>
    <p:sldId id="269" r:id="rId10"/>
    <p:sldId id="271" r:id="rId11"/>
    <p:sldId id="268" r:id="rId12"/>
    <p:sldId id="289" r:id="rId13"/>
    <p:sldId id="292" r:id="rId14"/>
    <p:sldId id="291" r:id="rId15"/>
    <p:sldId id="294" r:id="rId16"/>
    <p:sldId id="293" r:id="rId17"/>
    <p:sldId id="297" r:id="rId18"/>
    <p:sldId id="298" r:id="rId19"/>
    <p:sldId id="306" r:id="rId20"/>
    <p:sldId id="299" r:id="rId21"/>
    <p:sldId id="307" r:id="rId22"/>
    <p:sldId id="308" r:id="rId23"/>
    <p:sldId id="287" r:id="rId24"/>
    <p:sldId id="277" r:id="rId25"/>
    <p:sldId id="274" r:id="rId26"/>
    <p:sldId id="288" r:id="rId27"/>
    <p:sldId id="275" r:id="rId28"/>
    <p:sldId id="286" r:id="rId29"/>
    <p:sldId id="290" r:id="rId30"/>
    <p:sldId id="285" r:id="rId31"/>
    <p:sldId id="282" r:id="rId32"/>
    <p:sldId id="283" r:id="rId33"/>
    <p:sldId id="303" r:id="rId34"/>
    <p:sldId id="304" r:id="rId35"/>
    <p:sldId id="302"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B500"/>
    <a:srgbClr val="FFFFFF"/>
    <a:srgbClr val="9C5BCD"/>
    <a:srgbClr val="2D9BFF"/>
    <a:srgbClr val="FE0000"/>
    <a:srgbClr val="FF6969"/>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6" autoAdjust="0"/>
    <p:restoredTop sz="94660"/>
  </p:normalViewPr>
  <p:slideViewPr>
    <p:cSldViewPr snapToGrid="0" snapToObjects="1">
      <p:cViewPr varScale="1">
        <p:scale>
          <a:sx n="131" d="100"/>
          <a:sy n="131" d="100"/>
        </p:scale>
        <p:origin x="798" y="126"/>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100" d="100"/>
          <a:sy n="100" d="100"/>
        </p:scale>
        <p:origin x="35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92CEC7-8682-4C4C-ACDD-68FABE285436}" type="datetimeFigureOut">
              <a:rPr lang="en-GB" smtClean="0"/>
              <a:t>06/12/2019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487E4D-1FD4-45AD-92B2-FDF0558944C0}" type="slidenum">
              <a:rPr lang="en-GB" smtClean="0"/>
              <a:t>‹#›</a:t>
            </a:fld>
            <a:endParaRPr lang="en-GB"/>
          </a:p>
        </p:txBody>
      </p:sp>
    </p:spTree>
    <p:extLst>
      <p:ext uri="{BB962C8B-B14F-4D97-AF65-F5344CB8AC3E}">
        <p14:creationId xmlns:p14="http://schemas.microsoft.com/office/powerpoint/2010/main" val="36268454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Put where the crates ate</a:t>
            </a:r>
            <a:endParaRPr lang="en-GB" dirty="0"/>
          </a:p>
        </p:txBody>
      </p:sp>
      <p:sp>
        <p:nvSpPr>
          <p:cNvPr id="4" name="Slide Number Placeholder 3"/>
          <p:cNvSpPr>
            <a:spLocks noGrp="1"/>
          </p:cNvSpPr>
          <p:nvPr>
            <p:ph type="sldNum" sz="quarter" idx="10"/>
          </p:nvPr>
        </p:nvSpPr>
        <p:spPr/>
        <p:txBody>
          <a:bodyPr/>
          <a:lstStyle/>
          <a:p>
            <a:fld id="{E8487E4D-1FD4-45AD-92B2-FDF0558944C0}" type="slidenum">
              <a:rPr lang="en-GB" smtClean="0"/>
              <a:t>32</a:t>
            </a:fld>
            <a:endParaRPr lang="en-GB"/>
          </a:p>
        </p:txBody>
      </p:sp>
    </p:spTree>
    <p:extLst>
      <p:ext uri="{BB962C8B-B14F-4D97-AF65-F5344CB8AC3E}">
        <p14:creationId xmlns:p14="http://schemas.microsoft.com/office/powerpoint/2010/main" val="36405072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C785E7-5412-422D-A3B1-695DEF714B16}" type="datetime1">
              <a:rPr lang="en-GB" smtClean="0"/>
              <a:t>06/12/2019</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BB81B6-C37E-49B8-BE4C-187C909F9F90}" type="datetime1">
              <a:rPr lang="en-GB" smtClean="0"/>
              <a:t>06/12/2019</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6C77E6-1EAB-4BB2-A4A1-3710510859E9}" type="datetime1">
              <a:rPr lang="en-GB" smtClean="0"/>
              <a:t>06/12/2019</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D99E09-3B06-48F8-8ABE-01C1389A92ED}" type="datetime1">
              <a:rPr lang="en-GB" smtClean="0"/>
              <a:t>06/12/2019</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DDF0D1-DA4D-4DB1-BED3-1050121C6459}" type="datetime1">
              <a:rPr lang="en-GB" smtClean="0"/>
              <a:t>06/12/2019</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1E91A6-5ACC-4597-8A46-36BAA6291FD0}" type="datetime1">
              <a:rPr lang="en-GB" smtClean="0"/>
              <a:t>06/12/2019</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2331FC-9CF8-446F-AED9-3E156B285BCD}" type="datetime1">
              <a:rPr lang="en-GB" smtClean="0"/>
              <a:t>06/12/2019</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C72B86-F839-427D-91B2-12C1C9BE81B4}" type="datetime1">
              <a:rPr lang="en-GB" smtClean="0"/>
              <a:t>06/12/2019</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userDrawn="1"/>
        </p:nvPicPr>
        <p:blipFill>
          <a:blip r:embed="rId15" cstate="email">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ft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44875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Loss Capture Function</a:t>
            </a:r>
            <a:endParaRPr lang="en-GB" dirty="0"/>
          </a:p>
        </p:txBody>
      </p:sp>
      <p:pic>
        <p:nvPicPr>
          <p:cNvPr id="6" name="Content Placeholder 5"/>
          <p:cNvPicPr>
            <a:picLocks noGrp="1" noChangeAspect="1"/>
          </p:cNvPicPr>
          <p:nvPr>
            <p:ph idx="1"/>
          </p:nvPr>
        </p:nvPicPr>
        <p:blipFill>
          <a:blip r:embed="rId2"/>
          <a:stretch>
            <a:fillRect/>
          </a:stretch>
        </p:blipFill>
        <p:spPr>
          <a:xfrm>
            <a:off x="242526" y="1357736"/>
            <a:ext cx="8053982" cy="3489327"/>
          </a:xfrm>
          <a:prstGeom prst="rect">
            <a:avLst/>
          </a:prstGeom>
        </p:spPr>
      </p:pic>
      <p:sp>
        <p:nvSpPr>
          <p:cNvPr id="4" name="Date Placeholder 3"/>
          <p:cNvSpPr>
            <a:spLocks noGrp="1"/>
          </p:cNvSpPr>
          <p:nvPr>
            <p:ph type="dt" sz="half" idx="2"/>
          </p:nvPr>
        </p:nvSpPr>
        <p:spPr/>
        <p:txBody>
          <a:bodyPr/>
          <a:lstStyle/>
          <a:p>
            <a:fld id="{641E7461-EC8D-4455-94A4-30BBFFF647A3}"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10</a:t>
            </a:fld>
            <a:endParaRPr lang="en-US" dirty="0"/>
          </a:p>
        </p:txBody>
      </p:sp>
      <p:sp>
        <p:nvSpPr>
          <p:cNvPr id="3" name="Rectangle 2"/>
          <p:cNvSpPr/>
          <p:nvPr/>
        </p:nvSpPr>
        <p:spPr>
          <a:xfrm>
            <a:off x="553844" y="4847063"/>
            <a:ext cx="7742664" cy="1477328"/>
          </a:xfrm>
          <a:prstGeom prst="rect">
            <a:avLst/>
          </a:prstGeom>
        </p:spPr>
        <p:txBody>
          <a:bodyPr wrap="square">
            <a:spAutoFit/>
          </a:bodyPr>
          <a:lstStyle/>
          <a:p>
            <a:pPr marL="742950" lvl="1" indent="-285750">
              <a:buFont typeface="Arial" panose="020B0604020202020204" pitchFamily="34" charset="0"/>
              <a:buChar char="•"/>
            </a:pPr>
            <a:r>
              <a:rPr lang="en-US" dirty="0" smtClean="0"/>
              <a:t>512 samples</a:t>
            </a:r>
          </a:p>
          <a:p>
            <a:pPr marL="742950" lvl="1" indent="-285750">
              <a:buFont typeface="Arial" panose="020B0604020202020204" pitchFamily="34" charset="0"/>
              <a:buChar char="•"/>
            </a:pPr>
            <a:r>
              <a:rPr lang="en-US" dirty="0" smtClean="0"/>
              <a:t>Settings:</a:t>
            </a:r>
          </a:p>
          <a:p>
            <a:pPr marL="1200150" lvl="2" indent="-285750">
              <a:buFont typeface="Arial" panose="020B0604020202020204" pitchFamily="34" charset="0"/>
              <a:buChar char="•"/>
            </a:pPr>
            <a:r>
              <a:rPr lang="en-US" dirty="0"/>
              <a:t>Start of recording adjustable relative to basic </a:t>
            </a:r>
            <a:r>
              <a:rPr lang="en-US" dirty="0" smtClean="0"/>
              <a:t>period</a:t>
            </a:r>
            <a:endParaRPr lang="en-US" dirty="0"/>
          </a:p>
          <a:p>
            <a:pPr marL="1200150" lvl="2" indent="-285750">
              <a:buFont typeface="Arial" panose="020B0604020202020204" pitchFamily="34" charset="0"/>
              <a:buChar char="•"/>
            </a:pPr>
            <a:r>
              <a:rPr lang="en-US" dirty="0"/>
              <a:t>Configurable sampling period (2 </a:t>
            </a:r>
            <a:r>
              <a:rPr lang="el-GR" dirty="0"/>
              <a:t>μ</a:t>
            </a:r>
            <a:r>
              <a:rPr lang="en-US" dirty="0"/>
              <a:t>s, 400 </a:t>
            </a:r>
            <a:r>
              <a:rPr lang="el-GR" dirty="0"/>
              <a:t>μ</a:t>
            </a:r>
            <a:r>
              <a:rPr lang="en-US" dirty="0"/>
              <a:t>s, 1ms)</a:t>
            </a:r>
          </a:p>
          <a:p>
            <a:pPr marL="742950" lvl="1" indent="-285750">
              <a:buFont typeface="Arial" panose="020B0604020202020204" pitchFamily="34" charset="0"/>
              <a:buChar char="•"/>
            </a:pPr>
            <a:r>
              <a:rPr lang="en-US" dirty="0" smtClean="0"/>
              <a:t>To be used </a:t>
            </a:r>
            <a:r>
              <a:rPr lang="en-US" dirty="0"/>
              <a:t>mainly in PSB and PS</a:t>
            </a:r>
          </a:p>
        </p:txBody>
      </p:sp>
    </p:spTree>
    <p:extLst>
      <p:ext uri="{BB962C8B-B14F-4D97-AF65-F5344CB8AC3E}">
        <p14:creationId xmlns:p14="http://schemas.microsoft.com/office/powerpoint/2010/main" val="42265742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082" y="233492"/>
            <a:ext cx="8694235" cy="940443"/>
          </a:xfrm>
        </p:spPr>
        <p:txBody>
          <a:bodyPr>
            <a:normAutofit fontScale="90000"/>
          </a:bodyPr>
          <a:lstStyle/>
          <a:p>
            <a:r>
              <a:rPr lang="en-US" dirty="0" smtClean="0"/>
              <a:t>Sum of Losses over Beam </a:t>
            </a:r>
            <a:r>
              <a:rPr lang="en-US" dirty="0"/>
              <a:t>P</a:t>
            </a:r>
            <a:r>
              <a:rPr lang="en-US" dirty="0" smtClean="0"/>
              <a:t>resence</a:t>
            </a:r>
            <a:endParaRPr lang="en-GB" dirty="0"/>
          </a:p>
        </p:txBody>
      </p:sp>
      <p:sp>
        <p:nvSpPr>
          <p:cNvPr id="4" name="Date Placeholder 3"/>
          <p:cNvSpPr>
            <a:spLocks noGrp="1"/>
          </p:cNvSpPr>
          <p:nvPr>
            <p:ph type="dt" sz="half" idx="2"/>
          </p:nvPr>
        </p:nvSpPr>
        <p:spPr/>
        <p:txBody>
          <a:bodyPr/>
          <a:lstStyle/>
          <a:p>
            <a:fld id="{2F496B88-30F5-48DC-8EF2-DAC32D25E9CC}"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27" name="Picture 26"/>
          <p:cNvPicPr>
            <a:picLocks noChangeAspect="1"/>
          </p:cNvPicPr>
          <p:nvPr/>
        </p:nvPicPr>
        <p:blipFill>
          <a:blip r:embed="rId2"/>
          <a:stretch>
            <a:fillRect/>
          </a:stretch>
        </p:blipFill>
        <p:spPr>
          <a:xfrm>
            <a:off x="1063084" y="1359957"/>
            <a:ext cx="6482575" cy="3544659"/>
          </a:xfrm>
          <a:prstGeom prst="rect">
            <a:avLst/>
          </a:prstGeom>
        </p:spPr>
      </p:pic>
      <p:sp>
        <p:nvSpPr>
          <p:cNvPr id="3" name="Rectangle 2"/>
          <p:cNvSpPr/>
          <p:nvPr/>
        </p:nvSpPr>
        <p:spPr>
          <a:xfrm>
            <a:off x="468351" y="4788701"/>
            <a:ext cx="7895064" cy="369332"/>
          </a:xfrm>
          <a:prstGeom prst="rect">
            <a:avLst/>
          </a:prstGeom>
        </p:spPr>
        <p:txBody>
          <a:bodyPr wrap="square">
            <a:spAutoFit/>
          </a:bodyPr>
          <a:lstStyle/>
          <a:p>
            <a:pPr marL="742950" lvl="1" indent="-285750">
              <a:buFont typeface="Arial" panose="020B0604020202020204" pitchFamily="34" charset="0"/>
              <a:buChar char="•"/>
            </a:pPr>
            <a:r>
              <a:rPr lang="en-US" dirty="0"/>
              <a:t>Timing signal </a:t>
            </a:r>
            <a:r>
              <a:rPr lang="en-US" dirty="0" smtClean="0"/>
              <a:t>connected via a cable </a:t>
            </a:r>
            <a:r>
              <a:rPr lang="en-US" dirty="0"/>
              <a:t>to electronics for Beam </a:t>
            </a:r>
            <a:r>
              <a:rPr lang="en-US" dirty="0" smtClean="0"/>
              <a:t>In/Out</a:t>
            </a:r>
            <a:endParaRPr lang="en-US" dirty="0"/>
          </a:p>
        </p:txBody>
      </p:sp>
    </p:spTree>
    <p:extLst>
      <p:ext uri="{BB962C8B-B14F-4D97-AF65-F5344CB8AC3E}">
        <p14:creationId xmlns:p14="http://schemas.microsoft.com/office/powerpoint/2010/main" val="40908416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2019-6-12_11-32-29.png"/>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5138" b="51286"/>
          <a:stretch/>
        </p:blipFill>
        <p:spPr bwMode="auto">
          <a:xfrm>
            <a:off x="217631" y="2452379"/>
            <a:ext cx="8294865" cy="316783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Hardware Changes</a:t>
            </a:r>
            <a:endParaRPr lang="en-GB" dirty="0"/>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12</a:t>
            </a:fld>
            <a:endParaRPr lang="en-US" dirty="0"/>
          </a:p>
        </p:txBody>
      </p:sp>
      <p:sp>
        <p:nvSpPr>
          <p:cNvPr id="10" name="Rectangle 9"/>
          <p:cNvSpPr/>
          <p:nvPr/>
        </p:nvSpPr>
        <p:spPr>
          <a:xfrm>
            <a:off x="457200" y="1173935"/>
            <a:ext cx="7602022" cy="1200329"/>
          </a:xfrm>
          <a:prstGeom prst="rect">
            <a:avLst/>
          </a:prstGeom>
        </p:spPr>
        <p:txBody>
          <a:bodyPr wrap="square">
            <a:spAutoFit/>
          </a:bodyPr>
          <a:lstStyle/>
          <a:p>
            <a:pPr marL="285750" indent="-285750">
              <a:buFont typeface="Arial" panose="020B0604020202020204" pitchFamily="34" charset="0"/>
              <a:buChar char="•"/>
            </a:pPr>
            <a:r>
              <a:rPr lang="en-GB" dirty="0" smtClean="0"/>
              <a:t>Motivation:</a:t>
            </a:r>
          </a:p>
          <a:p>
            <a:pPr marL="742950" lvl="1" indent="-285750">
              <a:buFont typeface="Arial" panose="020B0604020202020204" pitchFamily="34" charset="0"/>
              <a:buChar char="•"/>
            </a:pPr>
            <a:r>
              <a:rPr lang="en-GB" dirty="0" smtClean="0"/>
              <a:t>Generic processing board for most BI instruments</a:t>
            </a:r>
          </a:p>
          <a:p>
            <a:pPr marL="742950" lvl="1" indent="-285750">
              <a:buFont typeface="Arial" panose="020B0604020202020204" pitchFamily="34" charset="0"/>
              <a:buChar char="•"/>
            </a:pPr>
            <a:r>
              <a:rPr lang="en-US" dirty="0" smtClean="0"/>
              <a:t>Allow the use of common libraries with the other developments</a:t>
            </a:r>
          </a:p>
          <a:p>
            <a:pPr marL="742950" lvl="1" indent="-285750">
              <a:buFont typeface="Arial" panose="020B0604020202020204" pitchFamily="34" charset="0"/>
              <a:buChar char="•"/>
            </a:pPr>
            <a:r>
              <a:rPr lang="en-US" dirty="0" smtClean="0"/>
              <a:t>Simplify transfer of code to newer electronics</a:t>
            </a:r>
            <a:endParaRPr lang="en-GB" dirty="0" smtClean="0"/>
          </a:p>
        </p:txBody>
      </p:sp>
      <p:sp>
        <p:nvSpPr>
          <p:cNvPr id="2048" name="TextBox 2047"/>
          <p:cNvSpPr txBox="1"/>
          <p:nvPr/>
        </p:nvSpPr>
        <p:spPr>
          <a:xfrm>
            <a:off x="6616390" y="5880410"/>
            <a:ext cx="1635512" cy="369332"/>
          </a:xfrm>
          <a:prstGeom prst="rect">
            <a:avLst/>
          </a:prstGeom>
          <a:noFill/>
        </p:spPr>
        <p:txBody>
          <a:bodyPr wrap="square" rtlCol="0">
            <a:spAutoFit/>
          </a:bodyPr>
          <a:lstStyle/>
          <a:p>
            <a:r>
              <a:rPr lang="en-US" b="1" dirty="0" smtClean="0">
                <a:solidFill>
                  <a:srgbClr val="EEB500"/>
                </a:solidFill>
              </a:rPr>
              <a:t>Old System</a:t>
            </a:r>
          </a:p>
        </p:txBody>
      </p:sp>
    </p:spTree>
    <p:extLst>
      <p:ext uri="{BB962C8B-B14F-4D97-AF65-F5344CB8AC3E}">
        <p14:creationId xmlns:p14="http://schemas.microsoft.com/office/powerpoint/2010/main" val="39702951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2019-6-12_11-32-29.png"/>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5138" b="51286"/>
          <a:stretch/>
        </p:blipFill>
        <p:spPr bwMode="auto">
          <a:xfrm>
            <a:off x="217631" y="2452379"/>
            <a:ext cx="8294865" cy="316783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Hardware Changes</a:t>
            </a:r>
            <a:endParaRPr lang="en-GB" dirty="0"/>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13</a:t>
            </a:fld>
            <a:endParaRPr lang="en-US" dirty="0"/>
          </a:p>
        </p:txBody>
      </p:sp>
      <p:sp>
        <p:nvSpPr>
          <p:cNvPr id="20" name="TextBox 19"/>
          <p:cNvSpPr txBox="1"/>
          <p:nvPr/>
        </p:nvSpPr>
        <p:spPr>
          <a:xfrm>
            <a:off x="1664642" y="5559930"/>
            <a:ext cx="2609385" cy="646331"/>
          </a:xfrm>
          <a:prstGeom prst="rect">
            <a:avLst/>
          </a:prstGeom>
          <a:noFill/>
        </p:spPr>
        <p:txBody>
          <a:bodyPr wrap="square" rtlCol="0">
            <a:spAutoFit/>
          </a:bodyPr>
          <a:lstStyle/>
          <a:p>
            <a:r>
              <a:rPr lang="en-US" dirty="0" smtClean="0"/>
              <a:t>To be replaced with Remote </a:t>
            </a:r>
            <a:r>
              <a:rPr lang="en-US" dirty="0"/>
              <a:t>C</a:t>
            </a:r>
            <a:r>
              <a:rPr lang="en-US" dirty="0" smtClean="0"/>
              <a:t>ontrol </a:t>
            </a:r>
            <a:r>
              <a:rPr lang="en-US" dirty="0"/>
              <a:t>U</a:t>
            </a:r>
            <a:r>
              <a:rPr lang="en-US" dirty="0" smtClean="0"/>
              <a:t>nit</a:t>
            </a:r>
            <a:endParaRPr lang="en-GB" dirty="0"/>
          </a:p>
        </p:txBody>
      </p:sp>
      <p:sp>
        <p:nvSpPr>
          <p:cNvPr id="22" name="Rectangle 21"/>
          <p:cNvSpPr/>
          <p:nvPr/>
        </p:nvSpPr>
        <p:spPr>
          <a:xfrm>
            <a:off x="4638907" y="3048000"/>
            <a:ext cx="2141034" cy="1784195"/>
          </a:xfrm>
          <a:prstGeom prst="rect">
            <a:avLst/>
          </a:prstGeom>
          <a:noFill/>
          <a:ln w="3810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ectangle 24"/>
          <p:cNvSpPr/>
          <p:nvPr/>
        </p:nvSpPr>
        <p:spPr>
          <a:xfrm>
            <a:off x="1664642" y="4884234"/>
            <a:ext cx="2290324" cy="341972"/>
          </a:xfrm>
          <a:prstGeom prst="rect">
            <a:avLst/>
          </a:prstGeom>
          <a:noFill/>
          <a:ln w="3810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8" name="Straight Arrow Connector 27"/>
          <p:cNvCxnSpPr>
            <a:stCxn id="25" idx="2"/>
          </p:cNvCxnSpPr>
          <p:nvPr/>
        </p:nvCxnSpPr>
        <p:spPr>
          <a:xfrm>
            <a:off x="2809804" y="5226206"/>
            <a:ext cx="303" cy="333724"/>
          </a:xfrm>
          <a:prstGeom prst="straightConnector1">
            <a:avLst/>
          </a:prstGeom>
          <a:ln w="28575">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stCxn id="22" idx="3"/>
          </p:cNvCxnSpPr>
          <p:nvPr/>
        </p:nvCxnSpPr>
        <p:spPr>
          <a:xfrm>
            <a:off x="6779941" y="3940098"/>
            <a:ext cx="557561" cy="7434"/>
          </a:xfrm>
          <a:prstGeom prst="straightConnector1">
            <a:avLst/>
          </a:prstGeom>
          <a:ln w="28575">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7360203" y="3624366"/>
            <a:ext cx="1865971" cy="646331"/>
          </a:xfrm>
          <a:prstGeom prst="rect">
            <a:avLst/>
          </a:prstGeom>
          <a:noFill/>
        </p:spPr>
        <p:txBody>
          <a:bodyPr wrap="square" rtlCol="0">
            <a:spAutoFit/>
          </a:bodyPr>
          <a:lstStyle/>
          <a:p>
            <a:r>
              <a:rPr lang="en-US" dirty="0" smtClean="0"/>
              <a:t>Replaced by VFC-HD</a:t>
            </a:r>
            <a:endParaRPr lang="en-GB" dirty="0"/>
          </a:p>
        </p:txBody>
      </p:sp>
      <p:sp>
        <p:nvSpPr>
          <p:cNvPr id="14" name="TextBox 13"/>
          <p:cNvSpPr txBox="1"/>
          <p:nvPr/>
        </p:nvSpPr>
        <p:spPr>
          <a:xfrm>
            <a:off x="6616390" y="5880410"/>
            <a:ext cx="1635512" cy="369332"/>
          </a:xfrm>
          <a:prstGeom prst="rect">
            <a:avLst/>
          </a:prstGeom>
          <a:noFill/>
        </p:spPr>
        <p:txBody>
          <a:bodyPr wrap="square" rtlCol="0">
            <a:spAutoFit/>
          </a:bodyPr>
          <a:lstStyle/>
          <a:p>
            <a:r>
              <a:rPr lang="en-US" b="1" dirty="0" smtClean="0">
                <a:solidFill>
                  <a:srgbClr val="EEB500"/>
                </a:solidFill>
              </a:rPr>
              <a:t>Old System</a:t>
            </a:r>
          </a:p>
        </p:txBody>
      </p:sp>
      <p:sp>
        <p:nvSpPr>
          <p:cNvPr id="16" name="Rectangle 15"/>
          <p:cNvSpPr/>
          <p:nvPr/>
        </p:nvSpPr>
        <p:spPr>
          <a:xfrm>
            <a:off x="457200" y="1173935"/>
            <a:ext cx="7602022" cy="1200329"/>
          </a:xfrm>
          <a:prstGeom prst="rect">
            <a:avLst/>
          </a:prstGeom>
        </p:spPr>
        <p:txBody>
          <a:bodyPr wrap="square">
            <a:spAutoFit/>
          </a:bodyPr>
          <a:lstStyle/>
          <a:p>
            <a:pPr marL="285750" indent="-285750">
              <a:buFont typeface="Arial" panose="020B0604020202020204" pitchFamily="34" charset="0"/>
              <a:buChar char="•"/>
            </a:pPr>
            <a:r>
              <a:rPr lang="en-GB" dirty="0" smtClean="0"/>
              <a:t>Motivation:</a:t>
            </a:r>
          </a:p>
          <a:p>
            <a:pPr marL="742950" lvl="1" indent="-285750">
              <a:buFont typeface="Arial" panose="020B0604020202020204" pitchFamily="34" charset="0"/>
              <a:buChar char="•"/>
            </a:pPr>
            <a:r>
              <a:rPr lang="en-GB" dirty="0" smtClean="0"/>
              <a:t>Generic processing board for most BI instruments</a:t>
            </a:r>
          </a:p>
          <a:p>
            <a:pPr marL="742950" lvl="1" indent="-285750">
              <a:buFont typeface="Arial" panose="020B0604020202020204" pitchFamily="34" charset="0"/>
              <a:buChar char="•"/>
            </a:pPr>
            <a:r>
              <a:rPr lang="en-US" dirty="0" smtClean="0"/>
              <a:t>Allow the use of common libraries with the other developments</a:t>
            </a:r>
          </a:p>
          <a:p>
            <a:pPr marL="742950" lvl="1" indent="-285750">
              <a:buFont typeface="Arial" panose="020B0604020202020204" pitchFamily="34" charset="0"/>
              <a:buChar char="•"/>
            </a:pPr>
            <a:r>
              <a:rPr lang="en-US" dirty="0" smtClean="0"/>
              <a:t>Simplify transfer of code to newer electronics</a:t>
            </a:r>
            <a:endParaRPr lang="en-GB" dirty="0" smtClean="0"/>
          </a:p>
        </p:txBody>
      </p:sp>
    </p:spTree>
    <p:extLst>
      <p:ext uri="{BB962C8B-B14F-4D97-AF65-F5344CB8AC3E}">
        <p14:creationId xmlns:p14="http://schemas.microsoft.com/office/powerpoint/2010/main" val="10999739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Changes</a:t>
            </a:r>
            <a:endParaRPr lang="en-GB" dirty="0"/>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6" name="Picture 2" descr="image2019-6-12_11-32-29.png"/>
          <p:cNvPicPr>
            <a:picLocks noGrp="1" noChangeArrowheads="1"/>
          </p:cNvPicPr>
          <p:nvPr>
            <p:ph idx="1"/>
          </p:nvPr>
        </p:nvPicPr>
        <p:blipFill rotWithShape="1">
          <a:blip r:embed="rId2" cstate="email">
            <a:extLst>
              <a:ext uri="{28A0092B-C50C-407E-A947-70E740481C1C}">
                <a14:useLocalDpi xmlns:a14="http://schemas.microsoft.com/office/drawing/2010/main" val="0"/>
              </a:ext>
            </a:extLst>
          </a:blip>
          <a:srcRect t="52718"/>
          <a:stretch/>
        </p:blipFill>
        <p:spPr bwMode="auto">
          <a:xfrm>
            <a:off x="219456" y="2450592"/>
            <a:ext cx="8293608" cy="343671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616390" y="5880410"/>
            <a:ext cx="1635512" cy="369332"/>
          </a:xfrm>
          <a:prstGeom prst="rect">
            <a:avLst/>
          </a:prstGeom>
          <a:noFill/>
        </p:spPr>
        <p:txBody>
          <a:bodyPr wrap="square" rtlCol="0">
            <a:spAutoFit/>
          </a:bodyPr>
          <a:lstStyle/>
          <a:p>
            <a:r>
              <a:rPr lang="en-US" b="1" dirty="0" smtClean="0">
                <a:solidFill>
                  <a:srgbClr val="00B050"/>
                </a:solidFill>
              </a:rPr>
              <a:t>New </a:t>
            </a:r>
            <a:r>
              <a:rPr lang="en-US" b="1" dirty="0">
                <a:solidFill>
                  <a:srgbClr val="00B050"/>
                </a:solidFill>
              </a:rPr>
              <a:t>S</a:t>
            </a:r>
            <a:r>
              <a:rPr lang="en-US" b="1" dirty="0" smtClean="0">
                <a:solidFill>
                  <a:srgbClr val="00B050"/>
                </a:solidFill>
              </a:rPr>
              <a:t>ystem</a:t>
            </a:r>
          </a:p>
        </p:txBody>
      </p:sp>
      <p:sp>
        <p:nvSpPr>
          <p:cNvPr id="9" name="Rectangle 8"/>
          <p:cNvSpPr/>
          <p:nvPr/>
        </p:nvSpPr>
        <p:spPr>
          <a:xfrm>
            <a:off x="457200" y="1173935"/>
            <a:ext cx="7602022" cy="1200329"/>
          </a:xfrm>
          <a:prstGeom prst="rect">
            <a:avLst/>
          </a:prstGeom>
        </p:spPr>
        <p:txBody>
          <a:bodyPr wrap="square">
            <a:spAutoFit/>
          </a:bodyPr>
          <a:lstStyle/>
          <a:p>
            <a:pPr marL="285750" indent="-285750">
              <a:buFont typeface="Arial" panose="020B0604020202020204" pitchFamily="34" charset="0"/>
              <a:buChar char="•"/>
            </a:pPr>
            <a:r>
              <a:rPr lang="en-GB" dirty="0" smtClean="0"/>
              <a:t>Motivation:</a:t>
            </a:r>
          </a:p>
          <a:p>
            <a:pPr marL="742950" lvl="1" indent="-285750">
              <a:buFont typeface="Arial" panose="020B0604020202020204" pitchFamily="34" charset="0"/>
              <a:buChar char="•"/>
            </a:pPr>
            <a:r>
              <a:rPr lang="en-GB" dirty="0" smtClean="0"/>
              <a:t>Generic processing board for most BI instruments</a:t>
            </a:r>
          </a:p>
          <a:p>
            <a:pPr marL="742950" lvl="1" indent="-285750">
              <a:buFont typeface="Arial" panose="020B0604020202020204" pitchFamily="34" charset="0"/>
              <a:buChar char="•"/>
            </a:pPr>
            <a:r>
              <a:rPr lang="en-US" dirty="0" smtClean="0"/>
              <a:t>Allow the use of common libraries with the other developments</a:t>
            </a:r>
          </a:p>
          <a:p>
            <a:pPr marL="742950" lvl="1" indent="-285750">
              <a:buFont typeface="Arial" panose="020B0604020202020204" pitchFamily="34" charset="0"/>
              <a:buChar char="•"/>
            </a:pPr>
            <a:r>
              <a:rPr lang="en-US" dirty="0" smtClean="0"/>
              <a:t>Simplify transfer of code to newer electronics</a:t>
            </a:r>
            <a:endParaRPr lang="en-GB" dirty="0" smtClean="0"/>
          </a:p>
        </p:txBody>
      </p:sp>
    </p:spTree>
    <p:extLst>
      <p:ext uri="{BB962C8B-B14F-4D97-AF65-F5344CB8AC3E}">
        <p14:creationId xmlns:p14="http://schemas.microsoft.com/office/powerpoint/2010/main" val="35091047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33492"/>
            <a:ext cx="8352263" cy="940443"/>
          </a:xfrm>
        </p:spPr>
        <p:txBody>
          <a:bodyPr>
            <a:normAutofit/>
          </a:bodyPr>
          <a:lstStyle/>
          <a:p>
            <a:r>
              <a:rPr lang="en-US" dirty="0" smtClean="0"/>
              <a:t>Keep BLMINJ Homogeneous</a:t>
            </a:r>
            <a:endParaRPr lang="en-GB" dirty="0"/>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15</a:t>
            </a:fld>
            <a:endParaRPr lang="en-US" dirty="0"/>
          </a:p>
        </p:txBody>
      </p:sp>
      <p:sp>
        <p:nvSpPr>
          <p:cNvPr id="6" name="TextBox 5"/>
          <p:cNvSpPr txBox="1"/>
          <p:nvPr/>
        </p:nvSpPr>
        <p:spPr>
          <a:xfrm>
            <a:off x="3995576" y="1399596"/>
            <a:ext cx="1482506" cy="400110"/>
          </a:xfrm>
          <a:prstGeom prst="rect">
            <a:avLst/>
          </a:prstGeom>
          <a:noFill/>
        </p:spPr>
        <p:txBody>
          <a:bodyPr wrap="square" rtlCol="0">
            <a:spAutoFit/>
          </a:bodyPr>
          <a:lstStyle/>
          <a:p>
            <a:r>
              <a:rPr lang="en-US" sz="2000" b="1" dirty="0" smtClean="0"/>
              <a:t>BLMINJ</a:t>
            </a:r>
            <a:endParaRPr lang="en-GB" sz="2000" b="1" dirty="0"/>
          </a:p>
        </p:txBody>
      </p:sp>
      <p:pic>
        <p:nvPicPr>
          <p:cNvPr id="7176" name="Picture 8" descr="Related imag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rot="20388691">
            <a:off x="6447099" y="1546059"/>
            <a:ext cx="271745" cy="27174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Table 8"/>
          <p:cNvGraphicFramePr>
            <a:graphicFrameLocks noGrp="1"/>
          </p:cNvGraphicFramePr>
          <p:nvPr>
            <p:extLst>
              <p:ext uri="{D42A27DB-BD31-4B8C-83A1-F6EECF244321}">
                <p14:modId xmlns:p14="http://schemas.microsoft.com/office/powerpoint/2010/main" val="3835117559"/>
              </p:ext>
            </p:extLst>
          </p:nvPr>
        </p:nvGraphicFramePr>
        <p:xfrm>
          <a:off x="308512" y="2029522"/>
          <a:ext cx="8500950" cy="3752382"/>
        </p:xfrm>
        <a:graphic>
          <a:graphicData uri="http://schemas.openxmlformats.org/drawingml/2006/table">
            <a:tbl>
              <a:tblPr firstRow="1" bandRow="1">
                <a:tableStyleId>{5C22544A-7EE6-4342-B048-85BDC9FD1C3A}</a:tableStyleId>
              </a:tblPr>
              <a:tblGrid>
                <a:gridCol w="1262301">
                  <a:extLst>
                    <a:ext uri="{9D8B030D-6E8A-4147-A177-3AD203B41FA5}">
                      <a16:colId xmlns:a16="http://schemas.microsoft.com/office/drawing/2014/main" val="1995199268"/>
                    </a:ext>
                  </a:extLst>
                </a:gridCol>
                <a:gridCol w="1392620">
                  <a:extLst>
                    <a:ext uri="{9D8B030D-6E8A-4147-A177-3AD203B41FA5}">
                      <a16:colId xmlns:a16="http://schemas.microsoft.com/office/drawing/2014/main" val="2294060635"/>
                    </a:ext>
                  </a:extLst>
                </a:gridCol>
                <a:gridCol w="1459646">
                  <a:extLst>
                    <a:ext uri="{9D8B030D-6E8A-4147-A177-3AD203B41FA5}">
                      <a16:colId xmlns:a16="http://schemas.microsoft.com/office/drawing/2014/main" val="390060022"/>
                    </a:ext>
                  </a:extLst>
                </a:gridCol>
                <a:gridCol w="1400068">
                  <a:extLst>
                    <a:ext uri="{9D8B030D-6E8A-4147-A177-3AD203B41FA5}">
                      <a16:colId xmlns:a16="http://schemas.microsoft.com/office/drawing/2014/main" val="49828690"/>
                    </a:ext>
                  </a:extLst>
                </a:gridCol>
                <a:gridCol w="1444752">
                  <a:extLst>
                    <a:ext uri="{9D8B030D-6E8A-4147-A177-3AD203B41FA5}">
                      <a16:colId xmlns:a16="http://schemas.microsoft.com/office/drawing/2014/main" val="3758852912"/>
                    </a:ext>
                  </a:extLst>
                </a:gridCol>
                <a:gridCol w="1541563">
                  <a:extLst>
                    <a:ext uri="{9D8B030D-6E8A-4147-A177-3AD203B41FA5}">
                      <a16:colId xmlns:a16="http://schemas.microsoft.com/office/drawing/2014/main" val="3731687526"/>
                    </a:ext>
                  </a:extLst>
                </a:gridCol>
              </a:tblGrid>
              <a:tr h="498619">
                <a:tc>
                  <a:txBody>
                    <a:bodyPr/>
                    <a:lstStyle/>
                    <a:p>
                      <a:r>
                        <a:rPr lang="en-US" sz="1400" b="0" dirty="0" smtClean="0">
                          <a:solidFill>
                            <a:schemeClr val="tx1"/>
                          </a:solidFill>
                        </a:rPr>
                        <a:t>Installation</a:t>
                      </a:r>
                      <a:endParaRPr lang="en-GB" sz="1400" b="0" dirty="0">
                        <a:solidFill>
                          <a:schemeClr val="tx1"/>
                        </a:solidFill>
                      </a:endParaRPr>
                    </a:p>
                  </a:txBody>
                  <a:tcPr/>
                </a:tc>
                <a:tc>
                  <a:txBody>
                    <a:bodyPr/>
                    <a:lstStyle/>
                    <a:p>
                      <a:pPr algn="ctr"/>
                      <a:r>
                        <a:rPr lang="en-US" sz="1400" b="0" dirty="0" smtClean="0">
                          <a:solidFill>
                            <a:schemeClr val="tx1"/>
                          </a:solidFill>
                        </a:rPr>
                        <a:t>PSB</a:t>
                      </a:r>
                      <a:endParaRPr lang="en-GB" sz="1400" b="0" dirty="0">
                        <a:solidFill>
                          <a:schemeClr val="tx1"/>
                        </a:solidFill>
                      </a:endParaRPr>
                    </a:p>
                  </a:txBody>
                  <a:tcPr/>
                </a:tc>
                <a:tc>
                  <a:txBody>
                    <a:bodyPr/>
                    <a:lstStyle/>
                    <a:p>
                      <a:pPr algn="ctr"/>
                      <a:r>
                        <a:rPr lang="en-US" sz="1400" b="0" dirty="0" smtClean="0">
                          <a:solidFill>
                            <a:schemeClr val="tx1"/>
                          </a:solidFill>
                        </a:rPr>
                        <a:t>PS</a:t>
                      </a:r>
                      <a:endParaRPr lang="en-GB" sz="1400" b="0" dirty="0">
                        <a:solidFill>
                          <a:schemeClr val="tx1"/>
                        </a:solidFill>
                      </a:endParaRPr>
                    </a:p>
                  </a:txBody>
                  <a:tcPr/>
                </a:tc>
                <a:tc>
                  <a:txBody>
                    <a:bodyPr/>
                    <a:lstStyle/>
                    <a:p>
                      <a:pPr algn="ctr"/>
                      <a:r>
                        <a:rPr lang="en-US" sz="1400" b="0" dirty="0" smtClean="0">
                          <a:solidFill>
                            <a:schemeClr val="tx1"/>
                          </a:solidFill>
                        </a:rPr>
                        <a:t>TT2</a:t>
                      </a:r>
                      <a:endParaRPr lang="en-GB" sz="1400" b="0" dirty="0">
                        <a:solidFill>
                          <a:schemeClr val="tx1"/>
                        </a:solidFill>
                      </a:endParaRPr>
                    </a:p>
                  </a:txBody>
                  <a:tcPr/>
                </a:tc>
                <a:tc>
                  <a:txBody>
                    <a:bodyPr/>
                    <a:lstStyle/>
                    <a:p>
                      <a:pPr algn="ctr"/>
                      <a:r>
                        <a:rPr lang="en-US" sz="1400" b="0" dirty="0" smtClean="0">
                          <a:solidFill>
                            <a:schemeClr val="tx1"/>
                          </a:solidFill>
                        </a:rPr>
                        <a:t>TT10</a:t>
                      </a:r>
                      <a:endParaRPr lang="en-GB" sz="1400" b="0" dirty="0">
                        <a:solidFill>
                          <a:schemeClr val="tx1"/>
                        </a:solidFill>
                      </a:endParaRPr>
                    </a:p>
                  </a:txBody>
                  <a:tcPr/>
                </a:tc>
                <a:tc>
                  <a:txBody>
                    <a:bodyPr/>
                    <a:lstStyle/>
                    <a:p>
                      <a:pPr algn="ctr"/>
                      <a:r>
                        <a:rPr lang="en-US" sz="1400" b="0" dirty="0" smtClean="0">
                          <a:solidFill>
                            <a:schemeClr val="tx1"/>
                          </a:solidFill>
                        </a:rPr>
                        <a:t>LN4</a:t>
                      </a:r>
                      <a:endParaRPr lang="en-GB" sz="1400" b="0" dirty="0">
                        <a:solidFill>
                          <a:schemeClr val="tx1"/>
                        </a:solidFill>
                      </a:endParaRPr>
                    </a:p>
                  </a:txBody>
                  <a:tcPr/>
                </a:tc>
                <a:extLst>
                  <a:ext uri="{0D108BD9-81ED-4DB2-BD59-A6C34878D82A}">
                    <a16:rowId xmlns:a16="http://schemas.microsoft.com/office/drawing/2014/main" val="3894920236"/>
                  </a:ext>
                </a:extLst>
              </a:tr>
              <a:tr h="463005">
                <a:tc>
                  <a:txBody>
                    <a:bodyPr/>
                    <a:lstStyle/>
                    <a:p>
                      <a:r>
                        <a:rPr lang="en-US" sz="1400" dirty="0" smtClean="0"/>
                        <a:t>Type</a:t>
                      </a:r>
                      <a:endParaRPr lang="en-GB" sz="1400" dirty="0"/>
                    </a:p>
                  </a:txBody>
                  <a:tcPr/>
                </a:tc>
                <a:tc>
                  <a:txBody>
                    <a:bodyPr/>
                    <a:lstStyle/>
                    <a:p>
                      <a:pPr algn="ctr"/>
                      <a:r>
                        <a:rPr lang="en-US" sz="1400" dirty="0" smtClean="0">
                          <a:solidFill>
                            <a:schemeClr val="accent6"/>
                          </a:solidFill>
                        </a:rPr>
                        <a:t>ring</a:t>
                      </a:r>
                      <a:endParaRPr lang="en-GB" sz="1400" dirty="0">
                        <a:solidFill>
                          <a:schemeClr val="accent6"/>
                        </a:solidFill>
                      </a:endParaRPr>
                    </a:p>
                  </a:txBody>
                  <a:tcPr/>
                </a:tc>
                <a:tc>
                  <a:txBody>
                    <a:bodyPr/>
                    <a:lstStyle/>
                    <a:p>
                      <a:pPr algn="ctr"/>
                      <a:r>
                        <a:rPr lang="en-US" sz="1400" dirty="0" smtClean="0">
                          <a:solidFill>
                            <a:schemeClr val="accent6"/>
                          </a:solidFill>
                        </a:rPr>
                        <a:t>ring</a:t>
                      </a:r>
                      <a:endParaRPr lang="en-GB" sz="1400" dirty="0">
                        <a:solidFill>
                          <a:schemeClr val="accent6"/>
                        </a:solidFill>
                      </a:endParaRPr>
                    </a:p>
                  </a:txBody>
                  <a:tcPr/>
                </a:tc>
                <a:tc>
                  <a:txBody>
                    <a:bodyPr/>
                    <a:lstStyle/>
                    <a:p>
                      <a:pPr algn="ctr"/>
                      <a:r>
                        <a:rPr lang="en-US" sz="1400" dirty="0" smtClean="0">
                          <a:solidFill>
                            <a:schemeClr val="accent6"/>
                          </a:solidFill>
                        </a:rPr>
                        <a:t>linear</a:t>
                      </a:r>
                      <a:endParaRPr lang="en-GB" sz="1400" dirty="0">
                        <a:solidFill>
                          <a:schemeClr val="accent6"/>
                        </a:solidFill>
                      </a:endParaRPr>
                    </a:p>
                  </a:txBody>
                  <a:tcPr/>
                </a:tc>
                <a:tc>
                  <a:txBody>
                    <a:bodyPr/>
                    <a:lstStyle/>
                    <a:p>
                      <a:pPr algn="ctr"/>
                      <a:r>
                        <a:rPr lang="en-US" sz="1400" dirty="0" smtClean="0">
                          <a:solidFill>
                            <a:schemeClr val="accent6"/>
                          </a:solidFill>
                        </a:rPr>
                        <a:t>linear</a:t>
                      </a:r>
                      <a:endParaRPr lang="en-GB" sz="1400" dirty="0">
                        <a:solidFill>
                          <a:schemeClr val="accent6"/>
                        </a:solidFill>
                      </a:endParaRPr>
                    </a:p>
                  </a:txBody>
                  <a:tcPr/>
                </a:tc>
                <a:tc>
                  <a:txBody>
                    <a:bodyPr/>
                    <a:lstStyle/>
                    <a:p>
                      <a:pPr algn="ctr"/>
                      <a:r>
                        <a:rPr lang="en-US" sz="1400" dirty="0" smtClean="0">
                          <a:solidFill>
                            <a:schemeClr val="accent6"/>
                          </a:solidFill>
                        </a:rPr>
                        <a:t>linear</a:t>
                      </a:r>
                      <a:endParaRPr lang="en-GB" sz="1400" dirty="0">
                        <a:solidFill>
                          <a:schemeClr val="accent6"/>
                        </a:solidFill>
                      </a:endParaRPr>
                    </a:p>
                  </a:txBody>
                  <a:tcPr/>
                </a:tc>
                <a:extLst>
                  <a:ext uri="{0D108BD9-81ED-4DB2-BD59-A6C34878D82A}">
                    <a16:rowId xmlns:a16="http://schemas.microsoft.com/office/drawing/2014/main" val="1144483294"/>
                  </a:ext>
                </a:extLst>
              </a:tr>
              <a:tr h="438073">
                <a:tc>
                  <a:txBody>
                    <a:bodyPr/>
                    <a:lstStyle/>
                    <a:p>
                      <a:r>
                        <a:rPr lang="en-US" sz="1400" dirty="0" smtClean="0"/>
                        <a:t>Cycle</a:t>
                      </a:r>
                      <a:endParaRPr lang="en-GB" sz="1400" dirty="0"/>
                    </a:p>
                  </a:txBody>
                  <a:tcPr/>
                </a:tc>
                <a:tc>
                  <a:txBody>
                    <a:bodyPr/>
                    <a:lstStyle/>
                    <a:p>
                      <a:pPr algn="ctr"/>
                      <a:r>
                        <a:rPr lang="en-US" sz="1400" dirty="0" smtClean="0"/>
                        <a:t>1 BP</a:t>
                      </a:r>
                      <a:endParaRPr lang="en-GB" sz="1400" dirty="0"/>
                    </a:p>
                  </a:txBody>
                  <a:tcPr/>
                </a:tc>
                <a:tc>
                  <a:txBody>
                    <a:bodyPr/>
                    <a:lstStyle/>
                    <a:p>
                      <a:pPr algn="ctr"/>
                      <a:r>
                        <a:rPr lang="en-US" sz="1400" dirty="0" smtClean="0"/>
                        <a:t>1..5 BP</a:t>
                      </a:r>
                      <a:endParaRPr lang="en-GB" sz="1400" dirty="0"/>
                    </a:p>
                  </a:txBody>
                  <a:tcPr/>
                </a:tc>
                <a:tc>
                  <a:txBody>
                    <a:bodyPr/>
                    <a:lstStyle/>
                    <a:p>
                      <a:pPr algn="ctr"/>
                      <a:r>
                        <a:rPr lang="en-US" sz="1400" dirty="0" smtClean="0"/>
                        <a:t>1..20</a:t>
                      </a:r>
                      <a:r>
                        <a:rPr lang="en-US" sz="1400" baseline="0" dirty="0" smtClean="0"/>
                        <a:t> BP</a:t>
                      </a:r>
                      <a:endParaRPr lang="en-GB" sz="1400" dirty="0"/>
                    </a:p>
                  </a:txBody>
                  <a:tcPr/>
                </a:tc>
                <a:tc>
                  <a:txBody>
                    <a:bodyPr/>
                    <a:lstStyle/>
                    <a:p>
                      <a:pPr algn="ctr"/>
                      <a:r>
                        <a:rPr lang="en-US" sz="1400" dirty="0" smtClean="0"/>
                        <a:t>1..20 BP</a:t>
                      </a:r>
                      <a:endParaRPr lang="en-GB" sz="1400" dirty="0"/>
                    </a:p>
                  </a:txBody>
                  <a:tcPr/>
                </a:tc>
                <a:tc>
                  <a:txBody>
                    <a:bodyPr/>
                    <a:lstStyle/>
                    <a:p>
                      <a:pPr algn="ctr"/>
                      <a:r>
                        <a:rPr lang="en-US" sz="1400" dirty="0" smtClean="0"/>
                        <a:t>1 BP</a:t>
                      </a:r>
                      <a:endParaRPr lang="en-GB" sz="1400" dirty="0"/>
                    </a:p>
                  </a:txBody>
                  <a:tcPr/>
                </a:tc>
                <a:extLst>
                  <a:ext uri="{0D108BD9-81ED-4DB2-BD59-A6C34878D82A}">
                    <a16:rowId xmlns:a16="http://schemas.microsoft.com/office/drawing/2014/main" val="2586888248"/>
                  </a:ext>
                </a:extLst>
              </a:tr>
              <a:tr h="594782">
                <a:tc>
                  <a:txBody>
                    <a:bodyPr/>
                    <a:lstStyle/>
                    <a:p>
                      <a:r>
                        <a:rPr lang="en-US" sz="1400" dirty="0" smtClean="0"/>
                        <a:t>Interlock</a:t>
                      </a:r>
                      <a:endParaRPr lang="en-GB"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smtClean="0"/>
                        <a:t>BIS</a:t>
                      </a:r>
                    </a:p>
                    <a:p>
                      <a:pPr algn="ctr"/>
                      <a:endParaRPr lang="en-GB"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Tail</a:t>
                      </a:r>
                      <a:r>
                        <a:rPr lang="en-US" sz="1200" b="1" baseline="0" dirty="0" smtClean="0">
                          <a:solidFill>
                            <a:schemeClr val="tx1"/>
                          </a:solidFill>
                        </a:rPr>
                        <a:t> clipper event sent to scraper by BLMSYNC</a:t>
                      </a:r>
                      <a:endParaRPr lang="en-GB" sz="1200" b="1"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smtClean="0"/>
                        <a:t>BIS</a:t>
                      </a:r>
                    </a:p>
                    <a:p>
                      <a:pPr algn="ctr"/>
                      <a:endParaRPr lang="en-GB"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smtClean="0"/>
                        <a:t>BIS</a:t>
                      </a:r>
                    </a:p>
                    <a:p>
                      <a:pPr algn="ctr"/>
                      <a:endParaRPr lang="en-GB"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smtClean="0"/>
                        <a:t>BIS</a:t>
                      </a:r>
                    </a:p>
                    <a:p>
                      <a:pPr algn="ctr"/>
                      <a:endParaRPr lang="en-GB" sz="1400" dirty="0"/>
                    </a:p>
                  </a:txBody>
                  <a:tcPr/>
                </a:tc>
                <a:extLst>
                  <a:ext uri="{0D108BD9-81ED-4DB2-BD59-A6C34878D82A}">
                    <a16:rowId xmlns:a16="http://schemas.microsoft.com/office/drawing/2014/main" val="3272791683"/>
                  </a:ext>
                </a:extLst>
              </a:tr>
              <a:tr h="1712605">
                <a:tc>
                  <a:txBody>
                    <a:bodyPr/>
                    <a:lstStyle/>
                    <a:p>
                      <a:r>
                        <a:rPr lang="en-US" sz="1400" dirty="0" smtClean="0"/>
                        <a:t>OP</a:t>
                      </a:r>
                      <a:r>
                        <a:rPr lang="en-US" sz="1400" baseline="0" dirty="0" smtClean="0"/>
                        <a:t> requirements</a:t>
                      </a:r>
                      <a:endParaRPr lang="en-GB" sz="1400" dirty="0"/>
                    </a:p>
                  </a:txBody>
                  <a:tcPr/>
                </a:tc>
                <a:tc>
                  <a:txBody>
                    <a:bodyPr/>
                    <a:lstStyle/>
                    <a:p>
                      <a:endParaRPr lang="en-GB" sz="1200" dirty="0"/>
                    </a:p>
                  </a:txBody>
                  <a:tcPr/>
                </a:tc>
                <a:tc>
                  <a:txBody>
                    <a:bodyPr/>
                    <a:lstStyle/>
                    <a:p>
                      <a:pPr algn="ctr"/>
                      <a:r>
                        <a:rPr lang="en-US" sz="1200" b="1" dirty="0" smtClean="0"/>
                        <a:t>Concatenates all</a:t>
                      </a:r>
                      <a:r>
                        <a:rPr lang="en-US" sz="1200" b="1" baseline="0" dirty="0" smtClean="0"/>
                        <a:t> losses from 2 crates</a:t>
                      </a:r>
                      <a:endParaRPr lang="en-GB" sz="1200" b="1" dirty="0"/>
                    </a:p>
                  </a:txBody>
                  <a:tcPr/>
                </a:tc>
                <a:tc>
                  <a:txBody>
                    <a:bodyPr/>
                    <a:lstStyle/>
                    <a:p>
                      <a:endParaRPr lang="en-GB" sz="1200" dirty="0"/>
                    </a:p>
                  </a:txBody>
                  <a:tcPr/>
                </a:tc>
                <a:tc>
                  <a:txBody>
                    <a:bodyPr/>
                    <a:lstStyle/>
                    <a:p>
                      <a:pPr marL="0" indent="0" algn="ctr">
                        <a:buFontTx/>
                        <a:buNone/>
                      </a:pPr>
                      <a:r>
                        <a:rPr lang="en-US" sz="1200" b="1" dirty="0" smtClean="0"/>
                        <a:t>Cycle summary acquisition</a:t>
                      </a:r>
                    </a:p>
                    <a:p>
                      <a:pPr marL="0" indent="0" algn="ctr">
                        <a:buFontTx/>
                        <a:buNone/>
                      </a:pPr>
                      <a:endParaRPr lang="en-US" sz="1200" b="1" baseline="0" dirty="0" smtClean="0"/>
                    </a:p>
                    <a:p>
                      <a:pPr algn="ctr"/>
                      <a:r>
                        <a:rPr lang="en-US" sz="1200" b="1" dirty="0" smtClean="0"/>
                        <a:t>Acquire around injections</a:t>
                      </a:r>
                      <a:endParaRPr lang="en-GB" sz="1200" b="1" dirty="0"/>
                    </a:p>
                  </a:txBody>
                  <a:tcPr/>
                </a:tc>
                <a:tc>
                  <a:txBody>
                    <a:bodyPr/>
                    <a:lstStyle/>
                    <a:p>
                      <a:endParaRPr lang="en-GB" sz="1200" dirty="0"/>
                    </a:p>
                  </a:txBody>
                  <a:tcPr/>
                </a:tc>
                <a:extLst>
                  <a:ext uri="{0D108BD9-81ED-4DB2-BD59-A6C34878D82A}">
                    <a16:rowId xmlns:a16="http://schemas.microsoft.com/office/drawing/2014/main" val="3107367921"/>
                  </a:ext>
                </a:extLst>
              </a:tr>
            </a:tbl>
          </a:graphicData>
        </a:graphic>
      </p:graphicFrame>
      <p:sp>
        <p:nvSpPr>
          <p:cNvPr id="7" name="TextBox 6"/>
          <p:cNvSpPr txBox="1"/>
          <p:nvPr/>
        </p:nvSpPr>
        <p:spPr>
          <a:xfrm rot="20388691">
            <a:off x="5501851" y="1215129"/>
            <a:ext cx="2511073" cy="584775"/>
          </a:xfrm>
          <a:prstGeom prst="rect">
            <a:avLst/>
          </a:prstGeom>
          <a:noFill/>
        </p:spPr>
        <p:txBody>
          <a:bodyPr wrap="square" rtlCol="0">
            <a:spAutoFit/>
          </a:bodyPr>
          <a:lstStyle/>
          <a:p>
            <a:r>
              <a:rPr lang="en-US" sz="1600" dirty="0" smtClean="0">
                <a:solidFill>
                  <a:srgbClr val="2D9BFF"/>
                </a:solidFill>
              </a:rPr>
              <a:t>One FESA class to rule them all </a:t>
            </a:r>
            <a:endParaRPr lang="en-GB" sz="1600" dirty="0">
              <a:solidFill>
                <a:srgbClr val="2D9BFF"/>
              </a:solidFill>
            </a:endParaRPr>
          </a:p>
        </p:txBody>
      </p:sp>
    </p:spTree>
    <p:extLst>
      <p:ext uri="{BB962C8B-B14F-4D97-AF65-F5344CB8AC3E}">
        <p14:creationId xmlns:p14="http://schemas.microsoft.com/office/powerpoint/2010/main" val="29675583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LS2 Software Changes</a:t>
            </a:r>
            <a:endParaRPr lang="en-GB" dirty="0"/>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3074" name="Picture 2" descr="Fig. 1. The tip of an iceberg. The majority of the iceberg’s volume is below the surface, invisible from above. Farah (2011, October 23). The Tip of the Iceberg (web log post). Retrieved September 29, 2014, from http://nooomaaas.word press.com/tag/iceber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7475" t="-261" r="31865" b="-1"/>
          <a:stretch/>
        </p:blipFill>
        <p:spPr bwMode="auto">
          <a:xfrm>
            <a:off x="788020" y="1173934"/>
            <a:ext cx="3100039" cy="510377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311804" y="1188506"/>
            <a:ext cx="4252332"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Summary </a:t>
            </a:r>
            <a:r>
              <a:rPr lang="en-US" dirty="0" smtClean="0"/>
              <a:t>Acquisition (TT10)</a:t>
            </a:r>
          </a:p>
          <a:p>
            <a:pPr marL="285750" indent="-285750">
              <a:buFont typeface="Arial" panose="020B0604020202020204" pitchFamily="34" charset="0"/>
              <a:buChar char="•"/>
            </a:pPr>
            <a:r>
              <a:rPr lang="en-US" dirty="0" smtClean="0"/>
              <a:t>BLMSYNC (PS)</a:t>
            </a:r>
          </a:p>
          <a:p>
            <a:pPr marL="285750" indent="-285750">
              <a:buFont typeface="Arial" panose="020B0604020202020204" pitchFamily="34" charset="0"/>
              <a:buChar char="•"/>
            </a:pPr>
            <a:r>
              <a:rPr lang="en-US" dirty="0" smtClean="0"/>
              <a:t>Software </a:t>
            </a:r>
            <a:r>
              <a:rPr lang="en-US" dirty="0" smtClean="0"/>
              <a:t>Interlocks</a:t>
            </a:r>
          </a:p>
          <a:p>
            <a:pPr marL="285750" indent="-285750">
              <a:buFont typeface="Arial" panose="020B0604020202020204" pitchFamily="34" charset="0"/>
              <a:buChar char="•"/>
            </a:pPr>
            <a:r>
              <a:rPr lang="en-US" dirty="0"/>
              <a:t>Changes in register map</a:t>
            </a:r>
          </a:p>
          <a:p>
            <a:endParaRPr lang="en-GB" dirty="0"/>
          </a:p>
        </p:txBody>
      </p:sp>
    </p:spTree>
    <p:extLst>
      <p:ext uri="{BB962C8B-B14F-4D97-AF65-F5344CB8AC3E}">
        <p14:creationId xmlns:p14="http://schemas.microsoft.com/office/powerpoint/2010/main" val="37840316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Acquisition for TT10</a:t>
            </a:r>
            <a:endParaRPr lang="en-GB" dirty="0"/>
          </a:p>
        </p:txBody>
      </p:sp>
      <p:sp>
        <p:nvSpPr>
          <p:cNvPr id="3" name="Content Placeholder 2"/>
          <p:cNvSpPr>
            <a:spLocks noGrp="1"/>
          </p:cNvSpPr>
          <p:nvPr>
            <p:ph idx="1"/>
          </p:nvPr>
        </p:nvSpPr>
        <p:spPr/>
        <p:txBody>
          <a:bodyPr/>
          <a:lstStyle/>
          <a:p>
            <a:r>
              <a:rPr lang="en-US" dirty="0" smtClean="0"/>
              <a:t>New feature publishes several injections</a:t>
            </a:r>
          </a:p>
          <a:p>
            <a:r>
              <a:rPr lang="en-US" dirty="0" smtClean="0"/>
              <a:t>Validated with mock-up in the lab</a:t>
            </a:r>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6" name="Picture 5"/>
          <p:cNvPicPr>
            <a:picLocks noChangeAspect="1"/>
          </p:cNvPicPr>
          <p:nvPr/>
        </p:nvPicPr>
        <p:blipFill rotWithShape="1">
          <a:blip r:embed="rId2"/>
          <a:srcRect t="9369"/>
          <a:stretch/>
        </p:blipFill>
        <p:spPr>
          <a:xfrm>
            <a:off x="877214" y="3149475"/>
            <a:ext cx="7637275" cy="2962586"/>
          </a:xfrm>
          <a:prstGeom prst="rect">
            <a:avLst/>
          </a:prstGeom>
        </p:spPr>
      </p:pic>
      <p:sp>
        <p:nvSpPr>
          <p:cNvPr id="7" name="TextBox 6"/>
          <p:cNvSpPr txBox="1"/>
          <p:nvPr/>
        </p:nvSpPr>
        <p:spPr>
          <a:xfrm rot="16200000">
            <a:off x="-137961" y="3841626"/>
            <a:ext cx="1528877" cy="338554"/>
          </a:xfrm>
          <a:prstGeom prst="rect">
            <a:avLst/>
          </a:prstGeom>
          <a:noFill/>
        </p:spPr>
        <p:txBody>
          <a:bodyPr wrap="square" rtlCol="0">
            <a:spAutoFit/>
          </a:bodyPr>
          <a:lstStyle/>
          <a:p>
            <a:r>
              <a:rPr lang="en-US" sz="1600" dirty="0" err="1" smtClean="0"/>
              <a:t>Gy</a:t>
            </a:r>
            <a:r>
              <a:rPr lang="en-US" sz="1600" dirty="0" smtClean="0"/>
              <a:t>/s</a:t>
            </a:r>
            <a:endParaRPr lang="en-GB" sz="1600" dirty="0"/>
          </a:p>
        </p:txBody>
      </p:sp>
      <p:sp>
        <p:nvSpPr>
          <p:cNvPr id="9" name="Rectangular Callout 8"/>
          <p:cNvSpPr/>
          <p:nvPr/>
        </p:nvSpPr>
        <p:spPr>
          <a:xfrm>
            <a:off x="795755" y="4927013"/>
            <a:ext cx="1280160" cy="607161"/>
          </a:xfrm>
          <a:prstGeom prst="wedgeRectCallout">
            <a:avLst>
              <a:gd name="adj1" fmla="val -25479"/>
              <a:gd name="adj2" fmla="val 98919"/>
            </a:avLst>
          </a:prstGeom>
          <a:ln>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Injection 1</a:t>
            </a:r>
            <a:endParaRPr lang="en-GB" sz="1200" dirty="0"/>
          </a:p>
        </p:txBody>
      </p:sp>
      <p:sp>
        <p:nvSpPr>
          <p:cNvPr id="10" name="Rectangular Callout 9"/>
          <p:cNvSpPr/>
          <p:nvPr/>
        </p:nvSpPr>
        <p:spPr>
          <a:xfrm>
            <a:off x="3255846" y="3623752"/>
            <a:ext cx="1280160" cy="607161"/>
          </a:xfrm>
          <a:prstGeom prst="wedgeRectCallout">
            <a:avLst>
              <a:gd name="adj1" fmla="val -21995"/>
              <a:gd name="adj2" fmla="val 91572"/>
            </a:avLst>
          </a:prstGeom>
          <a:ln>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Injection 2</a:t>
            </a:r>
            <a:endParaRPr lang="en-GB" sz="1200" dirty="0"/>
          </a:p>
        </p:txBody>
      </p:sp>
      <p:sp>
        <p:nvSpPr>
          <p:cNvPr id="11" name="Rectangular Callout 10"/>
          <p:cNvSpPr/>
          <p:nvPr/>
        </p:nvSpPr>
        <p:spPr>
          <a:xfrm>
            <a:off x="5735902" y="2411480"/>
            <a:ext cx="1280160" cy="607161"/>
          </a:xfrm>
          <a:prstGeom prst="wedgeRectCallout">
            <a:avLst>
              <a:gd name="adj1" fmla="val -21994"/>
              <a:gd name="adj2" fmla="val 86675"/>
            </a:avLst>
          </a:prstGeom>
          <a:ln>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t>Injection 3</a:t>
            </a:r>
            <a:endParaRPr lang="en-GB" sz="1200" dirty="0"/>
          </a:p>
        </p:txBody>
      </p:sp>
      <p:sp>
        <p:nvSpPr>
          <p:cNvPr id="12" name="Rectangle 11"/>
          <p:cNvSpPr/>
          <p:nvPr/>
        </p:nvSpPr>
        <p:spPr>
          <a:xfrm rot="19763256">
            <a:off x="4652582" y="4477273"/>
            <a:ext cx="3027639" cy="461665"/>
          </a:xfrm>
          <a:prstGeom prst="rect">
            <a:avLst/>
          </a:prstGeom>
          <a:noFill/>
        </p:spPr>
        <p:txBody>
          <a:bodyPr wrap="square" lIns="91440" tIns="45720" rIns="91440" bIns="45720">
            <a:spAutoFit/>
          </a:bodyPr>
          <a:lstStyle/>
          <a:p>
            <a:pPr algn="ctr"/>
            <a:r>
              <a:rPr lang="en-US" sz="2400" b="0" cap="none" spc="0" dirty="0" smtClean="0">
                <a:ln w="0"/>
                <a:solidFill>
                  <a:schemeClr val="tx1"/>
                </a:solidFill>
                <a:effectLst>
                  <a:outerShdw blurRad="38100" dist="19050" dir="2700000" algn="tl" rotWithShape="0">
                    <a:schemeClr val="dk1">
                      <a:alpha val="40000"/>
                    </a:schemeClr>
                  </a:outerShdw>
                </a:effectLst>
              </a:rPr>
              <a:t>Simulation Data</a:t>
            </a:r>
            <a:endParaRPr lang="en-US" sz="2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6132345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 Concentrator (BLMSYNC)</a:t>
            </a:r>
            <a:endParaRPr lang="en-GB" dirty="0"/>
          </a:p>
        </p:txBody>
      </p:sp>
      <p:sp>
        <p:nvSpPr>
          <p:cNvPr id="3" name="Content Placeholder 2"/>
          <p:cNvSpPr>
            <a:spLocks noGrp="1"/>
          </p:cNvSpPr>
          <p:nvPr>
            <p:ph idx="1"/>
          </p:nvPr>
        </p:nvSpPr>
        <p:spPr/>
        <p:txBody>
          <a:bodyPr>
            <a:normAutofit/>
          </a:bodyPr>
          <a:lstStyle/>
          <a:p>
            <a:r>
              <a:rPr lang="en-US" sz="2400" dirty="0" smtClean="0"/>
              <a:t>Publish </a:t>
            </a:r>
            <a:r>
              <a:rPr lang="en-US" sz="2400" dirty="0"/>
              <a:t>together data acquired from all monitors coming from 2 VME crates</a:t>
            </a:r>
          </a:p>
          <a:p>
            <a:r>
              <a:rPr lang="en-US" sz="2400" dirty="0"/>
              <a:t>Need to synchronize acquired </a:t>
            </a:r>
            <a:r>
              <a:rPr lang="en-US" sz="2400" dirty="0" smtClean="0"/>
              <a:t>data</a:t>
            </a:r>
          </a:p>
          <a:p>
            <a:pPr lvl="1"/>
            <a:r>
              <a:rPr lang="en-US" sz="2000" dirty="0" smtClean="0"/>
              <a:t>BLMSYNC: generic solution to concentrate data</a:t>
            </a:r>
          </a:p>
          <a:p>
            <a:r>
              <a:rPr lang="en-US" sz="2400" dirty="0"/>
              <a:t>Interlocking </a:t>
            </a:r>
            <a:r>
              <a:rPr lang="en-US" sz="2400" dirty="0" smtClean="0"/>
              <a:t>capabilities</a:t>
            </a:r>
          </a:p>
          <a:p>
            <a:pPr lvl="1"/>
            <a:r>
              <a:rPr lang="en-US" sz="2000" dirty="0"/>
              <a:t>Protection becomes an issue due to higher brightness after LIU (LHC Injectors Upgrade) </a:t>
            </a:r>
            <a:endParaRPr lang="en-US" sz="2000" dirty="0" smtClean="0"/>
          </a:p>
          <a:p>
            <a:pPr lvl="1"/>
            <a:r>
              <a:rPr lang="en-US" sz="2000" dirty="0" smtClean="0"/>
              <a:t>Calculate total ring losses with sum of all monitors from both crates</a:t>
            </a:r>
            <a:endParaRPr lang="en-US" sz="2000" dirty="0"/>
          </a:p>
          <a:p>
            <a:pPr lvl="1"/>
            <a:r>
              <a:rPr lang="en-US" sz="2000" dirty="0" smtClean="0"/>
              <a:t>No </a:t>
            </a:r>
            <a:r>
              <a:rPr lang="en-US" sz="2000" dirty="0"/>
              <a:t>interlock system in the </a:t>
            </a:r>
            <a:r>
              <a:rPr lang="en-US" sz="2000" dirty="0" smtClean="0"/>
              <a:t>PS</a:t>
            </a:r>
          </a:p>
          <a:p>
            <a:pPr lvl="2"/>
            <a:r>
              <a:rPr lang="en-US" sz="1800" dirty="0" smtClean="0"/>
              <a:t>Beam inhibit by tail </a:t>
            </a:r>
            <a:r>
              <a:rPr lang="en-US" sz="1800" dirty="0"/>
              <a:t>clipper event </a:t>
            </a:r>
            <a:r>
              <a:rPr lang="en-US" sz="1800" dirty="0" smtClean="0"/>
              <a:t>sent to scraper</a:t>
            </a:r>
            <a:endParaRPr lang="en-GB" sz="1800" dirty="0" smtClean="0"/>
          </a:p>
          <a:p>
            <a:endParaRPr lang="en-GB" dirty="0">
              <a:solidFill>
                <a:srgbClr val="FF0000"/>
              </a:solidFill>
            </a:endParaRPr>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18</a:t>
            </a:fld>
            <a:endParaRPr lang="en-US" dirty="0"/>
          </a:p>
        </p:txBody>
      </p:sp>
    </p:spTree>
    <p:extLst>
      <p:ext uri="{BB962C8B-B14F-4D97-AF65-F5344CB8AC3E}">
        <p14:creationId xmlns:p14="http://schemas.microsoft.com/office/powerpoint/2010/main" val="1787634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Interlocks</a:t>
            </a:r>
            <a:endParaRPr lang="en-GB" dirty="0"/>
          </a:p>
        </p:txBody>
      </p:sp>
      <p:sp>
        <p:nvSpPr>
          <p:cNvPr id="3" name="Content Placeholder 2"/>
          <p:cNvSpPr>
            <a:spLocks noGrp="1"/>
          </p:cNvSpPr>
          <p:nvPr>
            <p:ph idx="1"/>
          </p:nvPr>
        </p:nvSpPr>
        <p:spPr>
          <a:xfrm>
            <a:off x="433399" y="1106150"/>
            <a:ext cx="8599018" cy="4667421"/>
          </a:xfrm>
        </p:spPr>
        <p:txBody>
          <a:bodyPr>
            <a:normAutofit/>
          </a:bodyPr>
          <a:lstStyle/>
          <a:p>
            <a:r>
              <a:rPr lang="en-GB" sz="1700" b="1" dirty="0"/>
              <a:t>Limit radiation levels </a:t>
            </a:r>
            <a:r>
              <a:rPr lang="en-GB" sz="1700" dirty="0"/>
              <a:t>with </a:t>
            </a:r>
            <a:r>
              <a:rPr lang="en-GB" sz="1700" dirty="0">
                <a:solidFill>
                  <a:schemeClr val="tx2"/>
                </a:solidFill>
              </a:rPr>
              <a:t>software</a:t>
            </a:r>
            <a:r>
              <a:rPr lang="en-GB" sz="1700" dirty="0"/>
              <a:t> </a:t>
            </a:r>
            <a:r>
              <a:rPr lang="en-GB" sz="1700" dirty="0" smtClean="0"/>
              <a:t>implementation comparisons.</a:t>
            </a:r>
          </a:p>
          <a:p>
            <a:endParaRPr lang="en-GB" sz="1700" dirty="0" smtClean="0"/>
          </a:p>
          <a:p>
            <a:pPr lvl="0"/>
            <a:r>
              <a:rPr lang="en-GB" sz="1700" dirty="0"/>
              <a:t>The</a:t>
            </a:r>
            <a:r>
              <a:rPr lang="en-GB" sz="1700" b="1" dirty="0"/>
              <a:t> threshold values </a:t>
            </a:r>
            <a:r>
              <a:rPr lang="en-GB" sz="1700" dirty="0" smtClean="0"/>
              <a:t>are set</a:t>
            </a:r>
            <a:r>
              <a:rPr lang="en-GB" sz="1700" b="1" dirty="0" smtClean="0"/>
              <a:t> </a:t>
            </a:r>
            <a:r>
              <a:rPr lang="en-GB" sz="1700" b="1" dirty="0"/>
              <a:t>per user and </a:t>
            </a:r>
            <a:r>
              <a:rPr lang="en-GB" sz="1700" b="1" dirty="0" smtClean="0"/>
              <a:t>per monitor</a:t>
            </a:r>
          </a:p>
          <a:p>
            <a:pPr lvl="1"/>
            <a:r>
              <a:rPr lang="en-GB" sz="1700" dirty="0" smtClean="0"/>
              <a:t>If losses &gt; </a:t>
            </a:r>
            <a:r>
              <a:rPr lang="en-GB" sz="1700" dirty="0"/>
              <a:t>threshold → </a:t>
            </a:r>
            <a:r>
              <a:rPr lang="en-GB" sz="1700" dirty="0" smtClean="0">
                <a:solidFill>
                  <a:schemeClr val="tx2"/>
                </a:solidFill>
              </a:rPr>
              <a:t>block</a:t>
            </a:r>
            <a:r>
              <a:rPr lang="en-GB" sz="1700" b="1" dirty="0" smtClean="0">
                <a:solidFill>
                  <a:schemeClr val="tx2"/>
                </a:solidFill>
              </a:rPr>
              <a:t> </a:t>
            </a:r>
            <a:r>
              <a:rPr lang="en-GB" sz="1700" b="1" dirty="0">
                <a:solidFill>
                  <a:schemeClr val="tx2"/>
                </a:solidFill>
              </a:rPr>
              <a:t>user’s </a:t>
            </a:r>
            <a:r>
              <a:rPr lang="en-GB" sz="1700" b="1" dirty="0" smtClean="0">
                <a:solidFill>
                  <a:schemeClr val="tx2"/>
                </a:solidFill>
              </a:rPr>
              <a:t>injections</a:t>
            </a:r>
          </a:p>
          <a:p>
            <a:pPr lvl="1"/>
            <a:endParaRPr lang="en-US" sz="1700" b="1" dirty="0" smtClean="0"/>
          </a:p>
          <a:p>
            <a:r>
              <a:rPr lang="en-GB" sz="1700" dirty="0"/>
              <a:t>The </a:t>
            </a:r>
            <a:r>
              <a:rPr lang="en-GB" sz="1700" b="1" dirty="0">
                <a:solidFill>
                  <a:schemeClr val="tx2"/>
                </a:solidFill>
              </a:rPr>
              <a:t>blocked</a:t>
            </a:r>
            <a:r>
              <a:rPr lang="en-GB" sz="1700" dirty="0"/>
              <a:t> beam permit signal will be </a:t>
            </a:r>
            <a:r>
              <a:rPr lang="en-GB" sz="1700" b="1" dirty="0">
                <a:solidFill>
                  <a:schemeClr val="tx2"/>
                </a:solidFill>
              </a:rPr>
              <a:t>latched</a:t>
            </a:r>
            <a:r>
              <a:rPr lang="en-GB" sz="1700" dirty="0"/>
              <a:t> until an operator acknowledges.</a:t>
            </a:r>
          </a:p>
          <a:p>
            <a:pPr lvl="1"/>
            <a:endParaRPr lang="en-GB" sz="1700" b="1" dirty="0" smtClean="0"/>
          </a:p>
          <a:p>
            <a:pPr lvl="0"/>
            <a:r>
              <a:rPr lang="en-US" sz="1700" b="1" dirty="0" smtClean="0"/>
              <a:t>Synchronization</a:t>
            </a:r>
            <a:r>
              <a:rPr lang="en-US" sz="1700" dirty="0" smtClean="0"/>
              <a:t> with current user at the </a:t>
            </a:r>
            <a:r>
              <a:rPr lang="en-US" sz="1700" b="1" dirty="0" smtClean="0"/>
              <a:t>start of cycle</a:t>
            </a:r>
            <a:r>
              <a:rPr lang="en-US" sz="1700" dirty="0" smtClean="0"/>
              <a:t>.</a:t>
            </a:r>
          </a:p>
          <a:p>
            <a:pPr marL="36576" indent="0">
              <a:buNone/>
            </a:pPr>
            <a:endParaRPr lang="en-GB" sz="1700" dirty="0"/>
          </a:p>
          <a:p>
            <a:r>
              <a:rPr lang="en-US" sz="1700" dirty="0" smtClean="0"/>
              <a:t>Possibility to </a:t>
            </a:r>
            <a:r>
              <a:rPr lang="en-US" sz="1700" b="1" dirty="0" smtClean="0"/>
              <a:t>mask software interlock</a:t>
            </a:r>
            <a:r>
              <a:rPr lang="en-US" sz="1700" dirty="0" smtClean="0"/>
              <a:t> per user and monitor</a:t>
            </a:r>
          </a:p>
          <a:p>
            <a:endParaRPr lang="en-GB" sz="1700" dirty="0"/>
          </a:p>
          <a:p>
            <a:r>
              <a:rPr lang="en-US" sz="1700" dirty="0" smtClean="0"/>
              <a:t>Added </a:t>
            </a:r>
            <a:r>
              <a:rPr lang="en-US" sz="1700" b="1" dirty="0" smtClean="0"/>
              <a:t>watchdog</a:t>
            </a:r>
            <a:r>
              <a:rPr lang="en-US" sz="1700" dirty="0" smtClean="0"/>
              <a:t> functionality </a:t>
            </a:r>
            <a:r>
              <a:rPr lang="en-GB" sz="1700" dirty="0" smtClean="0"/>
              <a:t>→ </a:t>
            </a:r>
            <a:r>
              <a:rPr lang="en-US" sz="1700" b="1" dirty="0"/>
              <a:t>Interlock</a:t>
            </a:r>
            <a:r>
              <a:rPr lang="en-US" sz="1700" dirty="0"/>
              <a:t> if the software is not active</a:t>
            </a:r>
            <a:endParaRPr lang="en-GB" sz="1700" dirty="0"/>
          </a:p>
          <a:p>
            <a:endParaRPr lang="en-US" sz="1800" dirty="0" smtClean="0"/>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6" name="Picture 5"/>
          <p:cNvPicPr>
            <a:picLocks noChangeAspect="1"/>
          </p:cNvPicPr>
          <p:nvPr/>
        </p:nvPicPr>
        <p:blipFill>
          <a:blip r:embed="rId2"/>
          <a:stretch>
            <a:fillRect/>
          </a:stretch>
        </p:blipFill>
        <p:spPr>
          <a:xfrm>
            <a:off x="285120" y="5084998"/>
            <a:ext cx="6086112" cy="1059700"/>
          </a:xfrm>
          <a:prstGeom prst="rect">
            <a:avLst/>
          </a:prstGeom>
        </p:spPr>
      </p:pic>
      <p:pic>
        <p:nvPicPr>
          <p:cNvPr id="8" name="Picture 7"/>
          <p:cNvPicPr>
            <a:picLocks noChangeAspect="1"/>
          </p:cNvPicPr>
          <p:nvPr/>
        </p:nvPicPr>
        <p:blipFill>
          <a:blip r:embed="rId3"/>
          <a:stretch>
            <a:fillRect/>
          </a:stretch>
        </p:blipFill>
        <p:spPr>
          <a:xfrm>
            <a:off x="6457357" y="5157216"/>
            <a:ext cx="2575060" cy="959078"/>
          </a:xfrm>
          <a:prstGeom prst="rect">
            <a:avLst/>
          </a:prstGeom>
        </p:spPr>
      </p:pic>
    </p:spTree>
    <p:extLst>
      <p:ext uri="{BB962C8B-B14F-4D97-AF65-F5344CB8AC3E}">
        <p14:creationId xmlns:p14="http://schemas.microsoft.com/office/powerpoint/2010/main" val="26106153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BLM Software Changes during LS2</a:t>
            </a:r>
            <a:endParaRPr lang="en-GB" dirty="0"/>
          </a:p>
        </p:txBody>
      </p:sp>
      <p:sp>
        <p:nvSpPr>
          <p:cNvPr id="3" name="Text Placeholder 2"/>
          <p:cNvSpPr>
            <a:spLocks noGrp="1"/>
          </p:cNvSpPr>
          <p:nvPr>
            <p:ph type="body" idx="10"/>
          </p:nvPr>
        </p:nvSpPr>
        <p:spPr>
          <a:xfrm>
            <a:off x="2969335" y="3705125"/>
            <a:ext cx="2743200" cy="419653"/>
          </a:xfrm>
        </p:spPr>
        <p:txBody>
          <a:bodyPr>
            <a:normAutofit fontScale="92500" lnSpcReduction="10000"/>
          </a:bodyPr>
          <a:lstStyle/>
          <a:p>
            <a:pPr algn="ctr"/>
            <a:r>
              <a:rPr lang="en-US" b="1" dirty="0" smtClean="0"/>
              <a:t>David Medina Godoy</a:t>
            </a:r>
          </a:p>
          <a:p>
            <a:pPr algn="ctr"/>
            <a:r>
              <a:rPr lang="en-US" b="1" dirty="0" smtClean="0"/>
              <a:t>BE-BI-SW</a:t>
            </a:r>
          </a:p>
        </p:txBody>
      </p:sp>
      <p:sp>
        <p:nvSpPr>
          <p:cNvPr id="4" name="Date Placeholder 3"/>
          <p:cNvSpPr>
            <a:spLocks noGrp="1"/>
          </p:cNvSpPr>
          <p:nvPr>
            <p:ph type="dt" sz="half" idx="2"/>
          </p:nvPr>
        </p:nvSpPr>
        <p:spPr>
          <a:xfrm>
            <a:off x="835735" y="6362377"/>
            <a:ext cx="2133600" cy="365125"/>
          </a:xfrm>
        </p:spPr>
        <p:txBody>
          <a:bodyPr/>
          <a:lstStyle/>
          <a:p>
            <a:fld id="{F997E31F-EDB2-4306-92D4-FA164F0728E6}"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12068705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Software Interlocks</a:t>
            </a:r>
            <a:endParaRPr lang="en-GB" dirty="0"/>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20</a:t>
            </a:fld>
            <a:endParaRPr lang="en-US" dirty="0"/>
          </a:p>
        </p:txBody>
      </p:sp>
      <p:pic>
        <p:nvPicPr>
          <p:cNvPr id="7" name="Content Placeholder 5"/>
          <p:cNvPicPr>
            <a:picLocks noChangeAspect="1"/>
          </p:cNvPicPr>
          <p:nvPr/>
        </p:nvPicPr>
        <p:blipFill rotWithShape="1">
          <a:blip r:embed="rId2"/>
          <a:srcRect r="45734" b="51639"/>
          <a:stretch/>
        </p:blipFill>
        <p:spPr>
          <a:xfrm>
            <a:off x="814038" y="2276831"/>
            <a:ext cx="7205698" cy="1492113"/>
          </a:xfrm>
          <a:prstGeom prst="rect">
            <a:avLst/>
          </a:prstGeom>
        </p:spPr>
      </p:pic>
      <p:pic>
        <p:nvPicPr>
          <p:cNvPr id="8" name="Content Placeholder 5"/>
          <p:cNvPicPr>
            <a:picLocks noChangeAspect="1"/>
          </p:cNvPicPr>
          <p:nvPr/>
        </p:nvPicPr>
        <p:blipFill rotWithShape="1">
          <a:blip r:embed="rId2"/>
          <a:srcRect r="45734" b="51639"/>
          <a:stretch/>
        </p:blipFill>
        <p:spPr>
          <a:xfrm>
            <a:off x="814038" y="3893758"/>
            <a:ext cx="7205698" cy="1492113"/>
          </a:xfrm>
          <a:prstGeom prst="rect">
            <a:avLst/>
          </a:prstGeom>
        </p:spPr>
      </p:pic>
      <p:pic>
        <p:nvPicPr>
          <p:cNvPr id="6" name="Content Placeholder 5"/>
          <p:cNvPicPr>
            <a:picLocks noGrp="1" noChangeAspect="1"/>
          </p:cNvPicPr>
          <p:nvPr>
            <p:ph idx="1"/>
          </p:nvPr>
        </p:nvPicPr>
        <p:blipFill rotWithShape="1">
          <a:blip r:embed="rId2"/>
          <a:srcRect l="54266" b="51250"/>
          <a:stretch/>
        </p:blipFill>
        <p:spPr>
          <a:xfrm>
            <a:off x="1947117" y="3893758"/>
            <a:ext cx="6072619" cy="1504112"/>
          </a:xfrm>
          <a:prstGeom prst="rect">
            <a:avLst/>
          </a:prstGeom>
        </p:spPr>
      </p:pic>
      <p:sp>
        <p:nvSpPr>
          <p:cNvPr id="9" name="TextBox 8"/>
          <p:cNvSpPr txBox="1"/>
          <p:nvPr/>
        </p:nvSpPr>
        <p:spPr>
          <a:xfrm>
            <a:off x="814038" y="1248937"/>
            <a:ext cx="8270489"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Overview of losses vs thresholds displayed in Expert Application</a:t>
            </a:r>
          </a:p>
          <a:p>
            <a:pPr marL="285750" indent="-285750">
              <a:buFont typeface="Arial" panose="020B0604020202020204" pitchFamily="34" charset="0"/>
              <a:buChar char="•"/>
            </a:pPr>
            <a:r>
              <a:rPr lang="en-US" dirty="0" smtClean="0"/>
              <a:t>Highlights in </a:t>
            </a:r>
            <a:r>
              <a:rPr lang="en-US" dirty="0" smtClean="0">
                <a:solidFill>
                  <a:srgbClr val="FF0000"/>
                </a:solidFill>
              </a:rPr>
              <a:t>red</a:t>
            </a:r>
            <a:r>
              <a:rPr lang="en-US" dirty="0" smtClean="0"/>
              <a:t> when a threshold is breached</a:t>
            </a:r>
          </a:p>
          <a:p>
            <a:pPr marL="285750" indent="-285750">
              <a:buFont typeface="Arial" panose="020B0604020202020204" pitchFamily="34" charset="0"/>
              <a:buChar char="•"/>
            </a:pPr>
            <a:r>
              <a:rPr lang="en-US" dirty="0" smtClean="0"/>
              <a:t>Display in </a:t>
            </a:r>
            <a:r>
              <a:rPr lang="en-US" dirty="0" smtClean="0">
                <a:solidFill>
                  <a:srgbClr val="EEB500"/>
                </a:solidFill>
              </a:rPr>
              <a:t>yellow</a:t>
            </a:r>
            <a:r>
              <a:rPr lang="en-US" dirty="0" smtClean="0"/>
              <a:t> when a mask is active</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5704902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LS2 Software Changes</a:t>
            </a:r>
            <a:endParaRPr lang="en-GB" dirty="0"/>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3074" name="Picture 2" descr="Fig. 1. The tip of an iceberg. The majority of the iceberg’s volume is below the surface, invisible from above. Farah (2011, October 23). The Tip of the Iceberg (web log post). Retrieved September 29, 2014, from http://nooomaaas.word press.com/tag/iceber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7475" t="-261" r="31865" b="-1"/>
          <a:stretch/>
        </p:blipFill>
        <p:spPr bwMode="auto">
          <a:xfrm>
            <a:off x="788020" y="1173934"/>
            <a:ext cx="3100039" cy="510377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311804" y="1188506"/>
            <a:ext cx="4252332"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Summary </a:t>
            </a:r>
            <a:r>
              <a:rPr lang="en-US" dirty="0" smtClean="0"/>
              <a:t>Acquisition (TT10)</a:t>
            </a:r>
          </a:p>
          <a:p>
            <a:pPr marL="285750" indent="-285750">
              <a:buFont typeface="Arial" panose="020B0604020202020204" pitchFamily="34" charset="0"/>
              <a:buChar char="•"/>
            </a:pPr>
            <a:r>
              <a:rPr lang="en-US" dirty="0" smtClean="0"/>
              <a:t>BLMSYNC (PS)</a:t>
            </a:r>
          </a:p>
          <a:p>
            <a:pPr marL="285750" indent="-285750">
              <a:buFont typeface="Arial" panose="020B0604020202020204" pitchFamily="34" charset="0"/>
              <a:buChar char="•"/>
            </a:pPr>
            <a:r>
              <a:rPr lang="en-US" dirty="0" smtClean="0"/>
              <a:t>Software </a:t>
            </a:r>
            <a:r>
              <a:rPr lang="en-US" dirty="0" smtClean="0"/>
              <a:t>Interlocks</a:t>
            </a:r>
          </a:p>
          <a:p>
            <a:pPr marL="285750" indent="-285750">
              <a:buFont typeface="Arial" panose="020B0604020202020204" pitchFamily="34" charset="0"/>
              <a:buChar char="•"/>
            </a:pPr>
            <a:r>
              <a:rPr lang="en-US" dirty="0"/>
              <a:t>Changes in register map</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8269921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LS2 Software Changes</a:t>
            </a:r>
            <a:endParaRPr lang="en-GB" dirty="0"/>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22</a:t>
            </a:fld>
            <a:endParaRPr lang="en-US" dirty="0"/>
          </a:p>
        </p:txBody>
      </p:sp>
      <p:pic>
        <p:nvPicPr>
          <p:cNvPr id="3074" name="Picture 2" descr="Fig. 1. The tip of an iceberg. The majority of the iceberg’s volume is below the surface, invisible from above. Farah (2011, October 23). The Tip of the Iceberg (web log post). Retrieved September 29, 2014, from http://nooomaaas.word press.com/tag/iceber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7475" t="-261" r="31865" b="-1"/>
          <a:stretch/>
        </p:blipFill>
        <p:spPr bwMode="auto">
          <a:xfrm>
            <a:off x="788020" y="1173934"/>
            <a:ext cx="3100039" cy="510377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311804" y="1188506"/>
            <a:ext cx="4252332"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Summary </a:t>
            </a:r>
            <a:r>
              <a:rPr lang="en-US" dirty="0" smtClean="0"/>
              <a:t>Acquisition (TT10)</a:t>
            </a:r>
          </a:p>
          <a:p>
            <a:pPr marL="285750" indent="-285750">
              <a:buFont typeface="Arial" panose="020B0604020202020204" pitchFamily="34" charset="0"/>
              <a:buChar char="•"/>
            </a:pPr>
            <a:r>
              <a:rPr lang="en-US" dirty="0" smtClean="0"/>
              <a:t>BLMSYNC (PS)</a:t>
            </a:r>
          </a:p>
          <a:p>
            <a:pPr marL="285750" indent="-285750">
              <a:buFont typeface="Arial" panose="020B0604020202020204" pitchFamily="34" charset="0"/>
              <a:buChar char="•"/>
            </a:pPr>
            <a:r>
              <a:rPr lang="en-US" dirty="0" smtClean="0"/>
              <a:t>Software </a:t>
            </a:r>
            <a:r>
              <a:rPr lang="en-US" dirty="0" smtClean="0"/>
              <a:t>Interlocks</a:t>
            </a:r>
          </a:p>
          <a:p>
            <a:pPr marL="285750" indent="-285750">
              <a:buFont typeface="Arial" panose="020B0604020202020204" pitchFamily="34" charset="0"/>
              <a:buChar char="•"/>
            </a:pPr>
            <a:r>
              <a:rPr lang="en-US" dirty="0"/>
              <a:t>Changes in register map</a:t>
            </a:r>
          </a:p>
          <a:p>
            <a:pPr marL="285750" indent="-285750">
              <a:buFont typeface="Arial" panose="020B0604020202020204" pitchFamily="34" charset="0"/>
              <a:buChar char="•"/>
            </a:pPr>
            <a:endParaRPr lang="en-GB" dirty="0"/>
          </a:p>
        </p:txBody>
      </p:sp>
      <p:sp>
        <p:nvSpPr>
          <p:cNvPr id="8" name="TextBox 7"/>
          <p:cNvSpPr txBox="1"/>
          <p:nvPr/>
        </p:nvSpPr>
        <p:spPr>
          <a:xfrm>
            <a:off x="4311804" y="2627310"/>
            <a:ext cx="4542264" cy="313932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Assist with firmware validation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Small change at register map level can propagate to many changes in upper levels (encore-&gt;FESA-&gt;Expert App.)</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“Small” on-the-fly requests</a:t>
            </a:r>
          </a:p>
          <a:p>
            <a:pPr marL="742950" lvl="1"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Working with legacy code</a:t>
            </a:r>
          </a:p>
          <a:p>
            <a:pPr marL="742950" lvl="1"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(re) Commissioning the system</a:t>
            </a:r>
          </a:p>
        </p:txBody>
      </p:sp>
    </p:spTree>
    <p:extLst>
      <p:ext uri="{BB962C8B-B14F-4D97-AF65-F5344CB8AC3E}">
        <p14:creationId xmlns:p14="http://schemas.microsoft.com/office/powerpoint/2010/main" val="34403197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Tests: Improving </a:t>
            </a:r>
            <a:r>
              <a:rPr lang="en-US" dirty="0"/>
              <a:t>Q</a:t>
            </a:r>
            <a:r>
              <a:rPr lang="en-US" dirty="0" smtClean="0"/>
              <a:t>uality</a:t>
            </a:r>
            <a:endParaRPr lang="en-GB" dirty="0"/>
          </a:p>
        </p:txBody>
      </p:sp>
      <p:sp>
        <p:nvSpPr>
          <p:cNvPr id="3" name="Content Placeholder 2"/>
          <p:cNvSpPr>
            <a:spLocks noGrp="1"/>
          </p:cNvSpPr>
          <p:nvPr>
            <p:ph idx="1"/>
          </p:nvPr>
        </p:nvSpPr>
        <p:spPr/>
        <p:txBody>
          <a:bodyPr>
            <a:normAutofit/>
          </a:bodyPr>
          <a:lstStyle/>
          <a:p>
            <a:r>
              <a:rPr lang="en-US" sz="2400" dirty="0" smtClean="0"/>
              <a:t>Validation of software interlocks</a:t>
            </a:r>
          </a:p>
          <a:p>
            <a:pPr lvl="1"/>
            <a:r>
              <a:rPr lang="en-US" sz="2000" dirty="0" smtClean="0"/>
              <a:t>Systematic setting of thresholds and testing system behavior</a:t>
            </a:r>
          </a:p>
          <a:p>
            <a:pPr lvl="1"/>
            <a:endParaRPr lang="en-US" sz="2000" dirty="0" smtClean="0"/>
          </a:p>
          <a:p>
            <a:r>
              <a:rPr lang="en-US" sz="2400" dirty="0" smtClean="0"/>
              <a:t>Use of simulation data to assert correct data handling</a:t>
            </a:r>
          </a:p>
          <a:p>
            <a:pPr lvl="1"/>
            <a:r>
              <a:rPr lang="en-US" sz="2000" dirty="0" smtClean="0"/>
              <a:t>E.g. New TT10 injection API</a:t>
            </a:r>
          </a:p>
          <a:p>
            <a:pPr lvl="1"/>
            <a:r>
              <a:rPr lang="en-US" sz="2000" dirty="0" smtClean="0"/>
              <a:t>Systematic Unit test</a:t>
            </a:r>
          </a:p>
          <a:p>
            <a:pPr lvl="1"/>
            <a:r>
              <a:rPr lang="en-US" sz="2000" dirty="0" smtClean="0"/>
              <a:t>Visual test in the navigator</a:t>
            </a:r>
            <a:endParaRPr lang="en-US" sz="2000" dirty="0" smtClean="0"/>
          </a:p>
          <a:p>
            <a:pPr lvl="1"/>
            <a:endParaRPr lang="en-US" sz="2000" dirty="0" smtClean="0"/>
          </a:p>
          <a:p>
            <a:pPr lvl="1"/>
            <a:endParaRPr lang="en-US" sz="2000" dirty="0" smtClean="0"/>
          </a:p>
          <a:p>
            <a:r>
              <a:rPr lang="en-US" sz="2400" dirty="0" smtClean="0"/>
              <a:t>Reproducing system anomalies using Python script</a:t>
            </a:r>
          </a:p>
          <a:p>
            <a:pPr lvl="1"/>
            <a:r>
              <a:rPr lang="en-US" sz="2000" dirty="0" smtClean="0"/>
              <a:t>To assist hardware team to diagnose</a:t>
            </a:r>
          </a:p>
          <a:p>
            <a:pPr lvl="1"/>
            <a:r>
              <a:rPr lang="en-US" sz="2000" dirty="0" smtClean="0"/>
              <a:t>And to avoid the anomaly returning in the future!</a:t>
            </a:r>
            <a:endParaRPr lang="en-GB" sz="2000" dirty="0"/>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23</a:t>
            </a:fld>
            <a:endParaRPr lang="en-US" dirty="0"/>
          </a:p>
        </p:txBody>
      </p:sp>
    </p:spTree>
    <p:extLst>
      <p:ext uri="{BB962C8B-B14F-4D97-AF65-F5344CB8AC3E}">
        <p14:creationId xmlns:p14="http://schemas.microsoft.com/office/powerpoint/2010/main" val="24405450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 </a:t>
            </a:r>
            <a:r>
              <a:rPr lang="en-US" dirty="0"/>
              <a:t>R</a:t>
            </a:r>
            <a:r>
              <a:rPr lang="en-US" dirty="0" smtClean="0"/>
              <a:t>esults</a:t>
            </a:r>
            <a:endParaRPr lang="en-GB" dirty="0"/>
          </a:p>
        </p:txBody>
      </p:sp>
      <p:sp>
        <p:nvSpPr>
          <p:cNvPr id="3" name="Content Placeholder 2"/>
          <p:cNvSpPr>
            <a:spLocks noGrp="1"/>
          </p:cNvSpPr>
          <p:nvPr>
            <p:ph idx="1"/>
          </p:nvPr>
        </p:nvSpPr>
        <p:spPr/>
        <p:txBody>
          <a:bodyPr>
            <a:normAutofit/>
          </a:bodyPr>
          <a:lstStyle/>
          <a:p>
            <a:pPr marL="36576" indent="0">
              <a:buNone/>
            </a:pPr>
            <a:r>
              <a:rPr lang="en-US" sz="2400" dirty="0" smtClean="0"/>
              <a:t>Revised BLMINJ system deployed during 2019 LINAC4 run</a:t>
            </a:r>
          </a:p>
          <a:p>
            <a:r>
              <a:rPr lang="en-US" sz="2000" dirty="0" smtClean="0"/>
              <a:t>Confident in the system </a:t>
            </a:r>
          </a:p>
          <a:p>
            <a:r>
              <a:rPr lang="en-US" sz="2000" dirty="0" smtClean="0"/>
              <a:t>Software now matches OP requirements </a:t>
            </a:r>
          </a:p>
          <a:p>
            <a:pPr lvl="1"/>
            <a:r>
              <a:rPr lang="en-US" sz="1800" dirty="0" smtClean="0"/>
              <a:t>After last-minute API changes for masking, interlock behavior,…</a:t>
            </a:r>
          </a:p>
          <a:p>
            <a:r>
              <a:rPr lang="en-US" sz="2000" dirty="0" smtClean="0"/>
              <a:t>Workaround in software for data-consistency problem</a:t>
            </a:r>
          </a:p>
          <a:p>
            <a:pPr lvl="1"/>
            <a:r>
              <a:rPr lang="en-US" sz="1800" dirty="0" smtClean="0"/>
              <a:t>BLM Team will continue to work on final fix during Q1 2020</a:t>
            </a:r>
          </a:p>
          <a:p>
            <a:pPr lvl="1"/>
            <a:r>
              <a:rPr lang="en-US" sz="1800" dirty="0" smtClean="0"/>
              <a:t>Some </a:t>
            </a:r>
            <a:r>
              <a:rPr lang="en-US" sz="1800" i="1" dirty="0" smtClean="0"/>
              <a:t>technical debt</a:t>
            </a:r>
            <a:r>
              <a:rPr lang="en-US" sz="1800" dirty="0" smtClean="0"/>
              <a:t> to catch up on</a:t>
            </a:r>
            <a:endParaRPr lang="en-US" sz="1800" dirty="0"/>
          </a:p>
          <a:p>
            <a:r>
              <a:rPr lang="en-US" sz="2000" dirty="0" smtClean="0"/>
              <a:t>(re)Commissioned with beam with OP </a:t>
            </a:r>
            <a:endParaRPr lang="en-US" sz="2000" dirty="0"/>
          </a:p>
          <a:p>
            <a:pPr marL="36576" indent="0">
              <a:buNone/>
            </a:pPr>
            <a:endParaRPr lang="en-US" dirty="0" smtClean="0"/>
          </a:p>
          <a:p>
            <a:endParaRPr lang="en-US" dirty="0"/>
          </a:p>
          <a:p>
            <a:endParaRPr lang="en-US" dirty="0" smtClean="0"/>
          </a:p>
          <a:p>
            <a:pPr lvl="1"/>
            <a:endParaRPr lang="en-GB" dirty="0"/>
          </a:p>
        </p:txBody>
      </p:sp>
      <p:sp>
        <p:nvSpPr>
          <p:cNvPr id="4" name="Date Placeholder 3"/>
          <p:cNvSpPr>
            <a:spLocks noGrp="1"/>
          </p:cNvSpPr>
          <p:nvPr>
            <p:ph type="dt" sz="half" idx="2"/>
          </p:nvPr>
        </p:nvSpPr>
        <p:spPr/>
        <p:txBody>
          <a:bodyPr/>
          <a:lstStyle/>
          <a:p>
            <a:fld id="{0507DA74-1D36-457C-A95B-6196767FB30B}"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24</a:t>
            </a:fld>
            <a:endParaRPr lang="en-US" dirty="0"/>
          </a:p>
        </p:txBody>
      </p:sp>
      <p:sp>
        <p:nvSpPr>
          <p:cNvPr id="9" name="TextBox 8"/>
          <p:cNvSpPr txBox="1"/>
          <p:nvPr/>
        </p:nvSpPr>
        <p:spPr>
          <a:xfrm rot="20459242">
            <a:off x="4859230" y="4792992"/>
            <a:ext cx="3238903" cy="646331"/>
          </a:xfrm>
          <a:prstGeom prst="rect">
            <a:avLst/>
          </a:prstGeom>
          <a:solidFill>
            <a:srgbClr val="92D050"/>
          </a:solidFill>
          <a:scene3d>
            <a:camera prst="orthographicFront"/>
            <a:lightRig rig="threePt" dir="t">
              <a:rot lat="0" lon="0" rev="16200000"/>
            </a:lightRig>
          </a:scene3d>
          <a:sp3d extrusionH="38100" prstMaterial="matte">
            <a:bevelT w="95250"/>
            <a:bevelB w="114300" prst="hardEdge"/>
          </a:sp3d>
        </p:spPr>
        <p:txBody>
          <a:bodyPr wrap="square" rtlCol="0">
            <a:spAutoFit/>
          </a:bodyPr>
          <a:lstStyle/>
          <a:p>
            <a:pPr algn="ctr"/>
            <a:r>
              <a:rPr lang="en-US" dirty="0" smtClean="0"/>
              <a:t>New system used successfully!!</a:t>
            </a:r>
            <a:endParaRPr lang="en-GB" dirty="0"/>
          </a:p>
        </p:txBody>
      </p:sp>
      <p:pic>
        <p:nvPicPr>
          <p:cNvPr id="1036" name="Picture 12" descr="Related image"/>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40557" t="20403" r="42568" b="24232"/>
          <a:stretch/>
        </p:blipFill>
        <p:spPr bwMode="auto">
          <a:xfrm>
            <a:off x="5102935" y="3873525"/>
            <a:ext cx="365760" cy="36576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2" descr="Related image"/>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79874" t="20409" r="3016" b="24611"/>
          <a:stretch/>
        </p:blipFill>
        <p:spPr bwMode="auto">
          <a:xfrm>
            <a:off x="3777490" y="2132985"/>
            <a:ext cx="373432" cy="36576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2" descr="Related image"/>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79874" t="20409" r="3016" b="24611"/>
          <a:stretch/>
        </p:blipFill>
        <p:spPr bwMode="auto">
          <a:xfrm>
            <a:off x="5672109" y="2492642"/>
            <a:ext cx="373432" cy="36576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2" descr="Related image"/>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79874" t="20409" r="3016" b="24611"/>
          <a:stretch/>
        </p:blipFill>
        <p:spPr bwMode="auto">
          <a:xfrm>
            <a:off x="7098178" y="3213712"/>
            <a:ext cx="373432" cy="365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65725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Future Plans</a:t>
            </a:r>
            <a:endParaRPr lang="en-GB" dirty="0"/>
          </a:p>
        </p:txBody>
      </p:sp>
      <p:sp>
        <p:nvSpPr>
          <p:cNvPr id="3" name="Content Placeholder 2"/>
          <p:cNvSpPr>
            <a:spLocks noGrp="1"/>
          </p:cNvSpPr>
          <p:nvPr>
            <p:ph idx="1"/>
          </p:nvPr>
        </p:nvSpPr>
        <p:spPr>
          <a:xfrm>
            <a:off x="457200" y="1764221"/>
            <a:ext cx="8032595" cy="3409945"/>
          </a:xfrm>
        </p:spPr>
        <p:txBody>
          <a:bodyPr/>
          <a:lstStyle/>
          <a:p>
            <a:r>
              <a:rPr lang="en-US" dirty="0" smtClean="0"/>
              <a:t>Finish PS specific concentrator</a:t>
            </a:r>
          </a:p>
          <a:p>
            <a:r>
              <a:rPr lang="en-US" dirty="0" err="1" smtClean="0"/>
              <a:t>Finalise</a:t>
            </a:r>
            <a:r>
              <a:rPr lang="en-US" dirty="0" smtClean="0"/>
              <a:t> strategy for TT10</a:t>
            </a:r>
          </a:p>
          <a:p>
            <a:r>
              <a:rPr lang="en-US" dirty="0" smtClean="0"/>
              <a:t>2 New deployments in TT2, LN4</a:t>
            </a:r>
          </a:p>
          <a:p>
            <a:r>
              <a:rPr lang="en-US" dirty="0" smtClean="0"/>
              <a:t>Many improvements for </a:t>
            </a:r>
            <a:r>
              <a:rPr lang="en-US" dirty="0"/>
              <a:t>E</a:t>
            </a:r>
            <a:r>
              <a:rPr lang="en-US" dirty="0" smtClean="0"/>
              <a:t>xpert </a:t>
            </a:r>
            <a:r>
              <a:rPr lang="en-US" dirty="0"/>
              <a:t>T</a:t>
            </a:r>
            <a:r>
              <a:rPr lang="en-US" dirty="0" smtClean="0"/>
              <a:t>ools</a:t>
            </a:r>
          </a:p>
          <a:p>
            <a:endParaRPr lang="en-US" dirty="0"/>
          </a:p>
          <a:p>
            <a:r>
              <a:rPr lang="en-US" dirty="0" smtClean="0"/>
              <a:t>Refocus on LHC system during 2020!</a:t>
            </a:r>
          </a:p>
          <a:p>
            <a:endParaRPr lang="en-US" dirty="0" smtClean="0">
              <a:solidFill>
                <a:srgbClr val="FF0000"/>
              </a:solidFill>
            </a:endParaRPr>
          </a:p>
        </p:txBody>
      </p:sp>
      <p:sp>
        <p:nvSpPr>
          <p:cNvPr id="4" name="Date Placeholder 3"/>
          <p:cNvSpPr>
            <a:spLocks noGrp="1"/>
          </p:cNvSpPr>
          <p:nvPr>
            <p:ph type="dt" sz="half" idx="2"/>
          </p:nvPr>
        </p:nvSpPr>
        <p:spPr/>
        <p:txBody>
          <a:bodyPr/>
          <a:lstStyle/>
          <a:p>
            <a:fld id="{39A2DEDC-9B03-42A1-B8B2-E2D4803F455A}"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25</a:t>
            </a:fld>
            <a:endParaRPr lang="en-US" dirty="0"/>
          </a:p>
        </p:txBody>
      </p:sp>
    </p:spTree>
    <p:extLst>
      <p:ext uri="{BB962C8B-B14F-4D97-AF65-F5344CB8AC3E}">
        <p14:creationId xmlns:p14="http://schemas.microsoft.com/office/powerpoint/2010/main" val="5687564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Conclusion</a:t>
            </a:r>
            <a:endParaRPr lang="en-GB" dirty="0"/>
          </a:p>
        </p:txBody>
      </p:sp>
      <p:sp>
        <p:nvSpPr>
          <p:cNvPr id="3" name="Content Placeholder 2"/>
          <p:cNvSpPr>
            <a:spLocks noGrp="1"/>
          </p:cNvSpPr>
          <p:nvPr>
            <p:ph idx="1"/>
          </p:nvPr>
        </p:nvSpPr>
        <p:spPr/>
        <p:txBody>
          <a:bodyPr>
            <a:normAutofit lnSpcReduction="10000"/>
          </a:bodyPr>
          <a:lstStyle/>
          <a:p>
            <a:r>
              <a:rPr lang="en-US" sz="2400" dirty="0" smtClean="0"/>
              <a:t>New BLMINJ system validated in LN4</a:t>
            </a:r>
          </a:p>
          <a:p>
            <a:pPr marL="36576" indent="0">
              <a:buNone/>
            </a:pPr>
            <a:endParaRPr lang="en-US" sz="2400" dirty="0" smtClean="0"/>
          </a:p>
          <a:p>
            <a:r>
              <a:rPr lang="en-US" sz="2400" dirty="0" smtClean="0"/>
              <a:t>One BLMINJ system for all installations</a:t>
            </a:r>
          </a:p>
          <a:p>
            <a:pPr marL="36576" indent="0">
              <a:buNone/>
            </a:pPr>
            <a:endParaRPr lang="en-US" sz="2400" dirty="0" smtClean="0"/>
          </a:p>
          <a:p>
            <a:r>
              <a:rPr lang="en-US" sz="2400" dirty="0" smtClean="0"/>
              <a:t>SW experts provide assistance for system validation as well as the FESA class and Expert GUIs</a:t>
            </a:r>
          </a:p>
          <a:p>
            <a:pPr marL="36576" indent="0">
              <a:buNone/>
            </a:pPr>
            <a:endParaRPr lang="en-US" sz="2400" dirty="0" smtClean="0"/>
          </a:p>
          <a:p>
            <a:r>
              <a:rPr lang="en-US" sz="2400" dirty="0" smtClean="0"/>
              <a:t>Small changes in the driver level can propagate to many changes in upper layers</a:t>
            </a:r>
          </a:p>
          <a:p>
            <a:pPr marL="36576" indent="0">
              <a:buNone/>
            </a:pPr>
            <a:endParaRPr lang="en-US" sz="2400" dirty="0" smtClean="0"/>
          </a:p>
          <a:p>
            <a:r>
              <a:rPr lang="en-US" sz="2400" dirty="0" smtClean="0"/>
              <a:t>Agile methodologies are our allies when working with complex systems</a:t>
            </a:r>
          </a:p>
          <a:p>
            <a:endParaRPr lang="en-GB" dirty="0"/>
          </a:p>
        </p:txBody>
      </p:sp>
      <p:sp>
        <p:nvSpPr>
          <p:cNvPr id="4" name="Date Placeholder 3"/>
          <p:cNvSpPr>
            <a:spLocks noGrp="1"/>
          </p:cNvSpPr>
          <p:nvPr>
            <p:ph type="dt" sz="half" idx="2"/>
          </p:nvPr>
        </p:nvSpPr>
        <p:spPr/>
        <p:txBody>
          <a:bodyPr/>
          <a:lstStyle/>
          <a:p>
            <a:fld id="{39A2DEDC-9B03-42A1-B8B2-E2D4803F455A}"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26</a:t>
            </a:fld>
            <a:endParaRPr lang="en-US" dirty="0"/>
          </a:p>
        </p:txBody>
      </p:sp>
    </p:spTree>
    <p:extLst>
      <p:ext uri="{BB962C8B-B14F-4D97-AF65-F5344CB8AC3E}">
        <p14:creationId xmlns:p14="http://schemas.microsoft.com/office/powerpoint/2010/main" val="20691897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50844" y="233363"/>
            <a:ext cx="8226425" cy="939800"/>
          </a:xfrm>
        </p:spPr>
        <p:txBody>
          <a:bodyPr>
            <a:normAutofit/>
          </a:bodyPr>
          <a:lstStyle/>
          <a:p>
            <a:pPr algn="ctr"/>
            <a:r>
              <a:rPr lang="en-US" dirty="0" smtClean="0">
                <a:solidFill>
                  <a:schemeClr val="bg1"/>
                </a:solidFill>
              </a:rPr>
              <a:t>Questions</a:t>
            </a:r>
            <a:endParaRPr lang="en-GB" dirty="0">
              <a:solidFill>
                <a:schemeClr val="bg1"/>
              </a:solidFill>
            </a:endParaRPr>
          </a:p>
        </p:txBody>
      </p:sp>
      <p:sp>
        <p:nvSpPr>
          <p:cNvPr id="3" name="Content Placeholder 2"/>
          <p:cNvSpPr>
            <a:spLocks noGrp="1"/>
          </p:cNvSpPr>
          <p:nvPr>
            <p:ph idx="4294967295"/>
          </p:nvPr>
        </p:nvSpPr>
        <p:spPr>
          <a:xfrm>
            <a:off x="3092068" y="5309366"/>
            <a:ext cx="3330766" cy="1035585"/>
          </a:xfrm>
        </p:spPr>
        <p:txBody>
          <a:bodyPr>
            <a:noAutofit/>
          </a:bodyPr>
          <a:lstStyle/>
          <a:p>
            <a:pPr marL="36576" indent="0">
              <a:buNone/>
            </a:pPr>
            <a:r>
              <a:rPr lang="en-US" sz="4800" dirty="0" smtClean="0">
                <a:solidFill>
                  <a:schemeClr val="bg1"/>
                </a:solidFill>
              </a:rPr>
              <a:t>Thank you</a:t>
            </a:r>
          </a:p>
          <a:p>
            <a:pPr marL="36576" indent="0">
              <a:buNone/>
            </a:pPr>
            <a:endParaRPr lang="en-GB" sz="4800" dirty="0">
              <a:solidFill>
                <a:schemeClr val="bg1"/>
              </a:solidFill>
            </a:endParaRPr>
          </a:p>
        </p:txBody>
      </p:sp>
      <p:sp>
        <p:nvSpPr>
          <p:cNvPr id="4" name="Date Placeholder 3"/>
          <p:cNvSpPr>
            <a:spLocks noGrp="1"/>
          </p:cNvSpPr>
          <p:nvPr>
            <p:ph type="dt" sz="half" idx="4294967295"/>
          </p:nvPr>
        </p:nvSpPr>
        <p:spPr>
          <a:xfrm>
            <a:off x="0" y="6362700"/>
            <a:ext cx="2133600" cy="365125"/>
          </a:xfrm>
        </p:spPr>
        <p:txBody>
          <a:bodyPr/>
          <a:lstStyle/>
          <a:p>
            <a:fld id="{56CDCFD3-3BF3-4D38-B96B-6A19FB28143E}" type="datetime1">
              <a:rPr lang="en-GB" smtClean="0"/>
              <a:t>06/12/2019</a:t>
            </a:fld>
            <a:endParaRPr lang="en-US" dirty="0"/>
          </a:p>
        </p:txBody>
      </p:sp>
      <p:sp>
        <p:nvSpPr>
          <p:cNvPr id="5" name="Slide Number Placeholder 4"/>
          <p:cNvSpPr>
            <a:spLocks noGrp="1"/>
          </p:cNvSpPr>
          <p:nvPr>
            <p:ph type="sldNum" sz="quarter" idx="4294967295"/>
          </p:nvPr>
        </p:nvSpPr>
        <p:spPr>
          <a:xfrm>
            <a:off x="8642350" y="6356350"/>
            <a:ext cx="501650" cy="365125"/>
          </a:xfrm>
        </p:spPr>
        <p:txBody>
          <a:bodyPr/>
          <a:lstStyle/>
          <a:p>
            <a:fld id="{17918391-D411-FE40-AAD7-861AE5233E0E}" type="slidenum">
              <a:rPr lang="en-US" smtClean="0"/>
              <a:pPr/>
              <a:t>27</a:t>
            </a:fld>
            <a:endParaRPr lang="en-US" dirty="0"/>
          </a:p>
        </p:txBody>
      </p:sp>
    </p:spTree>
    <p:extLst>
      <p:ext uri="{BB962C8B-B14F-4D97-AF65-F5344CB8AC3E}">
        <p14:creationId xmlns:p14="http://schemas.microsoft.com/office/powerpoint/2010/main" val="23682905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Backup Slides</a:t>
            </a:r>
            <a:endParaRPr lang="en-GB" dirty="0"/>
          </a:p>
        </p:txBody>
      </p:sp>
      <p:sp>
        <p:nvSpPr>
          <p:cNvPr id="7" name="Text Placeholder 6"/>
          <p:cNvSpPr>
            <a:spLocks noGrp="1"/>
          </p:cNvSpPr>
          <p:nvPr>
            <p:ph type="body" idx="10"/>
          </p:nvPr>
        </p:nvSpPr>
        <p:spPr/>
        <p:txBody>
          <a:bodyPr/>
          <a:lstStyle/>
          <a:p>
            <a:endParaRPr lang="en-GB"/>
          </a:p>
        </p:txBody>
      </p:sp>
      <p:sp>
        <p:nvSpPr>
          <p:cNvPr id="4" name="Date Placeholder 3"/>
          <p:cNvSpPr>
            <a:spLocks noGrp="1"/>
          </p:cNvSpPr>
          <p:nvPr>
            <p:ph type="dt" sz="half" idx="4294967295"/>
          </p:nvPr>
        </p:nvSpPr>
        <p:spPr>
          <a:xfrm>
            <a:off x="0" y="6362700"/>
            <a:ext cx="2133600" cy="365125"/>
          </a:xfrm>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294967295"/>
          </p:nvPr>
        </p:nvSpPr>
        <p:spPr>
          <a:xfrm>
            <a:off x="8642350" y="6356350"/>
            <a:ext cx="501650" cy="365125"/>
          </a:xfrm>
        </p:spPr>
        <p:txBody>
          <a:bodyPr/>
          <a:lstStyle/>
          <a:p>
            <a:fld id="{17918391-D411-FE40-AAD7-861AE5233E0E}" type="slidenum">
              <a:rPr lang="en-US" smtClean="0"/>
              <a:pPr/>
              <a:t>28</a:t>
            </a:fld>
            <a:endParaRPr lang="en-US" dirty="0"/>
          </a:p>
        </p:txBody>
      </p:sp>
    </p:spTree>
    <p:extLst>
      <p:ext uri="{BB962C8B-B14F-4D97-AF65-F5344CB8AC3E}">
        <p14:creationId xmlns:p14="http://schemas.microsoft.com/office/powerpoint/2010/main" val="14345328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478" y="223545"/>
            <a:ext cx="8226854" cy="940443"/>
          </a:xfrm>
        </p:spPr>
        <p:txBody>
          <a:bodyPr>
            <a:normAutofit/>
          </a:bodyPr>
          <a:lstStyle/>
          <a:p>
            <a:r>
              <a:rPr lang="en-US" dirty="0" smtClean="0"/>
              <a:t>Hardware changes</a:t>
            </a:r>
            <a:endParaRPr lang="en-GB" dirty="0"/>
          </a:p>
        </p:txBody>
      </p:sp>
      <p:grpSp>
        <p:nvGrpSpPr>
          <p:cNvPr id="4" name="Group 3"/>
          <p:cNvGrpSpPr/>
          <p:nvPr/>
        </p:nvGrpSpPr>
        <p:grpSpPr>
          <a:xfrm>
            <a:off x="259892" y="2187787"/>
            <a:ext cx="8571645" cy="2918215"/>
            <a:chOff x="465944" y="572307"/>
            <a:chExt cx="8131362" cy="2649655"/>
          </a:xfrm>
        </p:grpSpPr>
        <p:pic>
          <p:nvPicPr>
            <p:cNvPr id="5" name="Picture 4"/>
            <p:cNvPicPr>
              <a:picLocks noChangeAspect="1"/>
            </p:cNvPicPr>
            <p:nvPr/>
          </p:nvPicPr>
          <p:blipFill>
            <a:blip r:embed="rId2"/>
            <a:stretch>
              <a:fillRect/>
            </a:stretch>
          </p:blipFill>
          <p:spPr>
            <a:xfrm>
              <a:off x="4800600" y="572307"/>
              <a:ext cx="3796706" cy="2649655"/>
            </a:xfrm>
            <a:prstGeom prst="rect">
              <a:avLst/>
            </a:prstGeom>
          </p:spPr>
        </p:pic>
        <p:pic>
          <p:nvPicPr>
            <p:cNvPr id="6" name="Picture 5"/>
            <p:cNvPicPr>
              <a:picLocks noChangeAspect="1"/>
            </p:cNvPicPr>
            <p:nvPr/>
          </p:nvPicPr>
          <p:blipFill>
            <a:blip r:embed="rId3"/>
            <a:stretch>
              <a:fillRect/>
            </a:stretch>
          </p:blipFill>
          <p:spPr>
            <a:xfrm>
              <a:off x="465944" y="932951"/>
              <a:ext cx="3822413" cy="2220640"/>
            </a:xfrm>
            <a:prstGeom prst="rect">
              <a:avLst/>
            </a:prstGeom>
          </p:spPr>
        </p:pic>
        <p:sp>
          <p:nvSpPr>
            <p:cNvPr id="7" name="Right Arrow 6"/>
            <p:cNvSpPr/>
            <p:nvPr/>
          </p:nvSpPr>
          <p:spPr>
            <a:xfrm>
              <a:off x="4288358" y="1897134"/>
              <a:ext cx="40198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7839080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Outline</a:t>
            </a:r>
            <a:endParaRPr lang="en-GB" dirty="0"/>
          </a:p>
        </p:txBody>
      </p:sp>
      <p:sp>
        <p:nvSpPr>
          <p:cNvPr id="7" name="Content Placeholder 6"/>
          <p:cNvSpPr>
            <a:spLocks noGrp="1"/>
          </p:cNvSpPr>
          <p:nvPr>
            <p:ph idx="1"/>
          </p:nvPr>
        </p:nvSpPr>
        <p:spPr/>
        <p:txBody>
          <a:bodyPr>
            <a:normAutofit lnSpcReduction="10000"/>
          </a:bodyPr>
          <a:lstStyle/>
          <a:p>
            <a:r>
              <a:rPr lang="en-US" dirty="0" smtClean="0"/>
              <a:t>Projects I Am </a:t>
            </a:r>
            <a:r>
              <a:rPr lang="en-US" dirty="0"/>
              <a:t>I</a:t>
            </a:r>
            <a:r>
              <a:rPr lang="en-US" dirty="0" smtClean="0"/>
              <a:t>nvolved With</a:t>
            </a:r>
          </a:p>
          <a:p>
            <a:r>
              <a:rPr lang="en-US" dirty="0" smtClean="0"/>
              <a:t>Agile Approach</a:t>
            </a:r>
          </a:p>
          <a:p>
            <a:endParaRPr lang="en-US" dirty="0" smtClean="0"/>
          </a:p>
          <a:p>
            <a:r>
              <a:rPr lang="en-US" dirty="0" smtClean="0"/>
              <a:t>BLMINJ System Overview</a:t>
            </a:r>
          </a:p>
          <a:p>
            <a:r>
              <a:rPr lang="en-US" dirty="0" smtClean="0"/>
              <a:t>BLMINJ LS2 Changes</a:t>
            </a:r>
          </a:p>
          <a:p>
            <a:r>
              <a:rPr lang="en-US" dirty="0" smtClean="0"/>
              <a:t>Challenges of Software Development</a:t>
            </a:r>
          </a:p>
          <a:p>
            <a:pPr marL="36576" indent="0">
              <a:buNone/>
            </a:pPr>
            <a:endParaRPr lang="en-US" dirty="0" smtClean="0"/>
          </a:p>
          <a:p>
            <a:r>
              <a:rPr lang="en-US" dirty="0" smtClean="0"/>
              <a:t>Initial Results &amp; </a:t>
            </a:r>
            <a:r>
              <a:rPr lang="en-US" dirty="0"/>
              <a:t>F</a:t>
            </a:r>
            <a:r>
              <a:rPr lang="en-US" dirty="0" smtClean="0"/>
              <a:t>uture Work </a:t>
            </a:r>
          </a:p>
          <a:p>
            <a:r>
              <a:rPr lang="en-US" dirty="0" smtClean="0"/>
              <a:t>Conclusion</a:t>
            </a:r>
          </a:p>
          <a:p>
            <a:endParaRPr lang="en-US" dirty="0" smtClean="0"/>
          </a:p>
          <a:p>
            <a:endParaRPr lang="en-GB" dirty="0"/>
          </a:p>
        </p:txBody>
      </p:sp>
      <p:sp>
        <p:nvSpPr>
          <p:cNvPr id="3" name="Date Placeholder 2"/>
          <p:cNvSpPr>
            <a:spLocks noGrp="1"/>
          </p:cNvSpPr>
          <p:nvPr>
            <p:ph type="dt" sz="half" idx="2"/>
          </p:nvPr>
        </p:nvSpPr>
        <p:spPr/>
        <p:txBody>
          <a:bodyPr/>
          <a:lstStyle/>
          <a:p>
            <a:fld id="{0FD99E09-3B06-48F8-8ABE-01C1389A92ED}" type="datetime1">
              <a:rPr lang="en-GB" smtClean="0"/>
              <a:t>06/12/2019</a:t>
            </a:fld>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405591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BLMINJ System Overview</a:t>
            </a:r>
            <a:endParaRPr lang="en-GB" dirty="0"/>
          </a:p>
        </p:txBody>
      </p:sp>
      <p:pic>
        <p:nvPicPr>
          <p:cNvPr id="7" name="Content Placeholder 6"/>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1" y="1173935"/>
            <a:ext cx="9192285" cy="4656101"/>
          </a:xfrm>
        </p:spPr>
      </p:pic>
      <p:sp>
        <p:nvSpPr>
          <p:cNvPr id="4" name="Date Placeholder 3"/>
          <p:cNvSpPr>
            <a:spLocks noGrp="1"/>
          </p:cNvSpPr>
          <p:nvPr>
            <p:ph type="dt" sz="half" idx="2"/>
          </p:nvPr>
        </p:nvSpPr>
        <p:spPr/>
        <p:txBody>
          <a:bodyPr/>
          <a:lstStyle/>
          <a:p>
            <a:fld id="{720886B1-D517-4C0A-8F1F-EF8A2A96E843}"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30</a:t>
            </a:fld>
            <a:endParaRPr lang="en-US" dirty="0"/>
          </a:p>
        </p:txBody>
      </p:sp>
    </p:spTree>
    <p:extLst>
      <p:ext uri="{BB962C8B-B14F-4D97-AF65-F5344CB8AC3E}">
        <p14:creationId xmlns:p14="http://schemas.microsoft.com/office/powerpoint/2010/main" val="25499054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754867"/>
          </a:xfrm>
        </p:spPr>
        <p:txBody>
          <a:bodyPr>
            <a:normAutofit fontScale="90000"/>
          </a:bodyPr>
          <a:lstStyle/>
          <a:p>
            <a:r>
              <a:rPr lang="en-US" dirty="0" smtClean="0"/>
              <a:t>BLM Systems at CERN</a:t>
            </a:r>
            <a:endParaRPr lang="en-GB" dirty="0"/>
          </a:p>
        </p:txBody>
      </p:sp>
      <p:sp>
        <p:nvSpPr>
          <p:cNvPr id="4" name="Date Placeholder 3"/>
          <p:cNvSpPr>
            <a:spLocks noGrp="1"/>
          </p:cNvSpPr>
          <p:nvPr>
            <p:ph type="dt" sz="half" idx="2"/>
          </p:nvPr>
        </p:nvSpPr>
        <p:spPr/>
        <p:txBody>
          <a:bodyPr/>
          <a:lstStyle/>
          <a:p>
            <a:fld id="{3DEA82A7-0EC8-4D9B-9DB3-DC7F6D5F048E}"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31</a:t>
            </a:fld>
            <a:endParaRPr lang="en-US" dirty="0"/>
          </a:p>
        </p:txBody>
      </p:sp>
      <p:pic>
        <p:nvPicPr>
          <p:cNvPr id="1026" name="Picture 2" descr="https://i.guim.co.uk/img/media/918e3dddebf3d371bac797d5efe435fec330bc9d/0_0_1698_1244/master/1698.jpg?width=700&amp;quality=85&amp;auto=format&amp;fit=max&amp;s=e2b885648c5486075a0d5f52b2a8207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448" y="991372"/>
            <a:ext cx="7675928" cy="562536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3358404" y="5748276"/>
            <a:ext cx="935915" cy="236667"/>
          </a:xfrm>
          <a:prstGeom prst="rect">
            <a:avLst/>
          </a:prstGeom>
          <a:solidFill>
            <a:schemeClr val="bg1"/>
          </a:solidFill>
          <a:ln>
            <a:noFill/>
          </a:ln>
          <a:effectLst>
            <a:glow rad="495300">
              <a:schemeClr val="accent1">
                <a:tint val="30000"/>
                <a:shade val="95000"/>
                <a:satMod val="300000"/>
                <a:alpha val="50000"/>
              </a:schemeClr>
            </a:glow>
            <a:outerShdw blurRad="50800" dist="50800" dir="5400000" algn="ctr" rotWithShape="0">
              <a:schemeClr val="bg1"/>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dirty="0" smtClean="0">
                <a:ln w="0"/>
                <a:solidFill>
                  <a:schemeClr val="tx1"/>
                </a:solidFill>
                <a:effectLst>
                  <a:outerShdw blurRad="38100" dist="19050" dir="2700000" algn="tl" rotWithShape="0">
                    <a:schemeClr val="dk1">
                      <a:alpha val="40000"/>
                    </a:schemeClr>
                  </a:outerShdw>
                </a:effectLst>
              </a:rPr>
              <a:t>LINAC 4</a:t>
            </a:r>
            <a:endParaRPr lang="en-GB" sz="1400" dirty="0">
              <a:ln w="0"/>
              <a:solidFill>
                <a:schemeClr val="tx1"/>
              </a:solidFill>
              <a:effectLst>
                <a:outerShdw blurRad="38100" dist="19050" dir="2700000" algn="tl" rotWithShape="0">
                  <a:schemeClr val="dk1">
                    <a:alpha val="40000"/>
                  </a:schemeClr>
                </a:outerShdw>
              </a:effectLst>
            </a:endParaRPr>
          </a:p>
        </p:txBody>
      </p:sp>
      <p:sp>
        <p:nvSpPr>
          <p:cNvPr id="3" name="TextBox 2"/>
          <p:cNvSpPr txBox="1"/>
          <p:nvPr/>
        </p:nvSpPr>
        <p:spPr>
          <a:xfrm>
            <a:off x="8170400" y="1682592"/>
            <a:ext cx="768096" cy="369332"/>
          </a:xfrm>
          <a:prstGeom prst="rect">
            <a:avLst/>
          </a:prstGeom>
          <a:noFill/>
        </p:spPr>
        <p:txBody>
          <a:bodyPr wrap="square" rtlCol="0">
            <a:spAutoFit/>
          </a:bodyPr>
          <a:lstStyle/>
          <a:p>
            <a:r>
              <a:rPr lang="en-US" dirty="0" smtClean="0"/>
              <a:t>LHC</a:t>
            </a:r>
            <a:endParaRPr lang="en-GB" dirty="0"/>
          </a:p>
        </p:txBody>
      </p:sp>
      <p:sp>
        <p:nvSpPr>
          <p:cNvPr id="8" name="TextBox 7"/>
          <p:cNvSpPr txBox="1"/>
          <p:nvPr/>
        </p:nvSpPr>
        <p:spPr>
          <a:xfrm>
            <a:off x="8213285" y="3020957"/>
            <a:ext cx="768096" cy="369332"/>
          </a:xfrm>
          <a:prstGeom prst="rect">
            <a:avLst/>
          </a:prstGeom>
          <a:noFill/>
        </p:spPr>
        <p:txBody>
          <a:bodyPr wrap="square" rtlCol="0">
            <a:spAutoFit/>
          </a:bodyPr>
          <a:lstStyle/>
          <a:p>
            <a:r>
              <a:rPr lang="en-US" dirty="0" smtClean="0"/>
              <a:t>SPS</a:t>
            </a:r>
            <a:endParaRPr lang="en-GB" dirty="0"/>
          </a:p>
        </p:txBody>
      </p:sp>
      <p:sp>
        <p:nvSpPr>
          <p:cNvPr id="9" name="TextBox 8"/>
          <p:cNvSpPr txBox="1"/>
          <p:nvPr/>
        </p:nvSpPr>
        <p:spPr>
          <a:xfrm>
            <a:off x="8008459" y="4441358"/>
            <a:ext cx="1177747" cy="369332"/>
          </a:xfrm>
          <a:prstGeom prst="rect">
            <a:avLst/>
          </a:prstGeom>
          <a:noFill/>
        </p:spPr>
        <p:txBody>
          <a:bodyPr wrap="square" rtlCol="0">
            <a:spAutoFit/>
          </a:bodyPr>
          <a:lstStyle/>
          <a:p>
            <a:r>
              <a:rPr lang="en-US" dirty="0" smtClean="0"/>
              <a:t>Injectors*</a:t>
            </a:r>
            <a:endParaRPr lang="en-GB" dirty="0"/>
          </a:p>
        </p:txBody>
      </p:sp>
      <p:sp>
        <p:nvSpPr>
          <p:cNvPr id="10" name="TextBox 9"/>
          <p:cNvSpPr txBox="1"/>
          <p:nvPr/>
        </p:nvSpPr>
        <p:spPr>
          <a:xfrm>
            <a:off x="7085972" y="6481610"/>
            <a:ext cx="1638605" cy="338554"/>
          </a:xfrm>
          <a:prstGeom prst="rect">
            <a:avLst/>
          </a:prstGeom>
          <a:noFill/>
        </p:spPr>
        <p:txBody>
          <a:bodyPr wrap="square" rtlCol="0">
            <a:spAutoFit/>
          </a:bodyPr>
          <a:lstStyle/>
          <a:p>
            <a:r>
              <a:rPr lang="en-US" sz="1600" dirty="0" smtClean="0"/>
              <a:t>*Except SPS</a:t>
            </a:r>
            <a:endParaRPr lang="en-GB" sz="1600" dirty="0"/>
          </a:p>
        </p:txBody>
      </p:sp>
    </p:spTree>
    <p:extLst>
      <p:ext uri="{BB962C8B-B14F-4D97-AF65-F5344CB8AC3E}">
        <p14:creationId xmlns:p14="http://schemas.microsoft.com/office/powerpoint/2010/main" val="3023812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47" y="233492"/>
            <a:ext cx="8792871" cy="754867"/>
          </a:xfrm>
        </p:spPr>
        <p:txBody>
          <a:bodyPr>
            <a:noAutofit/>
          </a:bodyPr>
          <a:lstStyle/>
          <a:p>
            <a:r>
              <a:rPr lang="en-US" sz="3600" dirty="0" smtClean="0"/>
              <a:t>BLM systems in the Injectors (</a:t>
            </a:r>
            <a:r>
              <a:rPr lang="en-US" sz="3600" dirty="0" err="1" smtClean="0"/>
              <a:t>BLMInj</a:t>
            </a:r>
            <a:r>
              <a:rPr lang="en-US" sz="3600" dirty="0" smtClean="0"/>
              <a:t>)*</a:t>
            </a:r>
            <a:endParaRPr lang="en-GB" sz="3600" dirty="0"/>
          </a:p>
        </p:txBody>
      </p:sp>
      <p:sp>
        <p:nvSpPr>
          <p:cNvPr id="4" name="Date Placeholder 3"/>
          <p:cNvSpPr>
            <a:spLocks noGrp="1"/>
          </p:cNvSpPr>
          <p:nvPr>
            <p:ph type="dt" sz="half" idx="2"/>
          </p:nvPr>
        </p:nvSpPr>
        <p:spPr/>
        <p:txBody>
          <a:bodyPr/>
          <a:lstStyle/>
          <a:p>
            <a:fld id="{3DEA82A7-0EC8-4D9B-9DB3-DC7F6D5F048E}"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32</a:t>
            </a:fld>
            <a:endParaRPr lang="en-US" dirty="0"/>
          </a:p>
        </p:txBody>
      </p:sp>
      <p:pic>
        <p:nvPicPr>
          <p:cNvPr id="1026" name="Picture 2" descr="https://i.guim.co.uk/img/media/918e3dddebf3d371bac797d5efe435fec330bc9d/0_0_1698_1244/master/1698.jpg?width=700&amp;quality=85&amp;auto=format&amp;fit=max&amp;s=e2b885648c5486075a0d5f52b2a82076"/>
          <p:cNvPicPr>
            <a:picLocks noChangeAspect="1" noChangeArrowheads="1"/>
          </p:cNvPicPr>
          <p:nvPr/>
        </p:nvPicPr>
        <p:blipFill rotWithShape="1">
          <a:blip r:embed="rId3">
            <a:extLst>
              <a:ext uri="{28A0092B-C50C-407E-A947-70E740481C1C}">
                <a14:useLocalDpi xmlns:a14="http://schemas.microsoft.com/office/drawing/2010/main" val="0"/>
              </a:ext>
            </a:extLst>
          </a:blip>
          <a:srcRect t="31113"/>
          <a:stretch/>
        </p:blipFill>
        <p:spPr bwMode="auto">
          <a:xfrm>
            <a:off x="-113402" y="1304636"/>
            <a:ext cx="9368057" cy="472941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3100220" y="5108940"/>
            <a:ext cx="935915" cy="236667"/>
          </a:xfrm>
          <a:prstGeom prst="rect">
            <a:avLst/>
          </a:prstGeom>
          <a:solidFill>
            <a:schemeClr val="bg1"/>
          </a:solidFill>
          <a:ln>
            <a:noFill/>
          </a:ln>
          <a:effectLst>
            <a:glow rad="495300">
              <a:schemeClr val="accent1">
                <a:tint val="30000"/>
                <a:shade val="95000"/>
                <a:satMod val="300000"/>
                <a:alpha val="50000"/>
              </a:schemeClr>
            </a:glow>
            <a:outerShdw blurRad="50800" dist="50800" dir="5400000" algn="ctr" rotWithShape="0">
              <a:schemeClr val="bg1"/>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dirty="0" smtClean="0">
                <a:ln w="0"/>
                <a:solidFill>
                  <a:schemeClr val="tx1"/>
                </a:solidFill>
                <a:effectLst>
                  <a:outerShdw blurRad="38100" dist="19050" dir="2700000" algn="tl" rotWithShape="0">
                    <a:schemeClr val="dk1">
                      <a:alpha val="40000"/>
                    </a:schemeClr>
                  </a:outerShdw>
                </a:effectLst>
              </a:rPr>
              <a:t>LINAC 4</a:t>
            </a:r>
            <a:endParaRPr lang="en-GB" sz="1400" dirty="0">
              <a:ln w="0"/>
              <a:solidFill>
                <a:schemeClr val="tx1"/>
              </a:solidFill>
              <a:effectLst>
                <a:outerShdw blurRad="38100" dist="19050" dir="2700000" algn="tl" rotWithShape="0">
                  <a:schemeClr val="dk1">
                    <a:alpha val="40000"/>
                  </a:schemeClr>
                </a:outerShdw>
              </a:effectLst>
            </a:endParaRPr>
          </a:p>
        </p:txBody>
      </p:sp>
      <p:sp>
        <p:nvSpPr>
          <p:cNvPr id="7" name="TextBox 6"/>
          <p:cNvSpPr txBox="1"/>
          <p:nvPr/>
        </p:nvSpPr>
        <p:spPr>
          <a:xfrm>
            <a:off x="7045449" y="6459493"/>
            <a:ext cx="1638605" cy="338554"/>
          </a:xfrm>
          <a:prstGeom prst="rect">
            <a:avLst/>
          </a:prstGeom>
          <a:noFill/>
        </p:spPr>
        <p:txBody>
          <a:bodyPr wrap="square" rtlCol="0">
            <a:spAutoFit/>
          </a:bodyPr>
          <a:lstStyle/>
          <a:p>
            <a:r>
              <a:rPr lang="en-US" sz="1600" dirty="0" smtClean="0"/>
              <a:t>*Except SPS</a:t>
            </a:r>
            <a:endParaRPr lang="en-GB" sz="1600" dirty="0"/>
          </a:p>
        </p:txBody>
      </p:sp>
    </p:spTree>
    <p:extLst>
      <p:ext uri="{BB962C8B-B14F-4D97-AF65-F5344CB8AC3E}">
        <p14:creationId xmlns:p14="http://schemas.microsoft.com/office/powerpoint/2010/main" val="9390256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Integration Periods</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dirty="0"/>
              <a:t>Continuously the processing electronics will calculate 4 </a:t>
            </a:r>
            <a:r>
              <a:rPr lang="en-GB" b="1" dirty="0"/>
              <a:t>integration period values </a:t>
            </a:r>
            <a:r>
              <a:rPr lang="en-GB" dirty="0"/>
              <a:t>for each channel:</a:t>
            </a:r>
          </a:p>
          <a:p>
            <a:r>
              <a:rPr lang="en-GB" b="1" dirty="0">
                <a:solidFill>
                  <a:schemeClr val="tx2"/>
                </a:solidFill>
              </a:rPr>
              <a:t>2 </a:t>
            </a:r>
            <a:r>
              <a:rPr lang="en-GB" b="1" dirty="0">
                <a:solidFill>
                  <a:schemeClr val="tx2"/>
                </a:solidFill>
                <a:sym typeface="Symbol"/>
              </a:rPr>
              <a:t></a:t>
            </a:r>
            <a:r>
              <a:rPr lang="en-GB" b="1" dirty="0">
                <a:solidFill>
                  <a:schemeClr val="tx2"/>
                </a:solidFill>
              </a:rPr>
              <a:t>s</a:t>
            </a:r>
            <a:r>
              <a:rPr lang="en-GB" dirty="0"/>
              <a:t>, </a:t>
            </a:r>
            <a:r>
              <a:rPr lang="en-GB" b="1" dirty="0"/>
              <a:t>400 </a:t>
            </a:r>
            <a:r>
              <a:rPr lang="en-GB" b="1" dirty="0">
                <a:sym typeface="Symbol"/>
              </a:rPr>
              <a:t></a:t>
            </a:r>
            <a:r>
              <a:rPr lang="en-GB" b="1" dirty="0"/>
              <a:t>s</a:t>
            </a:r>
            <a:r>
              <a:rPr lang="en-GB" dirty="0"/>
              <a:t>, </a:t>
            </a:r>
            <a:r>
              <a:rPr lang="en-GB" b="1" dirty="0"/>
              <a:t>1 </a:t>
            </a:r>
            <a:r>
              <a:rPr lang="en-GB" b="1" dirty="0" err="1"/>
              <a:t>ms</a:t>
            </a:r>
            <a:r>
              <a:rPr lang="en-GB" b="1" dirty="0"/>
              <a:t> </a:t>
            </a:r>
            <a:r>
              <a:rPr lang="en-GB" dirty="0"/>
              <a:t>and </a:t>
            </a:r>
            <a:r>
              <a:rPr lang="en-GB" b="1" dirty="0">
                <a:solidFill>
                  <a:schemeClr val="tx2"/>
                </a:solidFill>
              </a:rPr>
              <a:t>1.2 s</a:t>
            </a:r>
            <a:r>
              <a:rPr lang="en-GB" dirty="0"/>
              <a:t> (full cycle)</a:t>
            </a:r>
          </a:p>
          <a:p>
            <a:pPr lvl="1"/>
            <a:r>
              <a:rPr lang="en-GB" dirty="0"/>
              <a:t>implemented as moving sum windows in the hardware</a:t>
            </a:r>
          </a:p>
          <a:p>
            <a:pPr lvl="1"/>
            <a:r>
              <a:rPr lang="en-GB" dirty="0"/>
              <a:t>calculation refreshed at acquisition frequency</a:t>
            </a:r>
          </a:p>
          <a:p>
            <a:r>
              <a:rPr lang="en-GB" dirty="0"/>
              <a:t>Compare with predefined thresholds </a:t>
            </a:r>
          </a:p>
          <a:p>
            <a:pPr lvl="1"/>
            <a:r>
              <a:rPr lang="en-GB" b="1" dirty="0"/>
              <a:t>Machine protection </a:t>
            </a:r>
            <a:r>
              <a:rPr lang="en-GB" dirty="0"/>
              <a:t>with </a:t>
            </a:r>
            <a:r>
              <a:rPr lang="en-GB" dirty="0">
                <a:solidFill>
                  <a:schemeClr val="tx2"/>
                </a:solidFill>
              </a:rPr>
              <a:t>hardware</a:t>
            </a:r>
            <a:r>
              <a:rPr lang="en-GB" dirty="0"/>
              <a:t> implementation  </a:t>
            </a:r>
            <a:br>
              <a:rPr lang="en-GB" dirty="0"/>
            </a:br>
            <a:r>
              <a:rPr lang="en-GB" dirty="0"/>
              <a:t>comparisons on each refresh</a:t>
            </a:r>
          </a:p>
          <a:p>
            <a:pPr lvl="1"/>
            <a:r>
              <a:rPr lang="en-GB" b="1" dirty="0"/>
              <a:t>Limit radiation levels </a:t>
            </a:r>
            <a:r>
              <a:rPr lang="en-GB" dirty="0"/>
              <a:t>with </a:t>
            </a:r>
            <a:r>
              <a:rPr lang="en-GB" dirty="0">
                <a:solidFill>
                  <a:schemeClr val="tx2"/>
                </a:solidFill>
              </a:rPr>
              <a:t>software</a:t>
            </a:r>
            <a:r>
              <a:rPr lang="en-GB" dirty="0"/>
              <a:t> implementation  </a:t>
            </a:r>
            <a:br>
              <a:rPr lang="en-GB" dirty="0"/>
            </a:br>
            <a:r>
              <a:rPr lang="en-GB" dirty="0"/>
              <a:t>comparisons at end of cycle</a:t>
            </a:r>
          </a:p>
          <a:p>
            <a:pPr lvl="1"/>
            <a:r>
              <a:rPr lang="en-GB" dirty="0"/>
              <a:t>See also next slide.</a:t>
            </a:r>
          </a:p>
          <a:p>
            <a:r>
              <a:rPr lang="en-GB" dirty="0"/>
              <a:t>Calculate for each channel the </a:t>
            </a:r>
            <a:r>
              <a:rPr lang="en-GB" dirty="0">
                <a:solidFill>
                  <a:schemeClr val="tx2"/>
                </a:solidFill>
              </a:rPr>
              <a:t>maximum</a:t>
            </a:r>
            <a:r>
              <a:rPr lang="en-GB" dirty="0"/>
              <a:t> values recorded on each integration period during the cycle</a:t>
            </a:r>
          </a:p>
          <a:p>
            <a:pPr lvl="1"/>
            <a:r>
              <a:rPr lang="en-GB" dirty="0"/>
              <a:t>Publish them for the online displays and </a:t>
            </a:r>
          </a:p>
          <a:p>
            <a:pPr lvl="1"/>
            <a:r>
              <a:rPr lang="en-GB" dirty="0"/>
              <a:t>the long-term logging</a:t>
            </a:r>
          </a:p>
          <a:p>
            <a:pPr marL="36576" indent="0">
              <a:buNone/>
            </a:pPr>
            <a:endParaRPr lang="en-GB" dirty="0"/>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33</a:t>
            </a:fld>
            <a:endParaRPr lang="en-US" dirty="0"/>
          </a:p>
        </p:txBody>
      </p:sp>
    </p:spTree>
    <p:extLst>
      <p:ext uri="{BB962C8B-B14F-4D97-AF65-F5344CB8AC3E}">
        <p14:creationId xmlns:p14="http://schemas.microsoft.com/office/powerpoint/2010/main" val="21033284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Thresholds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All </a:t>
            </a:r>
            <a:r>
              <a:rPr lang="en-GB" dirty="0">
                <a:solidFill>
                  <a:schemeClr val="tx2"/>
                </a:solidFill>
              </a:rPr>
              <a:t>maximum</a:t>
            </a:r>
            <a:r>
              <a:rPr lang="en-GB" dirty="0"/>
              <a:t> </a:t>
            </a:r>
            <a:r>
              <a:rPr lang="en-GB" b="1" dirty="0"/>
              <a:t>integration period values </a:t>
            </a:r>
            <a:r>
              <a:rPr lang="en-GB" dirty="0"/>
              <a:t>recorded</a:t>
            </a:r>
            <a:r>
              <a:rPr lang="en-GB" b="1" dirty="0"/>
              <a:t> </a:t>
            </a:r>
            <a:r>
              <a:rPr lang="en-GB" dirty="0"/>
              <a:t>on the cycle</a:t>
            </a:r>
            <a:r>
              <a:rPr lang="en-GB" b="1" dirty="0"/>
              <a:t> </a:t>
            </a:r>
            <a:r>
              <a:rPr lang="en-GB" dirty="0"/>
              <a:t>will be checked against a second set of threshold values. The outputs will be used for </a:t>
            </a:r>
            <a:r>
              <a:rPr lang="en-GB" b="1" dirty="0"/>
              <a:t>repeated over threshold function</a:t>
            </a:r>
            <a:r>
              <a:rPr lang="en-GB" dirty="0"/>
              <a:t> </a:t>
            </a:r>
            <a:endParaRPr lang="en-US" dirty="0"/>
          </a:p>
          <a:p>
            <a:pPr lvl="1"/>
            <a:r>
              <a:rPr lang="en-GB" dirty="0"/>
              <a:t>Additional threshold values for the same integration periods will also be required. </a:t>
            </a:r>
          </a:p>
          <a:p>
            <a:pPr lvl="1"/>
            <a:r>
              <a:rPr lang="en-GB" dirty="0"/>
              <a:t>In the case found to be </a:t>
            </a:r>
            <a:r>
              <a:rPr lang="en-GB" dirty="0">
                <a:solidFill>
                  <a:schemeClr val="tx2"/>
                </a:solidFill>
              </a:rPr>
              <a:t>over threshold repeatedly </a:t>
            </a:r>
            <a:r>
              <a:rPr lang="en-GB" i="1" dirty="0">
                <a:solidFill>
                  <a:schemeClr val="tx2"/>
                </a:solidFill>
              </a:rPr>
              <a:t>n</a:t>
            </a:r>
            <a:r>
              <a:rPr lang="en-GB" dirty="0">
                <a:solidFill>
                  <a:schemeClr val="tx2"/>
                </a:solidFill>
              </a:rPr>
              <a:t> times</a:t>
            </a:r>
            <a:r>
              <a:rPr lang="en-GB" dirty="0"/>
              <a:t> it will be required to block </a:t>
            </a:r>
            <a:r>
              <a:rPr lang="en-GB" b="1" dirty="0">
                <a:solidFill>
                  <a:schemeClr val="tx2"/>
                </a:solidFill>
              </a:rPr>
              <a:t>that user’s injections</a:t>
            </a:r>
            <a:r>
              <a:rPr lang="en-GB" dirty="0"/>
              <a:t>.</a:t>
            </a:r>
          </a:p>
          <a:p>
            <a:pPr lvl="1"/>
            <a:r>
              <a:rPr lang="en-GB" dirty="0"/>
              <a:t>The </a:t>
            </a:r>
            <a:r>
              <a:rPr lang="en-GB" b="1" dirty="0">
                <a:solidFill>
                  <a:schemeClr val="tx2"/>
                </a:solidFill>
              </a:rPr>
              <a:t>blocked</a:t>
            </a:r>
            <a:r>
              <a:rPr lang="en-GB" dirty="0"/>
              <a:t> beam permit signal will be </a:t>
            </a:r>
            <a:r>
              <a:rPr lang="en-GB" b="1" dirty="0">
                <a:solidFill>
                  <a:schemeClr val="tx2"/>
                </a:solidFill>
              </a:rPr>
              <a:t>latched</a:t>
            </a:r>
            <a:r>
              <a:rPr lang="en-GB" dirty="0"/>
              <a:t> until an operator acknowledges. </a:t>
            </a:r>
          </a:p>
          <a:p>
            <a:pPr lvl="1"/>
            <a:r>
              <a:rPr lang="en-GB" dirty="0"/>
              <a:t>The repeat value </a:t>
            </a:r>
            <a:r>
              <a:rPr lang="en-GB" i="1" dirty="0"/>
              <a:t>n</a:t>
            </a:r>
            <a:r>
              <a:rPr lang="en-GB" dirty="0"/>
              <a:t> will be settable per monitor in the range of 1 to 16. </a:t>
            </a:r>
          </a:p>
          <a:p>
            <a:pPr lvl="0"/>
            <a:r>
              <a:rPr lang="en-GB" dirty="0"/>
              <a:t>The</a:t>
            </a:r>
            <a:r>
              <a:rPr lang="en-GB" b="1" dirty="0"/>
              <a:t> threshold values </a:t>
            </a:r>
            <a:r>
              <a:rPr lang="en-GB" dirty="0"/>
              <a:t>will need to be </a:t>
            </a:r>
            <a:r>
              <a:rPr lang="en-GB" b="1" dirty="0"/>
              <a:t>unique per user and per channel:  </a:t>
            </a:r>
          </a:p>
          <a:p>
            <a:pPr lvl="1"/>
            <a:r>
              <a:rPr lang="en-GB" dirty="0"/>
              <a:t>Each CPU will process 8 cards x 8 channels</a:t>
            </a:r>
            <a:endParaRPr lang="en-GB" b="1" dirty="0"/>
          </a:p>
          <a:p>
            <a:pPr lvl="1"/>
            <a:r>
              <a:rPr lang="en-GB" dirty="0"/>
              <a:t>The information of the current user has to be obtained from the telegram per cycle -&gt; </a:t>
            </a:r>
            <a:r>
              <a:rPr lang="en-GB" dirty="0">
                <a:solidFill>
                  <a:schemeClr val="tx2"/>
                </a:solidFill>
              </a:rPr>
              <a:t>dedicated </a:t>
            </a:r>
            <a:r>
              <a:rPr lang="en-GB" b="1" dirty="0">
                <a:solidFill>
                  <a:schemeClr val="tx2"/>
                </a:solidFill>
              </a:rPr>
              <a:t>timing card</a:t>
            </a:r>
            <a:r>
              <a:rPr lang="en-GB" b="1" dirty="0"/>
              <a:t> </a:t>
            </a:r>
          </a:p>
          <a:p>
            <a:pPr lvl="1"/>
            <a:r>
              <a:rPr lang="en-GB" dirty="0"/>
              <a:t>Memory for 32 users will be reserved.</a:t>
            </a:r>
          </a:p>
          <a:p>
            <a:endParaRPr lang="en-GB" dirty="0"/>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34</a:t>
            </a:fld>
            <a:endParaRPr lang="en-US" dirty="0"/>
          </a:p>
        </p:txBody>
      </p:sp>
    </p:spTree>
    <p:extLst>
      <p:ext uri="{BB962C8B-B14F-4D97-AF65-F5344CB8AC3E}">
        <p14:creationId xmlns:p14="http://schemas.microsoft.com/office/powerpoint/2010/main" val="32432485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FESA &amp; FPGA Upgrades</a:t>
            </a:r>
            <a:endParaRPr lang="en-GB" dirty="0"/>
          </a:p>
        </p:txBody>
      </p:sp>
      <p:sp>
        <p:nvSpPr>
          <p:cNvPr id="3" name="Content Placeholder 2"/>
          <p:cNvSpPr>
            <a:spLocks noGrp="1"/>
          </p:cNvSpPr>
          <p:nvPr>
            <p:ph idx="1"/>
          </p:nvPr>
        </p:nvSpPr>
        <p:spPr/>
        <p:txBody>
          <a:bodyPr>
            <a:normAutofit fontScale="70000" lnSpcReduction="20000"/>
          </a:bodyPr>
          <a:lstStyle/>
          <a:p>
            <a:pPr>
              <a:lnSpc>
                <a:spcPct val="100000"/>
              </a:lnSpc>
            </a:pPr>
            <a:r>
              <a:rPr lang="en-US" spc="-1" dirty="0">
                <a:solidFill>
                  <a:srgbClr val="4F81BD"/>
                </a:solidFill>
                <a:uFill>
                  <a:solidFill>
                    <a:srgbClr val="FFFFFF"/>
                  </a:solidFill>
                </a:uFill>
                <a:latin typeface="Calibri"/>
              </a:rPr>
              <a:t>Large upgrade program </a:t>
            </a:r>
            <a:endParaRPr lang="en-US" spc="-1" dirty="0">
              <a:solidFill>
                <a:srgbClr val="000000"/>
              </a:solidFill>
              <a:uFill>
                <a:solidFill>
                  <a:srgbClr val="FFFFFF"/>
                </a:solidFill>
              </a:uFill>
              <a:latin typeface="Calibri"/>
            </a:endParaRPr>
          </a:p>
          <a:p>
            <a:pPr marL="743040" lvl="1" indent="-285480">
              <a:lnSpc>
                <a:spcPct val="100000"/>
              </a:lnSpc>
              <a:buClr>
                <a:srgbClr val="C00000"/>
              </a:buClr>
              <a:buFont typeface="Wingdings" charset="2"/>
              <a:buChar char=""/>
            </a:pPr>
            <a:r>
              <a:rPr lang="en-US" spc="-1" dirty="0">
                <a:solidFill>
                  <a:srgbClr val="000000"/>
                </a:solidFill>
                <a:uFill>
                  <a:solidFill>
                    <a:srgbClr val="FFFFFF"/>
                  </a:solidFill>
                </a:uFill>
                <a:latin typeface="Calibri"/>
              </a:rPr>
              <a:t>BLM INJ: processing module changed to VFC</a:t>
            </a:r>
          </a:p>
          <a:p>
            <a:pPr marL="1143000" lvl="2" indent="-228240">
              <a:lnSpc>
                <a:spcPct val="100000"/>
              </a:lnSpc>
              <a:buClr>
                <a:srgbClr val="000000"/>
              </a:buClr>
              <a:buFont typeface="Webdings" charset="2"/>
              <a:buChar char=""/>
            </a:pPr>
            <a:r>
              <a:rPr lang="en-US" spc="-1" dirty="0">
                <a:solidFill>
                  <a:srgbClr val="000000"/>
                </a:solidFill>
                <a:uFill>
                  <a:solidFill>
                    <a:srgbClr val="FFFFFF"/>
                  </a:solidFill>
                </a:uFill>
                <a:latin typeface="Calibri"/>
              </a:rPr>
              <a:t>New </a:t>
            </a:r>
            <a:r>
              <a:rPr lang="en-US" spc="-1" dirty="0">
                <a:solidFill>
                  <a:srgbClr val="4F81BD"/>
                </a:solidFill>
                <a:uFill>
                  <a:solidFill>
                    <a:srgbClr val="FFFFFF"/>
                  </a:solidFill>
                </a:uFill>
                <a:latin typeface="Calibri"/>
              </a:rPr>
              <a:t>memory</a:t>
            </a:r>
            <a:r>
              <a:rPr lang="en-US" spc="-1" dirty="0">
                <a:solidFill>
                  <a:srgbClr val="000000"/>
                </a:solidFill>
                <a:uFill>
                  <a:solidFill>
                    <a:srgbClr val="FFFFFF"/>
                  </a:solidFill>
                </a:uFill>
                <a:latin typeface="Calibri"/>
              </a:rPr>
              <a:t> </a:t>
            </a:r>
            <a:r>
              <a:rPr lang="en-US" spc="-1" dirty="0">
                <a:solidFill>
                  <a:srgbClr val="4F81BD"/>
                </a:solidFill>
                <a:uFill>
                  <a:solidFill>
                    <a:srgbClr val="FFFFFF"/>
                  </a:solidFill>
                </a:uFill>
                <a:latin typeface="Calibri"/>
              </a:rPr>
              <a:t>map</a:t>
            </a:r>
            <a:r>
              <a:rPr lang="en-US" spc="-1" dirty="0">
                <a:solidFill>
                  <a:srgbClr val="000000"/>
                </a:solidFill>
                <a:uFill>
                  <a:solidFill>
                    <a:srgbClr val="FFFFFF"/>
                  </a:solidFill>
                </a:uFill>
                <a:latin typeface="Calibri"/>
              </a:rPr>
              <a:t>, </a:t>
            </a:r>
            <a:r>
              <a:rPr lang="en-US" spc="-1" dirty="0">
                <a:solidFill>
                  <a:srgbClr val="4F81BD"/>
                </a:solidFill>
                <a:uFill>
                  <a:solidFill>
                    <a:srgbClr val="FFFFFF"/>
                  </a:solidFill>
                </a:uFill>
                <a:latin typeface="Calibri"/>
              </a:rPr>
              <a:t>driver</a:t>
            </a:r>
            <a:r>
              <a:rPr lang="en-US" spc="-1" dirty="0">
                <a:solidFill>
                  <a:srgbClr val="000000"/>
                </a:solidFill>
                <a:uFill>
                  <a:solidFill>
                    <a:srgbClr val="FFFFFF"/>
                  </a:solidFill>
                </a:uFill>
                <a:latin typeface="Calibri"/>
              </a:rPr>
              <a:t>, </a:t>
            </a:r>
            <a:r>
              <a:rPr lang="en-US" spc="-1" dirty="0">
                <a:solidFill>
                  <a:srgbClr val="4F81BD"/>
                </a:solidFill>
                <a:uFill>
                  <a:solidFill>
                    <a:srgbClr val="FFFFFF"/>
                  </a:solidFill>
                </a:uFill>
                <a:latin typeface="Calibri"/>
              </a:rPr>
              <a:t>FESA</a:t>
            </a:r>
            <a:r>
              <a:rPr lang="en-US" spc="-1" dirty="0">
                <a:solidFill>
                  <a:srgbClr val="000000"/>
                </a:solidFill>
                <a:uFill>
                  <a:solidFill>
                    <a:srgbClr val="FFFFFF"/>
                  </a:solidFill>
                </a:uFill>
                <a:latin typeface="Calibri"/>
              </a:rPr>
              <a:t> and </a:t>
            </a:r>
            <a:r>
              <a:rPr lang="en-US" spc="-1" dirty="0">
                <a:solidFill>
                  <a:srgbClr val="4F81BD"/>
                </a:solidFill>
                <a:uFill>
                  <a:solidFill>
                    <a:srgbClr val="FFFFFF"/>
                  </a:solidFill>
                </a:uFill>
                <a:latin typeface="Calibri"/>
              </a:rPr>
              <a:t>firmware</a:t>
            </a:r>
            <a:endParaRPr lang="en-US" spc="-1" dirty="0">
              <a:solidFill>
                <a:srgbClr val="000000"/>
              </a:solidFill>
              <a:uFill>
                <a:solidFill>
                  <a:srgbClr val="FFFFFF"/>
                </a:solidFill>
              </a:uFill>
              <a:latin typeface="Calibri"/>
            </a:endParaRPr>
          </a:p>
          <a:p>
            <a:pPr marL="1143000" lvl="2" indent="-228240">
              <a:lnSpc>
                <a:spcPct val="100000"/>
              </a:lnSpc>
              <a:buClr>
                <a:srgbClr val="000000"/>
              </a:buClr>
              <a:buFont typeface="Webdings" charset="2"/>
              <a:buChar char=""/>
            </a:pPr>
            <a:r>
              <a:rPr lang="en-US" spc="-1" dirty="0">
                <a:solidFill>
                  <a:srgbClr val="000000"/>
                </a:solidFill>
                <a:uFill>
                  <a:solidFill>
                    <a:srgbClr val="FFFFFF"/>
                  </a:solidFill>
                </a:uFill>
                <a:latin typeface="Calibri"/>
              </a:rPr>
              <a:t>New </a:t>
            </a:r>
            <a:r>
              <a:rPr lang="en-US" spc="-1" dirty="0">
                <a:solidFill>
                  <a:srgbClr val="4F81BD"/>
                </a:solidFill>
                <a:uFill>
                  <a:solidFill>
                    <a:srgbClr val="FFFFFF"/>
                  </a:solidFill>
                </a:uFill>
                <a:latin typeface="Calibri"/>
              </a:rPr>
              <a:t>diagnostic/status</a:t>
            </a:r>
            <a:r>
              <a:rPr lang="en-US" spc="-1" dirty="0">
                <a:solidFill>
                  <a:srgbClr val="000000"/>
                </a:solidFill>
                <a:uFill>
                  <a:solidFill>
                    <a:srgbClr val="FFFFFF"/>
                  </a:solidFill>
                </a:uFill>
                <a:latin typeface="Calibri"/>
              </a:rPr>
              <a:t> data (consolidation of two firmware)</a:t>
            </a:r>
          </a:p>
          <a:p>
            <a:pPr marL="1143000" lvl="2" indent="-228240">
              <a:lnSpc>
                <a:spcPct val="100000"/>
              </a:lnSpc>
              <a:buClr>
                <a:srgbClr val="000000"/>
              </a:buClr>
              <a:buFont typeface="Webdings" charset="2"/>
              <a:buChar char=""/>
            </a:pPr>
            <a:r>
              <a:rPr lang="en-US" spc="-1" dirty="0">
                <a:solidFill>
                  <a:srgbClr val="000000"/>
                </a:solidFill>
                <a:uFill>
                  <a:solidFill>
                    <a:srgbClr val="FFFFFF"/>
                  </a:solidFill>
                </a:uFill>
                <a:latin typeface="Calibri"/>
              </a:rPr>
              <a:t>New </a:t>
            </a:r>
            <a:r>
              <a:rPr lang="en-US" spc="-1" dirty="0">
                <a:solidFill>
                  <a:srgbClr val="4F81BD"/>
                </a:solidFill>
                <a:uFill>
                  <a:solidFill>
                    <a:srgbClr val="FFFFFF"/>
                  </a:solidFill>
                </a:uFill>
                <a:latin typeface="Calibri"/>
              </a:rPr>
              <a:t>interlocking</a:t>
            </a:r>
            <a:r>
              <a:rPr lang="en-US" spc="-1" dirty="0">
                <a:solidFill>
                  <a:srgbClr val="000000"/>
                </a:solidFill>
                <a:uFill>
                  <a:solidFill>
                    <a:srgbClr val="FFFFFF"/>
                  </a:solidFill>
                </a:uFill>
                <a:latin typeface="Calibri"/>
              </a:rPr>
              <a:t> features (HW interlocks &amp; expert mode for testing)</a:t>
            </a:r>
          </a:p>
          <a:p>
            <a:pPr marL="1143000" lvl="2" indent="-228240">
              <a:lnSpc>
                <a:spcPct val="100000"/>
              </a:lnSpc>
              <a:buClr>
                <a:srgbClr val="000000"/>
              </a:buClr>
              <a:buFont typeface="Webdings" charset="2"/>
              <a:buChar char=""/>
            </a:pPr>
            <a:r>
              <a:rPr lang="en-US" spc="-1" dirty="0">
                <a:solidFill>
                  <a:srgbClr val="000000"/>
                </a:solidFill>
                <a:uFill>
                  <a:solidFill>
                    <a:srgbClr val="FFFFFF"/>
                  </a:solidFill>
                </a:uFill>
                <a:latin typeface="Calibri"/>
              </a:rPr>
              <a:t>Addition of </a:t>
            </a:r>
            <a:r>
              <a:rPr lang="en-US" spc="-1" dirty="0">
                <a:solidFill>
                  <a:srgbClr val="4F81BD"/>
                </a:solidFill>
                <a:uFill>
                  <a:solidFill>
                    <a:srgbClr val="FFFFFF"/>
                  </a:solidFill>
                </a:uFill>
                <a:latin typeface="Calibri"/>
              </a:rPr>
              <a:t>concentrator</a:t>
            </a:r>
            <a:r>
              <a:rPr lang="en-US" spc="-1" dirty="0">
                <a:solidFill>
                  <a:srgbClr val="000000"/>
                </a:solidFill>
                <a:uFill>
                  <a:solidFill>
                    <a:srgbClr val="FFFFFF"/>
                  </a:solidFill>
                </a:uFill>
                <a:latin typeface="Calibri"/>
              </a:rPr>
              <a:t> with interlocking abilities (for PS mainly) </a:t>
            </a:r>
          </a:p>
          <a:p>
            <a:pPr marL="1143000" lvl="2" indent="-228240">
              <a:lnSpc>
                <a:spcPct val="100000"/>
              </a:lnSpc>
              <a:buClr>
                <a:srgbClr val="000000"/>
              </a:buClr>
              <a:buFont typeface="Webdings" charset="2"/>
              <a:buChar char=""/>
            </a:pPr>
            <a:r>
              <a:rPr lang="en-US" spc="-1" dirty="0">
                <a:solidFill>
                  <a:srgbClr val="000000"/>
                </a:solidFill>
                <a:uFill>
                  <a:solidFill>
                    <a:srgbClr val="FFFFFF"/>
                  </a:solidFill>
                </a:uFill>
                <a:latin typeface="Calibri"/>
              </a:rPr>
              <a:t>Addition of </a:t>
            </a:r>
            <a:r>
              <a:rPr lang="en-US" spc="-1" dirty="0">
                <a:solidFill>
                  <a:srgbClr val="4F81BD"/>
                </a:solidFill>
                <a:uFill>
                  <a:solidFill>
                    <a:srgbClr val="FFFFFF"/>
                  </a:solidFill>
                </a:uFill>
                <a:latin typeface="Calibri"/>
              </a:rPr>
              <a:t>persistent data</a:t>
            </a:r>
            <a:r>
              <a:rPr lang="en-US" spc="-1" dirty="0">
                <a:solidFill>
                  <a:srgbClr val="000000"/>
                </a:solidFill>
                <a:uFill>
                  <a:solidFill>
                    <a:srgbClr val="FFFFFF"/>
                  </a:solidFill>
                </a:uFill>
                <a:latin typeface="Calibri"/>
              </a:rPr>
              <a:t> at VFC level (EPROM)</a:t>
            </a:r>
          </a:p>
          <a:p>
            <a:endParaRPr lang="en-US" spc="-1" dirty="0">
              <a:solidFill>
                <a:srgbClr val="000000"/>
              </a:solidFill>
              <a:uFill>
                <a:solidFill>
                  <a:srgbClr val="FFFFFF"/>
                </a:solidFill>
              </a:uFill>
              <a:latin typeface="Calibri"/>
            </a:endParaRPr>
          </a:p>
          <a:p>
            <a:pPr marL="743040" lvl="1" indent="-285480">
              <a:lnSpc>
                <a:spcPct val="100000"/>
              </a:lnSpc>
              <a:buClr>
                <a:srgbClr val="C00000"/>
              </a:buClr>
              <a:buFont typeface="Wingdings" charset="2"/>
              <a:buChar char=""/>
            </a:pPr>
            <a:r>
              <a:rPr lang="en-US" spc="-1" dirty="0">
                <a:solidFill>
                  <a:srgbClr val="000000"/>
                </a:solidFill>
                <a:uFill>
                  <a:solidFill>
                    <a:srgbClr val="FFFFFF"/>
                  </a:solidFill>
                </a:uFill>
                <a:latin typeface="Calibri"/>
              </a:rPr>
              <a:t>BLM LHC: FESA3 and new firmware</a:t>
            </a:r>
          </a:p>
          <a:p>
            <a:pPr marL="1143000" lvl="2" indent="-228240">
              <a:lnSpc>
                <a:spcPct val="100000"/>
              </a:lnSpc>
              <a:buClr>
                <a:srgbClr val="000000"/>
              </a:buClr>
              <a:buFont typeface="Webdings" charset="2"/>
              <a:buChar char=""/>
            </a:pPr>
            <a:r>
              <a:rPr lang="en-US" spc="-1" dirty="0">
                <a:solidFill>
                  <a:srgbClr val="000000"/>
                </a:solidFill>
                <a:uFill>
                  <a:solidFill>
                    <a:srgbClr val="FFFFFF"/>
                  </a:solidFill>
                </a:uFill>
                <a:latin typeface="Calibri"/>
              </a:rPr>
              <a:t>New </a:t>
            </a:r>
            <a:r>
              <a:rPr lang="en-US" spc="-1" dirty="0" err="1">
                <a:solidFill>
                  <a:srgbClr val="4F81BD"/>
                </a:solidFill>
                <a:uFill>
                  <a:solidFill>
                    <a:srgbClr val="FFFFFF"/>
                  </a:solidFill>
                </a:uFill>
                <a:latin typeface="Calibri"/>
              </a:rPr>
              <a:t>VMEbus</a:t>
            </a:r>
            <a:r>
              <a:rPr lang="en-US" spc="-1" dirty="0">
                <a:solidFill>
                  <a:srgbClr val="000000"/>
                </a:solidFill>
                <a:uFill>
                  <a:solidFill>
                    <a:srgbClr val="FFFFFF"/>
                  </a:solidFill>
                </a:uFill>
                <a:latin typeface="Calibri"/>
              </a:rPr>
              <a:t> core with MBLT mode </a:t>
            </a:r>
          </a:p>
          <a:p>
            <a:pPr marL="1143000" lvl="2" indent="-228240">
              <a:lnSpc>
                <a:spcPct val="100000"/>
              </a:lnSpc>
              <a:buClr>
                <a:srgbClr val="000000"/>
              </a:buClr>
              <a:buFont typeface="Webdings" charset="2"/>
              <a:buChar char=""/>
            </a:pPr>
            <a:r>
              <a:rPr lang="en-US" spc="-1" dirty="0">
                <a:solidFill>
                  <a:srgbClr val="000000"/>
                </a:solidFill>
                <a:uFill>
                  <a:solidFill>
                    <a:srgbClr val="FFFFFF"/>
                  </a:solidFill>
                </a:uFill>
                <a:latin typeface="Calibri"/>
              </a:rPr>
              <a:t>New </a:t>
            </a:r>
            <a:r>
              <a:rPr lang="en-US" spc="-1" dirty="0">
                <a:solidFill>
                  <a:srgbClr val="4F81BD"/>
                </a:solidFill>
                <a:uFill>
                  <a:solidFill>
                    <a:srgbClr val="FFFFFF"/>
                  </a:solidFill>
                </a:uFill>
                <a:latin typeface="Calibri"/>
              </a:rPr>
              <a:t>memory map</a:t>
            </a:r>
            <a:r>
              <a:rPr lang="en-US" spc="-1" dirty="0">
                <a:solidFill>
                  <a:srgbClr val="000000"/>
                </a:solidFill>
                <a:uFill>
                  <a:solidFill>
                    <a:srgbClr val="FFFFFF"/>
                  </a:solidFill>
                </a:uFill>
                <a:latin typeface="Calibri"/>
              </a:rPr>
              <a:t> optimized for block transfers</a:t>
            </a:r>
          </a:p>
          <a:p>
            <a:pPr marL="1143000" lvl="2" indent="-228240">
              <a:lnSpc>
                <a:spcPct val="100000"/>
              </a:lnSpc>
              <a:buClr>
                <a:srgbClr val="000000"/>
              </a:buClr>
              <a:buFont typeface="Webdings" charset="2"/>
              <a:buChar char=""/>
            </a:pPr>
            <a:r>
              <a:rPr lang="en-US" spc="-1" dirty="0">
                <a:solidFill>
                  <a:srgbClr val="000000"/>
                </a:solidFill>
                <a:uFill>
                  <a:solidFill>
                    <a:srgbClr val="FFFFFF"/>
                  </a:solidFill>
                </a:uFill>
                <a:latin typeface="Calibri"/>
              </a:rPr>
              <a:t>Changes for </a:t>
            </a:r>
            <a:r>
              <a:rPr lang="en-US" spc="-1" dirty="0">
                <a:solidFill>
                  <a:srgbClr val="4F81BD"/>
                </a:solidFill>
                <a:uFill>
                  <a:solidFill>
                    <a:srgbClr val="FFFFFF"/>
                  </a:solidFill>
                </a:uFill>
                <a:latin typeface="Calibri"/>
              </a:rPr>
              <a:t>UFO Buster</a:t>
            </a:r>
            <a:endParaRPr lang="en-US" spc="-1" dirty="0">
              <a:solidFill>
                <a:srgbClr val="000000"/>
              </a:solidFill>
              <a:uFill>
                <a:solidFill>
                  <a:srgbClr val="FFFFFF"/>
                </a:solidFill>
              </a:uFill>
              <a:latin typeface="Calibri"/>
            </a:endParaRPr>
          </a:p>
          <a:p>
            <a:pPr marL="1143000" lvl="2" indent="-228240">
              <a:lnSpc>
                <a:spcPct val="100000"/>
              </a:lnSpc>
              <a:buClr>
                <a:srgbClr val="000000"/>
              </a:buClr>
              <a:buFont typeface="Webdings" charset="2"/>
              <a:buChar char=""/>
            </a:pPr>
            <a:r>
              <a:rPr lang="en-US" spc="-1" dirty="0">
                <a:solidFill>
                  <a:srgbClr val="000000"/>
                </a:solidFill>
                <a:uFill>
                  <a:solidFill>
                    <a:srgbClr val="FFFFFF"/>
                  </a:solidFill>
                </a:uFill>
                <a:latin typeface="Calibri"/>
              </a:rPr>
              <a:t>Add </a:t>
            </a:r>
            <a:r>
              <a:rPr lang="en-US" spc="-1" dirty="0">
                <a:solidFill>
                  <a:srgbClr val="4F81BD"/>
                </a:solidFill>
                <a:uFill>
                  <a:solidFill>
                    <a:srgbClr val="FFFFFF"/>
                  </a:solidFill>
                </a:uFill>
                <a:latin typeface="Calibri"/>
              </a:rPr>
              <a:t>Injection Interlock Inhibit</a:t>
            </a:r>
            <a:r>
              <a:rPr lang="en-US" spc="-1" dirty="0">
                <a:solidFill>
                  <a:srgbClr val="000000"/>
                </a:solidFill>
                <a:uFill>
                  <a:solidFill>
                    <a:srgbClr val="FFFFFF"/>
                  </a:solidFill>
                </a:uFill>
                <a:latin typeface="Calibri"/>
              </a:rPr>
              <a:t> functionality</a:t>
            </a:r>
          </a:p>
          <a:p>
            <a:pPr marL="38160">
              <a:lnSpc>
                <a:spcPct val="100000"/>
              </a:lnSpc>
            </a:pPr>
            <a:r>
              <a:rPr lang="en-US" spc="-1" dirty="0">
                <a:solidFill>
                  <a:srgbClr val="000000"/>
                </a:solidFill>
                <a:uFill>
                  <a:solidFill>
                    <a:srgbClr val="FFFFFF"/>
                  </a:solidFill>
                </a:uFill>
                <a:latin typeface="Calibri"/>
              </a:rPr>
              <a:t>Restructure of the FW code to industry standards</a:t>
            </a:r>
          </a:p>
          <a:p>
            <a:pPr marL="743040" lvl="1" indent="-285480">
              <a:lnSpc>
                <a:spcPct val="100000"/>
              </a:lnSpc>
              <a:buClr>
                <a:srgbClr val="C00000"/>
              </a:buClr>
              <a:buFont typeface="Wingdings" charset="2"/>
              <a:buChar char=""/>
            </a:pPr>
            <a:r>
              <a:rPr lang="en-US" spc="-1" dirty="0">
                <a:solidFill>
                  <a:srgbClr val="000000"/>
                </a:solidFill>
                <a:uFill>
                  <a:solidFill>
                    <a:srgbClr val="FFFFFF"/>
                  </a:solidFill>
                </a:uFill>
                <a:latin typeface="Calibri"/>
              </a:rPr>
              <a:t>Allow the use of common libraries with the other developments</a:t>
            </a:r>
          </a:p>
          <a:p>
            <a:pPr marL="743040" lvl="1" indent="-285480">
              <a:lnSpc>
                <a:spcPct val="100000"/>
              </a:lnSpc>
              <a:buClr>
                <a:srgbClr val="C00000"/>
              </a:buClr>
              <a:buFont typeface="Wingdings" charset="2"/>
              <a:buChar char=""/>
            </a:pPr>
            <a:r>
              <a:rPr lang="en-US" spc="-1" dirty="0">
                <a:solidFill>
                  <a:srgbClr val="000000"/>
                </a:solidFill>
                <a:uFill>
                  <a:solidFill>
                    <a:srgbClr val="FFFFFF"/>
                  </a:solidFill>
                </a:uFill>
                <a:latin typeface="Calibri"/>
              </a:rPr>
              <a:t>Simplify transfer of code to newer electronics</a:t>
            </a:r>
          </a:p>
          <a:p>
            <a:endParaRPr lang="en-GB" dirty="0"/>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35</a:t>
            </a:fld>
            <a:endParaRPr lang="en-US" dirty="0"/>
          </a:p>
        </p:txBody>
      </p:sp>
    </p:spTree>
    <p:extLst>
      <p:ext uri="{BB962C8B-B14F-4D97-AF65-F5344CB8AC3E}">
        <p14:creationId xmlns:p14="http://schemas.microsoft.com/office/powerpoint/2010/main" val="14518410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Projects Where I Am </a:t>
            </a:r>
            <a:r>
              <a:rPr lang="en-US" dirty="0"/>
              <a:t>I</a:t>
            </a:r>
            <a:r>
              <a:rPr lang="en-US" dirty="0" smtClean="0"/>
              <a:t>nvolved</a:t>
            </a:r>
            <a:endParaRPr lang="en-GB" dirty="0"/>
          </a:p>
        </p:txBody>
      </p:sp>
      <p:sp>
        <p:nvSpPr>
          <p:cNvPr id="6" name="Content Placeholder 5"/>
          <p:cNvSpPr>
            <a:spLocks noGrp="1"/>
          </p:cNvSpPr>
          <p:nvPr>
            <p:ph idx="1"/>
          </p:nvPr>
        </p:nvSpPr>
        <p:spPr>
          <a:xfrm>
            <a:off x="457200" y="1325606"/>
            <a:ext cx="8226854" cy="4289885"/>
          </a:xfrm>
        </p:spPr>
        <p:txBody>
          <a:bodyPr>
            <a:normAutofit lnSpcReduction="10000"/>
          </a:bodyPr>
          <a:lstStyle/>
          <a:p>
            <a:r>
              <a:rPr lang="en-US" dirty="0" smtClean="0"/>
              <a:t>BLM Projects</a:t>
            </a:r>
            <a:endParaRPr lang="en-US" dirty="0"/>
          </a:p>
          <a:p>
            <a:pPr lvl="1"/>
            <a:r>
              <a:rPr lang="en-US" dirty="0" smtClean="0"/>
              <a:t>LHC</a:t>
            </a:r>
            <a:endParaRPr lang="en-US" dirty="0"/>
          </a:p>
          <a:p>
            <a:pPr lvl="1"/>
            <a:r>
              <a:rPr lang="en-US" dirty="0" smtClean="0"/>
              <a:t>Injectors (except SPS)</a:t>
            </a:r>
            <a:endParaRPr lang="en-US" dirty="0" smtClean="0">
              <a:solidFill>
                <a:srgbClr val="FF0000"/>
              </a:solidFill>
            </a:endParaRPr>
          </a:p>
          <a:p>
            <a:r>
              <a:rPr lang="en-US" dirty="0"/>
              <a:t>A</a:t>
            </a:r>
            <a:r>
              <a:rPr lang="en-US" dirty="0" smtClean="0"/>
              <a:t>ctivities:</a:t>
            </a:r>
          </a:p>
          <a:p>
            <a:pPr lvl="1"/>
            <a:r>
              <a:rPr lang="en-US" dirty="0" smtClean="0"/>
              <a:t>FESA</a:t>
            </a:r>
          </a:p>
          <a:p>
            <a:pPr lvl="1"/>
            <a:r>
              <a:rPr lang="en-US" dirty="0" smtClean="0"/>
              <a:t>Graphical User Interfaces (JavaFX/Swing)</a:t>
            </a:r>
          </a:p>
          <a:p>
            <a:pPr lvl="1"/>
            <a:r>
              <a:rPr lang="en-US" dirty="0"/>
              <a:t>Ad-hoc </a:t>
            </a:r>
            <a:r>
              <a:rPr lang="en-US" dirty="0" smtClean="0"/>
              <a:t>assistance to develop and diagnose electronics and installation</a:t>
            </a:r>
          </a:p>
          <a:p>
            <a:r>
              <a:rPr lang="en-US" dirty="0" smtClean="0"/>
              <a:t>Awake</a:t>
            </a:r>
          </a:p>
          <a:p>
            <a:pPr lvl="1"/>
            <a:endParaRPr lang="en-US" dirty="0" smtClean="0"/>
          </a:p>
          <a:p>
            <a:pPr marL="36576" indent="0">
              <a:buNone/>
            </a:pPr>
            <a:endParaRPr lang="en-US" dirty="0" smtClean="0"/>
          </a:p>
        </p:txBody>
      </p:sp>
      <p:sp>
        <p:nvSpPr>
          <p:cNvPr id="3" name="Date Placeholder 2"/>
          <p:cNvSpPr>
            <a:spLocks noGrp="1"/>
          </p:cNvSpPr>
          <p:nvPr>
            <p:ph type="dt" sz="half" idx="2"/>
          </p:nvPr>
        </p:nvSpPr>
        <p:spPr/>
        <p:txBody>
          <a:bodyPr/>
          <a:lstStyle/>
          <a:p>
            <a:fld id="{13D34E6D-7588-4687-AD09-9E6BE15A8C30}" type="datetime1">
              <a:rPr lang="en-GB" smtClean="0"/>
              <a:t>06/12/2019</a:t>
            </a:fld>
            <a:endParaRPr lang="en-US" dirty="0"/>
          </a:p>
        </p:txBody>
      </p:sp>
      <p:sp>
        <p:nvSpPr>
          <p:cNvPr id="8" name="Slide Number Placeholder 7"/>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642738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Agile Approach</a:t>
            </a:r>
            <a:endParaRPr lang="en-GB" dirty="0"/>
          </a:p>
        </p:txBody>
      </p:sp>
      <p:sp>
        <p:nvSpPr>
          <p:cNvPr id="3" name="Content Placeholder 2"/>
          <p:cNvSpPr>
            <a:spLocks noGrp="1"/>
          </p:cNvSpPr>
          <p:nvPr>
            <p:ph idx="1"/>
          </p:nvPr>
        </p:nvSpPr>
        <p:spPr/>
        <p:txBody>
          <a:bodyPr>
            <a:normAutofit/>
          </a:bodyPr>
          <a:lstStyle/>
          <a:p>
            <a:r>
              <a:rPr lang="en-US" dirty="0"/>
              <a:t>Close collaboration </a:t>
            </a:r>
            <a:r>
              <a:rPr lang="en-US" dirty="0" smtClean="0"/>
              <a:t>BL-SW</a:t>
            </a:r>
          </a:p>
          <a:p>
            <a:r>
              <a:rPr lang="en-US" dirty="0" smtClean="0"/>
              <a:t>Weekly follow-up meetings</a:t>
            </a:r>
          </a:p>
          <a:p>
            <a:r>
              <a:rPr lang="en-US" dirty="0" smtClean="0"/>
              <a:t>Sprints</a:t>
            </a:r>
          </a:p>
          <a:p>
            <a:r>
              <a:rPr lang="en-US" dirty="0" smtClean="0"/>
              <a:t>Pair programming</a:t>
            </a:r>
          </a:p>
          <a:p>
            <a:r>
              <a:rPr lang="en-US" dirty="0" smtClean="0"/>
              <a:t>Code reviews</a:t>
            </a:r>
          </a:p>
          <a:p>
            <a:r>
              <a:rPr lang="en-US" dirty="0" smtClean="0"/>
              <a:t>Mockups</a:t>
            </a:r>
          </a:p>
          <a:p>
            <a:r>
              <a:rPr lang="en-US" dirty="0" smtClean="0"/>
              <a:t>Unit-tests</a:t>
            </a:r>
          </a:p>
          <a:p>
            <a:endParaRPr lang="en-GB" dirty="0"/>
          </a:p>
        </p:txBody>
      </p:sp>
      <p:sp>
        <p:nvSpPr>
          <p:cNvPr id="4" name="Date Placeholder 3"/>
          <p:cNvSpPr>
            <a:spLocks noGrp="1"/>
          </p:cNvSpPr>
          <p:nvPr>
            <p:ph type="dt" sz="half" idx="2"/>
          </p:nvPr>
        </p:nvSpPr>
        <p:spPr/>
        <p:txBody>
          <a:bodyPr/>
          <a:lstStyle/>
          <a:p>
            <a:fld id="{F551EF28-DAD0-46D6-9DF1-8C58B19E15D8}"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5</a:t>
            </a:fld>
            <a:endParaRPr lang="en-US" dirty="0"/>
          </a:p>
        </p:txBody>
      </p:sp>
      <p:pic>
        <p:nvPicPr>
          <p:cNvPr id="1026" name="Picture 2" descr="Image result for agile scrum person running"/>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5725" b="48474"/>
          <a:stretch/>
        </p:blipFill>
        <p:spPr bwMode="auto">
          <a:xfrm>
            <a:off x="6736307" y="5464252"/>
            <a:ext cx="1947747" cy="8920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54552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BLMINJ System Overview</a:t>
            </a:r>
            <a:endParaRPr lang="en-GB" dirty="0"/>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p:sp>
        <p:nvSpPr>
          <p:cNvPr id="7" name="TextBox 6"/>
          <p:cNvSpPr txBox="1"/>
          <p:nvPr/>
        </p:nvSpPr>
        <p:spPr>
          <a:xfrm>
            <a:off x="1097999" y="5053749"/>
            <a:ext cx="4610345" cy="369332"/>
          </a:xfrm>
          <a:prstGeom prst="rect">
            <a:avLst/>
          </a:prstGeom>
          <a:solidFill>
            <a:srgbClr val="92D050"/>
          </a:solidFill>
          <a:scene3d>
            <a:camera prst="orthographicFront"/>
            <a:lightRig rig="threePt" dir="t">
              <a:rot lat="0" lon="0" rev="16200000"/>
            </a:lightRig>
          </a:scene3d>
          <a:sp3d extrusionH="38100" prstMaterial="matte">
            <a:bevelT w="95250"/>
            <a:bevelB w="114300" prst="hardEdge"/>
          </a:sp3d>
        </p:spPr>
        <p:txBody>
          <a:bodyPr wrap="square" rtlCol="0">
            <a:spAutoFit/>
          </a:bodyPr>
          <a:lstStyle/>
          <a:p>
            <a:pPr algn="ctr"/>
            <a:r>
              <a:rPr lang="en-US" dirty="0" smtClean="0">
                <a:solidFill>
                  <a:schemeClr val="accent6">
                    <a:lumMod val="50000"/>
                  </a:schemeClr>
                </a:solidFill>
              </a:rPr>
              <a:t>Acquisition Electronics</a:t>
            </a:r>
            <a:endParaRPr lang="en-GB" dirty="0">
              <a:solidFill>
                <a:schemeClr val="accent6">
                  <a:lumMod val="50000"/>
                </a:schemeClr>
              </a:solidFill>
            </a:endParaRPr>
          </a:p>
        </p:txBody>
      </p:sp>
      <p:sp>
        <p:nvSpPr>
          <p:cNvPr id="8" name="TextBox 7"/>
          <p:cNvSpPr txBox="1"/>
          <p:nvPr/>
        </p:nvSpPr>
        <p:spPr>
          <a:xfrm>
            <a:off x="1096141" y="4635989"/>
            <a:ext cx="4612204" cy="369332"/>
          </a:xfrm>
          <a:prstGeom prst="rect">
            <a:avLst/>
          </a:prstGeom>
          <a:solidFill>
            <a:srgbClr val="92D050"/>
          </a:solidFill>
          <a:scene3d>
            <a:camera prst="orthographicFront"/>
            <a:lightRig rig="threePt" dir="t">
              <a:rot lat="0" lon="0" rev="16200000"/>
            </a:lightRig>
          </a:scene3d>
          <a:sp3d extrusionH="38100" prstMaterial="matte">
            <a:bevelT w="95250"/>
            <a:bevelB w="114300" prst="hardEdge"/>
          </a:sp3d>
        </p:spPr>
        <p:txBody>
          <a:bodyPr wrap="square" rtlCol="0">
            <a:spAutoFit/>
          </a:bodyPr>
          <a:lstStyle/>
          <a:p>
            <a:pPr algn="ctr"/>
            <a:r>
              <a:rPr lang="en-US" dirty="0" smtClean="0">
                <a:solidFill>
                  <a:schemeClr val="accent6">
                    <a:lumMod val="50000"/>
                  </a:schemeClr>
                </a:solidFill>
              </a:rPr>
              <a:t>Processing Electronics</a:t>
            </a:r>
            <a:endParaRPr lang="en-GB" dirty="0">
              <a:solidFill>
                <a:schemeClr val="accent6">
                  <a:lumMod val="50000"/>
                </a:schemeClr>
              </a:solidFill>
            </a:endParaRPr>
          </a:p>
        </p:txBody>
      </p:sp>
      <p:sp>
        <p:nvSpPr>
          <p:cNvPr id="9" name="TextBox 8"/>
          <p:cNvSpPr txBox="1"/>
          <p:nvPr/>
        </p:nvSpPr>
        <p:spPr>
          <a:xfrm>
            <a:off x="1100811" y="3796956"/>
            <a:ext cx="4607533" cy="369332"/>
          </a:xfrm>
          <a:prstGeom prst="rect">
            <a:avLst/>
          </a:prstGeom>
          <a:solidFill>
            <a:srgbClr val="00B0F0"/>
          </a:solidFill>
          <a:scene3d>
            <a:camera prst="orthographicFront"/>
            <a:lightRig rig="threePt" dir="t">
              <a:rot lat="0" lon="0" rev="16200000"/>
            </a:lightRig>
          </a:scene3d>
          <a:sp3d extrusionH="38100" prstMaterial="matte">
            <a:bevelT w="95250"/>
            <a:bevelB w="114300" prst="hardEdge"/>
          </a:sp3d>
        </p:spPr>
        <p:txBody>
          <a:bodyPr wrap="square" rtlCol="0">
            <a:spAutoFit/>
          </a:bodyPr>
          <a:lstStyle/>
          <a:p>
            <a:pPr algn="ctr"/>
            <a:r>
              <a:rPr lang="en-US" dirty="0" smtClean="0">
                <a:solidFill>
                  <a:schemeClr val="accent6">
                    <a:lumMod val="50000"/>
                  </a:schemeClr>
                </a:solidFill>
              </a:rPr>
              <a:t>RT Software (FESA)</a:t>
            </a:r>
            <a:endParaRPr lang="en-GB" dirty="0">
              <a:solidFill>
                <a:schemeClr val="accent6">
                  <a:lumMod val="50000"/>
                </a:schemeClr>
              </a:solidFill>
            </a:endParaRPr>
          </a:p>
        </p:txBody>
      </p:sp>
      <p:sp>
        <p:nvSpPr>
          <p:cNvPr id="10" name="TextBox 9"/>
          <p:cNvSpPr txBox="1"/>
          <p:nvPr/>
        </p:nvSpPr>
        <p:spPr>
          <a:xfrm>
            <a:off x="1100811" y="4217257"/>
            <a:ext cx="4607534" cy="369332"/>
          </a:xfrm>
          <a:prstGeom prst="rect">
            <a:avLst/>
          </a:prstGeom>
          <a:solidFill>
            <a:srgbClr val="00B0F0"/>
          </a:solidFill>
          <a:scene3d>
            <a:camera prst="orthographicFront"/>
            <a:lightRig rig="threePt" dir="t">
              <a:rot lat="0" lon="0" rev="16200000"/>
            </a:lightRig>
          </a:scene3d>
          <a:sp3d extrusionH="38100" prstMaterial="matte">
            <a:bevelT w="95250"/>
            <a:bevelB w="114300" prst="hardEdge"/>
          </a:sp3d>
        </p:spPr>
        <p:txBody>
          <a:bodyPr wrap="square" rtlCol="0">
            <a:spAutoFit/>
          </a:bodyPr>
          <a:lstStyle/>
          <a:p>
            <a:pPr algn="ctr"/>
            <a:r>
              <a:rPr lang="en-US" dirty="0" smtClean="0">
                <a:solidFill>
                  <a:schemeClr val="accent6">
                    <a:lumMod val="50000"/>
                  </a:schemeClr>
                </a:solidFill>
              </a:rPr>
              <a:t>Driver (ENCORE/EDGE)</a:t>
            </a:r>
            <a:endParaRPr lang="en-GB" dirty="0">
              <a:solidFill>
                <a:schemeClr val="accent6">
                  <a:lumMod val="50000"/>
                </a:schemeClr>
              </a:solidFill>
            </a:endParaRPr>
          </a:p>
        </p:txBody>
      </p:sp>
      <p:sp>
        <p:nvSpPr>
          <p:cNvPr id="11" name="TextBox 10"/>
          <p:cNvSpPr txBox="1"/>
          <p:nvPr/>
        </p:nvSpPr>
        <p:spPr>
          <a:xfrm>
            <a:off x="1100811" y="3380227"/>
            <a:ext cx="1456116" cy="369332"/>
          </a:xfrm>
          <a:prstGeom prst="rect">
            <a:avLst/>
          </a:prstGeom>
          <a:solidFill>
            <a:srgbClr val="00B0F0"/>
          </a:solidFill>
          <a:scene3d>
            <a:camera prst="orthographicFront"/>
            <a:lightRig rig="threePt" dir="t">
              <a:rot lat="0" lon="0" rev="16200000"/>
            </a:lightRig>
          </a:scene3d>
          <a:sp3d extrusionH="38100" prstMaterial="matte">
            <a:bevelT w="95250"/>
            <a:bevelB w="114300" prst="hardEdge"/>
          </a:sp3d>
        </p:spPr>
        <p:txBody>
          <a:bodyPr wrap="square" rtlCol="0">
            <a:spAutoFit/>
          </a:bodyPr>
          <a:lstStyle/>
          <a:p>
            <a:pPr algn="ctr"/>
            <a:r>
              <a:rPr lang="en-US" dirty="0" smtClean="0">
                <a:solidFill>
                  <a:schemeClr val="accent6">
                    <a:lumMod val="50000"/>
                  </a:schemeClr>
                </a:solidFill>
              </a:rPr>
              <a:t>Expert App</a:t>
            </a:r>
            <a:endParaRPr lang="en-GB" dirty="0">
              <a:solidFill>
                <a:schemeClr val="accent6">
                  <a:lumMod val="50000"/>
                </a:schemeClr>
              </a:solidFill>
            </a:endParaRPr>
          </a:p>
        </p:txBody>
      </p:sp>
      <p:sp>
        <p:nvSpPr>
          <p:cNvPr id="12" name="TextBox 11"/>
          <p:cNvSpPr txBox="1"/>
          <p:nvPr/>
        </p:nvSpPr>
        <p:spPr>
          <a:xfrm>
            <a:off x="2575803" y="3380227"/>
            <a:ext cx="1224800" cy="365760"/>
          </a:xfrm>
          <a:prstGeom prst="rect">
            <a:avLst/>
          </a:prstGeom>
          <a:solidFill>
            <a:srgbClr val="0070C0"/>
          </a:solidFill>
          <a:scene3d>
            <a:camera prst="orthographicFront"/>
            <a:lightRig rig="threePt" dir="t">
              <a:rot lat="0" lon="0" rev="16200000"/>
            </a:lightRig>
          </a:scene3d>
          <a:sp3d extrusionH="38100" prstMaterial="matte">
            <a:bevelT w="95250"/>
            <a:bevelB w="114300" prst="hardEdge"/>
          </a:sp3d>
        </p:spPr>
        <p:txBody>
          <a:bodyPr wrap="square" rtlCol="0">
            <a:spAutoFit/>
          </a:bodyPr>
          <a:lstStyle/>
          <a:p>
            <a:pPr algn="ctr"/>
            <a:r>
              <a:rPr lang="en-US" dirty="0">
                <a:solidFill>
                  <a:schemeClr val="accent6">
                    <a:lumMod val="50000"/>
                  </a:schemeClr>
                </a:solidFill>
              </a:rPr>
              <a:t>OP App</a:t>
            </a:r>
            <a:endParaRPr lang="en-GB" dirty="0">
              <a:solidFill>
                <a:schemeClr val="accent6">
                  <a:lumMod val="50000"/>
                </a:schemeClr>
              </a:solidFill>
            </a:endParaRPr>
          </a:p>
        </p:txBody>
      </p:sp>
      <p:sp>
        <p:nvSpPr>
          <p:cNvPr id="14" name="TextBox 13"/>
          <p:cNvSpPr txBox="1"/>
          <p:nvPr/>
        </p:nvSpPr>
        <p:spPr>
          <a:xfrm>
            <a:off x="3819480" y="3380227"/>
            <a:ext cx="1888865" cy="369332"/>
          </a:xfrm>
          <a:prstGeom prst="rect">
            <a:avLst/>
          </a:prstGeom>
          <a:solidFill>
            <a:srgbClr val="9C5BCD"/>
          </a:solidFill>
          <a:scene3d>
            <a:camera prst="orthographicFront"/>
            <a:lightRig rig="threePt" dir="t">
              <a:rot lat="0" lon="0" rev="16200000"/>
            </a:lightRig>
          </a:scene3d>
          <a:sp3d extrusionH="38100" prstMaterial="matte">
            <a:bevelT w="95250"/>
            <a:bevelB w="114300" prst="hardEdge"/>
          </a:sp3d>
        </p:spPr>
        <p:txBody>
          <a:bodyPr wrap="square" rtlCol="0">
            <a:spAutoFit/>
          </a:bodyPr>
          <a:lstStyle/>
          <a:p>
            <a:pPr algn="ctr"/>
            <a:r>
              <a:rPr lang="en-US" dirty="0" smtClean="0">
                <a:solidFill>
                  <a:schemeClr val="accent6">
                    <a:lumMod val="50000"/>
                  </a:schemeClr>
                </a:solidFill>
              </a:rPr>
              <a:t>CALS/NXCALS</a:t>
            </a:r>
            <a:endParaRPr lang="en-GB" dirty="0">
              <a:solidFill>
                <a:schemeClr val="accent6">
                  <a:lumMod val="50000"/>
                </a:schemeClr>
              </a:solidFill>
            </a:endParaRPr>
          </a:p>
        </p:txBody>
      </p:sp>
      <p:sp>
        <p:nvSpPr>
          <p:cNvPr id="27" name="TextBox 26"/>
          <p:cNvSpPr txBox="1"/>
          <p:nvPr/>
        </p:nvSpPr>
        <p:spPr>
          <a:xfrm>
            <a:off x="1096141" y="5471509"/>
            <a:ext cx="548640" cy="369332"/>
          </a:xfrm>
          <a:prstGeom prst="rect">
            <a:avLst/>
          </a:prstGeom>
          <a:solidFill>
            <a:srgbClr val="FFFF00"/>
          </a:solidFill>
          <a:scene3d>
            <a:camera prst="orthographicFront"/>
            <a:lightRig rig="threePt" dir="t">
              <a:rot lat="0" lon="0" rev="16200000"/>
            </a:lightRig>
          </a:scene3d>
          <a:sp3d extrusionH="38100" prstMaterial="matte">
            <a:bevelT w="95250"/>
            <a:bevelB w="114300" prst="hardEdge"/>
          </a:sp3d>
        </p:spPr>
        <p:txBody>
          <a:bodyPr wrap="square" rtlCol="0">
            <a:spAutoFit/>
          </a:bodyPr>
          <a:lstStyle/>
          <a:p>
            <a:pPr algn="ctr"/>
            <a:r>
              <a:rPr lang="en-US" dirty="0">
                <a:solidFill>
                  <a:schemeClr val="accent6">
                    <a:lumMod val="50000"/>
                  </a:schemeClr>
                </a:solidFill>
              </a:rPr>
              <a:t>D</a:t>
            </a:r>
            <a:r>
              <a:rPr lang="en-US" dirty="0" smtClean="0">
                <a:solidFill>
                  <a:schemeClr val="accent6">
                    <a:lumMod val="50000"/>
                  </a:schemeClr>
                </a:solidFill>
              </a:rPr>
              <a:t>1</a:t>
            </a:r>
            <a:endParaRPr lang="en-GB" dirty="0">
              <a:solidFill>
                <a:schemeClr val="accent6">
                  <a:lumMod val="50000"/>
                </a:schemeClr>
              </a:solidFill>
            </a:endParaRPr>
          </a:p>
        </p:txBody>
      </p:sp>
      <p:sp>
        <p:nvSpPr>
          <p:cNvPr id="31" name="TextBox 30"/>
          <p:cNvSpPr txBox="1"/>
          <p:nvPr/>
        </p:nvSpPr>
        <p:spPr>
          <a:xfrm>
            <a:off x="1676278" y="5471509"/>
            <a:ext cx="548640" cy="369332"/>
          </a:xfrm>
          <a:prstGeom prst="rect">
            <a:avLst/>
          </a:prstGeom>
          <a:solidFill>
            <a:srgbClr val="FFFF00"/>
          </a:solidFill>
          <a:scene3d>
            <a:camera prst="orthographicFront"/>
            <a:lightRig rig="threePt" dir="t">
              <a:rot lat="0" lon="0" rev="16200000"/>
            </a:lightRig>
          </a:scene3d>
          <a:sp3d extrusionH="38100" prstMaterial="matte">
            <a:bevelT w="95250"/>
            <a:bevelB w="114300" prst="hardEdge"/>
          </a:sp3d>
        </p:spPr>
        <p:txBody>
          <a:bodyPr wrap="square" rtlCol="0">
            <a:spAutoFit/>
          </a:bodyPr>
          <a:lstStyle/>
          <a:p>
            <a:pPr algn="ctr"/>
            <a:r>
              <a:rPr lang="en-US" dirty="0" smtClean="0">
                <a:solidFill>
                  <a:schemeClr val="accent6">
                    <a:lumMod val="50000"/>
                  </a:schemeClr>
                </a:solidFill>
              </a:rPr>
              <a:t>D</a:t>
            </a:r>
            <a:r>
              <a:rPr lang="en-US" dirty="0">
                <a:solidFill>
                  <a:schemeClr val="accent6">
                    <a:lumMod val="50000"/>
                  </a:schemeClr>
                </a:solidFill>
              </a:rPr>
              <a:t>2</a:t>
            </a:r>
            <a:endParaRPr lang="en-GB" dirty="0">
              <a:solidFill>
                <a:schemeClr val="accent6">
                  <a:lumMod val="50000"/>
                </a:schemeClr>
              </a:solidFill>
            </a:endParaRPr>
          </a:p>
        </p:txBody>
      </p:sp>
      <p:sp>
        <p:nvSpPr>
          <p:cNvPr id="32" name="TextBox 31"/>
          <p:cNvSpPr txBox="1"/>
          <p:nvPr/>
        </p:nvSpPr>
        <p:spPr>
          <a:xfrm>
            <a:off x="2256415" y="5471509"/>
            <a:ext cx="548640" cy="369332"/>
          </a:xfrm>
          <a:prstGeom prst="rect">
            <a:avLst/>
          </a:prstGeom>
          <a:solidFill>
            <a:srgbClr val="FFFF00"/>
          </a:solidFill>
          <a:scene3d>
            <a:camera prst="orthographicFront"/>
            <a:lightRig rig="threePt" dir="t">
              <a:rot lat="0" lon="0" rev="16200000"/>
            </a:lightRig>
          </a:scene3d>
          <a:sp3d extrusionH="38100" prstMaterial="matte">
            <a:bevelT w="95250"/>
            <a:bevelB w="114300" prst="hardEdge"/>
          </a:sp3d>
        </p:spPr>
        <p:txBody>
          <a:bodyPr wrap="square" rtlCol="0">
            <a:spAutoFit/>
          </a:bodyPr>
          <a:lstStyle/>
          <a:p>
            <a:pPr algn="ctr"/>
            <a:r>
              <a:rPr lang="en-US" dirty="0" smtClean="0">
                <a:solidFill>
                  <a:schemeClr val="accent6">
                    <a:lumMod val="50000"/>
                  </a:schemeClr>
                </a:solidFill>
              </a:rPr>
              <a:t>D</a:t>
            </a:r>
            <a:r>
              <a:rPr lang="en-US" dirty="0">
                <a:solidFill>
                  <a:schemeClr val="accent6">
                    <a:lumMod val="50000"/>
                  </a:schemeClr>
                </a:solidFill>
              </a:rPr>
              <a:t>3</a:t>
            </a:r>
            <a:endParaRPr lang="en-GB" dirty="0">
              <a:solidFill>
                <a:schemeClr val="accent6">
                  <a:lumMod val="50000"/>
                </a:schemeClr>
              </a:solidFill>
            </a:endParaRPr>
          </a:p>
        </p:txBody>
      </p:sp>
      <p:sp>
        <p:nvSpPr>
          <p:cNvPr id="33" name="TextBox 32"/>
          <p:cNvSpPr txBox="1"/>
          <p:nvPr/>
        </p:nvSpPr>
        <p:spPr>
          <a:xfrm>
            <a:off x="2839851" y="5471509"/>
            <a:ext cx="548640" cy="369332"/>
          </a:xfrm>
          <a:prstGeom prst="rect">
            <a:avLst/>
          </a:prstGeom>
          <a:solidFill>
            <a:srgbClr val="FFFF00"/>
          </a:solidFill>
          <a:scene3d>
            <a:camera prst="orthographicFront"/>
            <a:lightRig rig="threePt" dir="t">
              <a:rot lat="0" lon="0" rev="16200000"/>
            </a:lightRig>
          </a:scene3d>
          <a:sp3d extrusionH="38100" prstMaterial="matte">
            <a:bevelT w="95250"/>
            <a:bevelB w="114300" prst="hardEdge"/>
          </a:sp3d>
        </p:spPr>
        <p:txBody>
          <a:bodyPr wrap="square" rtlCol="0">
            <a:spAutoFit/>
          </a:bodyPr>
          <a:lstStyle/>
          <a:p>
            <a:pPr algn="ctr"/>
            <a:r>
              <a:rPr lang="en-US" dirty="0" smtClean="0">
                <a:solidFill>
                  <a:schemeClr val="accent6">
                    <a:lumMod val="50000"/>
                  </a:schemeClr>
                </a:solidFill>
              </a:rPr>
              <a:t>D</a:t>
            </a:r>
            <a:r>
              <a:rPr lang="en-US" dirty="0">
                <a:solidFill>
                  <a:schemeClr val="accent6">
                    <a:lumMod val="50000"/>
                  </a:schemeClr>
                </a:solidFill>
              </a:rPr>
              <a:t>4</a:t>
            </a:r>
            <a:endParaRPr lang="en-GB" dirty="0">
              <a:solidFill>
                <a:schemeClr val="accent6">
                  <a:lumMod val="50000"/>
                </a:schemeClr>
              </a:solidFill>
            </a:endParaRPr>
          </a:p>
        </p:txBody>
      </p:sp>
      <p:sp>
        <p:nvSpPr>
          <p:cNvPr id="34" name="TextBox 33"/>
          <p:cNvSpPr txBox="1"/>
          <p:nvPr/>
        </p:nvSpPr>
        <p:spPr>
          <a:xfrm>
            <a:off x="3421290" y="5471509"/>
            <a:ext cx="548640" cy="369332"/>
          </a:xfrm>
          <a:prstGeom prst="rect">
            <a:avLst/>
          </a:prstGeom>
          <a:solidFill>
            <a:srgbClr val="FFFF00"/>
          </a:solidFill>
          <a:scene3d>
            <a:camera prst="orthographicFront"/>
            <a:lightRig rig="threePt" dir="t">
              <a:rot lat="0" lon="0" rev="16200000"/>
            </a:lightRig>
          </a:scene3d>
          <a:sp3d extrusionH="38100" prstMaterial="matte">
            <a:bevelT w="95250"/>
            <a:bevelB w="114300" prst="hardEdge"/>
          </a:sp3d>
        </p:spPr>
        <p:txBody>
          <a:bodyPr wrap="square" rtlCol="0">
            <a:spAutoFit/>
          </a:bodyPr>
          <a:lstStyle/>
          <a:p>
            <a:pPr algn="ctr"/>
            <a:r>
              <a:rPr lang="en-US" dirty="0" smtClean="0">
                <a:solidFill>
                  <a:schemeClr val="accent6">
                    <a:lumMod val="50000"/>
                  </a:schemeClr>
                </a:solidFill>
              </a:rPr>
              <a:t>D</a:t>
            </a:r>
            <a:r>
              <a:rPr lang="en-US" dirty="0">
                <a:solidFill>
                  <a:schemeClr val="accent6">
                    <a:lumMod val="50000"/>
                  </a:schemeClr>
                </a:solidFill>
              </a:rPr>
              <a:t>5</a:t>
            </a:r>
            <a:endParaRPr lang="en-GB" dirty="0">
              <a:solidFill>
                <a:schemeClr val="accent6">
                  <a:lumMod val="50000"/>
                </a:schemeClr>
              </a:solidFill>
            </a:endParaRPr>
          </a:p>
        </p:txBody>
      </p:sp>
      <p:sp>
        <p:nvSpPr>
          <p:cNvPr id="35" name="TextBox 34"/>
          <p:cNvSpPr txBox="1"/>
          <p:nvPr/>
        </p:nvSpPr>
        <p:spPr>
          <a:xfrm>
            <a:off x="4003424" y="5471509"/>
            <a:ext cx="548640" cy="369332"/>
          </a:xfrm>
          <a:prstGeom prst="rect">
            <a:avLst/>
          </a:prstGeom>
          <a:solidFill>
            <a:srgbClr val="FFFF00"/>
          </a:solidFill>
          <a:scene3d>
            <a:camera prst="orthographicFront"/>
            <a:lightRig rig="threePt" dir="t">
              <a:rot lat="0" lon="0" rev="16200000"/>
            </a:lightRig>
          </a:scene3d>
          <a:sp3d extrusionH="38100" prstMaterial="matte">
            <a:bevelT w="95250"/>
            <a:bevelB w="114300" prst="hardEdge"/>
          </a:sp3d>
        </p:spPr>
        <p:txBody>
          <a:bodyPr wrap="square" rtlCol="0">
            <a:spAutoFit/>
          </a:bodyPr>
          <a:lstStyle/>
          <a:p>
            <a:pPr algn="ctr"/>
            <a:r>
              <a:rPr lang="en-US" dirty="0" smtClean="0">
                <a:solidFill>
                  <a:schemeClr val="accent6">
                    <a:lumMod val="50000"/>
                  </a:schemeClr>
                </a:solidFill>
              </a:rPr>
              <a:t>D</a:t>
            </a:r>
            <a:r>
              <a:rPr lang="en-US" dirty="0">
                <a:solidFill>
                  <a:schemeClr val="accent6">
                    <a:lumMod val="50000"/>
                  </a:schemeClr>
                </a:solidFill>
              </a:rPr>
              <a:t>6</a:t>
            </a:r>
            <a:endParaRPr lang="en-GB" dirty="0">
              <a:solidFill>
                <a:schemeClr val="accent6">
                  <a:lumMod val="50000"/>
                </a:schemeClr>
              </a:solidFill>
            </a:endParaRPr>
          </a:p>
        </p:txBody>
      </p:sp>
      <p:sp>
        <p:nvSpPr>
          <p:cNvPr id="36" name="TextBox 35"/>
          <p:cNvSpPr txBox="1"/>
          <p:nvPr/>
        </p:nvSpPr>
        <p:spPr>
          <a:xfrm>
            <a:off x="4581564" y="5471509"/>
            <a:ext cx="548640" cy="369332"/>
          </a:xfrm>
          <a:prstGeom prst="rect">
            <a:avLst/>
          </a:prstGeom>
          <a:solidFill>
            <a:srgbClr val="FFFF00"/>
          </a:solidFill>
          <a:scene3d>
            <a:camera prst="orthographicFront"/>
            <a:lightRig rig="threePt" dir="t">
              <a:rot lat="0" lon="0" rev="16200000"/>
            </a:lightRig>
          </a:scene3d>
          <a:sp3d extrusionH="38100" prstMaterial="matte">
            <a:bevelT w="95250"/>
            <a:bevelB w="114300" prst="hardEdge"/>
          </a:sp3d>
        </p:spPr>
        <p:txBody>
          <a:bodyPr wrap="square" rtlCol="0">
            <a:spAutoFit/>
          </a:bodyPr>
          <a:lstStyle/>
          <a:p>
            <a:pPr algn="ctr"/>
            <a:r>
              <a:rPr lang="en-US" dirty="0" smtClean="0">
                <a:solidFill>
                  <a:schemeClr val="accent6">
                    <a:lumMod val="50000"/>
                  </a:schemeClr>
                </a:solidFill>
              </a:rPr>
              <a:t>D</a:t>
            </a:r>
            <a:r>
              <a:rPr lang="en-US" dirty="0">
                <a:solidFill>
                  <a:schemeClr val="accent6">
                    <a:lumMod val="50000"/>
                  </a:schemeClr>
                </a:solidFill>
              </a:rPr>
              <a:t>7</a:t>
            </a:r>
            <a:endParaRPr lang="en-GB" dirty="0">
              <a:solidFill>
                <a:schemeClr val="accent6">
                  <a:lumMod val="50000"/>
                </a:schemeClr>
              </a:solidFill>
            </a:endParaRPr>
          </a:p>
        </p:txBody>
      </p:sp>
      <p:sp>
        <p:nvSpPr>
          <p:cNvPr id="37" name="TextBox 36"/>
          <p:cNvSpPr txBox="1"/>
          <p:nvPr/>
        </p:nvSpPr>
        <p:spPr>
          <a:xfrm>
            <a:off x="5159704" y="5471509"/>
            <a:ext cx="548640" cy="369332"/>
          </a:xfrm>
          <a:prstGeom prst="rect">
            <a:avLst/>
          </a:prstGeom>
          <a:solidFill>
            <a:srgbClr val="FFFF00"/>
          </a:solidFill>
          <a:scene3d>
            <a:camera prst="orthographicFront"/>
            <a:lightRig rig="threePt" dir="t">
              <a:rot lat="0" lon="0" rev="16200000"/>
            </a:lightRig>
          </a:scene3d>
          <a:sp3d extrusionH="38100" prstMaterial="matte">
            <a:bevelT w="95250"/>
            <a:bevelB w="114300" prst="hardEdge"/>
          </a:sp3d>
        </p:spPr>
        <p:txBody>
          <a:bodyPr wrap="square" rtlCol="0">
            <a:spAutoFit/>
          </a:bodyPr>
          <a:lstStyle/>
          <a:p>
            <a:pPr algn="ctr"/>
            <a:r>
              <a:rPr lang="en-US" dirty="0" smtClean="0">
                <a:solidFill>
                  <a:schemeClr val="accent6">
                    <a:lumMod val="50000"/>
                  </a:schemeClr>
                </a:solidFill>
              </a:rPr>
              <a:t>D</a:t>
            </a:r>
            <a:r>
              <a:rPr lang="en-US" dirty="0">
                <a:solidFill>
                  <a:schemeClr val="accent6">
                    <a:lumMod val="50000"/>
                  </a:schemeClr>
                </a:solidFill>
              </a:rPr>
              <a:t>8</a:t>
            </a:r>
            <a:endParaRPr lang="en-GB" dirty="0">
              <a:solidFill>
                <a:schemeClr val="accent6">
                  <a:lumMod val="50000"/>
                </a:schemeClr>
              </a:solidFill>
            </a:endParaRPr>
          </a:p>
        </p:txBody>
      </p:sp>
      <p:sp>
        <p:nvSpPr>
          <p:cNvPr id="21" name="Left Brace 20"/>
          <p:cNvSpPr/>
          <p:nvPr/>
        </p:nvSpPr>
        <p:spPr>
          <a:xfrm>
            <a:off x="793898" y="5471509"/>
            <a:ext cx="91440" cy="36933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3" name="Left Brace 22"/>
          <p:cNvSpPr/>
          <p:nvPr/>
        </p:nvSpPr>
        <p:spPr>
          <a:xfrm>
            <a:off x="793898" y="4635988"/>
            <a:ext cx="91440" cy="787361"/>
          </a:xfrm>
          <a:prstGeom prst="leftBrace">
            <a:avLst>
              <a:gd name="adj1" fmla="val 8333"/>
              <a:gd name="adj2" fmla="val 52911"/>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0" name="TextBox 39"/>
          <p:cNvSpPr txBox="1"/>
          <p:nvPr/>
        </p:nvSpPr>
        <p:spPr>
          <a:xfrm rot="16200000">
            <a:off x="304168" y="5516723"/>
            <a:ext cx="732490" cy="276999"/>
          </a:xfrm>
          <a:prstGeom prst="rect">
            <a:avLst/>
          </a:prstGeom>
          <a:noFill/>
        </p:spPr>
        <p:txBody>
          <a:bodyPr wrap="square" rtlCol="0">
            <a:spAutoFit/>
          </a:bodyPr>
          <a:lstStyle/>
          <a:p>
            <a:r>
              <a:rPr lang="en-US" sz="1200" dirty="0" smtClean="0"/>
              <a:t>Tunnel</a:t>
            </a:r>
            <a:endParaRPr lang="en-GB" sz="1200" dirty="0"/>
          </a:p>
        </p:txBody>
      </p:sp>
      <p:sp>
        <p:nvSpPr>
          <p:cNvPr id="41" name="TextBox 40"/>
          <p:cNvSpPr txBox="1"/>
          <p:nvPr/>
        </p:nvSpPr>
        <p:spPr>
          <a:xfrm rot="16200000">
            <a:off x="250126" y="4843682"/>
            <a:ext cx="856756" cy="276999"/>
          </a:xfrm>
          <a:prstGeom prst="rect">
            <a:avLst/>
          </a:prstGeom>
          <a:noFill/>
        </p:spPr>
        <p:txBody>
          <a:bodyPr wrap="square" rtlCol="0">
            <a:spAutoFit/>
          </a:bodyPr>
          <a:lstStyle/>
          <a:p>
            <a:r>
              <a:rPr lang="en-US" sz="1200" dirty="0" smtClean="0"/>
              <a:t>Surface</a:t>
            </a:r>
            <a:endParaRPr lang="en-GB" sz="1200" dirty="0"/>
          </a:p>
        </p:txBody>
      </p:sp>
      <p:sp>
        <p:nvSpPr>
          <p:cNvPr id="38" name="Content Placeholder 2"/>
          <p:cNvSpPr>
            <a:spLocks noGrp="1"/>
          </p:cNvSpPr>
          <p:nvPr>
            <p:ph idx="1"/>
          </p:nvPr>
        </p:nvSpPr>
        <p:spPr>
          <a:xfrm>
            <a:off x="466177" y="1700946"/>
            <a:ext cx="7969911" cy="1743265"/>
          </a:xfrm>
        </p:spPr>
        <p:txBody>
          <a:bodyPr>
            <a:normAutofit/>
          </a:bodyPr>
          <a:lstStyle/>
          <a:p>
            <a:r>
              <a:rPr lang="en-US" sz="2400" dirty="0" smtClean="0"/>
              <a:t>Measures lost particles from the trajectory</a:t>
            </a:r>
          </a:p>
          <a:p>
            <a:r>
              <a:rPr lang="en-US" sz="2400" dirty="0"/>
              <a:t>M</a:t>
            </a:r>
            <a:r>
              <a:rPr lang="en-US" sz="2400" dirty="0" smtClean="0"/>
              <a:t>achine protection (HW Thresholds)</a:t>
            </a:r>
          </a:p>
          <a:p>
            <a:r>
              <a:rPr lang="en-US" sz="2400" dirty="0" smtClean="0"/>
              <a:t>Machine optimization (SW Thresholds)</a:t>
            </a:r>
          </a:p>
        </p:txBody>
      </p:sp>
      <p:sp>
        <p:nvSpPr>
          <p:cNvPr id="39" name="Left Brace 38"/>
          <p:cNvSpPr/>
          <p:nvPr/>
        </p:nvSpPr>
        <p:spPr>
          <a:xfrm flipH="1" flipV="1">
            <a:off x="5808531" y="3393617"/>
            <a:ext cx="131412" cy="1192971"/>
          </a:xfrm>
          <a:prstGeom prst="leftBrace">
            <a:avLst>
              <a:gd name="adj1" fmla="val 8333"/>
              <a:gd name="adj2" fmla="val 52911"/>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4" name="Left Brace 43"/>
          <p:cNvSpPr/>
          <p:nvPr/>
        </p:nvSpPr>
        <p:spPr>
          <a:xfrm flipH="1" flipV="1">
            <a:off x="5809240" y="4635988"/>
            <a:ext cx="131412" cy="1192971"/>
          </a:xfrm>
          <a:prstGeom prst="leftBrace">
            <a:avLst>
              <a:gd name="adj1" fmla="val 8333"/>
              <a:gd name="adj2" fmla="val 52911"/>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5" name="TextBox 44"/>
          <p:cNvSpPr txBox="1"/>
          <p:nvPr/>
        </p:nvSpPr>
        <p:spPr>
          <a:xfrm rot="5400000">
            <a:off x="5635384" y="3918547"/>
            <a:ext cx="856756" cy="276999"/>
          </a:xfrm>
          <a:prstGeom prst="rect">
            <a:avLst/>
          </a:prstGeom>
          <a:noFill/>
        </p:spPr>
        <p:txBody>
          <a:bodyPr wrap="square" rtlCol="0">
            <a:spAutoFit/>
          </a:bodyPr>
          <a:lstStyle/>
          <a:p>
            <a:r>
              <a:rPr lang="en-US" sz="1200" dirty="0" smtClean="0"/>
              <a:t>Software</a:t>
            </a:r>
            <a:endParaRPr lang="en-GB" sz="1200" dirty="0"/>
          </a:p>
        </p:txBody>
      </p:sp>
      <p:sp>
        <p:nvSpPr>
          <p:cNvPr id="46" name="TextBox 45"/>
          <p:cNvSpPr txBox="1"/>
          <p:nvPr/>
        </p:nvSpPr>
        <p:spPr>
          <a:xfrm rot="5400000">
            <a:off x="5651983" y="5110534"/>
            <a:ext cx="856756" cy="276999"/>
          </a:xfrm>
          <a:prstGeom prst="rect">
            <a:avLst/>
          </a:prstGeom>
          <a:noFill/>
        </p:spPr>
        <p:txBody>
          <a:bodyPr wrap="square" rtlCol="0">
            <a:spAutoFit/>
          </a:bodyPr>
          <a:lstStyle/>
          <a:p>
            <a:r>
              <a:rPr lang="en-US" sz="1200" dirty="0" smtClean="0"/>
              <a:t>Hardware</a:t>
            </a:r>
            <a:endParaRPr lang="en-GB" sz="1200" dirty="0"/>
          </a:p>
        </p:txBody>
      </p:sp>
    </p:spTree>
    <p:extLst>
      <p:ext uri="{BB962C8B-B14F-4D97-AF65-F5344CB8AC3E}">
        <p14:creationId xmlns:p14="http://schemas.microsoft.com/office/powerpoint/2010/main" val="41654427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Electronics </a:t>
            </a:r>
            <a:r>
              <a:rPr lang="en-US" dirty="0" err="1" smtClean="0"/>
              <a:t>Synchronisation</a:t>
            </a:r>
            <a:endParaRPr lang="en-GB" dirty="0"/>
          </a:p>
        </p:txBody>
      </p:sp>
      <p:sp>
        <p:nvSpPr>
          <p:cNvPr id="4" name="Date Placeholder 3"/>
          <p:cNvSpPr>
            <a:spLocks noGrp="1"/>
          </p:cNvSpPr>
          <p:nvPr>
            <p:ph type="dt" sz="half" idx="2"/>
          </p:nvPr>
        </p:nvSpPr>
        <p:spPr/>
        <p:txBody>
          <a:bodyPr/>
          <a:lstStyle/>
          <a:p>
            <a:fld id="{EBDDF0D1-DA4D-4DB1-BED3-1050121C645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7</a:t>
            </a:fld>
            <a:endParaRPr lang="en-US" dirty="0"/>
          </a:p>
        </p:txBody>
      </p:sp>
      <p:sp>
        <p:nvSpPr>
          <p:cNvPr id="6" name="Content Placeholder 2"/>
          <p:cNvSpPr>
            <a:spLocks noGrp="1"/>
          </p:cNvSpPr>
          <p:nvPr>
            <p:ph idx="1"/>
          </p:nvPr>
        </p:nvSpPr>
        <p:spPr>
          <a:xfrm>
            <a:off x="345690" y="1281002"/>
            <a:ext cx="8226854" cy="4667421"/>
          </a:xfrm>
        </p:spPr>
        <p:txBody>
          <a:bodyPr>
            <a:normAutofit/>
          </a:bodyPr>
          <a:lstStyle/>
          <a:p>
            <a:r>
              <a:rPr lang="en-GB" sz="1600" i="1" dirty="0" smtClean="0"/>
              <a:t>With</a:t>
            </a:r>
            <a:r>
              <a:rPr lang="en-GB" sz="1600" b="1" i="1" dirty="0" smtClean="0"/>
              <a:t> Basic Period (BP)</a:t>
            </a:r>
            <a:r>
              <a:rPr lang="en-GB" sz="1600" b="1" dirty="0" smtClean="0"/>
              <a:t> event:</a:t>
            </a:r>
            <a:endParaRPr lang="en-GB" sz="1600" dirty="0"/>
          </a:p>
          <a:p>
            <a:pPr lvl="1"/>
            <a:r>
              <a:rPr lang="en-GB" sz="1600" dirty="0"/>
              <a:t>R</a:t>
            </a:r>
            <a:r>
              <a:rPr lang="en-GB" sz="1600" dirty="0" smtClean="0"/>
              <a:t>eceived </a:t>
            </a:r>
            <a:r>
              <a:rPr lang="en-GB" sz="1600" dirty="0"/>
              <a:t>via MTG (Main Timing Generator</a:t>
            </a:r>
            <a:r>
              <a:rPr lang="en-GB" sz="1600" dirty="0" smtClean="0"/>
              <a:t>)</a:t>
            </a:r>
          </a:p>
          <a:p>
            <a:pPr lvl="1"/>
            <a:r>
              <a:rPr lang="en-GB" sz="1600" dirty="0" smtClean="0"/>
              <a:t>Broadcasted in backplane by a dedicated </a:t>
            </a:r>
            <a:r>
              <a:rPr lang="en-GB" sz="1600" b="1" dirty="0"/>
              <a:t>timing </a:t>
            </a:r>
            <a:r>
              <a:rPr lang="en-GB" sz="1600" b="1" dirty="0" smtClean="0"/>
              <a:t>card</a:t>
            </a:r>
            <a:endParaRPr lang="en-GB" sz="1600" i="1" dirty="0"/>
          </a:p>
          <a:p>
            <a:r>
              <a:rPr lang="en-GB" sz="1600" dirty="0" smtClean="0"/>
              <a:t>Done at the </a:t>
            </a:r>
            <a:r>
              <a:rPr lang="en-GB" sz="1600" b="1" dirty="0"/>
              <a:t>processing level</a:t>
            </a:r>
            <a:r>
              <a:rPr lang="en-GB" sz="1600" dirty="0"/>
              <a:t> (i.e. 2 samples jitter between cards).</a:t>
            </a:r>
          </a:p>
          <a:p>
            <a:pPr marL="36576" indent="0">
              <a:buNone/>
            </a:pPr>
            <a:endParaRPr lang="en-GB" sz="1800" dirty="0"/>
          </a:p>
          <a:p>
            <a:r>
              <a:rPr lang="en-GB" sz="1600" dirty="0"/>
              <a:t>E</a:t>
            </a:r>
            <a:r>
              <a:rPr lang="en-GB" sz="1600" dirty="0" smtClean="0"/>
              <a:t>ach</a:t>
            </a:r>
            <a:r>
              <a:rPr lang="en-GB" sz="1600" b="1" dirty="0" smtClean="0"/>
              <a:t> </a:t>
            </a:r>
            <a:r>
              <a:rPr lang="en-GB" sz="1600" b="1" dirty="0" smtClean="0"/>
              <a:t>BP:</a:t>
            </a:r>
          </a:p>
          <a:p>
            <a:pPr lvl="1"/>
            <a:r>
              <a:rPr lang="en-US" sz="1600" b="1" dirty="0" smtClean="0"/>
              <a:t>Electronics</a:t>
            </a:r>
            <a:r>
              <a:rPr lang="en-US" sz="1600" dirty="0" smtClean="0"/>
              <a:t>:</a:t>
            </a:r>
            <a:endParaRPr lang="en-GB" sz="1600" dirty="0" smtClean="0"/>
          </a:p>
          <a:p>
            <a:pPr lvl="2"/>
            <a:r>
              <a:rPr lang="en-GB" sz="1600" dirty="0" smtClean="0"/>
              <a:t>Continuously calculate the </a:t>
            </a:r>
            <a:r>
              <a:rPr lang="en-GB" sz="1600" b="1" dirty="0" smtClean="0"/>
              <a:t>integration period values (</a:t>
            </a:r>
            <a:r>
              <a:rPr lang="en-GB" sz="1600" b="1" dirty="0" smtClean="0">
                <a:solidFill>
                  <a:schemeClr val="tx2"/>
                </a:solidFill>
              </a:rPr>
              <a:t>2 </a:t>
            </a:r>
            <a:r>
              <a:rPr lang="en-GB" sz="1600" b="1" dirty="0" smtClean="0">
                <a:solidFill>
                  <a:schemeClr val="tx2"/>
                </a:solidFill>
                <a:sym typeface="Symbol"/>
              </a:rPr>
              <a:t></a:t>
            </a:r>
            <a:r>
              <a:rPr lang="en-GB" sz="1600" b="1" dirty="0" smtClean="0">
                <a:solidFill>
                  <a:schemeClr val="tx2"/>
                </a:solidFill>
              </a:rPr>
              <a:t>s</a:t>
            </a:r>
            <a:r>
              <a:rPr lang="en-GB" sz="1600" dirty="0" smtClean="0"/>
              <a:t>, </a:t>
            </a:r>
            <a:r>
              <a:rPr lang="en-GB" sz="1600" b="1" dirty="0" smtClean="0"/>
              <a:t>400 </a:t>
            </a:r>
            <a:r>
              <a:rPr lang="en-GB" sz="1600" b="1" dirty="0" smtClean="0">
                <a:sym typeface="Symbol"/>
              </a:rPr>
              <a:t></a:t>
            </a:r>
            <a:r>
              <a:rPr lang="en-GB" sz="1600" b="1" dirty="0" smtClean="0"/>
              <a:t>s</a:t>
            </a:r>
            <a:r>
              <a:rPr lang="en-GB" sz="1600" dirty="0" smtClean="0"/>
              <a:t>, </a:t>
            </a:r>
            <a:r>
              <a:rPr lang="en-GB" sz="1600" b="1" dirty="0" smtClean="0"/>
              <a:t>1 </a:t>
            </a:r>
            <a:r>
              <a:rPr lang="en-GB" sz="1600" b="1" dirty="0" err="1" smtClean="0"/>
              <a:t>ms</a:t>
            </a:r>
            <a:r>
              <a:rPr lang="en-GB" sz="1600" b="1" dirty="0" smtClean="0"/>
              <a:t>)</a:t>
            </a:r>
          </a:p>
          <a:p>
            <a:pPr lvl="3"/>
            <a:r>
              <a:rPr lang="en-GB" sz="1600" dirty="0" smtClean="0"/>
              <a:t>Hardware </a:t>
            </a:r>
            <a:r>
              <a:rPr lang="en-GB" sz="1600" dirty="0"/>
              <a:t>thresholds exceeded -&gt; </a:t>
            </a:r>
            <a:r>
              <a:rPr lang="en-GB" sz="1600" dirty="0" smtClean="0"/>
              <a:t>interlock</a:t>
            </a:r>
            <a:endParaRPr lang="en-US" sz="1600" dirty="0" smtClean="0"/>
          </a:p>
          <a:p>
            <a:pPr lvl="3"/>
            <a:r>
              <a:rPr lang="en-US" sz="1600" dirty="0" smtClean="0"/>
              <a:t>Acquisition frequency is 2 </a:t>
            </a:r>
            <a:r>
              <a:rPr lang="en-GB" sz="1600" dirty="0">
                <a:solidFill>
                  <a:schemeClr val="tx2"/>
                </a:solidFill>
                <a:sym typeface="Symbol"/>
              </a:rPr>
              <a:t></a:t>
            </a:r>
            <a:r>
              <a:rPr lang="en-GB" sz="1600" dirty="0">
                <a:solidFill>
                  <a:schemeClr val="tx2"/>
                </a:solidFill>
              </a:rPr>
              <a:t>s</a:t>
            </a:r>
            <a:endParaRPr lang="en-GB" sz="1600" dirty="0" smtClean="0"/>
          </a:p>
          <a:p>
            <a:pPr lvl="3"/>
            <a:r>
              <a:rPr lang="en-GB" sz="1600" dirty="0" smtClean="0"/>
              <a:t>Implemented with </a:t>
            </a:r>
            <a:r>
              <a:rPr lang="en-GB" sz="1600" b="1" dirty="0"/>
              <a:t>moving sum </a:t>
            </a:r>
            <a:r>
              <a:rPr lang="en-GB" sz="1600" b="1" dirty="0" smtClean="0"/>
              <a:t>windows</a:t>
            </a:r>
            <a:r>
              <a:rPr lang="en-GB" sz="1600" dirty="0" smtClean="0"/>
              <a:t>.</a:t>
            </a:r>
            <a:endParaRPr lang="en-GB" sz="1600" dirty="0"/>
          </a:p>
          <a:p>
            <a:pPr lvl="1"/>
            <a:r>
              <a:rPr lang="en-GB" sz="1600" b="1" dirty="0" smtClean="0"/>
              <a:t>CPU:</a:t>
            </a:r>
          </a:p>
          <a:p>
            <a:pPr lvl="2"/>
            <a:r>
              <a:rPr lang="en-US" sz="1600" dirty="0" smtClean="0"/>
              <a:t>Reads-out and publishes data</a:t>
            </a:r>
            <a:endParaRPr lang="en-GB" sz="1600" dirty="0" smtClean="0"/>
          </a:p>
          <a:p>
            <a:endParaRPr lang="en-GB" dirty="0"/>
          </a:p>
        </p:txBody>
      </p:sp>
    </p:spTree>
    <p:extLst>
      <p:ext uri="{BB962C8B-B14F-4D97-AF65-F5344CB8AC3E}">
        <p14:creationId xmlns:p14="http://schemas.microsoft.com/office/powerpoint/2010/main" val="32708024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System Functionalities per USER</a:t>
            </a:r>
            <a:endParaRPr lang="en-GB" dirty="0"/>
          </a:p>
        </p:txBody>
      </p:sp>
      <p:sp>
        <p:nvSpPr>
          <p:cNvPr id="3" name="Content Placeholder 2"/>
          <p:cNvSpPr>
            <a:spLocks noGrp="1"/>
          </p:cNvSpPr>
          <p:nvPr>
            <p:ph idx="1"/>
          </p:nvPr>
        </p:nvSpPr>
        <p:spPr>
          <a:xfrm>
            <a:off x="209233" y="1325606"/>
            <a:ext cx="8934767" cy="4755525"/>
          </a:xfrm>
        </p:spPr>
        <p:txBody>
          <a:bodyPr>
            <a:normAutofit/>
          </a:bodyPr>
          <a:lstStyle/>
          <a:p>
            <a:r>
              <a:rPr lang="en-US" dirty="0" smtClean="0"/>
              <a:t>Uses data accumulated over 1..N BP</a:t>
            </a:r>
          </a:p>
          <a:p>
            <a:pPr lvl="1"/>
            <a:r>
              <a:rPr lang="en-US" b="1" dirty="0" smtClean="0"/>
              <a:t>3 Running Sums </a:t>
            </a:r>
            <a:r>
              <a:rPr lang="en-GB" sz="2800" dirty="0"/>
              <a:t>(</a:t>
            </a:r>
            <a:r>
              <a:rPr lang="en-GB" sz="2800" dirty="0">
                <a:solidFill>
                  <a:schemeClr val="tx2"/>
                </a:solidFill>
              </a:rPr>
              <a:t>2 </a:t>
            </a:r>
            <a:r>
              <a:rPr lang="en-GB" sz="2800" dirty="0">
                <a:solidFill>
                  <a:schemeClr val="tx2"/>
                </a:solidFill>
                <a:sym typeface="Symbol"/>
              </a:rPr>
              <a:t></a:t>
            </a:r>
            <a:r>
              <a:rPr lang="en-GB" sz="2800" dirty="0">
                <a:solidFill>
                  <a:schemeClr val="tx2"/>
                </a:solidFill>
              </a:rPr>
              <a:t>s</a:t>
            </a:r>
            <a:r>
              <a:rPr lang="en-GB" sz="2800" dirty="0"/>
              <a:t>, 400 </a:t>
            </a:r>
            <a:r>
              <a:rPr lang="en-GB" sz="2800" dirty="0">
                <a:sym typeface="Symbol"/>
              </a:rPr>
              <a:t></a:t>
            </a:r>
            <a:r>
              <a:rPr lang="en-GB" sz="2800" dirty="0"/>
              <a:t>s, 1 </a:t>
            </a:r>
            <a:r>
              <a:rPr lang="en-GB" sz="2800" dirty="0" err="1"/>
              <a:t>ms</a:t>
            </a:r>
            <a:r>
              <a:rPr lang="en-GB" sz="2800" dirty="0" smtClean="0"/>
              <a:t>)</a:t>
            </a:r>
            <a:endParaRPr lang="en-US" dirty="0" smtClean="0"/>
          </a:p>
          <a:p>
            <a:pPr lvl="1"/>
            <a:r>
              <a:rPr lang="en-US" b="1" dirty="0" smtClean="0"/>
              <a:t>Loss Integrals </a:t>
            </a:r>
            <a:r>
              <a:rPr lang="en-US" b="1" dirty="0"/>
              <a:t>over Beam </a:t>
            </a:r>
            <a:r>
              <a:rPr lang="en-US" b="1" dirty="0" smtClean="0"/>
              <a:t>Presence &amp; Cycle</a:t>
            </a:r>
            <a:endParaRPr lang="en-US" b="1" dirty="0"/>
          </a:p>
          <a:p>
            <a:pPr lvl="1"/>
            <a:r>
              <a:rPr lang="en-US" b="1" dirty="0" smtClean="0"/>
              <a:t>Loss Evolution </a:t>
            </a:r>
            <a:r>
              <a:rPr lang="en-US" dirty="0" smtClean="0"/>
              <a:t>over the cycle </a:t>
            </a:r>
          </a:p>
          <a:p>
            <a:pPr lvl="2"/>
            <a:r>
              <a:rPr lang="el-GR" dirty="0" smtClean="0"/>
              <a:t>μ</a:t>
            </a:r>
            <a:r>
              <a:rPr lang="en-US" dirty="0" smtClean="0"/>
              <a:t>s or </a:t>
            </a:r>
            <a:r>
              <a:rPr lang="en-US" dirty="0" err="1" smtClean="0"/>
              <a:t>ms</a:t>
            </a:r>
            <a:r>
              <a:rPr lang="en-US" dirty="0" smtClean="0"/>
              <a:t> sampling</a:t>
            </a:r>
          </a:p>
          <a:p>
            <a:pPr lvl="1"/>
            <a:r>
              <a:rPr lang="en-US" b="1" dirty="0" smtClean="0"/>
              <a:t>Loss Capture </a:t>
            </a:r>
            <a:r>
              <a:rPr lang="en-US" dirty="0" smtClean="0"/>
              <a:t>function</a:t>
            </a:r>
          </a:p>
          <a:p>
            <a:pPr lvl="2"/>
            <a:r>
              <a:rPr lang="en-US" dirty="0" smtClean="0"/>
              <a:t>On-demand, with adjustable start of recording and sampling</a:t>
            </a:r>
          </a:p>
          <a:p>
            <a:pPr marL="448056" lvl="1" indent="0">
              <a:buNone/>
            </a:pPr>
            <a:endParaRPr lang="en-US" dirty="0" smtClean="0"/>
          </a:p>
          <a:p>
            <a:endParaRPr lang="en-GB" dirty="0"/>
          </a:p>
        </p:txBody>
      </p:sp>
      <p:sp>
        <p:nvSpPr>
          <p:cNvPr id="4" name="Date Placeholder 3"/>
          <p:cNvSpPr>
            <a:spLocks noGrp="1"/>
          </p:cNvSpPr>
          <p:nvPr>
            <p:ph type="dt" sz="half" idx="2"/>
          </p:nvPr>
        </p:nvSpPr>
        <p:spPr/>
        <p:txBody>
          <a:bodyPr/>
          <a:lstStyle/>
          <a:p>
            <a:fld id="{A5521F6A-7C42-41CC-89FE-C62CC8A2C5A3}"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28287728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Loss </a:t>
            </a:r>
            <a:r>
              <a:rPr lang="en-GB" dirty="0"/>
              <a:t>Evolution F</a:t>
            </a:r>
            <a:r>
              <a:rPr lang="en-GB" dirty="0" smtClean="0"/>
              <a:t>unction</a:t>
            </a:r>
            <a:endParaRPr lang="en-GB" dirty="0"/>
          </a:p>
        </p:txBody>
      </p:sp>
      <p:sp>
        <p:nvSpPr>
          <p:cNvPr id="4" name="Date Placeholder 3"/>
          <p:cNvSpPr>
            <a:spLocks noGrp="1"/>
          </p:cNvSpPr>
          <p:nvPr>
            <p:ph type="dt" sz="half" idx="2"/>
          </p:nvPr>
        </p:nvSpPr>
        <p:spPr/>
        <p:txBody>
          <a:bodyPr/>
          <a:lstStyle/>
          <a:p>
            <a:fld id="{C606A044-6064-485C-9B76-B58C5085D4C9}" type="datetime1">
              <a:rPr lang="en-GB" smtClean="0"/>
              <a:t>06/12/2019</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9</a:t>
            </a:fld>
            <a:endParaRPr lang="en-US" dirty="0"/>
          </a:p>
        </p:txBody>
      </p:sp>
      <p:pic>
        <p:nvPicPr>
          <p:cNvPr id="77" name="Picture 76"/>
          <p:cNvPicPr>
            <a:picLocks noChangeAspect="1"/>
          </p:cNvPicPr>
          <p:nvPr/>
        </p:nvPicPr>
        <p:blipFill>
          <a:blip r:embed="rId2"/>
          <a:stretch>
            <a:fillRect/>
          </a:stretch>
        </p:blipFill>
        <p:spPr>
          <a:xfrm>
            <a:off x="0" y="1173935"/>
            <a:ext cx="8497227" cy="3563352"/>
          </a:xfrm>
          <a:prstGeom prst="rect">
            <a:avLst/>
          </a:prstGeom>
        </p:spPr>
      </p:pic>
      <p:sp>
        <p:nvSpPr>
          <p:cNvPr id="6" name="Rectangle 5"/>
          <p:cNvSpPr/>
          <p:nvPr/>
        </p:nvSpPr>
        <p:spPr>
          <a:xfrm>
            <a:off x="512956" y="4571175"/>
            <a:ext cx="7865327" cy="1200329"/>
          </a:xfrm>
          <a:prstGeom prst="rect">
            <a:avLst/>
          </a:prstGeom>
        </p:spPr>
        <p:txBody>
          <a:bodyPr wrap="square">
            <a:spAutoFit/>
          </a:bodyPr>
          <a:lstStyle/>
          <a:p>
            <a:pPr marL="285750" indent="-285750">
              <a:buFont typeface="Arial" panose="020B0604020202020204" pitchFamily="34" charset="0"/>
              <a:buChar char="•"/>
            </a:pPr>
            <a:r>
              <a:rPr lang="en-US" b="1" dirty="0"/>
              <a:t>Evolution of the losses</a:t>
            </a:r>
            <a:r>
              <a:rPr lang="en-US" dirty="0"/>
              <a:t> over the entire basic </a:t>
            </a:r>
            <a:r>
              <a:rPr lang="en-US" dirty="0" smtClean="0"/>
              <a:t>period</a:t>
            </a:r>
            <a:endParaRPr lang="en-US" dirty="0"/>
          </a:p>
          <a:p>
            <a:pPr marL="742950" lvl="1" indent="-285750">
              <a:buFont typeface="Arial" panose="020B0604020202020204" pitchFamily="34" charset="0"/>
              <a:buChar char="•"/>
            </a:pPr>
            <a:r>
              <a:rPr lang="en-US" dirty="0"/>
              <a:t>1200 samples</a:t>
            </a:r>
          </a:p>
          <a:p>
            <a:pPr marL="742950" lvl="1" indent="-285750" fontAlgn="ctr">
              <a:buFont typeface="Arial" panose="020B0604020202020204" pitchFamily="34" charset="0"/>
              <a:buChar char="•"/>
            </a:pPr>
            <a:r>
              <a:rPr lang="en-US" dirty="0"/>
              <a:t>1ms/sample </a:t>
            </a:r>
            <a:r>
              <a:rPr lang="en-GB" dirty="0"/>
              <a:t>→</a:t>
            </a:r>
            <a:r>
              <a:rPr lang="en-US" dirty="0"/>
              <a:t> PSB, PS</a:t>
            </a:r>
          </a:p>
          <a:p>
            <a:pPr marL="742950" lvl="1" indent="-285750" fontAlgn="ctr">
              <a:buFont typeface="Arial" panose="020B0604020202020204" pitchFamily="34" charset="0"/>
              <a:buChar char="•"/>
            </a:pPr>
            <a:r>
              <a:rPr lang="en-US" dirty="0"/>
              <a:t>2 </a:t>
            </a:r>
            <a:r>
              <a:rPr lang="el-GR" dirty="0"/>
              <a:t>μ</a:t>
            </a:r>
            <a:r>
              <a:rPr lang="en-US" dirty="0"/>
              <a:t>s/sample </a:t>
            </a:r>
            <a:r>
              <a:rPr lang="en-GB" dirty="0"/>
              <a:t>→</a:t>
            </a:r>
            <a:r>
              <a:rPr lang="en-US" dirty="0"/>
              <a:t> LN4, TT10, TT2</a:t>
            </a:r>
          </a:p>
        </p:txBody>
      </p:sp>
    </p:spTree>
    <p:extLst>
      <p:ext uri="{BB962C8B-B14F-4D97-AF65-F5344CB8AC3E}">
        <p14:creationId xmlns:p14="http://schemas.microsoft.com/office/powerpoint/2010/main" val="2549748160"/>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CERNCobranding4-3</Template>
  <TotalTime>5198</TotalTime>
  <Words>1405</Words>
  <Application>Microsoft Office PowerPoint</Application>
  <PresentationFormat>On-screen Show (4:3)</PresentationFormat>
  <Paragraphs>361</Paragraphs>
  <Slides>35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Symbol</vt:lpstr>
      <vt:lpstr>Webdings</vt:lpstr>
      <vt:lpstr>Wingdings</vt:lpstr>
      <vt:lpstr>CERNCorporate4-3</vt:lpstr>
      <vt:lpstr>PowerPoint Presentation</vt:lpstr>
      <vt:lpstr>BLM Software Changes during LS2</vt:lpstr>
      <vt:lpstr>Outline</vt:lpstr>
      <vt:lpstr>Projects Where I Am Involved</vt:lpstr>
      <vt:lpstr>An Agile Approach</vt:lpstr>
      <vt:lpstr>BLMINJ System Overview</vt:lpstr>
      <vt:lpstr>Electronics Synchronisation</vt:lpstr>
      <vt:lpstr>System Functionalities per USER</vt:lpstr>
      <vt:lpstr>Loss Evolution Function</vt:lpstr>
      <vt:lpstr>Loss Capture Function</vt:lpstr>
      <vt:lpstr>Sum of Losses over Beam Presence</vt:lpstr>
      <vt:lpstr>Hardware Changes</vt:lpstr>
      <vt:lpstr>Hardware Changes</vt:lpstr>
      <vt:lpstr>Hardware Changes</vt:lpstr>
      <vt:lpstr>Keep BLMINJ Homogeneous</vt:lpstr>
      <vt:lpstr>LS2 Software Changes</vt:lpstr>
      <vt:lpstr>Summary Acquisition for TT10</vt:lpstr>
      <vt:lpstr>PS Concentrator (BLMSYNC)</vt:lpstr>
      <vt:lpstr>Software Interlocks</vt:lpstr>
      <vt:lpstr>Software Interlocks</vt:lpstr>
      <vt:lpstr>LS2 Software Changes</vt:lpstr>
      <vt:lpstr>LS2 Software Changes</vt:lpstr>
      <vt:lpstr>Unit Tests: Improving Quality</vt:lpstr>
      <vt:lpstr>Initial Results</vt:lpstr>
      <vt:lpstr>Future Plans</vt:lpstr>
      <vt:lpstr>Conclusion</vt:lpstr>
      <vt:lpstr>Questions</vt:lpstr>
      <vt:lpstr>Backup Slides</vt:lpstr>
      <vt:lpstr>Hardware changes</vt:lpstr>
      <vt:lpstr>BLMINJ System Overview</vt:lpstr>
      <vt:lpstr>BLM Systems at CERN</vt:lpstr>
      <vt:lpstr>BLM systems in the Injectors (BLMInj)*</vt:lpstr>
      <vt:lpstr>Integration Periods</vt:lpstr>
      <vt:lpstr>Software Thresholds</vt:lpstr>
      <vt:lpstr>FESA &amp; FPGA Upgrades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Medina Godoy</dc:creator>
  <cp:lastModifiedBy>David Medina Godoy</cp:lastModifiedBy>
  <cp:revision>152</cp:revision>
  <dcterms:created xsi:type="dcterms:W3CDTF">2019-11-20T23:12:01Z</dcterms:created>
  <dcterms:modified xsi:type="dcterms:W3CDTF">2019-12-06T14:02:14Z</dcterms:modified>
</cp:coreProperties>
</file>