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5" r:id="rId4"/>
    <p:sldId id="258" r:id="rId5"/>
    <p:sldId id="270" r:id="rId6"/>
    <p:sldId id="259" r:id="rId7"/>
    <p:sldId id="266" r:id="rId8"/>
    <p:sldId id="271" r:id="rId9"/>
    <p:sldId id="267" r:id="rId10"/>
    <p:sldId id="272" r:id="rId11"/>
    <p:sldId id="268" r:id="rId12"/>
    <p:sldId id="273" r:id="rId13"/>
    <p:sldId id="269" r:id="rId14"/>
    <p:sldId id="264" r:id="rId15"/>
    <p:sldId id="265" r:id="rId16"/>
    <p:sldId id="274" r:id="rId17"/>
    <p:sldId id="276" r:id="rId18"/>
    <p:sldId id="260" r:id="rId19"/>
    <p:sldId id="277" r:id="rId20"/>
    <p:sldId id="279" r:id="rId21"/>
    <p:sldId id="27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B500"/>
    <a:srgbClr val="BF01A8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4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DF7282AE-F10F-43D7-AD8C-792F2BA058FC}" type="datetime1">
              <a:rPr kumimoji="1" lang="ja-JP" altLang="en-US" smtClean="0"/>
              <a:t>2020/7/29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3242BE92-EB4E-4899-B5B4-4473C80FC57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50724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1BA07-D3B8-4D99-A989-98606BE8907A}" type="datetime1">
              <a:rPr kumimoji="1" lang="ja-JP" altLang="en-US" smtClean="0"/>
              <a:t>2020/7/29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BE92-EB4E-4899-B5B4-4473C80FC5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7841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6CFA-A94A-4B16-9248-18ECAFFCFB9F}" type="datetime1">
              <a:rPr kumimoji="1" lang="ja-JP" altLang="en-US" smtClean="0"/>
              <a:t>2020/7/29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BE92-EB4E-4899-B5B4-4473C80FC5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0611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894" y="365760"/>
            <a:ext cx="10506997" cy="1325562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894" y="1828800"/>
            <a:ext cx="10506996" cy="4351337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3EA8-634B-414A-B381-898F056A75E5}" type="datetime1">
              <a:rPr kumimoji="1" lang="ja-JP" altLang="en-US" smtClean="0"/>
              <a:t>2020/7/29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BE92-EB4E-4899-B5B4-4473C80FC5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65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011B-7F4E-4300-A14E-9330D243692C}" type="datetime1">
              <a:rPr kumimoji="1" lang="ja-JP" altLang="en-US" smtClean="0"/>
              <a:t>2020/7/29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BE92-EB4E-4899-B5B4-4473C80FC57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53456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58668-93FA-413D-8CB2-307CAA8D1823}" type="datetime1">
              <a:rPr kumimoji="1" lang="ja-JP" altLang="en-US" smtClean="0"/>
              <a:t>2020/7/29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BE92-EB4E-4899-B5B4-4473C80FC5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737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B96D9-5336-4470-A021-522B70FC0441}" type="datetime1">
              <a:rPr kumimoji="1" lang="ja-JP" altLang="en-US" smtClean="0"/>
              <a:t>2020/7/29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BE92-EB4E-4899-B5B4-4473C80FC5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408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D1F80-7F8A-49E0-94DE-41C7BAB5F154}" type="datetime1">
              <a:rPr kumimoji="1" lang="ja-JP" altLang="en-US" smtClean="0"/>
              <a:t>2020/7/29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BE92-EB4E-4899-B5B4-4473C80FC5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6498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CEA3E-B83E-4FD0-B387-F6AD2BBB32AA}" type="datetime1">
              <a:rPr kumimoji="1" lang="ja-JP" altLang="en-US" smtClean="0"/>
              <a:t>2020/7/29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BE92-EB4E-4899-B5B4-4473C80FC5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1882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CF32-1E22-4C2F-B656-BBE5CA0EBD14}" type="datetime1">
              <a:rPr kumimoji="1" lang="ja-JP" altLang="en-US" smtClean="0"/>
              <a:t>2020/7/29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BE92-EB4E-4899-B5B4-4473C80FC5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3116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0023E-D3B9-444F-8861-87118DB39741}" type="datetime1">
              <a:rPr kumimoji="1" lang="ja-JP" altLang="en-US" smtClean="0"/>
              <a:t>2020/7/29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BE92-EB4E-4899-B5B4-4473C80FC5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9991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53C4F185-87B0-4C09-9677-91B1EFB403BE}" type="datetime1">
              <a:rPr kumimoji="1" lang="ja-JP" altLang="en-US" smtClean="0"/>
              <a:t>2020/7/29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242BE92-EB4E-4899-B5B4-4473C80FC5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68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kumimoji="1"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microsoft.com/office/2007/relationships/hdphoto" Target="../media/hdphoto6.wdp"/><Relationship Id="rId7" Type="http://schemas.microsoft.com/office/2007/relationships/hdphoto" Target="../media/hdphoto7.wdp"/><Relationship Id="rId12" Type="http://schemas.openxmlformats.org/officeDocument/2006/relationships/image" Target="../media/image66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11" Type="http://schemas.openxmlformats.org/officeDocument/2006/relationships/image" Target="../media/image65.png"/><Relationship Id="rId5" Type="http://schemas.openxmlformats.org/officeDocument/2006/relationships/image" Target="../media/image61.png"/><Relationship Id="rId10" Type="http://schemas.microsoft.com/office/2007/relationships/hdphoto" Target="../media/hdphoto8.wdp"/><Relationship Id="rId4" Type="http://schemas.openxmlformats.org/officeDocument/2006/relationships/image" Target="../media/image60.png"/><Relationship Id="rId9" Type="http://schemas.openxmlformats.org/officeDocument/2006/relationships/image" Target="../media/image6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20.png"/><Relationship Id="rId18" Type="http://schemas.microsoft.com/office/2007/relationships/hdphoto" Target="../media/hdphoto11.wdp"/><Relationship Id="rId3" Type="http://schemas.microsoft.com/office/2007/relationships/hdphoto" Target="../media/hdphoto9.wdp"/><Relationship Id="rId7" Type="http://schemas.openxmlformats.org/officeDocument/2006/relationships/image" Target="../media/image41.png"/><Relationship Id="rId12" Type="http://schemas.openxmlformats.org/officeDocument/2006/relationships/image" Target="../media/image380.png"/><Relationship Id="rId17" Type="http://schemas.openxmlformats.org/officeDocument/2006/relationships/image" Target="../media/image71.png"/><Relationship Id="rId2" Type="http://schemas.openxmlformats.org/officeDocument/2006/relationships/image" Target="../media/image67.png"/><Relationship Id="rId16" Type="http://schemas.microsoft.com/office/2007/relationships/hdphoto" Target="../media/hdphoto10.wdp"/><Relationship Id="rId20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7.png"/><Relationship Id="rId5" Type="http://schemas.openxmlformats.org/officeDocument/2006/relationships/image" Target="../media/image39.png"/><Relationship Id="rId15" Type="http://schemas.openxmlformats.org/officeDocument/2006/relationships/image" Target="../media/image70.png"/><Relationship Id="rId10" Type="http://schemas.openxmlformats.org/officeDocument/2006/relationships/image" Target="../media/image46.png"/><Relationship Id="rId19" Type="http://schemas.openxmlformats.org/officeDocument/2006/relationships/image" Target="../media/image72.png"/><Relationship Id="rId4" Type="http://schemas.openxmlformats.org/officeDocument/2006/relationships/image" Target="../media/image68.png"/><Relationship Id="rId9" Type="http://schemas.openxmlformats.org/officeDocument/2006/relationships/image" Target="../media/image45.png"/><Relationship Id="rId14" Type="http://schemas.openxmlformats.org/officeDocument/2006/relationships/image" Target="../media/image69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7" Type="http://schemas.openxmlformats.org/officeDocument/2006/relationships/image" Target="../media/image78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emf"/><Relationship Id="rId4" Type="http://schemas.openxmlformats.org/officeDocument/2006/relationships/image" Target="../media/image75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4.wdp"/><Relationship Id="rId13" Type="http://schemas.openxmlformats.org/officeDocument/2006/relationships/image" Target="../media/image80.png"/><Relationship Id="rId18" Type="http://schemas.openxmlformats.org/officeDocument/2006/relationships/image" Target="../media/image87.png"/><Relationship Id="rId3" Type="http://schemas.openxmlformats.org/officeDocument/2006/relationships/image" Target="../media/image77.png"/><Relationship Id="rId7" Type="http://schemas.openxmlformats.org/officeDocument/2006/relationships/image" Target="../media/image79.png"/><Relationship Id="rId12" Type="http://schemas.openxmlformats.org/officeDocument/2006/relationships/image" Target="../media/image82.png"/><Relationship Id="rId17" Type="http://schemas.openxmlformats.org/officeDocument/2006/relationships/image" Target="../media/image86.png"/><Relationship Id="rId2" Type="http://schemas.openxmlformats.org/officeDocument/2006/relationships/image" Target="../media/image42.png"/><Relationship Id="rId16" Type="http://schemas.openxmlformats.org/officeDocument/2006/relationships/image" Target="../media/image84.png"/><Relationship Id="rId20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81.png"/><Relationship Id="rId5" Type="http://schemas.openxmlformats.org/officeDocument/2006/relationships/image" Target="../media/image40.png"/><Relationship Id="rId15" Type="http://schemas.openxmlformats.org/officeDocument/2006/relationships/image" Target="../media/image83.png"/><Relationship Id="rId10" Type="http://schemas.openxmlformats.org/officeDocument/2006/relationships/image" Target="../media/image47.png"/><Relationship Id="rId19" Type="http://schemas.openxmlformats.org/officeDocument/2006/relationships/image" Target="../media/image88.png"/><Relationship Id="rId4" Type="http://schemas.microsoft.com/office/2007/relationships/hdphoto" Target="../media/hdphoto13.wdp"/><Relationship Id="rId9" Type="http://schemas.openxmlformats.org/officeDocument/2006/relationships/image" Target="../media/image39.png"/><Relationship Id="rId14" Type="http://schemas.microsoft.com/office/2007/relationships/hdphoto" Target="../media/hdphoto15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png"/><Relationship Id="rId4" Type="http://schemas.microsoft.com/office/2007/relationships/hdphoto" Target="../media/hdphoto16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0.png"/><Relationship Id="rId4" Type="http://schemas.openxmlformats.org/officeDocument/2006/relationships/image" Target="../media/image9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5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8" Type="http://schemas.openxmlformats.org/officeDocument/2006/relationships/image" Target="../media/image44.png"/><Relationship Id="rId26" Type="http://schemas.openxmlformats.org/officeDocument/2006/relationships/image" Target="../media/image20.png"/><Relationship Id="rId3" Type="http://schemas.openxmlformats.org/officeDocument/2006/relationships/image" Target="../media/image11.png"/><Relationship Id="rId21" Type="http://schemas.openxmlformats.org/officeDocument/2006/relationships/image" Target="../media/image15.png"/><Relationship Id="rId34" Type="http://schemas.openxmlformats.org/officeDocument/2006/relationships/image" Target="../media/image28.png"/><Relationship Id="rId7" Type="http://schemas.openxmlformats.org/officeDocument/2006/relationships/image" Target="../media/image13.png"/><Relationship Id="rId17" Type="http://schemas.openxmlformats.org/officeDocument/2006/relationships/image" Target="../media/image43.png"/><Relationship Id="rId25" Type="http://schemas.openxmlformats.org/officeDocument/2006/relationships/image" Target="../media/image19.png"/><Relationship Id="rId33" Type="http://schemas.openxmlformats.org/officeDocument/2006/relationships/image" Target="../media/image27.png"/><Relationship Id="rId38" Type="http://schemas.openxmlformats.org/officeDocument/2006/relationships/image" Target="../media/image34.png"/><Relationship Id="rId2" Type="http://schemas.openxmlformats.org/officeDocument/2006/relationships/image" Target="../media/image10.png"/><Relationship Id="rId20" Type="http://schemas.openxmlformats.org/officeDocument/2006/relationships/image" Target="../media/image14.png"/><Relationship Id="rId29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24" Type="http://schemas.openxmlformats.org/officeDocument/2006/relationships/image" Target="../media/image18.png"/><Relationship Id="rId32" Type="http://schemas.openxmlformats.org/officeDocument/2006/relationships/image" Target="../media/image26.png"/><Relationship Id="rId37" Type="http://schemas.openxmlformats.org/officeDocument/2006/relationships/image" Target="../media/image33.png"/><Relationship Id="rId5" Type="http://schemas.openxmlformats.org/officeDocument/2006/relationships/image" Target="../media/image29.png"/><Relationship Id="rId23" Type="http://schemas.openxmlformats.org/officeDocument/2006/relationships/image" Target="../media/image17.png"/><Relationship Id="rId28" Type="http://schemas.openxmlformats.org/officeDocument/2006/relationships/image" Target="../media/image22.png"/><Relationship Id="rId36" Type="http://schemas.openxmlformats.org/officeDocument/2006/relationships/image" Target="../media/image32.png"/><Relationship Id="rId19" Type="http://schemas.openxmlformats.org/officeDocument/2006/relationships/image" Target="../media/image37.png"/><Relationship Id="rId31" Type="http://schemas.openxmlformats.org/officeDocument/2006/relationships/image" Target="../media/image25.png"/><Relationship Id="rId4" Type="http://schemas.openxmlformats.org/officeDocument/2006/relationships/image" Target="../media/image12.png"/><Relationship Id="rId22" Type="http://schemas.openxmlformats.org/officeDocument/2006/relationships/image" Target="../media/image16.png"/><Relationship Id="rId27" Type="http://schemas.openxmlformats.org/officeDocument/2006/relationships/image" Target="../media/image21.png"/><Relationship Id="rId30" Type="http://schemas.openxmlformats.org/officeDocument/2006/relationships/image" Target="../media/image24.png"/><Relationship Id="rId35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21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5" Type="http://schemas.openxmlformats.org/officeDocument/2006/relationships/image" Target="../media/image190.png"/><Relationship Id="rId4" Type="http://schemas.openxmlformats.org/officeDocument/2006/relationships/image" Target="../media/image18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3" Type="http://schemas.openxmlformats.org/officeDocument/2006/relationships/image" Target="../media/image230.png"/><Relationship Id="rId7" Type="http://schemas.openxmlformats.org/officeDocument/2006/relationships/image" Target="../media/image27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0.png"/><Relationship Id="rId5" Type="http://schemas.openxmlformats.org/officeDocument/2006/relationships/image" Target="../media/image250.png"/><Relationship Id="rId4" Type="http://schemas.openxmlformats.org/officeDocument/2006/relationships/image" Target="../media/image24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400.png"/><Relationship Id="rId3" Type="http://schemas.openxmlformats.org/officeDocument/2006/relationships/image" Target="../media/image39.png"/><Relationship Id="rId7" Type="http://schemas.openxmlformats.org/officeDocument/2006/relationships/image" Target="../media/image45.png"/><Relationship Id="rId12" Type="http://schemas.openxmlformats.org/officeDocument/2006/relationships/image" Target="../media/image39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380.png"/><Relationship Id="rId5" Type="http://schemas.openxmlformats.org/officeDocument/2006/relationships/image" Target="../media/image41.png"/><Relationship Id="rId15" Type="http://schemas.openxmlformats.org/officeDocument/2006/relationships/image" Target="../media/image420.png"/><Relationship Id="rId10" Type="http://schemas.openxmlformats.org/officeDocument/2006/relationships/image" Target="../media/image370.png"/><Relationship Id="rId4" Type="http://schemas.openxmlformats.org/officeDocument/2006/relationships/image" Target="../media/image40.png"/><Relationship Id="rId9" Type="http://schemas.openxmlformats.org/officeDocument/2006/relationships/image" Target="../media/image47.png"/><Relationship Id="rId14" Type="http://schemas.openxmlformats.org/officeDocument/2006/relationships/image" Target="../media/image4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3" Type="http://schemas.openxmlformats.org/officeDocument/2006/relationships/image" Target="../media/image440.png"/><Relationship Id="rId7" Type="http://schemas.openxmlformats.org/officeDocument/2006/relationships/image" Target="../media/image42.png"/><Relationship Id="rId12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00.png"/><Relationship Id="rId5" Type="http://schemas.openxmlformats.org/officeDocument/2006/relationships/image" Target="../media/image40.png"/><Relationship Id="rId15" Type="http://schemas.openxmlformats.org/officeDocument/2006/relationships/image" Target="../media/image470.png"/><Relationship Id="rId10" Type="http://schemas.openxmlformats.org/officeDocument/2006/relationships/image" Target="../media/image390.png"/><Relationship Id="rId4" Type="http://schemas.openxmlformats.org/officeDocument/2006/relationships/image" Target="../media/image39.png"/><Relationship Id="rId9" Type="http://schemas.openxmlformats.org/officeDocument/2006/relationships/image" Target="../media/image47.png"/><Relationship Id="rId14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0.png"/><Relationship Id="rId3" Type="http://schemas.microsoft.com/office/2007/relationships/hdphoto" Target="../media/hdphoto4.wdp"/><Relationship Id="rId7" Type="http://schemas.microsoft.com/office/2007/relationships/hdphoto" Target="../media/hdphoto5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490.png"/><Relationship Id="rId4" Type="http://schemas.openxmlformats.org/officeDocument/2006/relationships/image" Target="../media/image52.png"/><Relationship Id="rId9" Type="http://schemas.openxmlformats.org/officeDocument/2006/relationships/image" Target="../media/image5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390.png"/><Relationship Id="rId3" Type="http://schemas.openxmlformats.org/officeDocument/2006/relationships/image" Target="../media/image55.jpeg"/><Relationship Id="rId7" Type="http://schemas.openxmlformats.org/officeDocument/2006/relationships/image" Target="../media/image41.png"/><Relationship Id="rId12" Type="http://schemas.openxmlformats.org/officeDocument/2006/relationships/image" Target="../media/image40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7.png"/><Relationship Id="rId5" Type="http://schemas.openxmlformats.org/officeDocument/2006/relationships/image" Target="../media/image39.png"/><Relationship Id="rId15" Type="http://schemas.openxmlformats.org/officeDocument/2006/relationships/image" Target="../media/image56.jpeg"/><Relationship Id="rId10" Type="http://schemas.openxmlformats.org/officeDocument/2006/relationships/image" Target="../media/image46.png"/><Relationship Id="rId4" Type="http://schemas.openxmlformats.org/officeDocument/2006/relationships/image" Target="../media/image56.png"/><Relationship Id="rId9" Type="http://schemas.openxmlformats.org/officeDocument/2006/relationships/image" Target="../media/image45.png"/><Relationship Id="rId14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lumOff val="5000"/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>
            <a:extLst>
              <a:ext uri="{FF2B5EF4-FFF2-40B4-BE49-F238E27FC236}">
                <a16:creationId xmlns:a16="http://schemas.microsoft.com/office/drawing/2014/main" id="{8400A317-AB0E-4488-BF5F-E8B16AFF1B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61533" y="-43934"/>
            <a:ext cx="8530468" cy="69019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0DB4BF98-756A-4A48-8C05-0E8BCA7995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7175" y="738736"/>
            <a:ext cx="8339143" cy="1691641"/>
          </a:xfrm>
        </p:spPr>
        <p:txBody>
          <a:bodyPr>
            <a:normAutofit/>
          </a:bodyPr>
          <a:lstStyle/>
          <a:p>
            <a:r>
              <a:rPr lang="en-US" altLang="ja-JP" sz="4000" dirty="0">
                <a:solidFill>
                  <a:schemeClr val="tx1">
                    <a:lumMod val="65000"/>
                  </a:schemeClr>
                </a:solidFill>
              </a:rPr>
              <a:t>BSM search in rare muon decay:</a:t>
            </a:r>
            <a:r>
              <a:rPr lang="en-US" altLang="ja-JP" sz="4800" dirty="0">
                <a:solidFill>
                  <a:schemeClr val="tx1">
                    <a:lumMod val="65000"/>
                  </a:schemeClr>
                </a:solidFill>
              </a:rPr>
              <a:t> </a:t>
            </a:r>
            <a:br>
              <a:rPr lang="en-US" altLang="ja-JP" sz="5400" dirty="0"/>
            </a:br>
            <a:r>
              <a:rPr lang="en-US" altLang="ja-JP" sz="5400" dirty="0">
                <a:solidFill>
                  <a:schemeClr val="tx1">
                    <a:lumMod val="65000"/>
                  </a:schemeClr>
                </a:solidFill>
              </a:rPr>
              <a:t>the</a:t>
            </a:r>
            <a:r>
              <a:rPr lang="en-US" altLang="ja-JP" sz="5400" dirty="0"/>
              <a:t> </a:t>
            </a:r>
            <a:r>
              <a:rPr lang="en-US" altLang="ja-JP" sz="5400" dirty="0">
                <a:solidFill>
                  <a:schemeClr val="tx1">
                    <a:lumMod val="9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MEG II</a:t>
            </a:r>
            <a:r>
              <a:rPr lang="en-US" altLang="ja-JP" sz="5400" dirty="0">
                <a:solidFill>
                  <a:schemeClr val="tx1">
                    <a:lumMod val="95000"/>
                  </a:schemeClr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en-US" altLang="ja-JP" sz="5400" dirty="0">
                <a:solidFill>
                  <a:schemeClr val="tx1">
                    <a:lumMod val="65000"/>
                  </a:schemeClr>
                </a:solidFill>
              </a:rPr>
              <a:t>experiment</a:t>
            </a:r>
            <a:endParaRPr kumimoji="1" lang="ja-JP" altLang="en-US" sz="5400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2CBBA71-52DD-4BFA-8B7E-DF0BD1FB04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8972" y="2830358"/>
            <a:ext cx="1692501" cy="57708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en-US" altLang="ja-JP" dirty="0"/>
              <a:t>Kei Ieki 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120A4FF-0F7E-4914-B739-3E35BEE833EC}"/>
              </a:ext>
            </a:extLst>
          </p:cNvPr>
          <p:cNvSpPr/>
          <p:nvPr/>
        </p:nvSpPr>
        <p:spPr>
          <a:xfrm>
            <a:off x="1470013" y="3244334"/>
            <a:ext cx="3752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kumimoji="1" lang="en-US" altLang="ja-JP" dirty="0">
                <a:solidFill>
                  <a:schemeClr val="tx1">
                    <a:lumMod val="75000"/>
                  </a:schemeClr>
                </a:solidFill>
              </a:rPr>
              <a:t>on behalf of MEG II collaboration</a:t>
            </a:r>
            <a:endParaRPr kumimoji="1" lang="ja-JP" alt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A800775-F3E4-4748-89D6-80307AFB47DE}"/>
              </a:ext>
            </a:extLst>
          </p:cNvPr>
          <p:cNvGrpSpPr/>
          <p:nvPr/>
        </p:nvGrpSpPr>
        <p:grpSpPr>
          <a:xfrm>
            <a:off x="1902889" y="5651804"/>
            <a:ext cx="1966139" cy="747156"/>
            <a:chOff x="8499925" y="512307"/>
            <a:chExt cx="3719582" cy="1364833"/>
          </a:xfrm>
        </p:grpSpPr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60BC080A-76AD-47C1-817F-59D56DE3BA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FilmGrain/>
                      </a14:imgEffect>
                      <a14:imgEffect>
                        <a14:colorTemperature colorTemp="11200"/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99925" y="512307"/>
              <a:ext cx="1964886" cy="1364833"/>
            </a:xfrm>
            <a:prstGeom prst="rect">
              <a:avLst/>
            </a:prstGeom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3ED3584D-D2D8-4148-A851-7DB8618B27A9}"/>
                </a:ext>
              </a:extLst>
            </p:cNvPr>
            <p:cNvSpPr txBox="1"/>
            <p:nvPr/>
          </p:nvSpPr>
          <p:spPr>
            <a:xfrm>
              <a:off x="10403331" y="699372"/>
              <a:ext cx="1816176" cy="1054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50" dirty="0">
                  <a:solidFill>
                    <a:schemeClr val="tx1">
                      <a:lumMod val="50000"/>
                    </a:schemeClr>
                  </a:solidFill>
                  <a:latin typeface="Bahnschrift Light SemiCondensed" panose="020B0502040204020203" pitchFamily="34" charset="0"/>
                  <a:cs typeface="Segoe UI Semilight" panose="020B0402040204020203" pitchFamily="34" charset="0"/>
                </a:rPr>
                <a:t>JSPS </a:t>
              </a:r>
            </a:p>
            <a:p>
              <a:r>
                <a:rPr lang="en-US" altLang="ja-JP" sz="1050" dirty="0">
                  <a:solidFill>
                    <a:schemeClr val="tx1">
                      <a:lumMod val="50000"/>
                    </a:schemeClr>
                  </a:solidFill>
                  <a:latin typeface="Bahnschrift Light SemiCondensed" panose="020B0502040204020203" pitchFamily="34" charset="0"/>
                  <a:cs typeface="Segoe UI Semilight" panose="020B0402040204020203" pitchFamily="34" charset="0"/>
                </a:rPr>
                <a:t>C</a:t>
              </a:r>
              <a:r>
                <a:rPr kumimoji="1" lang="en-US" altLang="ja-JP" sz="1050" dirty="0">
                  <a:solidFill>
                    <a:schemeClr val="tx1">
                      <a:lumMod val="50000"/>
                    </a:schemeClr>
                  </a:solidFill>
                  <a:latin typeface="Bahnschrift Light SemiCondensed" panose="020B0502040204020203" pitchFamily="34" charset="0"/>
                  <a:cs typeface="Segoe UI Semilight" panose="020B0402040204020203" pitchFamily="34" charset="0"/>
                </a:rPr>
                <a:t>ore-to-Core Program</a:t>
              </a:r>
              <a:endParaRPr kumimoji="1" lang="ja-JP" altLang="en-US" sz="1050" dirty="0">
                <a:solidFill>
                  <a:schemeClr val="tx1">
                    <a:lumMod val="50000"/>
                  </a:schemeClr>
                </a:solidFill>
                <a:latin typeface="Bahnschrift Light SemiCondensed" panose="020B0502040204020203" pitchFamily="34" charset="0"/>
                <a:cs typeface="Segoe UI Semilight" panose="020B0402040204020203" pitchFamily="34" charset="0"/>
              </a:endParaRPr>
            </a:p>
          </p:txBody>
        </p:sp>
      </p:grpSp>
      <p:pic>
        <p:nvPicPr>
          <p:cNvPr id="29" name="図 28">
            <a:extLst>
              <a:ext uri="{FF2B5EF4-FFF2-40B4-BE49-F238E27FC236}">
                <a16:creationId xmlns:a16="http://schemas.microsoft.com/office/drawing/2014/main" id="{A072E18D-D1BD-43ED-8F05-E6BA55525DB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681" y="4333742"/>
            <a:ext cx="953088" cy="1205696"/>
          </a:xfrm>
          <a:prstGeom prst="rect">
            <a:avLst/>
          </a:prstGeom>
          <a:effectLst>
            <a:innerShdw blurRad="63500" dist="12700" dir="13500000">
              <a:prstClr val="black">
                <a:alpha val="50000"/>
              </a:prstClr>
            </a:innerShdw>
          </a:effectLst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1FBCB7F0-F4F2-4D2B-ACF7-8C3503ACF3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43887" y="5768879"/>
            <a:ext cx="4671465" cy="723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69E04900-872C-40E8-ADDB-A2AA92B77D6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0815" y="4680611"/>
            <a:ext cx="1191665" cy="848068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252186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5CA05E14-91E8-4DD2-AC3A-C97A8E9F59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2"/>
            <a:ext cx="11292841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0922E891-FDBF-4094-B4A0-789757487D7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ja-JP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ja-JP" altLang="en-US" dirty="0">
                    <a:solidFill>
                      <a:schemeClr val="bg1"/>
                    </a:solidFill>
                  </a:rPr>
                  <a:t> </a:t>
                </a:r>
                <a:r>
                  <a:rPr lang="en-US" altLang="ja-JP" dirty="0">
                    <a:solidFill>
                      <a:schemeClr val="bg1"/>
                    </a:solidFill>
                  </a:rPr>
                  <a:t>timing counter</a:t>
                </a:r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0922E891-FDBF-4094-B4A0-789757487D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b="-2442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669F391-567B-4557-A82F-B74432329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12E19CF-900B-4791-B8B8-573D933D1AD5}"/>
              </a:ext>
            </a:extLst>
          </p:cNvPr>
          <p:cNvSpPr txBox="1"/>
          <p:nvPr/>
        </p:nvSpPr>
        <p:spPr>
          <a:xfrm>
            <a:off x="1745940" y="2010557"/>
            <a:ext cx="3911701" cy="12311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kumimoji="1" lang="en-US" altLang="ja-JP" dirty="0"/>
              <a:t>Fast plastic scintillator + SiPM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kumimoji="1" lang="en-US" altLang="ja-JP" sz="2000" b="1" dirty="0"/>
              <a:t>Increased segmentation</a:t>
            </a:r>
            <a:br>
              <a:rPr kumimoji="1" lang="en-US" altLang="ja-JP" dirty="0"/>
            </a:br>
            <a:r>
              <a:rPr kumimoji="1" lang="en-US" altLang="ja-JP" dirty="0">
                <a:sym typeface="Wingdings" panose="05000000000000000000" pitchFamily="2" charset="2"/>
              </a:rPr>
              <a:t> many hits per track</a:t>
            </a:r>
          </a:p>
          <a:p>
            <a:r>
              <a:rPr kumimoji="1" lang="en-US" altLang="ja-JP" dirty="0">
                <a:sym typeface="Wingdings" panose="05000000000000000000" pitchFamily="2" charset="2"/>
              </a:rPr>
              <a:t>    good resolution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F4A22A2-13CE-4EF9-8B9F-1CB2EB952D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8176" y="3767719"/>
            <a:ext cx="4087781" cy="2931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6B959AB8-197D-4862-9617-663F7A72AFB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6040" y="840303"/>
            <a:ext cx="3130351" cy="1869807"/>
          </a:xfrm>
          <a:prstGeom prst="rect">
            <a:avLst/>
          </a:prstGeom>
        </p:spPr>
      </p:pic>
      <p:sp>
        <p:nvSpPr>
          <p:cNvPr id="15" name="二等辺三角形 14">
            <a:extLst>
              <a:ext uri="{FF2B5EF4-FFF2-40B4-BE49-F238E27FC236}">
                <a16:creationId xmlns:a16="http://schemas.microsoft.com/office/drawing/2014/main" id="{6223B7A0-B45E-4C7E-B68A-D048545227E3}"/>
              </a:ext>
            </a:extLst>
          </p:cNvPr>
          <p:cNvSpPr/>
          <p:nvPr/>
        </p:nvSpPr>
        <p:spPr>
          <a:xfrm rot="13506160">
            <a:off x="6967098" y="1924574"/>
            <a:ext cx="391403" cy="881432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A6BFD634-E850-434E-A829-893915959E41}"/>
                  </a:ext>
                </a:extLst>
              </p:cNvPr>
              <p:cNvSpPr txBox="1"/>
              <p:nvPr/>
            </p:nvSpPr>
            <p:spPr>
              <a:xfrm>
                <a:off x="8800611" y="4205679"/>
                <a:ext cx="2735960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kumimoji="1" lang="en-US" altLang="ja-JP" dirty="0"/>
                  <a:t>= </a:t>
                </a:r>
                <a:r>
                  <a:rPr kumimoji="1" lang="en-US" altLang="ja-JP" sz="2000" b="1" dirty="0"/>
                  <a:t>38.5 </a:t>
                </a:r>
                <a:r>
                  <a:rPr kumimoji="1" lang="en-US" altLang="ja-JP" sz="2000" b="1" dirty="0" err="1"/>
                  <a:t>ps</a:t>
                </a:r>
                <a:r>
                  <a:rPr kumimoji="1" lang="en-US" altLang="ja-JP" sz="2000" b="1" dirty="0"/>
                  <a:t> </a:t>
                </a:r>
                <a:r>
                  <a:rPr kumimoji="1" lang="en-US" altLang="ja-JP" dirty="0"/>
                  <a:t>already achieved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A6BFD634-E850-434E-A829-893915959E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0611" y="4205679"/>
                <a:ext cx="2735960" cy="677108"/>
              </a:xfrm>
              <a:prstGeom prst="rect">
                <a:avLst/>
              </a:prstGeom>
              <a:blipFill>
                <a:blip r:embed="rId8"/>
                <a:stretch>
                  <a:fillRect l="-2009" t="-5405" b="-135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図 18">
            <a:extLst>
              <a:ext uri="{FF2B5EF4-FFF2-40B4-BE49-F238E27FC236}">
                <a16:creationId xmlns:a16="http://schemas.microsoft.com/office/drawing/2014/main" id="{9B6DF9BD-7CEB-437E-92D4-55EF2EECEC0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679964" y="1555810"/>
            <a:ext cx="2465355" cy="384505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DA0B29A-F212-4D11-992F-00A5B005770A}"/>
              </a:ext>
            </a:extLst>
          </p:cNvPr>
          <p:cNvSpPr txBox="1"/>
          <p:nvPr/>
        </p:nvSpPr>
        <p:spPr>
          <a:xfrm>
            <a:off x="8215933" y="1218520"/>
            <a:ext cx="1844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6 SiPMs</a:t>
            </a:r>
            <a:br>
              <a:rPr kumimoji="1" lang="en-US" altLang="ja-JP" sz="1600" dirty="0"/>
            </a:br>
            <a:r>
              <a:rPr kumimoji="1" lang="en-US" altLang="ja-JP" sz="1600" dirty="0"/>
              <a:t>series connection</a:t>
            </a:r>
            <a:endParaRPr kumimoji="1" lang="ja-JP" altLang="en-US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120D423C-BAEC-498C-9337-A660A8C709D3}"/>
                  </a:ext>
                </a:extLst>
              </p:cNvPr>
              <p:cNvSpPr txBox="1"/>
              <p:nvPr/>
            </p:nvSpPr>
            <p:spPr>
              <a:xfrm>
                <a:off x="8320437" y="5669766"/>
                <a:ext cx="21293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h𝑖𝑡𝑠</m:t>
                        </m:r>
                      </m:sub>
                    </m:sSub>
                  </m:oMath>
                </a14:m>
                <a:r>
                  <a:rPr kumimoji="1" lang="en-US" altLang="ja-JP" sz="1600" dirty="0"/>
                  <a:t>~8 for signal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kumimoji="1" lang="ja-JP" altLang="en-US" sz="1600" dirty="0"/>
              </a:p>
            </p:txBody>
          </p:sp>
        </mc:Choice>
        <mc:Fallback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120D423C-BAEC-498C-9337-A660A8C709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0437" y="5669766"/>
                <a:ext cx="2129308" cy="338554"/>
              </a:xfrm>
              <a:prstGeom prst="rect">
                <a:avLst/>
              </a:prstGeom>
              <a:blipFill>
                <a:blip r:embed="rId11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CD60CDC7-FD3F-4B94-90B0-E03CB8F1C235}"/>
              </a:ext>
            </a:extLst>
          </p:cNvPr>
          <p:cNvGrpSpPr/>
          <p:nvPr/>
        </p:nvGrpSpPr>
        <p:grpSpPr>
          <a:xfrm>
            <a:off x="4499260" y="3828775"/>
            <a:ext cx="3056535" cy="2877465"/>
            <a:chOff x="3627105" y="3723888"/>
            <a:chExt cx="3056535" cy="2877465"/>
          </a:xfrm>
        </p:grpSpPr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B5426D11-3FF6-4C5B-88FF-D36256E332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627105" y="3723888"/>
              <a:ext cx="3056535" cy="28774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C9591FB1-4FDC-4C2B-86D9-DF2712D5BACA}"/>
                </a:ext>
              </a:extLst>
            </p:cNvPr>
            <p:cNvSpPr txBox="1"/>
            <p:nvPr/>
          </p:nvSpPr>
          <p:spPr>
            <a:xfrm>
              <a:off x="4070222" y="4941295"/>
              <a:ext cx="24949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/>
                <a:t>series connection makes the waveform sharp</a:t>
              </a:r>
              <a:endParaRPr kumimoji="1" lang="ja-JP" altLang="en-US" sz="1600" dirty="0"/>
            </a:p>
          </p:txBody>
        </p:sp>
      </p:grp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3A869EB6-B76D-41F8-8139-B09741D22C0C}"/>
              </a:ext>
            </a:extLst>
          </p:cNvPr>
          <p:cNvSpPr txBox="1"/>
          <p:nvPr/>
        </p:nvSpPr>
        <p:spPr>
          <a:xfrm>
            <a:off x="111266" y="3674497"/>
            <a:ext cx="4418556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To improve time resolution:</a:t>
            </a:r>
          </a:p>
          <a:p>
            <a:r>
              <a:rPr kumimoji="1" lang="en-US" altLang="ja-JP" dirty="0"/>
              <a:t>  - Use many SiPMs </a:t>
            </a:r>
            <a:r>
              <a:rPr kumimoji="1" lang="en-US" altLang="ja-JP" dirty="0">
                <a:sym typeface="Wingdings" panose="05000000000000000000" pitchFamily="2" charset="2"/>
              </a:rPr>
              <a:t> high light yield</a:t>
            </a:r>
            <a:endParaRPr kumimoji="1" lang="en-US" altLang="ja-JP" dirty="0"/>
          </a:p>
          <a:p>
            <a:r>
              <a:rPr kumimoji="1" lang="en-US" altLang="ja-JP" dirty="0"/>
              <a:t>  - Connect them in series</a:t>
            </a:r>
            <a:br>
              <a:rPr kumimoji="1" lang="en-US" altLang="ja-JP" dirty="0"/>
            </a:br>
            <a:r>
              <a:rPr kumimoji="1" lang="en-US" altLang="ja-JP" dirty="0"/>
              <a:t>    </a:t>
            </a:r>
            <a:r>
              <a:rPr kumimoji="1" lang="en-US" altLang="ja-JP" dirty="0">
                <a:sym typeface="Wingdings" panose="05000000000000000000" pitchFamily="2" charset="2"/>
              </a:rPr>
              <a:t> less readout </a:t>
            </a:r>
            <a:r>
              <a:rPr kumimoji="1" lang="en-US" altLang="ja-JP" dirty="0" err="1">
                <a:sym typeface="Wingdings" panose="05000000000000000000" pitchFamily="2" charset="2"/>
              </a:rPr>
              <a:t>ch</a:t>
            </a:r>
            <a:r>
              <a:rPr kumimoji="1" lang="en-US" altLang="ja-JP" dirty="0">
                <a:sym typeface="Wingdings" panose="05000000000000000000" pitchFamily="2" charset="2"/>
              </a:rPr>
              <a:t>, short risetime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024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  <p:bldP spid="23" grpId="0"/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309A8F64-5DEB-4C28-BF9D-05D3CC0AD5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782" y="1848975"/>
            <a:ext cx="5600717" cy="48241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D3205525-F03B-40DA-968C-AD1646EB91C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kumimoji="1" lang="en-US" altLang="ja-JP" dirty="0"/>
                  <a:t>LXe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detector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D3205525-F03B-40DA-968C-AD1646EB91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2670" b="-2442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1E50A1C-C105-472A-82BF-8CA514CF4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B8891DDC-BA99-40C8-95F2-F51AF29CC0B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973" y="1844051"/>
            <a:ext cx="1584986" cy="490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CD954D14-0933-4D96-B837-5031E0614D24}"/>
              </a:ext>
            </a:extLst>
          </p:cNvPr>
          <p:cNvGrpSpPr/>
          <p:nvPr/>
        </p:nvGrpSpPr>
        <p:grpSpPr>
          <a:xfrm>
            <a:off x="5691700" y="2187826"/>
            <a:ext cx="5443839" cy="4468745"/>
            <a:chOff x="2059029" y="607919"/>
            <a:chExt cx="6825837" cy="5603201"/>
          </a:xfrm>
        </p:grpSpPr>
        <p:pic>
          <p:nvPicPr>
            <p:cNvPr id="73" name="xec" descr="光 が含まれている画像&#10;&#10;自動的に生成された説明">
              <a:extLst>
                <a:ext uri="{FF2B5EF4-FFF2-40B4-BE49-F238E27FC236}">
                  <a16:creationId xmlns:a16="http://schemas.microsoft.com/office/drawing/2014/main" id="{A20A5D5F-2578-40B2-BC3E-CB0FA315B9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5979" y="607919"/>
              <a:ext cx="6658887" cy="5603201"/>
            </a:xfrm>
            <a:prstGeom prst="rect">
              <a:avLst/>
            </a:prstGeom>
          </p:spPr>
        </p:pic>
        <p:pic>
          <p:nvPicPr>
            <p:cNvPr id="74" name="tc" descr="猫, 飼い猫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56FB93F4-8732-4CE6-8C4D-D2B25E86B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alphaModFix amt="30000"/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9378" t="8864" r="27126" b="9730"/>
            <a:stretch/>
          </p:blipFill>
          <p:spPr>
            <a:xfrm>
              <a:off x="2362667" y="607920"/>
              <a:ext cx="6522199" cy="5582739"/>
            </a:xfrm>
            <a:prstGeom prst="rect">
              <a:avLst/>
            </a:prstGeom>
          </p:spPr>
        </p:pic>
        <p:pic>
          <p:nvPicPr>
            <p:cNvPr id="75" name="dch" descr="ランプ, 光 が含まれている画像&#10;&#10;自動的に生成された説明">
              <a:extLst>
                <a:ext uri="{FF2B5EF4-FFF2-40B4-BE49-F238E27FC236}">
                  <a16:creationId xmlns:a16="http://schemas.microsoft.com/office/drawing/2014/main" id="{994401D0-7245-4815-9434-0EEEF46490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alphaModFix amt="30000"/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2667" y="607920"/>
              <a:ext cx="6522199" cy="5582739"/>
            </a:xfrm>
            <a:prstGeom prst="rect">
              <a:avLst/>
            </a:prstGeom>
          </p:spPr>
        </p:pic>
        <p:pic>
          <p:nvPicPr>
            <p:cNvPr id="77" name="rdc" descr="花 が含まれている画像&#10;&#10;自動的に生成された説明">
              <a:extLst>
                <a:ext uri="{FF2B5EF4-FFF2-40B4-BE49-F238E27FC236}">
                  <a16:creationId xmlns:a16="http://schemas.microsoft.com/office/drawing/2014/main" id="{92F36387-BC2B-4C6F-8994-3A0E683E92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alphaModFix amt="50000"/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2667" y="607920"/>
              <a:ext cx="6522199" cy="5582739"/>
            </a:xfrm>
            <a:prstGeom prst="rect">
              <a:avLst/>
            </a:prstGeom>
          </p:spPr>
        </p:pic>
        <p:pic>
          <p:nvPicPr>
            <p:cNvPr id="76" name="event" descr="コンピュータ, 星 が含まれている画像&#10;&#10;自動的に生成された説明">
              <a:extLst>
                <a:ext uri="{FF2B5EF4-FFF2-40B4-BE49-F238E27FC236}">
                  <a16:creationId xmlns:a16="http://schemas.microsoft.com/office/drawing/2014/main" id="{D7E74F68-0CAE-4F6E-A263-9FB0775854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alphaModFix/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59029" y="831275"/>
              <a:ext cx="6825837" cy="5379845"/>
            </a:xfrm>
            <a:prstGeom prst="rect">
              <a:avLst/>
            </a:prstGeom>
          </p:spPr>
        </p:pic>
      </p:grp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AD6DAE39-8C6F-424D-A649-BA8CF9E48A3F}"/>
              </a:ext>
            </a:extLst>
          </p:cNvPr>
          <p:cNvCxnSpPr>
            <a:cxnSpLocks/>
          </p:cNvCxnSpPr>
          <p:nvPr/>
        </p:nvCxnSpPr>
        <p:spPr>
          <a:xfrm flipH="1" flipV="1">
            <a:off x="8287966" y="3492230"/>
            <a:ext cx="898706" cy="738394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59222869-B947-48DC-AC44-10B9ABECEDEA}"/>
              </a:ext>
            </a:extLst>
          </p:cNvPr>
          <p:cNvCxnSpPr>
            <a:cxnSpLocks/>
          </p:cNvCxnSpPr>
          <p:nvPr/>
        </p:nvCxnSpPr>
        <p:spPr>
          <a:xfrm flipH="1" flipV="1">
            <a:off x="1883664" y="4183666"/>
            <a:ext cx="1194816" cy="530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図 20" descr="時計, 記号, 挿絵 が含まれている画像&#10;&#10;自動的に生成された説明">
            <a:extLst>
              <a:ext uri="{FF2B5EF4-FFF2-40B4-BE49-F238E27FC236}">
                <a16:creationId xmlns:a16="http://schemas.microsoft.com/office/drawing/2014/main" id="{5E621AA0-34F9-491E-892C-04A6BC2ABC4D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0214" y="1827996"/>
            <a:ext cx="1977787" cy="5223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C4BB7C27-2490-46C4-ACAA-B06CED5214B6}"/>
              </a:ext>
            </a:extLst>
          </p:cNvPr>
          <p:cNvCxnSpPr>
            <a:cxnSpLocks/>
          </p:cNvCxnSpPr>
          <p:nvPr/>
        </p:nvCxnSpPr>
        <p:spPr>
          <a:xfrm flipH="1">
            <a:off x="9186672" y="3962400"/>
            <a:ext cx="1121664" cy="268224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20B8F2E0-5B91-4383-95D0-6E8605084DC2}"/>
              </a:ext>
            </a:extLst>
          </p:cNvPr>
          <p:cNvGrpSpPr/>
          <p:nvPr/>
        </p:nvGrpSpPr>
        <p:grpSpPr>
          <a:xfrm>
            <a:off x="4803892" y="3410891"/>
            <a:ext cx="1292107" cy="1638106"/>
            <a:chOff x="4803892" y="3410891"/>
            <a:chExt cx="1292107" cy="1638106"/>
          </a:xfrm>
        </p:grpSpPr>
        <p:sp>
          <p:nvSpPr>
            <p:cNvPr id="20" name="矢印: 右 19">
              <a:extLst>
                <a:ext uri="{FF2B5EF4-FFF2-40B4-BE49-F238E27FC236}">
                  <a16:creationId xmlns:a16="http://schemas.microsoft.com/office/drawing/2014/main" id="{7BA20129-B85A-4E90-9C49-DB7638486A6E}"/>
                </a:ext>
              </a:extLst>
            </p:cNvPr>
            <p:cNvSpPr/>
            <p:nvPr/>
          </p:nvSpPr>
          <p:spPr>
            <a:xfrm>
              <a:off x="4803892" y="3410891"/>
              <a:ext cx="1292107" cy="1638106"/>
            </a:xfrm>
            <a:prstGeom prst="rightArrow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58E1E16C-EE09-40AD-AF9D-8FF71D038A61}"/>
                </a:ext>
              </a:extLst>
            </p:cNvPr>
            <p:cNvSpPr txBox="1"/>
            <p:nvPr/>
          </p:nvSpPr>
          <p:spPr>
            <a:xfrm>
              <a:off x="4811373" y="4045278"/>
              <a:ext cx="1207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upgrade</a:t>
              </a:r>
              <a:endParaRPr kumimoji="1" lang="ja-JP" alt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93812B65-6363-475B-836A-0DC8CE064413}"/>
                  </a:ext>
                </a:extLst>
              </p:cNvPr>
              <p:cNvSpPr txBox="1"/>
              <p:nvPr/>
            </p:nvSpPr>
            <p:spPr>
              <a:xfrm>
                <a:off x="1479965" y="3559951"/>
                <a:ext cx="729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kumimoji="1" lang="ja-JP" altLang="en-US" sz="28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93812B65-6363-475B-836A-0DC8CE0644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9965" y="3559951"/>
                <a:ext cx="729574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BCE03E47-62A1-4570-BF63-92C1E98D32C1}"/>
                  </a:ext>
                </a:extLst>
              </p:cNvPr>
              <p:cNvSpPr txBox="1"/>
              <p:nvPr/>
            </p:nvSpPr>
            <p:spPr>
              <a:xfrm>
                <a:off x="8187786" y="3039644"/>
                <a:ext cx="729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rgbClr val="FFFF00"/>
                          </a:solidFill>
                          <a:effectLst>
                            <a:glow rad="1397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kumimoji="1" lang="ja-JP" altLang="en-US" sz="2800" dirty="0">
                  <a:solidFill>
                    <a:srgbClr val="FFFF00"/>
                  </a:solidFill>
                  <a:effectLst>
                    <a:glow rad="139700">
                      <a:schemeClr val="accent1">
                        <a:satMod val="175000"/>
                        <a:alpha val="40000"/>
                      </a:schemeClr>
                    </a:glow>
                  </a:effectLst>
                </a:endParaRPr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BCE03E47-62A1-4570-BF63-92C1E98D32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7786" y="3039644"/>
                <a:ext cx="729574" cy="523220"/>
              </a:xfrm>
              <a:prstGeom prst="rect">
                <a:avLst/>
              </a:prstGeom>
              <a:blipFill>
                <a:blip r:embed="rId13"/>
                <a:stretch>
                  <a:fillRect b="-35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ACB4CF42-392F-4B4E-B2D2-8D43B124CAB1}"/>
                  </a:ext>
                </a:extLst>
              </p:cNvPr>
              <p:cNvSpPr txBox="1"/>
              <p:nvPr/>
            </p:nvSpPr>
            <p:spPr>
              <a:xfrm>
                <a:off x="3235626" y="5949575"/>
                <a:ext cx="4220615" cy="64633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kumimoji="1" lang="en-US" altLang="ja-JP" dirty="0">
                    <a:sym typeface="Wingdings" panose="05000000000000000000" pitchFamily="2" charset="2"/>
                  </a:rPr>
                  <a:t>Measures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𝛾</m:t>
                    </m:r>
                  </m:oMath>
                </a14:m>
                <a:r>
                  <a:rPr kumimoji="1" lang="en-US" altLang="ja-JP" dirty="0">
                    <a:sym typeface="Wingdings" panose="05000000000000000000" pitchFamily="2" charset="2"/>
                  </a:rPr>
                  <a:t> energy, timing, position</a:t>
                </a:r>
              </a:p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kumimoji="1" lang="en-US" altLang="ja-JP" dirty="0">
                    <a:sym typeface="Wingdings" panose="05000000000000000000" pitchFamily="2" charset="2"/>
                  </a:rPr>
                  <a:t>900</a:t>
                </a:r>
                <a:r>
                  <a:rPr kumimoji="1" lang="en-US" altLang="ja-JP" i="1" dirty="0">
                    <a:sym typeface="Wingdings" panose="05000000000000000000" pitchFamily="2" charset="2"/>
                  </a:rPr>
                  <a:t>l</a:t>
                </a:r>
                <a:r>
                  <a:rPr kumimoji="1" lang="en-US" altLang="ja-JP" dirty="0">
                    <a:sym typeface="Wingdings" panose="05000000000000000000" pitchFamily="2" charset="2"/>
                  </a:rPr>
                  <a:t> liquid xenon</a:t>
                </a:r>
              </a:p>
            </p:txBody>
          </p:sp>
        </mc:Choice>
        <mc:Fallback xmlns="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ACB4CF42-392F-4B4E-B2D2-8D43B124CA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626" y="5949575"/>
                <a:ext cx="4220615" cy="646331"/>
              </a:xfrm>
              <a:prstGeom prst="rect">
                <a:avLst/>
              </a:prstGeom>
              <a:blipFill>
                <a:blip r:embed="rId14"/>
                <a:stretch>
                  <a:fillRect l="-865" t="-4630" b="-129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4">
            <a:extLst>
              <a:ext uri="{FF2B5EF4-FFF2-40B4-BE49-F238E27FC236}">
                <a16:creationId xmlns:a16="http://schemas.microsoft.com/office/drawing/2014/main" id="{0FF3415A-B7F3-44F6-A6BF-82CBA82E94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44440" r="51844"/>
          <a:stretch/>
        </p:blipFill>
        <p:spPr bwMode="auto">
          <a:xfrm flipH="1">
            <a:off x="367109" y="5275626"/>
            <a:ext cx="1584986" cy="1380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372D6F98-74CF-4189-A431-E590289D69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colorTemperature colorTemp="72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50075" r="55232"/>
          <a:stretch/>
        </p:blipFill>
        <p:spPr bwMode="auto">
          <a:xfrm flipH="1">
            <a:off x="9171645" y="5081673"/>
            <a:ext cx="1849301" cy="1545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539006D1-816D-4EFE-AFBC-8EF0949E16BE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2324" y="5928121"/>
            <a:ext cx="691152" cy="570676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2C9F50B9-B890-47EF-B20C-56D803490122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656" y="5602780"/>
            <a:ext cx="1194816" cy="1138839"/>
          </a:xfrm>
          <a:prstGeom prst="rect">
            <a:avLst/>
          </a:prstGeom>
        </p:spPr>
      </p:pic>
      <p:sp>
        <p:nvSpPr>
          <p:cNvPr id="35" name="二等辺三角形 34">
            <a:extLst>
              <a:ext uri="{FF2B5EF4-FFF2-40B4-BE49-F238E27FC236}">
                <a16:creationId xmlns:a16="http://schemas.microsoft.com/office/drawing/2014/main" id="{F6700B60-3849-4F76-8189-050A391D3795}"/>
              </a:ext>
            </a:extLst>
          </p:cNvPr>
          <p:cNvSpPr/>
          <p:nvPr/>
        </p:nvSpPr>
        <p:spPr>
          <a:xfrm rot="1637289">
            <a:off x="1462134" y="4271958"/>
            <a:ext cx="358520" cy="917453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二等辺三角形 49">
            <a:extLst>
              <a:ext uri="{FF2B5EF4-FFF2-40B4-BE49-F238E27FC236}">
                <a16:creationId xmlns:a16="http://schemas.microsoft.com/office/drawing/2014/main" id="{0A1EAC04-5F3D-491C-BC71-6EDC21AADAA2}"/>
              </a:ext>
            </a:extLst>
          </p:cNvPr>
          <p:cNvSpPr/>
          <p:nvPr/>
        </p:nvSpPr>
        <p:spPr>
          <a:xfrm rot="18129765">
            <a:off x="8791286" y="3906239"/>
            <a:ext cx="288642" cy="1708881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4597C576-9F3B-48B4-9B1E-BA999EB44054}"/>
              </a:ext>
            </a:extLst>
          </p:cNvPr>
          <p:cNvSpPr/>
          <p:nvPr/>
        </p:nvSpPr>
        <p:spPr>
          <a:xfrm>
            <a:off x="459542" y="5071506"/>
            <a:ext cx="1555761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kumimoji="1" lang="en-US" altLang="ja-JP" dirty="0"/>
              <a:t>2-inch PMTs</a:t>
            </a:r>
            <a:endParaRPr lang="ja-JP" altLang="en-US" dirty="0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A43CD91-839D-437B-86DB-21D506D3913C}"/>
              </a:ext>
            </a:extLst>
          </p:cNvPr>
          <p:cNvSpPr/>
          <p:nvPr/>
        </p:nvSpPr>
        <p:spPr>
          <a:xfrm>
            <a:off x="9214786" y="5048997"/>
            <a:ext cx="1773907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kumimoji="1" lang="en-US" altLang="ja-JP" dirty="0"/>
              <a:t>15mm SiPMs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311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5" grpId="0" animBg="1"/>
      <p:bldP spid="50" grpId="0" animBg="1"/>
      <p:bldP spid="51" grpId="0" animBg="1"/>
      <p:bldP spid="5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 descr="エンジン が含まれている画像&#10;&#10;自動的に生成された説明">
            <a:extLst>
              <a:ext uri="{FF2B5EF4-FFF2-40B4-BE49-F238E27FC236}">
                <a16:creationId xmlns:a16="http://schemas.microsoft.com/office/drawing/2014/main" id="{6A5B664C-19BB-46F1-9D3C-0F2B9DAC346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1292840" cy="68579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9ECB13E1-038C-4E2D-AB59-4AE6209939D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ja-JP" dirty="0">
                    <a:solidFill>
                      <a:schemeClr val="bg1"/>
                    </a:solidFill>
                  </a:rPr>
                  <a:t>LXe </a:t>
                </a:r>
                <a14:m>
                  <m:oMath xmlns:m="http://schemas.openxmlformats.org/officeDocument/2006/math">
                    <m:r>
                      <a:rPr lang="en-US" altLang="ja-JP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ja-JP" altLang="en-US" dirty="0">
                    <a:solidFill>
                      <a:schemeClr val="bg1"/>
                    </a:solidFill>
                  </a:rPr>
                  <a:t> </a:t>
                </a:r>
                <a:r>
                  <a:rPr lang="en-US" altLang="ja-JP" dirty="0">
                    <a:solidFill>
                      <a:schemeClr val="bg1"/>
                    </a:solidFill>
                  </a:rPr>
                  <a:t>detector</a:t>
                </a:r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9ECB13E1-038C-4E2D-AB59-4AE6209939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2670" b="-2442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9CAF02-910B-42B9-98D1-E6D425F79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E608FDB-C41B-4D00-AAB4-EF98405FFF97}"/>
              </a:ext>
            </a:extLst>
          </p:cNvPr>
          <p:cNvSpPr txBox="1"/>
          <p:nvPr/>
        </p:nvSpPr>
        <p:spPr>
          <a:xfrm>
            <a:off x="1280590" y="5943037"/>
            <a:ext cx="7460142" cy="668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sym typeface="Wingdings" panose="05000000000000000000" pitchFamily="2" charset="2"/>
              </a:rPr>
              <a:t>Uniformity of sensor coverage and granularity improved!</a:t>
            </a:r>
            <a:br>
              <a:rPr kumimoji="1" lang="en-US" altLang="ja-JP" b="1" dirty="0">
                <a:solidFill>
                  <a:schemeClr val="bg1"/>
                </a:solidFill>
                <a:sym typeface="Wingdings" panose="05000000000000000000" pitchFamily="2" charset="2"/>
              </a:rPr>
            </a:br>
            <a:r>
              <a:rPr kumimoji="1" lang="en-US" altLang="ja-JP" dirty="0">
                <a:solidFill>
                  <a:schemeClr val="bg1"/>
                </a:solidFill>
                <a:sym typeface="Wingdings" panose="05000000000000000000" pitchFamily="2" charset="2"/>
              </a:rPr>
              <a:t> Energy and position resolution </a:t>
            </a:r>
            <a:r>
              <a:rPr kumimoji="1" lang="en-US" altLang="ja-JP" dirty="0">
                <a:solidFill>
                  <a:schemeClr val="bg1"/>
                </a:solidFill>
              </a:rPr>
              <a:t>improves by factor of 2 in MC</a:t>
            </a:r>
          </a:p>
        </p:txBody>
      </p:sp>
      <p:pic>
        <p:nvPicPr>
          <p:cNvPr id="13" name="図 12" descr="recoE_allw.eps">
            <a:extLst>
              <a:ext uri="{FF2B5EF4-FFF2-40B4-BE49-F238E27FC236}">
                <a16:creationId xmlns:a16="http://schemas.microsoft.com/office/drawing/2014/main" id="{737AB165-6B69-43DB-B9E1-EE15BAC01D2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1273" y="3294377"/>
            <a:ext cx="3615994" cy="2461683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26AE46C-C6CC-4A01-BA1C-1B447BC00150}"/>
              </a:ext>
            </a:extLst>
          </p:cNvPr>
          <p:cNvSpPr txBox="1"/>
          <p:nvPr/>
        </p:nvSpPr>
        <p:spPr>
          <a:xfrm>
            <a:off x="7937587" y="3669729"/>
            <a:ext cx="2194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Energy resolution</a:t>
            </a:r>
          </a:p>
          <a:p>
            <a:r>
              <a:rPr kumimoji="1" lang="en-US" altLang="ja-JP" dirty="0"/>
              <a:t>2% </a:t>
            </a:r>
            <a:r>
              <a:rPr kumimoji="1" lang="en-US" altLang="ja-JP" dirty="0">
                <a:sym typeface="Wingdings" panose="05000000000000000000" pitchFamily="2" charset="2"/>
              </a:rPr>
              <a:t> </a:t>
            </a:r>
            <a:r>
              <a:rPr kumimoji="1" lang="en-US" altLang="ja-JP" dirty="0">
                <a:solidFill>
                  <a:srgbClr val="FF0000"/>
                </a:solidFill>
                <a:sym typeface="Wingdings" panose="05000000000000000000" pitchFamily="2" charset="2"/>
              </a:rPr>
              <a:t>0.7~1.5%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DA44A3B9-2C87-48B8-9E40-7A98CD6B457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447" y="2375702"/>
            <a:ext cx="4268213" cy="3571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11E127FC-61CA-4092-BC81-B599A377D999}"/>
                  </a:ext>
                </a:extLst>
              </p:cNvPr>
              <p:cNvSpPr txBox="1"/>
              <p:nvPr/>
            </p:nvSpPr>
            <p:spPr>
              <a:xfrm>
                <a:off x="340894" y="1866944"/>
                <a:ext cx="4268212" cy="646331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</a:rPr>
                  <a:t>Example of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kumimoji="1" lang="ja-JP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ja-JP" dirty="0">
                    <a:solidFill>
                      <a:schemeClr val="bg1"/>
                    </a:solidFill>
                  </a:rPr>
                  <a:t>BG event in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kumimoji="1" lang="ja-JP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ja-JP" dirty="0">
                    <a:solidFill>
                      <a:schemeClr val="bg1"/>
                    </a:solidFill>
                  </a:rPr>
                  <a:t>beam run</a:t>
                </a:r>
              </a:p>
              <a:p>
                <a:r>
                  <a:rPr kumimoji="1" lang="en-US" altLang="ja-JP" dirty="0">
                    <a:solidFill>
                      <a:schemeClr val="bg1"/>
                    </a:solidFill>
                  </a:rPr>
                  <a:t>(part of the detector was readout)</a:t>
                </a:r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11E127FC-61CA-4092-BC81-B599A377D9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894" y="1866944"/>
                <a:ext cx="4268212" cy="646331"/>
              </a:xfrm>
              <a:prstGeom prst="rect">
                <a:avLst/>
              </a:prstGeom>
              <a:blipFill>
                <a:blip r:embed="rId7"/>
                <a:stretch>
                  <a:fillRect l="-1138" t="-3670" b="-1192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826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dch" descr="ランプ, 光 が含まれている画像&#10;&#10;自動的に生成された説明">
            <a:extLst>
              <a:ext uri="{FF2B5EF4-FFF2-40B4-BE49-F238E27FC236}">
                <a16:creationId xmlns:a16="http://schemas.microsoft.com/office/drawing/2014/main" id="{591F6F20-6C1B-40CE-80E3-3A54047557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3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0214" y="2146495"/>
            <a:ext cx="5201677" cy="4452426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A66FC59B-0B4B-49D9-9531-E4B9BBA046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0008" y="4438880"/>
            <a:ext cx="1954847" cy="23270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xec" descr="光 が含まれている画像&#10;&#10;自動的に生成された説明">
            <a:extLst>
              <a:ext uri="{FF2B5EF4-FFF2-40B4-BE49-F238E27FC236}">
                <a16:creationId xmlns:a16="http://schemas.microsoft.com/office/drawing/2014/main" id="{1AD5FAEC-7910-4B06-A7AF-3694F146CC5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alphaModFix amt="3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1200" y="2146494"/>
            <a:ext cx="5310691" cy="4468745"/>
          </a:xfrm>
          <a:prstGeom prst="rect">
            <a:avLst/>
          </a:prstGeom>
        </p:spPr>
      </p:pic>
      <p:pic>
        <p:nvPicPr>
          <p:cNvPr id="27" name="tc" descr="猫, 飼い猫, 時計 が含まれている画像&#10;&#10;自動的に生成された説明">
            <a:extLst>
              <a:ext uri="{FF2B5EF4-FFF2-40B4-BE49-F238E27FC236}">
                <a16:creationId xmlns:a16="http://schemas.microsoft.com/office/drawing/2014/main" id="{450B98F9-D7FF-4B1C-A7F4-7984CD3286E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alphaModFix amt="3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78" t="8864" r="27126" b="9730"/>
          <a:stretch/>
        </p:blipFill>
        <p:spPr>
          <a:xfrm>
            <a:off x="5900214" y="2146496"/>
            <a:ext cx="5201677" cy="4452426"/>
          </a:xfrm>
          <a:prstGeom prst="rect">
            <a:avLst/>
          </a:prstGeom>
        </p:spPr>
      </p:pic>
      <p:pic>
        <p:nvPicPr>
          <p:cNvPr id="66" name="図 65">
            <a:extLst>
              <a:ext uri="{FF2B5EF4-FFF2-40B4-BE49-F238E27FC236}">
                <a16:creationId xmlns:a16="http://schemas.microsoft.com/office/drawing/2014/main" id="{67AB2601-340F-4E6B-B932-518037FB0E5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11" y="1860369"/>
            <a:ext cx="5584042" cy="4806518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D3205525-F03B-40DA-968C-AD1646EB9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BG tagging detector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1E50A1C-C105-472A-82BF-8CA514CF4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B8891DDC-BA99-40C8-95F2-F51AF29CC0B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973" y="1844051"/>
            <a:ext cx="1584986" cy="490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AD6DAE39-8C6F-424D-A649-BA8CF9E48A3F}"/>
              </a:ext>
            </a:extLst>
          </p:cNvPr>
          <p:cNvCxnSpPr>
            <a:cxnSpLocks/>
          </p:cNvCxnSpPr>
          <p:nvPr/>
        </p:nvCxnSpPr>
        <p:spPr>
          <a:xfrm flipH="1" flipV="1">
            <a:off x="8191500" y="3352800"/>
            <a:ext cx="995172" cy="877824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図 20" descr="時計, 記号, 挿絵 が含まれている画像&#10;&#10;自動的に生成された説明">
            <a:extLst>
              <a:ext uri="{FF2B5EF4-FFF2-40B4-BE49-F238E27FC236}">
                <a16:creationId xmlns:a16="http://schemas.microsoft.com/office/drawing/2014/main" id="{5E621AA0-34F9-491E-892C-04A6BC2ABC4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0214" y="1827996"/>
            <a:ext cx="1977787" cy="5223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C4BB7C27-2490-46C4-ACAA-B06CED5214B6}"/>
              </a:ext>
            </a:extLst>
          </p:cNvPr>
          <p:cNvCxnSpPr>
            <a:cxnSpLocks/>
          </p:cNvCxnSpPr>
          <p:nvPr/>
        </p:nvCxnSpPr>
        <p:spPr>
          <a:xfrm flipH="1">
            <a:off x="9186672" y="3962400"/>
            <a:ext cx="1121664" cy="268224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9B7D41B-1F21-4D0F-BA6B-043B132C488C}"/>
              </a:ext>
            </a:extLst>
          </p:cNvPr>
          <p:cNvGrpSpPr/>
          <p:nvPr/>
        </p:nvGrpSpPr>
        <p:grpSpPr>
          <a:xfrm>
            <a:off x="4803892" y="3410891"/>
            <a:ext cx="1292107" cy="1638106"/>
            <a:chOff x="4803892" y="3410891"/>
            <a:chExt cx="1292107" cy="1638106"/>
          </a:xfrm>
        </p:grpSpPr>
        <p:sp>
          <p:nvSpPr>
            <p:cNvPr id="20" name="矢印: 右 19">
              <a:extLst>
                <a:ext uri="{FF2B5EF4-FFF2-40B4-BE49-F238E27FC236}">
                  <a16:creationId xmlns:a16="http://schemas.microsoft.com/office/drawing/2014/main" id="{DFD9914B-BE48-4287-A840-D968B2E60652}"/>
                </a:ext>
              </a:extLst>
            </p:cNvPr>
            <p:cNvSpPr/>
            <p:nvPr/>
          </p:nvSpPr>
          <p:spPr>
            <a:xfrm>
              <a:off x="4803892" y="3410891"/>
              <a:ext cx="1292107" cy="1638106"/>
            </a:xfrm>
            <a:prstGeom prst="rightArrow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079BAF96-2771-4F51-9D27-621F74A6983C}"/>
                </a:ext>
              </a:extLst>
            </p:cNvPr>
            <p:cNvSpPr txBox="1"/>
            <p:nvPr/>
          </p:nvSpPr>
          <p:spPr>
            <a:xfrm>
              <a:off x="4811373" y="4045278"/>
              <a:ext cx="1207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upgrade</a:t>
              </a:r>
              <a:endParaRPr kumimoji="1" lang="ja-JP" alt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FA099318-61A6-427F-A949-C97C8DA0A04D}"/>
                  </a:ext>
                </a:extLst>
              </p:cNvPr>
              <p:cNvSpPr txBox="1"/>
              <p:nvPr/>
            </p:nvSpPr>
            <p:spPr>
              <a:xfrm>
                <a:off x="6339159" y="4787387"/>
                <a:ext cx="729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ja-JP" altLang="en-US" sz="28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FA099318-61A6-427F-A949-C97C8DA0A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9159" y="4787387"/>
                <a:ext cx="729574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7B4615D4-DF1D-4AEC-9A78-CDBCAC29302D}"/>
                  </a:ext>
                </a:extLst>
              </p:cNvPr>
              <p:cNvSpPr txBox="1"/>
              <p:nvPr/>
            </p:nvSpPr>
            <p:spPr>
              <a:xfrm>
                <a:off x="8187786" y="3039644"/>
                <a:ext cx="729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kumimoji="1" lang="ja-JP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7B4615D4-DF1D-4AEC-9A78-CDBCAC2930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7786" y="3039644"/>
                <a:ext cx="729574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図 34" descr="スポーツゲーム, 部屋 が含まれている画像&#10;&#10;自動的に生成された説明">
            <a:extLst>
              <a:ext uri="{FF2B5EF4-FFF2-40B4-BE49-F238E27FC236}">
                <a16:creationId xmlns:a16="http://schemas.microsoft.com/office/drawing/2014/main" id="{560D098C-06F8-49E8-846C-2DB1AFADA192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8189" y="3962399"/>
            <a:ext cx="2571858" cy="122821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F7CD9495-BFA5-49FD-AB03-B4EE60326827}"/>
                  </a:ext>
                </a:extLst>
              </p:cNvPr>
              <p:cNvSpPr txBox="1"/>
              <p:nvPr/>
            </p:nvSpPr>
            <p:spPr>
              <a:xfrm>
                <a:off x="5219393" y="5502579"/>
                <a:ext cx="4220615" cy="120032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kumimoji="1" lang="en-US" altLang="ja-JP" dirty="0">
                    <a:sym typeface="Wingdings" panose="05000000000000000000" pitchFamily="2" charset="2"/>
                  </a:rPr>
                  <a:t>New detector for tagging BG </a:t>
                </a:r>
                <a14:m>
                  <m:oMath xmlns:m="http://schemas.openxmlformats.org/officeDocument/2006/math">
                    <m:r>
                      <a:rPr kumimoji="1" lang="en-US" altLang="ja-JP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𝛾</m:t>
                    </m:r>
                  </m:oMath>
                </a14:m>
                <a:endParaRPr kumimoji="1" lang="en-US" altLang="ja-JP" dirty="0">
                  <a:sym typeface="Wingdings" panose="05000000000000000000" pitchFamily="2" charset="2"/>
                </a:endParaRPr>
              </a:p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kumimoji="1" lang="en-US" altLang="ja-JP" dirty="0">
                    <a:sym typeface="Wingdings" panose="05000000000000000000" pitchFamily="2" charset="2"/>
                  </a:rPr>
                  <a:t>Detects low 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</m:t>
                        </m:r>
                      </m:e>
                      <m:sup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ja-JP" dirty="0">
                    <a:sym typeface="Wingdings" panose="05000000000000000000" pitchFamily="2" charset="2"/>
                  </a:rPr>
                  <a:t> from </a:t>
                </a:r>
                <a14:m>
                  <m:oMath xmlns:m="http://schemas.openxmlformats.org/officeDocument/2006/math">
                    <m:r>
                      <a:rPr kumimoji="1" lang="en-US" altLang="ja-JP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𝜇</m:t>
                    </m:r>
                    <m:r>
                      <a:rPr kumimoji="1" lang="en-US" altLang="ja-JP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  <m:r>
                      <a:rPr kumimoji="1" lang="en-US" altLang="ja-JP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𝑒</m:t>
                    </m:r>
                    <m:r>
                      <a:rPr kumimoji="1" lang="en-US" altLang="ja-JP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𝜈𝜈𝛾</m:t>
                    </m:r>
                  </m:oMath>
                </a14:m>
                <a:endParaRPr kumimoji="1" lang="en-US" altLang="ja-JP" dirty="0">
                  <a:sym typeface="Wingdings" panose="05000000000000000000" pitchFamily="2" charset="2"/>
                </a:endParaRPr>
              </a:p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kumimoji="1" lang="en-US" altLang="ja-JP" dirty="0">
                    <a:sym typeface="Wingdings" panose="05000000000000000000" pitchFamily="2" charset="2"/>
                  </a:rPr>
                  <a:t>Plastic scintillator (timing) + LYSO crystals (energy) + SiPMs</a:t>
                </a:r>
              </a:p>
            </p:txBody>
          </p:sp>
        </mc:Choice>
        <mc:Fallback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F7CD9495-BFA5-49FD-AB03-B4EE603268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393" y="5502579"/>
                <a:ext cx="4220615" cy="1200329"/>
              </a:xfrm>
              <a:prstGeom prst="rect">
                <a:avLst/>
              </a:prstGeom>
              <a:blipFill>
                <a:blip r:embed="rId15"/>
                <a:stretch>
                  <a:fillRect l="-719" t="-2513" b="-65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DB2BE1D4-5281-41E0-9CF7-1BF9394716B4}"/>
              </a:ext>
            </a:extLst>
          </p:cNvPr>
          <p:cNvGrpSpPr/>
          <p:nvPr/>
        </p:nvGrpSpPr>
        <p:grpSpPr>
          <a:xfrm>
            <a:off x="133576" y="2832961"/>
            <a:ext cx="4997326" cy="3624626"/>
            <a:chOff x="133576" y="2832961"/>
            <a:chExt cx="4997326" cy="3624626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B8188E6B-4E46-48E5-8EAC-A9F0B30E2E46}"/>
                </a:ext>
              </a:extLst>
            </p:cNvPr>
            <p:cNvGrpSpPr/>
            <p:nvPr/>
          </p:nvGrpSpPr>
          <p:grpSpPr>
            <a:xfrm>
              <a:off x="133576" y="2832961"/>
              <a:ext cx="4997326" cy="3624626"/>
              <a:chOff x="133576" y="2832961"/>
              <a:chExt cx="4997326" cy="3624626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F158B24D-AC65-4343-9E38-FC32BCD1F8F1}"/>
                  </a:ext>
                </a:extLst>
              </p:cNvPr>
              <p:cNvGrpSpPr/>
              <p:nvPr/>
            </p:nvGrpSpPr>
            <p:grpSpPr>
              <a:xfrm>
                <a:off x="133576" y="2832961"/>
                <a:ext cx="4997326" cy="3624626"/>
                <a:chOff x="143304" y="2829785"/>
                <a:chExt cx="4997326" cy="3624626"/>
              </a:xfrm>
            </p:grpSpPr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55D2190A-B65B-4303-8DB7-40399CDA3B3B}"/>
                    </a:ext>
                  </a:extLst>
                </p:cNvPr>
                <p:cNvGrpSpPr/>
                <p:nvPr/>
              </p:nvGrpSpPr>
              <p:grpSpPr>
                <a:xfrm>
                  <a:off x="143304" y="2829785"/>
                  <a:ext cx="4997326" cy="3624626"/>
                  <a:chOff x="133576" y="2829785"/>
                  <a:chExt cx="4997326" cy="3624626"/>
                </a:xfrm>
                <a:solidFill>
                  <a:schemeClr val="bg1"/>
                </a:solidFill>
              </p:grpSpPr>
              <p:pic>
                <p:nvPicPr>
                  <p:cNvPr id="41" name="図 40">
                    <a:extLst>
                      <a:ext uri="{FF2B5EF4-FFF2-40B4-BE49-F238E27FC236}">
                        <a16:creationId xmlns:a16="http://schemas.microsoft.com/office/drawing/2014/main" id="{C954D4D9-084F-4CFD-A689-064F820EA0A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133576" y="3078679"/>
                    <a:ext cx="4997326" cy="3024064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>
                    <a:outerShdw blurRad="292100" dist="139700" dir="2700000" algn="tl" rotWithShape="0">
                      <a:srgbClr val="333333">
                        <a:alpha val="65000"/>
                      </a:srgbClr>
                    </a:outerShdw>
                  </a:effectLst>
                </p:spPr>
              </p:pic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3" name="テキスト ボックス 42">
                        <a:extLst>
                          <a:ext uri="{FF2B5EF4-FFF2-40B4-BE49-F238E27FC236}">
                            <a16:creationId xmlns:a16="http://schemas.microsoft.com/office/drawing/2014/main" id="{9D67C93D-8B47-4B59-8FA9-C963887116D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316569" y="6085079"/>
                        <a:ext cx="1808589" cy="369332"/>
                      </a:xfrm>
                      <a:prstGeom prst="rect">
                        <a:avLst/>
                      </a:prstGeom>
                      <a:grpFill/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</a:rPr>
                                    <m:t>𝐿𝑋𝑒</m:t>
                                  </m:r>
                                </m:sub>
                              </m:s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𝑠𝑒𝑐</m:t>
                              </m:r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m:oMathPara>
                        </a14:m>
                        <a:endParaRPr kumimoji="1" lang="ja-JP" altLang="en-US" dirty="0"/>
                      </a:p>
                    </p:txBody>
                  </p:sp>
                </mc:Choice>
                <mc:Fallback xmlns="">
                  <p:sp>
                    <p:nvSpPr>
                      <p:cNvPr id="43" name="テキスト ボックス 42">
                        <a:extLst>
                          <a:ext uri="{FF2B5EF4-FFF2-40B4-BE49-F238E27FC236}">
                            <a16:creationId xmlns:a16="http://schemas.microsoft.com/office/drawing/2014/main" id="{9D67C93D-8B47-4B59-8FA9-C963887116D6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316569" y="6085079"/>
                        <a:ext cx="1808589" cy="369332"/>
                      </a:xfrm>
                      <a:prstGeom prst="rect">
                        <a:avLst/>
                      </a:prstGeom>
                      <a:blipFill>
                        <a:blip r:embed="rId17"/>
                        <a:stretch>
                          <a:fillRect/>
                        </a:stretch>
                      </a:blip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txBody>
                      <a:bodyPr/>
                      <a:lstStyle/>
                      <a:p>
                        <a:r>
                          <a:rPr lang="ja-JP" alt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4" name="テキスト ボックス 63">
                        <a:extLst>
                          <a:ext uri="{FF2B5EF4-FFF2-40B4-BE49-F238E27FC236}">
                            <a16:creationId xmlns:a16="http://schemas.microsoft.com/office/drawing/2014/main" id="{E75A312C-4444-47A0-93FB-871C221FEAA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013625" y="2829785"/>
                        <a:ext cx="1324267" cy="400110"/>
                      </a:xfrm>
                      <a:prstGeom prst="rect">
                        <a:avLst/>
                      </a:prstGeom>
                    </p:spPr>
                    <p:style>
                      <a:lnRef idx="3">
                        <a:schemeClr val="lt1"/>
                      </a:lnRef>
                      <a:fillRef idx="1">
                        <a:schemeClr val="accent2"/>
                      </a:fillRef>
                      <a:effectRef idx="1">
                        <a:schemeClr val="accent2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𝐿𝑋𝑒</m:t>
                                  </m:r>
                                </m:sub>
                              </m:sSub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m:oMathPara>
                        </a14:m>
                        <a:endParaRPr kumimoji="1" lang="ja-JP" altLang="en-US" sz="2000" dirty="0"/>
                      </a:p>
                    </p:txBody>
                  </p:sp>
                </mc:Choice>
                <mc:Fallback xmlns="">
                  <p:sp>
                    <p:nvSpPr>
                      <p:cNvPr id="64" name="テキスト ボックス 63">
                        <a:extLst>
                          <a:ext uri="{FF2B5EF4-FFF2-40B4-BE49-F238E27FC236}">
                            <a16:creationId xmlns:a16="http://schemas.microsoft.com/office/drawing/2014/main" id="{E75A312C-4444-47A0-93FB-871C221FEAA8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013625" y="2829785"/>
                        <a:ext cx="1324267" cy="400110"/>
                      </a:xfrm>
                      <a:prstGeom prst="rect">
                        <a:avLst/>
                      </a:prstGeom>
                      <a:blipFill>
                        <a:blip r:embed="rId18"/>
                        <a:stretch>
                          <a:fillRect b="-1471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ja-JP" alt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1" name="テキスト ボックス 50">
                      <a:extLst>
                        <a:ext uri="{FF2B5EF4-FFF2-40B4-BE49-F238E27FC236}">
                          <a16:creationId xmlns:a16="http://schemas.microsoft.com/office/drawing/2014/main" id="{12893BF2-83BB-4956-8BFF-60F09E5F82C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950619" y="3533171"/>
                      <a:ext cx="1583087" cy="7386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1400" dirty="0"/>
                        <a:t>All events</a:t>
                      </a:r>
                    </a:p>
                    <a:p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High energy </a:t>
                      </a:r>
                      <a14:m>
                        <m:oMath xmlns:m="http://schemas.openxmlformats.org/officeDocument/2006/math">
                          <m:sSup>
                            <m:sSupPr>
                              <m:ctrlPr>
                                <a:rPr kumimoji="1" lang="en-US" altLang="ja-JP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1" lang="en-US" altLang="ja-JP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oMath>
                      </a14:m>
                      <a:r>
                        <a:rPr kumimoji="1" lang="ja-JP" altLang="en-US" sz="14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removed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51" name="テキスト ボックス 50">
                      <a:extLst>
                        <a:ext uri="{FF2B5EF4-FFF2-40B4-BE49-F238E27FC236}">
                          <a16:creationId xmlns:a16="http://schemas.microsoft.com/office/drawing/2014/main" id="{12893BF2-83BB-4956-8BFF-60F09E5F82C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950619" y="3533171"/>
                      <a:ext cx="1583087" cy="738664"/>
                    </a:xfrm>
                    <a:prstGeom prst="rect">
                      <a:avLst/>
                    </a:prstGeom>
                    <a:blipFill>
                      <a:blip r:embed="rId19"/>
                      <a:stretch>
                        <a:fillRect l="-763" t="-813" b="-7317"/>
                      </a:stretch>
                    </a:blipFill>
                    <a:ln>
                      <a:solidFill>
                        <a:schemeClr val="tx1"/>
                      </a:solidFill>
                    </a:ln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テキスト ボックス 48">
                    <a:extLst>
                      <a:ext uri="{FF2B5EF4-FFF2-40B4-BE49-F238E27FC236}">
                        <a16:creationId xmlns:a16="http://schemas.microsoft.com/office/drawing/2014/main" id="{A5B4756C-2F1B-4F09-8747-94478CAD6076}"/>
                      </a:ext>
                    </a:extLst>
                  </p:cNvPr>
                  <p:cNvSpPr txBox="1"/>
                  <p:nvPr/>
                </p:nvSpPr>
                <p:spPr>
                  <a:xfrm>
                    <a:off x="651766" y="3587058"/>
                    <a:ext cx="2927134" cy="12003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 &amp; 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oMath>
                    </a14:m>
                    <a:r>
                      <a:rPr kumimoji="1" lang="en-US" altLang="ja-JP" dirty="0"/>
                      <a:t> time </a:t>
                    </a:r>
                    <a:br>
                      <a:rPr kumimoji="1" lang="en-US" altLang="ja-JP" dirty="0"/>
                    </a:br>
                    <a:r>
                      <a:rPr kumimoji="1" lang="en-US" altLang="ja-JP" dirty="0"/>
                      <a:t>coincidence</a:t>
                    </a:r>
                  </a:p>
                  <a:p>
                    <a:pPr marL="285750" indent="-285750">
                      <a:buFont typeface="Wingdings" panose="05000000000000000000" pitchFamily="2" charset="2"/>
                      <a:buChar char="à"/>
                    </a:pPr>
                    <a14:m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𝜇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→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𝜈𝜈𝛾</m:t>
                        </m:r>
                      </m:oMath>
                    </a14:m>
                    <a:r>
                      <a:rPr kumimoji="1" lang="en-US" altLang="ja-JP" dirty="0"/>
                      <a:t> BG</a:t>
                    </a:r>
                  </a:p>
                  <a:p>
                    <a:r>
                      <a:rPr kumimoji="1" lang="en-US" altLang="ja-JP" dirty="0"/>
                      <a:t>    successfully identified</a:t>
                    </a:r>
                  </a:p>
                </p:txBody>
              </p:sp>
            </mc:Choice>
            <mc:Fallback xmlns="">
              <p:sp>
                <p:nvSpPr>
                  <p:cNvPr id="49" name="テキスト ボックス 48">
                    <a:extLst>
                      <a:ext uri="{FF2B5EF4-FFF2-40B4-BE49-F238E27FC236}">
                        <a16:creationId xmlns:a16="http://schemas.microsoft.com/office/drawing/2014/main" id="{A5B4756C-2F1B-4F09-8747-94478CAD607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1766" y="3587058"/>
                    <a:ext cx="2927134" cy="1200329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 l="-1875" t="-2538" b="-7107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4" name="矢印: 右 53">
              <a:extLst>
                <a:ext uri="{FF2B5EF4-FFF2-40B4-BE49-F238E27FC236}">
                  <a16:creationId xmlns:a16="http://schemas.microsoft.com/office/drawing/2014/main" id="{BA1AB90F-B480-4493-AF2F-5D8356A37A7F}"/>
                </a:ext>
              </a:extLst>
            </p:cNvPr>
            <p:cNvSpPr/>
            <p:nvPr/>
          </p:nvSpPr>
          <p:spPr>
            <a:xfrm rot="20920978">
              <a:off x="2069056" y="3791712"/>
              <a:ext cx="282730" cy="248264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7415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4746E5-56CE-423F-BC10-80CDFA31B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Trigger &amp; DAQ 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00ACFA4-895A-4AEA-BC34-4D2B6C03F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FCCFB0B-47FD-4801-A919-7FD66BE291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1288" y="1121494"/>
            <a:ext cx="5451438" cy="2307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C17A501-E70F-41FA-AFC7-C8B7EE9FEDF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1863" y="4084157"/>
            <a:ext cx="3758495" cy="22768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52B4EDBB-A2BD-45A7-A263-C5BD03AD7C75}"/>
                  </a:ext>
                </a:extLst>
              </p:cNvPr>
              <p:cNvSpPr txBox="1"/>
              <p:nvPr/>
            </p:nvSpPr>
            <p:spPr>
              <a:xfrm>
                <a:off x="842055" y="1843529"/>
                <a:ext cx="6938682" cy="397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New DAQ + trigger system</a:t>
                </a:r>
              </a:p>
              <a:p>
                <a:r>
                  <a:rPr kumimoji="1" lang="en-US" altLang="ja-JP" dirty="0"/>
                  <a:t>developed by PSI+INFN: WaveDAQ</a:t>
                </a:r>
              </a:p>
              <a:p>
                <a:endParaRPr kumimoji="1" lang="en-US" altLang="ja-JP" dirty="0"/>
              </a:p>
              <a:p>
                <a:r>
                  <a:rPr kumimoji="1" lang="en-US" altLang="ja-JP" dirty="0"/>
                  <a:t>   - Waveform (1-2 GHz) readout of </a:t>
                </a:r>
                <a:br>
                  <a:rPr kumimoji="1" lang="en-US" altLang="ja-JP" dirty="0"/>
                </a:br>
                <a:r>
                  <a:rPr kumimoji="1" lang="en-US" altLang="ja-JP" dirty="0"/>
                  <a:t>     ~9000 channels with DRS chip   </a:t>
                </a:r>
              </a:p>
              <a:p>
                <a:r>
                  <a:rPr kumimoji="1" lang="en-US" altLang="ja-JP" dirty="0"/>
                  <a:t>     (Domino Ring Sampler) </a:t>
                </a:r>
              </a:p>
              <a:p>
                <a:endParaRPr kumimoji="1" lang="en-US" altLang="ja-JP" dirty="0"/>
              </a:p>
              <a:p>
                <a:r>
                  <a:rPr kumimoji="1" lang="en-US" altLang="ja-JP" dirty="0"/>
                  <a:t>   - Trigger is integrated</a:t>
                </a:r>
                <a:br>
                  <a:rPr kumimoji="1" lang="en-US" altLang="ja-JP" dirty="0"/>
                </a:br>
                <a:r>
                  <a:rPr kumimoji="1" lang="en-US" altLang="ja-JP" dirty="0"/>
                  <a:t>    </a:t>
                </a:r>
                <a:r>
                  <a:rPr kumimoji="1" lang="en-US" altLang="ja-JP" dirty="0">
                    <a:sym typeface="Wingdings" panose="05000000000000000000" pitchFamily="2" charset="2"/>
                  </a:rPr>
                  <a:t> Reduced rack space,</a:t>
                </a:r>
              </a:p>
              <a:p>
                <a:r>
                  <a:rPr kumimoji="1" lang="en-US" altLang="ja-JP" dirty="0">
                    <a:sym typeface="Wingdings" panose="05000000000000000000" pitchFamily="2" charset="2"/>
                  </a:rPr>
                  <a:t>         Sophisticated trigger </a:t>
                </a:r>
                <a:br>
                  <a:rPr kumimoji="1" lang="en-US" altLang="ja-JP" dirty="0">
                    <a:sym typeface="Wingdings" panose="05000000000000000000" pitchFamily="2" charset="2"/>
                  </a:rPr>
                </a:br>
                <a:r>
                  <a:rPr kumimoji="1" lang="en-US" altLang="ja-JP" dirty="0">
                    <a:sym typeface="Wingdings" panose="05000000000000000000" pitchFamily="2" charset="2"/>
                  </a:rPr>
                  <a:t>         (High energy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𝛾</m:t>
                    </m:r>
                  </m:oMath>
                </a14:m>
                <a:r>
                  <a:rPr kumimoji="1" lang="en-US" altLang="ja-JP" dirty="0">
                    <a:sym typeface="Wingdings" panose="05000000000000000000" pitchFamily="2" charset="2"/>
                  </a:rPr>
                  <a:t>, coincidence with</a:t>
                </a:r>
                <a:br>
                  <a:rPr kumimoji="1" lang="en-US" altLang="ja-JP" dirty="0">
                    <a:sym typeface="Wingdings" panose="05000000000000000000" pitchFamily="2" charset="2"/>
                  </a:rPr>
                </a:br>
                <a:r>
                  <a:rPr kumimoji="1" lang="en-US" altLang="ja-JP" dirty="0">
                    <a:sym typeface="Wingdings" panose="05000000000000000000" pitchFamily="2" charset="2"/>
                  </a:rPr>
                  <a:t>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</m:t>
                        </m:r>
                      </m:e>
                      <m:sup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ja-JP" dirty="0">
                    <a:sym typeface="Wingdings" panose="05000000000000000000" pitchFamily="2" charset="2"/>
                  </a:rPr>
                  <a:t> back-to-back)</a:t>
                </a:r>
              </a:p>
              <a:p>
                <a:endParaRPr kumimoji="1" lang="en-US" altLang="ja-JP" dirty="0">
                  <a:sym typeface="Wingdings" panose="05000000000000000000" pitchFamily="2" charset="2"/>
                </a:endParaRPr>
              </a:p>
              <a:p>
                <a:r>
                  <a:rPr kumimoji="1" lang="en-US" altLang="ja-JP" dirty="0">
                    <a:sym typeface="Wingdings" panose="05000000000000000000" pitchFamily="2" charset="2"/>
                  </a:rPr>
                  <a:t>   - Amplifier, shaper and HV supply for SiPMs</a:t>
                </a:r>
                <a:endParaRPr kumimoji="1" lang="en-US" altLang="ja-JP" dirty="0"/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52B4EDBB-A2BD-45A7-A263-C5BD03AD7C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055" y="1843529"/>
                <a:ext cx="6938682" cy="3970318"/>
              </a:xfrm>
              <a:prstGeom prst="rect">
                <a:avLst/>
              </a:prstGeom>
              <a:blipFill>
                <a:blip r:embed="rId4"/>
                <a:stretch>
                  <a:fillRect l="-703" t="-767" b="-138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BA5BD08-8265-42B6-9458-3530BE188928}"/>
              </a:ext>
            </a:extLst>
          </p:cNvPr>
          <p:cNvSpPr txBox="1"/>
          <p:nvPr/>
        </p:nvSpPr>
        <p:spPr>
          <a:xfrm>
            <a:off x="7962406" y="3644022"/>
            <a:ext cx="2958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WaveDREAM board</a:t>
            </a:r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87102DC-7DD4-47AA-AFD2-8B5A6FF7F9BD}"/>
              </a:ext>
            </a:extLst>
          </p:cNvPr>
          <p:cNvSpPr txBox="1"/>
          <p:nvPr/>
        </p:nvSpPr>
        <p:spPr>
          <a:xfrm>
            <a:off x="1418279" y="6092130"/>
            <a:ext cx="44918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Mass production in this year</a:t>
            </a:r>
          </a:p>
        </p:txBody>
      </p:sp>
    </p:spTree>
    <p:extLst>
      <p:ext uri="{BB962C8B-B14F-4D97-AF65-F5344CB8AC3E}">
        <p14:creationId xmlns:p14="http://schemas.microsoft.com/office/powerpoint/2010/main" val="3957648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96249A-E5B7-476B-9988-769B13419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Status in 2020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720980D-2803-4B67-9620-6C79A1672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DE6B0B3-5459-4993-B941-6BEF7FBCA9B2}"/>
              </a:ext>
            </a:extLst>
          </p:cNvPr>
          <p:cNvSpPr txBox="1"/>
          <p:nvPr/>
        </p:nvSpPr>
        <p:spPr>
          <a:xfrm>
            <a:off x="872800" y="1821082"/>
            <a:ext cx="96337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Overall status</a:t>
            </a:r>
          </a:p>
          <a:p>
            <a:r>
              <a:rPr kumimoji="1" lang="en-US" altLang="ja-JP" sz="2000" dirty="0"/>
              <a:t>  - </a:t>
            </a:r>
            <a:r>
              <a:rPr kumimoji="1" lang="en-US" altLang="ja-JP" sz="2000" b="1" dirty="0"/>
              <a:t>Detector construction is finished, commissioning is ongoing.</a:t>
            </a:r>
          </a:p>
          <a:p>
            <a:r>
              <a:rPr kumimoji="1" lang="en-US" altLang="ja-JP" sz="2000" dirty="0"/>
              <a:t>  - Timing counter and BG tag detector are ready for physics run.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90180AF7-69A2-4397-8212-70522D809615}"/>
                  </a:ext>
                </a:extLst>
              </p:cNvPr>
              <p:cNvSpPr txBox="1"/>
              <p:nvPr/>
            </p:nvSpPr>
            <p:spPr>
              <a:xfrm>
                <a:off x="872798" y="5368965"/>
                <a:ext cx="9127232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kumimoji="1" lang="en-US" altLang="ja-JP" sz="2000" b="1" dirty="0"/>
                  <a:t>Pilot run in the end of 2020</a:t>
                </a:r>
              </a:p>
              <a:p>
                <a:r>
                  <a:rPr kumimoji="1" lang="en-US" altLang="ja-JP" sz="2000" dirty="0"/>
                  <a:t>  - Establish stable operation of drift chamber</a:t>
                </a:r>
                <a:br>
                  <a:rPr kumimoji="1" lang="en-US" altLang="ja-JP" sz="2000" dirty="0"/>
                </a:br>
                <a:r>
                  <a:rPr kumimoji="1" lang="en-US" altLang="ja-JP" sz="2000" dirty="0"/>
                  <a:t>  - LXe detector resolution measurement with</a:t>
                </a:r>
                <a:br>
                  <a:rPr kumimoji="1" lang="en-US" altLang="ja-JP" sz="2000" dirty="0"/>
                </a:br>
                <a:r>
                  <a:rPr kumimoji="1" lang="en-US" altLang="ja-JP" sz="2000" dirty="0"/>
                  <a:t>    ~55 MeV </a:t>
                </a:r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kumimoji="1" lang="en-US" altLang="ja-JP" sz="2000" dirty="0"/>
                  <a:t>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→2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kumimoji="1" lang="en-US" altLang="ja-JP" sz="2000" dirty="0"/>
                  <a:t>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ja-JP" sz="2000" dirty="0"/>
                  <a:t> beam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kumimoji="1" lang="en-US" altLang="ja-JP" sz="2000" dirty="0"/>
              </a:p>
            </p:txBody>
          </p:sp>
        </mc:Choice>
        <mc:Fallback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90180AF7-69A2-4397-8212-70522D8096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798" y="5368965"/>
                <a:ext cx="9127232" cy="1323439"/>
              </a:xfrm>
              <a:prstGeom prst="rect">
                <a:avLst/>
              </a:prstGeom>
              <a:blipFill>
                <a:blip r:embed="rId2"/>
                <a:stretch>
                  <a:fillRect l="-601" t="-2765" b="-73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19E9FC8-B406-4761-9FCA-BE10B224089E}"/>
              </a:ext>
            </a:extLst>
          </p:cNvPr>
          <p:cNvSpPr txBox="1"/>
          <p:nvPr/>
        </p:nvSpPr>
        <p:spPr>
          <a:xfrm>
            <a:off x="872798" y="2831291"/>
            <a:ext cx="100430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Commissioning of drift chamber and LXe detector is ongoing</a:t>
            </a:r>
          </a:p>
          <a:p>
            <a:r>
              <a:rPr kumimoji="1" lang="en-US" altLang="ja-JP" sz="2000" dirty="0"/>
              <a:t>  - For drift chamber, we successfully removed broken/potentially </a:t>
            </a:r>
            <a:br>
              <a:rPr kumimoji="1" lang="en-US" altLang="ja-JP" sz="2000" dirty="0"/>
            </a:br>
            <a:r>
              <a:rPr kumimoji="1" lang="en-US" altLang="ja-JP" sz="2000" dirty="0"/>
              <a:t>    bad wires (due to corrosion).</a:t>
            </a:r>
            <a:br>
              <a:rPr kumimoji="1" lang="en-US" altLang="ja-JP" sz="2000" dirty="0"/>
            </a:br>
            <a:r>
              <a:rPr kumimoji="1" lang="en-US" altLang="ja-JP" sz="2000" dirty="0"/>
              <a:t>    Anomalous current was observed </a:t>
            </a:r>
            <a:r>
              <a:rPr kumimoji="1" lang="en-US" altLang="ja-JP" sz="2000" dirty="0">
                <a:sym typeface="Wingdings" panose="05000000000000000000" pitchFamily="2" charset="2"/>
              </a:rPr>
              <a:t> under investigation</a:t>
            </a:r>
            <a:endParaRPr kumimoji="1" lang="en-US" altLang="ja-JP" sz="2000" dirty="0"/>
          </a:p>
          <a:p>
            <a:r>
              <a:rPr kumimoji="1" lang="en-US" altLang="ja-JP" sz="2000" dirty="0"/>
              <a:t>  - In LXe detector, photon detection efficiency of SiPMs is found </a:t>
            </a:r>
            <a:br>
              <a:rPr kumimoji="1" lang="en-US" altLang="ja-JP" sz="2000" dirty="0"/>
            </a:br>
            <a:r>
              <a:rPr kumimoji="1" lang="en-US" altLang="ja-JP" sz="2000" dirty="0"/>
              <a:t>    to be reduced (~0.08% per 1-hour beam) likely due to </a:t>
            </a:r>
            <a:br>
              <a:rPr kumimoji="1" lang="en-US" altLang="ja-JP" sz="2000" dirty="0"/>
            </a:br>
            <a:r>
              <a:rPr kumimoji="1" lang="en-US" altLang="ja-JP" sz="2000" dirty="0"/>
              <a:t>    surface damage by VUV photons. Annealing (heating) was </a:t>
            </a:r>
            <a:br>
              <a:rPr kumimoji="1" lang="en-US" altLang="ja-JP" sz="2000" dirty="0"/>
            </a:br>
            <a:r>
              <a:rPr kumimoji="1" lang="en-US" altLang="ja-JP" sz="2000" dirty="0"/>
              <a:t>    found to be effective to recover it.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0EA1C72-57CD-417C-BFCE-C7293331EABF}"/>
              </a:ext>
            </a:extLst>
          </p:cNvPr>
          <p:cNvGrpSpPr/>
          <p:nvPr/>
        </p:nvGrpSpPr>
        <p:grpSpPr>
          <a:xfrm>
            <a:off x="7791941" y="31326"/>
            <a:ext cx="4400059" cy="2881676"/>
            <a:chOff x="6983772" y="98771"/>
            <a:chExt cx="4400059" cy="2881676"/>
          </a:xfrm>
        </p:grpSpPr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33D98A54-EB4E-41A9-86CF-301C79D80E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70212" y="98771"/>
              <a:ext cx="2713619" cy="288167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8F176A65-2608-46D2-8056-6D797463F4E5}"/>
                </a:ext>
              </a:extLst>
            </p:cNvPr>
            <p:cNvSpPr txBox="1"/>
            <p:nvPr/>
          </p:nvSpPr>
          <p:spPr>
            <a:xfrm>
              <a:off x="6983772" y="1511858"/>
              <a:ext cx="2226164" cy="64633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>
                  <a:solidFill>
                    <a:schemeClr val="bg1"/>
                  </a:solidFill>
                </a:rPr>
                <a:t>Corona discharge in drift chamber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54ED772-17B3-468B-9270-DEFDDE8BDEB4}"/>
              </a:ext>
            </a:extLst>
          </p:cNvPr>
          <p:cNvGrpSpPr/>
          <p:nvPr/>
        </p:nvGrpSpPr>
        <p:grpSpPr>
          <a:xfrm>
            <a:off x="8955043" y="2966505"/>
            <a:ext cx="2921721" cy="3728172"/>
            <a:chOff x="9036515" y="3037752"/>
            <a:chExt cx="2921721" cy="3728172"/>
          </a:xfrm>
        </p:grpSpPr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20F06CF9-7379-48D2-A55C-007A243E47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036515" y="3667327"/>
              <a:ext cx="2921721" cy="309859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2B9DA918-5D2B-48DC-8F04-61A8CA80AD3B}"/>
                </a:ext>
              </a:extLst>
            </p:cNvPr>
            <p:cNvSpPr txBox="1"/>
            <p:nvPr/>
          </p:nvSpPr>
          <p:spPr>
            <a:xfrm>
              <a:off x="9563958" y="3037752"/>
              <a:ext cx="2226164" cy="64633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Recovery of SiPM detection efficiency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1582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0D64D6-7A0E-4FE1-B973-C426C7451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02867A14-13DB-4569-AD76-F6D992315D9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86723" y="1984443"/>
                <a:ext cx="9570510" cy="435133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kumimoji="1" lang="ja-JP" altLang="en-US" sz="2400" dirty="0"/>
                  <a:t> </a:t>
                </a:r>
                <a:r>
                  <a:rPr kumimoji="1" lang="en-US" altLang="ja-JP" sz="2400" dirty="0"/>
                  <a:t>is a good probe for new physics.</a:t>
                </a:r>
                <a:br>
                  <a:rPr kumimoji="1" lang="en-US" altLang="ja-JP" sz="2400" dirty="0"/>
                </a:br>
                <a:r>
                  <a:rPr kumimoji="1" lang="en-US" altLang="ja-JP" sz="2400" dirty="0"/>
                  <a:t> e.g. </a:t>
                </a:r>
                <a:r>
                  <a:rPr lang="en-US" altLang="ja-JP" sz="2000" dirty="0"/>
                  <a:t>SUSY-seesaw</a:t>
                </a:r>
                <a:r>
                  <a:rPr kumimoji="1" lang="en-US" altLang="ja-JP" sz="2000" dirty="0"/>
                  <a:t>: Br(</a:t>
                </a:r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ja-JP" altLang="en-US" sz="2000" dirty="0"/>
                  <a:t> </a:t>
                </a:r>
                <a:r>
                  <a:rPr kumimoji="1" lang="en-US" altLang="ja-JP" sz="2000" dirty="0"/>
                  <a:t>~ O(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−14</m:t>
                        </m:r>
                      </m:sup>
                    </m:sSup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br>
                  <a:rPr lang="en-US" altLang="ja-JP" sz="2000" dirty="0"/>
                </a:br>
                <a:r>
                  <a:rPr lang="en-US" altLang="ja-JP" sz="2000" dirty="0"/>
                  <a:t>         MEG II goal: Br(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ja-JP" sz="20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ja-JP" sz="2000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ja-JP" sz="2000" i="1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altLang="ja-JP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ja-JP" altLang="en-US" sz="2000" dirty="0"/>
                  <a:t> </a:t>
                </a:r>
                <a:r>
                  <a:rPr lang="en-US" altLang="ja-JP" sz="2000" dirty="0"/>
                  <a:t>&lt; 6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−14</m:t>
                        </m:r>
                      </m:sup>
                    </m:sSup>
                  </m:oMath>
                </a14:m>
                <a:endParaRPr lang="en-US" altLang="ja-JP" sz="2400" dirty="0"/>
              </a:p>
              <a:p>
                <a:r>
                  <a:rPr lang="en-US" altLang="ja-JP" sz="2400" dirty="0"/>
                  <a:t>MEG II experiment utilizes world’s most intense </a:t>
                </a:r>
                <a:br>
                  <a:rPr lang="en-US" altLang="ja-JP" sz="2400" dirty="0"/>
                </a:br>
                <a:r>
                  <a:rPr lang="en-US" altLang="ja-JP" sz="2400" dirty="0"/>
                  <a:t>continuous 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ja-JP" sz="2400" dirty="0"/>
                  <a:t> beam @ PSI. </a:t>
                </a:r>
              </a:p>
              <a:p>
                <a:r>
                  <a:rPr lang="en-US" altLang="ja-JP" sz="2400" dirty="0"/>
                  <a:t>Detectors are constructed and commissioning is ongoing.</a:t>
                </a:r>
              </a:p>
              <a:p>
                <a:r>
                  <a:rPr lang="en-US" altLang="ja-JP" sz="2400" dirty="0"/>
                  <a:t>Commissioning runs with </a:t>
                </a:r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ja-JP" sz="2400" dirty="0"/>
                  <a:t> beam will continue in 2020. </a:t>
                </a:r>
                <a:br>
                  <a:rPr lang="en-US" altLang="ja-JP" sz="2400" dirty="0"/>
                </a:br>
                <a:r>
                  <a:rPr lang="en-US" altLang="ja-JP" sz="2400" dirty="0"/>
                  <a:t>Physics run will follow soon after.</a:t>
                </a: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02867A14-13DB-4569-AD76-F6D992315D9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86723" y="1984443"/>
                <a:ext cx="9570510" cy="4351337"/>
              </a:xfrm>
              <a:blipFill>
                <a:blip r:embed="rId2"/>
                <a:stretch>
                  <a:fillRect l="-446" t="-154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2215253-E960-481B-ADA8-F22D3E816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2362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97EE19-1083-478B-8685-FD3852F36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59" y="2766219"/>
            <a:ext cx="10506997" cy="1325562"/>
          </a:xfrm>
        </p:spPr>
        <p:txBody>
          <a:bodyPr/>
          <a:lstStyle/>
          <a:p>
            <a:r>
              <a:rPr kumimoji="1" lang="en-US" altLang="ja-JP" dirty="0"/>
              <a:t>Backup slides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0C493AC-A975-4CC7-B125-81447FCB4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2378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DCF5F6-DAA4-4356-8A5B-06BBD6E5C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PDE degradation problem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5340451-CDAB-4E74-9F49-3E3ABFCA4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18</a:t>
            </a:fld>
            <a:endParaRPr kumimoji="1" lang="ja-JP" altLang="en-US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6775465-9A16-4EB3-9B4B-BB5BF993A468}"/>
              </a:ext>
            </a:extLst>
          </p:cNvPr>
          <p:cNvGrpSpPr/>
          <p:nvPr/>
        </p:nvGrpSpPr>
        <p:grpSpPr>
          <a:xfrm>
            <a:off x="961532" y="2992164"/>
            <a:ext cx="4348439" cy="3500076"/>
            <a:chOff x="1589782" y="1833806"/>
            <a:chExt cx="5564054" cy="4478529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7BB076FC-4B4D-4E21-A8E9-974310916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89782" y="1833806"/>
              <a:ext cx="5564054" cy="4478529"/>
            </a:xfrm>
            <a:prstGeom prst="rect">
              <a:avLst/>
            </a:prstGeom>
          </p:spPr>
        </p:pic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CE4A4628-881E-4CA4-A9D4-F6E71A18C7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6380" t="33958" r="8153" b="50309"/>
            <a:stretch/>
          </p:blipFill>
          <p:spPr>
            <a:xfrm>
              <a:off x="5939677" y="2353528"/>
              <a:ext cx="860613" cy="704632"/>
            </a:xfrm>
            <a:prstGeom prst="rect">
              <a:avLst/>
            </a:prstGeom>
          </p:spPr>
        </p:pic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F6A19BC-6C6F-4C4D-88FD-E06412F32282}"/>
              </a:ext>
            </a:extLst>
          </p:cNvPr>
          <p:cNvSpPr txBox="1"/>
          <p:nvPr/>
        </p:nvSpPr>
        <p:spPr>
          <a:xfrm>
            <a:off x="2209365" y="2922487"/>
            <a:ext cx="2283029" cy="3657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Mean PDE vs. time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C02E0DF9-F2C0-486A-A832-93A4ACDFE4D5}"/>
                  </a:ext>
                </a:extLst>
              </p:cNvPr>
              <p:cNvSpPr txBox="1"/>
              <p:nvPr/>
            </p:nvSpPr>
            <p:spPr>
              <a:xfrm>
                <a:off x="931113" y="1794449"/>
                <a:ext cx="10022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/>
                  <a:t>Decrease of MPPC PDE was observed while commissioning with </a:t>
                </a:r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kumimoji="1" lang="ja-JP" altLang="en-US" sz="2000" dirty="0"/>
                  <a:t> </a:t>
                </a:r>
                <a:r>
                  <a:rPr kumimoji="1" lang="en-US" altLang="ja-JP" sz="2000" dirty="0"/>
                  <a:t>from </a:t>
                </a:r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𝜈𝜈𝛾</m:t>
                    </m:r>
                  </m:oMath>
                </a14:m>
                <a:r>
                  <a:rPr kumimoji="1" lang="en-US" altLang="ja-JP" sz="2000" dirty="0"/>
                  <a:t>.</a:t>
                </a:r>
              </a:p>
            </p:txBody>
          </p:sp>
        </mc:Choice>
        <mc:Fallback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C02E0DF9-F2C0-486A-A832-93A4ACDFE4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113" y="1794449"/>
                <a:ext cx="10022231" cy="400110"/>
              </a:xfrm>
              <a:prstGeom prst="rect">
                <a:avLst/>
              </a:prstGeom>
              <a:blipFill>
                <a:blip r:embed="rId3"/>
                <a:stretch>
                  <a:fillRect l="-669" t="-7576" b="-257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F5D9330-4CDB-4E97-B62D-E75ED3774CC5}"/>
              </a:ext>
            </a:extLst>
          </p:cNvPr>
          <p:cNvSpPr txBox="1"/>
          <p:nvPr/>
        </p:nvSpPr>
        <p:spPr>
          <a:xfrm>
            <a:off x="931113" y="2223514"/>
            <a:ext cx="8329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ym typeface="Wingdings" panose="05000000000000000000" pitchFamily="2" charset="2"/>
              </a:rPr>
              <a:t> surface damage by VUV light from LXe scintillation?</a:t>
            </a:r>
            <a:endParaRPr kumimoji="1" lang="en-US" altLang="ja-JP" sz="20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674075B-1F8B-4504-8CBA-CD9180F82AFD}"/>
              </a:ext>
            </a:extLst>
          </p:cNvPr>
          <p:cNvSpPr txBox="1"/>
          <p:nvPr/>
        </p:nvSpPr>
        <p:spPr>
          <a:xfrm>
            <a:off x="6213557" y="5184231"/>
            <a:ext cx="5033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Accumulation of holes near SiO</a:t>
            </a:r>
            <a:r>
              <a:rPr kumimoji="1" lang="en-US" altLang="ja-JP" baseline="-25000" dirty="0"/>
              <a:t>2</a:t>
            </a:r>
            <a:r>
              <a:rPr kumimoji="1" lang="en-US" altLang="ja-JP" dirty="0"/>
              <a:t>-Si interface </a:t>
            </a:r>
          </a:p>
          <a:p>
            <a:r>
              <a:rPr kumimoji="1" lang="en-US" altLang="ja-JP" dirty="0">
                <a:sym typeface="Wingdings" panose="05000000000000000000" pitchFamily="2" charset="2"/>
              </a:rPr>
              <a:t> reduction of carrier collection efficiency </a:t>
            </a:r>
            <a:endParaRPr kumimoji="1"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A8DD8C2-0A12-46E4-8D6A-82BEC0AFDFD6}"/>
              </a:ext>
            </a:extLst>
          </p:cNvPr>
          <p:cNvSpPr txBox="1"/>
          <p:nvPr/>
        </p:nvSpPr>
        <p:spPr>
          <a:xfrm>
            <a:off x="5848391" y="5914923"/>
            <a:ext cx="56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Similar phenomena is known for UV photo diode.</a:t>
            </a:r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5E65EFB-CA49-4CAE-A28C-8B83A5F0261C}"/>
              </a:ext>
            </a:extLst>
          </p:cNvPr>
          <p:cNvSpPr txBox="1"/>
          <p:nvPr/>
        </p:nvSpPr>
        <p:spPr>
          <a:xfrm>
            <a:off x="1742018" y="4156025"/>
            <a:ext cx="666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2017</a:t>
            </a:r>
            <a:endParaRPr kumimoji="1" lang="ja-JP" altLang="en-US" sz="1400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29B7AEB-D86B-44E9-AAF4-FF1B7E78B7C8}"/>
              </a:ext>
            </a:extLst>
          </p:cNvPr>
          <p:cNvSpPr txBox="1"/>
          <p:nvPr/>
        </p:nvSpPr>
        <p:spPr>
          <a:xfrm>
            <a:off x="2486093" y="4362215"/>
            <a:ext cx="666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2018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4C72FA0-7C11-403A-89E8-FC347BCDDBBE}"/>
              </a:ext>
            </a:extLst>
          </p:cNvPr>
          <p:cNvSpPr txBox="1"/>
          <p:nvPr/>
        </p:nvSpPr>
        <p:spPr>
          <a:xfrm>
            <a:off x="3240926" y="4579163"/>
            <a:ext cx="666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chemeClr val="bg2">
                    <a:lumMod val="50000"/>
                  </a:schemeClr>
                </a:solidFill>
              </a:rPr>
              <a:t>2019</a:t>
            </a:r>
            <a:endParaRPr kumimoji="1" lang="ja-JP" alt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A4C9F405-5DF7-4975-923A-C91BE6CDDA2B}"/>
              </a:ext>
            </a:extLst>
          </p:cNvPr>
          <p:cNvCxnSpPr>
            <a:cxnSpLocks/>
          </p:cNvCxnSpPr>
          <p:nvPr/>
        </p:nvCxnSpPr>
        <p:spPr>
          <a:xfrm>
            <a:off x="3918658" y="4474560"/>
            <a:ext cx="1147473" cy="230106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69615463-8D9B-4352-800D-976E60B268E6}"/>
              </a:ext>
            </a:extLst>
          </p:cNvPr>
          <p:cNvCxnSpPr>
            <a:cxnSpLocks/>
          </p:cNvCxnSpPr>
          <p:nvPr/>
        </p:nvCxnSpPr>
        <p:spPr>
          <a:xfrm>
            <a:off x="3918658" y="4474560"/>
            <a:ext cx="1177923" cy="104603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ED7F3F58-64F5-47AA-825C-4F926463DCD8}"/>
                  </a:ext>
                </a:extLst>
              </p:cNvPr>
              <p:cNvSpPr txBox="1"/>
              <p:nvPr/>
            </p:nvSpPr>
            <p:spPr>
              <a:xfrm>
                <a:off x="2075505" y="5273338"/>
                <a:ext cx="30210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>
                    <a:solidFill>
                      <a:schemeClr val="tx1"/>
                    </a:solidFill>
                  </a:rPr>
                  <a:t>~1.3</a:t>
                </a:r>
                <a14:m>
                  <m:oMath xmlns:m="http://schemas.openxmlformats.org/officeDocument/2006/math">
                    <m:r>
                      <a:rPr kumimoji="1" lang="en-US" altLang="ja-JP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kumimoji="1" lang="en-US" altLang="ja-JP" sz="1400" dirty="0">
                    <a:solidFill>
                      <a:schemeClr val="tx1"/>
                    </a:solidFill>
                  </a:rPr>
                  <a:t>10</a:t>
                </a:r>
                <a:r>
                  <a:rPr kumimoji="1" lang="en-US" altLang="ja-JP" sz="1400" baseline="30000" dirty="0">
                    <a:solidFill>
                      <a:schemeClr val="tx1"/>
                    </a:solidFill>
                  </a:rPr>
                  <a:t>12</a:t>
                </a:r>
                <a:r>
                  <a:rPr kumimoji="1" lang="en-US" altLang="ja-JP" sz="1400" dirty="0">
                    <a:solidFill>
                      <a:schemeClr val="tx1"/>
                    </a:solidFill>
                  </a:rPr>
                  <a:t> photons / day / MPPC</a:t>
                </a:r>
                <a:endParaRPr kumimoji="1" lang="ja-JP" altLang="en-US" sz="14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ED7F3F58-64F5-47AA-825C-4F926463DC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5505" y="5273338"/>
                <a:ext cx="3021076" cy="307777"/>
              </a:xfrm>
              <a:prstGeom prst="rect">
                <a:avLst/>
              </a:prstGeom>
              <a:blipFill>
                <a:blip r:embed="rId4"/>
                <a:stretch>
                  <a:fillRect l="-605" t="-3922" b="-1960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AC6F604-3098-47D2-A5B9-BEC5760E912E}"/>
              </a:ext>
            </a:extLst>
          </p:cNvPr>
          <p:cNvSpPr/>
          <p:nvPr/>
        </p:nvSpPr>
        <p:spPr>
          <a:xfrm>
            <a:off x="7153835" y="4268852"/>
            <a:ext cx="3377901" cy="59299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D636041-C0DD-4A2E-A396-50FD13CE405F}"/>
              </a:ext>
            </a:extLst>
          </p:cNvPr>
          <p:cNvSpPr/>
          <p:nvPr/>
        </p:nvSpPr>
        <p:spPr>
          <a:xfrm>
            <a:off x="7153835" y="3926095"/>
            <a:ext cx="3377901" cy="32661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2ED3A9-9A30-4209-9927-D0608BF15754}"/>
              </a:ext>
            </a:extLst>
          </p:cNvPr>
          <p:cNvSpPr txBox="1"/>
          <p:nvPr/>
        </p:nvSpPr>
        <p:spPr>
          <a:xfrm>
            <a:off x="7153836" y="3894266"/>
            <a:ext cx="771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SiO</a:t>
            </a:r>
            <a:r>
              <a:rPr kumimoji="1" lang="en-US" altLang="ja-JP" b="1" baseline="-25000" dirty="0"/>
              <a:t>2</a:t>
            </a:r>
            <a:endParaRPr kumimoji="1" lang="ja-JP" altLang="en-US" b="1" baseline="-250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C76ADBF-FCD3-41B6-B019-210B94228FAF}"/>
              </a:ext>
            </a:extLst>
          </p:cNvPr>
          <p:cNvSpPr txBox="1"/>
          <p:nvPr/>
        </p:nvSpPr>
        <p:spPr>
          <a:xfrm>
            <a:off x="7177140" y="4218790"/>
            <a:ext cx="6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Si</a:t>
            </a:r>
            <a:endParaRPr kumimoji="1" lang="ja-JP" altLang="en-US" b="1" baseline="-25000" dirty="0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E8E7EB02-C8A0-44EB-861D-70E67464239A}"/>
              </a:ext>
            </a:extLst>
          </p:cNvPr>
          <p:cNvSpPr/>
          <p:nvPr/>
        </p:nvSpPr>
        <p:spPr>
          <a:xfrm rot="1719982">
            <a:off x="9075807" y="3114354"/>
            <a:ext cx="250609" cy="1006845"/>
          </a:xfrm>
          <a:custGeom>
            <a:avLst/>
            <a:gdLst>
              <a:gd name="connsiteX0" fmla="*/ 542023 w 860048"/>
              <a:gd name="connsiteY0" fmla="*/ 0 h 2248348"/>
              <a:gd name="connsiteX1" fmla="*/ 853994 w 860048"/>
              <a:gd name="connsiteY1" fmla="*/ 473336 h 2248348"/>
              <a:gd name="connsiteX2" fmla="*/ 294597 w 860048"/>
              <a:gd name="connsiteY2" fmla="*/ 505609 h 2248348"/>
              <a:gd name="connsiteX3" fmla="*/ 660357 w 860048"/>
              <a:gd name="connsiteY3" fmla="*/ 935915 h 2248348"/>
              <a:gd name="connsiteX4" fmla="*/ 165505 w 860048"/>
              <a:gd name="connsiteY4" fmla="*/ 1011219 h 2248348"/>
              <a:gd name="connsiteX5" fmla="*/ 606568 w 860048"/>
              <a:gd name="connsiteY5" fmla="*/ 1441525 h 2248348"/>
              <a:gd name="connsiteX6" fmla="*/ 14898 w 860048"/>
              <a:gd name="connsiteY6" fmla="*/ 1527586 h 2248348"/>
              <a:gd name="connsiteX7" fmla="*/ 477477 w 860048"/>
              <a:gd name="connsiteY7" fmla="*/ 1882588 h 2248348"/>
              <a:gd name="connsiteX8" fmla="*/ 68686 w 860048"/>
              <a:gd name="connsiteY8" fmla="*/ 2011680 h 2248348"/>
              <a:gd name="connsiteX9" fmla="*/ 4140 w 860048"/>
              <a:gd name="connsiteY9" fmla="*/ 2248348 h 2248348"/>
              <a:gd name="connsiteX0" fmla="*/ 574296 w 862603"/>
              <a:gd name="connsiteY0" fmla="*/ 0 h 2194560"/>
              <a:gd name="connsiteX1" fmla="*/ 853994 w 862603"/>
              <a:gd name="connsiteY1" fmla="*/ 419548 h 2194560"/>
              <a:gd name="connsiteX2" fmla="*/ 294597 w 862603"/>
              <a:gd name="connsiteY2" fmla="*/ 451821 h 2194560"/>
              <a:gd name="connsiteX3" fmla="*/ 660357 w 862603"/>
              <a:gd name="connsiteY3" fmla="*/ 882127 h 2194560"/>
              <a:gd name="connsiteX4" fmla="*/ 165505 w 862603"/>
              <a:gd name="connsiteY4" fmla="*/ 957431 h 2194560"/>
              <a:gd name="connsiteX5" fmla="*/ 606568 w 862603"/>
              <a:gd name="connsiteY5" fmla="*/ 1387737 h 2194560"/>
              <a:gd name="connsiteX6" fmla="*/ 14898 w 862603"/>
              <a:gd name="connsiteY6" fmla="*/ 1473798 h 2194560"/>
              <a:gd name="connsiteX7" fmla="*/ 477477 w 862603"/>
              <a:gd name="connsiteY7" fmla="*/ 1828800 h 2194560"/>
              <a:gd name="connsiteX8" fmla="*/ 68686 w 862603"/>
              <a:gd name="connsiteY8" fmla="*/ 1957892 h 2194560"/>
              <a:gd name="connsiteX9" fmla="*/ 4140 w 862603"/>
              <a:gd name="connsiteY9" fmla="*/ 2194560 h 2194560"/>
              <a:gd name="connsiteX0" fmla="*/ 574296 w 862603"/>
              <a:gd name="connsiteY0" fmla="*/ 0 h 2194560"/>
              <a:gd name="connsiteX1" fmla="*/ 853994 w 862603"/>
              <a:gd name="connsiteY1" fmla="*/ 419548 h 2194560"/>
              <a:gd name="connsiteX2" fmla="*/ 294597 w 862603"/>
              <a:gd name="connsiteY2" fmla="*/ 451821 h 2194560"/>
              <a:gd name="connsiteX3" fmla="*/ 660357 w 862603"/>
              <a:gd name="connsiteY3" fmla="*/ 882127 h 2194560"/>
              <a:gd name="connsiteX4" fmla="*/ 165505 w 862603"/>
              <a:gd name="connsiteY4" fmla="*/ 957431 h 2194560"/>
              <a:gd name="connsiteX5" fmla="*/ 552780 w 862603"/>
              <a:gd name="connsiteY5" fmla="*/ 1376980 h 2194560"/>
              <a:gd name="connsiteX6" fmla="*/ 14898 w 862603"/>
              <a:gd name="connsiteY6" fmla="*/ 1473798 h 2194560"/>
              <a:gd name="connsiteX7" fmla="*/ 477477 w 862603"/>
              <a:gd name="connsiteY7" fmla="*/ 1828800 h 2194560"/>
              <a:gd name="connsiteX8" fmla="*/ 68686 w 862603"/>
              <a:gd name="connsiteY8" fmla="*/ 1957892 h 2194560"/>
              <a:gd name="connsiteX9" fmla="*/ 4140 w 862603"/>
              <a:gd name="connsiteY9" fmla="*/ 2194560 h 2194560"/>
              <a:gd name="connsiteX0" fmla="*/ 572963 w 861270"/>
              <a:gd name="connsiteY0" fmla="*/ 0 h 2194560"/>
              <a:gd name="connsiteX1" fmla="*/ 852661 w 861270"/>
              <a:gd name="connsiteY1" fmla="*/ 419548 h 2194560"/>
              <a:gd name="connsiteX2" fmla="*/ 293264 w 861270"/>
              <a:gd name="connsiteY2" fmla="*/ 451821 h 2194560"/>
              <a:gd name="connsiteX3" fmla="*/ 659024 w 861270"/>
              <a:gd name="connsiteY3" fmla="*/ 882127 h 2194560"/>
              <a:gd name="connsiteX4" fmla="*/ 164172 w 861270"/>
              <a:gd name="connsiteY4" fmla="*/ 957431 h 2194560"/>
              <a:gd name="connsiteX5" fmla="*/ 551447 w 861270"/>
              <a:gd name="connsiteY5" fmla="*/ 1376980 h 2194560"/>
              <a:gd name="connsiteX6" fmla="*/ 13565 w 861270"/>
              <a:gd name="connsiteY6" fmla="*/ 1473798 h 2194560"/>
              <a:gd name="connsiteX7" fmla="*/ 422356 w 861270"/>
              <a:gd name="connsiteY7" fmla="*/ 1839557 h 2194560"/>
              <a:gd name="connsiteX8" fmla="*/ 67353 w 861270"/>
              <a:gd name="connsiteY8" fmla="*/ 1957892 h 2194560"/>
              <a:gd name="connsiteX9" fmla="*/ 2807 w 861270"/>
              <a:gd name="connsiteY9" fmla="*/ 2194560 h 2194560"/>
              <a:gd name="connsiteX0" fmla="*/ 551448 w 859485"/>
              <a:gd name="connsiteY0" fmla="*/ 0 h 2119256"/>
              <a:gd name="connsiteX1" fmla="*/ 852661 w 859485"/>
              <a:gd name="connsiteY1" fmla="*/ 344244 h 2119256"/>
              <a:gd name="connsiteX2" fmla="*/ 293264 w 859485"/>
              <a:gd name="connsiteY2" fmla="*/ 376517 h 2119256"/>
              <a:gd name="connsiteX3" fmla="*/ 659024 w 859485"/>
              <a:gd name="connsiteY3" fmla="*/ 806823 h 2119256"/>
              <a:gd name="connsiteX4" fmla="*/ 164172 w 859485"/>
              <a:gd name="connsiteY4" fmla="*/ 882127 h 2119256"/>
              <a:gd name="connsiteX5" fmla="*/ 551447 w 859485"/>
              <a:gd name="connsiteY5" fmla="*/ 1301676 h 2119256"/>
              <a:gd name="connsiteX6" fmla="*/ 13565 w 859485"/>
              <a:gd name="connsiteY6" fmla="*/ 1398494 h 2119256"/>
              <a:gd name="connsiteX7" fmla="*/ 422356 w 859485"/>
              <a:gd name="connsiteY7" fmla="*/ 1764253 h 2119256"/>
              <a:gd name="connsiteX8" fmla="*/ 67353 w 859485"/>
              <a:gd name="connsiteY8" fmla="*/ 1882588 h 2119256"/>
              <a:gd name="connsiteX9" fmla="*/ 2807 w 859485"/>
              <a:gd name="connsiteY9" fmla="*/ 2119256 h 2119256"/>
              <a:gd name="connsiteX0" fmla="*/ 551448 w 859485"/>
              <a:gd name="connsiteY0" fmla="*/ 0 h 2119256"/>
              <a:gd name="connsiteX1" fmla="*/ 852661 w 859485"/>
              <a:gd name="connsiteY1" fmla="*/ 344244 h 2119256"/>
              <a:gd name="connsiteX2" fmla="*/ 293264 w 859485"/>
              <a:gd name="connsiteY2" fmla="*/ 376517 h 2119256"/>
              <a:gd name="connsiteX3" fmla="*/ 659024 w 859485"/>
              <a:gd name="connsiteY3" fmla="*/ 806823 h 2119256"/>
              <a:gd name="connsiteX4" fmla="*/ 164172 w 859485"/>
              <a:gd name="connsiteY4" fmla="*/ 882127 h 2119256"/>
              <a:gd name="connsiteX5" fmla="*/ 551447 w 859485"/>
              <a:gd name="connsiteY5" fmla="*/ 1301676 h 2119256"/>
              <a:gd name="connsiteX6" fmla="*/ 13565 w 859485"/>
              <a:gd name="connsiteY6" fmla="*/ 1398494 h 2119256"/>
              <a:gd name="connsiteX7" fmla="*/ 422356 w 859485"/>
              <a:gd name="connsiteY7" fmla="*/ 1764253 h 2119256"/>
              <a:gd name="connsiteX8" fmla="*/ 67353 w 859485"/>
              <a:gd name="connsiteY8" fmla="*/ 1861073 h 2119256"/>
              <a:gd name="connsiteX9" fmla="*/ 2807 w 859485"/>
              <a:gd name="connsiteY9" fmla="*/ 2119256 h 2119256"/>
              <a:gd name="connsiteX0" fmla="*/ 613808 w 921845"/>
              <a:gd name="connsiteY0" fmla="*/ 0 h 2119256"/>
              <a:gd name="connsiteX1" fmla="*/ 915021 w 921845"/>
              <a:gd name="connsiteY1" fmla="*/ 344244 h 2119256"/>
              <a:gd name="connsiteX2" fmla="*/ 355624 w 921845"/>
              <a:gd name="connsiteY2" fmla="*/ 376517 h 2119256"/>
              <a:gd name="connsiteX3" fmla="*/ 721384 w 921845"/>
              <a:gd name="connsiteY3" fmla="*/ 806823 h 2119256"/>
              <a:gd name="connsiteX4" fmla="*/ 226532 w 921845"/>
              <a:gd name="connsiteY4" fmla="*/ 882127 h 2119256"/>
              <a:gd name="connsiteX5" fmla="*/ 613807 w 921845"/>
              <a:gd name="connsiteY5" fmla="*/ 1301676 h 2119256"/>
              <a:gd name="connsiteX6" fmla="*/ 75925 w 921845"/>
              <a:gd name="connsiteY6" fmla="*/ 1398494 h 2119256"/>
              <a:gd name="connsiteX7" fmla="*/ 484716 w 921845"/>
              <a:gd name="connsiteY7" fmla="*/ 1764253 h 2119256"/>
              <a:gd name="connsiteX8" fmla="*/ 129713 w 921845"/>
              <a:gd name="connsiteY8" fmla="*/ 1861073 h 2119256"/>
              <a:gd name="connsiteX9" fmla="*/ 621 w 921845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29092 w 921224"/>
              <a:gd name="connsiteY8" fmla="*/ 186107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29092 w 921224"/>
              <a:gd name="connsiteY8" fmla="*/ 186107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39252 w 921224"/>
              <a:gd name="connsiteY8" fmla="*/ 183059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39252 w 921224"/>
              <a:gd name="connsiteY8" fmla="*/ 183059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95132 w 921224"/>
              <a:gd name="connsiteY8" fmla="*/ 185091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64652 w 921224"/>
              <a:gd name="connsiteY8" fmla="*/ 181027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64652 w 921224"/>
              <a:gd name="connsiteY8" fmla="*/ 181027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64652 w 921224"/>
              <a:gd name="connsiteY8" fmla="*/ 1810273 h 2119256"/>
              <a:gd name="connsiteX9" fmla="*/ 0 w 921224"/>
              <a:gd name="connsiteY9" fmla="*/ 2119256 h 2119256"/>
              <a:gd name="connsiteX0" fmla="*/ 613187 w 877361"/>
              <a:gd name="connsiteY0" fmla="*/ 0 h 2119256"/>
              <a:gd name="connsiteX1" fmla="*/ 868680 w 877361"/>
              <a:gd name="connsiteY1" fmla="*/ 344244 h 2119256"/>
              <a:gd name="connsiteX2" fmla="*/ 355003 w 877361"/>
              <a:gd name="connsiteY2" fmla="*/ 376517 h 2119256"/>
              <a:gd name="connsiteX3" fmla="*/ 720763 w 877361"/>
              <a:gd name="connsiteY3" fmla="*/ 806823 h 2119256"/>
              <a:gd name="connsiteX4" fmla="*/ 225911 w 877361"/>
              <a:gd name="connsiteY4" fmla="*/ 882127 h 2119256"/>
              <a:gd name="connsiteX5" fmla="*/ 613186 w 877361"/>
              <a:gd name="connsiteY5" fmla="*/ 1301676 h 2119256"/>
              <a:gd name="connsiteX6" fmla="*/ 75304 w 877361"/>
              <a:gd name="connsiteY6" fmla="*/ 1398494 h 2119256"/>
              <a:gd name="connsiteX7" fmla="*/ 484095 w 877361"/>
              <a:gd name="connsiteY7" fmla="*/ 1764253 h 2119256"/>
              <a:gd name="connsiteX8" fmla="*/ 164652 w 877361"/>
              <a:gd name="connsiteY8" fmla="*/ 1810273 h 2119256"/>
              <a:gd name="connsiteX9" fmla="*/ 0 w 877361"/>
              <a:gd name="connsiteY9" fmla="*/ 2119256 h 2119256"/>
              <a:gd name="connsiteX0" fmla="*/ 679227 w 886917"/>
              <a:gd name="connsiteY0" fmla="*/ 0 h 2058296"/>
              <a:gd name="connsiteX1" fmla="*/ 868680 w 886917"/>
              <a:gd name="connsiteY1" fmla="*/ 283284 h 2058296"/>
              <a:gd name="connsiteX2" fmla="*/ 355003 w 886917"/>
              <a:gd name="connsiteY2" fmla="*/ 315557 h 2058296"/>
              <a:gd name="connsiteX3" fmla="*/ 720763 w 886917"/>
              <a:gd name="connsiteY3" fmla="*/ 745863 h 2058296"/>
              <a:gd name="connsiteX4" fmla="*/ 225911 w 886917"/>
              <a:gd name="connsiteY4" fmla="*/ 821167 h 2058296"/>
              <a:gd name="connsiteX5" fmla="*/ 613186 w 886917"/>
              <a:gd name="connsiteY5" fmla="*/ 1240716 h 2058296"/>
              <a:gd name="connsiteX6" fmla="*/ 75304 w 886917"/>
              <a:gd name="connsiteY6" fmla="*/ 1337534 h 2058296"/>
              <a:gd name="connsiteX7" fmla="*/ 484095 w 886917"/>
              <a:gd name="connsiteY7" fmla="*/ 1703293 h 2058296"/>
              <a:gd name="connsiteX8" fmla="*/ 164652 w 886917"/>
              <a:gd name="connsiteY8" fmla="*/ 1749313 h 2058296"/>
              <a:gd name="connsiteX9" fmla="*/ 0 w 886917"/>
              <a:gd name="connsiteY9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484095 w 886231"/>
              <a:gd name="connsiteY7" fmla="*/ 1703293 h 2058296"/>
              <a:gd name="connsiteX8" fmla="*/ 164652 w 886231"/>
              <a:gd name="connsiteY8" fmla="*/ 1749313 h 2058296"/>
              <a:gd name="connsiteX9" fmla="*/ 0 w 886231"/>
              <a:gd name="connsiteY9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484095 w 886231"/>
              <a:gd name="connsiteY7" fmla="*/ 1703293 h 2058296"/>
              <a:gd name="connsiteX8" fmla="*/ 0 w 886231"/>
              <a:gd name="connsiteY8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509434 w 886231"/>
              <a:gd name="connsiteY7" fmla="*/ 1636809 h 2058296"/>
              <a:gd name="connsiteX8" fmla="*/ 0 w 886231"/>
              <a:gd name="connsiteY8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509434 w 886231"/>
              <a:gd name="connsiteY7" fmla="*/ 1636809 h 2058296"/>
              <a:gd name="connsiteX8" fmla="*/ 0 w 886231"/>
              <a:gd name="connsiteY8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509434 w 886231"/>
              <a:gd name="connsiteY7" fmla="*/ 1636809 h 2058296"/>
              <a:gd name="connsiteX8" fmla="*/ 0 w 886231"/>
              <a:gd name="connsiteY8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509434 w 886231"/>
              <a:gd name="connsiteY7" fmla="*/ 1636809 h 2058296"/>
              <a:gd name="connsiteX8" fmla="*/ 134379 w 886231"/>
              <a:gd name="connsiteY8" fmla="*/ 1727591 h 2058296"/>
              <a:gd name="connsiteX9" fmla="*/ 0 w 886231"/>
              <a:gd name="connsiteY9" fmla="*/ 2058296 h 2058296"/>
              <a:gd name="connsiteX0" fmla="*/ 392948 w 868732"/>
              <a:gd name="connsiteY0" fmla="*/ 1 h 2108855"/>
              <a:gd name="connsiteX1" fmla="*/ 868680 w 868732"/>
              <a:gd name="connsiteY1" fmla="*/ 333843 h 2108855"/>
              <a:gd name="connsiteX2" fmla="*/ 365163 w 868732"/>
              <a:gd name="connsiteY2" fmla="*/ 381356 h 2108855"/>
              <a:gd name="connsiteX3" fmla="*/ 720763 w 868732"/>
              <a:gd name="connsiteY3" fmla="*/ 796422 h 2108855"/>
              <a:gd name="connsiteX4" fmla="*/ 225911 w 868732"/>
              <a:gd name="connsiteY4" fmla="*/ 871726 h 2108855"/>
              <a:gd name="connsiteX5" fmla="*/ 613186 w 868732"/>
              <a:gd name="connsiteY5" fmla="*/ 1291275 h 2108855"/>
              <a:gd name="connsiteX6" fmla="*/ 75304 w 868732"/>
              <a:gd name="connsiteY6" fmla="*/ 1388093 h 2108855"/>
              <a:gd name="connsiteX7" fmla="*/ 509434 w 868732"/>
              <a:gd name="connsiteY7" fmla="*/ 1687368 h 2108855"/>
              <a:gd name="connsiteX8" fmla="*/ 134379 w 868732"/>
              <a:gd name="connsiteY8" fmla="*/ 1778150 h 2108855"/>
              <a:gd name="connsiteX9" fmla="*/ 0 w 868732"/>
              <a:gd name="connsiteY9" fmla="*/ 2108855 h 2108855"/>
              <a:gd name="connsiteX0" fmla="*/ 415496 w 868861"/>
              <a:gd name="connsiteY0" fmla="*/ 0 h 2048672"/>
              <a:gd name="connsiteX1" fmla="*/ 868680 w 868861"/>
              <a:gd name="connsiteY1" fmla="*/ 273660 h 2048672"/>
              <a:gd name="connsiteX2" fmla="*/ 365163 w 868861"/>
              <a:gd name="connsiteY2" fmla="*/ 321173 h 2048672"/>
              <a:gd name="connsiteX3" fmla="*/ 720763 w 868861"/>
              <a:gd name="connsiteY3" fmla="*/ 736239 h 2048672"/>
              <a:gd name="connsiteX4" fmla="*/ 225911 w 868861"/>
              <a:gd name="connsiteY4" fmla="*/ 811543 h 2048672"/>
              <a:gd name="connsiteX5" fmla="*/ 613186 w 868861"/>
              <a:gd name="connsiteY5" fmla="*/ 1231092 h 2048672"/>
              <a:gd name="connsiteX6" fmla="*/ 75304 w 868861"/>
              <a:gd name="connsiteY6" fmla="*/ 1327910 h 2048672"/>
              <a:gd name="connsiteX7" fmla="*/ 509434 w 868861"/>
              <a:gd name="connsiteY7" fmla="*/ 1627185 h 2048672"/>
              <a:gd name="connsiteX8" fmla="*/ 134379 w 868861"/>
              <a:gd name="connsiteY8" fmla="*/ 1717967 h 2048672"/>
              <a:gd name="connsiteX9" fmla="*/ 0 w 868861"/>
              <a:gd name="connsiteY9" fmla="*/ 2048672 h 2048672"/>
              <a:gd name="connsiteX0" fmla="*/ 611770 w 876708"/>
              <a:gd name="connsiteY0" fmla="*/ 1 h 2132653"/>
              <a:gd name="connsiteX1" fmla="*/ 868680 w 876708"/>
              <a:gd name="connsiteY1" fmla="*/ 357641 h 2132653"/>
              <a:gd name="connsiteX2" fmla="*/ 365163 w 876708"/>
              <a:gd name="connsiteY2" fmla="*/ 405154 h 2132653"/>
              <a:gd name="connsiteX3" fmla="*/ 720763 w 876708"/>
              <a:gd name="connsiteY3" fmla="*/ 820220 h 2132653"/>
              <a:gd name="connsiteX4" fmla="*/ 225911 w 876708"/>
              <a:gd name="connsiteY4" fmla="*/ 895524 h 2132653"/>
              <a:gd name="connsiteX5" fmla="*/ 613186 w 876708"/>
              <a:gd name="connsiteY5" fmla="*/ 1315073 h 2132653"/>
              <a:gd name="connsiteX6" fmla="*/ 75304 w 876708"/>
              <a:gd name="connsiteY6" fmla="*/ 1411891 h 2132653"/>
              <a:gd name="connsiteX7" fmla="*/ 509434 w 876708"/>
              <a:gd name="connsiteY7" fmla="*/ 1711166 h 2132653"/>
              <a:gd name="connsiteX8" fmla="*/ 134379 w 876708"/>
              <a:gd name="connsiteY8" fmla="*/ 1801948 h 2132653"/>
              <a:gd name="connsiteX9" fmla="*/ 0 w 876708"/>
              <a:gd name="connsiteY9" fmla="*/ 2132653 h 2132653"/>
              <a:gd name="connsiteX0" fmla="*/ 611770 w 873013"/>
              <a:gd name="connsiteY0" fmla="*/ 1 h 2132653"/>
              <a:gd name="connsiteX1" fmla="*/ 868680 w 873013"/>
              <a:gd name="connsiteY1" fmla="*/ 357641 h 2132653"/>
              <a:gd name="connsiteX2" fmla="*/ 365163 w 873013"/>
              <a:gd name="connsiteY2" fmla="*/ 405154 h 2132653"/>
              <a:gd name="connsiteX3" fmla="*/ 720763 w 873013"/>
              <a:gd name="connsiteY3" fmla="*/ 820220 h 2132653"/>
              <a:gd name="connsiteX4" fmla="*/ 225911 w 873013"/>
              <a:gd name="connsiteY4" fmla="*/ 895524 h 2132653"/>
              <a:gd name="connsiteX5" fmla="*/ 613186 w 873013"/>
              <a:gd name="connsiteY5" fmla="*/ 1315073 h 2132653"/>
              <a:gd name="connsiteX6" fmla="*/ 75304 w 873013"/>
              <a:gd name="connsiteY6" fmla="*/ 1411891 h 2132653"/>
              <a:gd name="connsiteX7" fmla="*/ 509434 w 873013"/>
              <a:gd name="connsiteY7" fmla="*/ 1711166 h 2132653"/>
              <a:gd name="connsiteX8" fmla="*/ 134379 w 873013"/>
              <a:gd name="connsiteY8" fmla="*/ 1801948 h 2132653"/>
              <a:gd name="connsiteX9" fmla="*/ 0 w 873013"/>
              <a:gd name="connsiteY9" fmla="*/ 2132653 h 2132653"/>
              <a:gd name="connsiteX0" fmla="*/ 611770 w 924997"/>
              <a:gd name="connsiteY0" fmla="*/ 1 h 2132653"/>
              <a:gd name="connsiteX1" fmla="*/ 921322 w 924997"/>
              <a:gd name="connsiteY1" fmla="*/ 292002 h 2132653"/>
              <a:gd name="connsiteX2" fmla="*/ 365163 w 924997"/>
              <a:gd name="connsiteY2" fmla="*/ 405154 h 2132653"/>
              <a:gd name="connsiteX3" fmla="*/ 720763 w 924997"/>
              <a:gd name="connsiteY3" fmla="*/ 820220 h 2132653"/>
              <a:gd name="connsiteX4" fmla="*/ 225911 w 924997"/>
              <a:gd name="connsiteY4" fmla="*/ 895524 h 2132653"/>
              <a:gd name="connsiteX5" fmla="*/ 613186 w 924997"/>
              <a:gd name="connsiteY5" fmla="*/ 1315073 h 2132653"/>
              <a:gd name="connsiteX6" fmla="*/ 75304 w 924997"/>
              <a:gd name="connsiteY6" fmla="*/ 1411891 h 2132653"/>
              <a:gd name="connsiteX7" fmla="*/ 509434 w 924997"/>
              <a:gd name="connsiteY7" fmla="*/ 1711166 h 2132653"/>
              <a:gd name="connsiteX8" fmla="*/ 134379 w 924997"/>
              <a:gd name="connsiteY8" fmla="*/ 1801948 h 2132653"/>
              <a:gd name="connsiteX9" fmla="*/ 0 w 924997"/>
              <a:gd name="connsiteY9" fmla="*/ 2132653 h 2132653"/>
              <a:gd name="connsiteX0" fmla="*/ 611770 w 924635"/>
              <a:gd name="connsiteY0" fmla="*/ 1 h 2132653"/>
              <a:gd name="connsiteX1" fmla="*/ 921322 w 924635"/>
              <a:gd name="connsiteY1" fmla="*/ 292002 h 2132653"/>
              <a:gd name="connsiteX2" fmla="*/ 378827 w 924635"/>
              <a:gd name="connsiteY2" fmla="*/ 526212 h 2132653"/>
              <a:gd name="connsiteX3" fmla="*/ 720763 w 924635"/>
              <a:gd name="connsiteY3" fmla="*/ 820220 h 2132653"/>
              <a:gd name="connsiteX4" fmla="*/ 225911 w 924635"/>
              <a:gd name="connsiteY4" fmla="*/ 895524 h 2132653"/>
              <a:gd name="connsiteX5" fmla="*/ 613186 w 924635"/>
              <a:gd name="connsiteY5" fmla="*/ 1315073 h 2132653"/>
              <a:gd name="connsiteX6" fmla="*/ 75304 w 924635"/>
              <a:gd name="connsiteY6" fmla="*/ 1411891 h 2132653"/>
              <a:gd name="connsiteX7" fmla="*/ 509434 w 924635"/>
              <a:gd name="connsiteY7" fmla="*/ 1711166 h 2132653"/>
              <a:gd name="connsiteX8" fmla="*/ 134379 w 924635"/>
              <a:gd name="connsiteY8" fmla="*/ 1801948 h 2132653"/>
              <a:gd name="connsiteX9" fmla="*/ 0 w 924635"/>
              <a:gd name="connsiteY9" fmla="*/ 2132653 h 2132653"/>
              <a:gd name="connsiteX0" fmla="*/ 611770 w 924639"/>
              <a:gd name="connsiteY0" fmla="*/ 1 h 2132653"/>
              <a:gd name="connsiteX1" fmla="*/ 921322 w 924639"/>
              <a:gd name="connsiteY1" fmla="*/ 292002 h 2132653"/>
              <a:gd name="connsiteX2" fmla="*/ 378827 w 924639"/>
              <a:gd name="connsiteY2" fmla="*/ 526212 h 2132653"/>
              <a:gd name="connsiteX3" fmla="*/ 762219 w 924639"/>
              <a:gd name="connsiteY3" fmla="*/ 777587 h 2132653"/>
              <a:gd name="connsiteX4" fmla="*/ 225911 w 924639"/>
              <a:gd name="connsiteY4" fmla="*/ 895524 h 2132653"/>
              <a:gd name="connsiteX5" fmla="*/ 613186 w 924639"/>
              <a:gd name="connsiteY5" fmla="*/ 1315073 h 2132653"/>
              <a:gd name="connsiteX6" fmla="*/ 75304 w 924639"/>
              <a:gd name="connsiteY6" fmla="*/ 1411891 h 2132653"/>
              <a:gd name="connsiteX7" fmla="*/ 509434 w 924639"/>
              <a:gd name="connsiteY7" fmla="*/ 1711166 h 2132653"/>
              <a:gd name="connsiteX8" fmla="*/ 134379 w 924639"/>
              <a:gd name="connsiteY8" fmla="*/ 1801948 h 2132653"/>
              <a:gd name="connsiteX9" fmla="*/ 0 w 924639"/>
              <a:gd name="connsiteY9" fmla="*/ 2132653 h 2132653"/>
              <a:gd name="connsiteX0" fmla="*/ 611770 w 924635"/>
              <a:gd name="connsiteY0" fmla="*/ 1 h 2132653"/>
              <a:gd name="connsiteX1" fmla="*/ 921322 w 924635"/>
              <a:gd name="connsiteY1" fmla="*/ 292002 h 2132653"/>
              <a:gd name="connsiteX2" fmla="*/ 378827 w 924635"/>
              <a:gd name="connsiteY2" fmla="*/ 526212 h 2132653"/>
              <a:gd name="connsiteX3" fmla="*/ 762219 w 924635"/>
              <a:gd name="connsiteY3" fmla="*/ 777587 h 2132653"/>
              <a:gd name="connsiteX4" fmla="*/ 227238 w 924635"/>
              <a:gd name="connsiteY4" fmla="*/ 1020648 h 2132653"/>
              <a:gd name="connsiteX5" fmla="*/ 613186 w 924635"/>
              <a:gd name="connsiteY5" fmla="*/ 1315073 h 2132653"/>
              <a:gd name="connsiteX6" fmla="*/ 75304 w 924635"/>
              <a:gd name="connsiteY6" fmla="*/ 1411891 h 2132653"/>
              <a:gd name="connsiteX7" fmla="*/ 509434 w 924635"/>
              <a:gd name="connsiteY7" fmla="*/ 1711166 h 2132653"/>
              <a:gd name="connsiteX8" fmla="*/ 134379 w 924635"/>
              <a:gd name="connsiteY8" fmla="*/ 1801948 h 2132653"/>
              <a:gd name="connsiteX9" fmla="*/ 0 w 924635"/>
              <a:gd name="connsiteY9" fmla="*/ 2132653 h 2132653"/>
              <a:gd name="connsiteX0" fmla="*/ 611770 w 924639"/>
              <a:gd name="connsiteY0" fmla="*/ 1 h 2132653"/>
              <a:gd name="connsiteX1" fmla="*/ 921322 w 924639"/>
              <a:gd name="connsiteY1" fmla="*/ 292002 h 2132653"/>
              <a:gd name="connsiteX2" fmla="*/ 378827 w 924639"/>
              <a:gd name="connsiteY2" fmla="*/ 526212 h 2132653"/>
              <a:gd name="connsiteX3" fmla="*/ 762219 w 924639"/>
              <a:gd name="connsiteY3" fmla="*/ 777587 h 2132653"/>
              <a:gd name="connsiteX4" fmla="*/ 227238 w 924639"/>
              <a:gd name="connsiteY4" fmla="*/ 1020648 h 2132653"/>
              <a:gd name="connsiteX5" fmla="*/ 643461 w 924639"/>
              <a:gd name="connsiteY5" fmla="*/ 1295438 h 2132653"/>
              <a:gd name="connsiteX6" fmla="*/ 75304 w 924639"/>
              <a:gd name="connsiteY6" fmla="*/ 1411891 h 2132653"/>
              <a:gd name="connsiteX7" fmla="*/ 509434 w 924639"/>
              <a:gd name="connsiteY7" fmla="*/ 1711166 h 2132653"/>
              <a:gd name="connsiteX8" fmla="*/ 134379 w 924639"/>
              <a:gd name="connsiteY8" fmla="*/ 1801948 h 2132653"/>
              <a:gd name="connsiteX9" fmla="*/ 0 w 924639"/>
              <a:gd name="connsiteY9" fmla="*/ 2132653 h 2132653"/>
              <a:gd name="connsiteX0" fmla="*/ 611770 w 910310"/>
              <a:gd name="connsiteY0" fmla="*/ 1 h 2132653"/>
              <a:gd name="connsiteX1" fmla="*/ 906849 w 910310"/>
              <a:gd name="connsiteY1" fmla="*/ 364382 h 2132653"/>
              <a:gd name="connsiteX2" fmla="*/ 378827 w 910310"/>
              <a:gd name="connsiteY2" fmla="*/ 526212 h 2132653"/>
              <a:gd name="connsiteX3" fmla="*/ 762219 w 910310"/>
              <a:gd name="connsiteY3" fmla="*/ 777587 h 2132653"/>
              <a:gd name="connsiteX4" fmla="*/ 227238 w 910310"/>
              <a:gd name="connsiteY4" fmla="*/ 1020648 h 2132653"/>
              <a:gd name="connsiteX5" fmla="*/ 643461 w 910310"/>
              <a:gd name="connsiteY5" fmla="*/ 1295438 h 2132653"/>
              <a:gd name="connsiteX6" fmla="*/ 75304 w 910310"/>
              <a:gd name="connsiteY6" fmla="*/ 1411891 h 2132653"/>
              <a:gd name="connsiteX7" fmla="*/ 509434 w 910310"/>
              <a:gd name="connsiteY7" fmla="*/ 1711166 h 2132653"/>
              <a:gd name="connsiteX8" fmla="*/ 134379 w 910310"/>
              <a:gd name="connsiteY8" fmla="*/ 1801948 h 2132653"/>
              <a:gd name="connsiteX9" fmla="*/ 0 w 910310"/>
              <a:gd name="connsiteY9" fmla="*/ 2132653 h 2132653"/>
              <a:gd name="connsiteX0" fmla="*/ 611770 w 910310"/>
              <a:gd name="connsiteY0" fmla="*/ 1 h 2132653"/>
              <a:gd name="connsiteX1" fmla="*/ 906849 w 910310"/>
              <a:gd name="connsiteY1" fmla="*/ 364382 h 2132653"/>
              <a:gd name="connsiteX2" fmla="*/ 378827 w 910310"/>
              <a:gd name="connsiteY2" fmla="*/ 526212 h 2132653"/>
              <a:gd name="connsiteX3" fmla="*/ 762219 w 910310"/>
              <a:gd name="connsiteY3" fmla="*/ 777587 h 2132653"/>
              <a:gd name="connsiteX4" fmla="*/ 227238 w 910310"/>
              <a:gd name="connsiteY4" fmla="*/ 1020648 h 2132653"/>
              <a:gd name="connsiteX5" fmla="*/ 643461 w 910310"/>
              <a:gd name="connsiteY5" fmla="*/ 1295438 h 2132653"/>
              <a:gd name="connsiteX6" fmla="*/ 67577 w 910310"/>
              <a:gd name="connsiteY6" fmla="*/ 1491707 h 2132653"/>
              <a:gd name="connsiteX7" fmla="*/ 509434 w 910310"/>
              <a:gd name="connsiteY7" fmla="*/ 1711166 h 2132653"/>
              <a:gd name="connsiteX8" fmla="*/ 134379 w 910310"/>
              <a:gd name="connsiteY8" fmla="*/ 1801948 h 2132653"/>
              <a:gd name="connsiteX9" fmla="*/ 0 w 910310"/>
              <a:gd name="connsiteY9" fmla="*/ 2132653 h 2132653"/>
              <a:gd name="connsiteX0" fmla="*/ 611770 w 910310"/>
              <a:gd name="connsiteY0" fmla="*/ 1 h 2132653"/>
              <a:gd name="connsiteX1" fmla="*/ 906849 w 910310"/>
              <a:gd name="connsiteY1" fmla="*/ 364382 h 2132653"/>
              <a:gd name="connsiteX2" fmla="*/ 378827 w 910310"/>
              <a:gd name="connsiteY2" fmla="*/ 526212 h 2132653"/>
              <a:gd name="connsiteX3" fmla="*/ 741001 w 910310"/>
              <a:gd name="connsiteY3" fmla="*/ 842531 h 2132653"/>
              <a:gd name="connsiteX4" fmla="*/ 227238 w 910310"/>
              <a:gd name="connsiteY4" fmla="*/ 1020648 h 2132653"/>
              <a:gd name="connsiteX5" fmla="*/ 643461 w 910310"/>
              <a:gd name="connsiteY5" fmla="*/ 1295438 h 2132653"/>
              <a:gd name="connsiteX6" fmla="*/ 67577 w 910310"/>
              <a:gd name="connsiteY6" fmla="*/ 1491707 h 2132653"/>
              <a:gd name="connsiteX7" fmla="*/ 509434 w 910310"/>
              <a:gd name="connsiteY7" fmla="*/ 1711166 h 2132653"/>
              <a:gd name="connsiteX8" fmla="*/ 134379 w 910310"/>
              <a:gd name="connsiteY8" fmla="*/ 1801948 h 2132653"/>
              <a:gd name="connsiteX9" fmla="*/ 0 w 910310"/>
              <a:gd name="connsiteY9" fmla="*/ 2132653 h 2132653"/>
              <a:gd name="connsiteX0" fmla="*/ 611770 w 911410"/>
              <a:gd name="connsiteY0" fmla="*/ 1 h 2132653"/>
              <a:gd name="connsiteX1" fmla="*/ 633562 w 911410"/>
              <a:gd name="connsiteY1" fmla="*/ 232238 h 2132653"/>
              <a:gd name="connsiteX2" fmla="*/ 906849 w 911410"/>
              <a:gd name="connsiteY2" fmla="*/ 364382 h 2132653"/>
              <a:gd name="connsiteX3" fmla="*/ 378827 w 911410"/>
              <a:gd name="connsiteY3" fmla="*/ 526212 h 2132653"/>
              <a:gd name="connsiteX4" fmla="*/ 741001 w 911410"/>
              <a:gd name="connsiteY4" fmla="*/ 842531 h 2132653"/>
              <a:gd name="connsiteX5" fmla="*/ 227238 w 911410"/>
              <a:gd name="connsiteY5" fmla="*/ 1020648 h 2132653"/>
              <a:gd name="connsiteX6" fmla="*/ 643461 w 911410"/>
              <a:gd name="connsiteY6" fmla="*/ 1295438 h 2132653"/>
              <a:gd name="connsiteX7" fmla="*/ 67577 w 911410"/>
              <a:gd name="connsiteY7" fmla="*/ 1491707 h 2132653"/>
              <a:gd name="connsiteX8" fmla="*/ 509434 w 911410"/>
              <a:gd name="connsiteY8" fmla="*/ 1711166 h 2132653"/>
              <a:gd name="connsiteX9" fmla="*/ 134379 w 911410"/>
              <a:gd name="connsiteY9" fmla="*/ 1801948 h 2132653"/>
              <a:gd name="connsiteX10" fmla="*/ 0 w 911410"/>
              <a:gd name="connsiteY10" fmla="*/ 2132653 h 2132653"/>
              <a:gd name="connsiteX0" fmla="*/ 653226 w 911410"/>
              <a:gd name="connsiteY0" fmla="*/ 0 h 2175289"/>
              <a:gd name="connsiteX1" fmla="*/ 633562 w 911410"/>
              <a:gd name="connsiteY1" fmla="*/ 274874 h 2175289"/>
              <a:gd name="connsiteX2" fmla="*/ 906849 w 911410"/>
              <a:gd name="connsiteY2" fmla="*/ 407018 h 2175289"/>
              <a:gd name="connsiteX3" fmla="*/ 378827 w 911410"/>
              <a:gd name="connsiteY3" fmla="*/ 568848 h 2175289"/>
              <a:gd name="connsiteX4" fmla="*/ 741001 w 911410"/>
              <a:gd name="connsiteY4" fmla="*/ 885167 h 2175289"/>
              <a:gd name="connsiteX5" fmla="*/ 227238 w 911410"/>
              <a:gd name="connsiteY5" fmla="*/ 1063284 h 2175289"/>
              <a:gd name="connsiteX6" fmla="*/ 643461 w 911410"/>
              <a:gd name="connsiteY6" fmla="*/ 1338074 h 2175289"/>
              <a:gd name="connsiteX7" fmla="*/ 67577 w 911410"/>
              <a:gd name="connsiteY7" fmla="*/ 1534343 h 2175289"/>
              <a:gd name="connsiteX8" fmla="*/ 509434 w 911410"/>
              <a:gd name="connsiteY8" fmla="*/ 1753802 h 2175289"/>
              <a:gd name="connsiteX9" fmla="*/ 134379 w 911410"/>
              <a:gd name="connsiteY9" fmla="*/ 1844584 h 2175289"/>
              <a:gd name="connsiteX10" fmla="*/ 0 w 911410"/>
              <a:gd name="connsiteY10" fmla="*/ 2175289 h 2175289"/>
              <a:gd name="connsiteX0" fmla="*/ 653226 w 911251"/>
              <a:gd name="connsiteY0" fmla="*/ 0 h 2175289"/>
              <a:gd name="connsiteX1" fmla="*/ 630104 w 911251"/>
              <a:gd name="connsiteY1" fmla="*/ 218063 h 2175289"/>
              <a:gd name="connsiteX2" fmla="*/ 906849 w 911251"/>
              <a:gd name="connsiteY2" fmla="*/ 407018 h 2175289"/>
              <a:gd name="connsiteX3" fmla="*/ 378827 w 911251"/>
              <a:gd name="connsiteY3" fmla="*/ 568848 h 2175289"/>
              <a:gd name="connsiteX4" fmla="*/ 741001 w 911251"/>
              <a:gd name="connsiteY4" fmla="*/ 885167 h 2175289"/>
              <a:gd name="connsiteX5" fmla="*/ 227238 w 911251"/>
              <a:gd name="connsiteY5" fmla="*/ 1063284 h 2175289"/>
              <a:gd name="connsiteX6" fmla="*/ 643461 w 911251"/>
              <a:gd name="connsiteY6" fmla="*/ 1338074 h 2175289"/>
              <a:gd name="connsiteX7" fmla="*/ 67577 w 911251"/>
              <a:gd name="connsiteY7" fmla="*/ 1534343 h 2175289"/>
              <a:gd name="connsiteX8" fmla="*/ 509434 w 911251"/>
              <a:gd name="connsiteY8" fmla="*/ 1753802 h 2175289"/>
              <a:gd name="connsiteX9" fmla="*/ 134379 w 911251"/>
              <a:gd name="connsiteY9" fmla="*/ 1844584 h 2175289"/>
              <a:gd name="connsiteX10" fmla="*/ 0 w 911251"/>
              <a:gd name="connsiteY10" fmla="*/ 2175289 h 2175289"/>
              <a:gd name="connsiteX0" fmla="*/ 653226 w 911251"/>
              <a:gd name="connsiteY0" fmla="*/ 0 h 2175289"/>
              <a:gd name="connsiteX1" fmla="*/ 630104 w 911251"/>
              <a:gd name="connsiteY1" fmla="*/ 218063 h 2175289"/>
              <a:gd name="connsiteX2" fmla="*/ 906849 w 911251"/>
              <a:gd name="connsiteY2" fmla="*/ 407018 h 2175289"/>
              <a:gd name="connsiteX3" fmla="*/ 378827 w 911251"/>
              <a:gd name="connsiteY3" fmla="*/ 568848 h 2175289"/>
              <a:gd name="connsiteX4" fmla="*/ 741001 w 911251"/>
              <a:gd name="connsiteY4" fmla="*/ 885167 h 2175289"/>
              <a:gd name="connsiteX5" fmla="*/ 227238 w 911251"/>
              <a:gd name="connsiteY5" fmla="*/ 1063284 h 2175289"/>
              <a:gd name="connsiteX6" fmla="*/ 643461 w 911251"/>
              <a:gd name="connsiteY6" fmla="*/ 1338074 h 2175289"/>
              <a:gd name="connsiteX7" fmla="*/ 67577 w 911251"/>
              <a:gd name="connsiteY7" fmla="*/ 1534343 h 2175289"/>
              <a:gd name="connsiteX8" fmla="*/ 509434 w 911251"/>
              <a:gd name="connsiteY8" fmla="*/ 1753802 h 2175289"/>
              <a:gd name="connsiteX9" fmla="*/ 98513 w 911251"/>
              <a:gd name="connsiteY9" fmla="*/ 1875719 h 2175289"/>
              <a:gd name="connsiteX10" fmla="*/ 0 w 911251"/>
              <a:gd name="connsiteY10" fmla="*/ 2175289 h 2175289"/>
              <a:gd name="connsiteX0" fmla="*/ 653226 w 911251"/>
              <a:gd name="connsiteY0" fmla="*/ 0 h 2175289"/>
              <a:gd name="connsiteX1" fmla="*/ 630104 w 911251"/>
              <a:gd name="connsiteY1" fmla="*/ 218063 h 2175289"/>
              <a:gd name="connsiteX2" fmla="*/ 906849 w 911251"/>
              <a:gd name="connsiteY2" fmla="*/ 407018 h 2175289"/>
              <a:gd name="connsiteX3" fmla="*/ 378827 w 911251"/>
              <a:gd name="connsiteY3" fmla="*/ 568848 h 2175289"/>
              <a:gd name="connsiteX4" fmla="*/ 741001 w 911251"/>
              <a:gd name="connsiteY4" fmla="*/ 885167 h 2175289"/>
              <a:gd name="connsiteX5" fmla="*/ 227238 w 911251"/>
              <a:gd name="connsiteY5" fmla="*/ 1063284 h 2175289"/>
              <a:gd name="connsiteX6" fmla="*/ 643461 w 911251"/>
              <a:gd name="connsiteY6" fmla="*/ 1338074 h 2175289"/>
              <a:gd name="connsiteX7" fmla="*/ 67577 w 911251"/>
              <a:gd name="connsiteY7" fmla="*/ 1534343 h 2175289"/>
              <a:gd name="connsiteX8" fmla="*/ 599264 w 911251"/>
              <a:gd name="connsiteY8" fmla="*/ 1782156 h 2175289"/>
              <a:gd name="connsiteX9" fmla="*/ 98513 w 911251"/>
              <a:gd name="connsiteY9" fmla="*/ 1875719 h 2175289"/>
              <a:gd name="connsiteX10" fmla="*/ 0 w 911251"/>
              <a:gd name="connsiteY10" fmla="*/ 2175289 h 2175289"/>
              <a:gd name="connsiteX0" fmla="*/ 653226 w 911251"/>
              <a:gd name="connsiteY0" fmla="*/ 0 h 2175289"/>
              <a:gd name="connsiteX1" fmla="*/ 630104 w 911251"/>
              <a:gd name="connsiteY1" fmla="*/ 218063 h 2175289"/>
              <a:gd name="connsiteX2" fmla="*/ 906849 w 911251"/>
              <a:gd name="connsiteY2" fmla="*/ 407018 h 2175289"/>
              <a:gd name="connsiteX3" fmla="*/ 378827 w 911251"/>
              <a:gd name="connsiteY3" fmla="*/ 568848 h 2175289"/>
              <a:gd name="connsiteX4" fmla="*/ 741001 w 911251"/>
              <a:gd name="connsiteY4" fmla="*/ 885167 h 2175289"/>
              <a:gd name="connsiteX5" fmla="*/ 227238 w 911251"/>
              <a:gd name="connsiteY5" fmla="*/ 1063284 h 2175289"/>
              <a:gd name="connsiteX6" fmla="*/ 643461 w 911251"/>
              <a:gd name="connsiteY6" fmla="*/ 1338074 h 2175289"/>
              <a:gd name="connsiteX7" fmla="*/ 67577 w 911251"/>
              <a:gd name="connsiteY7" fmla="*/ 1534343 h 2175289"/>
              <a:gd name="connsiteX8" fmla="*/ 599264 w 911251"/>
              <a:gd name="connsiteY8" fmla="*/ 1782156 h 2175289"/>
              <a:gd name="connsiteX9" fmla="*/ 164823 w 911251"/>
              <a:gd name="connsiteY9" fmla="*/ 1931140 h 2175289"/>
              <a:gd name="connsiteX10" fmla="*/ 0 w 911251"/>
              <a:gd name="connsiteY10" fmla="*/ 2175289 h 2175289"/>
              <a:gd name="connsiteX0" fmla="*/ 643024 w 901049"/>
              <a:gd name="connsiteY0" fmla="*/ 0 h 2239536"/>
              <a:gd name="connsiteX1" fmla="*/ 619902 w 901049"/>
              <a:gd name="connsiteY1" fmla="*/ 218063 h 2239536"/>
              <a:gd name="connsiteX2" fmla="*/ 896647 w 901049"/>
              <a:gd name="connsiteY2" fmla="*/ 407018 h 2239536"/>
              <a:gd name="connsiteX3" fmla="*/ 368625 w 901049"/>
              <a:gd name="connsiteY3" fmla="*/ 568848 h 2239536"/>
              <a:gd name="connsiteX4" fmla="*/ 730799 w 901049"/>
              <a:gd name="connsiteY4" fmla="*/ 885167 h 2239536"/>
              <a:gd name="connsiteX5" fmla="*/ 217036 w 901049"/>
              <a:gd name="connsiteY5" fmla="*/ 1063284 h 2239536"/>
              <a:gd name="connsiteX6" fmla="*/ 633259 w 901049"/>
              <a:gd name="connsiteY6" fmla="*/ 1338074 h 2239536"/>
              <a:gd name="connsiteX7" fmla="*/ 57375 w 901049"/>
              <a:gd name="connsiteY7" fmla="*/ 1534343 h 2239536"/>
              <a:gd name="connsiteX8" fmla="*/ 589062 w 901049"/>
              <a:gd name="connsiteY8" fmla="*/ 1782156 h 2239536"/>
              <a:gd name="connsiteX9" fmla="*/ 154621 w 901049"/>
              <a:gd name="connsiteY9" fmla="*/ 1931140 h 2239536"/>
              <a:gd name="connsiteX10" fmla="*/ 1 w 901049"/>
              <a:gd name="connsiteY10" fmla="*/ 2239536 h 2239536"/>
              <a:gd name="connsiteX0" fmla="*/ 643024 w 902928"/>
              <a:gd name="connsiteY0" fmla="*/ 0 h 2239536"/>
              <a:gd name="connsiteX1" fmla="*/ 619902 w 902928"/>
              <a:gd name="connsiteY1" fmla="*/ 218063 h 2239536"/>
              <a:gd name="connsiteX2" fmla="*/ 896647 w 902928"/>
              <a:gd name="connsiteY2" fmla="*/ 407018 h 2239536"/>
              <a:gd name="connsiteX3" fmla="*/ 311808 w 902928"/>
              <a:gd name="connsiteY3" fmla="*/ 600443 h 2239536"/>
              <a:gd name="connsiteX4" fmla="*/ 730799 w 902928"/>
              <a:gd name="connsiteY4" fmla="*/ 885167 h 2239536"/>
              <a:gd name="connsiteX5" fmla="*/ 217036 w 902928"/>
              <a:gd name="connsiteY5" fmla="*/ 1063284 h 2239536"/>
              <a:gd name="connsiteX6" fmla="*/ 633259 w 902928"/>
              <a:gd name="connsiteY6" fmla="*/ 1338074 h 2239536"/>
              <a:gd name="connsiteX7" fmla="*/ 57375 w 902928"/>
              <a:gd name="connsiteY7" fmla="*/ 1534343 h 2239536"/>
              <a:gd name="connsiteX8" fmla="*/ 589062 w 902928"/>
              <a:gd name="connsiteY8" fmla="*/ 1782156 h 2239536"/>
              <a:gd name="connsiteX9" fmla="*/ 154621 w 902928"/>
              <a:gd name="connsiteY9" fmla="*/ 1931140 h 2239536"/>
              <a:gd name="connsiteX10" fmla="*/ 1 w 902928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217036 w 925000"/>
              <a:gd name="connsiteY5" fmla="*/ 1063284 h 2239536"/>
              <a:gd name="connsiteX6" fmla="*/ 633259 w 925000"/>
              <a:gd name="connsiteY6" fmla="*/ 1338074 h 2239536"/>
              <a:gd name="connsiteX7" fmla="*/ 57375 w 925000"/>
              <a:gd name="connsiteY7" fmla="*/ 1534343 h 2239536"/>
              <a:gd name="connsiteX8" fmla="*/ 589062 w 925000"/>
              <a:gd name="connsiteY8" fmla="*/ 1782156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217036 w 925000"/>
              <a:gd name="connsiteY5" fmla="*/ 1063284 h 2239536"/>
              <a:gd name="connsiteX6" fmla="*/ 633259 w 925000"/>
              <a:gd name="connsiteY6" fmla="*/ 1338074 h 2239536"/>
              <a:gd name="connsiteX7" fmla="*/ 105311 w 925000"/>
              <a:gd name="connsiteY7" fmla="*/ 1563623 h 2239536"/>
              <a:gd name="connsiteX8" fmla="*/ 589062 w 925000"/>
              <a:gd name="connsiteY8" fmla="*/ 1782156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217036 w 925000"/>
              <a:gd name="connsiteY5" fmla="*/ 1063284 h 2239536"/>
              <a:gd name="connsiteX6" fmla="*/ 633259 w 925000"/>
              <a:gd name="connsiteY6" fmla="*/ 1338074 h 2239536"/>
              <a:gd name="connsiteX7" fmla="*/ 105311 w 925000"/>
              <a:gd name="connsiteY7" fmla="*/ 1563623 h 2239536"/>
              <a:gd name="connsiteX8" fmla="*/ 529942 w 925000"/>
              <a:gd name="connsiteY8" fmla="*/ 1775879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217036 w 925000"/>
              <a:gd name="connsiteY5" fmla="*/ 1063284 h 2239536"/>
              <a:gd name="connsiteX6" fmla="*/ 633259 w 925000"/>
              <a:gd name="connsiteY6" fmla="*/ 1338074 h 2239536"/>
              <a:gd name="connsiteX7" fmla="*/ 53649 w 925000"/>
              <a:gd name="connsiteY7" fmla="*/ 1542010 h 2239536"/>
              <a:gd name="connsiteX8" fmla="*/ 529942 w 925000"/>
              <a:gd name="connsiteY8" fmla="*/ 1775879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217036 w 925000"/>
              <a:gd name="connsiteY5" fmla="*/ 1063284 h 2239536"/>
              <a:gd name="connsiteX6" fmla="*/ 633259 w 925000"/>
              <a:gd name="connsiteY6" fmla="*/ 1338074 h 2239536"/>
              <a:gd name="connsiteX7" fmla="*/ 70870 w 925000"/>
              <a:gd name="connsiteY7" fmla="*/ 1549214 h 2239536"/>
              <a:gd name="connsiteX8" fmla="*/ 529942 w 925000"/>
              <a:gd name="connsiteY8" fmla="*/ 1775879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154957 w 925000"/>
              <a:gd name="connsiteY5" fmla="*/ 1077301 h 2239536"/>
              <a:gd name="connsiteX6" fmla="*/ 633259 w 925000"/>
              <a:gd name="connsiteY6" fmla="*/ 1338074 h 2239536"/>
              <a:gd name="connsiteX7" fmla="*/ 70870 w 925000"/>
              <a:gd name="connsiteY7" fmla="*/ 1549214 h 2239536"/>
              <a:gd name="connsiteX8" fmla="*/ 529942 w 925000"/>
              <a:gd name="connsiteY8" fmla="*/ 1775879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175905 w 925000"/>
              <a:gd name="connsiteY5" fmla="*/ 1076836 h 2239536"/>
              <a:gd name="connsiteX6" fmla="*/ 633259 w 925000"/>
              <a:gd name="connsiteY6" fmla="*/ 1338074 h 2239536"/>
              <a:gd name="connsiteX7" fmla="*/ 70870 w 925000"/>
              <a:gd name="connsiteY7" fmla="*/ 1549214 h 2239536"/>
              <a:gd name="connsiteX8" fmla="*/ 529942 w 925000"/>
              <a:gd name="connsiteY8" fmla="*/ 1775879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5000" h="2239536">
                <a:moveTo>
                  <a:pt x="643024" y="0"/>
                </a:moveTo>
                <a:cubicBezTo>
                  <a:pt x="660860" y="30807"/>
                  <a:pt x="570722" y="157333"/>
                  <a:pt x="619902" y="218063"/>
                </a:cubicBezTo>
                <a:cubicBezTo>
                  <a:pt x="669082" y="278793"/>
                  <a:pt x="970485" y="368074"/>
                  <a:pt x="919136" y="431804"/>
                </a:cubicBezTo>
                <a:cubicBezTo>
                  <a:pt x="867787" y="495534"/>
                  <a:pt x="343197" y="524883"/>
                  <a:pt x="311808" y="600443"/>
                </a:cubicBezTo>
                <a:cubicBezTo>
                  <a:pt x="280419" y="676003"/>
                  <a:pt x="753449" y="805768"/>
                  <a:pt x="730799" y="885167"/>
                </a:cubicBezTo>
                <a:cubicBezTo>
                  <a:pt x="708149" y="964566"/>
                  <a:pt x="192162" y="1001352"/>
                  <a:pt x="175905" y="1076836"/>
                </a:cubicBezTo>
                <a:cubicBezTo>
                  <a:pt x="159648" y="1152320"/>
                  <a:pt x="650765" y="1259344"/>
                  <a:pt x="633259" y="1338074"/>
                </a:cubicBezTo>
                <a:cubicBezTo>
                  <a:pt x="615753" y="1416804"/>
                  <a:pt x="88089" y="1476247"/>
                  <a:pt x="70870" y="1549214"/>
                </a:cubicBezTo>
                <a:cubicBezTo>
                  <a:pt x="53651" y="1622181"/>
                  <a:pt x="515983" y="1712225"/>
                  <a:pt x="529942" y="1775879"/>
                </a:cubicBezTo>
                <a:cubicBezTo>
                  <a:pt x="543901" y="1839533"/>
                  <a:pt x="239527" y="1860892"/>
                  <a:pt x="154621" y="1931140"/>
                </a:cubicBezTo>
                <a:cubicBezTo>
                  <a:pt x="69715" y="2001388"/>
                  <a:pt x="29528" y="2198167"/>
                  <a:pt x="1" y="2239536"/>
                </a:cubicBez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十字形 6">
            <a:extLst>
              <a:ext uri="{FF2B5EF4-FFF2-40B4-BE49-F238E27FC236}">
                <a16:creationId xmlns:a16="http://schemas.microsoft.com/office/drawing/2014/main" id="{22B44C4D-B748-4917-BE08-7AE56018C0B9}"/>
              </a:ext>
            </a:extLst>
          </p:cNvPr>
          <p:cNvSpPr/>
          <p:nvPr/>
        </p:nvSpPr>
        <p:spPr>
          <a:xfrm>
            <a:off x="8624316" y="4183978"/>
            <a:ext cx="176785" cy="176785"/>
          </a:xfrm>
          <a:prstGeom prst="plus">
            <a:avLst>
              <a:gd name="adj" fmla="val 39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十字形 28">
            <a:extLst>
              <a:ext uri="{FF2B5EF4-FFF2-40B4-BE49-F238E27FC236}">
                <a16:creationId xmlns:a16="http://schemas.microsoft.com/office/drawing/2014/main" id="{84EDCC66-B91F-4AEC-8309-479A2DFC0333}"/>
              </a:ext>
            </a:extLst>
          </p:cNvPr>
          <p:cNvSpPr/>
          <p:nvPr/>
        </p:nvSpPr>
        <p:spPr>
          <a:xfrm>
            <a:off x="8942470" y="4187919"/>
            <a:ext cx="176785" cy="176785"/>
          </a:xfrm>
          <a:prstGeom prst="plus">
            <a:avLst>
              <a:gd name="adj" fmla="val 39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十字形 29">
            <a:extLst>
              <a:ext uri="{FF2B5EF4-FFF2-40B4-BE49-F238E27FC236}">
                <a16:creationId xmlns:a16="http://schemas.microsoft.com/office/drawing/2014/main" id="{5F25DC30-AD54-4023-BFDC-1AFD4C28CA03}"/>
              </a:ext>
            </a:extLst>
          </p:cNvPr>
          <p:cNvSpPr/>
          <p:nvPr/>
        </p:nvSpPr>
        <p:spPr>
          <a:xfrm>
            <a:off x="9260624" y="4191860"/>
            <a:ext cx="176785" cy="176785"/>
          </a:xfrm>
          <a:prstGeom prst="plus">
            <a:avLst>
              <a:gd name="adj" fmla="val 39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十字形 31">
            <a:extLst>
              <a:ext uri="{FF2B5EF4-FFF2-40B4-BE49-F238E27FC236}">
                <a16:creationId xmlns:a16="http://schemas.microsoft.com/office/drawing/2014/main" id="{C00FF9CA-B50F-4C8E-B10E-D80A1D1BF3BF}"/>
              </a:ext>
            </a:extLst>
          </p:cNvPr>
          <p:cNvSpPr/>
          <p:nvPr/>
        </p:nvSpPr>
        <p:spPr>
          <a:xfrm>
            <a:off x="9578778" y="4195801"/>
            <a:ext cx="176785" cy="176785"/>
          </a:xfrm>
          <a:prstGeom prst="plus">
            <a:avLst>
              <a:gd name="adj" fmla="val 39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十字形 32">
            <a:extLst>
              <a:ext uri="{FF2B5EF4-FFF2-40B4-BE49-F238E27FC236}">
                <a16:creationId xmlns:a16="http://schemas.microsoft.com/office/drawing/2014/main" id="{D16F1BFF-EDEF-44C4-BA59-2DF197967B56}"/>
              </a:ext>
            </a:extLst>
          </p:cNvPr>
          <p:cNvSpPr/>
          <p:nvPr/>
        </p:nvSpPr>
        <p:spPr>
          <a:xfrm>
            <a:off x="9896932" y="4199742"/>
            <a:ext cx="176785" cy="176785"/>
          </a:xfrm>
          <a:prstGeom prst="plus">
            <a:avLst>
              <a:gd name="adj" fmla="val 39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十字形 33">
            <a:extLst>
              <a:ext uri="{FF2B5EF4-FFF2-40B4-BE49-F238E27FC236}">
                <a16:creationId xmlns:a16="http://schemas.microsoft.com/office/drawing/2014/main" id="{22DB0990-4B51-4022-B59E-812F2E7EE17D}"/>
              </a:ext>
            </a:extLst>
          </p:cNvPr>
          <p:cNvSpPr/>
          <p:nvPr/>
        </p:nvSpPr>
        <p:spPr>
          <a:xfrm>
            <a:off x="10215086" y="4203683"/>
            <a:ext cx="176785" cy="176785"/>
          </a:xfrm>
          <a:prstGeom prst="plus">
            <a:avLst>
              <a:gd name="adj" fmla="val 39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8A2E6A2-0D56-4088-83EB-7F018D1599FD}"/>
              </a:ext>
            </a:extLst>
          </p:cNvPr>
          <p:cNvSpPr/>
          <p:nvPr/>
        </p:nvSpPr>
        <p:spPr>
          <a:xfrm rot="1719982">
            <a:off x="9508291" y="3448736"/>
            <a:ext cx="250609" cy="1006845"/>
          </a:xfrm>
          <a:custGeom>
            <a:avLst/>
            <a:gdLst>
              <a:gd name="connsiteX0" fmla="*/ 542023 w 860048"/>
              <a:gd name="connsiteY0" fmla="*/ 0 h 2248348"/>
              <a:gd name="connsiteX1" fmla="*/ 853994 w 860048"/>
              <a:gd name="connsiteY1" fmla="*/ 473336 h 2248348"/>
              <a:gd name="connsiteX2" fmla="*/ 294597 w 860048"/>
              <a:gd name="connsiteY2" fmla="*/ 505609 h 2248348"/>
              <a:gd name="connsiteX3" fmla="*/ 660357 w 860048"/>
              <a:gd name="connsiteY3" fmla="*/ 935915 h 2248348"/>
              <a:gd name="connsiteX4" fmla="*/ 165505 w 860048"/>
              <a:gd name="connsiteY4" fmla="*/ 1011219 h 2248348"/>
              <a:gd name="connsiteX5" fmla="*/ 606568 w 860048"/>
              <a:gd name="connsiteY5" fmla="*/ 1441525 h 2248348"/>
              <a:gd name="connsiteX6" fmla="*/ 14898 w 860048"/>
              <a:gd name="connsiteY6" fmla="*/ 1527586 h 2248348"/>
              <a:gd name="connsiteX7" fmla="*/ 477477 w 860048"/>
              <a:gd name="connsiteY7" fmla="*/ 1882588 h 2248348"/>
              <a:gd name="connsiteX8" fmla="*/ 68686 w 860048"/>
              <a:gd name="connsiteY8" fmla="*/ 2011680 h 2248348"/>
              <a:gd name="connsiteX9" fmla="*/ 4140 w 860048"/>
              <a:gd name="connsiteY9" fmla="*/ 2248348 h 2248348"/>
              <a:gd name="connsiteX0" fmla="*/ 574296 w 862603"/>
              <a:gd name="connsiteY0" fmla="*/ 0 h 2194560"/>
              <a:gd name="connsiteX1" fmla="*/ 853994 w 862603"/>
              <a:gd name="connsiteY1" fmla="*/ 419548 h 2194560"/>
              <a:gd name="connsiteX2" fmla="*/ 294597 w 862603"/>
              <a:gd name="connsiteY2" fmla="*/ 451821 h 2194560"/>
              <a:gd name="connsiteX3" fmla="*/ 660357 w 862603"/>
              <a:gd name="connsiteY3" fmla="*/ 882127 h 2194560"/>
              <a:gd name="connsiteX4" fmla="*/ 165505 w 862603"/>
              <a:gd name="connsiteY4" fmla="*/ 957431 h 2194560"/>
              <a:gd name="connsiteX5" fmla="*/ 606568 w 862603"/>
              <a:gd name="connsiteY5" fmla="*/ 1387737 h 2194560"/>
              <a:gd name="connsiteX6" fmla="*/ 14898 w 862603"/>
              <a:gd name="connsiteY6" fmla="*/ 1473798 h 2194560"/>
              <a:gd name="connsiteX7" fmla="*/ 477477 w 862603"/>
              <a:gd name="connsiteY7" fmla="*/ 1828800 h 2194560"/>
              <a:gd name="connsiteX8" fmla="*/ 68686 w 862603"/>
              <a:gd name="connsiteY8" fmla="*/ 1957892 h 2194560"/>
              <a:gd name="connsiteX9" fmla="*/ 4140 w 862603"/>
              <a:gd name="connsiteY9" fmla="*/ 2194560 h 2194560"/>
              <a:gd name="connsiteX0" fmla="*/ 574296 w 862603"/>
              <a:gd name="connsiteY0" fmla="*/ 0 h 2194560"/>
              <a:gd name="connsiteX1" fmla="*/ 853994 w 862603"/>
              <a:gd name="connsiteY1" fmla="*/ 419548 h 2194560"/>
              <a:gd name="connsiteX2" fmla="*/ 294597 w 862603"/>
              <a:gd name="connsiteY2" fmla="*/ 451821 h 2194560"/>
              <a:gd name="connsiteX3" fmla="*/ 660357 w 862603"/>
              <a:gd name="connsiteY3" fmla="*/ 882127 h 2194560"/>
              <a:gd name="connsiteX4" fmla="*/ 165505 w 862603"/>
              <a:gd name="connsiteY4" fmla="*/ 957431 h 2194560"/>
              <a:gd name="connsiteX5" fmla="*/ 552780 w 862603"/>
              <a:gd name="connsiteY5" fmla="*/ 1376980 h 2194560"/>
              <a:gd name="connsiteX6" fmla="*/ 14898 w 862603"/>
              <a:gd name="connsiteY6" fmla="*/ 1473798 h 2194560"/>
              <a:gd name="connsiteX7" fmla="*/ 477477 w 862603"/>
              <a:gd name="connsiteY7" fmla="*/ 1828800 h 2194560"/>
              <a:gd name="connsiteX8" fmla="*/ 68686 w 862603"/>
              <a:gd name="connsiteY8" fmla="*/ 1957892 h 2194560"/>
              <a:gd name="connsiteX9" fmla="*/ 4140 w 862603"/>
              <a:gd name="connsiteY9" fmla="*/ 2194560 h 2194560"/>
              <a:gd name="connsiteX0" fmla="*/ 572963 w 861270"/>
              <a:gd name="connsiteY0" fmla="*/ 0 h 2194560"/>
              <a:gd name="connsiteX1" fmla="*/ 852661 w 861270"/>
              <a:gd name="connsiteY1" fmla="*/ 419548 h 2194560"/>
              <a:gd name="connsiteX2" fmla="*/ 293264 w 861270"/>
              <a:gd name="connsiteY2" fmla="*/ 451821 h 2194560"/>
              <a:gd name="connsiteX3" fmla="*/ 659024 w 861270"/>
              <a:gd name="connsiteY3" fmla="*/ 882127 h 2194560"/>
              <a:gd name="connsiteX4" fmla="*/ 164172 w 861270"/>
              <a:gd name="connsiteY4" fmla="*/ 957431 h 2194560"/>
              <a:gd name="connsiteX5" fmla="*/ 551447 w 861270"/>
              <a:gd name="connsiteY5" fmla="*/ 1376980 h 2194560"/>
              <a:gd name="connsiteX6" fmla="*/ 13565 w 861270"/>
              <a:gd name="connsiteY6" fmla="*/ 1473798 h 2194560"/>
              <a:gd name="connsiteX7" fmla="*/ 422356 w 861270"/>
              <a:gd name="connsiteY7" fmla="*/ 1839557 h 2194560"/>
              <a:gd name="connsiteX8" fmla="*/ 67353 w 861270"/>
              <a:gd name="connsiteY8" fmla="*/ 1957892 h 2194560"/>
              <a:gd name="connsiteX9" fmla="*/ 2807 w 861270"/>
              <a:gd name="connsiteY9" fmla="*/ 2194560 h 2194560"/>
              <a:gd name="connsiteX0" fmla="*/ 551448 w 859485"/>
              <a:gd name="connsiteY0" fmla="*/ 0 h 2119256"/>
              <a:gd name="connsiteX1" fmla="*/ 852661 w 859485"/>
              <a:gd name="connsiteY1" fmla="*/ 344244 h 2119256"/>
              <a:gd name="connsiteX2" fmla="*/ 293264 w 859485"/>
              <a:gd name="connsiteY2" fmla="*/ 376517 h 2119256"/>
              <a:gd name="connsiteX3" fmla="*/ 659024 w 859485"/>
              <a:gd name="connsiteY3" fmla="*/ 806823 h 2119256"/>
              <a:gd name="connsiteX4" fmla="*/ 164172 w 859485"/>
              <a:gd name="connsiteY4" fmla="*/ 882127 h 2119256"/>
              <a:gd name="connsiteX5" fmla="*/ 551447 w 859485"/>
              <a:gd name="connsiteY5" fmla="*/ 1301676 h 2119256"/>
              <a:gd name="connsiteX6" fmla="*/ 13565 w 859485"/>
              <a:gd name="connsiteY6" fmla="*/ 1398494 h 2119256"/>
              <a:gd name="connsiteX7" fmla="*/ 422356 w 859485"/>
              <a:gd name="connsiteY7" fmla="*/ 1764253 h 2119256"/>
              <a:gd name="connsiteX8" fmla="*/ 67353 w 859485"/>
              <a:gd name="connsiteY8" fmla="*/ 1882588 h 2119256"/>
              <a:gd name="connsiteX9" fmla="*/ 2807 w 859485"/>
              <a:gd name="connsiteY9" fmla="*/ 2119256 h 2119256"/>
              <a:gd name="connsiteX0" fmla="*/ 551448 w 859485"/>
              <a:gd name="connsiteY0" fmla="*/ 0 h 2119256"/>
              <a:gd name="connsiteX1" fmla="*/ 852661 w 859485"/>
              <a:gd name="connsiteY1" fmla="*/ 344244 h 2119256"/>
              <a:gd name="connsiteX2" fmla="*/ 293264 w 859485"/>
              <a:gd name="connsiteY2" fmla="*/ 376517 h 2119256"/>
              <a:gd name="connsiteX3" fmla="*/ 659024 w 859485"/>
              <a:gd name="connsiteY3" fmla="*/ 806823 h 2119256"/>
              <a:gd name="connsiteX4" fmla="*/ 164172 w 859485"/>
              <a:gd name="connsiteY4" fmla="*/ 882127 h 2119256"/>
              <a:gd name="connsiteX5" fmla="*/ 551447 w 859485"/>
              <a:gd name="connsiteY5" fmla="*/ 1301676 h 2119256"/>
              <a:gd name="connsiteX6" fmla="*/ 13565 w 859485"/>
              <a:gd name="connsiteY6" fmla="*/ 1398494 h 2119256"/>
              <a:gd name="connsiteX7" fmla="*/ 422356 w 859485"/>
              <a:gd name="connsiteY7" fmla="*/ 1764253 h 2119256"/>
              <a:gd name="connsiteX8" fmla="*/ 67353 w 859485"/>
              <a:gd name="connsiteY8" fmla="*/ 1861073 h 2119256"/>
              <a:gd name="connsiteX9" fmla="*/ 2807 w 859485"/>
              <a:gd name="connsiteY9" fmla="*/ 2119256 h 2119256"/>
              <a:gd name="connsiteX0" fmla="*/ 613808 w 921845"/>
              <a:gd name="connsiteY0" fmla="*/ 0 h 2119256"/>
              <a:gd name="connsiteX1" fmla="*/ 915021 w 921845"/>
              <a:gd name="connsiteY1" fmla="*/ 344244 h 2119256"/>
              <a:gd name="connsiteX2" fmla="*/ 355624 w 921845"/>
              <a:gd name="connsiteY2" fmla="*/ 376517 h 2119256"/>
              <a:gd name="connsiteX3" fmla="*/ 721384 w 921845"/>
              <a:gd name="connsiteY3" fmla="*/ 806823 h 2119256"/>
              <a:gd name="connsiteX4" fmla="*/ 226532 w 921845"/>
              <a:gd name="connsiteY4" fmla="*/ 882127 h 2119256"/>
              <a:gd name="connsiteX5" fmla="*/ 613807 w 921845"/>
              <a:gd name="connsiteY5" fmla="*/ 1301676 h 2119256"/>
              <a:gd name="connsiteX6" fmla="*/ 75925 w 921845"/>
              <a:gd name="connsiteY6" fmla="*/ 1398494 h 2119256"/>
              <a:gd name="connsiteX7" fmla="*/ 484716 w 921845"/>
              <a:gd name="connsiteY7" fmla="*/ 1764253 h 2119256"/>
              <a:gd name="connsiteX8" fmla="*/ 129713 w 921845"/>
              <a:gd name="connsiteY8" fmla="*/ 1861073 h 2119256"/>
              <a:gd name="connsiteX9" fmla="*/ 621 w 921845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29092 w 921224"/>
              <a:gd name="connsiteY8" fmla="*/ 186107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29092 w 921224"/>
              <a:gd name="connsiteY8" fmla="*/ 186107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39252 w 921224"/>
              <a:gd name="connsiteY8" fmla="*/ 183059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39252 w 921224"/>
              <a:gd name="connsiteY8" fmla="*/ 183059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95132 w 921224"/>
              <a:gd name="connsiteY8" fmla="*/ 185091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64652 w 921224"/>
              <a:gd name="connsiteY8" fmla="*/ 181027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64652 w 921224"/>
              <a:gd name="connsiteY8" fmla="*/ 181027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64652 w 921224"/>
              <a:gd name="connsiteY8" fmla="*/ 1810273 h 2119256"/>
              <a:gd name="connsiteX9" fmla="*/ 0 w 921224"/>
              <a:gd name="connsiteY9" fmla="*/ 2119256 h 2119256"/>
              <a:gd name="connsiteX0" fmla="*/ 613187 w 877361"/>
              <a:gd name="connsiteY0" fmla="*/ 0 h 2119256"/>
              <a:gd name="connsiteX1" fmla="*/ 868680 w 877361"/>
              <a:gd name="connsiteY1" fmla="*/ 344244 h 2119256"/>
              <a:gd name="connsiteX2" fmla="*/ 355003 w 877361"/>
              <a:gd name="connsiteY2" fmla="*/ 376517 h 2119256"/>
              <a:gd name="connsiteX3" fmla="*/ 720763 w 877361"/>
              <a:gd name="connsiteY3" fmla="*/ 806823 h 2119256"/>
              <a:gd name="connsiteX4" fmla="*/ 225911 w 877361"/>
              <a:gd name="connsiteY4" fmla="*/ 882127 h 2119256"/>
              <a:gd name="connsiteX5" fmla="*/ 613186 w 877361"/>
              <a:gd name="connsiteY5" fmla="*/ 1301676 h 2119256"/>
              <a:gd name="connsiteX6" fmla="*/ 75304 w 877361"/>
              <a:gd name="connsiteY6" fmla="*/ 1398494 h 2119256"/>
              <a:gd name="connsiteX7" fmla="*/ 484095 w 877361"/>
              <a:gd name="connsiteY7" fmla="*/ 1764253 h 2119256"/>
              <a:gd name="connsiteX8" fmla="*/ 164652 w 877361"/>
              <a:gd name="connsiteY8" fmla="*/ 1810273 h 2119256"/>
              <a:gd name="connsiteX9" fmla="*/ 0 w 877361"/>
              <a:gd name="connsiteY9" fmla="*/ 2119256 h 2119256"/>
              <a:gd name="connsiteX0" fmla="*/ 679227 w 886917"/>
              <a:gd name="connsiteY0" fmla="*/ 0 h 2058296"/>
              <a:gd name="connsiteX1" fmla="*/ 868680 w 886917"/>
              <a:gd name="connsiteY1" fmla="*/ 283284 h 2058296"/>
              <a:gd name="connsiteX2" fmla="*/ 355003 w 886917"/>
              <a:gd name="connsiteY2" fmla="*/ 315557 h 2058296"/>
              <a:gd name="connsiteX3" fmla="*/ 720763 w 886917"/>
              <a:gd name="connsiteY3" fmla="*/ 745863 h 2058296"/>
              <a:gd name="connsiteX4" fmla="*/ 225911 w 886917"/>
              <a:gd name="connsiteY4" fmla="*/ 821167 h 2058296"/>
              <a:gd name="connsiteX5" fmla="*/ 613186 w 886917"/>
              <a:gd name="connsiteY5" fmla="*/ 1240716 h 2058296"/>
              <a:gd name="connsiteX6" fmla="*/ 75304 w 886917"/>
              <a:gd name="connsiteY6" fmla="*/ 1337534 h 2058296"/>
              <a:gd name="connsiteX7" fmla="*/ 484095 w 886917"/>
              <a:gd name="connsiteY7" fmla="*/ 1703293 h 2058296"/>
              <a:gd name="connsiteX8" fmla="*/ 164652 w 886917"/>
              <a:gd name="connsiteY8" fmla="*/ 1749313 h 2058296"/>
              <a:gd name="connsiteX9" fmla="*/ 0 w 886917"/>
              <a:gd name="connsiteY9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484095 w 886231"/>
              <a:gd name="connsiteY7" fmla="*/ 1703293 h 2058296"/>
              <a:gd name="connsiteX8" fmla="*/ 164652 w 886231"/>
              <a:gd name="connsiteY8" fmla="*/ 1749313 h 2058296"/>
              <a:gd name="connsiteX9" fmla="*/ 0 w 886231"/>
              <a:gd name="connsiteY9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484095 w 886231"/>
              <a:gd name="connsiteY7" fmla="*/ 1703293 h 2058296"/>
              <a:gd name="connsiteX8" fmla="*/ 0 w 886231"/>
              <a:gd name="connsiteY8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509434 w 886231"/>
              <a:gd name="connsiteY7" fmla="*/ 1636809 h 2058296"/>
              <a:gd name="connsiteX8" fmla="*/ 0 w 886231"/>
              <a:gd name="connsiteY8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509434 w 886231"/>
              <a:gd name="connsiteY7" fmla="*/ 1636809 h 2058296"/>
              <a:gd name="connsiteX8" fmla="*/ 0 w 886231"/>
              <a:gd name="connsiteY8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509434 w 886231"/>
              <a:gd name="connsiteY7" fmla="*/ 1636809 h 2058296"/>
              <a:gd name="connsiteX8" fmla="*/ 0 w 886231"/>
              <a:gd name="connsiteY8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509434 w 886231"/>
              <a:gd name="connsiteY7" fmla="*/ 1636809 h 2058296"/>
              <a:gd name="connsiteX8" fmla="*/ 134379 w 886231"/>
              <a:gd name="connsiteY8" fmla="*/ 1727591 h 2058296"/>
              <a:gd name="connsiteX9" fmla="*/ 0 w 886231"/>
              <a:gd name="connsiteY9" fmla="*/ 2058296 h 2058296"/>
              <a:gd name="connsiteX0" fmla="*/ 392948 w 868732"/>
              <a:gd name="connsiteY0" fmla="*/ 1 h 2108855"/>
              <a:gd name="connsiteX1" fmla="*/ 868680 w 868732"/>
              <a:gd name="connsiteY1" fmla="*/ 333843 h 2108855"/>
              <a:gd name="connsiteX2" fmla="*/ 365163 w 868732"/>
              <a:gd name="connsiteY2" fmla="*/ 381356 h 2108855"/>
              <a:gd name="connsiteX3" fmla="*/ 720763 w 868732"/>
              <a:gd name="connsiteY3" fmla="*/ 796422 h 2108855"/>
              <a:gd name="connsiteX4" fmla="*/ 225911 w 868732"/>
              <a:gd name="connsiteY4" fmla="*/ 871726 h 2108855"/>
              <a:gd name="connsiteX5" fmla="*/ 613186 w 868732"/>
              <a:gd name="connsiteY5" fmla="*/ 1291275 h 2108855"/>
              <a:gd name="connsiteX6" fmla="*/ 75304 w 868732"/>
              <a:gd name="connsiteY6" fmla="*/ 1388093 h 2108855"/>
              <a:gd name="connsiteX7" fmla="*/ 509434 w 868732"/>
              <a:gd name="connsiteY7" fmla="*/ 1687368 h 2108855"/>
              <a:gd name="connsiteX8" fmla="*/ 134379 w 868732"/>
              <a:gd name="connsiteY8" fmla="*/ 1778150 h 2108855"/>
              <a:gd name="connsiteX9" fmla="*/ 0 w 868732"/>
              <a:gd name="connsiteY9" fmla="*/ 2108855 h 2108855"/>
              <a:gd name="connsiteX0" fmla="*/ 415496 w 868861"/>
              <a:gd name="connsiteY0" fmla="*/ 0 h 2048672"/>
              <a:gd name="connsiteX1" fmla="*/ 868680 w 868861"/>
              <a:gd name="connsiteY1" fmla="*/ 273660 h 2048672"/>
              <a:gd name="connsiteX2" fmla="*/ 365163 w 868861"/>
              <a:gd name="connsiteY2" fmla="*/ 321173 h 2048672"/>
              <a:gd name="connsiteX3" fmla="*/ 720763 w 868861"/>
              <a:gd name="connsiteY3" fmla="*/ 736239 h 2048672"/>
              <a:gd name="connsiteX4" fmla="*/ 225911 w 868861"/>
              <a:gd name="connsiteY4" fmla="*/ 811543 h 2048672"/>
              <a:gd name="connsiteX5" fmla="*/ 613186 w 868861"/>
              <a:gd name="connsiteY5" fmla="*/ 1231092 h 2048672"/>
              <a:gd name="connsiteX6" fmla="*/ 75304 w 868861"/>
              <a:gd name="connsiteY6" fmla="*/ 1327910 h 2048672"/>
              <a:gd name="connsiteX7" fmla="*/ 509434 w 868861"/>
              <a:gd name="connsiteY7" fmla="*/ 1627185 h 2048672"/>
              <a:gd name="connsiteX8" fmla="*/ 134379 w 868861"/>
              <a:gd name="connsiteY8" fmla="*/ 1717967 h 2048672"/>
              <a:gd name="connsiteX9" fmla="*/ 0 w 868861"/>
              <a:gd name="connsiteY9" fmla="*/ 2048672 h 2048672"/>
              <a:gd name="connsiteX0" fmla="*/ 611770 w 876708"/>
              <a:gd name="connsiteY0" fmla="*/ 1 h 2132653"/>
              <a:gd name="connsiteX1" fmla="*/ 868680 w 876708"/>
              <a:gd name="connsiteY1" fmla="*/ 357641 h 2132653"/>
              <a:gd name="connsiteX2" fmla="*/ 365163 w 876708"/>
              <a:gd name="connsiteY2" fmla="*/ 405154 h 2132653"/>
              <a:gd name="connsiteX3" fmla="*/ 720763 w 876708"/>
              <a:gd name="connsiteY3" fmla="*/ 820220 h 2132653"/>
              <a:gd name="connsiteX4" fmla="*/ 225911 w 876708"/>
              <a:gd name="connsiteY4" fmla="*/ 895524 h 2132653"/>
              <a:gd name="connsiteX5" fmla="*/ 613186 w 876708"/>
              <a:gd name="connsiteY5" fmla="*/ 1315073 h 2132653"/>
              <a:gd name="connsiteX6" fmla="*/ 75304 w 876708"/>
              <a:gd name="connsiteY6" fmla="*/ 1411891 h 2132653"/>
              <a:gd name="connsiteX7" fmla="*/ 509434 w 876708"/>
              <a:gd name="connsiteY7" fmla="*/ 1711166 h 2132653"/>
              <a:gd name="connsiteX8" fmla="*/ 134379 w 876708"/>
              <a:gd name="connsiteY8" fmla="*/ 1801948 h 2132653"/>
              <a:gd name="connsiteX9" fmla="*/ 0 w 876708"/>
              <a:gd name="connsiteY9" fmla="*/ 2132653 h 2132653"/>
              <a:gd name="connsiteX0" fmla="*/ 611770 w 873013"/>
              <a:gd name="connsiteY0" fmla="*/ 1 h 2132653"/>
              <a:gd name="connsiteX1" fmla="*/ 868680 w 873013"/>
              <a:gd name="connsiteY1" fmla="*/ 357641 h 2132653"/>
              <a:gd name="connsiteX2" fmla="*/ 365163 w 873013"/>
              <a:gd name="connsiteY2" fmla="*/ 405154 h 2132653"/>
              <a:gd name="connsiteX3" fmla="*/ 720763 w 873013"/>
              <a:gd name="connsiteY3" fmla="*/ 820220 h 2132653"/>
              <a:gd name="connsiteX4" fmla="*/ 225911 w 873013"/>
              <a:gd name="connsiteY4" fmla="*/ 895524 h 2132653"/>
              <a:gd name="connsiteX5" fmla="*/ 613186 w 873013"/>
              <a:gd name="connsiteY5" fmla="*/ 1315073 h 2132653"/>
              <a:gd name="connsiteX6" fmla="*/ 75304 w 873013"/>
              <a:gd name="connsiteY6" fmla="*/ 1411891 h 2132653"/>
              <a:gd name="connsiteX7" fmla="*/ 509434 w 873013"/>
              <a:gd name="connsiteY7" fmla="*/ 1711166 h 2132653"/>
              <a:gd name="connsiteX8" fmla="*/ 134379 w 873013"/>
              <a:gd name="connsiteY8" fmla="*/ 1801948 h 2132653"/>
              <a:gd name="connsiteX9" fmla="*/ 0 w 873013"/>
              <a:gd name="connsiteY9" fmla="*/ 2132653 h 2132653"/>
              <a:gd name="connsiteX0" fmla="*/ 611770 w 924997"/>
              <a:gd name="connsiteY0" fmla="*/ 1 h 2132653"/>
              <a:gd name="connsiteX1" fmla="*/ 921322 w 924997"/>
              <a:gd name="connsiteY1" fmla="*/ 292002 h 2132653"/>
              <a:gd name="connsiteX2" fmla="*/ 365163 w 924997"/>
              <a:gd name="connsiteY2" fmla="*/ 405154 h 2132653"/>
              <a:gd name="connsiteX3" fmla="*/ 720763 w 924997"/>
              <a:gd name="connsiteY3" fmla="*/ 820220 h 2132653"/>
              <a:gd name="connsiteX4" fmla="*/ 225911 w 924997"/>
              <a:gd name="connsiteY4" fmla="*/ 895524 h 2132653"/>
              <a:gd name="connsiteX5" fmla="*/ 613186 w 924997"/>
              <a:gd name="connsiteY5" fmla="*/ 1315073 h 2132653"/>
              <a:gd name="connsiteX6" fmla="*/ 75304 w 924997"/>
              <a:gd name="connsiteY6" fmla="*/ 1411891 h 2132653"/>
              <a:gd name="connsiteX7" fmla="*/ 509434 w 924997"/>
              <a:gd name="connsiteY7" fmla="*/ 1711166 h 2132653"/>
              <a:gd name="connsiteX8" fmla="*/ 134379 w 924997"/>
              <a:gd name="connsiteY8" fmla="*/ 1801948 h 2132653"/>
              <a:gd name="connsiteX9" fmla="*/ 0 w 924997"/>
              <a:gd name="connsiteY9" fmla="*/ 2132653 h 2132653"/>
              <a:gd name="connsiteX0" fmla="*/ 611770 w 924635"/>
              <a:gd name="connsiteY0" fmla="*/ 1 h 2132653"/>
              <a:gd name="connsiteX1" fmla="*/ 921322 w 924635"/>
              <a:gd name="connsiteY1" fmla="*/ 292002 h 2132653"/>
              <a:gd name="connsiteX2" fmla="*/ 378827 w 924635"/>
              <a:gd name="connsiteY2" fmla="*/ 526212 h 2132653"/>
              <a:gd name="connsiteX3" fmla="*/ 720763 w 924635"/>
              <a:gd name="connsiteY3" fmla="*/ 820220 h 2132653"/>
              <a:gd name="connsiteX4" fmla="*/ 225911 w 924635"/>
              <a:gd name="connsiteY4" fmla="*/ 895524 h 2132653"/>
              <a:gd name="connsiteX5" fmla="*/ 613186 w 924635"/>
              <a:gd name="connsiteY5" fmla="*/ 1315073 h 2132653"/>
              <a:gd name="connsiteX6" fmla="*/ 75304 w 924635"/>
              <a:gd name="connsiteY6" fmla="*/ 1411891 h 2132653"/>
              <a:gd name="connsiteX7" fmla="*/ 509434 w 924635"/>
              <a:gd name="connsiteY7" fmla="*/ 1711166 h 2132653"/>
              <a:gd name="connsiteX8" fmla="*/ 134379 w 924635"/>
              <a:gd name="connsiteY8" fmla="*/ 1801948 h 2132653"/>
              <a:gd name="connsiteX9" fmla="*/ 0 w 924635"/>
              <a:gd name="connsiteY9" fmla="*/ 2132653 h 2132653"/>
              <a:gd name="connsiteX0" fmla="*/ 611770 w 924639"/>
              <a:gd name="connsiteY0" fmla="*/ 1 h 2132653"/>
              <a:gd name="connsiteX1" fmla="*/ 921322 w 924639"/>
              <a:gd name="connsiteY1" fmla="*/ 292002 h 2132653"/>
              <a:gd name="connsiteX2" fmla="*/ 378827 w 924639"/>
              <a:gd name="connsiteY2" fmla="*/ 526212 h 2132653"/>
              <a:gd name="connsiteX3" fmla="*/ 762219 w 924639"/>
              <a:gd name="connsiteY3" fmla="*/ 777587 h 2132653"/>
              <a:gd name="connsiteX4" fmla="*/ 225911 w 924639"/>
              <a:gd name="connsiteY4" fmla="*/ 895524 h 2132653"/>
              <a:gd name="connsiteX5" fmla="*/ 613186 w 924639"/>
              <a:gd name="connsiteY5" fmla="*/ 1315073 h 2132653"/>
              <a:gd name="connsiteX6" fmla="*/ 75304 w 924639"/>
              <a:gd name="connsiteY6" fmla="*/ 1411891 h 2132653"/>
              <a:gd name="connsiteX7" fmla="*/ 509434 w 924639"/>
              <a:gd name="connsiteY7" fmla="*/ 1711166 h 2132653"/>
              <a:gd name="connsiteX8" fmla="*/ 134379 w 924639"/>
              <a:gd name="connsiteY8" fmla="*/ 1801948 h 2132653"/>
              <a:gd name="connsiteX9" fmla="*/ 0 w 924639"/>
              <a:gd name="connsiteY9" fmla="*/ 2132653 h 2132653"/>
              <a:gd name="connsiteX0" fmla="*/ 611770 w 924635"/>
              <a:gd name="connsiteY0" fmla="*/ 1 h 2132653"/>
              <a:gd name="connsiteX1" fmla="*/ 921322 w 924635"/>
              <a:gd name="connsiteY1" fmla="*/ 292002 h 2132653"/>
              <a:gd name="connsiteX2" fmla="*/ 378827 w 924635"/>
              <a:gd name="connsiteY2" fmla="*/ 526212 h 2132653"/>
              <a:gd name="connsiteX3" fmla="*/ 762219 w 924635"/>
              <a:gd name="connsiteY3" fmla="*/ 777587 h 2132653"/>
              <a:gd name="connsiteX4" fmla="*/ 227238 w 924635"/>
              <a:gd name="connsiteY4" fmla="*/ 1020648 h 2132653"/>
              <a:gd name="connsiteX5" fmla="*/ 613186 w 924635"/>
              <a:gd name="connsiteY5" fmla="*/ 1315073 h 2132653"/>
              <a:gd name="connsiteX6" fmla="*/ 75304 w 924635"/>
              <a:gd name="connsiteY6" fmla="*/ 1411891 h 2132653"/>
              <a:gd name="connsiteX7" fmla="*/ 509434 w 924635"/>
              <a:gd name="connsiteY7" fmla="*/ 1711166 h 2132653"/>
              <a:gd name="connsiteX8" fmla="*/ 134379 w 924635"/>
              <a:gd name="connsiteY8" fmla="*/ 1801948 h 2132653"/>
              <a:gd name="connsiteX9" fmla="*/ 0 w 924635"/>
              <a:gd name="connsiteY9" fmla="*/ 2132653 h 2132653"/>
              <a:gd name="connsiteX0" fmla="*/ 611770 w 924639"/>
              <a:gd name="connsiteY0" fmla="*/ 1 h 2132653"/>
              <a:gd name="connsiteX1" fmla="*/ 921322 w 924639"/>
              <a:gd name="connsiteY1" fmla="*/ 292002 h 2132653"/>
              <a:gd name="connsiteX2" fmla="*/ 378827 w 924639"/>
              <a:gd name="connsiteY2" fmla="*/ 526212 h 2132653"/>
              <a:gd name="connsiteX3" fmla="*/ 762219 w 924639"/>
              <a:gd name="connsiteY3" fmla="*/ 777587 h 2132653"/>
              <a:gd name="connsiteX4" fmla="*/ 227238 w 924639"/>
              <a:gd name="connsiteY4" fmla="*/ 1020648 h 2132653"/>
              <a:gd name="connsiteX5" fmla="*/ 643461 w 924639"/>
              <a:gd name="connsiteY5" fmla="*/ 1295438 h 2132653"/>
              <a:gd name="connsiteX6" fmla="*/ 75304 w 924639"/>
              <a:gd name="connsiteY6" fmla="*/ 1411891 h 2132653"/>
              <a:gd name="connsiteX7" fmla="*/ 509434 w 924639"/>
              <a:gd name="connsiteY7" fmla="*/ 1711166 h 2132653"/>
              <a:gd name="connsiteX8" fmla="*/ 134379 w 924639"/>
              <a:gd name="connsiteY8" fmla="*/ 1801948 h 2132653"/>
              <a:gd name="connsiteX9" fmla="*/ 0 w 924639"/>
              <a:gd name="connsiteY9" fmla="*/ 2132653 h 2132653"/>
              <a:gd name="connsiteX0" fmla="*/ 611770 w 910310"/>
              <a:gd name="connsiteY0" fmla="*/ 1 h 2132653"/>
              <a:gd name="connsiteX1" fmla="*/ 906849 w 910310"/>
              <a:gd name="connsiteY1" fmla="*/ 364382 h 2132653"/>
              <a:gd name="connsiteX2" fmla="*/ 378827 w 910310"/>
              <a:gd name="connsiteY2" fmla="*/ 526212 h 2132653"/>
              <a:gd name="connsiteX3" fmla="*/ 762219 w 910310"/>
              <a:gd name="connsiteY3" fmla="*/ 777587 h 2132653"/>
              <a:gd name="connsiteX4" fmla="*/ 227238 w 910310"/>
              <a:gd name="connsiteY4" fmla="*/ 1020648 h 2132653"/>
              <a:gd name="connsiteX5" fmla="*/ 643461 w 910310"/>
              <a:gd name="connsiteY5" fmla="*/ 1295438 h 2132653"/>
              <a:gd name="connsiteX6" fmla="*/ 75304 w 910310"/>
              <a:gd name="connsiteY6" fmla="*/ 1411891 h 2132653"/>
              <a:gd name="connsiteX7" fmla="*/ 509434 w 910310"/>
              <a:gd name="connsiteY7" fmla="*/ 1711166 h 2132653"/>
              <a:gd name="connsiteX8" fmla="*/ 134379 w 910310"/>
              <a:gd name="connsiteY8" fmla="*/ 1801948 h 2132653"/>
              <a:gd name="connsiteX9" fmla="*/ 0 w 910310"/>
              <a:gd name="connsiteY9" fmla="*/ 2132653 h 2132653"/>
              <a:gd name="connsiteX0" fmla="*/ 611770 w 910310"/>
              <a:gd name="connsiteY0" fmla="*/ 1 h 2132653"/>
              <a:gd name="connsiteX1" fmla="*/ 906849 w 910310"/>
              <a:gd name="connsiteY1" fmla="*/ 364382 h 2132653"/>
              <a:gd name="connsiteX2" fmla="*/ 378827 w 910310"/>
              <a:gd name="connsiteY2" fmla="*/ 526212 h 2132653"/>
              <a:gd name="connsiteX3" fmla="*/ 762219 w 910310"/>
              <a:gd name="connsiteY3" fmla="*/ 777587 h 2132653"/>
              <a:gd name="connsiteX4" fmla="*/ 227238 w 910310"/>
              <a:gd name="connsiteY4" fmla="*/ 1020648 h 2132653"/>
              <a:gd name="connsiteX5" fmla="*/ 643461 w 910310"/>
              <a:gd name="connsiteY5" fmla="*/ 1295438 h 2132653"/>
              <a:gd name="connsiteX6" fmla="*/ 67577 w 910310"/>
              <a:gd name="connsiteY6" fmla="*/ 1491707 h 2132653"/>
              <a:gd name="connsiteX7" fmla="*/ 509434 w 910310"/>
              <a:gd name="connsiteY7" fmla="*/ 1711166 h 2132653"/>
              <a:gd name="connsiteX8" fmla="*/ 134379 w 910310"/>
              <a:gd name="connsiteY8" fmla="*/ 1801948 h 2132653"/>
              <a:gd name="connsiteX9" fmla="*/ 0 w 910310"/>
              <a:gd name="connsiteY9" fmla="*/ 2132653 h 2132653"/>
              <a:gd name="connsiteX0" fmla="*/ 611770 w 910310"/>
              <a:gd name="connsiteY0" fmla="*/ 1 h 2132653"/>
              <a:gd name="connsiteX1" fmla="*/ 906849 w 910310"/>
              <a:gd name="connsiteY1" fmla="*/ 364382 h 2132653"/>
              <a:gd name="connsiteX2" fmla="*/ 378827 w 910310"/>
              <a:gd name="connsiteY2" fmla="*/ 526212 h 2132653"/>
              <a:gd name="connsiteX3" fmla="*/ 741001 w 910310"/>
              <a:gd name="connsiteY3" fmla="*/ 842531 h 2132653"/>
              <a:gd name="connsiteX4" fmla="*/ 227238 w 910310"/>
              <a:gd name="connsiteY4" fmla="*/ 1020648 h 2132653"/>
              <a:gd name="connsiteX5" fmla="*/ 643461 w 910310"/>
              <a:gd name="connsiteY5" fmla="*/ 1295438 h 2132653"/>
              <a:gd name="connsiteX6" fmla="*/ 67577 w 910310"/>
              <a:gd name="connsiteY6" fmla="*/ 1491707 h 2132653"/>
              <a:gd name="connsiteX7" fmla="*/ 509434 w 910310"/>
              <a:gd name="connsiteY7" fmla="*/ 1711166 h 2132653"/>
              <a:gd name="connsiteX8" fmla="*/ 134379 w 910310"/>
              <a:gd name="connsiteY8" fmla="*/ 1801948 h 2132653"/>
              <a:gd name="connsiteX9" fmla="*/ 0 w 910310"/>
              <a:gd name="connsiteY9" fmla="*/ 2132653 h 2132653"/>
              <a:gd name="connsiteX0" fmla="*/ 611770 w 911410"/>
              <a:gd name="connsiteY0" fmla="*/ 1 h 2132653"/>
              <a:gd name="connsiteX1" fmla="*/ 633562 w 911410"/>
              <a:gd name="connsiteY1" fmla="*/ 232238 h 2132653"/>
              <a:gd name="connsiteX2" fmla="*/ 906849 w 911410"/>
              <a:gd name="connsiteY2" fmla="*/ 364382 h 2132653"/>
              <a:gd name="connsiteX3" fmla="*/ 378827 w 911410"/>
              <a:gd name="connsiteY3" fmla="*/ 526212 h 2132653"/>
              <a:gd name="connsiteX4" fmla="*/ 741001 w 911410"/>
              <a:gd name="connsiteY4" fmla="*/ 842531 h 2132653"/>
              <a:gd name="connsiteX5" fmla="*/ 227238 w 911410"/>
              <a:gd name="connsiteY5" fmla="*/ 1020648 h 2132653"/>
              <a:gd name="connsiteX6" fmla="*/ 643461 w 911410"/>
              <a:gd name="connsiteY6" fmla="*/ 1295438 h 2132653"/>
              <a:gd name="connsiteX7" fmla="*/ 67577 w 911410"/>
              <a:gd name="connsiteY7" fmla="*/ 1491707 h 2132653"/>
              <a:gd name="connsiteX8" fmla="*/ 509434 w 911410"/>
              <a:gd name="connsiteY8" fmla="*/ 1711166 h 2132653"/>
              <a:gd name="connsiteX9" fmla="*/ 134379 w 911410"/>
              <a:gd name="connsiteY9" fmla="*/ 1801948 h 2132653"/>
              <a:gd name="connsiteX10" fmla="*/ 0 w 911410"/>
              <a:gd name="connsiteY10" fmla="*/ 2132653 h 2132653"/>
              <a:gd name="connsiteX0" fmla="*/ 653226 w 911410"/>
              <a:gd name="connsiteY0" fmla="*/ 0 h 2175289"/>
              <a:gd name="connsiteX1" fmla="*/ 633562 w 911410"/>
              <a:gd name="connsiteY1" fmla="*/ 274874 h 2175289"/>
              <a:gd name="connsiteX2" fmla="*/ 906849 w 911410"/>
              <a:gd name="connsiteY2" fmla="*/ 407018 h 2175289"/>
              <a:gd name="connsiteX3" fmla="*/ 378827 w 911410"/>
              <a:gd name="connsiteY3" fmla="*/ 568848 h 2175289"/>
              <a:gd name="connsiteX4" fmla="*/ 741001 w 911410"/>
              <a:gd name="connsiteY4" fmla="*/ 885167 h 2175289"/>
              <a:gd name="connsiteX5" fmla="*/ 227238 w 911410"/>
              <a:gd name="connsiteY5" fmla="*/ 1063284 h 2175289"/>
              <a:gd name="connsiteX6" fmla="*/ 643461 w 911410"/>
              <a:gd name="connsiteY6" fmla="*/ 1338074 h 2175289"/>
              <a:gd name="connsiteX7" fmla="*/ 67577 w 911410"/>
              <a:gd name="connsiteY7" fmla="*/ 1534343 h 2175289"/>
              <a:gd name="connsiteX8" fmla="*/ 509434 w 911410"/>
              <a:gd name="connsiteY8" fmla="*/ 1753802 h 2175289"/>
              <a:gd name="connsiteX9" fmla="*/ 134379 w 911410"/>
              <a:gd name="connsiteY9" fmla="*/ 1844584 h 2175289"/>
              <a:gd name="connsiteX10" fmla="*/ 0 w 911410"/>
              <a:gd name="connsiteY10" fmla="*/ 2175289 h 2175289"/>
              <a:gd name="connsiteX0" fmla="*/ 653226 w 911251"/>
              <a:gd name="connsiteY0" fmla="*/ 0 h 2175289"/>
              <a:gd name="connsiteX1" fmla="*/ 630104 w 911251"/>
              <a:gd name="connsiteY1" fmla="*/ 218063 h 2175289"/>
              <a:gd name="connsiteX2" fmla="*/ 906849 w 911251"/>
              <a:gd name="connsiteY2" fmla="*/ 407018 h 2175289"/>
              <a:gd name="connsiteX3" fmla="*/ 378827 w 911251"/>
              <a:gd name="connsiteY3" fmla="*/ 568848 h 2175289"/>
              <a:gd name="connsiteX4" fmla="*/ 741001 w 911251"/>
              <a:gd name="connsiteY4" fmla="*/ 885167 h 2175289"/>
              <a:gd name="connsiteX5" fmla="*/ 227238 w 911251"/>
              <a:gd name="connsiteY5" fmla="*/ 1063284 h 2175289"/>
              <a:gd name="connsiteX6" fmla="*/ 643461 w 911251"/>
              <a:gd name="connsiteY6" fmla="*/ 1338074 h 2175289"/>
              <a:gd name="connsiteX7" fmla="*/ 67577 w 911251"/>
              <a:gd name="connsiteY7" fmla="*/ 1534343 h 2175289"/>
              <a:gd name="connsiteX8" fmla="*/ 509434 w 911251"/>
              <a:gd name="connsiteY8" fmla="*/ 1753802 h 2175289"/>
              <a:gd name="connsiteX9" fmla="*/ 134379 w 911251"/>
              <a:gd name="connsiteY9" fmla="*/ 1844584 h 2175289"/>
              <a:gd name="connsiteX10" fmla="*/ 0 w 911251"/>
              <a:gd name="connsiteY10" fmla="*/ 2175289 h 2175289"/>
              <a:gd name="connsiteX0" fmla="*/ 653226 w 911251"/>
              <a:gd name="connsiteY0" fmla="*/ 0 h 2175289"/>
              <a:gd name="connsiteX1" fmla="*/ 630104 w 911251"/>
              <a:gd name="connsiteY1" fmla="*/ 218063 h 2175289"/>
              <a:gd name="connsiteX2" fmla="*/ 906849 w 911251"/>
              <a:gd name="connsiteY2" fmla="*/ 407018 h 2175289"/>
              <a:gd name="connsiteX3" fmla="*/ 378827 w 911251"/>
              <a:gd name="connsiteY3" fmla="*/ 568848 h 2175289"/>
              <a:gd name="connsiteX4" fmla="*/ 741001 w 911251"/>
              <a:gd name="connsiteY4" fmla="*/ 885167 h 2175289"/>
              <a:gd name="connsiteX5" fmla="*/ 227238 w 911251"/>
              <a:gd name="connsiteY5" fmla="*/ 1063284 h 2175289"/>
              <a:gd name="connsiteX6" fmla="*/ 643461 w 911251"/>
              <a:gd name="connsiteY6" fmla="*/ 1338074 h 2175289"/>
              <a:gd name="connsiteX7" fmla="*/ 67577 w 911251"/>
              <a:gd name="connsiteY7" fmla="*/ 1534343 h 2175289"/>
              <a:gd name="connsiteX8" fmla="*/ 509434 w 911251"/>
              <a:gd name="connsiteY8" fmla="*/ 1753802 h 2175289"/>
              <a:gd name="connsiteX9" fmla="*/ 98513 w 911251"/>
              <a:gd name="connsiteY9" fmla="*/ 1875719 h 2175289"/>
              <a:gd name="connsiteX10" fmla="*/ 0 w 911251"/>
              <a:gd name="connsiteY10" fmla="*/ 2175289 h 2175289"/>
              <a:gd name="connsiteX0" fmla="*/ 653226 w 911251"/>
              <a:gd name="connsiteY0" fmla="*/ 0 h 2175289"/>
              <a:gd name="connsiteX1" fmla="*/ 630104 w 911251"/>
              <a:gd name="connsiteY1" fmla="*/ 218063 h 2175289"/>
              <a:gd name="connsiteX2" fmla="*/ 906849 w 911251"/>
              <a:gd name="connsiteY2" fmla="*/ 407018 h 2175289"/>
              <a:gd name="connsiteX3" fmla="*/ 378827 w 911251"/>
              <a:gd name="connsiteY3" fmla="*/ 568848 h 2175289"/>
              <a:gd name="connsiteX4" fmla="*/ 741001 w 911251"/>
              <a:gd name="connsiteY4" fmla="*/ 885167 h 2175289"/>
              <a:gd name="connsiteX5" fmla="*/ 227238 w 911251"/>
              <a:gd name="connsiteY5" fmla="*/ 1063284 h 2175289"/>
              <a:gd name="connsiteX6" fmla="*/ 643461 w 911251"/>
              <a:gd name="connsiteY6" fmla="*/ 1338074 h 2175289"/>
              <a:gd name="connsiteX7" fmla="*/ 67577 w 911251"/>
              <a:gd name="connsiteY7" fmla="*/ 1534343 h 2175289"/>
              <a:gd name="connsiteX8" fmla="*/ 599264 w 911251"/>
              <a:gd name="connsiteY8" fmla="*/ 1782156 h 2175289"/>
              <a:gd name="connsiteX9" fmla="*/ 98513 w 911251"/>
              <a:gd name="connsiteY9" fmla="*/ 1875719 h 2175289"/>
              <a:gd name="connsiteX10" fmla="*/ 0 w 911251"/>
              <a:gd name="connsiteY10" fmla="*/ 2175289 h 2175289"/>
              <a:gd name="connsiteX0" fmla="*/ 653226 w 911251"/>
              <a:gd name="connsiteY0" fmla="*/ 0 h 2175289"/>
              <a:gd name="connsiteX1" fmla="*/ 630104 w 911251"/>
              <a:gd name="connsiteY1" fmla="*/ 218063 h 2175289"/>
              <a:gd name="connsiteX2" fmla="*/ 906849 w 911251"/>
              <a:gd name="connsiteY2" fmla="*/ 407018 h 2175289"/>
              <a:gd name="connsiteX3" fmla="*/ 378827 w 911251"/>
              <a:gd name="connsiteY3" fmla="*/ 568848 h 2175289"/>
              <a:gd name="connsiteX4" fmla="*/ 741001 w 911251"/>
              <a:gd name="connsiteY4" fmla="*/ 885167 h 2175289"/>
              <a:gd name="connsiteX5" fmla="*/ 227238 w 911251"/>
              <a:gd name="connsiteY5" fmla="*/ 1063284 h 2175289"/>
              <a:gd name="connsiteX6" fmla="*/ 643461 w 911251"/>
              <a:gd name="connsiteY6" fmla="*/ 1338074 h 2175289"/>
              <a:gd name="connsiteX7" fmla="*/ 67577 w 911251"/>
              <a:gd name="connsiteY7" fmla="*/ 1534343 h 2175289"/>
              <a:gd name="connsiteX8" fmla="*/ 599264 w 911251"/>
              <a:gd name="connsiteY8" fmla="*/ 1782156 h 2175289"/>
              <a:gd name="connsiteX9" fmla="*/ 164823 w 911251"/>
              <a:gd name="connsiteY9" fmla="*/ 1931140 h 2175289"/>
              <a:gd name="connsiteX10" fmla="*/ 0 w 911251"/>
              <a:gd name="connsiteY10" fmla="*/ 2175289 h 2175289"/>
              <a:gd name="connsiteX0" fmla="*/ 643024 w 901049"/>
              <a:gd name="connsiteY0" fmla="*/ 0 h 2239536"/>
              <a:gd name="connsiteX1" fmla="*/ 619902 w 901049"/>
              <a:gd name="connsiteY1" fmla="*/ 218063 h 2239536"/>
              <a:gd name="connsiteX2" fmla="*/ 896647 w 901049"/>
              <a:gd name="connsiteY2" fmla="*/ 407018 h 2239536"/>
              <a:gd name="connsiteX3" fmla="*/ 368625 w 901049"/>
              <a:gd name="connsiteY3" fmla="*/ 568848 h 2239536"/>
              <a:gd name="connsiteX4" fmla="*/ 730799 w 901049"/>
              <a:gd name="connsiteY4" fmla="*/ 885167 h 2239536"/>
              <a:gd name="connsiteX5" fmla="*/ 217036 w 901049"/>
              <a:gd name="connsiteY5" fmla="*/ 1063284 h 2239536"/>
              <a:gd name="connsiteX6" fmla="*/ 633259 w 901049"/>
              <a:gd name="connsiteY6" fmla="*/ 1338074 h 2239536"/>
              <a:gd name="connsiteX7" fmla="*/ 57375 w 901049"/>
              <a:gd name="connsiteY7" fmla="*/ 1534343 h 2239536"/>
              <a:gd name="connsiteX8" fmla="*/ 589062 w 901049"/>
              <a:gd name="connsiteY8" fmla="*/ 1782156 h 2239536"/>
              <a:gd name="connsiteX9" fmla="*/ 154621 w 901049"/>
              <a:gd name="connsiteY9" fmla="*/ 1931140 h 2239536"/>
              <a:gd name="connsiteX10" fmla="*/ 1 w 901049"/>
              <a:gd name="connsiteY10" fmla="*/ 2239536 h 2239536"/>
              <a:gd name="connsiteX0" fmla="*/ 643024 w 902928"/>
              <a:gd name="connsiteY0" fmla="*/ 0 h 2239536"/>
              <a:gd name="connsiteX1" fmla="*/ 619902 w 902928"/>
              <a:gd name="connsiteY1" fmla="*/ 218063 h 2239536"/>
              <a:gd name="connsiteX2" fmla="*/ 896647 w 902928"/>
              <a:gd name="connsiteY2" fmla="*/ 407018 h 2239536"/>
              <a:gd name="connsiteX3" fmla="*/ 311808 w 902928"/>
              <a:gd name="connsiteY3" fmla="*/ 600443 h 2239536"/>
              <a:gd name="connsiteX4" fmla="*/ 730799 w 902928"/>
              <a:gd name="connsiteY4" fmla="*/ 885167 h 2239536"/>
              <a:gd name="connsiteX5" fmla="*/ 217036 w 902928"/>
              <a:gd name="connsiteY5" fmla="*/ 1063284 h 2239536"/>
              <a:gd name="connsiteX6" fmla="*/ 633259 w 902928"/>
              <a:gd name="connsiteY6" fmla="*/ 1338074 h 2239536"/>
              <a:gd name="connsiteX7" fmla="*/ 57375 w 902928"/>
              <a:gd name="connsiteY7" fmla="*/ 1534343 h 2239536"/>
              <a:gd name="connsiteX8" fmla="*/ 589062 w 902928"/>
              <a:gd name="connsiteY8" fmla="*/ 1782156 h 2239536"/>
              <a:gd name="connsiteX9" fmla="*/ 154621 w 902928"/>
              <a:gd name="connsiteY9" fmla="*/ 1931140 h 2239536"/>
              <a:gd name="connsiteX10" fmla="*/ 1 w 902928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217036 w 925000"/>
              <a:gd name="connsiteY5" fmla="*/ 1063284 h 2239536"/>
              <a:gd name="connsiteX6" fmla="*/ 633259 w 925000"/>
              <a:gd name="connsiteY6" fmla="*/ 1338074 h 2239536"/>
              <a:gd name="connsiteX7" fmla="*/ 57375 w 925000"/>
              <a:gd name="connsiteY7" fmla="*/ 1534343 h 2239536"/>
              <a:gd name="connsiteX8" fmla="*/ 589062 w 925000"/>
              <a:gd name="connsiteY8" fmla="*/ 1782156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217036 w 925000"/>
              <a:gd name="connsiteY5" fmla="*/ 1063284 h 2239536"/>
              <a:gd name="connsiteX6" fmla="*/ 633259 w 925000"/>
              <a:gd name="connsiteY6" fmla="*/ 1338074 h 2239536"/>
              <a:gd name="connsiteX7" fmla="*/ 105311 w 925000"/>
              <a:gd name="connsiteY7" fmla="*/ 1563623 h 2239536"/>
              <a:gd name="connsiteX8" fmla="*/ 589062 w 925000"/>
              <a:gd name="connsiteY8" fmla="*/ 1782156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217036 w 925000"/>
              <a:gd name="connsiteY5" fmla="*/ 1063284 h 2239536"/>
              <a:gd name="connsiteX6" fmla="*/ 633259 w 925000"/>
              <a:gd name="connsiteY6" fmla="*/ 1338074 h 2239536"/>
              <a:gd name="connsiteX7" fmla="*/ 105311 w 925000"/>
              <a:gd name="connsiteY7" fmla="*/ 1563623 h 2239536"/>
              <a:gd name="connsiteX8" fmla="*/ 529942 w 925000"/>
              <a:gd name="connsiteY8" fmla="*/ 1775879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217036 w 925000"/>
              <a:gd name="connsiteY5" fmla="*/ 1063284 h 2239536"/>
              <a:gd name="connsiteX6" fmla="*/ 633259 w 925000"/>
              <a:gd name="connsiteY6" fmla="*/ 1338074 h 2239536"/>
              <a:gd name="connsiteX7" fmla="*/ 53649 w 925000"/>
              <a:gd name="connsiteY7" fmla="*/ 1542010 h 2239536"/>
              <a:gd name="connsiteX8" fmla="*/ 529942 w 925000"/>
              <a:gd name="connsiteY8" fmla="*/ 1775879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217036 w 925000"/>
              <a:gd name="connsiteY5" fmla="*/ 1063284 h 2239536"/>
              <a:gd name="connsiteX6" fmla="*/ 633259 w 925000"/>
              <a:gd name="connsiteY6" fmla="*/ 1338074 h 2239536"/>
              <a:gd name="connsiteX7" fmla="*/ 70870 w 925000"/>
              <a:gd name="connsiteY7" fmla="*/ 1549214 h 2239536"/>
              <a:gd name="connsiteX8" fmla="*/ 529942 w 925000"/>
              <a:gd name="connsiteY8" fmla="*/ 1775879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154957 w 925000"/>
              <a:gd name="connsiteY5" fmla="*/ 1077301 h 2239536"/>
              <a:gd name="connsiteX6" fmla="*/ 633259 w 925000"/>
              <a:gd name="connsiteY6" fmla="*/ 1338074 h 2239536"/>
              <a:gd name="connsiteX7" fmla="*/ 70870 w 925000"/>
              <a:gd name="connsiteY7" fmla="*/ 1549214 h 2239536"/>
              <a:gd name="connsiteX8" fmla="*/ 529942 w 925000"/>
              <a:gd name="connsiteY8" fmla="*/ 1775879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175905 w 925000"/>
              <a:gd name="connsiteY5" fmla="*/ 1076836 h 2239536"/>
              <a:gd name="connsiteX6" fmla="*/ 633259 w 925000"/>
              <a:gd name="connsiteY6" fmla="*/ 1338074 h 2239536"/>
              <a:gd name="connsiteX7" fmla="*/ 70870 w 925000"/>
              <a:gd name="connsiteY7" fmla="*/ 1549214 h 2239536"/>
              <a:gd name="connsiteX8" fmla="*/ 529942 w 925000"/>
              <a:gd name="connsiteY8" fmla="*/ 1775879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5000" h="2239536">
                <a:moveTo>
                  <a:pt x="643024" y="0"/>
                </a:moveTo>
                <a:cubicBezTo>
                  <a:pt x="660860" y="30807"/>
                  <a:pt x="570722" y="157333"/>
                  <a:pt x="619902" y="218063"/>
                </a:cubicBezTo>
                <a:cubicBezTo>
                  <a:pt x="669082" y="278793"/>
                  <a:pt x="970485" y="368074"/>
                  <a:pt x="919136" y="431804"/>
                </a:cubicBezTo>
                <a:cubicBezTo>
                  <a:pt x="867787" y="495534"/>
                  <a:pt x="343197" y="524883"/>
                  <a:pt x="311808" y="600443"/>
                </a:cubicBezTo>
                <a:cubicBezTo>
                  <a:pt x="280419" y="676003"/>
                  <a:pt x="753449" y="805768"/>
                  <a:pt x="730799" y="885167"/>
                </a:cubicBezTo>
                <a:cubicBezTo>
                  <a:pt x="708149" y="964566"/>
                  <a:pt x="192162" y="1001352"/>
                  <a:pt x="175905" y="1076836"/>
                </a:cubicBezTo>
                <a:cubicBezTo>
                  <a:pt x="159648" y="1152320"/>
                  <a:pt x="650765" y="1259344"/>
                  <a:pt x="633259" y="1338074"/>
                </a:cubicBezTo>
                <a:cubicBezTo>
                  <a:pt x="615753" y="1416804"/>
                  <a:pt x="88089" y="1476247"/>
                  <a:pt x="70870" y="1549214"/>
                </a:cubicBezTo>
                <a:cubicBezTo>
                  <a:pt x="53651" y="1622181"/>
                  <a:pt x="515983" y="1712225"/>
                  <a:pt x="529942" y="1775879"/>
                </a:cubicBezTo>
                <a:cubicBezTo>
                  <a:pt x="543901" y="1839533"/>
                  <a:pt x="239527" y="1860892"/>
                  <a:pt x="154621" y="1931140"/>
                </a:cubicBezTo>
                <a:cubicBezTo>
                  <a:pt x="69715" y="2001388"/>
                  <a:pt x="29528" y="2198167"/>
                  <a:pt x="1" y="2239536"/>
                </a:cubicBez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1101E16A-E94B-4C06-BC57-FFFE187A5B89}"/>
              </a:ext>
            </a:extLst>
          </p:cNvPr>
          <p:cNvSpPr/>
          <p:nvPr/>
        </p:nvSpPr>
        <p:spPr>
          <a:xfrm rot="1719982">
            <a:off x="10207219" y="3319619"/>
            <a:ext cx="250609" cy="1006845"/>
          </a:xfrm>
          <a:custGeom>
            <a:avLst/>
            <a:gdLst>
              <a:gd name="connsiteX0" fmla="*/ 542023 w 860048"/>
              <a:gd name="connsiteY0" fmla="*/ 0 h 2248348"/>
              <a:gd name="connsiteX1" fmla="*/ 853994 w 860048"/>
              <a:gd name="connsiteY1" fmla="*/ 473336 h 2248348"/>
              <a:gd name="connsiteX2" fmla="*/ 294597 w 860048"/>
              <a:gd name="connsiteY2" fmla="*/ 505609 h 2248348"/>
              <a:gd name="connsiteX3" fmla="*/ 660357 w 860048"/>
              <a:gd name="connsiteY3" fmla="*/ 935915 h 2248348"/>
              <a:gd name="connsiteX4" fmla="*/ 165505 w 860048"/>
              <a:gd name="connsiteY4" fmla="*/ 1011219 h 2248348"/>
              <a:gd name="connsiteX5" fmla="*/ 606568 w 860048"/>
              <a:gd name="connsiteY5" fmla="*/ 1441525 h 2248348"/>
              <a:gd name="connsiteX6" fmla="*/ 14898 w 860048"/>
              <a:gd name="connsiteY6" fmla="*/ 1527586 h 2248348"/>
              <a:gd name="connsiteX7" fmla="*/ 477477 w 860048"/>
              <a:gd name="connsiteY7" fmla="*/ 1882588 h 2248348"/>
              <a:gd name="connsiteX8" fmla="*/ 68686 w 860048"/>
              <a:gd name="connsiteY8" fmla="*/ 2011680 h 2248348"/>
              <a:gd name="connsiteX9" fmla="*/ 4140 w 860048"/>
              <a:gd name="connsiteY9" fmla="*/ 2248348 h 2248348"/>
              <a:gd name="connsiteX0" fmla="*/ 574296 w 862603"/>
              <a:gd name="connsiteY0" fmla="*/ 0 h 2194560"/>
              <a:gd name="connsiteX1" fmla="*/ 853994 w 862603"/>
              <a:gd name="connsiteY1" fmla="*/ 419548 h 2194560"/>
              <a:gd name="connsiteX2" fmla="*/ 294597 w 862603"/>
              <a:gd name="connsiteY2" fmla="*/ 451821 h 2194560"/>
              <a:gd name="connsiteX3" fmla="*/ 660357 w 862603"/>
              <a:gd name="connsiteY3" fmla="*/ 882127 h 2194560"/>
              <a:gd name="connsiteX4" fmla="*/ 165505 w 862603"/>
              <a:gd name="connsiteY4" fmla="*/ 957431 h 2194560"/>
              <a:gd name="connsiteX5" fmla="*/ 606568 w 862603"/>
              <a:gd name="connsiteY5" fmla="*/ 1387737 h 2194560"/>
              <a:gd name="connsiteX6" fmla="*/ 14898 w 862603"/>
              <a:gd name="connsiteY6" fmla="*/ 1473798 h 2194560"/>
              <a:gd name="connsiteX7" fmla="*/ 477477 w 862603"/>
              <a:gd name="connsiteY7" fmla="*/ 1828800 h 2194560"/>
              <a:gd name="connsiteX8" fmla="*/ 68686 w 862603"/>
              <a:gd name="connsiteY8" fmla="*/ 1957892 h 2194560"/>
              <a:gd name="connsiteX9" fmla="*/ 4140 w 862603"/>
              <a:gd name="connsiteY9" fmla="*/ 2194560 h 2194560"/>
              <a:gd name="connsiteX0" fmla="*/ 574296 w 862603"/>
              <a:gd name="connsiteY0" fmla="*/ 0 h 2194560"/>
              <a:gd name="connsiteX1" fmla="*/ 853994 w 862603"/>
              <a:gd name="connsiteY1" fmla="*/ 419548 h 2194560"/>
              <a:gd name="connsiteX2" fmla="*/ 294597 w 862603"/>
              <a:gd name="connsiteY2" fmla="*/ 451821 h 2194560"/>
              <a:gd name="connsiteX3" fmla="*/ 660357 w 862603"/>
              <a:gd name="connsiteY3" fmla="*/ 882127 h 2194560"/>
              <a:gd name="connsiteX4" fmla="*/ 165505 w 862603"/>
              <a:gd name="connsiteY4" fmla="*/ 957431 h 2194560"/>
              <a:gd name="connsiteX5" fmla="*/ 552780 w 862603"/>
              <a:gd name="connsiteY5" fmla="*/ 1376980 h 2194560"/>
              <a:gd name="connsiteX6" fmla="*/ 14898 w 862603"/>
              <a:gd name="connsiteY6" fmla="*/ 1473798 h 2194560"/>
              <a:gd name="connsiteX7" fmla="*/ 477477 w 862603"/>
              <a:gd name="connsiteY7" fmla="*/ 1828800 h 2194560"/>
              <a:gd name="connsiteX8" fmla="*/ 68686 w 862603"/>
              <a:gd name="connsiteY8" fmla="*/ 1957892 h 2194560"/>
              <a:gd name="connsiteX9" fmla="*/ 4140 w 862603"/>
              <a:gd name="connsiteY9" fmla="*/ 2194560 h 2194560"/>
              <a:gd name="connsiteX0" fmla="*/ 572963 w 861270"/>
              <a:gd name="connsiteY0" fmla="*/ 0 h 2194560"/>
              <a:gd name="connsiteX1" fmla="*/ 852661 w 861270"/>
              <a:gd name="connsiteY1" fmla="*/ 419548 h 2194560"/>
              <a:gd name="connsiteX2" fmla="*/ 293264 w 861270"/>
              <a:gd name="connsiteY2" fmla="*/ 451821 h 2194560"/>
              <a:gd name="connsiteX3" fmla="*/ 659024 w 861270"/>
              <a:gd name="connsiteY3" fmla="*/ 882127 h 2194560"/>
              <a:gd name="connsiteX4" fmla="*/ 164172 w 861270"/>
              <a:gd name="connsiteY4" fmla="*/ 957431 h 2194560"/>
              <a:gd name="connsiteX5" fmla="*/ 551447 w 861270"/>
              <a:gd name="connsiteY5" fmla="*/ 1376980 h 2194560"/>
              <a:gd name="connsiteX6" fmla="*/ 13565 w 861270"/>
              <a:gd name="connsiteY6" fmla="*/ 1473798 h 2194560"/>
              <a:gd name="connsiteX7" fmla="*/ 422356 w 861270"/>
              <a:gd name="connsiteY7" fmla="*/ 1839557 h 2194560"/>
              <a:gd name="connsiteX8" fmla="*/ 67353 w 861270"/>
              <a:gd name="connsiteY8" fmla="*/ 1957892 h 2194560"/>
              <a:gd name="connsiteX9" fmla="*/ 2807 w 861270"/>
              <a:gd name="connsiteY9" fmla="*/ 2194560 h 2194560"/>
              <a:gd name="connsiteX0" fmla="*/ 551448 w 859485"/>
              <a:gd name="connsiteY0" fmla="*/ 0 h 2119256"/>
              <a:gd name="connsiteX1" fmla="*/ 852661 w 859485"/>
              <a:gd name="connsiteY1" fmla="*/ 344244 h 2119256"/>
              <a:gd name="connsiteX2" fmla="*/ 293264 w 859485"/>
              <a:gd name="connsiteY2" fmla="*/ 376517 h 2119256"/>
              <a:gd name="connsiteX3" fmla="*/ 659024 w 859485"/>
              <a:gd name="connsiteY3" fmla="*/ 806823 h 2119256"/>
              <a:gd name="connsiteX4" fmla="*/ 164172 w 859485"/>
              <a:gd name="connsiteY4" fmla="*/ 882127 h 2119256"/>
              <a:gd name="connsiteX5" fmla="*/ 551447 w 859485"/>
              <a:gd name="connsiteY5" fmla="*/ 1301676 h 2119256"/>
              <a:gd name="connsiteX6" fmla="*/ 13565 w 859485"/>
              <a:gd name="connsiteY6" fmla="*/ 1398494 h 2119256"/>
              <a:gd name="connsiteX7" fmla="*/ 422356 w 859485"/>
              <a:gd name="connsiteY7" fmla="*/ 1764253 h 2119256"/>
              <a:gd name="connsiteX8" fmla="*/ 67353 w 859485"/>
              <a:gd name="connsiteY8" fmla="*/ 1882588 h 2119256"/>
              <a:gd name="connsiteX9" fmla="*/ 2807 w 859485"/>
              <a:gd name="connsiteY9" fmla="*/ 2119256 h 2119256"/>
              <a:gd name="connsiteX0" fmla="*/ 551448 w 859485"/>
              <a:gd name="connsiteY0" fmla="*/ 0 h 2119256"/>
              <a:gd name="connsiteX1" fmla="*/ 852661 w 859485"/>
              <a:gd name="connsiteY1" fmla="*/ 344244 h 2119256"/>
              <a:gd name="connsiteX2" fmla="*/ 293264 w 859485"/>
              <a:gd name="connsiteY2" fmla="*/ 376517 h 2119256"/>
              <a:gd name="connsiteX3" fmla="*/ 659024 w 859485"/>
              <a:gd name="connsiteY3" fmla="*/ 806823 h 2119256"/>
              <a:gd name="connsiteX4" fmla="*/ 164172 w 859485"/>
              <a:gd name="connsiteY4" fmla="*/ 882127 h 2119256"/>
              <a:gd name="connsiteX5" fmla="*/ 551447 w 859485"/>
              <a:gd name="connsiteY5" fmla="*/ 1301676 h 2119256"/>
              <a:gd name="connsiteX6" fmla="*/ 13565 w 859485"/>
              <a:gd name="connsiteY6" fmla="*/ 1398494 h 2119256"/>
              <a:gd name="connsiteX7" fmla="*/ 422356 w 859485"/>
              <a:gd name="connsiteY7" fmla="*/ 1764253 h 2119256"/>
              <a:gd name="connsiteX8" fmla="*/ 67353 w 859485"/>
              <a:gd name="connsiteY8" fmla="*/ 1861073 h 2119256"/>
              <a:gd name="connsiteX9" fmla="*/ 2807 w 859485"/>
              <a:gd name="connsiteY9" fmla="*/ 2119256 h 2119256"/>
              <a:gd name="connsiteX0" fmla="*/ 613808 w 921845"/>
              <a:gd name="connsiteY0" fmla="*/ 0 h 2119256"/>
              <a:gd name="connsiteX1" fmla="*/ 915021 w 921845"/>
              <a:gd name="connsiteY1" fmla="*/ 344244 h 2119256"/>
              <a:gd name="connsiteX2" fmla="*/ 355624 w 921845"/>
              <a:gd name="connsiteY2" fmla="*/ 376517 h 2119256"/>
              <a:gd name="connsiteX3" fmla="*/ 721384 w 921845"/>
              <a:gd name="connsiteY3" fmla="*/ 806823 h 2119256"/>
              <a:gd name="connsiteX4" fmla="*/ 226532 w 921845"/>
              <a:gd name="connsiteY4" fmla="*/ 882127 h 2119256"/>
              <a:gd name="connsiteX5" fmla="*/ 613807 w 921845"/>
              <a:gd name="connsiteY5" fmla="*/ 1301676 h 2119256"/>
              <a:gd name="connsiteX6" fmla="*/ 75925 w 921845"/>
              <a:gd name="connsiteY6" fmla="*/ 1398494 h 2119256"/>
              <a:gd name="connsiteX7" fmla="*/ 484716 w 921845"/>
              <a:gd name="connsiteY7" fmla="*/ 1764253 h 2119256"/>
              <a:gd name="connsiteX8" fmla="*/ 129713 w 921845"/>
              <a:gd name="connsiteY8" fmla="*/ 1861073 h 2119256"/>
              <a:gd name="connsiteX9" fmla="*/ 621 w 921845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29092 w 921224"/>
              <a:gd name="connsiteY8" fmla="*/ 186107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29092 w 921224"/>
              <a:gd name="connsiteY8" fmla="*/ 186107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39252 w 921224"/>
              <a:gd name="connsiteY8" fmla="*/ 183059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39252 w 921224"/>
              <a:gd name="connsiteY8" fmla="*/ 183059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95132 w 921224"/>
              <a:gd name="connsiteY8" fmla="*/ 185091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64652 w 921224"/>
              <a:gd name="connsiteY8" fmla="*/ 181027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64652 w 921224"/>
              <a:gd name="connsiteY8" fmla="*/ 1810273 h 2119256"/>
              <a:gd name="connsiteX9" fmla="*/ 0 w 921224"/>
              <a:gd name="connsiteY9" fmla="*/ 2119256 h 2119256"/>
              <a:gd name="connsiteX0" fmla="*/ 613187 w 921224"/>
              <a:gd name="connsiteY0" fmla="*/ 0 h 2119256"/>
              <a:gd name="connsiteX1" fmla="*/ 914400 w 921224"/>
              <a:gd name="connsiteY1" fmla="*/ 344244 h 2119256"/>
              <a:gd name="connsiteX2" fmla="*/ 355003 w 921224"/>
              <a:gd name="connsiteY2" fmla="*/ 376517 h 2119256"/>
              <a:gd name="connsiteX3" fmla="*/ 720763 w 921224"/>
              <a:gd name="connsiteY3" fmla="*/ 806823 h 2119256"/>
              <a:gd name="connsiteX4" fmla="*/ 225911 w 921224"/>
              <a:gd name="connsiteY4" fmla="*/ 882127 h 2119256"/>
              <a:gd name="connsiteX5" fmla="*/ 613186 w 921224"/>
              <a:gd name="connsiteY5" fmla="*/ 1301676 h 2119256"/>
              <a:gd name="connsiteX6" fmla="*/ 75304 w 921224"/>
              <a:gd name="connsiteY6" fmla="*/ 1398494 h 2119256"/>
              <a:gd name="connsiteX7" fmla="*/ 484095 w 921224"/>
              <a:gd name="connsiteY7" fmla="*/ 1764253 h 2119256"/>
              <a:gd name="connsiteX8" fmla="*/ 164652 w 921224"/>
              <a:gd name="connsiteY8" fmla="*/ 1810273 h 2119256"/>
              <a:gd name="connsiteX9" fmla="*/ 0 w 921224"/>
              <a:gd name="connsiteY9" fmla="*/ 2119256 h 2119256"/>
              <a:gd name="connsiteX0" fmla="*/ 613187 w 877361"/>
              <a:gd name="connsiteY0" fmla="*/ 0 h 2119256"/>
              <a:gd name="connsiteX1" fmla="*/ 868680 w 877361"/>
              <a:gd name="connsiteY1" fmla="*/ 344244 h 2119256"/>
              <a:gd name="connsiteX2" fmla="*/ 355003 w 877361"/>
              <a:gd name="connsiteY2" fmla="*/ 376517 h 2119256"/>
              <a:gd name="connsiteX3" fmla="*/ 720763 w 877361"/>
              <a:gd name="connsiteY3" fmla="*/ 806823 h 2119256"/>
              <a:gd name="connsiteX4" fmla="*/ 225911 w 877361"/>
              <a:gd name="connsiteY4" fmla="*/ 882127 h 2119256"/>
              <a:gd name="connsiteX5" fmla="*/ 613186 w 877361"/>
              <a:gd name="connsiteY5" fmla="*/ 1301676 h 2119256"/>
              <a:gd name="connsiteX6" fmla="*/ 75304 w 877361"/>
              <a:gd name="connsiteY6" fmla="*/ 1398494 h 2119256"/>
              <a:gd name="connsiteX7" fmla="*/ 484095 w 877361"/>
              <a:gd name="connsiteY7" fmla="*/ 1764253 h 2119256"/>
              <a:gd name="connsiteX8" fmla="*/ 164652 w 877361"/>
              <a:gd name="connsiteY8" fmla="*/ 1810273 h 2119256"/>
              <a:gd name="connsiteX9" fmla="*/ 0 w 877361"/>
              <a:gd name="connsiteY9" fmla="*/ 2119256 h 2119256"/>
              <a:gd name="connsiteX0" fmla="*/ 679227 w 886917"/>
              <a:gd name="connsiteY0" fmla="*/ 0 h 2058296"/>
              <a:gd name="connsiteX1" fmla="*/ 868680 w 886917"/>
              <a:gd name="connsiteY1" fmla="*/ 283284 h 2058296"/>
              <a:gd name="connsiteX2" fmla="*/ 355003 w 886917"/>
              <a:gd name="connsiteY2" fmla="*/ 315557 h 2058296"/>
              <a:gd name="connsiteX3" fmla="*/ 720763 w 886917"/>
              <a:gd name="connsiteY3" fmla="*/ 745863 h 2058296"/>
              <a:gd name="connsiteX4" fmla="*/ 225911 w 886917"/>
              <a:gd name="connsiteY4" fmla="*/ 821167 h 2058296"/>
              <a:gd name="connsiteX5" fmla="*/ 613186 w 886917"/>
              <a:gd name="connsiteY5" fmla="*/ 1240716 h 2058296"/>
              <a:gd name="connsiteX6" fmla="*/ 75304 w 886917"/>
              <a:gd name="connsiteY6" fmla="*/ 1337534 h 2058296"/>
              <a:gd name="connsiteX7" fmla="*/ 484095 w 886917"/>
              <a:gd name="connsiteY7" fmla="*/ 1703293 h 2058296"/>
              <a:gd name="connsiteX8" fmla="*/ 164652 w 886917"/>
              <a:gd name="connsiteY8" fmla="*/ 1749313 h 2058296"/>
              <a:gd name="connsiteX9" fmla="*/ 0 w 886917"/>
              <a:gd name="connsiteY9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484095 w 886231"/>
              <a:gd name="connsiteY7" fmla="*/ 1703293 h 2058296"/>
              <a:gd name="connsiteX8" fmla="*/ 164652 w 886231"/>
              <a:gd name="connsiteY8" fmla="*/ 1749313 h 2058296"/>
              <a:gd name="connsiteX9" fmla="*/ 0 w 886231"/>
              <a:gd name="connsiteY9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484095 w 886231"/>
              <a:gd name="connsiteY7" fmla="*/ 1703293 h 2058296"/>
              <a:gd name="connsiteX8" fmla="*/ 0 w 886231"/>
              <a:gd name="connsiteY8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509434 w 886231"/>
              <a:gd name="connsiteY7" fmla="*/ 1636809 h 2058296"/>
              <a:gd name="connsiteX8" fmla="*/ 0 w 886231"/>
              <a:gd name="connsiteY8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509434 w 886231"/>
              <a:gd name="connsiteY7" fmla="*/ 1636809 h 2058296"/>
              <a:gd name="connsiteX8" fmla="*/ 0 w 886231"/>
              <a:gd name="connsiteY8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509434 w 886231"/>
              <a:gd name="connsiteY7" fmla="*/ 1636809 h 2058296"/>
              <a:gd name="connsiteX8" fmla="*/ 0 w 886231"/>
              <a:gd name="connsiteY8" fmla="*/ 2058296 h 2058296"/>
              <a:gd name="connsiteX0" fmla="*/ 679227 w 886231"/>
              <a:gd name="connsiteY0" fmla="*/ 0 h 2058296"/>
              <a:gd name="connsiteX1" fmla="*/ 868680 w 886231"/>
              <a:gd name="connsiteY1" fmla="*/ 283284 h 2058296"/>
              <a:gd name="connsiteX2" fmla="*/ 365163 w 886231"/>
              <a:gd name="connsiteY2" fmla="*/ 330797 h 2058296"/>
              <a:gd name="connsiteX3" fmla="*/ 720763 w 886231"/>
              <a:gd name="connsiteY3" fmla="*/ 745863 h 2058296"/>
              <a:gd name="connsiteX4" fmla="*/ 225911 w 886231"/>
              <a:gd name="connsiteY4" fmla="*/ 821167 h 2058296"/>
              <a:gd name="connsiteX5" fmla="*/ 613186 w 886231"/>
              <a:gd name="connsiteY5" fmla="*/ 1240716 h 2058296"/>
              <a:gd name="connsiteX6" fmla="*/ 75304 w 886231"/>
              <a:gd name="connsiteY6" fmla="*/ 1337534 h 2058296"/>
              <a:gd name="connsiteX7" fmla="*/ 509434 w 886231"/>
              <a:gd name="connsiteY7" fmla="*/ 1636809 h 2058296"/>
              <a:gd name="connsiteX8" fmla="*/ 134379 w 886231"/>
              <a:gd name="connsiteY8" fmla="*/ 1727591 h 2058296"/>
              <a:gd name="connsiteX9" fmla="*/ 0 w 886231"/>
              <a:gd name="connsiteY9" fmla="*/ 2058296 h 2058296"/>
              <a:gd name="connsiteX0" fmla="*/ 392948 w 868732"/>
              <a:gd name="connsiteY0" fmla="*/ 1 h 2108855"/>
              <a:gd name="connsiteX1" fmla="*/ 868680 w 868732"/>
              <a:gd name="connsiteY1" fmla="*/ 333843 h 2108855"/>
              <a:gd name="connsiteX2" fmla="*/ 365163 w 868732"/>
              <a:gd name="connsiteY2" fmla="*/ 381356 h 2108855"/>
              <a:gd name="connsiteX3" fmla="*/ 720763 w 868732"/>
              <a:gd name="connsiteY3" fmla="*/ 796422 h 2108855"/>
              <a:gd name="connsiteX4" fmla="*/ 225911 w 868732"/>
              <a:gd name="connsiteY4" fmla="*/ 871726 h 2108855"/>
              <a:gd name="connsiteX5" fmla="*/ 613186 w 868732"/>
              <a:gd name="connsiteY5" fmla="*/ 1291275 h 2108855"/>
              <a:gd name="connsiteX6" fmla="*/ 75304 w 868732"/>
              <a:gd name="connsiteY6" fmla="*/ 1388093 h 2108855"/>
              <a:gd name="connsiteX7" fmla="*/ 509434 w 868732"/>
              <a:gd name="connsiteY7" fmla="*/ 1687368 h 2108855"/>
              <a:gd name="connsiteX8" fmla="*/ 134379 w 868732"/>
              <a:gd name="connsiteY8" fmla="*/ 1778150 h 2108855"/>
              <a:gd name="connsiteX9" fmla="*/ 0 w 868732"/>
              <a:gd name="connsiteY9" fmla="*/ 2108855 h 2108855"/>
              <a:gd name="connsiteX0" fmla="*/ 415496 w 868861"/>
              <a:gd name="connsiteY0" fmla="*/ 0 h 2048672"/>
              <a:gd name="connsiteX1" fmla="*/ 868680 w 868861"/>
              <a:gd name="connsiteY1" fmla="*/ 273660 h 2048672"/>
              <a:gd name="connsiteX2" fmla="*/ 365163 w 868861"/>
              <a:gd name="connsiteY2" fmla="*/ 321173 h 2048672"/>
              <a:gd name="connsiteX3" fmla="*/ 720763 w 868861"/>
              <a:gd name="connsiteY3" fmla="*/ 736239 h 2048672"/>
              <a:gd name="connsiteX4" fmla="*/ 225911 w 868861"/>
              <a:gd name="connsiteY4" fmla="*/ 811543 h 2048672"/>
              <a:gd name="connsiteX5" fmla="*/ 613186 w 868861"/>
              <a:gd name="connsiteY5" fmla="*/ 1231092 h 2048672"/>
              <a:gd name="connsiteX6" fmla="*/ 75304 w 868861"/>
              <a:gd name="connsiteY6" fmla="*/ 1327910 h 2048672"/>
              <a:gd name="connsiteX7" fmla="*/ 509434 w 868861"/>
              <a:gd name="connsiteY7" fmla="*/ 1627185 h 2048672"/>
              <a:gd name="connsiteX8" fmla="*/ 134379 w 868861"/>
              <a:gd name="connsiteY8" fmla="*/ 1717967 h 2048672"/>
              <a:gd name="connsiteX9" fmla="*/ 0 w 868861"/>
              <a:gd name="connsiteY9" fmla="*/ 2048672 h 2048672"/>
              <a:gd name="connsiteX0" fmla="*/ 611770 w 876708"/>
              <a:gd name="connsiteY0" fmla="*/ 1 h 2132653"/>
              <a:gd name="connsiteX1" fmla="*/ 868680 w 876708"/>
              <a:gd name="connsiteY1" fmla="*/ 357641 h 2132653"/>
              <a:gd name="connsiteX2" fmla="*/ 365163 w 876708"/>
              <a:gd name="connsiteY2" fmla="*/ 405154 h 2132653"/>
              <a:gd name="connsiteX3" fmla="*/ 720763 w 876708"/>
              <a:gd name="connsiteY3" fmla="*/ 820220 h 2132653"/>
              <a:gd name="connsiteX4" fmla="*/ 225911 w 876708"/>
              <a:gd name="connsiteY4" fmla="*/ 895524 h 2132653"/>
              <a:gd name="connsiteX5" fmla="*/ 613186 w 876708"/>
              <a:gd name="connsiteY5" fmla="*/ 1315073 h 2132653"/>
              <a:gd name="connsiteX6" fmla="*/ 75304 w 876708"/>
              <a:gd name="connsiteY6" fmla="*/ 1411891 h 2132653"/>
              <a:gd name="connsiteX7" fmla="*/ 509434 w 876708"/>
              <a:gd name="connsiteY7" fmla="*/ 1711166 h 2132653"/>
              <a:gd name="connsiteX8" fmla="*/ 134379 w 876708"/>
              <a:gd name="connsiteY8" fmla="*/ 1801948 h 2132653"/>
              <a:gd name="connsiteX9" fmla="*/ 0 w 876708"/>
              <a:gd name="connsiteY9" fmla="*/ 2132653 h 2132653"/>
              <a:gd name="connsiteX0" fmla="*/ 611770 w 873013"/>
              <a:gd name="connsiteY0" fmla="*/ 1 h 2132653"/>
              <a:gd name="connsiteX1" fmla="*/ 868680 w 873013"/>
              <a:gd name="connsiteY1" fmla="*/ 357641 h 2132653"/>
              <a:gd name="connsiteX2" fmla="*/ 365163 w 873013"/>
              <a:gd name="connsiteY2" fmla="*/ 405154 h 2132653"/>
              <a:gd name="connsiteX3" fmla="*/ 720763 w 873013"/>
              <a:gd name="connsiteY3" fmla="*/ 820220 h 2132653"/>
              <a:gd name="connsiteX4" fmla="*/ 225911 w 873013"/>
              <a:gd name="connsiteY4" fmla="*/ 895524 h 2132653"/>
              <a:gd name="connsiteX5" fmla="*/ 613186 w 873013"/>
              <a:gd name="connsiteY5" fmla="*/ 1315073 h 2132653"/>
              <a:gd name="connsiteX6" fmla="*/ 75304 w 873013"/>
              <a:gd name="connsiteY6" fmla="*/ 1411891 h 2132653"/>
              <a:gd name="connsiteX7" fmla="*/ 509434 w 873013"/>
              <a:gd name="connsiteY7" fmla="*/ 1711166 h 2132653"/>
              <a:gd name="connsiteX8" fmla="*/ 134379 w 873013"/>
              <a:gd name="connsiteY8" fmla="*/ 1801948 h 2132653"/>
              <a:gd name="connsiteX9" fmla="*/ 0 w 873013"/>
              <a:gd name="connsiteY9" fmla="*/ 2132653 h 2132653"/>
              <a:gd name="connsiteX0" fmla="*/ 611770 w 924997"/>
              <a:gd name="connsiteY0" fmla="*/ 1 h 2132653"/>
              <a:gd name="connsiteX1" fmla="*/ 921322 w 924997"/>
              <a:gd name="connsiteY1" fmla="*/ 292002 h 2132653"/>
              <a:gd name="connsiteX2" fmla="*/ 365163 w 924997"/>
              <a:gd name="connsiteY2" fmla="*/ 405154 h 2132653"/>
              <a:gd name="connsiteX3" fmla="*/ 720763 w 924997"/>
              <a:gd name="connsiteY3" fmla="*/ 820220 h 2132653"/>
              <a:gd name="connsiteX4" fmla="*/ 225911 w 924997"/>
              <a:gd name="connsiteY4" fmla="*/ 895524 h 2132653"/>
              <a:gd name="connsiteX5" fmla="*/ 613186 w 924997"/>
              <a:gd name="connsiteY5" fmla="*/ 1315073 h 2132653"/>
              <a:gd name="connsiteX6" fmla="*/ 75304 w 924997"/>
              <a:gd name="connsiteY6" fmla="*/ 1411891 h 2132653"/>
              <a:gd name="connsiteX7" fmla="*/ 509434 w 924997"/>
              <a:gd name="connsiteY7" fmla="*/ 1711166 h 2132653"/>
              <a:gd name="connsiteX8" fmla="*/ 134379 w 924997"/>
              <a:gd name="connsiteY8" fmla="*/ 1801948 h 2132653"/>
              <a:gd name="connsiteX9" fmla="*/ 0 w 924997"/>
              <a:gd name="connsiteY9" fmla="*/ 2132653 h 2132653"/>
              <a:gd name="connsiteX0" fmla="*/ 611770 w 924635"/>
              <a:gd name="connsiteY0" fmla="*/ 1 h 2132653"/>
              <a:gd name="connsiteX1" fmla="*/ 921322 w 924635"/>
              <a:gd name="connsiteY1" fmla="*/ 292002 h 2132653"/>
              <a:gd name="connsiteX2" fmla="*/ 378827 w 924635"/>
              <a:gd name="connsiteY2" fmla="*/ 526212 h 2132653"/>
              <a:gd name="connsiteX3" fmla="*/ 720763 w 924635"/>
              <a:gd name="connsiteY3" fmla="*/ 820220 h 2132653"/>
              <a:gd name="connsiteX4" fmla="*/ 225911 w 924635"/>
              <a:gd name="connsiteY4" fmla="*/ 895524 h 2132653"/>
              <a:gd name="connsiteX5" fmla="*/ 613186 w 924635"/>
              <a:gd name="connsiteY5" fmla="*/ 1315073 h 2132653"/>
              <a:gd name="connsiteX6" fmla="*/ 75304 w 924635"/>
              <a:gd name="connsiteY6" fmla="*/ 1411891 h 2132653"/>
              <a:gd name="connsiteX7" fmla="*/ 509434 w 924635"/>
              <a:gd name="connsiteY7" fmla="*/ 1711166 h 2132653"/>
              <a:gd name="connsiteX8" fmla="*/ 134379 w 924635"/>
              <a:gd name="connsiteY8" fmla="*/ 1801948 h 2132653"/>
              <a:gd name="connsiteX9" fmla="*/ 0 w 924635"/>
              <a:gd name="connsiteY9" fmla="*/ 2132653 h 2132653"/>
              <a:gd name="connsiteX0" fmla="*/ 611770 w 924639"/>
              <a:gd name="connsiteY0" fmla="*/ 1 h 2132653"/>
              <a:gd name="connsiteX1" fmla="*/ 921322 w 924639"/>
              <a:gd name="connsiteY1" fmla="*/ 292002 h 2132653"/>
              <a:gd name="connsiteX2" fmla="*/ 378827 w 924639"/>
              <a:gd name="connsiteY2" fmla="*/ 526212 h 2132653"/>
              <a:gd name="connsiteX3" fmla="*/ 762219 w 924639"/>
              <a:gd name="connsiteY3" fmla="*/ 777587 h 2132653"/>
              <a:gd name="connsiteX4" fmla="*/ 225911 w 924639"/>
              <a:gd name="connsiteY4" fmla="*/ 895524 h 2132653"/>
              <a:gd name="connsiteX5" fmla="*/ 613186 w 924639"/>
              <a:gd name="connsiteY5" fmla="*/ 1315073 h 2132653"/>
              <a:gd name="connsiteX6" fmla="*/ 75304 w 924639"/>
              <a:gd name="connsiteY6" fmla="*/ 1411891 h 2132653"/>
              <a:gd name="connsiteX7" fmla="*/ 509434 w 924639"/>
              <a:gd name="connsiteY7" fmla="*/ 1711166 h 2132653"/>
              <a:gd name="connsiteX8" fmla="*/ 134379 w 924639"/>
              <a:gd name="connsiteY8" fmla="*/ 1801948 h 2132653"/>
              <a:gd name="connsiteX9" fmla="*/ 0 w 924639"/>
              <a:gd name="connsiteY9" fmla="*/ 2132653 h 2132653"/>
              <a:gd name="connsiteX0" fmla="*/ 611770 w 924635"/>
              <a:gd name="connsiteY0" fmla="*/ 1 h 2132653"/>
              <a:gd name="connsiteX1" fmla="*/ 921322 w 924635"/>
              <a:gd name="connsiteY1" fmla="*/ 292002 h 2132653"/>
              <a:gd name="connsiteX2" fmla="*/ 378827 w 924635"/>
              <a:gd name="connsiteY2" fmla="*/ 526212 h 2132653"/>
              <a:gd name="connsiteX3" fmla="*/ 762219 w 924635"/>
              <a:gd name="connsiteY3" fmla="*/ 777587 h 2132653"/>
              <a:gd name="connsiteX4" fmla="*/ 227238 w 924635"/>
              <a:gd name="connsiteY4" fmla="*/ 1020648 h 2132653"/>
              <a:gd name="connsiteX5" fmla="*/ 613186 w 924635"/>
              <a:gd name="connsiteY5" fmla="*/ 1315073 h 2132653"/>
              <a:gd name="connsiteX6" fmla="*/ 75304 w 924635"/>
              <a:gd name="connsiteY6" fmla="*/ 1411891 h 2132653"/>
              <a:gd name="connsiteX7" fmla="*/ 509434 w 924635"/>
              <a:gd name="connsiteY7" fmla="*/ 1711166 h 2132653"/>
              <a:gd name="connsiteX8" fmla="*/ 134379 w 924635"/>
              <a:gd name="connsiteY8" fmla="*/ 1801948 h 2132653"/>
              <a:gd name="connsiteX9" fmla="*/ 0 w 924635"/>
              <a:gd name="connsiteY9" fmla="*/ 2132653 h 2132653"/>
              <a:gd name="connsiteX0" fmla="*/ 611770 w 924639"/>
              <a:gd name="connsiteY0" fmla="*/ 1 h 2132653"/>
              <a:gd name="connsiteX1" fmla="*/ 921322 w 924639"/>
              <a:gd name="connsiteY1" fmla="*/ 292002 h 2132653"/>
              <a:gd name="connsiteX2" fmla="*/ 378827 w 924639"/>
              <a:gd name="connsiteY2" fmla="*/ 526212 h 2132653"/>
              <a:gd name="connsiteX3" fmla="*/ 762219 w 924639"/>
              <a:gd name="connsiteY3" fmla="*/ 777587 h 2132653"/>
              <a:gd name="connsiteX4" fmla="*/ 227238 w 924639"/>
              <a:gd name="connsiteY4" fmla="*/ 1020648 h 2132653"/>
              <a:gd name="connsiteX5" fmla="*/ 643461 w 924639"/>
              <a:gd name="connsiteY5" fmla="*/ 1295438 h 2132653"/>
              <a:gd name="connsiteX6" fmla="*/ 75304 w 924639"/>
              <a:gd name="connsiteY6" fmla="*/ 1411891 h 2132653"/>
              <a:gd name="connsiteX7" fmla="*/ 509434 w 924639"/>
              <a:gd name="connsiteY7" fmla="*/ 1711166 h 2132653"/>
              <a:gd name="connsiteX8" fmla="*/ 134379 w 924639"/>
              <a:gd name="connsiteY8" fmla="*/ 1801948 h 2132653"/>
              <a:gd name="connsiteX9" fmla="*/ 0 w 924639"/>
              <a:gd name="connsiteY9" fmla="*/ 2132653 h 2132653"/>
              <a:gd name="connsiteX0" fmla="*/ 611770 w 910310"/>
              <a:gd name="connsiteY0" fmla="*/ 1 h 2132653"/>
              <a:gd name="connsiteX1" fmla="*/ 906849 w 910310"/>
              <a:gd name="connsiteY1" fmla="*/ 364382 h 2132653"/>
              <a:gd name="connsiteX2" fmla="*/ 378827 w 910310"/>
              <a:gd name="connsiteY2" fmla="*/ 526212 h 2132653"/>
              <a:gd name="connsiteX3" fmla="*/ 762219 w 910310"/>
              <a:gd name="connsiteY3" fmla="*/ 777587 h 2132653"/>
              <a:gd name="connsiteX4" fmla="*/ 227238 w 910310"/>
              <a:gd name="connsiteY4" fmla="*/ 1020648 h 2132653"/>
              <a:gd name="connsiteX5" fmla="*/ 643461 w 910310"/>
              <a:gd name="connsiteY5" fmla="*/ 1295438 h 2132653"/>
              <a:gd name="connsiteX6" fmla="*/ 75304 w 910310"/>
              <a:gd name="connsiteY6" fmla="*/ 1411891 h 2132653"/>
              <a:gd name="connsiteX7" fmla="*/ 509434 w 910310"/>
              <a:gd name="connsiteY7" fmla="*/ 1711166 h 2132653"/>
              <a:gd name="connsiteX8" fmla="*/ 134379 w 910310"/>
              <a:gd name="connsiteY8" fmla="*/ 1801948 h 2132653"/>
              <a:gd name="connsiteX9" fmla="*/ 0 w 910310"/>
              <a:gd name="connsiteY9" fmla="*/ 2132653 h 2132653"/>
              <a:gd name="connsiteX0" fmla="*/ 611770 w 910310"/>
              <a:gd name="connsiteY0" fmla="*/ 1 h 2132653"/>
              <a:gd name="connsiteX1" fmla="*/ 906849 w 910310"/>
              <a:gd name="connsiteY1" fmla="*/ 364382 h 2132653"/>
              <a:gd name="connsiteX2" fmla="*/ 378827 w 910310"/>
              <a:gd name="connsiteY2" fmla="*/ 526212 h 2132653"/>
              <a:gd name="connsiteX3" fmla="*/ 762219 w 910310"/>
              <a:gd name="connsiteY3" fmla="*/ 777587 h 2132653"/>
              <a:gd name="connsiteX4" fmla="*/ 227238 w 910310"/>
              <a:gd name="connsiteY4" fmla="*/ 1020648 h 2132653"/>
              <a:gd name="connsiteX5" fmla="*/ 643461 w 910310"/>
              <a:gd name="connsiteY5" fmla="*/ 1295438 h 2132653"/>
              <a:gd name="connsiteX6" fmla="*/ 67577 w 910310"/>
              <a:gd name="connsiteY6" fmla="*/ 1491707 h 2132653"/>
              <a:gd name="connsiteX7" fmla="*/ 509434 w 910310"/>
              <a:gd name="connsiteY7" fmla="*/ 1711166 h 2132653"/>
              <a:gd name="connsiteX8" fmla="*/ 134379 w 910310"/>
              <a:gd name="connsiteY8" fmla="*/ 1801948 h 2132653"/>
              <a:gd name="connsiteX9" fmla="*/ 0 w 910310"/>
              <a:gd name="connsiteY9" fmla="*/ 2132653 h 2132653"/>
              <a:gd name="connsiteX0" fmla="*/ 611770 w 910310"/>
              <a:gd name="connsiteY0" fmla="*/ 1 h 2132653"/>
              <a:gd name="connsiteX1" fmla="*/ 906849 w 910310"/>
              <a:gd name="connsiteY1" fmla="*/ 364382 h 2132653"/>
              <a:gd name="connsiteX2" fmla="*/ 378827 w 910310"/>
              <a:gd name="connsiteY2" fmla="*/ 526212 h 2132653"/>
              <a:gd name="connsiteX3" fmla="*/ 741001 w 910310"/>
              <a:gd name="connsiteY3" fmla="*/ 842531 h 2132653"/>
              <a:gd name="connsiteX4" fmla="*/ 227238 w 910310"/>
              <a:gd name="connsiteY4" fmla="*/ 1020648 h 2132653"/>
              <a:gd name="connsiteX5" fmla="*/ 643461 w 910310"/>
              <a:gd name="connsiteY5" fmla="*/ 1295438 h 2132653"/>
              <a:gd name="connsiteX6" fmla="*/ 67577 w 910310"/>
              <a:gd name="connsiteY6" fmla="*/ 1491707 h 2132653"/>
              <a:gd name="connsiteX7" fmla="*/ 509434 w 910310"/>
              <a:gd name="connsiteY7" fmla="*/ 1711166 h 2132653"/>
              <a:gd name="connsiteX8" fmla="*/ 134379 w 910310"/>
              <a:gd name="connsiteY8" fmla="*/ 1801948 h 2132653"/>
              <a:gd name="connsiteX9" fmla="*/ 0 w 910310"/>
              <a:gd name="connsiteY9" fmla="*/ 2132653 h 2132653"/>
              <a:gd name="connsiteX0" fmla="*/ 611770 w 911410"/>
              <a:gd name="connsiteY0" fmla="*/ 1 h 2132653"/>
              <a:gd name="connsiteX1" fmla="*/ 633562 w 911410"/>
              <a:gd name="connsiteY1" fmla="*/ 232238 h 2132653"/>
              <a:gd name="connsiteX2" fmla="*/ 906849 w 911410"/>
              <a:gd name="connsiteY2" fmla="*/ 364382 h 2132653"/>
              <a:gd name="connsiteX3" fmla="*/ 378827 w 911410"/>
              <a:gd name="connsiteY3" fmla="*/ 526212 h 2132653"/>
              <a:gd name="connsiteX4" fmla="*/ 741001 w 911410"/>
              <a:gd name="connsiteY4" fmla="*/ 842531 h 2132653"/>
              <a:gd name="connsiteX5" fmla="*/ 227238 w 911410"/>
              <a:gd name="connsiteY5" fmla="*/ 1020648 h 2132653"/>
              <a:gd name="connsiteX6" fmla="*/ 643461 w 911410"/>
              <a:gd name="connsiteY6" fmla="*/ 1295438 h 2132653"/>
              <a:gd name="connsiteX7" fmla="*/ 67577 w 911410"/>
              <a:gd name="connsiteY7" fmla="*/ 1491707 h 2132653"/>
              <a:gd name="connsiteX8" fmla="*/ 509434 w 911410"/>
              <a:gd name="connsiteY8" fmla="*/ 1711166 h 2132653"/>
              <a:gd name="connsiteX9" fmla="*/ 134379 w 911410"/>
              <a:gd name="connsiteY9" fmla="*/ 1801948 h 2132653"/>
              <a:gd name="connsiteX10" fmla="*/ 0 w 911410"/>
              <a:gd name="connsiteY10" fmla="*/ 2132653 h 2132653"/>
              <a:gd name="connsiteX0" fmla="*/ 653226 w 911410"/>
              <a:gd name="connsiteY0" fmla="*/ 0 h 2175289"/>
              <a:gd name="connsiteX1" fmla="*/ 633562 w 911410"/>
              <a:gd name="connsiteY1" fmla="*/ 274874 h 2175289"/>
              <a:gd name="connsiteX2" fmla="*/ 906849 w 911410"/>
              <a:gd name="connsiteY2" fmla="*/ 407018 h 2175289"/>
              <a:gd name="connsiteX3" fmla="*/ 378827 w 911410"/>
              <a:gd name="connsiteY3" fmla="*/ 568848 h 2175289"/>
              <a:gd name="connsiteX4" fmla="*/ 741001 w 911410"/>
              <a:gd name="connsiteY4" fmla="*/ 885167 h 2175289"/>
              <a:gd name="connsiteX5" fmla="*/ 227238 w 911410"/>
              <a:gd name="connsiteY5" fmla="*/ 1063284 h 2175289"/>
              <a:gd name="connsiteX6" fmla="*/ 643461 w 911410"/>
              <a:gd name="connsiteY6" fmla="*/ 1338074 h 2175289"/>
              <a:gd name="connsiteX7" fmla="*/ 67577 w 911410"/>
              <a:gd name="connsiteY7" fmla="*/ 1534343 h 2175289"/>
              <a:gd name="connsiteX8" fmla="*/ 509434 w 911410"/>
              <a:gd name="connsiteY8" fmla="*/ 1753802 h 2175289"/>
              <a:gd name="connsiteX9" fmla="*/ 134379 w 911410"/>
              <a:gd name="connsiteY9" fmla="*/ 1844584 h 2175289"/>
              <a:gd name="connsiteX10" fmla="*/ 0 w 911410"/>
              <a:gd name="connsiteY10" fmla="*/ 2175289 h 2175289"/>
              <a:gd name="connsiteX0" fmla="*/ 653226 w 911251"/>
              <a:gd name="connsiteY0" fmla="*/ 0 h 2175289"/>
              <a:gd name="connsiteX1" fmla="*/ 630104 w 911251"/>
              <a:gd name="connsiteY1" fmla="*/ 218063 h 2175289"/>
              <a:gd name="connsiteX2" fmla="*/ 906849 w 911251"/>
              <a:gd name="connsiteY2" fmla="*/ 407018 h 2175289"/>
              <a:gd name="connsiteX3" fmla="*/ 378827 w 911251"/>
              <a:gd name="connsiteY3" fmla="*/ 568848 h 2175289"/>
              <a:gd name="connsiteX4" fmla="*/ 741001 w 911251"/>
              <a:gd name="connsiteY4" fmla="*/ 885167 h 2175289"/>
              <a:gd name="connsiteX5" fmla="*/ 227238 w 911251"/>
              <a:gd name="connsiteY5" fmla="*/ 1063284 h 2175289"/>
              <a:gd name="connsiteX6" fmla="*/ 643461 w 911251"/>
              <a:gd name="connsiteY6" fmla="*/ 1338074 h 2175289"/>
              <a:gd name="connsiteX7" fmla="*/ 67577 w 911251"/>
              <a:gd name="connsiteY7" fmla="*/ 1534343 h 2175289"/>
              <a:gd name="connsiteX8" fmla="*/ 509434 w 911251"/>
              <a:gd name="connsiteY8" fmla="*/ 1753802 h 2175289"/>
              <a:gd name="connsiteX9" fmla="*/ 134379 w 911251"/>
              <a:gd name="connsiteY9" fmla="*/ 1844584 h 2175289"/>
              <a:gd name="connsiteX10" fmla="*/ 0 w 911251"/>
              <a:gd name="connsiteY10" fmla="*/ 2175289 h 2175289"/>
              <a:gd name="connsiteX0" fmla="*/ 653226 w 911251"/>
              <a:gd name="connsiteY0" fmla="*/ 0 h 2175289"/>
              <a:gd name="connsiteX1" fmla="*/ 630104 w 911251"/>
              <a:gd name="connsiteY1" fmla="*/ 218063 h 2175289"/>
              <a:gd name="connsiteX2" fmla="*/ 906849 w 911251"/>
              <a:gd name="connsiteY2" fmla="*/ 407018 h 2175289"/>
              <a:gd name="connsiteX3" fmla="*/ 378827 w 911251"/>
              <a:gd name="connsiteY3" fmla="*/ 568848 h 2175289"/>
              <a:gd name="connsiteX4" fmla="*/ 741001 w 911251"/>
              <a:gd name="connsiteY4" fmla="*/ 885167 h 2175289"/>
              <a:gd name="connsiteX5" fmla="*/ 227238 w 911251"/>
              <a:gd name="connsiteY5" fmla="*/ 1063284 h 2175289"/>
              <a:gd name="connsiteX6" fmla="*/ 643461 w 911251"/>
              <a:gd name="connsiteY6" fmla="*/ 1338074 h 2175289"/>
              <a:gd name="connsiteX7" fmla="*/ 67577 w 911251"/>
              <a:gd name="connsiteY7" fmla="*/ 1534343 h 2175289"/>
              <a:gd name="connsiteX8" fmla="*/ 509434 w 911251"/>
              <a:gd name="connsiteY8" fmla="*/ 1753802 h 2175289"/>
              <a:gd name="connsiteX9" fmla="*/ 98513 w 911251"/>
              <a:gd name="connsiteY9" fmla="*/ 1875719 h 2175289"/>
              <a:gd name="connsiteX10" fmla="*/ 0 w 911251"/>
              <a:gd name="connsiteY10" fmla="*/ 2175289 h 2175289"/>
              <a:gd name="connsiteX0" fmla="*/ 653226 w 911251"/>
              <a:gd name="connsiteY0" fmla="*/ 0 h 2175289"/>
              <a:gd name="connsiteX1" fmla="*/ 630104 w 911251"/>
              <a:gd name="connsiteY1" fmla="*/ 218063 h 2175289"/>
              <a:gd name="connsiteX2" fmla="*/ 906849 w 911251"/>
              <a:gd name="connsiteY2" fmla="*/ 407018 h 2175289"/>
              <a:gd name="connsiteX3" fmla="*/ 378827 w 911251"/>
              <a:gd name="connsiteY3" fmla="*/ 568848 h 2175289"/>
              <a:gd name="connsiteX4" fmla="*/ 741001 w 911251"/>
              <a:gd name="connsiteY4" fmla="*/ 885167 h 2175289"/>
              <a:gd name="connsiteX5" fmla="*/ 227238 w 911251"/>
              <a:gd name="connsiteY5" fmla="*/ 1063284 h 2175289"/>
              <a:gd name="connsiteX6" fmla="*/ 643461 w 911251"/>
              <a:gd name="connsiteY6" fmla="*/ 1338074 h 2175289"/>
              <a:gd name="connsiteX7" fmla="*/ 67577 w 911251"/>
              <a:gd name="connsiteY7" fmla="*/ 1534343 h 2175289"/>
              <a:gd name="connsiteX8" fmla="*/ 599264 w 911251"/>
              <a:gd name="connsiteY8" fmla="*/ 1782156 h 2175289"/>
              <a:gd name="connsiteX9" fmla="*/ 98513 w 911251"/>
              <a:gd name="connsiteY9" fmla="*/ 1875719 h 2175289"/>
              <a:gd name="connsiteX10" fmla="*/ 0 w 911251"/>
              <a:gd name="connsiteY10" fmla="*/ 2175289 h 2175289"/>
              <a:gd name="connsiteX0" fmla="*/ 653226 w 911251"/>
              <a:gd name="connsiteY0" fmla="*/ 0 h 2175289"/>
              <a:gd name="connsiteX1" fmla="*/ 630104 w 911251"/>
              <a:gd name="connsiteY1" fmla="*/ 218063 h 2175289"/>
              <a:gd name="connsiteX2" fmla="*/ 906849 w 911251"/>
              <a:gd name="connsiteY2" fmla="*/ 407018 h 2175289"/>
              <a:gd name="connsiteX3" fmla="*/ 378827 w 911251"/>
              <a:gd name="connsiteY3" fmla="*/ 568848 h 2175289"/>
              <a:gd name="connsiteX4" fmla="*/ 741001 w 911251"/>
              <a:gd name="connsiteY4" fmla="*/ 885167 h 2175289"/>
              <a:gd name="connsiteX5" fmla="*/ 227238 w 911251"/>
              <a:gd name="connsiteY5" fmla="*/ 1063284 h 2175289"/>
              <a:gd name="connsiteX6" fmla="*/ 643461 w 911251"/>
              <a:gd name="connsiteY6" fmla="*/ 1338074 h 2175289"/>
              <a:gd name="connsiteX7" fmla="*/ 67577 w 911251"/>
              <a:gd name="connsiteY7" fmla="*/ 1534343 h 2175289"/>
              <a:gd name="connsiteX8" fmla="*/ 599264 w 911251"/>
              <a:gd name="connsiteY8" fmla="*/ 1782156 h 2175289"/>
              <a:gd name="connsiteX9" fmla="*/ 164823 w 911251"/>
              <a:gd name="connsiteY9" fmla="*/ 1931140 h 2175289"/>
              <a:gd name="connsiteX10" fmla="*/ 0 w 911251"/>
              <a:gd name="connsiteY10" fmla="*/ 2175289 h 2175289"/>
              <a:gd name="connsiteX0" fmla="*/ 643024 w 901049"/>
              <a:gd name="connsiteY0" fmla="*/ 0 h 2239536"/>
              <a:gd name="connsiteX1" fmla="*/ 619902 w 901049"/>
              <a:gd name="connsiteY1" fmla="*/ 218063 h 2239536"/>
              <a:gd name="connsiteX2" fmla="*/ 896647 w 901049"/>
              <a:gd name="connsiteY2" fmla="*/ 407018 h 2239536"/>
              <a:gd name="connsiteX3" fmla="*/ 368625 w 901049"/>
              <a:gd name="connsiteY3" fmla="*/ 568848 h 2239536"/>
              <a:gd name="connsiteX4" fmla="*/ 730799 w 901049"/>
              <a:gd name="connsiteY4" fmla="*/ 885167 h 2239536"/>
              <a:gd name="connsiteX5" fmla="*/ 217036 w 901049"/>
              <a:gd name="connsiteY5" fmla="*/ 1063284 h 2239536"/>
              <a:gd name="connsiteX6" fmla="*/ 633259 w 901049"/>
              <a:gd name="connsiteY6" fmla="*/ 1338074 h 2239536"/>
              <a:gd name="connsiteX7" fmla="*/ 57375 w 901049"/>
              <a:gd name="connsiteY7" fmla="*/ 1534343 h 2239536"/>
              <a:gd name="connsiteX8" fmla="*/ 589062 w 901049"/>
              <a:gd name="connsiteY8" fmla="*/ 1782156 h 2239536"/>
              <a:gd name="connsiteX9" fmla="*/ 154621 w 901049"/>
              <a:gd name="connsiteY9" fmla="*/ 1931140 h 2239536"/>
              <a:gd name="connsiteX10" fmla="*/ 1 w 901049"/>
              <a:gd name="connsiteY10" fmla="*/ 2239536 h 2239536"/>
              <a:gd name="connsiteX0" fmla="*/ 643024 w 902928"/>
              <a:gd name="connsiteY0" fmla="*/ 0 h 2239536"/>
              <a:gd name="connsiteX1" fmla="*/ 619902 w 902928"/>
              <a:gd name="connsiteY1" fmla="*/ 218063 h 2239536"/>
              <a:gd name="connsiteX2" fmla="*/ 896647 w 902928"/>
              <a:gd name="connsiteY2" fmla="*/ 407018 h 2239536"/>
              <a:gd name="connsiteX3" fmla="*/ 311808 w 902928"/>
              <a:gd name="connsiteY3" fmla="*/ 600443 h 2239536"/>
              <a:gd name="connsiteX4" fmla="*/ 730799 w 902928"/>
              <a:gd name="connsiteY4" fmla="*/ 885167 h 2239536"/>
              <a:gd name="connsiteX5" fmla="*/ 217036 w 902928"/>
              <a:gd name="connsiteY5" fmla="*/ 1063284 h 2239536"/>
              <a:gd name="connsiteX6" fmla="*/ 633259 w 902928"/>
              <a:gd name="connsiteY6" fmla="*/ 1338074 h 2239536"/>
              <a:gd name="connsiteX7" fmla="*/ 57375 w 902928"/>
              <a:gd name="connsiteY7" fmla="*/ 1534343 h 2239536"/>
              <a:gd name="connsiteX8" fmla="*/ 589062 w 902928"/>
              <a:gd name="connsiteY8" fmla="*/ 1782156 h 2239536"/>
              <a:gd name="connsiteX9" fmla="*/ 154621 w 902928"/>
              <a:gd name="connsiteY9" fmla="*/ 1931140 h 2239536"/>
              <a:gd name="connsiteX10" fmla="*/ 1 w 902928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217036 w 925000"/>
              <a:gd name="connsiteY5" fmla="*/ 1063284 h 2239536"/>
              <a:gd name="connsiteX6" fmla="*/ 633259 w 925000"/>
              <a:gd name="connsiteY6" fmla="*/ 1338074 h 2239536"/>
              <a:gd name="connsiteX7" fmla="*/ 57375 w 925000"/>
              <a:gd name="connsiteY7" fmla="*/ 1534343 h 2239536"/>
              <a:gd name="connsiteX8" fmla="*/ 589062 w 925000"/>
              <a:gd name="connsiteY8" fmla="*/ 1782156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217036 w 925000"/>
              <a:gd name="connsiteY5" fmla="*/ 1063284 h 2239536"/>
              <a:gd name="connsiteX6" fmla="*/ 633259 w 925000"/>
              <a:gd name="connsiteY6" fmla="*/ 1338074 h 2239536"/>
              <a:gd name="connsiteX7" fmla="*/ 105311 w 925000"/>
              <a:gd name="connsiteY7" fmla="*/ 1563623 h 2239536"/>
              <a:gd name="connsiteX8" fmla="*/ 589062 w 925000"/>
              <a:gd name="connsiteY8" fmla="*/ 1782156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217036 w 925000"/>
              <a:gd name="connsiteY5" fmla="*/ 1063284 h 2239536"/>
              <a:gd name="connsiteX6" fmla="*/ 633259 w 925000"/>
              <a:gd name="connsiteY6" fmla="*/ 1338074 h 2239536"/>
              <a:gd name="connsiteX7" fmla="*/ 105311 w 925000"/>
              <a:gd name="connsiteY7" fmla="*/ 1563623 h 2239536"/>
              <a:gd name="connsiteX8" fmla="*/ 529942 w 925000"/>
              <a:gd name="connsiteY8" fmla="*/ 1775879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217036 w 925000"/>
              <a:gd name="connsiteY5" fmla="*/ 1063284 h 2239536"/>
              <a:gd name="connsiteX6" fmla="*/ 633259 w 925000"/>
              <a:gd name="connsiteY6" fmla="*/ 1338074 h 2239536"/>
              <a:gd name="connsiteX7" fmla="*/ 53649 w 925000"/>
              <a:gd name="connsiteY7" fmla="*/ 1542010 h 2239536"/>
              <a:gd name="connsiteX8" fmla="*/ 529942 w 925000"/>
              <a:gd name="connsiteY8" fmla="*/ 1775879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217036 w 925000"/>
              <a:gd name="connsiteY5" fmla="*/ 1063284 h 2239536"/>
              <a:gd name="connsiteX6" fmla="*/ 633259 w 925000"/>
              <a:gd name="connsiteY6" fmla="*/ 1338074 h 2239536"/>
              <a:gd name="connsiteX7" fmla="*/ 70870 w 925000"/>
              <a:gd name="connsiteY7" fmla="*/ 1549214 h 2239536"/>
              <a:gd name="connsiteX8" fmla="*/ 529942 w 925000"/>
              <a:gd name="connsiteY8" fmla="*/ 1775879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154957 w 925000"/>
              <a:gd name="connsiteY5" fmla="*/ 1077301 h 2239536"/>
              <a:gd name="connsiteX6" fmla="*/ 633259 w 925000"/>
              <a:gd name="connsiteY6" fmla="*/ 1338074 h 2239536"/>
              <a:gd name="connsiteX7" fmla="*/ 70870 w 925000"/>
              <a:gd name="connsiteY7" fmla="*/ 1549214 h 2239536"/>
              <a:gd name="connsiteX8" fmla="*/ 529942 w 925000"/>
              <a:gd name="connsiteY8" fmla="*/ 1775879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  <a:gd name="connsiteX0" fmla="*/ 643024 w 925000"/>
              <a:gd name="connsiteY0" fmla="*/ 0 h 2239536"/>
              <a:gd name="connsiteX1" fmla="*/ 619902 w 925000"/>
              <a:gd name="connsiteY1" fmla="*/ 218063 h 2239536"/>
              <a:gd name="connsiteX2" fmla="*/ 919136 w 925000"/>
              <a:gd name="connsiteY2" fmla="*/ 431804 h 2239536"/>
              <a:gd name="connsiteX3" fmla="*/ 311808 w 925000"/>
              <a:gd name="connsiteY3" fmla="*/ 600443 h 2239536"/>
              <a:gd name="connsiteX4" fmla="*/ 730799 w 925000"/>
              <a:gd name="connsiteY4" fmla="*/ 885167 h 2239536"/>
              <a:gd name="connsiteX5" fmla="*/ 175905 w 925000"/>
              <a:gd name="connsiteY5" fmla="*/ 1076836 h 2239536"/>
              <a:gd name="connsiteX6" fmla="*/ 633259 w 925000"/>
              <a:gd name="connsiteY6" fmla="*/ 1338074 h 2239536"/>
              <a:gd name="connsiteX7" fmla="*/ 70870 w 925000"/>
              <a:gd name="connsiteY7" fmla="*/ 1549214 h 2239536"/>
              <a:gd name="connsiteX8" fmla="*/ 529942 w 925000"/>
              <a:gd name="connsiteY8" fmla="*/ 1775879 h 2239536"/>
              <a:gd name="connsiteX9" fmla="*/ 154621 w 925000"/>
              <a:gd name="connsiteY9" fmla="*/ 1931140 h 2239536"/>
              <a:gd name="connsiteX10" fmla="*/ 1 w 925000"/>
              <a:gd name="connsiteY10" fmla="*/ 2239536 h 223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5000" h="2239536">
                <a:moveTo>
                  <a:pt x="643024" y="0"/>
                </a:moveTo>
                <a:cubicBezTo>
                  <a:pt x="660860" y="30807"/>
                  <a:pt x="570722" y="157333"/>
                  <a:pt x="619902" y="218063"/>
                </a:cubicBezTo>
                <a:cubicBezTo>
                  <a:pt x="669082" y="278793"/>
                  <a:pt x="970485" y="368074"/>
                  <a:pt x="919136" y="431804"/>
                </a:cubicBezTo>
                <a:cubicBezTo>
                  <a:pt x="867787" y="495534"/>
                  <a:pt x="343197" y="524883"/>
                  <a:pt x="311808" y="600443"/>
                </a:cubicBezTo>
                <a:cubicBezTo>
                  <a:pt x="280419" y="676003"/>
                  <a:pt x="753449" y="805768"/>
                  <a:pt x="730799" y="885167"/>
                </a:cubicBezTo>
                <a:cubicBezTo>
                  <a:pt x="708149" y="964566"/>
                  <a:pt x="192162" y="1001352"/>
                  <a:pt x="175905" y="1076836"/>
                </a:cubicBezTo>
                <a:cubicBezTo>
                  <a:pt x="159648" y="1152320"/>
                  <a:pt x="650765" y="1259344"/>
                  <a:pt x="633259" y="1338074"/>
                </a:cubicBezTo>
                <a:cubicBezTo>
                  <a:pt x="615753" y="1416804"/>
                  <a:pt x="88089" y="1476247"/>
                  <a:pt x="70870" y="1549214"/>
                </a:cubicBezTo>
                <a:cubicBezTo>
                  <a:pt x="53651" y="1622181"/>
                  <a:pt x="515983" y="1712225"/>
                  <a:pt x="529942" y="1775879"/>
                </a:cubicBezTo>
                <a:cubicBezTo>
                  <a:pt x="543901" y="1839533"/>
                  <a:pt x="239527" y="1860892"/>
                  <a:pt x="154621" y="1931140"/>
                </a:cubicBezTo>
                <a:cubicBezTo>
                  <a:pt x="69715" y="2001388"/>
                  <a:pt x="29528" y="2198167"/>
                  <a:pt x="1" y="2239536"/>
                </a:cubicBez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3055D97C-03CF-4DC9-B4F2-8319815666DA}"/>
                  </a:ext>
                </a:extLst>
              </p:cNvPr>
              <p:cNvSpPr txBox="1"/>
              <p:nvPr/>
            </p:nvSpPr>
            <p:spPr>
              <a:xfrm>
                <a:off x="9550390" y="2683846"/>
                <a:ext cx="150617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dirty="0"/>
                  <a:t>VUV photons</a:t>
                </a:r>
              </a:p>
              <a:p>
                <a:r>
                  <a:rPr kumimoji="1" lang="en-US" altLang="ja-JP" sz="1600" dirty="0"/>
                  <a:t>(</a:t>
                </a:r>
                <a14:m>
                  <m:oMath xmlns:m="http://schemas.openxmlformats.org/officeDocument/2006/math">
                    <m:r>
                      <a:rPr kumimoji="1" lang="en-US" altLang="ja-JP" sz="16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kumimoji="1" lang="en-US" altLang="ja-JP" sz="1600" b="0" i="1" smtClean="0">
                        <a:latin typeface="Cambria Math" panose="02040503050406030204" pitchFamily="18" charset="0"/>
                      </a:rPr>
                      <m:t>~175</m:t>
                    </m:r>
                    <m:r>
                      <m:rPr>
                        <m:sty m:val="p"/>
                      </m:rPr>
                      <a:rPr kumimoji="1" lang="en-US" altLang="ja-JP" sz="1600" b="0" i="0" smtClean="0"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kumimoji="1" lang="en-US" altLang="ja-JP" sz="1600" dirty="0"/>
                  <a:t>)</a:t>
                </a:r>
                <a:endParaRPr kumimoji="1" lang="ja-JP" altLang="en-US" sz="1600" dirty="0"/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3055D97C-03CF-4DC9-B4F2-8319815666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50390" y="2683846"/>
                <a:ext cx="1506175" cy="584775"/>
              </a:xfrm>
              <a:prstGeom prst="rect">
                <a:avLst/>
              </a:prstGeom>
              <a:blipFill>
                <a:blip r:embed="rId6"/>
                <a:stretch>
                  <a:fillRect l="-2429" t="-3125" b="-12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34299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4910BD-E0DD-4076-8222-E6575CB93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SiPM annealing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32D23CA-C1E2-4524-BC0F-DCA4B8936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67A1CAA-C514-45C2-A186-9B23BC5FE8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827105"/>
            <a:ext cx="4620437" cy="3703229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3EB4711-E496-4345-AF41-7432D19EED84}"/>
              </a:ext>
            </a:extLst>
          </p:cNvPr>
          <p:cNvSpPr txBox="1"/>
          <p:nvPr/>
        </p:nvSpPr>
        <p:spPr>
          <a:xfrm>
            <a:off x="9547439" y="6125720"/>
            <a:ext cx="1168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6600"/>
                </a:solidFill>
                <a:latin typeface="AIGDT" panose="00000400000000000000" pitchFamily="2" charset="2"/>
              </a:rPr>
              <a:t>2016.7.7</a:t>
            </a:r>
            <a:endParaRPr kumimoji="1" lang="ja-JP" altLang="en-US" sz="1200" dirty="0">
              <a:solidFill>
                <a:srgbClr val="FF6600"/>
              </a:solidFill>
              <a:latin typeface="AIGDT" panose="00000400000000000000" pitchFamily="2" charset="2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3ED1F04E-7BAF-4421-985E-D118873AD8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361" y="3868679"/>
            <a:ext cx="3987926" cy="2951065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8293AC0-B42E-41C0-A044-D9FD3C1DB253}"/>
              </a:ext>
            </a:extLst>
          </p:cNvPr>
          <p:cNvSpPr txBox="1"/>
          <p:nvPr/>
        </p:nvSpPr>
        <p:spPr>
          <a:xfrm>
            <a:off x="1425689" y="4279007"/>
            <a:ext cx="3278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Reverse bias, room light</a:t>
            </a:r>
          </a:p>
          <a:p>
            <a:r>
              <a:rPr kumimoji="1" lang="en-US" altLang="ja-JP" dirty="0">
                <a:solidFill>
                  <a:schemeClr val="bg1"/>
                </a:solidFill>
              </a:rPr>
              <a:t>V</a:t>
            </a:r>
            <a:r>
              <a:rPr kumimoji="1" lang="en-US" altLang="ja-JP" baseline="-25000" dirty="0">
                <a:solidFill>
                  <a:schemeClr val="bg1"/>
                </a:solidFill>
              </a:rPr>
              <a:t>over</a:t>
            </a:r>
            <a:r>
              <a:rPr kumimoji="1" lang="en-US" altLang="ja-JP" dirty="0">
                <a:solidFill>
                  <a:schemeClr val="bg1"/>
                </a:solidFill>
              </a:rPr>
              <a:t>~7V, ~11mA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D076FE0-386D-4FD5-892E-7E3AE68A8E9B}"/>
              </a:ext>
            </a:extLst>
          </p:cNvPr>
          <p:cNvSpPr txBox="1"/>
          <p:nvPr/>
        </p:nvSpPr>
        <p:spPr>
          <a:xfrm>
            <a:off x="1198611" y="1635782"/>
            <a:ext cx="8079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Accumulated charges can be removed by </a:t>
            </a:r>
            <a:r>
              <a:rPr kumimoji="1" lang="en-US" altLang="ja-JP" b="1" dirty="0"/>
              <a:t>annealing (heating). </a:t>
            </a:r>
          </a:p>
          <a:p>
            <a:r>
              <a:rPr kumimoji="1" lang="en-US" altLang="ja-JP" dirty="0">
                <a:sym typeface="Wingdings" panose="05000000000000000000" pitchFamily="2" charset="2"/>
              </a:rPr>
              <a:t>     Generate Joule heat by applying reverse bias on MPPC under light </a:t>
            </a:r>
            <a:br>
              <a:rPr kumimoji="1" lang="en-US" altLang="ja-JP" dirty="0">
                <a:sym typeface="Wingdings" panose="05000000000000000000" pitchFamily="2" charset="2"/>
              </a:rPr>
            </a:br>
            <a:r>
              <a:rPr kumimoji="1" lang="en-US" altLang="ja-JP" dirty="0">
                <a:sym typeface="Wingdings" panose="05000000000000000000" pitchFamily="2" charset="2"/>
              </a:rPr>
              <a:t>         (We need special HV source to apply high current.)</a:t>
            </a:r>
            <a:endParaRPr kumimoji="1"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96D0A94-5A45-4EB2-B900-C6372B7E4570}"/>
              </a:ext>
            </a:extLst>
          </p:cNvPr>
          <p:cNvSpPr txBox="1"/>
          <p:nvPr/>
        </p:nvSpPr>
        <p:spPr>
          <a:xfrm>
            <a:off x="1099226" y="2764276"/>
            <a:ext cx="2692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We should not exceed</a:t>
            </a:r>
          </a:p>
          <a:p>
            <a:r>
              <a:rPr kumimoji="1" lang="en-US" altLang="ja-JP" dirty="0"/>
              <a:t>temperature limits: </a:t>
            </a:r>
            <a:endParaRPr kumimoji="1" lang="ja-JP" altLang="en-US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975E7CE-A32F-4FE7-9E91-6E284737BDB0}"/>
              </a:ext>
            </a:extLst>
          </p:cNvPr>
          <p:cNvSpPr txBox="1"/>
          <p:nvPr/>
        </p:nvSpPr>
        <p:spPr>
          <a:xfrm>
            <a:off x="3887392" y="2588320"/>
            <a:ext cx="1789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MPPC 100 deg.</a:t>
            </a:r>
          </a:p>
          <a:p>
            <a:r>
              <a:rPr kumimoji="1" lang="en-US" altLang="ja-JP" dirty="0"/>
              <a:t>PCB 120 deg.</a:t>
            </a:r>
          </a:p>
          <a:p>
            <a:r>
              <a:rPr kumimoji="1" lang="en-US" altLang="ja-JP" b="1" dirty="0"/>
              <a:t>CFRP 45 deg.</a:t>
            </a:r>
          </a:p>
          <a:p>
            <a:r>
              <a:rPr kumimoji="1" lang="en-US" altLang="ja-JP" dirty="0"/>
              <a:t>Glue 65 deg. </a:t>
            </a:r>
            <a:endParaRPr kumimoji="1" lang="ja-JP" altLang="en-US" dirty="0"/>
          </a:p>
        </p:txBody>
      </p:sp>
      <p:sp>
        <p:nvSpPr>
          <p:cNvPr id="18" name="左中かっこ 17">
            <a:extLst>
              <a:ext uri="{FF2B5EF4-FFF2-40B4-BE49-F238E27FC236}">
                <a16:creationId xmlns:a16="http://schemas.microsoft.com/office/drawing/2014/main" id="{076DF7BC-BAE8-4E56-9A5D-A4306726FA48}"/>
              </a:ext>
            </a:extLst>
          </p:cNvPr>
          <p:cNvSpPr/>
          <p:nvPr/>
        </p:nvSpPr>
        <p:spPr>
          <a:xfrm>
            <a:off x="3643577" y="2584863"/>
            <a:ext cx="243816" cy="120033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BAD5710E-AFC7-4C77-A6E2-96329D9BBB87}"/>
              </a:ext>
            </a:extLst>
          </p:cNvPr>
          <p:cNvCxnSpPr>
            <a:cxnSpLocks/>
          </p:cNvCxnSpPr>
          <p:nvPr/>
        </p:nvCxnSpPr>
        <p:spPr>
          <a:xfrm flipH="1" flipV="1">
            <a:off x="7523156" y="5221103"/>
            <a:ext cx="15778" cy="383940"/>
          </a:xfrm>
          <a:prstGeom prst="straightConnector1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FDF25D3-2530-43CF-89CD-BFB629C69E56}"/>
              </a:ext>
            </a:extLst>
          </p:cNvPr>
          <p:cNvSpPr txBox="1"/>
          <p:nvPr/>
        </p:nvSpPr>
        <p:spPr>
          <a:xfrm>
            <a:off x="7281238" y="5622156"/>
            <a:ext cx="1124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CFRP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C852EAC9-2CF7-4894-8194-B56ECBEE604D}"/>
              </a:ext>
            </a:extLst>
          </p:cNvPr>
          <p:cNvCxnSpPr>
            <a:cxnSpLocks/>
          </p:cNvCxnSpPr>
          <p:nvPr/>
        </p:nvCxnSpPr>
        <p:spPr>
          <a:xfrm>
            <a:off x="7427818" y="4502688"/>
            <a:ext cx="0" cy="375596"/>
          </a:xfrm>
          <a:prstGeom prst="straightConnector1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563757D-8F7A-4D03-9289-70E882C16A76}"/>
              </a:ext>
            </a:extLst>
          </p:cNvPr>
          <p:cNvSpPr txBox="1"/>
          <p:nvPr/>
        </p:nvSpPr>
        <p:spPr>
          <a:xfrm>
            <a:off x="7044486" y="4172698"/>
            <a:ext cx="1124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PCB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338351D2-4124-4665-BDDF-CAD11AF1CEDC}"/>
              </a:ext>
            </a:extLst>
          </p:cNvPr>
          <p:cNvCxnSpPr>
            <a:cxnSpLocks/>
          </p:cNvCxnSpPr>
          <p:nvPr/>
        </p:nvCxnSpPr>
        <p:spPr>
          <a:xfrm flipH="1" flipV="1">
            <a:off x="8041316" y="4925338"/>
            <a:ext cx="128150" cy="418874"/>
          </a:xfrm>
          <a:prstGeom prst="straightConnector1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6874D04-1C37-4C49-B979-B402E6994CF2}"/>
              </a:ext>
            </a:extLst>
          </p:cNvPr>
          <p:cNvSpPr txBox="1"/>
          <p:nvPr/>
        </p:nvSpPr>
        <p:spPr>
          <a:xfrm>
            <a:off x="7843728" y="5324648"/>
            <a:ext cx="1124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MPPC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608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10F470E9-9D7C-4330-9A72-CC93C1BE2AA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kumimoji="1" lang="en-US" altLang="ja-JP" b="0" dirty="0"/>
                  <a:t>Why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kumimoji="1" lang="en-US" altLang="ja-JP" dirty="0"/>
                  <a:t>?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10F470E9-9D7C-4330-9A72-CC93C1BE2A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670" b="-2442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BDBA2C7-AB33-497E-BDD4-410D735C8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2</a:t>
            </a:fld>
            <a:endParaRPr kumimoji="1" lang="ja-JP" altLang="en-US"/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B84DEF9-C5DE-4D6C-A91A-7A7C36C48165}"/>
              </a:ext>
            </a:extLst>
          </p:cNvPr>
          <p:cNvGrpSpPr/>
          <p:nvPr/>
        </p:nvGrpSpPr>
        <p:grpSpPr>
          <a:xfrm>
            <a:off x="6012065" y="1341043"/>
            <a:ext cx="5040560" cy="4963594"/>
            <a:chOff x="35496" y="1561750"/>
            <a:chExt cx="5040560" cy="4963594"/>
          </a:xfrm>
        </p:grpSpPr>
        <p:pic>
          <p:nvPicPr>
            <p:cNvPr id="37" name="Picture 4">
              <a:extLst>
                <a:ext uri="{FF2B5EF4-FFF2-40B4-BE49-F238E27FC236}">
                  <a16:creationId xmlns:a16="http://schemas.microsoft.com/office/drawing/2014/main" id="{67043153-673C-4900-8DFD-84793C2C5B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1561750"/>
              <a:ext cx="5014316" cy="4963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ABDBC270-D409-45BC-9273-43EF06BA6494}"/>
                </a:ext>
              </a:extLst>
            </p:cNvPr>
            <p:cNvSpPr/>
            <p:nvPr/>
          </p:nvSpPr>
          <p:spPr>
            <a:xfrm>
              <a:off x="542248" y="5151407"/>
              <a:ext cx="4341848" cy="884554"/>
            </a:xfrm>
            <a:prstGeom prst="rect">
              <a:avLst/>
            </a:prstGeom>
            <a:gradFill>
              <a:gsLst>
                <a:gs pos="0">
                  <a:srgbClr val="FFC000">
                    <a:alpha val="10000"/>
                  </a:srgbClr>
                </a:gs>
                <a:gs pos="39999">
                  <a:srgbClr val="FFC000">
                    <a:alpha val="30000"/>
                  </a:srgbClr>
                </a:gs>
                <a:gs pos="70000">
                  <a:srgbClr val="FFC000">
                    <a:alpha val="50000"/>
                  </a:srgbClr>
                </a:gs>
                <a:gs pos="100000">
                  <a:srgbClr val="FFC000">
                    <a:alpha val="74000"/>
                  </a:srgbClr>
                </a:gs>
              </a:gsLst>
              <a:lin ang="5400000" scaled="0"/>
            </a:gra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HGP明朝E"/>
                <a:cs typeface="+mn-cs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86D5D947-1A18-472B-8EBC-254DBAD89183}"/>
                </a:ext>
              </a:extLst>
            </p:cNvPr>
            <p:cNvSpPr txBox="1"/>
            <p:nvPr/>
          </p:nvSpPr>
          <p:spPr>
            <a:xfrm>
              <a:off x="3347864" y="5151407"/>
              <a:ext cx="720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Georgia"/>
                  <a:ea typeface="HGP明朝E"/>
                </a:rPr>
                <a:t>MEG</a:t>
              </a:r>
              <a:endPara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/>
                <a:ea typeface="HGP明朝E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ABDDB5B9-B7EB-4897-8FF1-04017CF0A848}"/>
                </a:ext>
              </a:extLst>
            </p:cNvPr>
            <p:cNvSpPr txBox="1"/>
            <p:nvPr/>
          </p:nvSpPr>
          <p:spPr>
            <a:xfrm>
              <a:off x="2960952" y="5382687"/>
              <a:ext cx="10760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Georgia"/>
                  <a:ea typeface="HGP明朝E"/>
                </a:rPr>
                <a:t>MEG II</a:t>
              </a:r>
              <a:endParaRPr kumimoji="1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/>
                <a:ea typeface="HGP明朝E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04734650-3CD0-4711-9947-9FD03FCEB780}"/>
                </a:ext>
              </a:extLst>
            </p:cNvPr>
            <p:cNvSpPr txBox="1"/>
            <p:nvPr/>
          </p:nvSpPr>
          <p:spPr>
            <a:xfrm>
              <a:off x="3995936" y="4692937"/>
              <a:ext cx="720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Georgia"/>
                  <a:ea typeface="HGP明朝E"/>
                </a:rPr>
                <a:t>DeeMe</a:t>
              </a:r>
              <a:endPara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/>
                <a:ea typeface="HGP明朝E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DBF7DA67-129B-45EA-9EA1-AC39E7AC824D}"/>
                </a:ext>
              </a:extLst>
            </p:cNvPr>
            <p:cNvSpPr txBox="1"/>
            <p:nvPr/>
          </p:nvSpPr>
          <p:spPr>
            <a:xfrm>
              <a:off x="4049644" y="4944854"/>
              <a:ext cx="90986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Georgia"/>
                  <a:ea typeface="HGP明朝E"/>
                </a:rPr>
                <a:t>COMET-I</a:t>
              </a:r>
              <a:endPara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/>
                <a:ea typeface="HGP明朝E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F8B10C03-E3E3-413D-9C10-807531C8481D}"/>
                </a:ext>
              </a:extLst>
            </p:cNvPr>
            <p:cNvSpPr txBox="1"/>
            <p:nvPr/>
          </p:nvSpPr>
          <p:spPr>
            <a:xfrm>
              <a:off x="4067944" y="5196993"/>
              <a:ext cx="90986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94147C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Georgia"/>
                  <a:ea typeface="HGP明朝E"/>
                </a:rPr>
                <a:t>Mu3e-I</a:t>
              </a:r>
              <a:endPara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94147C">
                    <a:lumMod val="60000"/>
                    <a:lumOff val="40000"/>
                  </a:srgbClr>
                </a:solidFill>
                <a:effectLst/>
                <a:uLnTx/>
                <a:uFillTx/>
                <a:latin typeface="Georgia"/>
                <a:ea typeface="HGP明朝E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D258280A-000C-4286-B032-7E93F8F2891F}"/>
                </a:ext>
              </a:extLst>
            </p:cNvPr>
            <p:cNvSpPr txBox="1"/>
            <p:nvPr/>
          </p:nvSpPr>
          <p:spPr>
            <a:xfrm>
              <a:off x="4166196" y="5439439"/>
              <a:ext cx="90986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94147C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Georgia"/>
                  <a:ea typeface="HGP明朝E"/>
                </a:rPr>
                <a:t>Mu3e-II</a:t>
              </a:r>
              <a:endPara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94147C">
                    <a:lumMod val="60000"/>
                    <a:lumOff val="40000"/>
                  </a:srgbClr>
                </a:solidFill>
                <a:effectLst/>
                <a:uLnTx/>
                <a:uFillTx/>
                <a:latin typeface="Georgia"/>
                <a:ea typeface="HGP明朝E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CD38F2EC-7DBF-450E-B949-22E32AE5EC0E}"/>
                </a:ext>
              </a:extLst>
            </p:cNvPr>
            <p:cNvSpPr txBox="1"/>
            <p:nvPr/>
          </p:nvSpPr>
          <p:spPr>
            <a:xfrm>
              <a:off x="3734148" y="5629041"/>
              <a:ext cx="90986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Georgia"/>
                  <a:ea typeface="HGP明朝E"/>
                </a:rPr>
                <a:t>COMET-II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Georgia"/>
                  <a:ea typeface="HGP明朝E"/>
                </a:rPr>
                <a:t>Mu2e</a:t>
              </a:r>
              <a:endPara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/>
                <a:ea typeface="HGP明朝E"/>
              </a:endParaRPr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BFFC7DA0-3E13-4156-899D-642FF32E5D85}"/>
                </a:ext>
              </a:extLst>
            </p:cNvPr>
            <p:cNvSpPr/>
            <p:nvPr/>
          </p:nvSpPr>
          <p:spPr>
            <a:xfrm>
              <a:off x="3689604" y="2276872"/>
              <a:ext cx="720080" cy="216024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HGP明朝E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テキスト ボックス 46">
                  <a:extLst>
                    <a:ext uri="{FF2B5EF4-FFF2-40B4-BE49-F238E27FC236}">
                      <a16:creationId xmlns:a16="http://schemas.microsoft.com/office/drawing/2014/main" id="{A52E1E77-EFCF-49FC-B8D0-10F65D8349DE}"/>
                    </a:ext>
                  </a:extLst>
                </p:cNvPr>
                <p:cNvSpPr txBox="1"/>
                <p:nvPr/>
              </p:nvSpPr>
              <p:spPr>
                <a:xfrm>
                  <a:off x="3609894" y="2204864"/>
                  <a:ext cx="117813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Georgia"/>
                      <a:ea typeface="HGP明朝E"/>
                    </a:rPr>
                    <a:t>μN</a:t>
                  </a:r>
                  <a14:m>
                    <m:oMath xmlns:m="http://schemas.openxmlformats.org/officeDocument/2006/math">
                      <m:r>
                        <a:rPr kumimoji="1" lang="en-US" altLang="ja-JP" sz="14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</a:rPr>
                        <m:t>→</m:t>
                      </m:r>
                    </m:oMath>
                  </a14:m>
                  <a:r>
                    <a:rPr kumimoji="1" lang="en-US" altLang="ja-JP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Georgia"/>
                      <a:ea typeface="HGP明朝E"/>
                    </a:rPr>
                    <a:t>eN</a:t>
                  </a:r>
                  <a:endParaRPr kumimoji="1" lang="ja-JP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eorgia"/>
                    <a:ea typeface="HGP明朝E"/>
                  </a:endParaRPr>
                </a:p>
              </p:txBody>
            </p:sp>
          </mc:Choice>
          <mc:Fallback xmlns="">
            <p:sp>
              <p:nvSpPr>
                <p:cNvPr id="5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9894" y="2204864"/>
                  <a:ext cx="1178130" cy="307777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1036" t="-4000" b="-18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F0E3921-485D-4B7C-B968-CE799B83D9D5}"/>
              </a:ext>
            </a:extLst>
          </p:cNvPr>
          <p:cNvSpPr txBox="1"/>
          <p:nvPr/>
        </p:nvSpPr>
        <p:spPr>
          <a:xfrm>
            <a:off x="6768288" y="5009359"/>
            <a:ext cx="251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dirty="0">
                <a:solidFill>
                  <a:srgbClr val="FF8600"/>
                </a:solidFill>
                <a:latin typeface="Georgia"/>
                <a:ea typeface="HGP明朝E"/>
                <a:sym typeface="Wingdings" panose="05000000000000000000" pitchFamily="2" charset="2"/>
              </a:rPr>
              <a:t> BSM prediction</a:t>
            </a:r>
          </a:p>
          <a:p>
            <a:pPr defTabSz="914400"/>
            <a:r>
              <a:rPr kumimoji="1" lang="en-US" altLang="ja-JP" dirty="0">
                <a:solidFill>
                  <a:srgbClr val="FF8600"/>
                </a:solidFill>
                <a:latin typeface="Georgia"/>
                <a:ea typeface="HGP明朝E"/>
                <a:sym typeface="Wingdings" panose="05000000000000000000" pitchFamily="2" charset="2"/>
              </a:rPr>
              <a:t> (SUSY-seesaw etc.)</a:t>
            </a:r>
            <a:endParaRPr kumimoji="1" lang="ja-JP" altLang="en-US" dirty="0">
              <a:solidFill>
                <a:srgbClr val="FF8600"/>
              </a:solidFill>
              <a:latin typeface="Georgia"/>
              <a:ea typeface="HGP明朝E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93E9373B-DFA2-4A40-81EB-8352B3B36752}"/>
                  </a:ext>
                </a:extLst>
              </p:cNvPr>
              <p:cNvSpPr txBox="1"/>
              <p:nvPr/>
            </p:nvSpPr>
            <p:spPr>
              <a:xfrm>
                <a:off x="617707" y="2853791"/>
                <a:ext cx="547829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3038" indent="-173038">
                  <a:buFont typeface="Arial" panose="020B0604020202020204" pitchFamily="34" charset="0"/>
                  <a:buChar char="•"/>
                </a:pPr>
                <a:r>
                  <a:rPr kumimoji="1" lang="en-US" altLang="ja-JP" sz="2000" dirty="0"/>
                  <a:t>New physics predicts Br(</a:t>
                </a:r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kumimoji="1" lang="en-US" altLang="ja-JP" sz="2000" b="0" i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kumimoji="1" lang="en-US" altLang="ja-JP" sz="2000" dirty="0"/>
                  <a:t>~</a:t>
                </a:r>
                <a14:m>
                  <m:oMath xmlns:m="http://schemas.openxmlformats.org/officeDocument/2006/math">
                    <m:r>
                      <a:rPr kumimoji="1" lang="ja-JP" altLang="en-US" sz="2000" i="1" smtClean="0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−14</m:t>
                            </m:r>
                          </m:sup>
                        </m:sSup>
                      </m:e>
                    </m:d>
                  </m:oMath>
                </a14:m>
                <a:r>
                  <a:rPr kumimoji="1" lang="en-US" altLang="ja-JP" sz="2000" dirty="0"/>
                  <a:t> , which is close to the current upper limit</a:t>
                </a:r>
              </a:p>
            </p:txBody>
          </p:sp>
        </mc:Choice>
        <mc:Fallback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93E9373B-DFA2-4A40-81EB-8352B3B367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707" y="2853791"/>
                <a:ext cx="5478293" cy="707886"/>
              </a:xfrm>
              <a:prstGeom prst="rect">
                <a:avLst/>
              </a:prstGeom>
              <a:blipFill>
                <a:blip r:embed="rId5"/>
                <a:stretch>
                  <a:fillRect l="-1001" t="-4310" r="-3671" b="-146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A8620284-7FAF-4D58-8289-EF521D4493F5}"/>
              </a:ext>
            </a:extLst>
          </p:cNvPr>
          <p:cNvCxnSpPr>
            <a:cxnSpLocks/>
          </p:cNvCxnSpPr>
          <p:nvPr/>
        </p:nvCxnSpPr>
        <p:spPr>
          <a:xfrm>
            <a:off x="5745606" y="3716865"/>
            <a:ext cx="1022682" cy="132227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矢印コネクタ 91">
            <a:extLst>
              <a:ext uri="{FF2B5EF4-FFF2-40B4-BE49-F238E27FC236}">
                <a16:creationId xmlns:a16="http://schemas.microsoft.com/office/drawing/2014/main" id="{B265F77A-2185-4936-B083-972D071A4BB1}"/>
              </a:ext>
            </a:extLst>
          </p:cNvPr>
          <p:cNvCxnSpPr/>
          <p:nvPr/>
        </p:nvCxnSpPr>
        <p:spPr>
          <a:xfrm>
            <a:off x="9884780" y="5332524"/>
            <a:ext cx="257985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CFF2E30B-81DB-42CB-8EE8-4A7D340CE512}"/>
              </a:ext>
            </a:extLst>
          </p:cNvPr>
          <p:cNvSpPr/>
          <p:nvPr/>
        </p:nvSpPr>
        <p:spPr>
          <a:xfrm>
            <a:off x="947021" y="1969614"/>
            <a:ext cx="45384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b="1" dirty="0">
                <a:sym typeface="Wingdings" panose="05000000000000000000" pitchFamily="2" charset="2"/>
              </a:rPr>
              <a:t>Because it is a g</a:t>
            </a:r>
            <a:r>
              <a:rPr kumimoji="1" lang="en-US" altLang="ja-JP" sz="2000" b="1" dirty="0">
                <a:sym typeface="Wingdings" panose="05000000000000000000" pitchFamily="2" charset="2"/>
              </a:rPr>
              <a:t>ood probe of BSM!</a:t>
            </a:r>
            <a:endParaRPr lang="ja-JP" altLang="en-US" sz="2000" b="1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04C87CF-B690-4160-B080-64E911EF691D}"/>
              </a:ext>
            </a:extLst>
          </p:cNvPr>
          <p:cNvSpPr/>
          <p:nvPr/>
        </p:nvSpPr>
        <p:spPr>
          <a:xfrm>
            <a:off x="617707" y="405483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kumimoji="1" lang="en-US" altLang="ja-JP" dirty="0"/>
              <a:t>Flavor violation is observed in neutrinos. </a:t>
            </a:r>
            <a:br>
              <a:rPr kumimoji="1" lang="en-US" altLang="ja-JP" dirty="0"/>
            </a:br>
            <a:r>
              <a:rPr kumimoji="1" lang="en-US" altLang="ja-JP" dirty="0"/>
              <a:t>There is no fundamental rule which prohibits</a:t>
            </a:r>
            <a:br>
              <a:rPr kumimoji="1" lang="en-US" altLang="ja-JP" dirty="0"/>
            </a:br>
            <a:r>
              <a:rPr kumimoji="1" lang="en-US" altLang="ja-JP" dirty="0"/>
              <a:t>flavor violation.</a:t>
            </a:r>
          </a:p>
        </p:txBody>
      </p:sp>
    </p:spTree>
    <p:extLst>
      <p:ext uri="{BB962C8B-B14F-4D97-AF65-F5344CB8AC3E}">
        <p14:creationId xmlns:p14="http://schemas.microsoft.com/office/powerpoint/2010/main" val="37411173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DE42A06-2383-4F0F-B67A-4E9A9FA9A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FFA751B8-F364-4602-B336-76AB44D2F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014" y="-14251"/>
            <a:ext cx="97041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8174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0A73781-B20E-4D72-A2F5-DE285AC71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21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1D15E22-7C96-4042-BBF9-CDF5A2D1B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945" y="0"/>
            <a:ext cx="97041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948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ADA478-F4A3-4B00-98EB-26987D76C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Muon as a probe of BSM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3EFF684-B165-4C58-8392-808C296AD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3</a:t>
            </a:fld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4091BF3A-069F-4F4B-9E2A-63D2F34C1A75}"/>
                  </a:ext>
                </a:extLst>
              </p:cNvPr>
              <p:cNvSpPr txBox="1"/>
              <p:nvPr/>
            </p:nvSpPr>
            <p:spPr>
              <a:xfrm>
                <a:off x="722623" y="4039006"/>
                <a:ext cx="4490039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2563" indent="-182563">
                  <a:buFont typeface="Arial" panose="020B0604020202020204" pitchFamily="34" charset="0"/>
                  <a:buChar char="•"/>
                </a:pPr>
                <a:r>
                  <a:rPr kumimoji="1" lang="en-US" altLang="ja-JP" sz="2000" dirty="0">
                    <a:latin typeface="Cambria Math" panose="02040503050406030204" pitchFamily="18" charset="0"/>
                  </a:rPr>
                  <a:t>Other golden modes can be used</a:t>
                </a:r>
              </a:p>
              <a:p>
                <a:r>
                  <a:rPr kumimoji="1" lang="en-US" altLang="ja-JP" sz="2000" i="1" dirty="0">
                    <a:latin typeface="Cambria Math" panose="02040503050406030204" pitchFamily="18" charset="0"/>
                  </a:rPr>
                  <a:t>   </a:t>
                </a:r>
                <a:r>
                  <a:rPr kumimoji="1" lang="en-US" altLang="ja-JP" sz="2000" dirty="0">
                    <a:latin typeface="Cambria Math" panose="02040503050406030204" pitchFamily="18" charset="0"/>
                  </a:rPr>
                  <a:t>for model discrimination</a:t>
                </a:r>
                <a:br>
                  <a:rPr kumimoji="1" lang="en-US" altLang="ja-JP" sz="2000" i="1" dirty="0">
                    <a:latin typeface="Cambria Math" panose="02040503050406030204" pitchFamily="18" charset="0"/>
                  </a:rPr>
                </a:br>
                <a:r>
                  <a:rPr kumimoji="1" lang="en-US" altLang="ja-JP" sz="2000" i="1" dirty="0">
                    <a:latin typeface="Cambria Math" panose="02040503050406030204" pitchFamily="18" charset="0"/>
                  </a:rPr>
                  <a:t>         </a:t>
                </a:r>
                <a14:m>
                  <m:oMath xmlns:m="http://schemas.openxmlformats.org/officeDocument/2006/math">
                    <m:r>
                      <a:rPr kumimoji="1" lang="en-US" altLang="ja-JP" sz="20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kumimoji="1" lang="en-US" altLang="ja-JP" sz="2000" i="1">
                        <a:latin typeface="Cambria Math" panose="02040503050406030204" pitchFamily="18" charset="0"/>
                      </a:rPr>
                      <m:t>𝑁</m:t>
                    </m:r>
                    <m:r>
                      <a:rPr kumimoji="1" lang="en-US" altLang="ja-JP" sz="2000" i="1">
                        <a:latin typeface="Cambria Math" panose="02040503050406030204" pitchFamily="18" charset="0"/>
                      </a:rPr>
                      <m:t>→</m:t>
                    </m:r>
                    <m:r>
                      <a:rPr kumimoji="1" lang="en-US" altLang="ja-JP" sz="2000" i="1">
                        <a:latin typeface="Cambria Math" panose="02040503050406030204" pitchFamily="18" charset="0"/>
                      </a:rPr>
                      <m:t>𝑒𝑁</m:t>
                    </m:r>
                  </m:oMath>
                </a14:m>
                <a:br>
                  <a:rPr kumimoji="1" lang="en-US" altLang="ja-JP" sz="2000" dirty="0"/>
                </a:br>
                <a:r>
                  <a:rPr kumimoji="1" lang="en-US" altLang="ja-JP" sz="2000" dirty="0"/>
                  <a:t>       </a:t>
                </a:r>
                <a14:m>
                  <m:oMath xmlns:m="http://schemas.openxmlformats.org/officeDocument/2006/math">
                    <m:r>
                      <a:rPr kumimoji="1" lang="en-US" altLang="ja-JP" sz="20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kumimoji="1" lang="en-US" altLang="ja-JP" sz="2000" i="1">
                        <a:latin typeface="Cambria Math" panose="02040503050406030204" pitchFamily="18" charset="0"/>
                      </a:rPr>
                      <m:t>→</m:t>
                    </m:r>
                    <m:r>
                      <a:rPr kumimoji="1" lang="en-US" altLang="ja-JP" sz="2000" i="1">
                        <a:latin typeface="Cambria Math" panose="02040503050406030204" pitchFamily="18" charset="0"/>
                      </a:rPr>
                      <m:t>𝑒𝑒𝑒</m:t>
                    </m:r>
                  </m:oMath>
                </a14:m>
                <a:endParaRPr kumimoji="1" lang="en-US" altLang="ja-JP" sz="2000" dirty="0"/>
              </a:p>
            </p:txBody>
          </p:sp>
        </mc:Choice>
        <mc:Fallback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4091BF3A-069F-4F4B-9E2A-63D2F34C1A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623" y="4039006"/>
                <a:ext cx="4490039" cy="1323439"/>
              </a:xfrm>
              <a:prstGeom prst="rect">
                <a:avLst/>
              </a:prstGeom>
              <a:blipFill>
                <a:blip r:embed="rId2"/>
                <a:stretch>
                  <a:fillRect l="-1223" t="-2765" b="-184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0DE06399-EA1F-44DC-8CB6-D8C29D2A7C1F}"/>
                  </a:ext>
                </a:extLst>
              </p:cNvPr>
              <p:cNvSpPr txBox="1"/>
              <p:nvPr/>
            </p:nvSpPr>
            <p:spPr>
              <a:xfrm>
                <a:off x="760174" y="2588796"/>
                <a:ext cx="3546118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2563" indent="-182563">
                  <a:buFont typeface="Arial" panose="020B0604020202020204" pitchFamily="34" charset="0"/>
                  <a:buChar char="•"/>
                </a:pPr>
                <a:r>
                  <a:rPr kumimoji="1" lang="en-US" altLang="ja-JP" sz="2000" dirty="0"/>
                  <a:t>Correlation with muon g-2 also suggests existence of </a:t>
                </a:r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kumimoji="1" lang="ja-JP" altLang="en-US" sz="2000" dirty="0"/>
              </a:p>
            </p:txBody>
          </p:sp>
        </mc:Choice>
        <mc:Fallback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0DE06399-EA1F-44DC-8CB6-D8C29D2A7C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174" y="2588796"/>
                <a:ext cx="3546118" cy="1015663"/>
              </a:xfrm>
              <a:prstGeom prst="rect">
                <a:avLst/>
              </a:prstGeom>
              <a:blipFill>
                <a:blip r:embed="rId3"/>
                <a:stretch>
                  <a:fillRect l="-1549" t="-3614" r="-1893" b="-301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図 13">
            <a:extLst>
              <a:ext uri="{FF2B5EF4-FFF2-40B4-BE49-F238E27FC236}">
                <a16:creationId xmlns:a16="http://schemas.microsoft.com/office/drawing/2014/main" id="{F6FD8366-76A0-4195-8225-3EBEAACDE9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7223" y="761728"/>
            <a:ext cx="3164668" cy="2986877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FA917607-46A1-4112-AC57-05356154E69C}"/>
              </a:ext>
            </a:extLst>
          </p:cNvPr>
          <p:cNvSpPr/>
          <p:nvPr/>
        </p:nvSpPr>
        <p:spPr>
          <a:xfrm>
            <a:off x="8317216" y="3709407"/>
            <a:ext cx="29768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50" dirty="0"/>
              <a:t>G. Isidori, F. Mesia, P. Paradisi, D. Temes, Phys. Rev. D 75 (2007) 115019.</a:t>
            </a: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84E7303-4235-4913-B19C-51B680569FFC}"/>
              </a:ext>
            </a:extLst>
          </p:cNvPr>
          <p:cNvGrpSpPr/>
          <p:nvPr/>
        </p:nvGrpSpPr>
        <p:grpSpPr>
          <a:xfrm>
            <a:off x="4214850" y="2410028"/>
            <a:ext cx="1720741" cy="1396683"/>
            <a:chOff x="1351489" y="3902606"/>
            <a:chExt cx="3221563" cy="2453571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1A55652E-45CC-4097-B2EA-3B5BD6984DE6}"/>
                </a:ext>
              </a:extLst>
            </p:cNvPr>
            <p:cNvGrpSpPr/>
            <p:nvPr/>
          </p:nvGrpSpPr>
          <p:grpSpPr>
            <a:xfrm>
              <a:off x="1653672" y="4290817"/>
              <a:ext cx="2774312" cy="2065360"/>
              <a:chOff x="1797984" y="3092424"/>
              <a:chExt cx="2774312" cy="2065360"/>
            </a:xfrm>
          </p:grpSpPr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9DD7DAFA-F343-4042-8C5F-586D874A5D3E}"/>
                  </a:ext>
                </a:extLst>
              </p:cNvPr>
              <p:cNvCxnSpPr/>
              <p:nvPr/>
            </p:nvCxnSpPr>
            <p:spPr>
              <a:xfrm>
                <a:off x="1797984" y="4383400"/>
                <a:ext cx="54236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円弧 21">
                <a:extLst>
                  <a:ext uri="{FF2B5EF4-FFF2-40B4-BE49-F238E27FC236}">
                    <a16:creationId xmlns:a16="http://schemas.microsoft.com/office/drawing/2014/main" id="{7E3DA14A-992C-4C09-A8F7-F3FF9A624D2A}"/>
                  </a:ext>
                </a:extLst>
              </p:cNvPr>
              <p:cNvSpPr/>
              <p:nvPr/>
            </p:nvSpPr>
            <p:spPr>
              <a:xfrm>
                <a:off x="2338568" y="3572424"/>
                <a:ext cx="1585360" cy="1585360"/>
              </a:xfrm>
              <a:prstGeom prst="arc">
                <a:avLst>
                  <a:gd name="adj1" fmla="val 10665927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0060487C-72DB-4BAF-BE59-C106EA44D03F}"/>
                  </a:ext>
                </a:extLst>
              </p:cNvPr>
              <p:cNvCxnSpPr/>
              <p:nvPr/>
            </p:nvCxnSpPr>
            <p:spPr>
              <a:xfrm>
                <a:off x="3923928" y="4383400"/>
                <a:ext cx="64836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834BDA1B-F3B5-4153-83A8-0260542782C4}"/>
                  </a:ext>
                </a:extLst>
              </p:cNvPr>
              <p:cNvCxnSpPr/>
              <p:nvPr/>
            </p:nvCxnSpPr>
            <p:spPr>
              <a:xfrm>
                <a:off x="2340344" y="4383400"/>
                <a:ext cx="158358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フリーフォーム 16">
                <a:extLst>
                  <a:ext uri="{FF2B5EF4-FFF2-40B4-BE49-F238E27FC236}">
                    <a16:creationId xmlns:a16="http://schemas.microsoft.com/office/drawing/2014/main" id="{F9F830A9-59DE-4AA9-BC18-15E986A7145F}"/>
                  </a:ext>
                </a:extLst>
              </p:cNvPr>
              <p:cNvSpPr/>
              <p:nvPr/>
            </p:nvSpPr>
            <p:spPr>
              <a:xfrm rot="18261656">
                <a:off x="3038578" y="3068961"/>
                <a:ext cx="347748" cy="394673"/>
              </a:xfrm>
              <a:custGeom>
                <a:avLst/>
                <a:gdLst>
                  <a:gd name="connsiteX0" fmla="*/ 0 w 601933"/>
                  <a:gd name="connsiteY0" fmla="*/ 438912 h 438912"/>
                  <a:gd name="connsiteX1" fmla="*/ 36576 w 601933"/>
                  <a:gd name="connsiteY1" fmla="*/ 246888 h 438912"/>
                  <a:gd name="connsiteX2" fmla="*/ 192024 w 601933"/>
                  <a:gd name="connsiteY2" fmla="*/ 338328 h 438912"/>
                  <a:gd name="connsiteX3" fmla="*/ 219456 w 601933"/>
                  <a:gd name="connsiteY3" fmla="*/ 155448 h 438912"/>
                  <a:gd name="connsiteX4" fmla="*/ 393192 w 601933"/>
                  <a:gd name="connsiteY4" fmla="*/ 219456 h 438912"/>
                  <a:gd name="connsiteX5" fmla="*/ 411480 w 601933"/>
                  <a:gd name="connsiteY5" fmla="*/ 36576 h 438912"/>
                  <a:gd name="connsiteX6" fmla="*/ 585216 w 601933"/>
                  <a:gd name="connsiteY6" fmla="*/ 118872 h 438912"/>
                  <a:gd name="connsiteX7" fmla="*/ 585216 w 601933"/>
                  <a:gd name="connsiteY7" fmla="*/ 0 h 438912"/>
                  <a:gd name="connsiteX0" fmla="*/ 0 w 608021"/>
                  <a:gd name="connsiteY0" fmla="*/ 446532 h 446532"/>
                  <a:gd name="connsiteX1" fmla="*/ 36576 w 608021"/>
                  <a:gd name="connsiteY1" fmla="*/ 254508 h 446532"/>
                  <a:gd name="connsiteX2" fmla="*/ 192024 w 608021"/>
                  <a:gd name="connsiteY2" fmla="*/ 345948 h 446532"/>
                  <a:gd name="connsiteX3" fmla="*/ 219456 w 608021"/>
                  <a:gd name="connsiteY3" fmla="*/ 163068 h 446532"/>
                  <a:gd name="connsiteX4" fmla="*/ 393192 w 608021"/>
                  <a:gd name="connsiteY4" fmla="*/ 227076 h 446532"/>
                  <a:gd name="connsiteX5" fmla="*/ 411480 w 608021"/>
                  <a:gd name="connsiteY5" fmla="*/ 44196 h 446532"/>
                  <a:gd name="connsiteX6" fmla="*/ 585216 w 608021"/>
                  <a:gd name="connsiteY6" fmla="*/ 126492 h 446532"/>
                  <a:gd name="connsiteX7" fmla="*/ 596646 w 608021"/>
                  <a:gd name="connsiteY7" fmla="*/ 0 h 446532"/>
                  <a:gd name="connsiteX0" fmla="*/ 0 w 608021"/>
                  <a:gd name="connsiteY0" fmla="*/ 446532 h 446532"/>
                  <a:gd name="connsiteX1" fmla="*/ 36576 w 608021"/>
                  <a:gd name="connsiteY1" fmla="*/ 254508 h 446532"/>
                  <a:gd name="connsiteX2" fmla="*/ 192024 w 608021"/>
                  <a:gd name="connsiteY2" fmla="*/ 345948 h 446532"/>
                  <a:gd name="connsiteX3" fmla="*/ 219456 w 608021"/>
                  <a:gd name="connsiteY3" fmla="*/ 163068 h 446532"/>
                  <a:gd name="connsiteX4" fmla="*/ 377952 w 608021"/>
                  <a:gd name="connsiteY4" fmla="*/ 230886 h 446532"/>
                  <a:gd name="connsiteX5" fmla="*/ 411480 w 608021"/>
                  <a:gd name="connsiteY5" fmla="*/ 44196 h 446532"/>
                  <a:gd name="connsiteX6" fmla="*/ 585216 w 608021"/>
                  <a:gd name="connsiteY6" fmla="*/ 126492 h 446532"/>
                  <a:gd name="connsiteX7" fmla="*/ 596646 w 608021"/>
                  <a:gd name="connsiteY7" fmla="*/ 0 h 446532"/>
                  <a:gd name="connsiteX0" fmla="*/ 725 w 608746"/>
                  <a:gd name="connsiteY0" fmla="*/ 446532 h 446532"/>
                  <a:gd name="connsiteX1" fmla="*/ 22061 w 608746"/>
                  <a:gd name="connsiteY1" fmla="*/ 277368 h 446532"/>
                  <a:gd name="connsiteX2" fmla="*/ 192749 w 608746"/>
                  <a:gd name="connsiteY2" fmla="*/ 345948 h 446532"/>
                  <a:gd name="connsiteX3" fmla="*/ 220181 w 608746"/>
                  <a:gd name="connsiteY3" fmla="*/ 163068 h 446532"/>
                  <a:gd name="connsiteX4" fmla="*/ 378677 w 608746"/>
                  <a:gd name="connsiteY4" fmla="*/ 230886 h 446532"/>
                  <a:gd name="connsiteX5" fmla="*/ 412205 w 608746"/>
                  <a:gd name="connsiteY5" fmla="*/ 44196 h 446532"/>
                  <a:gd name="connsiteX6" fmla="*/ 585941 w 608746"/>
                  <a:gd name="connsiteY6" fmla="*/ 126492 h 446532"/>
                  <a:gd name="connsiteX7" fmla="*/ 597371 w 608746"/>
                  <a:gd name="connsiteY7" fmla="*/ 0 h 446532"/>
                  <a:gd name="connsiteX0" fmla="*/ 725 w 597371"/>
                  <a:gd name="connsiteY0" fmla="*/ 446532 h 446532"/>
                  <a:gd name="connsiteX1" fmla="*/ 22061 w 597371"/>
                  <a:gd name="connsiteY1" fmla="*/ 277368 h 446532"/>
                  <a:gd name="connsiteX2" fmla="*/ 192749 w 597371"/>
                  <a:gd name="connsiteY2" fmla="*/ 345948 h 446532"/>
                  <a:gd name="connsiteX3" fmla="*/ 220181 w 597371"/>
                  <a:gd name="connsiteY3" fmla="*/ 163068 h 446532"/>
                  <a:gd name="connsiteX4" fmla="*/ 378677 w 597371"/>
                  <a:gd name="connsiteY4" fmla="*/ 230886 h 446532"/>
                  <a:gd name="connsiteX5" fmla="*/ 412205 w 597371"/>
                  <a:gd name="connsiteY5" fmla="*/ 44196 h 446532"/>
                  <a:gd name="connsiteX6" fmla="*/ 597371 w 597371"/>
                  <a:gd name="connsiteY6" fmla="*/ 0 h 446532"/>
                  <a:gd name="connsiteX0" fmla="*/ 725 w 412205"/>
                  <a:gd name="connsiteY0" fmla="*/ 402336 h 402336"/>
                  <a:gd name="connsiteX1" fmla="*/ 22061 w 412205"/>
                  <a:gd name="connsiteY1" fmla="*/ 233172 h 402336"/>
                  <a:gd name="connsiteX2" fmla="*/ 192749 w 412205"/>
                  <a:gd name="connsiteY2" fmla="*/ 301752 h 402336"/>
                  <a:gd name="connsiteX3" fmla="*/ 220181 w 412205"/>
                  <a:gd name="connsiteY3" fmla="*/ 118872 h 402336"/>
                  <a:gd name="connsiteX4" fmla="*/ 378677 w 412205"/>
                  <a:gd name="connsiteY4" fmla="*/ 186690 h 402336"/>
                  <a:gd name="connsiteX5" fmla="*/ 412205 w 412205"/>
                  <a:gd name="connsiteY5" fmla="*/ 0 h 402336"/>
                  <a:gd name="connsiteX0" fmla="*/ 725 w 423208"/>
                  <a:gd name="connsiteY0" fmla="*/ 402336 h 402336"/>
                  <a:gd name="connsiteX1" fmla="*/ 22061 w 423208"/>
                  <a:gd name="connsiteY1" fmla="*/ 233172 h 402336"/>
                  <a:gd name="connsiteX2" fmla="*/ 192749 w 423208"/>
                  <a:gd name="connsiteY2" fmla="*/ 301752 h 402336"/>
                  <a:gd name="connsiteX3" fmla="*/ 220181 w 423208"/>
                  <a:gd name="connsiteY3" fmla="*/ 118872 h 402336"/>
                  <a:gd name="connsiteX4" fmla="*/ 378677 w 423208"/>
                  <a:gd name="connsiteY4" fmla="*/ 186690 h 402336"/>
                  <a:gd name="connsiteX5" fmla="*/ 421964 w 423208"/>
                  <a:gd name="connsiteY5" fmla="*/ 31519 h 402336"/>
                  <a:gd name="connsiteX6" fmla="*/ 412205 w 423208"/>
                  <a:gd name="connsiteY6" fmla="*/ 0 h 402336"/>
                  <a:gd name="connsiteX0" fmla="*/ 725 w 417455"/>
                  <a:gd name="connsiteY0" fmla="*/ 402336 h 402336"/>
                  <a:gd name="connsiteX1" fmla="*/ 22061 w 417455"/>
                  <a:gd name="connsiteY1" fmla="*/ 233172 h 402336"/>
                  <a:gd name="connsiteX2" fmla="*/ 192749 w 417455"/>
                  <a:gd name="connsiteY2" fmla="*/ 301752 h 402336"/>
                  <a:gd name="connsiteX3" fmla="*/ 220181 w 417455"/>
                  <a:gd name="connsiteY3" fmla="*/ 118872 h 402336"/>
                  <a:gd name="connsiteX4" fmla="*/ 378677 w 417455"/>
                  <a:gd name="connsiteY4" fmla="*/ 186690 h 402336"/>
                  <a:gd name="connsiteX5" fmla="*/ 415579 w 417455"/>
                  <a:gd name="connsiteY5" fmla="*/ 50075 h 402336"/>
                  <a:gd name="connsiteX6" fmla="*/ 412205 w 417455"/>
                  <a:gd name="connsiteY6" fmla="*/ 0 h 402336"/>
                  <a:gd name="connsiteX0" fmla="*/ 725 w 412243"/>
                  <a:gd name="connsiteY0" fmla="*/ 402336 h 402336"/>
                  <a:gd name="connsiteX1" fmla="*/ 22061 w 412243"/>
                  <a:gd name="connsiteY1" fmla="*/ 233172 h 402336"/>
                  <a:gd name="connsiteX2" fmla="*/ 192749 w 412243"/>
                  <a:gd name="connsiteY2" fmla="*/ 301752 h 402336"/>
                  <a:gd name="connsiteX3" fmla="*/ 220181 w 412243"/>
                  <a:gd name="connsiteY3" fmla="*/ 118872 h 402336"/>
                  <a:gd name="connsiteX4" fmla="*/ 378677 w 412243"/>
                  <a:gd name="connsiteY4" fmla="*/ 186690 h 402336"/>
                  <a:gd name="connsiteX5" fmla="*/ 405341 w 412243"/>
                  <a:gd name="connsiteY5" fmla="*/ 63629 h 402336"/>
                  <a:gd name="connsiteX6" fmla="*/ 412205 w 412243"/>
                  <a:gd name="connsiteY6" fmla="*/ 0 h 402336"/>
                  <a:gd name="connsiteX0" fmla="*/ 725 w 415394"/>
                  <a:gd name="connsiteY0" fmla="*/ 402336 h 402336"/>
                  <a:gd name="connsiteX1" fmla="*/ 22061 w 415394"/>
                  <a:gd name="connsiteY1" fmla="*/ 233172 h 402336"/>
                  <a:gd name="connsiteX2" fmla="*/ 192749 w 415394"/>
                  <a:gd name="connsiteY2" fmla="*/ 301752 h 402336"/>
                  <a:gd name="connsiteX3" fmla="*/ 220181 w 415394"/>
                  <a:gd name="connsiteY3" fmla="*/ 118872 h 402336"/>
                  <a:gd name="connsiteX4" fmla="*/ 378677 w 415394"/>
                  <a:gd name="connsiteY4" fmla="*/ 186690 h 402336"/>
                  <a:gd name="connsiteX5" fmla="*/ 413049 w 415394"/>
                  <a:gd name="connsiteY5" fmla="*/ 73633 h 402336"/>
                  <a:gd name="connsiteX6" fmla="*/ 412205 w 415394"/>
                  <a:gd name="connsiteY6" fmla="*/ 0 h 402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5394" h="402336">
                    <a:moveTo>
                      <a:pt x="725" y="402336"/>
                    </a:moveTo>
                    <a:cubicBezTo>
                      <a:pt x="3011" y="314706"/>
                      <a:pt x="-9943" y="249936"/>
                      <a:pt x="22061" y="233172"/>
                    </a:cubicBezTo>
                    <a:cubicBezTo>
                      <a:pt x="54065" y="216408"/>
                      <a:pt x="159729" y="320802"/>
                      <a:pt x="192749" y="301752"/>
                    </a:cubicBezTo>
                    <a:cubicBezTo>
                      <a:pt x="225769" y="282702"/>
                      <a:pt x="189193" y="138049"/>
                      <a:pt x="220181" y="118872"/>
                    </a:cubicBezTo>
                    <a:cubicBezTo>
                      <a:pt x="251169" y="99695"/>
                      <a:pt x="346532" y="194230"/>
                      <a:pt x="378677" y="186690"/>
                    </a:cubicBezTo>
                    <a:cubicBezTo>
                      <a:pt x="410822" y="179150"/>
                      <a:pt x="407461" y="104748"/>
                      <a:pt x="413049" y="73633"/>
                    </a:cubicBezTo>
                    <a:cubicBezTo>
                      <a:pt x="418637" y="42518"/>
                      <a:pt x="412523" y="1765"/>
                      <a:pt x="412205" y="0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テキスト ボックス 17">
                  <a:extLst>
                    <a:ext uri="{FF2B5EF4-FFF2-40B4-BE49-F238E27FC236}">
                      <a16:creationId xmlns:a16="http://schemas.microsoft.com/office/drawing/2014/main" id="{F98E5D44-DA62-4F11-9B45-BDCA80ED0147}"/>
                    </a:ext>
                  </a:extLst>
                </p:cNvPr>
                <p:cNvSpPr txBox="1"/>
                <p:nvPr/>
              </p:nvSpPr>
              <p:spPr>
                <a:xfrm>
                  <a:off x="1351489" y="5498735"/>
                  <a:ext cx="792087" cy="5742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𝜇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7" name="テキスト ボックス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51489" y="5498735"/>
                  <a:ext cx="792087" cy="57421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テキスト ボックス 18">
                  <a:extLst>
                    <a:ext uri="{FF2B5EF4-FFF2-40B4-BE49-F238E27FC236}">
                      <a16:creationId xmlns:a16="http://schemas.microsoft.com/office/drawing/2014/main" id="{1CBB7E16-CE26-4CDD-8678-75335D9CB109}"/>
                    </a:ext>
                  </a:extLst>
                </p:cNvPr>
                <p:cNvSpPr txBox="1"/>
                <p:nvPr/>
              </p:nvSpPr>
              <p:spPr>
                <a:xfrm>
                  <a:off x="3780965" y="5498738"/>
                  <a:ext cx="792087" cy="5742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𝑒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8" name="テキスト ボックス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0965" y="5498738"/>
                  <a:ext cx="792087" cy="57421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テキスト ボックス 19">
                  <a:extLst>
                    <a:ext uri="{FF2B5EF4-FFF2-40B4-BE49-F238E27FC236}">
                      <a16:creationId xmlns:a16="http://schemas.microsoft.com/office/drawing/2014/main" id="{064C9CE6-15D2-47BA-A637-74E785A3F502}"/>
                    </a:ext>
                  </a:extLst>
                </p:cNvPr>
                <p:cNvSpPr txBox="1"/>
                <p:nvPr/>
              </p:nvSpPr>
              <p:spPr>
                <a:xfrm>
                  <a:off x="2972881" y="3902606"/>
                  <a:ext cx="792086" cy="5742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>
            <p:sp>
              <p:nvSpPr>
                <p:cNvPr id="20" name="テキスト ボックス 19">
                  <a:extLst>
                    <a:ext uri="{FF2B5EF4-FFF2-40B4-BE49-F238E27FC236}">
                      <a16:creationId xmlns:a16="http://schemas.microsoft.com/office/drawing/2014/main" id="{064C9CE6-15D2-47BA-A637-74E785A3F5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2881" y="3902606"/>
                  <a:ext cx="792086" cy="574215"/>
                </a:xfrm>
                <a:prstGeom prst="rect">
                  <a:avLst/>
                </a:prstGeom>
                <a:blipFill>
                  <a:blip r:embed="rId7"/>
                  <a:stretch>
                    <a:fillRect b="-5555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FEDBBA6B-F6D0-45B8-B2DF-EFAB30A13D5B}"/>
              </a:ext>
            </a:extLst>
          </p:cNvPr>
          <p:cNvGrpSpPr/>
          <p:nvPr/>
        </p:nvGrpSpPr>
        <p:grpSpPr>
          <a:xfrm>
            <a:off x="4877844" y="4690718"/>
            <a:ext cx="1845341" cy="1773957"/>
            <a:chOff x="1351489" y="3428837"/>
            <a:chExt cx="3245314" cy="2927340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CFCE5C16-E481-45AE-986B-E9FCEB6A1117}"/>
                </a:ext>
              </a:extLst>
            </p:cNvPr>
            <p:cNvGrpSpPr/>
            <p:nvPr/>
          </p:nvGrpSpPr>
          <p:grpSpPr>
            <a:xfrm>
              <a:off x="1625720" y="4149803"/>
              <a:ext cx="2802264" cy="2206374"/>
              <a:chOff x="1770032" y="2951410"/>
              <a:chExt cx="2802264" cy="2206374"/>
            </a:xfrm>
          </p:grpSpPr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D0A64831-BC94-43EB-84D7-ED9AD9D305F7}"/>
                  </a:ext>
                </a:extLst>
              </p:cNvPr>
              <p:cNvCxnSpPr/>
              <p:nvPr/>
            </p:nvCxnSpPr>
            <p:spPr>
              <a:xfrm>
                <a:off x="1797984" y="4383400"/>
                <a:ext cx="54236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円弧 33">
                <a:extLst>
                  <a:ext uri="{FF2B5EF4-FFF2-40B4-BE49-F238E27FC236}">
                    <a16:creationId xmlns:a16="http://schemas.microsoft.com/office/drawing/2014/main" id="{AFCE1EA8-0E90-45E4-AB83-6A98AF207E61}"/>
                  </a:ext>
                </a:extLst>
              </p:cNvPr>
              <p:cNvSpPr/>
              <p:nvPr/>
            </p:nvSpPr>
            <p:spPr>
              <a:xfrm>
                <a:off x="2338568" y="3572424"/>
                <a:ext cx="1585360" cy="1585360"/>
              </a:xfrm>
              <a:prstGeom prst="arc">
                <a:avLst>
                  <a:gd name="adj1" fmla="val 10665927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69F5990F-0855-4756-8B39-7E7744A0E33C}"/>
                  </a:ext>
                </a:extLst>
              </p:cNvPr>
              <p:cNvCxnSpPr/>
              <p:nvPr/>
            </p:nvCxnSpPr>
            <p:spPr>
              <a:xfrm>
                <a:off x="3923928" y="4383400"/>
                <a:ext cx="64836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7444A962-96ED-41C0-AEC7-36638000898C}"/>
                  </a:ext>
                </a:extLst>
              </p:cNvPr>
              <p:cNvCxnSpPr/>
              <p:nvPr/>
            </p:nvCxnSpPr>
            <p:spPr>
              <a:xfrm>
                <a:off x="2340344" y="4383400"/>
                <a:ext cx="158358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フリーフォーム 96">
                <a:extLst>
                  <a:ext uri="{FF2B5EF4-FFF2-40B4-BE49-F238E27FC236}">
                    <a16:creationId xmlns:a16="http://schemas.microsoft.com/office/drawing/2014/main" id="{B613A808-4261-484B-B84A-6913E09BA537}"/>
                  </a:ext>
                </a:extLst>
              </p:cNvPr>
              <p:cNvSpPr/>
              <p:nvPr/>
            </p:nvSpPr>
            <p:spPr>
              <a:xfrm rot="18261656">
                <a:off x="3038578" y="3068961"/>
                <a:ext cx="347748" cy="394673"/>
              </a:xfrm>
              <a:custGeom>
                <a:avLst/>
                <a:gdLst>
                  <a:gd name="connsiteX0" fmla="*/ 0 w 601933"/>
                  <a:gd name="connsiteY0" fmla="*/ 438912 h 438912"/>
                  <a:gd name="connsiteX1" fmla="*/ 36576 w 601933"/>
                  <a:gd name="connsiteY1" fmla="*/ 246888 h 438912"/>
                  <a:gd name="connsiteX2" fmla="*/ 192024 w 601933"/>
                  <a:gd name="connsiteY2" fmla="*/ 338328 h 438912"/>
                  <a:gd name="connsiteX3" fmla="*/ 219456 w 601933"/>
                  <a:gd name="connsiteY3" fmla="*/ 155448 h 438912"/>
                  <a:gd name="connsiteX4" fmla="*/ 393192 w 601933"/>
                  <a:gd name="connsiteY4" fmla="*/ 219456 h 438912"/>
                  <a:gd name="connsiteX5" fmla="*/ 411480 w 601933"/>
                  <a:gd name="connsiteY5" fmla="*/ 36576 h 438912"/>
                  <a:gd name="connsiteX6" fmla="*/ 585216 w 601933"/>
                  <a:gd name="connsiteY6" fmla="*/ 118872 h 438912"/>
                  <a:gd name="connsiteX7" fmla="*/ 585216 w 601933"/>
                  <a:gd name="connsiteY7" fmla="*/ 0 h 438912"/>
                  <a:gd name="connsiteX0" fmla="*/ 0 w 608021"/>
                  <a:gd name="connsiteY0" fmla="*/ 446532 h 446532"/>
                  <a:gd name="connsiteX1" fmla="*/ 36576 w 608021"/>
                  <a:gd name="connsiteY1" fmla="*/ 254508 h 446532"/>
                  <a:gd name="connsiteX2" fmla="*/ 192024 w 608021"/>
                  <a:gd name="connsiteY2" fmla="*/ 345948 h 446532"/>
                  <a:gd name="connsiteX3" fmla="*/ 219456 w 608021"/>
                  <a:gd name="connsiteY3" fmla="*/ 163068 h 446532"/>
                  <a:gd name="connsiteX4" fmla="*/ 393192 w 608021"/>
                  <a:gd name="connsiteY4" fmla="*/ 227076 h 446532"/>
                  <a:gd name="connsiteX5" fmla="*/ 411480 w 608021"/>
                  <a:gd name="connsiteY5" fmla="*/ 44196 h 446532"/>
                  <a:gd name="connsiteX6" fmla="*/ 585216 w 608021"/>
                  <a:gd name="connsiteY6" fmla="*/ 126492 h 446532"/>
                  <a:gd name="connsiteX7" fmla="*/ 596646 w 608021"/>
                  <a:gd name="connsiteY7" fmla="*/ 0 h 446532"/>
                  <a:gd name="connsiteX0" fmla="*/ 0 w 608021"/>
                  <a:gd name="connsiteY0" fmla="*/ 446532 h 446532"/>
                  <a:gd name="connsiteX1" fmla="*/ 36576 w 608021"/>
                  <a:gd name="connsiteY1" fmla="*/ 254508 h 446532"/>
                  <a:gd name="connsiteX2" fmla="*/ 192024 w 608021"/>
                  <a:gd name="connsiteY2" fmla="*/ 345948 h 446532"/>
                  <a:gd name="connsiteX3" fmla="*/ 219456 w 608021"/>
                  <a:gd name="connsiteY3" fmla="*/ 163068 h 446532"/>
                  <a:gd name="connsiteX4" fmla="*/ 377952 w 608021"/>
                  <a:gd name="connsiteY4" fmla="*/ 230886 h 446532"/>
                  <a:gd name="connsiteX5" fmla="*/ 411480 w 608021"/>
                  <a:gd name="connsiteY5" fmla="*/ 44196 h 446532"/>
                  <a:gd name="connsiteX6" fmla="*/ 585216 w 608021"/>
                  <a:gd name="connsiteY6" fmla="*/ 126492 h 446532"/>
                  <a:gd name="connsiteX7" fmla="*/ 596646 w 608021"/>
                  <a:gd name="connsiteY7" fmla="*/ 0 h 446532"/>
                  <a:gd name="connsiteX0" fmla="*/ 725 w 608746"/>
                  <a:gd name="connsiteY0" fmla="*/ 446532 h 446532"/>
                  <a:gd name="connsiteX1" fmla="*/ 22061 w 608746"/>
                  <a:gd name="connsiteY1" fmla="*/ 277368 h 446532"/>
                  <a:gd name="connsiteX2" fmla="*/ 192749 w 608746"/>
                  <a:gd name="connsiteY2" fmla="*/ 345948 h 446532"/>
                  <a:gd name="connsiteX3" fmla="*/ 220181 w 608746"/>
                  <a:gd name="connsiteY3" fmla="*/ 163068 h 446532"/>
                  <a:gd name="connsiteX4" fmla="*/ 378677 w 608746"/>
                  <a:gd name="connsiteY4" fmla="*/ 230886 h 446532"/>
                  <a:gd name="connsiteX5" fmla="*/ 412205 w 608746"/>
                  <a:gd name="connsiteY5" fmla="*/ 44196 h 446532"/>
                  <a:gd name="connsiteX6" fmla="*/ 585941 w 608746"/>
                  <a:gd name="connsiteY6" fmla="*/ 126492 h 446532"/>
                  <a:gd name="connsiteX7" fmla="*/ 597371 w 608746"/>
                  <a:gd name="connsiteY7" fmla="*/ 0 h 446532"/>
                  <a:gd name="connsiteX0" fmla="*/ 725 w 597371"/>
                  <a:gd name="connsiteY0" fmla="*/ 446532 h 446532"/>
                  <a:gd name="connsiteX1" fmla="*/ 22061 w 597371"/>
                  <a:gd name="connsiteY1" fmla="*/ 277368 h 446532"/>
                  <a:gd name="connsiteX2" fmla="*/ 192749 w 597371"/>
                  <a:gd name="connsiteY2" fmla="*/ 345948 h 446532"/>
                  <a:gd name="connsiteX3" fmla="*/ 220181 w 597371"/>
                  <a:gd name="connsiteY3" fmla="*/ 163068 h 446532"/>
                  <a:gd name="connsiteX4" fmla="*/ 378677 w 597371"/>
                  <a:gd name="connsiteY4" fmla="*/ 230886 h 446532"/>
                  <a:gd name="connsiteX5" fmla="*/ 412205 w 597371"/>
                  <a:gd name="connsiteY5" fmla="*/ 44196 h 446532"/>
                  <a:gd name="connsiteX6" fmla="*/ 597371 w 597371"/>
                  <a:gd name="connsiteY6" fmla="*/ 0 h 446532"/>
                  <a:gd name="connsiteX0" fmla="*/ 725 w 412205"/>
                  <a:gd name="connsiteY0" fmla="*/ 402336 h 402336"/>
                  <a:gd name="connsiteX1" fmla="*/ 22061 w 412205"/>
                  <a:gd name="connsiteY1" fmla="*/ 233172 h 402336"/>
                  <a:gd name="connsiteX2" fmla="*/ 192749 w 412205"/>
                  <a:gd name="connsiteY2" fmla="*/ 301752 h 402336"/>
                  <a:gd name="connsiteX3" fmla="*/ 220181 w 412205"/>
                  <a:gd name="connsiteY3" fmla="*/ 118872 h 402336"/>
                  <a:gd name="connsiteX4" fmla="*/ 378677 w 412205"/>
                  <a:gd name="connsiteY4" fmla="*/ 186690 h 402336"/>
                  <a:gd name="connsiteX5" fmla="*/ 412205 w 412205"/>
                  <a:gd name="connsiteY5" fmla="*/ 0 h 402336"/>
                  <a:gd name="connsiteX0" fmla="*/ 725 w 423208"/>
                  <a:gd name="connsiteY0" fmla="*/ 402336 h 402336"/>
                  <a:gd name="connsiteX1" fmla="*/ 22061 w 423208"/>
                  <a:gd name="connsiteY1" fmla="*/ 233172 h 402336"/>
                  <a:gd name="connsiteX2" fmla="*/ 192749 w 423208"/>
                  <a:gd name="connsiteY2" fmla="*/ 301752 h 402336"/>
                  <a:gd name="connsiteX3" fmla="*/ 220181 w 423208"/>
                  <a:gd name="connsiteY3" fmla="*/ 118872 h 402336"/>
                  <a:gd name="connsiteX4" fmla="*/ 378677 w 423208"/>
                  <a:gd name="connsiteY4" fmla="*/ 186690 h 402336"/>
                  <a:gd name="connsiteX5" fmla="*/ 421964 w 423208"/>
                  <a:gd name="connsiteY5" fmla="*/ 31519 h 402336"/>
                  <a:gd name="connsiteX6" fmla="*/ 412205 w 423208"/>
                  <a:gd name="connsiteY6" fmla="*/ 0 h 402336"/>
                  <a:gd name="connsiteX0" fmla="*/ 725 w 417455"/>
                  <a:gd name="connsiteY0" fmla="*/ 402336 h 402336"/>
                  <a:gd name="connsiteX1" fmla="*/ 22061 w 417455"/>
                  <a:gd name="connsiteY1" fmla="*/ 233172 h 402336"/>
                  <a:gd name="connsiteX2" fmla="*/ 192749 w 417455"/>
                  <a:gd name="connsiteY2" fmla="*/ 301752 h 402336"/>
                  <a:gd name="connsiteX3" fmla="*/ 220181 w 417455"/>
                  <a:gd name="connsiteY3" fmla="*/ 118872 h 402336"/>
                  <a:gd name="connsiteX4" fmla="*/ 378677 w 417455"/>
                  <a:gd name="connsiteY4" fmla="*/ 186690 h 402336"/>
                  <a:gd name="connsiteX5" fmla="*/ 415579 w 417455"/>
                  <a:gd name="connsiteY5" fmla="*/ 50075 h 402336"/>
                  <a:gd name="connsiteX6" fmla="*/ 412205 w 417455"/>
                  <a:gd name="connsiteY6" fmla="*/ 0 h 402336"/>
                  <a:gd name="connsiteX0" fmla="*/ 725 w 412243"/>
                  <a:gd name="connsiteY0" fmla="*/ 402336 h 402336"/>
                  <a:gd name="connsiteX1" fmla="*/ 22061 w 412243"/>
                  <a:gd name="connsiteY1" fmla="*/ 233172 h 402336"/>
                  <a:gd name="connsiteX2" fmla="*/ 192749 w 412243"/>
                  <a:gd name="connsiteY2" fmla="*/ 301752 h 402336"/>
                  <a:gd name="connsiteX3" fmla="*/ 220181 w 412243"/>
                  <a:gd name="connsiteY3" fmla="*/ 118872 h 402336"/>
                  <a:gd name="connsiteX4" fmla="*/ 378677 w 412243"/>
                  <a:gd name="connsiteY4" fmla="*/ 186690 h 402336"/>
                  <a:gd name="connsiteX5" fmla="*/ 405341 w 412243"/>
                  <a:gd name="connsiteY5" fmla="*/ 63629 h 402336"/>
                  <a:gd name="connsiteX6" fmla="*/ 412205 w 412243"/>
                  <a:gd name="connsiteY6" fmla="*/ 0 h 402336"/>
                  <a:gd name="connsiteX0" fmla="*/ 725 w 415394"/>
                  <a:gd name="connsiteY0" fmla="*/ 402336 h 402336"/>
                  <a:gd name="connsiteX1" fmla="*/ 22061 w 415394"/>
                  <a:gd name="connsiteY1" fmla="*/ 233172 h 402336"/>
                  <a:gd name="connsiteX2" fmla="*/ 192749 w 415394"/>
                  <a:gd name="connsiteY2" fmla="*/ 301752 h 402336"/>
                  <a:gd name="connsiteX3" fmla="*/ 220181 w 415394"/>
                  <a:gd name="connsiteY3" fmla="*/ 118872 h 402336"/>
                  <a:gd name="connsiteX4" fmla="*/ 378677 w 415394"/>
                  <a:gd name="connsiteY4" fmla="*/ 186690 h 402336"/>
                  <a:gd name="connsiteX5" fmla="*/ 413049 w 415394"/>
                  <a:gd name="connsiteY5" fmla="*/ 73633 h 402336"/>
                  <a:gd name="connsiteX6" fmla="*/ 412205 w 415394"/>
                  <a:gd name="connsiteY6" fmla="*/ 0 h 402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5394" h="402336">
                    <a:moveTo>
                      <a:pt x="725" y="402336"/>
                    </a:moveTo>
                    <a:cubicBezTo>
                      <a:pt x="3011" y="314706"/>
                      <a:pt x="-9943" y="249936"/>
                      <a:pt x="22061" y="233172"/>
                    </a:cubicBezTo>
                    <a:cubicBezTo>
                      <a:pt x="54065" y="216408"/>
                      <a:pt x="159729" y="320802"/>
                      <a:pt x="192749" y="301752"/>
                    </a:cubicBezTo>
                    <a:cubicBezTo>
                      <a:pt x="225769" y="282702"/>
                      <a:pt x="189193" y="138049"/>
                      <a:pt x="220181" y="118872"/>
                    </a:cubicBezTo>
                    <a:cubicBezTo>
                      <a:pt x="251169" y="99695"/>
                      <a:pt x="346532" y="194230"/>
                      <a:pt x="378677" y="186690"/>
                    </a:cubicBezTo>
                    <a:cubicBezTo>
                      <a:pt x="410822" y="179150"/>
                      <a:pt x="407461" y="104748"/>
                      <a:pt x="413049" y="73633"/>
                    </a:cubicBezTo>
                    <a:cubicBezTo>
                      <a:pt x="418637" y="42518"/>
                      <a:pt x="412523" y="1765"/>
                      <a:pt x="412205" y="0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D8A20388-2FF7-46F7-A67F-F7AF4C4FC07C}"/>
                  </a:ext>
                </a:extLst>
              </p:cNvPr>
              <p:cNvCxnSpPr/>
              <p:nvPr/>
            </p:nvCxnSpPr>
            <p:spPr>
              <a:xfrm>
                <a:off x="1770032" y="2951410"/>
                <a:ext cx="276806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テキスト ボックス 27">
                  <a:extLst>
                    <a:ext uri="{FF2B5EF4-FFF2-40B4-BE49-F238E27FC236}">
                      <a16:creationId xmlns:a16="http://schemas.microsoft.com/office/drawing/2014/main" id="{F60B310D-DAAD-471D-9ECE-EFB335F06E83}"/>
                    </a:ext>
                  </a:extLst>
                </p:cNvPr>
                <p:cNvSpPr txBox="1"/>
                <p:nvPr/>
              </p:nvSpPr>
              <p:spPr>
                <a:xfrm>
                  <a:off x="1351489" y="5498735"/>
                  <a:ext cx="792087" cy="5742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𝜇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85" name="テキスト ボックス 8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51489" y="5498735"/>
                  <a:ext cx="792087" cy="574215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C153AF26-3AB5-49D6-9D1F-A03B44A14471}"/>
                    </a:ext>
                  </a:extLst>
                </p:cNvPr>
                <p:cNvSpPr txBox="1"/>
                <p:nvPr/>
              </p:nvSpPr>
              <p:spPr>
                <a:xfrm>
                  <a:off x="3780965" y="5498738"/>
                  <a:ext cx="792087" cy="5742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𝑒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86" name="テキスト ボックス 8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0965" y="5498738"/>
                  <a:ext cx="792087" cy="574215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152A10D6-854F-471C-927C-0E0F48FC2011}"/>
                    </a:ext>
                  </a:extLst>
                </p:cNvPr>
                <p:cNvSpPr txBox="1"/>
                <p:nvPr/>
              </p:nvSpPr>
              <p:spPr>
                <a:xfrm>
                  <a:off x="3136562" y="4117106"/>
                  <a:ext cx="792087" cy="5742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𝛾</m:t>
                        </m:r>
                        <m:r>
                          <a:rPr kumimoji="1" lang="en-US" altLang="ja-JP" sz="2400" b="0" i="1" smtClean="0">
                            <a:latin typeface="Cambria Math"/>
                          </a:rPr>
                          <m:t>, </m:t>
                        </m:r>
                        <m:sSup>
                          <m:sSup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𝑍</m:t>
                            </m:r>
                          </m:e>
                          <m:sup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kumimoji="1" lang="en-US" altLang="ja-JP" sz="2400" b="0" i="1" smtClean="0">
                            <a:latin typeface="Cambria Math"/>
                          </a:rPr>
                          <m:t>…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 xmlns="">
            <p:sp>
              <p:nvSpPr>
                <p:cNvPr id="87" name="テキスト ボックス 8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36562" y="4117106"/>
                  <a:ext cx="792087" cy="574214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 l="-3061" r="-60204" b="-921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DE7E9AF0-9A26-422D-8BA6-A77D7E39B7EC}"/>
                    </a:ext>
                  </a:extLst>
                </p:cNvPr>
                <p:cNvSpPr txBox="1"/>
                <p:nvPr/>
              </p:nvSpPr>
              <p:spPr>
                <a:xfrm>
                  <a:off x="1351489" y="3462367"/>
                  <a:ext cx="792087" cy="5742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𝑞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DE7E9AF0-9A26-422D-8BA6-A77D7E39B7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51489" y="3462367"/>
                  <a:ext cx="792087" cy="574215"/>
                </a:xfrm>
                <a:prstGeom prst="rect">
                  <a:avLst/>
                </a:prstGeom>
                <a:blipFill>
                  <a:blip r:embed="rId20"/>
                  <a:stretch>
                    <a:fillRect b="-4912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5965A9FE-5D61-4DEB-8D5C-AAB8AD440BE4}"/>
                    </a:ext>
                  </a:extLst>
                </p:cNvPr>
                <p:cNvSpPr txBox="1"/>
                <p:nvPr/>
              </p:nvSpPr>
              <p:spPr>
                <a:xfrm>
                  <a:off x="3804716" y="3428837"/>
                  <a:ext cx="792087" cy="5742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𝑞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5965A9FE-5D61-4DEB-8D5C-AAB8AD440B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4716" y="3428837"/>
                  <a:ext cx="792087" cy="574215"/>
                </a:xfrm>
                <a:prstGeom prst="rect">
                  <a:avLst/>
                </a:prstGeom>
                <a:blipFill>
                  <a:blip r:embed="rId21"/>
                  <a:stretch>
                    <a:fillRect b="-4827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E5CA2ACE-0F20-4461-88A5-08737062F843}"/>
              </a:ext>
            </a:extLst>
          </p:cNvPr>
          <p:cNvGrpSpPr/>
          <p:nvPr/>
        </p:nvGrpSpPr>
        <p:grpSpPr>
          <a:xfrm>
            <a:off x="6155812" y="2437800"/>
            <a:ext cx="1969199" cy="1326415"/>
            <a:chOff x="1372422" y="3791838"/>
            <a:chExt cx="4057291" cy="2564339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9AFA207B-64FA-415B-A2D8-3B40B1CDD6B6}"/>
                </a:ext>
              </a:extLst>
            </p:cNvPr>
            <p:cNvGrpSpPr/>
            <p:nvPr/>
          </p:nvGrpSpPr>
          <p:grpSpPr>
            <a:xfrm>
              <a:off x="1653672" y="4290817"/>
              <a:ext cx="2774312" cy="2065360"/>
              <a:chOff x="1797984" y="3092424"/>
              <a:chExt cx="2774312" cy="2065360"/>
            </a:xfrm>
          </p:grpSpPr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DACB9462-1C96-4DA8-941E-EB0288E2FD81}"/>
                  </a:ext>
                </a:extLst>
              </p:cNvPr>
              <p:cNvCxnSpPr/>
              <p:nvPr/>
            </p:nvCxnSpPr>
            <p:spPr>
              <a:xfrm>
                <a:off x="1797984" y="4383400"/>
                <a:ext cx="54236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円弧 57">
                <a:extLst>
                  <a:ext uri="{FF2B5EF4-FFF2-40B4-BE49-F238E27FC236}">
                    <a16:creationId xmlns:a16="http://schemas.microsoft.com/office/drawing/2014/main" id="{FC96C5F2-8779-4359-AF0E-9B94DD6FA8AF}"/>
                  </a:ext>
                </a:extLst>
              </p:cNvPr>
              <p:cNvSpPr/>
              <p:nvPr/>
            </p:nvSpPr>
            <p:spPr>
              <a:xfrm>
                <a:off x="2338568" y="3572424"/>
                <a:ext cx="1585360" cy="1585360"/>
              </a:xfrm>
              <a:prstGeom prst="arc">
                <a:avLst>
                  <a:gd name="adj1" fmla="val 10665927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92E1861C-02D2-4B45-9F1F-54F3B971182E}"/>
                  </a:ext>
                </a:extLst>
              </p:cNvPr>
              <p:cNvCxnSpPr/>
              <p:nvPr/>
            </p:nvCxnSpPr>
            <p:spPr>
              <a:xfrm>
                <a:off x="3923928" y="4383400"/>
                <a:ext cx="64836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>
                <a:extLst>
                  <a:ext uri="{FF2B5EF4-FFF2-40B4-BE49-F238E27FC236}">
                    <a16:creationId xmlns:a16="http://schemas.microsoft.com/office/drawing/2014/main" id="{247EA459-CBE6-4C2D-BE92-C6AC11438776}"/>
                  </a:ext>
                </a:extLst>
              </p:cNvPr>
              <p:cNvCxnSpPr/>
              <p:nvPr/>
            </p:nvCxnSpPr>
            <p:spPr>
              <a:xfrm>
                <a:off x="2340344" y="4383400"/>
                <a:ext cx="158358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フリーフォーム 16">
                <a:extLst>
                  <a:ext uri="{FF2B5EF4-FFF2-40B4-BE49-F238E27FC236}">
                    <a16:creationId xmlns:a16="http://schemas.microsoft.com/office/drawing/2014/main" id="{62136AAC-8E51-4B46-8D90-C60EB059D7EE}"/>
                  </a:ext>
                </a:extLst>
              </p:cNvPr>
              <p:cNvSpPr/>
              <p:nvPr/>
            </p:nvSpPr>
            <p:spPr>
              <a:xfrm rot="18261656">
                <a:off x="3038578" y="3068961"/>
                <a:ext cx="347748" cy="394673"/>
              </a:xfrm>
              <a:custGeom>
                <a:avLst/>
                <a:gdLst>
                  <a:gd name="connsiteX0" fmla="*/ 0 w 601933"/>
                  <a:gd name="connsiteY0" fmla="*/ 438912 h 438912"/>
                  <a:gd name="connsiteX1" fmla="*/ 36576 w 601933"/>
                  <a:gd name="connsiteY1" fmla="*/ 246888 h 438912"/>
                  <a:gd name="connsiteX2" fmla="*/ 192024 w 601933"/>
                  <a:gd name="connsiteY2" fmla="*/ 338328 h 438912"/>
                  <a:gd name="connsiteX3" fmla="*/ 219456 w 601933"/>
                  <a:gd name="connsiteY3" fmla="*/ 155448 h 438912"/>
                  <a:gd name="connsiteX4" fmla="*/ 393192 w 601933"/>
                  <a:gd name="connsiteY4" fmla="*/ 219456 h 438912"/>
                  <a:gd name="connsiteX5" fmla="*/ 411480 w 601933"/>
                  <a:gd name="connsiteY5" fmla="*/ 36576 h 438912"/>
                  <a:gd name="connsiteX6" fmla="*/ 585216 w 601933"/>
                  <a:gd name="connsiteY6" fmla="*/ 118872 h 438912"/>
                  <a:gd name="connsiteX7" fmla="*/ 585216 w 601933"/>
                  <a:gd name="connsiteY7" fmla="*/ 0 h 438912"/>
                  <a:gd name="connsiteX0" fmla="*/ 0 w 608021"/>
                  <a:gd name="connsiteY0" fmla="*/ 446532 h 446532"/>
                  <a:gd name="connsiteX1" fmla="*/ 36576 w 608021"/>
                  <a:gd name="connsiteY1" fmla="*/ 254508 h 446532"/>
                  <a:gd name="connsiteX2" fmla="*/ 192024 w 608021"/>
                  <a:gd name="connsiteY2" fmla="*/ 345948 h 446532"/>
                  <a:gd name="connsiteX3" fmla="*/ 219456 w 608021"/>
                  <a:gd name="connsiteY3" fmla="*/ 163068 h 446532"/>
                  <a:gd name="connsiteX4" fmla="*/ 393192 w 608021"/>
                  <a:gd name="connsiteY4" fmla="*/ 227076 h 446532"/>
                  <a:gd name="connsiteX5" fmla="*/ 411480 w 608021"/>
                  <a:gd name="connsiteY5" fmla="*/ 44196 h 446532"/>
                  <a:gd name="connsiteX6" fmla="*/ 585216 w 608021"/>
                  <a:gd name="connsiteY6" fmla="*/ 126492 h 446532"/>
                  <a:gd name="connsiteX7" fmla="*/ 596646 w 608021"/>
                  <a:gd name="connsiteY7" fmla="*/ 0 h 446532"/>
                  <a:gd name="connsiteX0" fmla="*/ 0 w 608021"/>
                  <a:gd name="connsiteY0" fmla="*/ 446532 h 446532"/>
                  <a:gd name="connsiteX1" fmla="*/ 36576 w 608021"/>
                  <a:gd name="connsiteY1" fmla="*/ 254508 h 446532"/>
                  <a:gd name="connsiteX2" fmla="*/ 192024 w 608021"/>
                  <a:gd name="connsiteY2" fmla="*/ 345948 h 446532"/>
                  <a:gd name="connsiteX3" fmla="*/ 219456 w 608021"/>
                  <a:gd name="connsiteY3" fmla="*/ 163068 h 446532"/>
                  <a:gd name="connsiteX4" fmla="*/ 377952 w 608021"/>
                  <a:gd name="connsiteY4" fmla="*/ 230886 h 446532"/>
                  <a:gd name="connsiteX5" fmla="*/ 411480 w 608021"/>
                  <a:gd name="connsiteY5" fmla="*/ 44196 h 446532"/>
                  <a:gd name="connsiteX6" fmla="*/ 585216 w 608021"/>
                  <a:gd name="connsiteY6" fmla="*/ 126492 h 446532"/>
                  <a:gd name="connsiteX7" fmla="*/ 596646 w 608021"/>
                  <a:gd name="connsiteY7" fmla="*/ 0 h 446532"/>
                  <a:gd name="connsiteX0" fmla="*/ 725 w 608746"/>
                  <a:gd name="connsiteY0" fmla="*/ 446532 h 446532"/>
                  <a:gd name="connsiteX1" fmla="*/ 22061 w 608746"/>
                  <a:gd name="connsiteY1" fmla="*/ 277368 h 446532"/>
                  <a:gd name="connsiteX2" fmla="*/ 192749 w 608746"/>
                  <a:gd name="connsiteY2" fmla="*/ 345948 h 446532"/>
                  <a:gd name="connsiteX3" fmla="*/ 220181 w 608746"/>
                  <a:gd name="connsiteY3" fmla="*/ 163068 h 446532"/>
                  <a:gd name="connsiteX4" fmla="*/ 378677 w 608746"/>
                  <a:gd name="connsiteY4" fmla="*/ 230886 h 446532"/>
                  <a:gd name="connsiteX5" fmla="*/ 412205 w 608746"/>
                  <a:gd name="connsiteY5" fmla="*/ 44196 h 446532"/>
                  <a:gd name="connsiteX6" fmla="*/ 585941 w 608746"/>
                  <a:gd name="connsiteY6" fmla="*/ 126492 h 446532"/>
                  <a:gd name="connsiteX7" fmla="*/ 597371 w 608746"/>
                  <a:gd name="connsiteY7" fmla="*/ 0 h 446532"/>
                  <a:gd name="connsiteX0" fmla="*/ 725 w 597371"/>
                  <a:gd name="connsiteY0" fmla="*/ 446532 h 446532"/>
                  <a:gd name="connsiteX1" fmla="*/ 22061 w 597371"/>
                  <a:gd name="connsiteY1" fmla="*/ 277368 h 446532"/>
                  <a:gd name="connsiteX2" fmla="*/ 192749 w 597371"/>
                  <a:gd name="connsiteY2" fmla="*/ 345948 h 446532"/>
                  <a:gd name="connsiteX3" fmla="*/ 220181 w 597371"/>
                  <a:gd name="connsiteY3" fmla="*/ 163068 h 446532"/>
                  <a:gd name="connsiteX4" fmla="*/ 378677 w 597371"/>
                  <a:gd name="connsiteY4" fmla="*/ 230886 h 446532"/>
                  <a:gd name="connsiteX5" fmla="*/ 412205 w 597371"/>
                  <a:gd name="connsiteY5" fmla="*/ 44196 h 446532"/>
                  <a:gd name="connsiteX6" fmla="*/ 597371 w 597371"/>
                  <a:gd name="connsiteY6" fmla="*/ 0 h 446532"/>
                  <a:gd name="connsiteX0" fmla="*/ 725 w 412205"/>
                  <a:gd name="connsiteY0" fmla="*/ 402336 h 402336"/>
                  <a:gd name="connsiteX1" fmla="*/ 22061 w 412205"/>
                  <a:gd name="connsiteY1" fmla="*/ 233172 h 402336"/>
                  <a:gd name="connsiteX2" fmla="*/ 192749 w 412205"/>
                  <a:gd name="connsiteY2" fmla="*/ 301752 h 402336"/>
                  <a:gd name="connsiteX3" fmla="*/ 220181 w 412205"/>
                  <a:gd name="connsiteY3" fmla="*/ 118872 h 402336"/>
                  <a:gd name="connsiteX4" fmla="*/ 378677 w 412205"/>
                  <a:gd name="connsiteY4" fmla="*/ 186690 h 402336"/>
                  <a:gd name="connsiteX5" fmla="*/ 412205 w 412205"/>
                  <a:gd name="connsiteY5" fmla="*/ 0 h 402336"/>
                  <a:gd name="connsiteX0" fmla="*/ 725 w 423208"/>
                  <a:gd name="connsiteY0" fmla="*/ 402336 h 402336"/>
                  <a:gd name="connsiteX1" fmla="*/ 22061 w 423208"/>
                  <a:gd name="connsiteY1" fmla="*/ 233172 h 402336"/>
                  <a:gd name="connsiteX2" fmla="*/ 192749 w 423208"/>
                  <a:gd name="connsiteY2" fmla="*/ 301752 h 402336"/>
                  <a:gd name="connsiteX3" fmla="*/ 220181 w 423208"/>
                  <a:gd name="connsiteY3" fmla="*/ 118872 h 402336"/>
                  <a:gd name="connsiteX4" fmla="*/ 378677 w 423208"/>
                  <a:gd name="connsiteY4" fmla="*/ 186690 h 402336"/>
                  <a:gd name="connsiteX5" fmla="*/ 421964 w 423208"/>
                  <a:gd name="connsiteY5" fmla="*/ 31519 h 402336"/>
                  <a:gd name="connsiteX6" fmla="*/ 412205 w 423208"/>
                  <a:gd name="connsiteY6" fmla="*/ 0 h 402336"/>
                  <a:gd name="connsiteX0" fmla="*/ 725 w 417455"/>
                  <a:gd name="connsiteY0" fmla="*/ 402336 h 402336"/>
                  <a:gd name="connsiteX1" fmla="*/ 22061 w 417455"/>
                  <a:gd name="connsiteY1" fmla="*/ 233172 h 402336"/>
                  <a:gd name="connsiteX2" fmla="*/ 192749 w 417455"/>
                  <a:gd name="connsiteY2" fmla="*/ 301752 h 402336"/>
                  <a:gd name="connsiteX3" fmla="*/ 220181 w 417455"/>
                  <a:gd name="connsiteY3" fmla="*/ 118872 h 402336"/>
                  <a:gd name="connsiteX4" fmla="*/ 378677 w 417455"/>
                  <a:gd name="connsiteY4" fmla="*/ 186690 h 402336"/>
                  <a:gd name="connsiteX5" fmla="*/ 415579 w 417455"/>
                  <a:gd name="connsiteY5" fmla="*/ 50075 h 402336"/>
                  <a:gd name="connsiteX6" fmla="*/ 412205 w 417455"/>
                  <a:gd name="connsiteY6" fmla="*/ 0 h 402336"/>
                  <a:gd name="connsiteX0" fmla="*/ 725 w 412243"/>
                  <a:gd name="connsiteY0" fmla="*/ 402336 h 402336"/>
                  <a:gd name="connsiteX1" fmla="*/ 22061 w 412243"/>
                  <a:gd name="connsiteY1" fmla="*/ 233172 h 402336"/>
                  <a:gd name="connsiteX2" fmla="*/ 192749 w 412243"/>
                  <a:gd name="connsiteY2" fmla="*/ 301752 h 402336"/>
                  <a:gd name="connsiteX3" fmla="*/ 220181 w 412243"/>
                  <a:gd name="connsiteY3" fmla="*/ 118872 h 402336"/>
                  <a:gd name="connsiteX4" fmla="*/ 378677 w 412243"/>
                  <a:gd name="connsiteY4" fmla="*/ 186690 h 402336"/>
                  <a:gd name="connsiteX5" fmla="*/ 405341 w 412243"/>
                  <a:gd name="connsiteY5" fmla="*/ 63629 h 402336"/>
                  <a:gd name="connsiteX6" fmla="*/ 412205 w 412243"/>
                  <a:gd name="connsiteY6" fmla="*/ 0 h 402336"/>
                  <a:gd name="connsiteX0" fmla="*/ 725 w 415394"/>
                  <a:gd name="connsiteY0" fmla="*/ 402336 h 402336"/>
                  <a:gd name="connsiteX1" fmla="*/ 22061 w 415394"/>
                  <a:gd name="connsiteY1" fmla="*/ 233172 h 402336"/>
                  <a:gd name="connsiteX2" fmla="*/ 192749 w 415394"/>
                  <a:gd name="connsiteY2" fmla="*/ 301752 h 402336"/>
                  <a:gd name="connsiteX3" fmla="*/ 220181 w 415394"/>
                  <a:gd name="connsiteY3" fmla="*/ 118872 h 402336"/>
                  <a:gd name="connsiteX4" fmla="*/ 378677 w 415394"/>
                  <a:gd name="connsiteY4" fmla="*/ 186690 h 402336"/>
                  <a:gd name="connsiteX5" fmla="*/ 413049 w 415394"/>
                  <a:gd name="connsiteY5" fmla="*/ 73633 h 402336"/>
                  <a:gd name="connsiteX6" fmla="*/ 412205 w 415394"/>
                  <a:gd name="connsiteY6" fmla="*/ 0 h 402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5394" h="402336">
                    <a:moveTo>
                      <a:pt x="725" y="402336"/>
                    </a:moveTo>
                    <a:cubicBezTo>
                      <a:pt x="3011" y="314706"/>
                      <a:pt x="-9943" y="249936"/>
                      <a:pt x="22061" y="233172"/>
                    </a:cubicBezTo>
                    <a:cubicBezTo>
                      <a:pt x="54065" y="216408"/>
                      <a:pt x="159729" y="320802"/>
                      <a:pt x="192749" y="301752"/>
                    </a:cubicBezTo>
                    <a:cubicBezTo>
                      <a:pt x="225769" y="282702"/>
                      <a:pt x="189193" y="138049"/>
                      <a:pt x="220181" y="118872"/>
                    </a:cubicBezTo>
                    <a:cubicBezTo>
                      <a:pt x="251169" y="99695"/>
                      <a:pt x="346532" y="194230"/>
                      <a:pt x="378677" y="186690"/>
                    </a:cubicBezTo>
                    <a:cubicBezTo>
                      <a:pt x="410822" y="179150"/>
                      <a:pt x="407461" y="104748"/>
                      <a:pt x="413049" y="73633"/>
                    </a:cubicBezTo>
                    <a:cubicBezTo>
                      <a:pt x="418637" y="42518"/>
                      <a:pt x="412523" y="1765"/>
                      <a:pt x="412205" y="0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4" name="テキスト ボックス 53">
                  <a:extLst>
                    <a:ext uri="{FF2B5EF4-FFF2-40B4-BE49-F238E27FC236}">
                      <a16:creationId xmlns:a16="http://schemas.microsoft.com/office/drawing/2014/main" id="{8992C137-3737-4C9E-9F15-9290C8AFFA84}"/>
                    </a:ext>
                  </a:extLst>
                </p:cNvPr>
                <p:cNvSpPr txBox="1"/>
                <p:nvPr/>
              </p:nvSpPr>
              <p:spPr>
                <a:xfrm>
                  <a:off x="1372422" y="5439809"/>
                  <a:ext cx="792087" cy="5742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𝜇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>
            <p:sp>
              <p:nvSpPr>
                <p:cNvPr id="54" name="テキスト ボックス 53">
                  <a:extLst>
                    <a:ext uri="{FF2B5EF4-FFF2-40B4-BE49-F238E27FC236}">
                      <a16:creationId xmlns:a16="http://schemas.microsoft.com/office/drawing/2014/main" id="{8992C137-3737-4C9E-9F15-9290C8AFFA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2422" y="5439809"/>
                  <a:ext cx="792087" cy="574215"/>
                </a:xfrm>
                <a:prstGeom prst="rect">
                  <a:avLst/>
                </a:prstGeom>
                <a:blipFill>
                  <a:blip r:embed="rId22"/>
                  <a:stretch>
                    <a:fillRect l="-1587" b="-75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5" name="テキスト ボックス 54">
                  <a:extLst>
                    <a:ext uri="{FF2B5EF4-FFF2-40B4-BE49-F238E27FC236}">
                      <a16:creationId xmlns:a16="http://schemas.microsoft.com/office/drawing/2014/main" id="{0A0459C2-7FAD-47FA-B5BA-27B7457AA1B9}"/>
                    </a:ext>
                  </a:extLst>
                </p:cNvPr>
                <p:cNvSpPr txBox="1"/>
                <p:nvPr/>
              </p:nvSpPr>
              <p:spPr>
                <a:xfrm>
                  <a:off x="3801898" y="5439811"/>
                  <a:ext cx="792087" cy="5742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>
            <p:sp>
              <p:nvSpPr>
                <p:cNvPr id="55" name="テキスト ボックス 54">
                  <a:extLst>
                    <a:ext uri="{FF2B5EF4-FFF2-40B4-BE49-F238E27FC236}">
                      <a16:creationId xmlns:a16="http://schemas.microsoft.com/office/drawing/2014/main" id="{0A0459C2-7FAD-47FA-B5BA-27B7457AA1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1898" y="5439811"/>
                  <a:ext cx="792087" cy="574215"/>
                </a:xfrm>
                <a:prstGeom prst="rect">
                  <a:avLst/>
                </a:prstGeom>
                <a:blipFill>
                  <a:blip r:embed="rId23"/>
                  <a:stretch>
                    <a:fillRect b="-75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6" name="テキスト ボックス 55">
                  <a:extLst>
                    <a:ext uri="{FF2B5EF4-FFF2-40B4-BE49-F238E27FC236}">
                      <a16:creationId xmlns:a16="http://schemas.microsoft.com/office/drawing/2014/main" id="{490AE6C3-42E4-404D-8E00-DB278FE299C9}"/>
                    </a:ext>
                  </a:extLst>
                </p:cNvPr>
                <p:cNvSpPr txBox="1"/>
                <p:nvPr/>
              </p:nvSpPr>
              <p:spPr>
                <a:xfrm>
                  <a:off x="2978615" y="3791838"/>
                  <a:ext cx="2451098" cy="8760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/>
                        </a:rPr>
                        <m:t>𝛾</m:t>
                      </m:r>
                    </m:oMath>
                  </a14:m>
                  <a:r>
                    <a:rPr kumimoji="1" lang="ja-JP" altLang="en-US" sz="1600" dirty="0"/>
                    <a:t> </a:t>
                  </a:r>
                  <a:r>
                    <a:rPr kumimoji="1" lang="en-US" altLang="ja-JP" sz="1600" dirty="0"/>
                    <a:t>(B-field)</a:t>
                  </a:r>
                  <a:endParaRPr kumimoji="1" lang="ja-JP" altLang="en-US" sz="1600" dirty="0"/>
                </a:p>
              </p:txBody>
            </p:sp>
          </mc:Choice>
          <mc:Fallback>
            <p:sp>
              <p:nvSpPr>
                <p:cNvPr id="56" name="テキスト ボックス 55">
                  <a:extLst>
                    <a:ext uri="{FF2B5EF4-FFF2-40B4-BE49-F238E27FC236}">
                      <a16:creationId xmlns:a16="http://schemas.microsoft.com/office/drawing/2014/main" id="{490AE6C3-42E4-404D-8E00-DB278FE299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8615" y="3791838"/>
                  <a:ext cx="2451098" cy="876043"/>
                </a:xfrm>
                <a:prstGeom prst="rect">
                  <a:avLst/>
                </a:prstGeom>
                <a:blipFill>
                  <a:blip r:embed="rId24"/>
                  <a:stretch>
                    <a:fillRect l="-1538" r="-513" b="-12162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テキスト ボックス 61">
                <a:extLst>
                  <a:ext uri="{FF2B5EF4-FFF2-40B4-BE49-F238E27FC236}">
                    <a16:creationId xmlns:a16="http://schemas.microsoft.com/office/drawing/2014/main" id="{0003D889-5C23-47F2-A965-C904B07D6DFB}"/>
                  </a:ext>
                </a:extLst>
              </p:cNvPr>
              <p:cNvSpPr txBox="1"/>
              <p:nvPr/>
            </p:nvSpPr>
            <p:spPr>
              <a:xfrm>
                <a:off x="4426537" y="2026421"/>
                <a:ext cx="1054712" cy="36933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62" name="テキスト ボックス 61">
                <a:extLst>
                  <a:ext uri="{FF2B5EF4-FFF2-40B4-BE49-F238E27FC236}">
                    <a16:creationId xmlns:a16="http://schemas.microsoft.com/office/drawing/2014/main" id="{0003D889-5C23-47F2-A965-C904B07D6D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6537" y="2026421"/>
                <a:ext cx="1054712" cy="369332"/>
              </a:xfrm>
              <a:prstGeom prst="rect">
                <a:avLst/>
              </a:prstGeom>
              <a:blipFill>
                <a:blip r:embed="rId25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テキスト ボックス 62">
                <a:extLst>
                  <a:ext uri="{FF2B5EF4-FFF2-40B4-BE49-F238E27FC236}">
                    <a16:creationId xmlns:a16="http://schemas.microsoft.com/office/drawing/2014/main" id="{D1C0A679-C377-4F1C-9428-280457199019}"/>
                  </a:ext>
                </a:extLst>
              </p:cNvPr>
              <p:cNvSpPr txBox="1"/>
              <p:nvPr/>
            </p:nvSpPr>
            <p:spPr>
              <a:xfrm>
                <a:off x="6506809" y="2023077"/>
                <a:ext cx="769452" cy="36933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63" name="テキスト ボックス 62">
                <a:extLst>
                  <a:ext uri="{FF2B5EF4-FFF2-40B4-BE49-F238E27FC236}">
                    <a16:creationId xmlns:a16="http://schemas.microsoft.com/office/drawing/2014/main" id="{D1C0A679-C377-4F1C-9428-2804571990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6809" y="2023077"/>
                <a:ext cx="769452" cy="369332"/>
              </a:xfrm>
              <a:prstGeom prst="rect">
                <a:avLst/>
              </a:prstGeom>
              <a:blipFill>
                <a:blip r:embed="rId26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460499BA-C49C-4A2D-93B7-501B266D1579}"/>
                  </a:ext>
                </a:extLst>
              </p:cNvPr>
              <p:cNvSpPr/>
              <p:nvPr/>
            </p:nvSpPr>
            <p:spPr>
              <a:xfrm>
                <a:off x="7743897" y="629107"/>
                <a:ext cx="3164668" cy="30777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altLang="ja-JP" sz="1400" dirty="0"/>
                  <a:t>Correlation between </a:t>
                </a:r>
                <a14:m>
                  <m:oMath xmlns:m="http://schemas.openxmlformats.org/officeDocument/2006/math">
                    <m:r>
                      <a:rPr lang="en-US" altLang="ja-JP" sz="1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ja-JP" sz="1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ja-JP" sz="14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ja-JP" sz="14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ja-JP" altLang="en-US" sz="1400" dirty="0"/>
                  <a:t> </a:t>
                </a:r>
                <a:r>
                  <a:rPr lang="en-US" altLang="ja-JP" sz="1400" dirty="0"/>
                  <a:t>and g-2</a:t>
                </a:r>
                <a:endParaRPr lang="ja-JP" altLang="en-US" sz="1400" dirty="0"/>
              </a:p>
            </p:txBody>
          </p:sp>
        </mc:Choice>
        <mc:Fallback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460499BA-C49C-4A2D-93B7-501B266D15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3897" y="629107"/>
                <a:ext cx="3164668" cy="307777"/>
              </a:xfrm>
              <a:prstGeom prst="rect">
                <a:avLst/>
              </a:prstGeom>
              <a:blipFill>
                <a:blip r:embed="rId27"/>
                <a:stretch>
                  <a:fillRect l="-384" t="-1887" b="-169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0E74C667-DA37-4D6A-8251-EDDCA2DFEB7D}"/>
                  </a:ext>
                </a:extLst>
              </p:cNvPr>
              <p:cNvSpPr txBox="1"/>
              <p:nvPr/>
            </p:nvSpPr>
            <p:spPr>
              <a:xfrm>
                <a:off x="5148112" y="4290166"/>
                <a:ext cx="1319348" cy="36933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𝑒𝑁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0E74C667-DA37-4D6A-8251-EDDCA2DFEB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112" y="4290166"/>
                <a:ext cx="1319348" cy="369332"/>
              </a:xfrm>
              <a:prstGeom prst="rect">
                <a:avLst/>
              </a:prstGeom>
              <a:blipFill>
                <a:blip r:embed="rId28"/>
                <a:stretch>
                  <a:fillRect b="-112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左中かっこ 65">
            <a:extLst>
              <a:ext uri="{FF2B5EF4-FFF2-40B4-BE49-F238E27FC236}">
                <a16:creationId xmlns:a16="http://schemas.microsoft.com/office/drawing/2014/main" id="{319C5ADD-8C2B-433C-A21F-3E7599B7EDDB}"/>
              </a:ext>
            </a:extLst>
          </p:cNvPr>
          <p:cNvSpPr/>
          <p:nvPr/>
        </p:nvSpPr>
        <p:spPr>
          <a:xfrm>
            <a:off x="1009017" y="4720703"/>
            <a:ext cx="207219" cy="58710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1ABBE710-9CFB-4482-8B07-893011406EA2}"/>
              </a:ext>
            </a:extLst>
          </p:cNvPr>
          <p:cNvGrpSpPr/>
          <p:nvPr/>
        </p:nvGrpSpPr>
        <p:grpSpPr>
          <a:xfrm>
            <a:off x="8062162" y="4563825"/>
            <a:ext cx="2209290" cy="1962711"/>
            <a:chOff x="1351489" y="3348858"/>
            <a:chExt cx="3607661" cy="3007319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2225576F-14FB-4208-93A0-B3575B27995C}"/>
                </a:ext>
              </a:extLst>
            </p:cNvPr>
            <p:cNvGrpSpPr/>
            <p:nvPr/>
          </p:nvGrpSpPr>
          <p:grpSpPr>
            <a:xfrm>
              <a:off x="1653672" y="3758854"/>
              <a:ext cx="2774312" cy="2597323"/>
              <a:chOff x="1797984" y="2560461"/>
              <a:chExt cx="2774312" cy="2597323"/>
            </a:xfrm>
          </p:grpSpPr>
          <p:cxnSp>
            <p:nvCxnSpPr>
              <p:cNvPr id="75" name="直線コネクタ 74">
                <a:extLst>
                  <a:ext uri="{FF2B5EF4-FFF2-40B4-BE49-F238E27FC236}">
                    <a16:creationId xmlns:a16="http://schemas.microsoft.com/office/drawing/2014/main" id="{240A2485-843B-4A1A-9C98-643BAD81CF88}"/>
                  </a:ext>
                </a:extLst>
              </p:cNvPr>
              <p:cNvCxnSpPr/>
              <p:nvPr/>
            </p:nvCxnSpPr>
            <p:spPr>
              <a:xfrm>
                <a:off x="1797984" y="4383400"/>
                <a:ext cx="54236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円弧 75">
                <a:extLst>
                  <a:ext uri="{FF2B5EF4-FFF2-40B4-BE49-F238E27FC236}">
                    <a16:creationId xmlns:a16="http://schemas.microsoft.com/office/drawing/2014/main" id="{8AEB3C6A-B211-42C5-B9D4-1E8A2105D787}"/>
                  </a:ext>
                </a:extLst>
              </p:cNvPr>
              <p:cNvSpPr/>
              <p:nvPr/>
            </p:nvSpPr>
            <p:spPr>
              <a:xfrm>
                <a:off x="2338568" y="3572424"/>
                <a:ext cx="1585360" cy="1585360"/>
              </a:xfrm>
              <a:prstGeom prst="arc">
                <a:avLst>
                  <a:gd name="adj1" fmla="val 10665927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cxnSp>
            <p:nvCxnSpPr>
              <p:cNvPr id="77" name="直線コネクタ 76">
                <a:extLst>
                  <a:ext uri="{FF2B5EF4-FFF2-40B4-BE49-F238E27FC236}">
                    <a16:creationId xmlns:a16="http://schemas.microsoft.com/office/drawing/2014/main" id="{6A2B24D7-B213-4E5C-A0CC-8B82E3E4D0D3}"/>
                  </a:ext>
                </a:extLst>
              </p:cNvPr>
              <p:cNvCxnSpPr/>
              <p:nvPr/>
            </p:nvCxnSpPr>
            <p:spPr>
              <a:xfrm>
                <a:off x="3923928" y="4383400"/>
                <a:ext cx="64836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>
                <a:extLst>
                  <a:ext uri="{FF2B5EF4-FFF2-40B4-BE49-F238E27FC236}">
                    <a16:creationId xmlns:a16="http://schemas.microsoft.com/office/drawing/2014/main" id="{4B66232F-CF3E-4E56-A98A-D4AE8DBF5C82}"/>
                  </a:ext>
                </a:extLst>
              </p:cNvPr>
              <p:cNvCxnSpPr/>
              <p:nvPr/>
            </p:nvCxnSpPr>
            <p:spPr>
              <a:xfrm>
                <a:off x="2340344" y="4383400"/>
                <a:ext cx="158358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フリーフォーム 57">
                <a:extLst>
                  <a:ext uri="{FF2B5EF4-FFF2-40B4-BE49-F238E27FC236}">
                    <a16:creationId xmlns:a16="http://schemas.microsoft.com/office/drawing/2014/main" id="{B3F6FAA5-6155-47B4-94F3-3010828A49D8}"/>
                  </a:ext>
                </a:extLst>
              </p:cNvPr>
              <p:cNvSpPr/>
              <p:nvPr/>
            </p:nvSpPr>
            <p:spPr>
              <a:xfrm rot="18261656">
                <a:off x="3038578" y="3068961"/>
                <a:ext cx="347748" cy="394673"/>
              </a:xfrm>
              <a:custGeom>
                <a:avLst/>
                <a:gdLst>
                  <a:gd name="connsiteX0" fmla="*/ 0 w 601933"/>
                  <a:gd name="connsiteY0" fmla="*/ 438912 h 438912"/>
                  <a:gd name="connsiteX1" fmla="*/ 36576 w 601933"/>
                  <a:gd name="connsiteY1" fmla="*/ 246888 h 438912"/>
                  <a:gd name="connsiteX2" fmla="*/ 192024 w 601933"/>
                  <a:gd name="connsiteY2" fmla="*/ 338328 h 438912"/>
                  <a:gd name="connsiteX3" fmla="*/ 219456 w 601933"/>
                  <a:gd name="connsiteY3" fmla="*/ 155448 h 438912"/>
                  <a:gd name="connsiteX4" fmla="*/ 393192 w 601933"/>
                  <a:gd name="connsiteY4" fmla="*/ 219456 h 438912"/>
                  <a:gd name="connsiteX5" fmla="*/ 411480 w 601933"/>
                  <a:gd name="connsiteY5" fmla="*/ 36576 h 438912"/>
                  <a:gd name="connsiteX6" fmla="*/ 585216 w 601933"/>
                  <a:gd name="connsiteY6" fmla="*/ 118872 h 438912"/>
                  <a:gd name="connsiteX7" fmla="*/ 585216 w 601933"/>
                  <a:gd name="connsiteY7" fmla="*/ 0 h 438912"/>
                  <a:gd name="connsiteX0" fmla="*/ 0 w 608021"/>
                  <a:gd name="connsiteY0" fmla="*/ 446532 h 446532"/>
                  <a:gd name="connsiteX1" fmla="*/ 36576 w 608021"/>
                  <a:gd name="connsiteY1" fmla="*/ 254508 h 446532"/>
                  <a:gd name="connsiteX2" fmla="*/ 192024 w 608021"/>
                  <a:gd name="connsiteY2" fmla="*/ 345948 h 446532"/>
                  <a:gd name="connsiteX3" fmla="*/ 219456 w 608021"/>
                  <a:gd name="connsiteY3" fmla="*/ 163068 h 446532"/>
                  <a:gd name="connsiteX4" fmla="*/ 393192 w 608021"/>
                  <a:gd name="connsiteY4" fmla="*/ 227076 h 446532"/>
                  <a:gd name="connsiteX5" fmla="*/ 411480 w 608021"/>
                  <a:gd name="connsiteY5" fmla="*/ 44196 h 446532"/>
                  <a:gd name="connsiteX6" fmla="*/ 585216 w 608021"/>
                  <a:gd name="connsiteY6" fmla="*/ 126492 h 446532"/>
                  <a:gd name="connsiteX7" fmla="*/ 596646 w 608021"/>
                  <a:gd name="connsiteY7" fmla="*/ 0 h 446532"/>
                  <a:gd name="connsiteX0" fmla="*/ 0 w 608021"/>
                  <a:gd name="connsiteY0" fmla="*/ 446532 h 446532"/>
                  <a:gd name="connsiteX1" fmla="*/ 36576 w 608021"/>
                  <a:gd name="connsiteY1" fmla="*/ 254508 h 446532"/>
                  <a:gd name="connsiteX2" fmla="*/ 192024 w 608021"/>
                  <a:gd name="connsiteY2" fmla="*/ 345948 h 446532"/>
                  <a:gd name="connsiteX3" fmla="*/ 219456 w 608021"/>
                  <a:gd name="connsiteY3" fmla="*/ 163068 h 446532"/>
                  <a:gd name="connsiteX4" fmla="*/ 377952 w 608021"/>
                  <a:gd name="connsiteY4" fmla="*/ 230886 h 446532"/>
                  <a:gd name="connsiteX5" fmla="*/ 411480 w 608021"/>
                  <a:gd name="connsiteY5" fmla="*/ 44196 h 446532"/>
                  <a:gd name="connsiteX6" fmla="*/ 585216 w 608021"/>
                  <a:gd name="connsiteY6" fmla="*/ 126492 h 446532"/>
                  <a:gd name="connsiteX7" fmla="*/ 596646 w 608021"/>
                  <a:gd name="connsiteY7" fmla="*/ 0 h 446532"/>
                  <a:gd name="connsiteX0" fmla="*/ 725 w 608746"/>
                  <a:gd name="connsiteY0" fmla="*/ 446532 h 446532"/>
                  <a:gd name="connsiteX1" fmla="*/ 22061 w 608746"/>
                  <a:gd name="connsiteY1" fmla="*/ 277368 h 446532"/>
                  <a:gd name="connsiteX2" fmla="*/ 192749 w 608746"/>
                  <a:gd name="connsiteY2" fmla="*/ 345948 h 446532"/>
                  <a:gd name="connsiteX3" fmla="*/ 220181 w 608746"/>
                  <a:gd name="connsiteY3" fmla="*/ 163068 h 446532"/>
                  <a:gd name="connsiteX4" fmla="*/ 378677 w 608746"/>
                  <a:gd name="connsiteY4" fmla="*/ 230886 h 446532"/>
                  <a:gd name="connsiteX5" fmla="*/ 412205 w 608746"/>
                  <a:gd name="connsiteY5" fmla="*/ 44196 h 446532"/>
                  <a:gd name="connsiteX6" fmla="*/ 585941 w 608746"/>
                  <a:gd name="connsiteY6" fmla="*/ 126492 h 446532"/>
                  <a:gd name="connsiteX7" fmla="*/ 597371 w 608746"/>
                  <a:gd name="connsiteY7" fmla="*/ 0 h 446532"/>
                  <a:gd name="connsiteX0" fmla="*/ 725 w 597371"/>
                  <a:gd name="connsiteY0" fmla="*/ 446532 h 446532"/>
                  <a:gd name="connsiteX1" fmla="*/ 22061 w 597371"/>
                  <a:gd name="connsiteY1" fmla="*/ 277368 h 446532"/>
                  <a:gd name="connsiteX2" fmla="*/ 192749 w 597371"/>
                  <a:gd name="connsiteY2" fmla="*/ 345948 h 446532"/>
                  <a:gd name="connsiteX3" fmla="*/ 220181 w 597371"/>
                  <a:gd name="connsiteY3" fmla="*/ 163068 h 446532"/>
                  <a:gd name="connsiteX4" fmla="*/ 378677 w 597371"/>
                  <a:gd name="connsiteY4" fmla="*/ 230886 h 446532"/>
                  <a:gd name="connsiteX5" fmla="*/ 412205 w 597371"/>
                  <a:gd name="connsiteY5" fmla="*/ 44196 h 446532"/>
                  <a:gd name="connsiteX6" fmla="*/ 597371 w 597371"/>
                  <a:gd name="connsiteY6" fmla="*/ 0 h 446532"/>
                  <a:gd name="connsiteX0" fmla="*/ 725 w 412205"/>
                  <a:gd name="connsiteY0" fmla="*/ 402336 h 402336"/>
                  <a:gd name="connsiteX1" fmla="*/ 22061 w 412205"/>
                  <a:gd name="connsiteY1" fmla="*/ 233172 h 402336"/>
                  <a:gd name="connsiteX2" fmla="*/ 192749 w 412205"/>
                  <a:gd name="connsiteY2" fmla="*/ 301752 h 402336"/>
                  <a:gd name="connsiteX3" fmla="*/ 220181 w 412205"/>
                  <a:gd name="connsiteY3" fmla="*/ 118872 h 402336"/>
                  <a:gd name="connsiteX4" fmla="*/ 378677 w 412205"/>
                  <a:gd name="connsiteY4" fmla="*/ 186690 h 402336"/>
                  <a:gd name="connsiteX5" fmla="*/ 412205 w 412205"/>
                  <a:gd name="connsiteY5" fmla="*/ 0 h 402336"/>
                  <a:gd name="connsiteX0" fmla="*/ 725 w 423208"/>
                  <a:gd name="connsiteY0" fmla="*/ 402336 h 402336"/>
                  <a:gd name="connsiteX1" fmla="*/ 22061 w 423208"/>
                  <a:gd name="connsiteY1" fmla="*/ 233172 h 402336"/>
                  <a:gd name="connsiteX2" fmla="*/ 192749 w 423208"/>
                  <a:gd name="connsiteY2" fmla="*/ 301752 h 402336"/>
                  <a:gd name="connsiteX3" fmla="*/ 220181 w 423208"/>
                  <a:gd name="connsiteY3" fmla="*/ 118872 h 402336"/>
                  <a:gd name="connsiteX4" fmla="*/ 378677 w 423208"/>
                  <a:gd name="connsiteY4" fmla="*/ 186690 h 402336"/>
                  <a:gd name="connsiteX5" fmla="*/ 421964 w 423208"/>
                  <a:gd name="connsiteY5" fmla="*/ 31519 h 402336"/>
                  <a:gd name="connsiteX6" fmla="*/ 412205 w 423208"/>
                  <a:gd name="connsiteY6" fmla="*/ 0 h 402336"/>
                  <a:gd name="connsiteX0" fmla="*/ 725 w 417455"/>
                  <a:gd name="connsiteY0" fmla="*/ 402336 h 402336"/>
                  <a:gd name="connsiteX1" fmla="*/ 22061 w 417455"/>
                  <a:gd name="connsiteY1" fmla="*/ 233172 h 402336"/>
                  <a:gd name="connsiteX2" fmla="*/ 192749 w 417455"/>
                  <a:gd name="connsiteY2" fmla="*/ 301752 h 402336"/>
                  <a:gd name="connsiteX3" fmla="*/ 220181 w 417455"/>
                  <a:gd name="connsiteY3" fmla="*/ 118872 h 402336"/>
                  <a:gd name="connsiteX4" fmla="*/ 378677 w 417455"/>
                  <a:gd name="connsiteY4" fmla="*/ 186690 h 402336"/>
                  <a:gd name="connsiteX5" fmla="*/ 415579 w 417455"/>
                  <a:gd name="connsiteY5" fmla="*/ 50075 h 402336"/>
                  <a:gd name="connsiteX6" fmla="*/ 412205 w 417455"/>
                  <a:gd name="connsiteY6" fmla="*/ 0 h 402336"/>
                  <a:gd name="connsiteX0" fmla="*/ 725 w 412243"/>
                  <a:gd name="connsiteY0" fmla="*/ 402336 h 402336"/>
                  <a:gd name="connsiteX1" fmla="*/ 22061 w 412243"/>
                  <a:gd name="connsiteY1" fmla="*/ 233172 h 402336"/>
                  <a:gd name="connsiteX2" fmla="*/ 192749 w 412243"/>
                  <a:gd name="connsiteY2" fmla="*/ 301752 h 402336"/>
                  <a:gd name="connsiteX3" fmla="*/ 220181 w 412243"/>
                  <a:gd name="connsiteY3" fmla="*/ 118872 h 402336"/>
                  <a:gd name="connsiteX4" fmla="*/ 378677 w 412243"/>
                  <a:gd name="connsiteY4" fmla="*/ 186690 h 402336"/>
                  <a:gd name="connsiteX5" fmla="*/ 405341 w 412243"/>
                  <a:gd name="connsiteY5" fmla="*/ 63629 h 402336"/>
                  <a:gd name="connsiteX6" fmla="*/ 412205 w 412243"/>
                  <a:gd name="connsiteY6" fmla="*/ 0 h 402336"/>
                  <a:gd name="connsiteX0" fmla="*/ 725 w 415394"/>
                  <a:gd name="connsiteY0" fmla="*/ 402336 h 402336"/>
                  <a:gd name="connsiteX1" fmla="*/ 22061 w 415394"/>
                  <a:gd name="connsiteY1" fmla="*/ 233172 h 402336"/>
                  <a:gd name="connsiteX2" fmla="*/ 192749 w 415394"/>
                  <a:gd name="connsiteY2" fmla="*/ 301752 h 402336"/>
                  <a:gd name="connsiteX3" fmla="*/ 220181 w 415394"/>
                  <a:gd name="connsiteY3" fmla="*/ 118872 h 402336"/>
                  <a:gd name="connsiteX4" fmla="*/ 378677 w 415394"/>
                  <a:gd name="connsiteY4" fmla="*/ 186690 h 402336"/>
                  <a:gd name="connsiteX5" fmla="*/ 413049 w 415394"/>
                  <a:gd name="connsiteY5" fmla="*/ 73633 h 402336"/>
                  <a:gd name="connsiteX6" fmla="*/ 412205 w 415394"/>
                  <a:gd name="connsiteY6" fmla="*/ 0 h 402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5394" h="402336">
                    <a:moveTo>
                      <a:pt x="725" y="402336"/>
                    </a:moveTo>
                    <a:cubicBezTo>
                      <a:pt x="3011" y="314706"/>
                      <a:pt x="-9943" y="249936"/>
                      <a:pt x="22061" y="233172"/>
                    </a:cubicBezTo>
                    <a:cubicBezTo>
                      <a:pt x="54065" y="216408"/>
                      <a:pt x="159729" y="320802"/>
                      <a:pt x="192749" y="301752"/>
                    </a:cubicBezTo>
                    <a:cubicBezTo>
                      <a:pt x="225769" y="282702"/>
                      <a:pt x="189193" y="138049"/>
                      <a:pt x="220181" y="118872"/>
                    </a:cubicBezTo>
                    <a:cubicBezTo>
                      <a:pt x="251169" y="99695"/>
                      <a:pt x="346532" y="194230"/>
                      <a:pt x="378677" y="186690"/>
                    </a:cubicBezTo>
                    <a:cubicBezTo>
                      <a:pt x="410822" y="179150"/>
                      <a:pt x="407461" y="104748"/>
                      <a:pt x="413049" y="73633"/>
                    </a:cubicBezTo>
                    <a:cubicBezTo>
                      <a:pt x="418637" y="42518"/>
                      <a:pt x="412523" y="1765"/>
                      <a:pt x="412205" y="0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cxnSp>
            <p:nvCxnSpPr>
              <p:cNvPr id="80" name="直線コネクタ 79">
                <a:extLst>
                  <a:ext uri="{FF2B5EF4-FFF2-40B4-BE49-F238E27FC236}">
                    <a16:creationId xmlns:a16="http://schemas.microsoft.com/office/drawing/2014/main" id="{9B111AA3-7A7A-43B3-939D-F25A3ACB5067}"/>
                  </a:ext>
                </a:extLst>
              </p:cNvPr>
              <p:cNvCxnSpPr/>
              <p:nvPr/>
            </p:nvCxnSpPr>
            <p:spPr>
              <a:xfrm>
                <a:off x="3168140" y="2951410"/>
                <a:ext cx="1369956" cy="1464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>
                <a:extLst>
                  <a:ext uri="{FF2B5EF4-FFF2-40B4-BE49-F238E27FC236}">
                    <a16:creationId xmlns:a16="http://schemas.microsoft.com/office/drawing/2014/main" id="{83B568E4-EABF-4DD5-BDBA-1F8317FDFAF7}"/>
                  </a:ext>
                </a:extLst>
              </p:cNvPr>
              <p:cNvCxnSpPr/>
              <p:nvPr/>
            </p:nvCxnSpPr>
            <p:spPr>
              <a:xfrm flipV="1">
                <a:off x="3168140" y="2560461"/>
                <a:ext cx="1286625" cy="39095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0" name="テキスト ボックス 69">
                  <a:extLst>
                    <a:ext uri="{FF2B5EF4-FFF2-40B4-BE49-F238E27FC236}">
                      <a16:creationId xmlns:a16="http://schemas.microsoft.com/office/drawing/2014/main" id="{C5DD896E-E204-428E-979F-65C727CEBF3A}"/>
                    </a:ext>
                  </a:extLst>
                </p:cNvPr>
                <p:cNvSpPr txBox="1"/>
                <p:nvPr/>
              </p:nvSpPr>
              <p:spPr>
                <a:xfrm>
                  <a:off x="1351489" y="5498735"/>
                  <a:ext cx="792087" cy="7073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𝜇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>
            <p:sp>
              <p:nvSpPr>
                <p:cNvPr id="70" name="テキスト ボックス 69">
                  <a:extLst>
                    <a:ext uri="{FF2B5EF4-FFF2-40B4-BE49-F238E27FC236}">
                      <a16:creationId xmlns:a16="http://schemas.microsoft.com/office/drawing/2014/main" id="{C5DD896E-E204-428E-979F-65C727CEBF3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51489" y="5498735"/>
                  <a:ext cx="792087" cy="707376"/>
                </a:xfrm>
                <a:prstGeom prst="rect">
                  <a:avLst/>
                </a:prstGeom>
                <a:blipFill>
                  <a:blip r:embed="rId29"/>
                  <a:stretch>
                    <a:fillRect b="-1052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1" name="テキスト ボックス 70">
                  <a:extLst>
                    <a:ext uri="{FF2B5EF4-FFF2-40B4-BE49-F238E27FC236}">
                      <a16:creationId xmlns:a16="http://schemas.microsoft.com/office/drawing/2014/main" id="{752DBD06-64B1-460E-8F93-6A05E6319A8D}"/>
                    </a:ext>
                  </a:extLst>
                </p:cNvPr>
                <p:cNvSpPr txBox="1"/>
                <p:nvPr/>
              </p:nvSpPr>
              <p:spPr>
                <a:xfrm>
                  <a:off x="3780965" y="5498738"/>
                  <a:ext cx="792087" cy="7073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𝑒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>
            <p:sp>
              <p:nvSpPr>
                <p:cNvPr id="71" name="テキスト ボックス 70">
                  <a:extLst>
                    <a:ext uri="{FF2B5EF4-FFF2-40B4-BE49-F238E27FC236}">
                      <a16:creationId xmlns:a16="http://schemas.microsoft.com/office/drawing/2014/main" id="{752DBD06-64B1-460E-8F93-6A05E6319A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0965" y="5498738"/>
                  <a:ext cx="792087" cy="707376"/>
                </a:xfrm>
                <a:prstGeom prst="rect">
                  <a:avLst/>
                </a:prstGeom>
                <a:blipFill>
                  <a:blip r:embed="rId3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2" name="テキスト ボックス 71">
                  <a:extLst>
                    <a:ext uri="{FF2B5EF4-FFF2-40B4-BE49-F238E27FC236}">
                      <a16:creationId xmlns:a16="http://schemas.microsoft.com/office/drawing/2014/main" id="{2A82C509-D94D-47E1-83E5-BB92125D5CF3}"/>
                    </a:ext>
                  </a:extLst>
                </p:cNvPr>
                <p:cNvSpPr txBox="1"/>
                <p:nvPr/>
              </p:nvSpPr>
              <p:spPr>
                <a:xfrm>
                  <a:off x="3200102" y="4176988"/>
                  <a:ext cx="792087" cy="7073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𝛾</m:t>
                        </m:r>
                        <m:r>
                          <a:rPr kumimoji="1" lang="en-US" altLang="ja-JP" sz="2400" b="0" i="1" smtClean="0">
                            <a:latin typeface="Cambria Math"/>
                          </a:rPr>
                          <m:t>, </m:t>
                        </m:r>
                        <m:sSup>
                          <m:sSup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𝑍</m:t>
                            </m:r>
                          </m:e>
                          <m:sup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kumimoji="1" lang="en-US" altLang="ja-JP" sz="2400" b="0" i="1" smtClean="0">
                            <a:latin typeface="Cambria Math"/>
                          </a:rPr>
                          <m:t>…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>
            <p:sp>
              <p:nvSpPr>
                <p:cNvPr id="72" name="テキスト ボックス 71">
                  <a:extLst>
                    <a:ext uri="{FF2B5EF4-FFF2-40B4-BE49-F238E27FC236}">
                      <a16:creationId xmlns:a16="http://schemas.microsoft.com/office/drawing/2014/main" id="{2A82C509-D94D-47E1-83E5-BB92125D5C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00102" y="4176988"/>
                  <a:ext cx="792087" cy="707376"/>
                </a:xfrm>
                <a:prstGeom prst="rect">
                  <a:avLst/>
                </a:prstGeom>
                <a:blipFill>
                  <a:blip r:embed="rId31"/>
                  <a:stretch>
                    <a:fillRect l="-2500" r="-97500" b="-1052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3" name="テキスト ボックス 72">
                  <a:extLst>
                    <a:ext uri="{FF2B5EF4-FFF2-40B4-BE49-F238E27FC236}">
                      <a16:creationId xmlns:a16="http://schemas.microsoft.com/office/drawing/2014/main" id="{486B156F-E1F8-4EEF-8AC3-C1AA774DD599}"/>
                    </a:ext>
                  </a:extLst>
                </p:cNvPr>
                <p:cNvSpPr txBox="1"/>
                <p:nvPr/>
              </p:nvSpPr>
              <p:spPr>
                <a:xfrm>
                  <a:off x="4103527" y="3348858"/>
                  <a:ext cx="792087" cy="7073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𝑒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>
            <p:sp>
              <p:nvSpPr>
                <p:cNvPr id="73" name="テキスト ボックス 72">
                  <a:extLst>
                    <a:ext uri="{FF2B5EF4-FFF2-40B4-BE49-F238E27FC236}">
                      <a16:creationId xmlns:a16="http://schemas.microsoft.com/office/drawing/2014/main" id="{486B156F-E1F8-4EEF-8AC3-C1AA774DD5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03527" y="3348858"/>
                  <a:ext cx="792087" cy="707376"/>
                </a:xfrm>
                <a:prstGeom prst="rect">
                  <a:avLst/>
                </a:prstGeom>
                <a:blipFill>
                  <a:blip r:embed="rId3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" name="テキスト ボックス 73">
                  <a:extLst>
                    <a:ext uri="{FF2B5EF4-FFF2-40B4-BE49-F238E27FC236}">
                      <a16:creationId xmlns:a16="http://schemas.microsoft.com/office/drawing/2014/main" id="{AB24201F-355D-41B4-8F68-CEBC69E74E3F}"/>
                    </a:ext>
                  </a:extLst>
                </p:cNvPr>
                <p:cNvSpPr txBox="1"/>
                <p:nvPr/>
              </p:nvSpPr>
              <p:spPr>
                <a:xfrm>
                  <a:off x="4167063" y="3841391"/>
                  <a:ext cx="792087" cy="7073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𝑒</m:t>
                        </m:r>
                      </m:oMath>
                    </m:oMathPara>
                  </a14:m>
                  <a:endParaRPr kumimoji="1" lang="ja-JP" altLang="en-US" sz="2400" dirty="0"/>
                </a:p>
              </p:txBody>
            </p:sp>
          </mc:Choice>
          <mc:Fallback>
            <p:sp>
              <p:nvSpPr>
                <p:cNvPr id="74" name="テキスト ボックス 73">
                  <a:extLst>
                    <a:ext uri="{FF2B5EF4-FFF2-40B4-BE49-F238E27FC236}">
                      <a16:creationId xmlns:a16="http://schemas.microsoft.com/office/drawing/2014/main" id="{AB24201F-355D-41B4-8F68-CEBC69E74E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67063" y="3841391"/>
                  <a:ext cx="792087" cy="707376"/>
                </a:xfrm>
                <a:prstGeom prst="rect">
                  <a:avLst/>
                </a:prstGeom>
                <a:blipFill>
                  <a:blip r:embed="rId3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2" name="テキスト ボックス 81">
                <a:extLst>
                  <a:ext uri="{FF2B5EF4-FFF2-40B4-BE49-F238E27FC236}">
                    <a16:creationId xmlns:a16="http://schemas.microsoft.com/office/drawing/2014/main" id="{861471AB-0EF0-45E7-96DE-CD88791B76C5}"/>
                  </a:ext>
                </a:extLst>
              </p:cNvPr>
              <p:cNvSpPr txBox="1"/>
              <p:nvPr/>
            </p:nvSpPr>
            <p:spPr>
              <a:xfrm>
                <a:off x="8270423" y="4340642"/>
                <a:ext cx="1319348" cy="369332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𝑒𝑒𝑒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82" name="テキスト ボックス 81">
                <a:extLst>
                  <a:ext uri="{FF2B5EF4-FFF2-40B4-BE49-F238E27FC236}">
                    <a16:creationId xmlns:a16="http://schemas.microsoft.com/office/drawing/2014/main" id="{861471AB-0EF0-45E7-96DE-CD88791B76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0423" y="4340642"/>
                <a:ext cx="1319348" cy="369332"/>
              </a:xfrm>
              <a:prstGeom prst="rect">
                <a:avLst/>
              </a:prstGeom>
              <a:blipFill>
                <a:blip r:embed="rId34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4" name="Picture 2">
            <a:extLst>
              <a:ext uri="{FF2B5EF4-FFF2-40B4-BE49-F238E27FC236}">
                <a16:creationId xmlns:a16="http://schemas.microsoft.com/office/drawing/2014/main" id="{0D6EEDE9-313A-4F0B-AF3B-97A18231F4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7260" y="5513314"/>
            <a:ext cx="735927" cy="611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Picture 2">
            <a:extLst>
              <a:ext uri="{FF2B5EF4-FFF2-40B4-BE49-F238E27FC236}">
                <a16:creationId xmlns:a16="http://schemas.microsoft.com/office/drawing/2014/main" id="{E5751A5C-650F-4392-9299-FFEA4CE04E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5744" y="4537031"/>
            <a:ext cx="723073" cy="7037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Picture 3">
            <a:extLst>
              <a:ext uri="{FF2B5EF4-FFF2-40B4-BE49-F238E27FC236}">
                <a16:creationId xmlns:a16="http://schemas.microsoft.com/office/drawing/2014/main" id="{61DD55DA-2948-413A-A4F8-C6D2EADC9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9899" y="5966931"/>
            <a:ext cx="902618" cy="559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図 89">
            <a:extLst>
              <a:ext uri="{FF2B5EF4-FFF2-40B4-BE49-F238E27FC236}">
                <a16:creationId xmlns:a16="http://schemas.microsoft.com/office/drawing/2014/main" id="{04A80C64-9DCD-4F35-A727-C9E5D95BCAF1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6956352" y="5471744"/>
            <a:ext cx="951673" cy="254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784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F470E9-9D7C-4330-9A72-CC93C1BE2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MEG II experiment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BDBA2C7-AB33-497E-BDD4-410D735C8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>
                <a:solidFill>
                  <a:schemeClr val="bg1">
                    <a:lumMod val="95000"/>
                  </a:schemeClr>
                </a:solidFill>
              </a:rPr>
              <a:t>4</a:t>
            </a:fld>
            <a:endParaRPr kumimoji="1" lang="ja-JP" altLang="en-US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4D960533-2EEE-4823-B0A8-07364C89CD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092"/>
          <a:stretch/>
        </p:blipFill>
        <p:spPr>
          <a:xfrm>
            <a:off x="5710298" y="2482909"/>
            <a:ext cx="5340600" cy="4163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4D9C77B-9B95-43D6-897A-0CF3F7B66F3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4" b="-371"/>
          <a:stretch/>
        </p:blipFill>
        <p:spPr>
          <a:xfrm>
            <a:off x="7574290" y="445021"/>
            <a:ext cx="3165708" cy="368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5B7FFBD4-A8AD-4CDF-93CE-47712CADA184}"/>
              </a:ext>
            </a:extLst>
          </p:cNvPr>
          <p:cNvGrpSpPr/>
          <p:nvPr/>
        </p:nvGrpSpPr>
        <p:grpSpPr>
          <a:xfrm>
            <a:off x="7235045" y="4619564"/>
            <a:ext cx="2161529" cy="1452911"/>
            <a:chOff x="417556" y="3059591"/>
            <a:chExt cx="2972102" cy="1989589"/>
          </a:xfrm>
        </p:grpSpPr>
        <p:sp>
          <p:nvSpPr>
            <p:cNvPr id="17" name="円/楕円 4">
              <a:extLst>
                <a:ext uri="{FF2B5EF4-FFF2-40B4-BE49-F238E27FC236}">
                  <a16:creationId xmlns:a16="http://schemas.microsoft.com/office/drawing/2014/main" id="{7162A6E6-1F76-42F1-8115-998702862457}"/>
                </a:ext>
              </a:extLst>
            </p:cNvPr>
            <p:cNvSpPr/>
            <p:nvPr/>
          </p:nvSpPr>
          <p:spPr>
            <a:xfrm>
              <a:off x="1627495" y="3771843"/>
              <a:ext cx="720081" cy="731432"/>
            </a:xfrm>
            <a:prstGeom prst="ellipse">
              <a:avLst/>
            </a:prstGeom>
            <a:gradFill rotWithShape="1">
              <a:gsLst>
                <a:gs pos="0">
                  <a:srgbClr val="5D5AD2">
                    <a:tint val="96000"/>
                    <a:satMod val="120000"/>
                    <a:lumMod val="120000"/>
                  </a:srgbClr>
                </a:gs>
                <a:gs pos="100000">
                  <a:srgbClr val="5D5AD2">
                    <a:shade val="89000"/>
                    <a:lumMod val="90000"/>
                  </a:srgbClr>
                </a:gs>
              </a:gsLst>
              <a:lin ang="5400000" scaled="0"/>
            </a:gradFill>
            <a:ln w="9525" cap="flat" cmpd="sng" algn="ctr">
              <a:solidFill>
                <a:srgbClr val="5D5AD2"/>
              </a:solidFill>
              <a:prstDash val="solid"/>
            </a:ln>
            <a:effectLst>
              <a:outerShdw blurRad="508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0" rev="0"/>
              </a:camera>
              <a:lightRig rig="flat" dir="tl">
                <a:rot lat="0" lon="0" rev="6360000"/>
              </a:lightRig>
            </a:scene3d>
            <a:sp3d prstMaterial="flat">
              <a:bevelT w="12700" h="12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HGP明朝E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テキスト ボックス 17">
                  <a:extLst>
                    <a:ext uri="{FF2B5EF4-FFF2-40B4-BE49-F238E27FC236}">
                      <a16:creationId xmlns:a16="http://schemas.microsoft.com/office/drawing/2014/main" id="{9893B03B-8269-405A-ACEC-229B02873EAD}"/>
                    </a:ext>
                  </a:extLst>
                </p:cNvPr>
                <p:cNvSpPr txBox="1"/>
                <p:nvPr/>
              </p:nvSpPr>
              <p:spPr>
                <a:xfrm>
                  <a:off x="1641912" y="3576966"/>
                  <a:ext cx="64807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3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/>
                          </a:rPr>
                          <m:t>𝜇</m:t>
                        </m:r>
                      </m:oMath>
                    </m:oMathPara>
                  </a14:m>
                  <a:endParaRPr kumimoji="1" lang="ja-JP" altLang="en-US" sz="3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Georgia"/>
                    <a:ea typeface="HGP明朝E"/>
                  </a:endParaRPr>
                </a:p>
              </p:txBody>
            </p:sp>
          </mc:Choice>
          <mc:Fallback xmlns="">
            <p:sp>
              <p:nvSpPr>
                <p:cNvPr id="18" name="テキスト ボックス 17">
                  <a:extLst>
                    <a:ext uri="{FF2B5EF4-FFF2-40B4-BE49-F238E27FC236}">
                      <a16:creationId xmlns:a16="http://schemas.microsoft.com/office/drawing/2014/main" id="{9893B03B-8269-405A-ACEC-229B02873E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41912" y="3576966"/>
                  <a:ext cx="648072" cy="646331"/>
                </a:xfrm>
                <a:prstGeom prst="rect">
                  <a:avLst/>
                </a:prstGeom>
                <a:blipFill>
                  <a:blip r:embed="rId4"/>
                  <a:stretch>
                    <a:fillRect b="-2337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円/楕円 6">
              <a:extLst>
                <a:ext uri="{FF2B5EF4-FFF2-40B4-BE49-F238E27FC236}">
                  <a16:creationId xmlns:a16="http://schemas.microsoft.com/office/drawing/2014/main" id="{A81B6D96-B857-4DE0-B76C-5221183CFA7A}"/>
                </a:ext>
              </a:extLst>
            </p:cNvPr>
            <p:cNvSpPr/>
            <p:nvPr/>
          </p:nvSpPr>
          <p:spPr>
            <a:xfrm>
              <a:off x="2885602" y="4509119"/>
              <a:ext cx="504056" cy="540061"/>
            </a:xfrm>
            <a:prstGeom prst="ellipse">
              <a:avLst/>
            </a:prstGeom>
            <a:gradFill rotWithShape="1">
              <a:gsLst>
                <a:gs pos="0">
                  <a:srgbClr val="838D9B">
                    <a:tint val="0"/>
                  </a:srgbClr>
                </a:gs>
                <a:gs pos="44000">
                  <a:srgbClr val="838D9B">
                    <a:tint val="60000"/>
                    <a:satMod val="120000"/>
                  </a:srgbClr>
                </a:gs>
                <a:gs pos="100000">
                  <a:srgbClr val="838D9B">
                    <a:tint val="90000"/>
                    <a:alpha val="100000"/>
                    <a:lumMod val="90000"/>
                  </a:srgbClr>
                </a:gs>
              </a:gsLst>
              <a:lin ang="5400000" scaled="0"/>
            </a:gradFill>
            <a:ln w="9525" cap="flat" cmpd="sng" algn="ctr">
              <a:solidFill>
                <a:srgbClr val="838D9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orgia"/>
                  <a:ea typeface="HGP明朝E"/>
                  <a:cs typeface="+mn-cs"/>
                </a:rPr>
                <a:t>e</a:t>
              </a:r>
              <a:endParaRPr kumimoji="1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HGP明朝E"/>
                <a:cs typeface="+mn-cs"/>
              </a:endParaRPr>
            </a:p>
          </p:txBody>
        </p:sp>
        <p:sp>
          <p:nvSpPr>
            <p:cNvPr id="21" name="円/楕円 8">
              <a:extLst>
                <a:ext uri="{FF2B5EF4-FFF2-40B4-BE49-F238E27FC236}">
                  <a16:creationId xmlns:a16="http://schemas.microsoft.com/office/drawing/2014/main" id="{D82D51F9-2FCD-4017-8D52-4D534FE275C8}"/>
                </a:ext>
              </a:extLst>
            </p:cNvPr>
            <p:cNvSpPr/>
            <p:nvPr/>
          </p:nvSpPr>
          <p:spPr>
            <a:xfrm>
              <a:off x="489565" y="3212037"/>
              <a:ext cx="504056" cy="540059"/>
            </a:xfrm>
            <a:prstGeom prst="ellipse">
              <a:avLst/>
            </a:prstGeom>
            <a:gradFill rotWithShape="1">
              <a:gsLst>
                <a:gs pos="0">
                  <a:srgbClr val="94147C">
                    <a:tint val="0"/>
                  </a:srgbClr>
                </a:gs>
                <a:gs pos="44000">
                  <a:srgbClr val="94147C">
                    <a:tint val="60000"/>
                    <a:satMod val="120000"/>
                  </a:srgbClr>
                </a:gs>
                <a:gs pos="100000">
                  <a:srgbClr val="94147C">
                    <a:tint val="90000"/>
                    <a:alpha val="100000"/>
                    <a:lumMod val="90000"/>
                  </a:srgbClr>
                </a:gs>
              </a:gsLst>
              <a:lin ang="5400000" scaled="0"/>
            </a:gradFill>
            <a:ln w="9525" cap="flat" cmpd="sng" algn="ctr">
              <a:solidFill>
                <a:srgbClr val="94147C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HGP明朝E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テキスト ボックス 21">
                  <a:extLst>
                    <a:ext uri="{FF2B5EF4-FFF2-40B4-BE49-F238E27FC236}">
                      <a16:creationId xmlns:a16="http://schemas.microsoft.com/office/drawing/2014/main" id="{F26CA526-9EED-4D6E-B631-103B8FC0F6E8}"/>
                    </a:ext>
                  </a:extLst>
                </p:cNvPr>
                <p:cNvSpPr txBox="1"/>
                <p:nvPr/>
              </p:nvSpPr>
              <p:spPr>
                <a:xfrm>
                  <a:off x="417556" y="3059591"/>
                  <a:ext cx="64807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sz="3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Georgia"/>
                    <a:ea typeface="HGP明朝E"/>
                  </a:endParaRPr>
                </a:p>
              </p:txBody>
            </p:sp>
          </mc:Choice>
          <mc:Fallback xmlns="">
            <p:sp>
              <p:nvSpPr>
                <p:cNvPr id="22" name="テキスト ボックス 21">
                  <a:extLst>
                    <a:ext uri="{FF2B5EF4-FFF2-40B4-BE49-F238E27FC236}">
                      <a16:creationId xmlns:a16="http://schemas.microsoft.com/office/drawing/2014/main" id="{F26CA526-9EED-4D6E-B631-103B8FC0F6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7556" y="3059591"/>
                  <a:ext cx="648072" cy="523220"/>
                </a:xfrm>
                <a:prstGeom prst="rect">
                  <a:avLst/>
                </a:prstGeom>
                <a:blipFill>
                  <a:blip r:embed="rId5"/>
                  <a:stretch>
                    <a:fillRect b="-2096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1D8E81C6-8C94-428E-8B46-33F95BF6207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65628" y="3682129"/>
              <a:ext cx="458539" cy="253753"/>
            </a:xfrm>
            <a:prstGeom prst="straightConnector1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tailEnd type="arrow"/>
            </a:ln>
            <a:effectLst/>
          </p:spPr>
        </p:cxn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7B1F5B6B-5C65-4D78-B00D-A06796D5F839}"/>
                </a:ext>
              </a:extLst>
            </p:cNvPr>
            <p:cNvCxnSpPr>
              <a:cxnSpLocks/>
            </p:cNvCxnSpPr>
            <p:nvPr/>
          </p:nvCxnSpPr>
          <p:spPr>
            <a:xfrm>
              <a:off x="2444017" y="4375602"/>
              <a:ext cx="514532" cy="260580"/>
            </a:xfrm>
            <a:prstGeom prst="straightConnector1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tailEnd type="arrow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9030C54C-CEFD-4169-9A9B-2502E83B5D65}"/>
                  </a:ext>
                </a:extLst>
              </p:cNvPr>
              <p:cNvSpPr txBox="1"/>
              <p:nvPr/>
            </p:nvSpPr>
            <p:spPr>
              <a:xfrm>
                <a:off x="684741" y="3088766"/>
                <a:ext cx="4756282" cy="13497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2563" indent="-182563">
                  <a:buFont typeface="Arial" panose="020B0604020202020204" pitchFamily="34" charset="0"/>
                  <a:buChar char="•"/>
                </a:pPr>
                <a:r>
                  <a:rPr kumimoji="1" lang="en-US" altLang="ja-JP" sz="2000" dirty="0"/>
                  <a:t>Utilizes </a:t>
                </a:r>
                <a:r>
                  <a:rPr kumimoji="1" lang="en-US" altLang="ja-JP" sz="2000" b="1" dirty="0"/>
                  <a:t>world’s highest intensity </a:t>
                </a:r>
                <a:br>
                  <a:rPr kumimoji="1" lang="en-US" altLang="ja-JP" sz="2000" b="1" dirty="0"/>
                </a:br>
                <a:r>
                  <a:rPr kumimoji="1" lang="en-US" altLang="ja-JP" sz="2000" b="1" dirty="0"/>
                  <a:t>continuous </a:t>
                </a:r>
                <a14:m>
                  <m:oMath xmlns:m="http://schemas.openxmlformats.org/officeDocument/2006/math">
                    <m:r>
                      <a:rPr kumimoji="1" lang="en-US" altLang="ja-JP" sz="2000" b="1" i="1" smtClean="0"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kumimoji="1" lang="ja-JP" altLang="en-US" sz="2000" b="1" dirty="0"/>
                  <a:t> </a:t>
                </a:r>
                <a:r>
                  <a:rPr kumimoji="1" lang="en-US" altLang="ja-JP" sz="2000" b="1" dirty="0"/>
                  <a:t>beam</a:t>
                </a:r>
                <a:r>
                  <a:rPr kumimoji="1" lang="en-US" altLang="ja-JP" sz="2000" dirty="0"/>
                  <a:t> @ PSI</a:t>
                </a:r>
                <a:br>
                  <a:rPr kumimoji="1" lang="en-US" altLang="ja-JP" sz="2000" dirty="0"/>
                </a:br>
                <a:r>
                  <a:rPr kumimoji="1" lang="en-US" altLang="ja-JP" sz="2000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kumimoji="1" lang="en-US" altLang="ja-JP" sz="200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7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  <m:r>
                      <m:rPr>
                        <m:sty m:val="p"/>
                      </m:rPr>
                      <a:rPr kumimoji="1" lang="en-US" altLang="ja-JP" sz="2000" b="0" i="0" smtClean="0">
                        <a:latin typeface="Cambria Math" panose="02040503050406030204" pitchFamily="18" charset="0"/>
                      </a:rPr>
                      <m:t>muons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𝑠𝑒𝑐</m:t>
                    </m:r>
                  </m:oMath>
                </a14:m>
                <a:endParaRPr kumimoji="1" lang="en-US" altLang="ja-JP" sz="2000" dirty="0"/>
              </a:p>
              <a:p>
                <a:r>
                  <a:rPr kumimoji="1" lang="en-US" altLang="ja-JP" sz="2000" dirty="0"/>
                  <a:t>       (</a:t>
                </a:r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kumimoji="1" lang="en-US" altLang="ja-JP" sz="2000" dirty="0"/>
                  <a:t> 2.3 from MEG)</a:t>
                </a:r>
              </a:p>
            </p:txBody>
          </p:sp>
        </mc:Choice>
        <mc:Fallback xmlns=""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9030C54C-CEFD-4169-9A9B-2502E83B5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741" y="3088766"/>
                <a:ext cx="4756282" cy="1349793"/>
              </a:xfrm>
              <a:prstGeom prst="rect">
                <a:avLst/>
              </a:prstGeom>
              <a:blipFill>
                <a:blip r:embed="rId6"/>
                <a:stretch>
                  <a:fillRect l="-1152" t="-2715" b="-54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D42050CD-C20E-496E-96AE-471CC5788386}"/>
                  </a:ext>
                </a:extLst>
              </p:cNvPr>
              <p:cNvSpPr txBox="1"/>
              <p:nvPr/>
            </p:nvSpPr>
            <p:spPr>
              <a:xfrm>
                <a:off x="684741" y="2025636"/>
                <a:ext cx="504905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2563" indent="-182563">
                  <a:buFont typeface="Arial" panose="020B0604020202020204" pitchFamily="34" charset="0"/>
                  <a:buChar char="•"/>
                </a:pPr>
                <a:r>
                  <a:rPr kumimoji="1" lang="en-US" altLang="ja-JP" sz="2000" dirty="0">
                    <a:sym typeface="Wingdings" panose="05000000000000000000" pitchFamily="2" charset="2"/>
                  </a:rPr>
                  <a:t>Goal: Br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1" lang="en-US" altLang="ja-JP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kumimoji="1" lang="en-US" altLang="ja-JP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𝜇</m:t>
                        </m:r>
                        <m:r>
                          <a:rPr kumimoji="1" lang="en-US" altLang="ja-JP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→</m:t>
                        </m:r>
                        <m:r>
                          <a:rPr kumimoji="1" lang="en-US" altLang="ja-JP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</m:t>
                        </m:r>
                        <m:r>
                          <a:rPr kumimoji="1" lang="en-US" altLang="ja-JP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𝛾</m:t>
                        </m:r>
                      </m:e>
                    </m:d>
                    <m:r>
                      <a:rPr kumimoji="1" lang="en-US" altLang="ja-JP" sz="200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&lt;</m:t>
                    </m:r>
                    <m:r>
                      <a:rPr kumimoji="1" lang="en-US" altLang="ja-JP" sz="200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6×</m:t>
                    </m:r>
                    <m:sSup>
                      <m:sSupPr>
                        <m:ctrlPr>
                          <a:rPr kumimoji="1" lang="en-US" altLang="ja-JP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kumimoji="1" lang="en-US" altLang="ja-JP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kumimoji="1" lang="en-US" altLang="ja-JP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−14</m:t>
                        </m:r>
                      </m:sup>
                    </m:sSup>
                  </m:oMath>
                </a14:m>
                <a:r>
                  <a:rPr kumimoji="1" lang="en-US" altLang="ja-JP" sz="2000" dirty="0"/>
                  <a:t> </a:t>
                </a:r>
                <a:br>
                  <a:rPr kumimoji="1" lang="en-US" altLang="ja-JP" sz="2000" b="1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kumimoji="1" lang="en-US" altLang="ja-JP" sz="2000" b="1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kumimoji="1" lang="en-US" altLang="ja-JP" sz="2000" b="1" i="1" smtClean="0">
                        <a:latin typeface="Cambria Math" panose="02040503050406030204" pitchFamily="18" charset="0"/>
                      </a:rPr>
                      <m:t>𝟏𝟎</m:t>
                    </m:r>
                  </m:oMath>
                </a14:m>
                <a:r>
                  <a:rPr kumimoji="1" lang="en-US" altLang="ja-JP" sz="2000" b="1" dirty="0"/>
                  <a:t> sensitivity</a:t>
                </a:r>
                <a:r>
                  <a:rPr kumimoji="1" lang="en-US" altLang="ja-JP" sz="2000" dirty="0"/>
                  <a:t> upgrade from MEG</a:t>
                </a:r>
              </a:p>
            </p:txBody>
          </p:sp>
        </mc:Choice>
        <mc:Fallback xmlns=""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D42050CD-C20E-496E-96AE-471CC57883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741" y="2025636"/>
                <a:ext cx="5049050" cy="707886"/>
              </a:xfrm>
              <a:prstGeom prst="rect">
                <a:avLst/>
              </a:prstGeom>
              <a:blipFill>
                <a:blip r:embed="rId7"/>
                <a:stretch>
                  <a:fillRect l="-1086" t="-4310" b="-146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838C3710-563C-4054-BC57-85C6AA0DCE6C}"/>
              </a:ext>
            </a:extLst>
          </p:cNvPr>
          <p:cNvSpPr txBox="1"/>
          <p:nvPr/>
        </p:nvSpPr>
        <p:spPr>
          <a:xfrm>
            <a:off x="696734" y="4579451"/>
            <a:ext cx="57759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Accidental BG (</a:t>
            </a:r>
            <a:r>
              <a:rPr kumimoji="1" lang="ja-JP" altLang="en-US" sz="2000" dirty="0"/>
              <a:t>∝</a:t>
            </a:r>
            <a:r>
              <a:rPr kumimoji="1" lang="en-US" altLang="ja-JP" sz="2000" dirty="0"/>
              <a:t>beam rate</a:t>
            </a:r>
            <a:r>
              <a:rPr kumimoji="1" lang="en-US" altLang="ja-JP" sz="2000" baseline="30000" dirty="0"/>
              <a:t>2</a:t>
            </a:r>
            <a:r>
              <a:rPr kumimoji="1" lang="en-US" altLang="ja-JP" sz="2000" dirty="0"/>
              <a:t>) limits </a:t>
            </a:r>
            <a:br>
              <a:rPr kumimoji="1" lang="en-US" altLang="ja-JP" sz="2000" dirty="0"/>
            </a:br>
            <a:r>
              <a:rPr kumimoji="1" lang="en-US" altLang="ja-JP" sz="2000" dirty="0"/>
              <a:t>the sensitivity</a:t>
            </a:r>
            <a:br>
              <a:rPr kumimoji="1" lang="en-US" altLang="ja-JP" sz="2000" dirty="0"/>
            </a:br>
            <a:r>
              <a:rPr kumimoji="1" lang="en-US" altLang="ja-JP" sz="2000" dirty="0">
                <a:sym typeface="Wingdings" panose="05000000000000000000" pitchFamily="2" charset="2"/>
              </a:rPr>
              <a:t> </a:t>
            </a:r>
            <a:r>
              <a:rPr kumimoji="1" lang="en-US" altLang="ja-JP" sz="2000" b="1" dirty="0">
                <a:sym typeface="Wingdings" panose="05000000000000000000" pitchFamily="2" charset="2"/>
              </a:rPr>
              <a:t>Improve detector resolutions </a:t>
            </a:r>
            <a:br>
              <a:rPr kumimoji="1" lang="en-US" altLang="ja-JP" sz="2000" b="1" dirty="0">
                <a:sym typeface="Wingdings" panose="05000000000000000000" pitchFamily="2" charset="2"/>
              </a:rPr>
            </a:br>
            <a:r>
              <a:rPr kumimoji="1" lang="en-US" altLang="ja-JP" sz="2000" b="1" dirty="0">
                <a:sym typeface="Wingdings" panose="05000000000000000000" pitchFamily="2" charset="2"/>
              </a:rPr>
              <a:t>    by x2 (energy, timing, direction)</a:t>
            </a:r>
            <a:endParaRPr kumimoji="1" lang="en-US" altLang="ja-JP" sz="2000" b="1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B8FCE53-3F42-40A0-ADB9-785D2BBF10D2}"/>
              </a:ext>
            </a:extLst>
          </p:cNvPr>
          <p:cNvSpPr txBox="1"/>
          <p:nvPr/>
        </p:nvSpPr>
        <p:spPr>
          <a:xfrm>
            <a:off x="8540559" y="364956"/>
            <a:ext cx="238038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PSI proton cyclotron</a:t>
            </a:r>
            <a:endParaRPr kumimoji="1" lang="ja-JP" altLang="en-US" dirty="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8562837-9E5F-4221-9A11-D250AA3CC334}"/>
              </a:ext>
            </a:extLst>
          </p:cNvPr>
          <p:cNvSpPr txBox="1"/>
          <p:nvPr/>
        </p:nvSpPr>
        <p:spPr>
          <a:xfrm>
            <a:off x="9231116" y="4394785"/>
            <a:ext cx="183252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MEG detector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195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81B267-BD05-42A4-B7B9-EACC13489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Signal and BG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613895-87B6-4907-8657-F647E83BD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5</a:t>
            </a:fld>
            <a:endParaRPr kumimoji="1" lang="ja-JP" altLang="en-US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36A73E8-C3AE-4D72-AC2D-7E3B572CB475}"/>
              </a:ext>
            </a:extLst>
          </p:cNvPr>
          <p:cNvGrpSpPr/>
          <p:nvPr/>
        </p:nvGrpSpPr>
        <p:grpSpPr>
          <a:xfrm>
            <a:off x="1756038" y="2736577"/>
            <a:ext cx="3316697" cy="2058560"/>
            <a:chOff x="417557" y="3212037"/>
            <a:chExt cx="2972101" cy="1837143"/>
          </a:xfrm>
        </p:grpSpPr>
        <p:sp>
          <p:nvSpPr>
            <p:cNvPr id="17" name="円/楕円 4">
              <a:extLst>
                <a:ext uri="{FF2B5EF4-FFF2-40B4-BE49-F238E27FC236}">
                  <a16:creationId xmlns:a16="http://schemas.microsoft.com/office/drawing/2014/main" id="{6824E4F2-3F63-4867-9156-2704C70B8C6E}"/>
                </a:ext>
              </a:extLst>
            </p:cNvPr>
            <p:cNvSpPr/>
            <p:nvPr/>
          </p:nvSpPr>
          <p:spPr>
            <a:xfrm>
              <a:off x="1591491" y="3770173"/>
              <a:ext cx="720081" cy="731432"/>
            </a:xfrm>
            <a:prstGeom prst="ellipse">
              <a:avLst/>
            </a:prstGeom>
            <a:gradFill rotWithShape="1">
              <a:gsLst>
                <a:gs pos="0">
                  <a:srgbClr val="5D5AD2">
                    <a:tint val="96000"/>
                    <a:satMod val="120000"/>
                    <a:lumMod val="120000"/>
                  </a:srgbClr>
                </a:gs>
                <a:gs pos="100000">
                  <a:srgbClr val="5D5AD2">
                    <a:shade val="89000"/>
                    <a:lumMod val="90000"/>
                  </a:srgbClr>
                </a:gs>
              </a:gsLst>
              <a:lin ang="5400000" scaled="0"/>
            </a:gradFill>
            <a:ln w="9525" cap="flat" cmpd="sng" algn="ctr">
              <a:solidFill>
                <a:srgbClr val="5D5AD2"/>
              </a:solidFill>
              <a:prstDash val="solid"/>
            </a:ln>
            <a:effectLst>
              <a:outerShdw blurRad="508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0" rev="0"/>
              </a:camera>
              <a:lightRig rig="flat" dir="tl">
                <a:rot lat="0" lon="0" rev="6360000"/>
              </a:lightRig>
            </a:scene3d>
            <a:sp3d prstMaterial="flat">
              <a:bevelT w="12700" h="12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HGP明朝E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テキスト ボックス 17">
                  <a:extLst>
                    <a:ext uri="{FF2B5EF4-FFF2-40B4-BE49-F238E27FC236}">
                      <a16:creationId xmlns:a16="http://schemas.microsoft.com/office/drawing/2014/main" id="{DEC7F657-F6BF-4FE3-BA99-3F4D776A7CB0}"/>
                    </a:ext>
                  </a:extLst>
                </p:cNvPr>
                <p:cNvSpPr txBox="1"/>
                <p:nvPr/>
              </p:nvSpPr>
              <p:spPr>
                <a:xfrm>
                  <a:off x="1627495" y="3784537"/>
                  <a:ext cx="64807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3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/>
                          </a:rPr>
                          <m:t>𝜇</m:t>
                        </m:r>
                      </m:oMath>
                    </m:oMathPara>
                  </a14:m>
                  <a:endParaRPr kumimoji="1" lang="ja-JP" altLang="en-US" sz="3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Georgia"/>
                    <a:ea typeface="HGP明朝E"/>
                  </a:endParaRPr>
                </a:p>
              </p:txBody>
            </p:sp>
          </mc:Choice>
          <mc:Fallback xmlns="">
            <p:sp>
              <p:nvSpPr>
                <p:cNvPr id="18" name="テキスト ボックス 17">
                  <a:extLst>
                    <a:ext uri="{FF2B5EF4-FFF2-40B4-BE49-F238E27FC236}">
                      <a16:creationId xmlns:a16="http://schemas.microsoft.com/office/drawing/2014/main" id="{DEC7F657-F6BF-4FE3-BA99-3F4D776A7C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7495" y="3784537"/>
                  <a:ext cx="648072" cy="646331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円/楕円 6">
              <a:extLst>
                <a:ext uri="{FF2B5EF4-FFF2-40B4-BE49-F238E27FC236}">
                  <a16:creationId xmlns:a16="http://schemas.microsoft.com/office/drawing/2014/main" id="{F74A8AF9-66A8-4857-86DD-D2753E87C7D2}"/>
                </a:ext>
              </a:extLst>
            </p:cNvPr>
            <p:cNvSpPr/>
            <p:nvPr/>
          </p:nvSpPr>
          <p:spPr>
            <a:xfrm>
              <a:off x="2885602" y="4509119"/>
              <a:ext cx="504056" cy="540061"/>
            </a:xfrm>
            <a:prstGeom prst="ellipse">
              <a:avLst/>
            </a:prstGeom>
            <a:gradFill rotWithShape="1">
              <a:gsLst>
                <a:gs pos="0">
                  <a:srgbClr val="838D9B">
                    <a:tint val="0"/>
                  </a:srgbClr>
                </a:gs>
                <a:gs pos="44000">
                  <a:srgbClr val="838D9B">
                    <a:tint val="60000"/>
                    <a:satMod val="120000"/>
                  </a:srgbClr>
                </a:gs>
                <a:gs pos="100000">
                  <a:srgbClr val="838D9B">
                    <a:tint val="90000"/>
                    <a:alpha val="100000"/>
                    <a:lumMod val="90000"/>
                  </a:srgbClr>
                </a:gs>
              </a:gsLst>
              <a:lin ang="5400000" scaled="0"/>
            </a:gradFill>
            <a:ln w="9525" cap="flat" cmpd="sng" algn="ctr">
              <a:solidFill>
                <a:srgbClr val="838D9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orgia"/>
                  <a:ea typeface="HGP明朝E"/>
                  <a:cs typeface="+mn-cs"/>
                </a:rPr>
                <a:t>e</a:t>
              </a:r>
              <a:endParaRPr kumimoji="1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HGP明朝E"/>
                <a:cs typeface="+mn-cs"/>
              </a:endParaRPr>
            </a:p>
          </p:txBody>
        </p:sp>
        <p:sp>
          <p:nvSpPr>
            <p:cNvPr id="20" name="円/楕円 8">
              <a:extLst>
                <a:ext uri="{FF2B5EF4-FFF2-40B4-BE49-F238E27FC236}">
                  <a16:creationId xmlns:a16="http://schemas.microsoft.com/office/drawing/2014/main" id="{899EA3B2-74F0-49F3-9070-3E7A685D849E}"/>
                </a:ext>
              </a:extLst>
            </p:cNvPr>
            <p:cNvSpPr/>
            <p:nvPr/>
          </p:nvSpPr>
          <p:spPr>
            <a:xfrm>
              <a:off x="489565" y="3212037"/>
              <a:ext cx="504056" cy="540059"/>
            </a:xfrm>
            <a:prstGeom prst="ellipse">
              <a:avLst/>
            </a:prstGeom>
            <a:gradFill rotWithShape="1">
              <a:gsLst>
                <a:gs pos="0">
                  <a:srgbClr val="94147C">
                    <a:tint val="0"/>
                  </a:srgbClr>
                </a:gs>
                <a:gs pos="44000">
                  <a:srgbClr val="94147C">
                    <a:tint val="60000"/>
                    <a:satMod val="120000"/>
                  </a:srgbClr>
                </a:gs>
                <a:gs pos="100000">
                  <a:srgbClr val="94147C">
                    <a:tint val="90000"/>
                    <a:alpha val="100000"/>
                    <a:lumMod val="90000"/>
                  </a:srgbClr>
                </a:gs>
              </a:gsLst>
              <a:lin ang="5400000" scaled="0"/>
            </a:gradFill>
            <a:ln w="9525" cap="flat" cmpd="sng" algn="ctr">
              <a:solidFill>
                <a:srgbClr val="94147C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HGP明朝E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テキスト ボックス 20">
                  <a:extLst>
                    <a:ext uri="{FF2B5EF4-FFF2-40B4-BE49-F238E27FC236}">
                      <a16:creationId xmlns:a16="http://schemas.microsoft.com/office/drawing/2014/main" id="{AB27004E-34E7-43BC-924C-ACB099634131}"/>
                    </a:ext>
                  </a:extLst>
                </p:cNvPr>
                <p:cNvSpPr txBox="1"/>
                <p:nvPr/>
              </p:nvSpPr>
              <p:spPr>
                <a:xfrm>
                  <a:off x="417557" y="3218279"/>
                  <a:ext cx="64807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sz="3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Georgia"/>
                    <a:ea typeface="HGP明朝E"/>
                  </a:endParaRPr>
                </a:p>
              </p:txBody>
            </p:sp>
          </mc:Choice>
          <mc:Fallback xmlns="">
            <p:sp>
              <p:nvSpPr>
                <p:cNvPr id="21" name="テキスト ボックス 20">
                  <a:extLst>
                    <a:ext uri="{FF2B5EF4-FFF2-40B4-BE49-F238E27FC236}">
                      <a16:creationId xmlns:a16="http://schemas.microsoft.com/office/drawing/2014/main" id="{AB27004E-34E7-43BC-924C-ACB0996341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7557" y="3218279"/>
                  <a:ext cx="648072" cy="52322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56CDF38B-856C-465F-A54A-F058874F4A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65628" y="3682129"/>
              <a:ext cx="458539" cy="253753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tailEnd type="arrow"/>
            </a:ln>
            <a:effectLst/>
          </p:spPr>
        </p:cxnSp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95F22AA8-11D3-4C6B-8A78-8DB883338E54}"/>
                </a:ext>
              </a:extLst>
            </p:cNvPr>
            <p:cNvCxnSpPr>
              <a:cxnSpLocks/>
            </p:cNvCxnSpPr>
            <p:nvPr/>
          </p:nvCxnSpPr>
          <p:spPr>
            <a:xfrm>
              <a:off x="2383581" y="4372985"/>
              <a:ext cx="514532" cy="26058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tailEnd type="arrow"/>
            </a:ln>
            <a:effectLst/>
          </p:spPr>
        </p:cxn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0659A43-D61A-49D4-BAFA-B40CAC27BFFA}"/>
              </a:ext>
            </a:extLst>
          </p:cNvPr>
          <p:cNvSpPr/>
          <p:nvPr/>
        </p:nvSpPr>
        <p:spPr>
          <a:xfrm>
            <a:off x="6031781" y="1998621"/>
            <a:ext cx="4176464" cy="3240360"/>
          </a:xfrm>
          <a:prstGeom prst="rect">
            <a:avLst/>
          </a:prstGeom>
          <a:solidFill>
            <a:schemeClr val="accent5">
              <a:lumMod val="60000"/>
              <a:lumOff val="40000"/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1960F94-7AAB-48E3-9432-EA3B71468EAD}"/>
              </a:ext>
            </a:extLst>
          </p:cNvPr>
          <p:cNvSpPr/>
          <p:nvPr/>
        </p:nvSpPr>
        <p:spPr>
          <a:xfrm>
            <a:off x="1439106" y="1998621"/>
            <a:ext cx="4032448" cy="3240360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F989C16-9D64-423D-A2A1-9CD2987D2BCF}"/>
              </a:ext>
            </a:extLst>
          </p:cNvPr>
          <p:cNvSpPr txBox="1"/>
          <p:nvPr/>
        </p:nvSpPr>
        <p:spPr>
          <a:xfrm>
            <a:off x="2770016" y="1907449"/>
            <a:ext cx="1296143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/>
              <a:t>Signal</a:t>
            </a:r>
            <a:endParaRPr kumimoji="1" lang="ja-JP" altLang="en-US" sz="28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96A3974-6ACB-4761-9E7F-F798E5FC3E34}"/>
              </a:ext>
            </a:extLst>
          </p:cNvPr>
          <p:cNvSpPr txBox="1"/>
          <p:nvPr/>
        </p:nvSpPr>
        <p:spPr>
          <a:xfrm>
            <a:off x="6799846" y="1907449"/>
            <a:ext cx="2636923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/>
              <a:t>Accidental BG</a:t>
            </a:r>
            <a:endParaRPr kumimoji="1" lang="ja-JP" altLang="en-US" sz="2800" dirty="0"/>
          </a:p>
        </p:txBody>
      </p:sp>
      <p:sp>
        <p:nvSpPr>
          <p:cNvPr id="35" name="左右矢印 24">
            <a:extLst>
              <a:ext uri="{FF2B5EF4-FFF2-40B4-BE49-F238E27FC236}">
                <a16:creationId xmlns:a16="http://schemas.microsoft.com/office/drawing/2014/main" id="{75F815AD-48C2-42B5-821F-6DF30B2EC3FB}"/>
              </a:ext>
            </a:extLst>
          </p:cNvPr>
          <p:cNvSpPr/>
          <p:nvPr/>
        </p:nvSpPr>
        <p:spPr>
          <a:xfrm>
            <a:off x="4965549" y="3093102"/>
            <a:ext cx="1440159" cy="864096"/>
          </a:xfrm>
          <a:prstGeom prst="leftRight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E629ACD8-2BCE-41A4-9DF0-28DC610A7479}"/>
                  </a:ext>
                </a:extLst>
              </p:cNvPr>
              <p:cNvSpPr txBox="1"/>
              <p:nvPr/>
            </p:nvSpPr>
            <p:spPr>
              <a:xfrm>
                <a:off x="8761272" y="4685151"/>
                <a:ext cx="198146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from </a:t>
                </a:r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kumimoji="1" lang="en-US" altLang="ja-JP" sz="20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kumimoji="1" lang="en-US" altLang="ja-JP" sz="20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kumimoji="1" lang="en-US" altLang="ja-JP" sz="20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𝜈𝜈</m:t>
                    </m:r>
                  </m:oMath>
                </a14:m>
                <a:endParaRPr kumimoji="1" lang="ja-JP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E629ACD8-2BCE-41A4-9DF0-28DC610A7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1272" y="4685151"/>
                <a:ext cx="1981467" cy="400110"/>
              </a:xfrm>
              <a:prstGeom prst="rect">
                <a:avLst/>
              </a:prstGeom>
              <a:blipFill>
                <a:blip r:embed="rId4"/>
                <a:stretch>
                  <a:fillRect l="-3077" t="-9231" b="-276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F6739766-2AB6-4F58-BDCF-4844F3AE7C3D}"/>
                  </a:ext>
                </a:extLst>
              </p:cNvPr>
              <p:cNvSpPr txBox="1"/>
              <p:nvPr/>
            </p:nvSpPr>
            <p:spPr>
              <a:xfrm>
                <a:off x="6200805" y="3765857"/>
                <a:ext cx="22869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>
                    <a:solidFill>
                      <a:srgbClr val="7030A0"/>
                    </a:solidFill>
                  </a:rPr>
                  <a:t>from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kumimoji="1" lang="en-US" altLang="ja-JP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kumimoji="1" lang="en-US" altLang="ja-JP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kumimoji="1" lang="en-US" altLang="ja-JP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𝜈𝜈𝛾</m:t>
                    </m:r>
                  </m:oMath>
                </a14:m>
                <a:endParaRPr kumimoji="1" lang="en-US" altLang="ja-JP" dirty="0">
                  <a:solidFill>
                    <a:srgbClr val="7030A0"/>
                  </a:solidFill>
                  <a:sym typeface="Wingdings" panose="05000000000000000000" pitchFamily="2" charset="2"/>
                </a:endParaRPr>
              </a:p>
              <a:p>
                <a:r>
                  <a:rPr lang="ja-JP" altLang="en-US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　</a:t>
                </a:r>
                <a:r>
                  <a:rPr lang="en-US" altLang="ja-JP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 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ja-JP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</m:t>
                        </m:r>
                      </m:e>
                      <m:sup>
                        <m:r>
                          <a:rPr lang="en-US" altLang="ja-JP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ja-JP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ja-JP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</m:t>
                        </m:r>
                      </m:e>
                      <m:sup>
                        <m:r>
                          <a:rPr lang="en-US" altLang="ja-JP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</m:sup>
                    </m:sSup>
                    <m:r>
                      <a:rPr lang="en-US" altLang="ja-JP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  <m:r>
                      <a:rPr lang="en-US" altLang="ja-JP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𝛾𝛾</m:t>
                    </m:r>
                  </m:oMath>
                </a14:m>
                <a:endParaRPr kumimoji="1" lang="ja-JP" altLang="en-US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F6739766-2AB6-4F58-BDCF-4844F3AE7C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0805" y="3765857"/>
                <a:ext cx="2286944" cy="646331"/>
              </a:xfrm>
              <a:prstGeom prst="rect">
                <a:avLst/>
              </a:prstGeom>
              <a:blipFill>
                <a:blip r:embed="rId5"/>
                <a:stretch>
                  <a:fillRect l="-2133" t="-5660" b="-141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54BD0EC0-CCA6-4399-90A5-895D272D833D}"/>
                  </a:ext>
                </a:extLst>
              </p:cNvPr>
              <p:cNvSpPr txBox="1"/>
              <p:nvPr/>
            </p:nvSpPr>
            <p:spPr>
              <a:xfrm>
                <a:off x="1776009" y="5431649"/>
                <a:ext cx="4176464" cy="945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4625" indent="-174625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kumimoji="1" lang="en-US" altLang="ja-JP" dirty="0"/>
                  <a:t>52.8MeV</a:t>
                </a:r>
              </a:p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lang="en-US" altLang="ja-JP" dirty="0"/>
                  <a:t>Same timing</a:t>
                </a:r>
              </a:p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kumimoji="1" lang="en-US" altLang="ja-JP" dirty="0"/>
                  <a:t>Back to back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54BD0EC0-CCA6-4399-90A5-895D272D83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6009" y="5431649"/>
                <a:ext cx="4176464" cy="945515"/>
              </a:xfrm>
              <a:prstGeom prst="rect">
                <a:avLst/>
              </a:prstGeom>
              <a:blipFill>
                <a:blip r:embed="rId6"/>
                <a:stretch>
                  <a:fillRect l="-876" t="-3871" b="-96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ACA6DFBB-3E6F-4037-B159-FA7A6AA5629B}"/>
                  </a:ext>
                </a:extLst>
              </p:cNvPr>
              <p:cNvSpPr txBox="1"/>
              <p:nvPr/>
            </p:nvSpPr>
            <p:spPr>
              <a:xfrm>
                <a:off x="7952123" y="2493830"/>
                <a:ext cx="2483839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kumimoji="1" lang="en-US" altLang="ja-JP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1" lang="en-US" altLang="ja-JP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0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𝐛𝐞𝐚𝐦</m:t>
                              </m:r>
                              <m:r>
                                <a:rPr kumimoji="1" lang="en-US" altLang="ja-JP" sz="20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kumimoji="1" lang="en-US" altLang="ja-JP" sz="20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𝐫𝐚𝐭𝐞</m:t>
                              </m:r>
                            </m:e>
                          </m:d>
                        </m:e>
                        <m:sup>
                          <m:r>
                            <a:rPr kumimoji="1" lang="en-US" altLang="ja-JP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kumimoji="1" lang="en-US" altLang="ja-JP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kumimoji="1" lang="en-US" altLang="ja-JP" sz="2000" b="1" dirty="0"/>
              </a:p>
            </p:txBody>
          </p:sp>
        </mc:Choice>
        <mc:Fallback xmlns=""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ACA6DFBB-3E6F-4037-B159-FA7A6AA562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2123" y="2493830"/>
                <a:ext cx="2483839" cy="4070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EC3DA1D0-65E4-4F02-8D29-7582DE153557}"/>
              </a:ext>
            </a:extLst>
          </p:cNvPr>
          <p:cNvGrpSpPr/>
          <p:nvPr/>
        </p:nvGrpSpPr>
        <p:grpSpPr>
          <a:xfrm>
            <a:off x="6601456" y="2970047"/>
            <a:ext cx="3316697" cy="1744716"/>
            <a:chOff x="417557" y="3492124"/>
            <a:chExt cx="2972101" cy="1557056"/>
          </a:xfrm>
        </p:grpSpPr>
        <p:sp>
          <p:nvSpPr>
            <p:cNvPr id="48" name="円/楕円 6">
              <a:extLst>
                <a:ext uri="{FF2B5EF4-FFF2-40B4-BE49-F238E27FC236}">
                  <a16:creationId xmlns:a16="http://schemas.microsoft.com/office/drawing/2014/main" id="{69144370-8269-4515-946F-B0546D4525AC}"/>
                </a:ext>
              </a:extLst>
            </p:cNvPr>
            <p:cNvSpPr/>
            <p:nvPr/>
          </p:nvSpPr>
          <p:spPr>
            <a:xfrm>
              <a:off x="2885602" y="4509119"/>
              <a:ext cx="504056" cy="540061"/>
            </a:xfrm>
            <a:prstGeom prst="ellipse">
              <a:avLst/>
            </a:prstGeom>
            <a:gradFill rotWithShape="1">
              <a:gsLst>
                <a:gs pos="0">
                  <a:srgbClr val="838D9B">
                    <a:tint val="0"/>
                  </a:srgbClr>
                </a:gs>
                <a:gs pos="44000">
                  <a:srgbClr val="838D9B">
                    <a:tint val="60000"/>
                    <a:satMod val="120000"/>
                  </a:srgbClr>
                </a:gs>
                <a:gs pos="100000">
                  <a:srgbClr val="838D9B">
                    <a:tint val="90000"/>
                    <a:alpha val="100000"/>
                    <a:lumMod val="90000"/>
                  </a:srgbClr>
                </a:gs>
              </a:gsLst>
              <a:lin ang="5400000" scaled="0"/>
            </a:gradFill>
            <a:ln w="9525" cap="flat" cmpd="sng" algn="ctr">
              <a:solidFill>
                <a:srgbClr val="838D9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orgia"/>
                  <a:ea typeface="HGP明朝E"/>
                  <a:cs typeface="+mn-cs"/>
                </a:rPr>
                <a:t>e</a:t>
              </a:r>
              <a:endParaRPr kumimoji="1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HGP明朝E"/>
                <a:cs typeface="+mn-cs"/>
              </a:endParaRPr>
            </a:p>
          </p:txBody>
        </p:sp>
        <p:sp>
          <p:nvSpPr>
            <p:cNvPr id="49" name="円/楕円 8">
              <a:extLst>
                <a:ext uri="{FF2B5EF4-FFF2-40B4-BE49-F238E27FC236}">
                  <a16:creationId xmlns:a16="http://schemas.microsoft.com/office/drawing/2014/main" id="{4C2F73B8-9BBC-40EE-A32E-80A4A7D3149D}"/>
                </a:ext>
              </a:extLst>
            </p:cNvPr>
            <p:cNvSpPr/>
            <p:nvPr/>
          </p:nvSpPr>
          <p:spPr>
            <a:xfrm>
              <a:off x="469081" y="3492124"/>
              <a:ext cx="504056" cy="540059"/>
            </a:xfrm>
            <a:prstGeom prst="ellipse">
              <a:avLst/>
            </a:prstGeom>
            <a:gradFill rotWithShape="1">
              <a:gsLst>
                <a:gs pos="0">
                  <a:srgbClr val="94147C">
                    <a:tint val="0"/>
                  </a:srgbClr>
                </a:gs>
                <a:gs pos="44000">
                  <a:srgbClr val="94147C">
                    <a:tint val="60000"/>
                    <a:satMod val="120000"/>
                  </a:srgbClr>
                </a:gs>
                <a:gs pos="100000">
                  <a:srgbClr val="94147C">
                    <a:tint val="90000"/>
                    <a:alpha val="100000"/>
                    <a:lumMod val="90000"/>
                  </a:srgbClr>
                </a:gs>
              </a:gsLst>
              <a:lin ang="5400000" scaled="0"/>
            </a:gradFill>
            <a:ln w="9525" cap="flat" cmpd="sng" algn="ctr">
              <a:solidFill>
                <a:srgbClr val="94147C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HGP明朝E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テキスト ボックス 49">
                  <a:extLst>
                    <a:ext uri="{FF2B5EF4-FFF2-40B4-BE49-F238E27FC236}">
                      <a16:creationId xmlns:a16="http://schemas.microsoft.com/office/drawing/2014/main" id="{84B2D5C3-B75B-4FAD-BAB6-6B966B76E7C7}"/>
                    </a:ext>
                  </a:extLst>
                </p:cNvPr>
                <p:cNvSpPr txBox="1"/>
                <p:nvPr/>
              </p:nvSpPr>
              <p:spPr>
                <a:xfrm>
                  <a:off x="417557" y="3520798"/>
                  <a:ext cx="64807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sz="3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Georgia"/>
                    <a:ea typeface="HGP明朝E"/>
                  </a:endParaRPr>
                </a:p>
              </p:txBody>
            </p:sp>
          </mc:Choice>
          <mc:Fallback xmlns="">
            <p:sp>
              <p:nvSpPr>
                <p:cNvPr id="50" name="テキスト ボックス 49">
                  <a:extLst>
                    <a:ext uri="{FF2B5EF4-FFF2-40B4-BE49-F238E27FC236}">
                      <a16:creationId xmlns:a16="http://schemas.microsoft.com/office/drawing/2014/main" id="{84B2D5C3-B75B-4FAD-BAB6-6B966B76E7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7557" y="3520798"/>
                  <a:ext cx="648072" cy="52322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直線矢印コネクタ 50">
              <a:extLst>
                <a:ext uri="{FF2B5EF4-FFF2-40B4-BE49-F238E27FC236}">
                  <a16:creationId xmlns:a16="http://schemas.microsoft.com/office/drawing/2014/main" id="{ABD50DBF-9D33-412B-9027-C7F806C2701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37115" y="3993061"/>
              <a:ext cx="458539" cy="253753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tailEnd type="arrow"/>
            </a:ln>
            <a:effectLst/>
          </p:spPr>
        </p:cxnSp>
        <p:cxnSp>
          <p:nvCxnSpPr>
            <p:cNvPr id="52" name="直線矢印コネクタ 51">
              <a:extLst>
                <a:ext uri="{FF2B5EF4-FFF2-40B4-BE49-F238E27FC236}">
                  <a16:creationId xmlns:a16="http://schemas.microsoft.com/office/drawing/2014/main" id="{27D7B4A3-B50F-4F17-822F-021D6E98D101}"/>
                </a:ext>
              </a:extLst>
            </p:cNvPr>
            <p:cNvCxnSpPr>
              <a:cxnSpLocks/>
            </p:cNvCxnSpPr>
            <p:nvPr/>
          </p:nvCxnSpPr>
          <p:spPr>
            <a:xfrm>
              <a:off x="2383581" y="4372985"/>
              <a:ext cx="514532" cy="26058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tailEnd type="arrow"/>
            </a:ln>
            <a:effectLst/>
          </p:spPr>
        </p:cxnSp>
      </p:grpSp>
      <p:sp>
        <p:nvSpPr>
          <p:cNvPr id="53" name="右中かっこ 52">
            <a:extLst>
              <a:ext uri="{FF2B5EF4-FFF2-40B4-BE49-F238E27FC236}">
                <a16:creationId xmlns:a16="http://schemas.microsoft.com/office/drawing/2014/main" id="{F1F12F5B-F1F8-4E4D-8D30-E4DB5BD111ED}"/>
              </a:ext>
            </a:extLst>
          </p:cNvPr>
          <p:cNvSpPr/>
          <p:nvPr/>
        </p:nvSpPr>
        <p:spPr>
          <a:xfrm>
            <a:off x="4232596" y="5402006"/>
            <a:ext cx="247608" cy="106059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C2BFA445-55A8-42D0-B87E-BBB70F220749}"/>
              </a:ext>
            </a:extLst>
          </p:cNvPr>
          <p:cNvSpPr txBox="1"/>
          <p:nvPr/>
        </p:nvSpPr>
        <p:spPr>
          <a:xfrm>
            <a:off x="4610462" y="5610670"/>
            <a:ext cx="3981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Good energy, time and position resolutions are required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064065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図 65">
            <a:extLst>
              <a:ext uri="{FF2B5EF4-FFF2-40B4-BE49-F238E27FC236}">
                <a16:creationId xmlns:a16="http://schemas.microsoft.com/office/drawing/2014/main" id="{67AB2601-340F-4E6B-B932-518037FB0E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11" y="1860369"/>
            <a:ext cx="5584042" cy="4806518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D3205525-F03B-40DA-968C-AD1646EB9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Detector upgrades from MEG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1E50A1C-C105-472A-82BF-8CA514CF4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B8891DDC-BA99-40C8-95F2-F51AF29CC0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973" y="1844051"/>
            <a:ext cx="1584986" cy="490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CD954D14-0933-4D96-B837-5031E0614D24}"/>
              </a:ext>
            </a:extLst>
          </p:cNvPr>
          <p:cNvGrpSpPr/>
          <p:nvPr/>
        </p:nvGrpSpPr>
        <p:grpSpPr>
          <a:xfrm>
            <a:off x="5658052" y="2146494"/>
            <a:ext cx="5443839" cy="4468745"/>
            <a:chOff x="2059029" y="607919"/>
            <a:chExt cx="6825837" cy="5603201"/>
          </a:xfrm>
        </p:grpSpPr>
        <p:pic>
          <p:nvPicPr>
            <p:cNvPr id="73" name="xec" descr="光 が含まれている画像&#10;&#10;自動的に生成された説明">
              <a:extLst>
                <a:ext uri="{FF2B5EF4-FFF2-40B4-BE49-F238E27FC236}">
                  <a16:creationId xmlns:a16="http://schemas.microsoft.com/office/drawing/2014/main" id="{A20A5D5F-2578-40B2-BC3E-CB0FA315B9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5979" y="607919"/>
              <a:ext cx="6658887" cy="5603201"/>
            </a:xfrm>
            <a:prstGeom prst="rect">
              <a:avLst/>
            </a:prstGeom>
          </p:spPr>
        </p:pic>
        <p:pic>
          <p:nvPicPr>
            <p:cNvPr id="74" name="tc" descr="猫, 飼い猫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56FB93F4-8732-4CE6-8C4D-D2B25E86B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9378" t="8864" r="27126" b="9730"/>
            <a:stretch/>
          </p:blipFill>
          <p:spPr>
            <a:xfrm>
              <a:off x="2362667" y="607921"/>
              <a:ext cx="6522199" cy="5582739"/>
            </a:xfrm>
            <a:prstGeom prst="rect">
              <a:avLst/>
            </a:prstGeom>
          </p:spPr>
        </p:pic>
        <p:pic>
          <p:nvPicPr>
            <p:cNvPr id="75" name="dch" descr="ランプ, 光 が含まれている画像&#10;&#10;自動的に生成された説明">
              <a:extLst>
                <a:ext uri="{FF2B5EF4-FFF2-40B4-BE49-F238E27FC236}">
                  <a16:creationId xmlns:a16="http://schemas.microsoft.com/office/drawing/2014/main" id="{994401D0-7245-4815-9434-0EEEF46490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2667" y="607920"/>
              <a:ext cx="6522199" cy="5582739"/>
            </a:xfrm>
            <a:prstGeom prst="rect">
              <a:avLst/>
            </a:prstGeom>
          </p:spPr>
        </p:pic>
        <p:pic>
          <p:nvPicPr>
            <p:cNvPr id="77" name="rdc" descr="花 が含まれている画像&#10;&#10;自動的に生成された説明">
              <a:extLst>
                <a:ext uri="{FF2B5EF4-FFF2-40B4-BE49-F238E27FC236}">
                  <a16:creationId xmlns:a16="http://schemas.microsoft.com/office/drawing/2014/main" id="{92F36387-BC2B-4C6F-8994-3A0E683E92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2667" y="607920"/>
              <a:ext cx="6522199" cy="5582739"/>
            </a:xfrm>
            <a:prstGeom prst="rect">
              <a:avLst/>
            </a:prstGeom>
          </p:spPr>
        </p:pic>
        <p:pic>
          <p:nvPicPr>
            <p:cNvPr id="76" name="event" descr="コンピュータ, 星 が含まれている画像&#10;&#10;自動的に生成された説明">
              <a:extLst>
                <a:ext uri="{FF2B5EF4-FFF2-40B4-BE49-F238E27FC236}">
                  <a16:creationId xmlns:a16="http://schemas.microsoft.com/office/drawing/2014/main" id="{D7E74F68-0CAE-4F6E-A263-9FB0775854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59029" y="831275"/>
              <a:ext cx="6825837" cy="5379845"/>
            </a:xfrm>
            <a:prstGeom prst="rect">
              <a:avLst/>
            </a:prstGeom>
          </p:spPr>
        </p:pic>
      </p:grp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AD6DAE39-8C6F-424D-A649-BA8CF9E48A3F}"/>
              </a:ext>
            </a:extLst>
          </p:cNvPr>
          <p:cNvCxnSpPr>
            <a:cxnSpLocks/>
          </p:cNvCxnSpPr>
          <p:nvPr/>
        </p:nvCxnSpPr>
        <p:spPr>
          <a:xfrm flipH="1" flipV="1">
            <a:off x="8191500" y="3352800"/>
            <a:ext cx="995172" cy="877824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59222869-B947-48DC-AC44-10B9ABECEDEA}"/>
              </a:ext>
            </a:extLst>
          </p:cNvPr>
          <p:cNvCxnSpPr>
            <a:cxnSpLocks/>
          </p:cNvCxnSpPr>
          <p:nvPr/>
        </p:nvCxnSpPr>
        <p:spPr>
          <a:xfrm flipH="1" flipV="1">
            <a:off x="1883664" y="4183666"/>
            <a:ext cx="1194816" cy="530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図 20" descr="時計, 記号, 挿絵 が含まれている画像&#10;&#10;自動的に生成された説明">
            <a:extLst>
              <a:ext uri="{FF2B5EF4-FFF2-40B4-BE49-F238E27FC236}">
                <a16:creationId xmlns:a16="http://schemas.microsoft.com/office/drawing/2014/main" id="{5E621AA0-34F9-491E-892C-04A6BC2ABC4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0214" y="1827996"/>
            <a:ext cx="1977787" cy="5223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C4BB7C27-2490-46C4-ACAA-B06CED5214B6}"/>
              </a:ext>
            </a:extLst>
          </p:cNvPr>
          <p:cNvCxnSpPr>
            <a:cxnSpLocks/>
          </p:cNvCxnSpPr>
          <p:nvPr/>
        </p:nvCxnSpPr>
        <p:spPr>
          <a:xfrm flipH="1">
            <a:off x="9186672" y="3962400"/>
            <a:ext cx="1121664" cy="268224"/>
          </a:xfrm>
          <a:prstGeom prst="line">
            <a:avLst/>
          </a:prstGeom>
          <a:ln w="38100">
            <a:solidFill>
              <a:srgbClr val="CC0000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812AFC69-F1CD-4E9F-A6AE-CB45C1A7DA0B}"/>
              </a:ext>
            </a:extLst>
          </p:cNvPr>
          <p:cNvGrpSpPr/>
          <p:nvPr/>
        </p:nvGrpSpPr>
        <p:grpSpPr>
          <a:xfrm>
            <a:off x="4803892" y="3410891"/>
            <a:ext cx="1292107" cy="1638106"/>
            <a:chOff x="4803892" y="3410891"/>
            <a:chExt cx="1292107" cy="1638106"/>
          </a:xfrm>
        </p:grpSpPr>
        <p:sp>
          <p:nvSpPr>
            <p:cNvPr id="17" name="矢印: 右 16">
              <a:extLst>
                <a:ext uri="{FF2B5EF4-FFF2-40B4-BE49-F238E27FC236}">
                  <a16:creationId xmlns:a16="http://schemas.microsoft.com/office/drawing/2014/main" id="{2F89FE15-2438-407A-8ADC-E4E03091CDAA}"/>
                </a:ext>
              </a:extLst>
            </p:cNvPr>
            <p:cNvSpPr/>
            <p:nvPr/>
          </p:nvSpPr>
          <p:spPr>
            <a:xfrm>
              <a:off x="4803892" y="3410891"/>
              <a:ext cx="1292107" cy="1638106"/>
            </a:xfrm>
            <a:prstGeom prst="rightArrow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3EE20391-DD6D-46D5-B9E4-EECBCAE87309}"/>
                </a:ext>
              </a:extLst>
            </p:cNvPr>
            <p:cNvSpPr txBox="1"/>
            <p:nvPr/>
          </p:nvSpPr>
          <p:spPr>
            <a:xfrm>
              <a:off x="4811373" y="4045278"/>
              <a:ext cx="1207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upgrade</a:t>
              </a:r>
              <a:endParaRPr kumimoji="1" lang="ja-JP" alt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テキスト ボックス 91">
                <a:extLst>
                  <a:ext uri="{FF2B5EF4-FFF2-40B4-BE49-F238E27FC236}">
                    <a16:creationId xmlns:a16="http://schemas.microsoft.com/office/drawing/2014/main" id="{D5008407-D673-474E-8ADA-9CB878D64F17}"/>
                  </a:ext>
                </a:extLst>
              </p:cNvPr>
              <p:cNvSpPr txBox="1"/>
              <p:nvPr/>
            </p:nvSpPr>
            <p:spPr>
              <a:xfrm>
                <a:off x="3803515" y="2710879"/>
                <a:ext cx="729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800" b="0" i="1" smtClean="0">
                              <a:solidFill>
                                <a:srgbClr val="BF01A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solidFill>
                                <a:srgbClr val="BF01A8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solidFill>
                                <a:srgbClr val="BF01A8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ja-JP" altLang="en-US" sz="2800" dirty="0">
                  <a:solidFill>
                    <a:srgbClr val="BF01A8"/>
                  </a:solidFill>
                </a:endParaRPr>
              </a:p>
            </p:txBody>
          </p:sp>
        </mc:Choice>
        <mc:Fallback xmlns="">
          <p:sp>
            <p:nvSpPr>
              <p:cNvPr id="92" name="テキスト ボックス 91">
                <a:extLst>
                  <a:ext uri="{FF2B5EF4-FFF2-40B4-BE49-F238E27FC236}">
                    <a16:creationId xmlns:a16="http://schemas.microsoft.com/office/drawing/2014/main" id="{D5008407-D673-474E-8ADA-9CB878D64F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3515" y="2710879"/>
                <a:ext cx="729574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テキスト ボックス 92">
                <a:extLst>
                  <a:ext uri="{FF2B5EF4-FFF2-40B4-BE49-F238E27FC236}">
                    <a16:creationId xmlns:a16="http://schemas.microsoft.com/office/drawing/2014/main" id="{BF7D6FCB-312D-43CA-9998-1597B703973C}"/>
                  </a:ext>
                </a:extLst>
              </p:cNvPr>
              <p:cNvSpPr txBox="1"/>
              <p:nvPr/>
            </p:nvSpPr>
            <p:spPr>
              <a:xfrm>
                <a:off x="1479965" y="3559951"/>
                <a:ext cx="729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kumimoji="1" lang="ja-JP" altLang="en-US" sz="28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93" name="テキスト ボックス 92">
                <a:extLst>
                  <a:ext uri="{FF2B5EF4-FFF2-40B4-BE49-F238E27FC236}">
                    <a16:creationId xmlns:a16="http://schemas.microsoft.com/office/drawing/2014/main" id="{BF7D6FCB-312D-43CA-9998-1597B70397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9965" y="3559951"/>
                <a:ext cx="729574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テキスト ボックス 93">
                <a:extLst>
                  <a:ext uri="{FF2B5EF4-FFF2-40B4-BE49-F238E27FC236}">
                    <a16:creationId xmlns:a16="http://schemas.microsoft.com/office/drawing/2014/main" id="{AA224AC8-431E-4C40-A7E0-8D90CCCC7B46}"/>
                  </a:ext>
                </a:extLst>
              </p:cNvPr>
              <p:cNvSpPr txBox="1"/>
              <p:nvPr/>
            </p:nvSpPr>
            <p:spPr>
              <a:xfrm>
                <a:off x="1952853" y="4273861"/>
                <a:ext cx="729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ja-JP" altLang="en-US" sz="28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94" name="テキスト ボックス 93">
                <a:extLst>
                  <a:ext uri="{FF2B5EF4-FFF2-40B4-BE49-F238E27FC236}">
                    <a16:creationId xmlns:a16="http://schemas.microsoft.com/office/drawing/2014/main" id="{AA224AC8-431E-4C40-A7E0-8D90CCCC7B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853" y="4273861"/>
                <a:ext cx="729574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テキスト ボックス 94">
                <a:extLst>
                  <a:ext uri="{FF2B5EF4-FFF2-40B4-BE49-F238E27FC236}">
                    <a16:creationId xmlns:a16="http://schemas.microsoft.com/office/drawing/2014/main" id="{F2BC8142-9FC0-406B-84A9-19B199FF2560}"/>
                  </a:ext>
                </a:extLst>
              </p:cNvPr>
              <p:cNvSpPr txBox="1"/>
              <p:nvPr/>
            </p:nvSpPr>
            <p:spPr>
              <a:xfrm>
                <a:off x="6524320" y="5396332"/>
                <a:ext cx="729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ja-JP" altLang="en-US" sz="28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95" name="テキスト ボックス 94">
                <a:extLst>
                  <a:ext uri="{FF2B5EF4-FFF2-40B4-BE49-F238E27FC236}">
                    <a16:creationId xmlns:a16="http://schemas.microsoft.com/office/drawing/2014/main" id="{F2BC8142-9FC0-406B-84A9-19B199FF2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4320" y="5396332"/>
                <a:ext cx="729574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テキスト ボックス 95">
                <a:extLst>
                  <a:ext uri="{FF2B5EF4-FFF2-40B4-BE49-F238E27FC236}">
                    <a16:creationId xmlns:a16="http://schemas.microsoft.com/office/drawing/2014/main" id="{F70D77A9-61BF-4A38-8558-7086254AC089}"/>
                  </a:ext>
                </a:extLst>
              </p:cNvPr>
              <p:cNvSpPr txBox="1"/>
              <p:nvPr/>
            </p:nvSpPr>
            <p:spPr>
              <a:xfrm>
                <a:off x="9817057" y="3468661"/>
                <a:ext cx="729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800" b="0" i="1" smtClean="0">
                              <a:solidFill>
                                <a:srgbClr val="BF01A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solidFill>
                                <a:srgbClr val="BF01A8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solidFill>
                                <a:srgbClr val="BF01A8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ja-JP" altLang="en-US" sz="2800" dirty="0">
                  <a:solidFill>
                    <a:srgbClr val="BF01A8"/>
                  </a:solidFill>
                </a:endParaRPr>
              </a:p>
            </p:txBody>
          </p:sp>
        </mc:Choice>
        <mc:Fallback xmlns="">
          <p:sp>
            <p:nvSpPr>
              <p:cNvPr id="96" name="テキスト ボックス 95">
                <a:extLst>
                  <a:ext uri="{FF2B5EF4-FFF2-40B4-BE49-F238E27FC236}">
                    <a16:creationId xmlns:a16="http://schemas.microsoft.com/office/drawing/2014/main" id="{F70D77A9-61BF-4A38-8558-7086254AC0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7057" y="3468661"/>
                <a:ext cx="729574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FD1CDFC2-44C5-4A06-A2A7-D9D16ECDC970}"/>
                  </a:ext>
                </a:extLst>
              </p:cNvPr>
              <p:cNvSpPr txBox="1"/>
              <p:nvPr/>
            </p:nvSpPr>
            <p:spPr>
              <a:xfrm>
                <a:off x="8187786" y="3039644"/>
                <a:ext cx="729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rgbClr val="FFFF00"/>
                          </a:solidFill>
                          <a:effectLst>
                            <a:glow rad="1397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kumimoji="1" lang="ja-JP" altLang="en-US" sz="2800" dirty="0">
                  <a:solidFill>
                    <a:srgbClr val="FFFF00"/>
                  </a:solidFill>
                  <a:effectLst>
                    <a:glow rad="139700">
                      <a:schemeClr val="accent1">
                        <a:satMod val="175000"/>
                        <a:alpha val="40000"/>
                      </a:schemeClr>
                    </a:glow>
                  </a:effectLst>
                </a:endParaRPr>
              </a:p>
            </p:txBody>
          </p:sp>
        </mc:Choice>
        <mc:Fallback xmlns=""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FD1CDFC2-44C5-4A06-A2A7-D9D16ECDC9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7786" y="3039644"/>
                <a:ext cx="729574" cy="523220"/>
              </a:xfrm>
              <a:prstGeom prst="rect">
                <a:avLst/>
              </a:prstGeom>
              <a:blipFill>
                <a:blip r:embed="rId15"/>
                <a:stretch>
                  <a:fillRect b="-35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6355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>
            <a:extLst>
              <a:ext uri="{FF2B5EF4-FFF2-40B4-BE49-F238E27FC236}">
                <a16:creationId xmlns:a16="http://schemas.microsoft.com/office/drawing/2014/main" id="{135E9150-0859-485F-9184-21FA9F5E84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49" y="1867161"/>
            <a:ext cx="5570503" cy="47981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D3205525-F03B-40DA-968C-AD1646EB91C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drift chamber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D3205525-F03B-40DA-968C-AD1646EB91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b="-2442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1E50A1C-C105-472A-82BF-8CA514CF4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B8891DDC-BA99-40C8-95F2-F51AF29CC0B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973" y="1844051"/>
            <a:ext cx="1584986" cy="490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3" name="xec" descr="光 が含まれている画像&#10;&#10;自動的に生成された説明">
            <a:extLst>
              <a:ext uri="{FF2B5EF4-FFF2-40B4-BE49-F238E27FC236}">
                <a16:creationId xmlns:a16="http://schemas.microsoft.com/office/drawing/2014/main" id="{A20A5D5F-2578-40B2-BC3E-CB0FA315B9E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alphaModFix amt="3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1200" y="2146494"/>
            <a:ext cx="5310691" cy="4468745"/>
          </a:xfrm>
          <a:prstGeom prst="rect">
            <a:avLst/>
          </a:prstGeom>
        </p:spPr>
      </p:pic>
      <p:pic>
        <p:nvPicPr>
          <p:cNvPr id="74" name="tc" descr="猫, 飼い猫, 時計 が含まれている画像&#10;&#10;自動的に生成された説明">
            <a:extLst>
              <a:ext uri="{FF2B5EF4-FFF2-40B4-BE49-F238E27FC236}">
                <a16:creationId xmlns:a16="http://schemas.microsoft.com/office/drawing/2014/main" id="{56FB93F4-8732-4CE6-8C4D-D2B25E86B46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alphaModFix amt="3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78" t="8864" r="27126" b="9730"/>
          <a:stretch/>
        </p:blipFill>
        <p:spPr>
          <a:xfrm>
            <a:off x="5900214" y="2146495"/>
            <a:ext cx="5201677" cy="4452426"/>
          </a:xfrm>
          <a:prstGeom prst="rect">
            <a:avLst/>
          </a:prstGeom>
        </p:spPr>
      </p:pic>
      <p:pic>
        <p:nvPicPr>
          <p:cNvPr id="75" name="dch" descr="ランプ, 光 が含まれている画像&#10;&#10;自動的に生成された説明">
            <a:extLst>
              <a:ext uri="{FF2B5EF4-FFF2-40B4-BE49-F238E27FC236}">
                <a16:creationId xmlns:a16="http://schemas.microsoft.com/office/drawing/2014/main" id="{994401D0-7245-4815-9434-0EEEF464905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0214" y="2146495"/>
            <a:ext cx="5201677" cy="4452426"/>
          </a:xfrm>
          <a:prstGeom prst="rect">
            <a:avLst/>
          </a:prstGeom>
        </p:spPr>
      </p:pic>
      <p:pic>
        <p:nvPicPr>
          <p:cNvPr id="77" name="rdc" descr="花 が含まれている画像&#10;&#10;自動的に生成された説明">
            <a:extLst>
              <a:ext uri="{FF2B5EF4-FFF2-40B4-BE49-F238E27FC236}">
                <a16:creationId xmlns:a16="http://schemas.microsoft.com/office/drawing/2014/main" id="{92F36387-BC2B-4C6F-8994-3A0E683E92F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alphaModFix amt="5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0214" y="2146495"/>
            <a:ext cx="5201677" cy="4452426"/>
          </a:xfrm>
          <a:prstGeom prst="rect">
            <a:avLst/>
          </a:prstGeom>
        </p:spPr>
      </p:pic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AD6DAE39-8C6F-424D-A649-BA8CF9E48A3F}"/>
              </a:ext>
            </a:extLst>
          </p:cNvPr>
          <p:cNvCxnSpPr>
            <a:cxnSpLocks/>
          </p:cNvCxnSpPr>
          <p:nvPr/>
        </p:nvCxnSpPr>
        <p:spPr>
          <a:xfrm flipH="1" flipV="1">
            <a:off x="8191500" y="3352800"/>
            <a:ext cx="995172" cy="8778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図 20" descr="時計, 記号, 挿絵 が含まれている画像&#10;&#10;自動的に生成された説明">
            <a:extLst>
              <a:ext uri="{FF2B5EF4-FFF2-40B4-BE49-F238E27FC236}">
                <a16:creationId xmlns:a16="http://schemas.microsoft.com/office/drawing/2014/main" id="{5E621AA0-34F9-491E-892C-04A6BC2ABC4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0214" y="1827996"/>
            <a:ext cx="1977787" cy="5223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AE5039B-4842-4181-92FC-C1DC97CF10B1}"/>
              </a:ext>
            </a:extLst>
          </p:cNvPr>
          <p:cNvGrpSpPr/>
          <p:nvPr/>
        </p:nvGrpSpPr>
        <p:grpSpPr>
          <a:xfrm>
            <a:off x="4803892" y="3410891"/>
            <a:ext cx="1292107" cy="1638106"/>
            <a:chOff x="4803892" y="3410891"/>
            <a:chExt cx="1292107" cy="1638106"/>
          </a:xfrm>
        </p:grpSpPr>
        <p:sp>
          <p:nvSpPr>
            <p:cNvPr id="20" name="矢印: 右 19">
              <a:extLst>
                <a:ext uri="{FF2B5EF4-FFF2-40B4-BE49-F238E27FC236}">
                  <a16:creationId xmlns:a16="http://schemas.microsoft.com/office/drawing/2014/main" id="{BE20FE46-31C6-4042-BEEA-BEF9C38193AC}"/>
                </a:ext>
              </a:extLst>
            </p:cNvPr>
            <p:cNvSpPr/>
            <p:nvPr/>
          </p:nvSpPr>
          <p:spPr>
            <a:xfrm>
              <a:off x="4803892" y="3410891"/>
              <a:ext cx="1292107" cy="1638106"/>
            </a:xfrm>
            <a:prstGeom prst="rightArrow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2C6B448A-D09A-47F3-845A-15703E6F4FC6}"/>
                </a:ext>
              </a:extLst>
            </p:cNvPr>
            <p:cNvSpPr txBox="1"/>
            <p:nvPr/>
          </p:nvSpPr>
          <p:spPr>
            <a:xfrm>
              <a:off x="4811373" y="4045278"/>
              <a:ext cx="1207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upgrade</a:t>
              </a:r>
              <a:endParaRPr kumimoji="1" lang="ja-JP" alt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4A89F7C5-6D1B-4955-9E9F-1105C1BD79C4}"/>
                  </a:ext>
                </a:extLst>
              </p:cNvPr>
              <p:cNvSpPr txBox="1"/>
              <p:nvPr/>
            </p:nvSpPr>
            <p:spPr>
              <a:xfrm>
                <a:off x="1952853" y="4273861"/>
                <a:ext cx="729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ja-JP" altLang="en-US" sz="28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4A89F7C5-6D1B-4955-9E9F-1105C1BD79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853" y="4273861"/>
                <a:ext cx="729574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3C4CC4A5-3EC4-48B9-A522-1067957D6396}"/>
                  </a:ext>
                </a:extLst>
              </p:cNvPr>
              <p:cNvSpPr txBox="1"/>
              <p:nvPr/>
            </p:nvSpPr>
            <p:spPr>
              <a:xfrm>
                <a:off x="6524320" y="5396332"/>
                <a:ext cx="729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ja-JP" altLang="en-US" sz="28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3C4CC4A5-3EC4-48B9-A522-1067957D6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4320" y="5396332"/>
                <a:ext cx="729574" cy="52322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図 15">
            <a:extLst>
              <a:ext uri="{FF2B5EF4-FFF2-40B4-BE49-F238E27FC236}">
                <a16:creationId xmlns:a16="http://schemas.microsoft.com/office/drawing/2014/main" id="{B0451201-1D4B-4F4E-B4D9-879C202C4BAE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44424" y="5538796"/>
            <a:ext cx="2071081" cy="941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B1DE5B96-E6DD-4F0F-9DAA-8E0ECA80E1FE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1500" y="5229488"/>
            <a:ext cx="2871532" cy="1442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11F9A6C-13C3-42F3-A4ED-6B82D4C29CEC}"/>
              </a:ext>
            </a:extLst>
          </p:cNvPr>
          <p:cNvSpPr/>
          <p:nvPr/>
        </p:nvSpPr>
        <p:spPr>
          <a:xfrm>
            <a:off x="247706" y="5153146"/>
            <a:ext cx="1394934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kumimoji="1" lang="en-US" altLang="ja-JP" dirty="0"/>
              <a:t>16 modules</a:t>
            </a:r>
            <a:endParaRPr lang="ja-JP" altLang="en-US" dirty="0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7F0813A-D44C-4F3C-A04A-6B99ACAD77B5}"/>
              </a:ext>
            </a:extLst>
          </p:cNvPr>
          <p:cNvSpPr/>
          <p:nvPr/>
        </p:nvSpPr>
        <p:spPr>
          <a:xfrm>
            <a:off x="9228058" y="5093810"/>
            <a:ext cx="177774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kumimoji="1" lang="en-US" altLang="ja-JP" dirty="0"/>
              <a:t>single volume</a:t>
            </a:r>
            <a:endParaRPr lang="ja-JP" altLang="en-US" dirty="0"/>
          </a:p>
        </p:txBody>
      </p:sp>
      <p:pic>
        <p:nvPicPr>
          <p:cNvPr id="40" name="event" descr="コンピュータ, 星 が含まれている画像&#10;&#10;自動的に生成された説明">
            <a:extLst>
              <a:ext uri="{FF2B5EF4-FFF2-40B4-BE49-F238E27FC236}">
                <a16:creationId xmlns:a16="http://schemas.microsoft.com/office/drawing/2014/main" id="{A1795DAA-6D37-4346-97B1-75936144384E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alphaModFix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625" y="2316469"/>
            <a:ext cx="5443839" cy="4290611"/>
          </a:xfrm>
          <a:prstGeom prst="rect">
            <a:avLst/>
          </a:prstGeom>
        </p:spPr>
      </p:pic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C4BB7C27-2490-46C4-ACAA-B06CED5214B6}"/>
              </a:ext>
            </a:extLst>
          </p:cNvPr>
          <p:cNvCxnSpPr>
            <a:cxnSpLocks/>
          </p:cNvCxnSpPr>
          <p:nvPr/>
        </p:nvCxnSpPr>
        <p:spPr>
          <a:xfrm flipH="1">
            <a:off x="9186672" y="3975652"/>
            <a:ext cx="1121664" cy="268224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734075D9-B37D-4EF1-BFB4-D91F76CBBD6E}"/>
                  </a:ext>
                </a:extLst>
              </p:cNvPr>
              <p:cNvSpPr txBox="1"/>
              <p:nvPr/>
            </p:nvSpPr>
            <p:spPr>
              <a:xfrm>
                <a:off x="2679198" y="5188007"/>
                <a:ext cx="5247866" cy="147732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kumimoji="1" lang="en-US" altLang="ja-JP" dirty="0">
                    <a:sym typeface="Wingdings" panose="05000000000000000000" pitchFamily="2" charset="2"/>
                  </a:rPr>
                  <a:t>Measures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</m:t>
                        </m:r>
                      </m:e>
                      <m:sup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ja-JP" dirty="0">
                    <a:sym typeface="Wingdings" panose="05000000000000000000" pitchFamily="2" charset="2"/>
                  </a:rPr>
                  <a:t> momentum and direction</a:t>
                </a:r>
              </a:p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kumimoji="1" lang="en-US" altLang="ja-JP" dirty="0">
                    <a:sym typeface="Wingdings" panose="05000000000000000000" pitchFamily="2" charset="2"/>
                  </a:rPr>
                  <a:t>Resolution is limited by multiple scattering</a:t>
                </a:r>
                <a:br>
                  <a:rPr kumimoji="1" lang="en-US" altLang="ja-JP" dirty="0">
                    <a:sym typeface="Wingdings" panose="05000000000000000000" pitchFamily="2" charset="2"/>
                  </a:rPr>
                </a:br>
                <a:r>
                  <a:rPr kumimoji="1" lang="en-US" altLang="ja-JP" dirty="0">
                    <a:sym typeface="Wingdings" panose="05000000000000000000" pitchFamily="2" charset="2"/>
                  </a:rPr>
                  <a:t> extremely low material is used</a:t>
                </a:r>
              </a:p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kumimoji="1" lang="en-US" altLang="ja-JP" dirty="0">
                    <a:sym typeface="Wingdings" panose="05000000000000000000" pitchFamily="2" charset="2"/>
                  </a:rPr>
                  <a:t>High rate BG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kumimoji="1" lang="en-US" altLang="ja-JP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</m:t>
                        </m:r>
                      </m:e>
                      <m:sup>
                        <m:r>
                          <a:rPr kumimoji="1" lang="en-US" altLang="ja-JP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ja-JP" dirty="0">
                    <a:sym typeface="Wingdings" panose="05000000000000000000" pitchFamily="2" charset="2"/>
                  </a:rPr>
                  <a:t> at low momentum</a:t>
                </a:r>
                <a:br>
                  <a:rPr kumimoji="1" lang="en-US" altLang="ja-JP" dirty="0">
                    <a:sym typeface="Wingdings" panose="05000000000000000000" pitchFamily="2" charset="2"/>
                  </a:rPr>
                </a:br>
                <a:r>
                  <a:rPr kumimoji="1" lang="en-US" altLang="ja-JP" dirty="0">
                    <a:sym typeface="Wingdings" panose="05000000000000000000" pitchFamily="2" charset="2"/>
                  </a:rPr>
                  <a:t> suppressed by gradient B-field</a:t>
                </a:r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734075D9-B37D-4EF1-BFB4-D91F76CBBD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9198" y="5188007"/>
                <a:ext cx="5247866" cy="1477328"/>
              </a:xfrm>
              <a:prstGeom prst="rect">
                <a:avLst/>
              </a:prstGeom>
              <a:blipFill>
                <a:blip r:embed="rId15"/>
                <a:stretch>
                  <a:fillRect l="-696" t="-1639" b="-573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397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3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>
            <a:extLst>
              <a:ext uri="{FF2B5EF4-FFF2-40B4-BE49-F238E27FC236}">
                <a16:creationId xmlns:a16="http://schemas.microsoft.com/office/drawing/2014/main" id="{9565A2B8-9C34-43FC-B903-6179ED9537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596" r="11612" b="325"/>
          <a:stretch/>
        </p:blipFill>
        <p:spPr>
          <a:xfrm>
            <a:off x="0" y="0"/>
            <a:ext cx="11292840" cy="6858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A7FBB53-E6F5-4AC4-945A-F29E320410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722" y="1978840"/>
            <a:ext cx="4866214" cy="23191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2A9B8F90-251C-43C9-8D06-DBCC32C945F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kumimoji="1" lang="en-US" altLang="ja-JP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ja-JP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ja-JP" dirty="0">
                    <a:solidFill>
                      <a:schemeClr val="bg1"/>
                    </a:solidFill>
                  </a:rPr>
                  <a:t>drift chamber</a:t>
                </a:r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2A9B8F90-251C-43C9-8D06-DBCC32C945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5"/>
                <a:stretch>
                  <a:fillRect b="-2442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C4697C0-7475-49CC-A76C-292710C88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EADF674A-E935-40A4-B6F1-D34D253D1B6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2468" y="345221"/>
            <a:ext cx="1616336" cy="21167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二等辺三角形 12">
            <a:extLst>
              <a:ext uri="{FF2B5EF4-FFF2-40B4-BE49-F238E27FC236}">
                <a16:creationId xmlns:a16="http://schemas.microsoft.com/office/drawing/2014/main" id="{51E735CB-9C9A-4F9A-9832-4A3376F8C761}"/>
              </a:ext>
            </a:extLst>
          </p:cNvPr>
          <p:cNvSpPr/>
          <p:nvPr/>
        </p:nvSpPr>
        <p:spPr>
          <a:xfrm rot="9524567">
            <a:off x="10453020" y="2262389"/>
            <a:ext cx="375766" cy="658360"/>
          </a:xfrm>
          <a:prstGeom prst="triangl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D81ED18E-D381-4C9A-B47B-75537D2AE5C6}"/>
                  </a:ext>
                </a:extLst>
              </p:cNvPr>
              <p:cNvSpPr txBox="1"/>
              <p:nvPr/>
            </p:nvSpPr>
            <p:spPr>
              <a:xfrm>
                <a:off x="1600200" y="5573186"/>
                <a:ext cx="9692640" cy="9459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176213" indent="-176213">
                  <a:buFont typeface="Arial" panose="020B0604020202020204" pitchFamily="34" charset="0"/>
                  <a:buChar char="•"/>
                </a:pPr>
                <a:r>
                  <a:rPr kumimoji="1" lang="en-US" altLang="ja-JP" dirty="0"/>
                  <a:t>1728 anode wires in 6-8mm interval, 9 layers</a:t>
                </a:r>
                <a:br>
                  <a:rPr kumimoji="1" lang="en-US" altLang="ja-JP" dirty="0"/>
                </a:br>
                <a:r>
                  <a:rPr kumimoji="1" lang="en-US" altLang="ja-JP" dirty="0"/>
                  <a:t> </a:t>
                </a:r>
                <a:r>
                  <a:rPr kumimoji="1" lang="en-US" altLang="ja-JP" dirty="0">
                    <a:sym typeface="Wingdings" panose="05000000000000000000" pitchFamily="2" charset="2"/>
                  </a:rPr>
                  <a:t> many hits per track  good resolution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𝜎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ja-JP" altLang="en-US" dirty="0"/>
                  <a:t> ~ 130 keV,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𝑎𝑛𝑔𝑙𝑒𝑠</m:t>
                        </m:r>
                      </m:sub>
                    </m:sSub>
                  </m:oMath>
                </a14:m>
                <a:r>
                  <a:rPr lang="ja-JP" altLang="en-US" dirty="0"/>
                  <a:t> ~ 5 mrad </a:t>
                </a:r>
                <a:r>
                  <a:rPr lang="en-US" altLang="ja-JP" dirty="0"/>
                  <a:t>expected</a:t>
                </a:r>
                <a:r>
                  <a:rPr kumimoji="1" lang="en-US" altLang="ja-JP" dirty="0">
                    <a:sym typeface="Wingdings" panose="05000000000000000000" pitchFamily="2" charset="2"/>
                  </a:rPr>
                  <a:t>)</a:t>
                </a:r>
              </a:p>
              <a:p>
                <a:pPr marL="176213" indent="-176213">
                  <a:buFont typeface="Arial" panose="020B0604020202020204" pitchFamily="34" charset="0"/>
                  <a:buChar char="•"/>
                </a:pPr>
                <a:r>
                  <a:rPr kumimoji="1" lang="en-US" altLang="ja-JP" dirty="0">
                    <a:solidFill>
                      <a:schemeClr val="tx1"/>
                    </a:solidFill>
                  </a:rPr>
                  <a:t>No extra material between timing counter </a:t>
                </a:r>
                <a:r>
                  <a:rPr kumimoji="1" lang="en-US" altLang="ja-JP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 efficiency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×</m:t>
                    </m:r>
                  </m:oMath>
                </a14:m>
                <a:r>
                  <a:rPr kumimoji="1" lang="en-US" altLang="ja-JP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mc:Choice>
        <mc:Fallback xmlns="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D81ED18E-D381-4C9A-B47B-75537D2AE5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5573186"/>
                <a:ext cx="9692640" cy="945900"/>
              </a:xfrm>
              <a:prstGeom prst="rect">
                <a:avLst/>
              </a:prstGeom>
              <a:blipFill>
                <a:blip r:embed="rId8"/>
                <a:stretch>
                  <a:fillRect l="-440" t="-3226" b="-96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E3CAA9C1-35D1-4261-8B0B-7E60807E1139}"/>
                  </a:ext>
                </a:extLst>
              </p:cNvPr>
              <p:cNvSpPr txBox="1"/>
              <p:nvPr/>
            </p:nvSpPr>
            <p:spPr>
              <a:xfrm>
                <a:off x="685800" y="4396073"/>
                <a:ext cx="9692641" cy="102265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176213" indent="-176213">
                  <a:buFont typeface="Arial" panose="020B0604020202020204" pitchFamily="34" charset="0"/>
                  <a:buChar char="•"/>
                </a:pPr>
                <a:r>
                  <a:rPr kumimoji="1" lang="en-US" altLang="ja-JP" sz="2000" dirty="0"/>
                  <a:t>Cylindrical stereo wire chamber (stereo angle: </a:t>
                </a:r>
                <a14:m>
                  <m:oMath xmlns:m="http://schemas.openxmlformats.org/officeDocument/2006/math">
                    <m:r>
                      <a:rPr kumimoji="1" lang="en-US" altLang="ja-JP" sz="2000" i="1">
                        <a:latin typeface="Cambria Math" panose="02040503050406030204" pitchFamily="18" charset="0"/>
                      </a:rPr>
                      <m:t>6−8.5</m:t>
                    </m:r>
                    <m:r>
                      <a:rPr kumimoji="1" lang="en-US" altLang="ja-JP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kumimoji="1" lang="en-US" altLang="ja-JP" sz="2000" dirty="0"/>
                  <a:t>)</a:t>
                </a:r>
              </a:p>
              <a:p>
                <a:pPr marL="176213" indent="-176213">
                  <a:buFont typeface="Arial" panose="020B0604020202020204" pitchFamily="34" charset="0"/>
                  <a:buChar char="•"/>
                </a:pPr>
                <a:r>
                  <a:rPr kumimoji="1" lang="en-US" altLang="ja-JP" sz="2000" b="1" dirty="0"/>
                  <a:t>Low</a:t>
                </a:r>
                <a:r>
                  <a:rPr kumimoji="1" lang="ja-JP" altLang="en-US" sz="2000" b="1" dirty="0"/>
                  <a:t> </a:t>
                </a:r>
                <a:r>
                  <a:rPr kumimoji="1" lang="en-US" altLang="ja-JP" sz="2000" b="1" dirty="0"/>
                  <a:t>mass (</a:t>
                </a:r>
                <a14:m>
                  <m:oMath xmlns:m="http://schemas.openxmlformats.org/officeDocument/2006/math">
                    <m:r>
                      <a:rPr kumimoji="1" lang="en-US" altLang="ja-JP" sz="2000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kumimoji="1" lang="en-US" altLang="ja-JP" sz="20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kumimoji="1" lang="en-US" altLang="ja-JP" sz="2000" b="1" i="1">
                        <a:latin typeface="Cambria Math" panose="02040503050406030204" pitchFamily="18" charset="0"/>
                      </a:rPr>
                      <m:t>𝟓𝟖</m:t>
                    </m:r>
                    <m:r>
                      <a:rPr kumimoji="1" lang="en-US" altLang="ja-JP" sz="2000" b="1" i="1">
                        <a:latin typeface="Cambria Math" panose="02040503050406030204" pitchFamily="18" charset="0"/>
                      </a:rPr>
                      <m:t>×</m:t>
                    </m:r>
                    <m:r>
                      <a:rPr kumimoji="1" lang="en-US" altLang="ja-JP" sz="2000" b="1" i="1"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kumimoji="1" lang="en-US" altLang="ja-JP" sz="20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000" b="1" i="1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kumimoji="1" lang="en-US" altLang="ja-JP" sz="20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kumimoji="1" lang="en-US" altLang="ja-JP" sz="2000" b="1" i="1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kumimoji="1" lang="en-US" altLang="ja-JP" sz="2000" b="1" dirty="0"/>
                  <a:t> X</a:t>
                </a:r>
                <a:r>
                  <a:rPr kumimoji="1" lang="en-US" altLang="ja-JP" sz="2000" b="1" baseline="-25000" dirty="0"/>
                  <a:t>0 </a:t>
                </a:r>
                <a:r>
                  <a:rPr kumimoji="1" lang="en-US" altLang="ja-JP" sz="1600" dirty="0"/>
                  <a:t>along track</a:t>
                </a:r>
                <a:r>
                  <a:rPr kumimoji="1" lang="en-US" altLang="ja-JP" sz="2000" b="1" dirty="0"/>
                  <a:t>)</a:t>
                </a:r>
                <a:r>
                  <a:rPr kumimoji="1" lang="en-US" altLang="ja-JP" dirty="0">
                    <a:sym typeface="Wingdings" panose="05000000000000000000" pitchFamily="2" charset="2"/>
                  </a:rPr>
                  <a:t> low multiple scattering  good resolution</a:t>
                </a:r>
                <a:br>
                  <a:rPr kumimoji="1" lang="en-US" altLang="ja-JP" dirty="0"/>
                </a:br>
                <a:r>
                  <a:rPr kumimoji="1" lang="en-US" altLang="ja-JP" dirty="0"/>
                  <a:t>Gas: He(90%)+iC</a:t>
                </a:r>
                <a:r>
                  <a:rPr kumimoji="1" lang="en-US" altLang="ja-JP" baseline="-25000" dirty="0"/>
                  <a:t>4</a:t>
                </a:r>
                <a:r>
                  <a:rPr kumimoji="1" lang="en-US" altLang="ja-JP" dirty="0"/>
                  <a:t>H</a:t>
                </a:r>
                <a:r>
                  <a:rPr kumimoji="1" lang="en-US" altLang="ja-JP" baseline="-25000" dirty="0"/>
                  <a:t>10</a:t>
                </a:r>
                <a:r>
                  <a:rPr kumimoji="1" lang="en-US" altLang="ja-JP" dirty="0"/>
                  <a:t>(10%), Wire: </a:t>
                </a:r>
                <a:r>
                  <a:rPr kumimoji="1" lang="en-US" altLang="ja-JP" sz="1600" dirty="0"/>
                  <a:t>20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sz="160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kumimoji="1" lang="en-US" altLang="ja-JP" sz="1600" dirty="0"/>
                  <a:t> W(Au) for anode, 40 or 50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sz="160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kumimoji="1" lang="en-US" altLang="ja-JP" sz="1600" dirty="0"/>
                  <a:t> Al(Ag) for cathode</a:t>
                </a:r>
              </a:p>
            </p:txBody>
          </p:sp>
        </mc:Choice>
        <mc:Fallback xmlns="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E3CAA9C1-35D1-4261-8B0B-7E60807E11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4396073"/>
                <a:ext cx="9692641" cy="1022652"/>
              </a:xfrm>
              <a:prstGeom prst="rect">
                <a:avLst/>
              </a:prstGeom>
              <a:blipFill>
                <a:blip r:embed="rId9"/>
                <a:stretch>
                  <a:fillRect l="-566" t="-2976" b="-53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CD6F516-D042-46D8-A0D7-15528BFB6181}"/>
              </a:ext>
            </a:extLst>
          </p:cNvPr>
          <p:cNvSpPr txBox="1"/>
          <p:nvPr/>
        </p:nvSpPr>
        <p:spPr>
          <a:xfrm>
            <a:off x="220177" y="1661117"/>
            <a:ext cx="221612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Example of signal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5818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7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5BF05AB1-570F-4BFD-ABC6-CA601CA2ED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21" y="1851442"/>
            <a:ext cx="5600998" cy="482444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E3BFF155-51AD-4119-912C-7905CFD336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26" y="5192169"/>
            <a:ext cx="2346915" cy="1615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D3205525-F03B-40DA-968C-AD1646EB91C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timing counter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D3205525-F03B-40DA-968C-AD1646EB91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b="-2442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1E50A1C-C105-472A-82BF-8CA514CF4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242BE92-EB4E-4899-B5B4-4473C80FC572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B8891DDC-BA99-40C8-95F2-F51AF29CC0B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973" y="1844051"/>
            <a:ext cx="1584986" cy="490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3" name="xec" descr="光 が含まれている画像&#10;&#10;自動的に生成された説明">
            <a:extLst>
              <a:ext uri="{FF2B5EF4-FFF2-40B4-BE49-F238E27FC236}">
                <a16:creationId xmlns:a16="http://schemas.microsoft.com/office/drawing/2014/main" id="{A20A5D5F-2578-40B2-BC3E-CB0FA315B9E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alphaModFix amt="3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1200" y="2146494"/>
            <a:ext cx="5310691" cy="4468745"/>
          </a:xfrm>
          <a:prstGeom prst="rect">
            <a:avLst/>
          </a:prstGeom>
        </p:spPr>
      </p:pic>
      <p:pic>
        <p:nvPicPr>
          <p:cNvPr id="74" name="tc" descr="猫, 飼い猫, 時計 が含まれている画像&#10;&#10;自動的に生成された説明">
            <a:extLst>
              <a:ext uri="{FF2B5EF4-FFF2-40B4-BE49-F238E27FC236}">
                <a16:creationId xmlns:a16="http://schemas.microsoft.com/office/drawing/2014/main" id="{56FB93F4-8732-4CE6-8C4D-D2B25E86B46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78" t="8864" r="27126" b="9730"/>
          <a:stretch/>
        </p:blipFill>
        <p:spPr>
          <a:xfrm>
            <a:off x="5900214" y="2146495"/>
            <a:ext cx="5201677" cy="4452426"/>
          </a:xfrm>
          <a:prstGeom prst="rect">
            <a:avLst/>
          </a:prstGeom>
        </p:spPr>
      </p:pic>
      <p:pic>
        <p:nvPicPr>
          <p:cNvPr id="75" name="dch" descr="ランプ, 光 が含まれている画像&#10;&#10;自動的に生成された説明">
            <a:extLst>
              <a:ext uri="{FF2B5EF4-FFF2-40B4-BE49-F238E27FC236}">
                <a16:creationId xmlns:a16="http://schemas.microsoft.com/office/drawing/2014/main" id="{994401D0-7245-4815-9434-0EEEF464905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alphaModFix amt="3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0214" y="2146495"/>
            <a:ext cx="5201677" cy="4452426"/>
          </a:xfrm>
          <a:prstGeom prst="rect">
            <a:avLst/>
          </a:prstGeom>
        </p:spPr>
      </p:pic>
      <p:pic>
        <p:nvPicPr>
          <p:cNvPr id="77" name="rdc" descr="花 が含まれている画像&#10;&#10;自動的に生成された説明">
            <a:extLst>
              <a:ext uri="{FF2B5EF4-FFF2-40B4-BE49-F238E27FC236}">
                <a16:creationId xmlns:a16="http://schemas.microsoft.com/office/drawing/2014/main" id="{92F36387-BC2B-4C6F-8994-3A0E683E92F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alphaModFix amt="5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0214" y="2146495"/>
            <a:ext cx="5201677" cy="4452426"/>
          </a:xfrm>
          <a:prstGeom prst="rect">
            <a:avLst/>
          </a:prstGeom>
        </p:spPr>
      </p:pic>
      <p:pic>
        <p:nvPicPr>
          <p:cNvPr id="76" name="event" descr="コンピュータ, 星 が含まれている画像&#10;&#10;自動的に生成された説明">
            <a:extLst>
              <a:ext uri="{FF2B5EF4-FFF2-40B4-BE49-F238E27FC236}">
                <a16:creationId xmlns:a16="http://schemas.microsoft.com/office/drawing/2014/main" id="{D7E74F68-0CAE-4F6E-A263-9FB0775854F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alphaModFix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8052" y="2324628"/>
            <a:ext cx="5443839" cy="4290611"/>
          </a:xfrm>
          <a:prstGeom prst="rect">
            <a:avLst/>
          </a:prstGeom>
        </p:spPr>
      </p:pic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AD6DAE39-8C6F-424D-A649-BA8CF9E48A3F}"/>
              </a:ext>
            </a:extLst>
          </p:cNvPr>
          <p:cNvCxnSpPr>
            <a:cxnSpLocks/>
          </p:cNvCxnSpPr>
          <p:nvPr/>
        </p:nvCxnSpPr>
        <p:spPr>
          <a:xfrm flipH="1" flipV="1">
            <a:off x="8191500" y="3352800"/>
            <a:ext cx="995172" cy="8778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図 20" descr="時計, 記号, 挿絵 が含まれている画像&#10;&#10;自動的に生成された説明">
            <a:extLst>
              <a:ext uri="{FF2B5EF4-FFF2-40B4-BE49-F238E27FC236}">
                <a16:creationId xmlns:a16="http://schemas.microsoft.com/office/drawing/2014/main" id="{5E621AA0-34F9-491E-892C-04A6BC2ABC4D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0214" y="1827996"/>
            <a:ext cx="1977787" cy="5223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C4BB7C27-2490-46C4-ACAA-B06CED5214B6}"/>
              </a:ext>
            </a:extLst>
          </p:cNvPr>
          <p:cNvCxnSpPr>
            <a:cxnSpLocks/>
          </p:cNvCxnSpPr>
          <p:nvPr/>
        </p:nvCxnSpPr>
        <p:spPr>
          <a:xfrm flipH="1">
            <a:off x="9186672" y="3962400"/>
            <a:ext cx="1121664" cy="268224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294FA9A9-B7E0-4D29-A399-5429DD42FCD1}"/>
              </a:ext>
            </a:extLst>
          </p:cNvPr>
          <p:cNvGrpSpPr/>
          <p:nvPr/>
        </p:nvGrpSpPr>
        <p:grpSpPr>
          <a:xfrm>
            <a:off x="4803892" y="3410891"/>
            <a:ext cx="1292107" cy="1638106"/>
            <a:chOff x="4803892" y="3410891"/>
            <a:chExt cx="1292107" cy="1638106"/>
          </a:xfrm>
        </p:grpSpPr>
        <p:sp>
          <p:nvSpPr>
            <p:cNvPr id="20" name="矢印: 右 19">
              <a:extLst>
                <a:ext uri="{FF2B5EF4-FFF2-40B4-BE49-F238E27FC236}">
                  <a16:creationId xmlns:a16="http://schemas.microsoft.com/office/drawing/2014/main" id="{CA8A617F-82CD-4932-B115-41AEE0357704}"/>
                </a:ext>
              </a:extLst>
            </p:cNvPr>
            <p:cNvSpPr/>
            <p:nvPr/>
          </p:nvSpPr>
          <p:spPr>
            <a:xfrm>
              <a:off x="4803892" y="3410891"/>
              <a:ext cx="1292107" cy="1638106"/>
            </a:xfrm>
            <a:prstGeom prst="rightArrow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4D2F0C23-4061-462C-A60D-26E94EC6C739}"/>
                </a:ext>
              </a:extLst>
            </p:cNvPr>
            <p:cNvSpPr txBox="1"/>
            <p:nvPr/>
          </p:nvSpPr>
          <p:spPr>
            <a:xfrm>
              <a:off x="4811373" y="4045278"/>
              <a:ext cx="1207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upgrade</a:t>
              </a:r>
              <a:endParaRPr kumimoji="1" lang="ja-JP" alt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70729746-3990-4356-8C75-3AC057148D35}"/>
                  </a:ext>
                </a:extLst>
              </p:cNvPr>
              <p:cNvSpPr txBox="1"/>
              <p:nvPr/>
            </p:nvSpPr>
            <p:spPr>
              <a:xfrm>
                <a:off x="6524320" y="5396332"/>
                <a:ext cx="729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ja-JP" altLang="en-US" sz="28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70729746-3990-4356-8C75-3AC057148D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4320" y="5396332"/>
                <a:ext cx="729574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3CBA1088-C67B-40EC-A4E3-6EA2A7D95EA6}"/>
                  </a:ext>
                </a:extLst>
              </p:cNvPr>
              <p:cNvSpPr txBox="1"/>
              <p:nvPr/>
            </p:nvSpPr>
            <p:spPr>
              <a:xfrm>
                <a:off x="1952853" y="4273861"/>
                <a:ext cx="7295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ja-JP" altLang="en-US" sz="28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3CBA1088-C67B-40EC-A4E3-6EA2A7D95E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853" y="4273861"/>
                <a:ext cx="729574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1D678FBB-E28D-4F7C-B98D-93AD8E2A18EB}"/>
                  </a:ext>
                </a:extLst>
              </p:cNvPr>
              <p:cNvSpPr txBox="1"/>
              <p:nvPr/>
            </p:nvSpPr>
            <p:spPr>
              <a:xfrm>
                <a:off x="3657386" y="5946618"/>
                <a:ext cx="3277172" cy="64633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kumimoji="1" lang="en-US" altLang="ja-JP" dirty="0">
                    <a:sym typeface="Wingdings" panose="05000000000000000000" pitchFamily="2" charset="2"/>
                  </a:rPr>
                  <a:t>Measures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</m:t>
                        </m:r>
                      </m:e>
                      <m:sup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ja-JP" dirty="0">
                    <a:sym typeface="Wingdings" panose="05000000000000000000" pitchFamily="2" charset="2"/>
                  </a:rPr>
                  <a:t> timing</a:t>
                </a:r>
              </a:p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kumimoji="1" lang="en-US" altLang="ja-JP" dirty="0">
                    <a:sym typeface="Wingdings" panose="05000000000000000000" pitchFamily="2" charset="2"/>
                  </a:rPr>
                  <a:t>Fast plastic scintillators</a:t>
                </a:r>
              </a:p>
            </p:txBody>
          </p:sp>
        </mc:Choice>
        <mc:Fallback xmlns="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1D678FBB-E28D-4F7C-B98D-93AD8E2A18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386" y="5946618"/>
                <a:ext cx="3277172" cy="646331"/>
              </a:xfrm>
              <a:prstGeom prst="rect">
                <a:avLst/>
              </a:prstGeom>
              <a:blipFill>
                <a:blip r:embed="rId14"/>
                <a:stretch>
                  <a:fillRect l="-1111" t="-3670" b="-1192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26183C2-FC5C-435D-9FCB-740E2933CE20}"/>
              </a:ext>
            </a:extLst>
          </p:cNvPr>
          <p:cNvSpPr/>
          <p:nvPr/>
        </p:nvSpPr>
        <p:spPr>
          <a:xfrm>
            <a:off x="350647" y="5007503"/>
            <a:ext cx="1394934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kumimoji="1" lang="en-US" altLang="ja-JP" dirty="0"/>
              <a:t>15 bars x2</a:t>
            </a:r>
            <a:endParaRPr lang="ja-JP" altLang="en-US" dirty="0"/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376FE234-B10B-4D57-B317-DE4F149426E7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2631" y="4961480"/>
            <a:ext cx="2461602" cy="1810344"/>
          </a:xfrm>
          <a:prstGeom prst="rect">
            <a:avLst/>
          </a:prstGeom>
        </p:spPr>
      </p:pic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BE101DA5-D1A5-4036-B570-F1B5E554730F}"/>
              </a:ext>
            </a:extLst>
          </p:cNvPr>
          <p:cNvSpPr/>
          <p:nvPr/>
        </p:nvSpPr>
        <p:spPr>
          <a:xfrm>
            <a:off x="9267647" y="4870875"/>
            <a:ext cx="1939625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kumimoji="1" lang="en-US" altLang="ja-JP" dirty="0"/>
              <a:t>256 counters x2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5393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9" grpId="0" animBg="1"/>
      <p:bldP spid="40" grpId="0" animBg="1"/>
    </p:bldLst>
  </p:timing>
</p:sld>
</file>

<file path=ppt/theme/theme1.xml><?xml version="1.0" encoding="utf-8"?>
<a:theme xmlns:a="http://schemas.openxmlformats.org/drawingml/2006/main" name="ビュー">
  <a:themeElements>
    <a:clrScheme name="ビュー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ビュー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ビュー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ビュー</Template>
  <TotalTime>9247</TotalTime>
  <Words>1226</Words>
  <Application>Microsoft Office PowerPoint</Application>
  <PresentationFormat>ワイド画面</PresentationFormat>
  <Paragraphs>222</Paragraphs>
  <Slides>21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30" baseType="lpstr">
      <vt:lpstr>AIGDT</vt:lpstr>
      <vt:lpstr>Arial</vt:lpstr>
      <vt:lpstr>Bahnschrift Light SemiCondensed</vt:lpstr>
      <vt:lpstr>Cambria Math</vt:lpstr>
      <vt:lpstr>Century Schoolbook</vt:lpstr>
      <vt:lpstr>Georgia</vt:lpstr>
      <vt:lpstr>Wingdings</vt:lpstr>
      <vt:lpstr>Wingdings 2</vt:lpstr>
      <vt:lpstr>ビュー</vt:lpstr>
      <vt:lpstr>BSM search in rare muon decay:  the MEG II experiment</vt:lpstr>
      <vt:lpstr>Why μ→eγ?</vt:lpstr>
      <vt:lpstr>Muon as a probe of BSM</vt:lpstr>
      <vt:lpstr>MEG II experiment</vt:lpstr>
      <vt:lpstr>Signal and BG</vt:lpstr>
      <vt:lpstr>Detector upgrades from MEG</vt:lpstr>
      <vt:lpstr>e^+ drift chamber</vt:lpstr>
      <vt:lpstr>e^+ drift chamber</vt:lpstr>
      <vt:lpstr>e^+ timing counter</vt:lpstr>
      <vt:lpstr>e^+ timing counter</vt:lpstr>
      <vt:lpstr>LXe γ detector</vt:lpstr>
      <vt:lpstr>LXe γ detector</vt:lpstr>
      <vt:lpstr>BG tagging detector</vt:lpstr>
      <vt:lpstr>Trigger &amp; DAQ </vt:lpstr>
      <vt:lpstr>Status in 2020</vt:lpstr>
      <vt:lpstr>Summary</vt:lpstr>
      <vt:lpstr>Backup slides</vt:lpstr>
      <vt:lpstr>PDE degradation problem</vt:lpstr>
      <vt:lpstr>SiPM annealing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BSM search in rare muon decay:  the MEG II experiment</dc:title>
  <dc:creator>Ieki Kei</dc:creator>
  <cp:lastModifiedBy>Ieki Kei</cp:lastModifiedBy>
  <cp:revision>29</cp:revision>
  <dcterms:created xsi:type="dcterms:W3CDTF">2020-07-23T00:57:18Z</dcterms:created>
  <dcterms:modified xsi:type="dcterms:W3CDTF">2020-07-30T07:28:30Z</dcterms:modified>
</cp:coreProperties>
</file>