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tiff" ContentType="image/tiff"/>
  <Default Extension="emf" ContentType="image/x-emf"/>
  <Default Extension="jpg" ContentType="image/jpeg"/>
  <Default Extension="rels" ContentType="application/vnd.openxmlformats-package.relationships+xml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embeddings/oleObject1.bin" ContentType="application/vnd.openxmlformats-officedocument.oleObject"/>
  <Override PartName="/ppt/embeddings/Microsoft_Equation1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9"/>
  </p:notesMasterIdLst>
  <p:handoutMasterIdLst>
    <p:handoutMasterId r:id="rId30"/>
  </p:handoutMasterIdLst>
  <p:sldIdLst>
    <p:sldId id="256" r:id="rId2"/>
    <p:sldId id="402" r:id="rId3"/>
    <p:sldId id="404" r:id="rId4"/>
    <p:sldId id="403" r:id="rId5"/>
    <p:sldId id="338" r:id="rId6"/>
    <p:sldId id="411" r:id="rId7"/>
    <p:sldId id="425" r:id="rId8"/>
    <p:sldId id="423" r:id="rId9"/>
    <p:sldId id="424" r:id="rId10"/>
    <p:sldId id="417" r:id="rId11"/>
    <p:sldId id="431" r:id="rId12"/>
    <p:sldId id="377" r:id="rId13"/>
    <p:sldId id="415" r:id="rId14"/>
    <p:sldId id="319" r:id="rId15"/>
    <p:sldId id="419" r:id="rId16"/>
    <p:sldId id="337" r:id="rId17"/>
    <p:sldId id="418" r:id="rId18"/>
    <p:sldId id="409" r:id="rId19"/>
    <p:sldId id="428" r:id="rId20"/>
    <p:sldId id="426" r:id="rId21"/>
    <p:sldId id="427" r:id="rId22"/>
    <p:sldId id="429" r:id="rId23"/>
    <p:sldId id="432" r:id="rId24"/>
    <p:sldId id="433" r:id="rId25"/>
    <p:sldId id="434" r:id="rId26"/>
    <p:sldId id="435" r:id="rId27"/>
    <p:sldId id="430" r:id="rId2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9250" autoAdjust="0"/>
  </p:normalViewPr>
  <p:slideViewPr>
    <p:cSldViewPr snapToGrid="0" snapToObjects="1">
      <p:cViewPr varScale="1">
        <p:scale>
          <a:sx n="120" d="100"/>
          <a:sy n="120" d="100"/>
        </p:scale>
        <p:origin x="-122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handoutMaster" Target="handoutMasters/handoutMaster1.xml"/><Relationship Id="rId31" Type="http://schemas.openxmlformats.org/officeDocument/2006/relationships/printerSettings" Target="printerSettings/printerSettings1.bin"/><Relationship Id="rId32" Type="http://schemas.openxmlformats.org/officeDocument/2006/relationships/presProps" Target="presProps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viewProps" Target="viewProps.xml"/><Relationship Id="rId34" Type="http://schemas.openxmlformats.org/officeDocument/2006/relationships/theme" Target="theme/theme1.xml"/><Relationship Id="rId3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Relationship Id="rId2" Type="http://schemas.openxmlformats.org/officeDocument/2006/relationships/image" Target="../media/image5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279ACA-DEC3-AA45-9F3D-711E8305F27A}" type="datetimeFigureOut">
              <a:rPr lang="en-US" smtClean="0"/>
              <a:pPr/>
              <a:t>26/06/20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2A23EF-28B7-D145-AC45-281AC1EA935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307589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5565F0-A2DE-4E4A-9848-BF0CECDED098}" type="datetimeFigureOut">
              <a:rPr lang="en-US" smtClean="0"/>
              <a:pPr/>
              <a:t>26/06/20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A009AB-2363-E749-A904-2C531265188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577769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Muon Collider Prospects, ICHEP, July 2020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Muon Collider Prospects, ICHEP, July 2020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Muon Collider Prospects, ICHEP, July 2020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Muon Collider Prospects, ICHEP, July 2020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Muon Collider Prospects, ICHEP, July 2020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Muon Collider Prospects, ICHEP, July 2020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Muon Collider Prospects, ICHEP, July 2020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Muon Collider Prospects, ICHEP, July 2020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Muon Collider Prospects, ICHEP, July 2020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Muon Collider Prospects, ICHEP, July 2020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Muon Collider Prospects, ICHEP, July 2020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Muon Collider Prospects, ICHEP, July 2020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tif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tiff"/><Relationship Id="rId3" Type="http://schemas.openxmlformats.org/officeDocument/2006/relationships/image" Target="../media/image16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tif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tiff"/><Relationship Id="rId4" Type="http://schemas.openxmlformats.org/officeDocument/2006/relationships/image" Target="../media/image20.tif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tif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Relationship Id="rId3" Type="http://schemas.openxmlformats.org/officeDocument/2006/relationships/image" Target="../media/image22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tif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mailto:MUONCOLLIDER_DETECTOR_PHYSICS@cern.ch" TargetMode="External"/><Relationship Id="rId4" Type="http://schemas.openxmlformats.org/officeDocument/2006/relationships/hyperlink" Target="https://e-groups.cern.ch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muoncollider.web.cern.ch" TargetMode="Externa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em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emf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4" Type="http://schemas.openxmlformats.org/officeDocument/2006/relationships/image" Target="../media/image27.tif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tiff"/><Relationship Id="rId4" Type="http://schemas.openxmlformats.org/officeDocument/2006/relationships/image" Target="../media/image16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emf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png"/><Relationship Id="rId3" Type="http://schemas.openxmlformats.org/officeDocument/2006/relationships/image" Target="../media/image9.tiff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4" Type="http://schemas.openxmlformats.org/officeDocument/2006/relationships/image" Target="../media/image3.tif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tif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image" Target="../media/image4.emf"/><Relationship Id="rId5" Type="http://schemas.openxmlformats.org/officeDocument/2006/relationships/oleObject" Target="../embeddings/Microsoft_Equation1.bin"/><Relationship Id="rId6" Type="http://schemas.openxmlformats.org/officeDocument/2006/relationships/image" Target="../media/image5.emf"/><Relationship Id="rId7" Type="http://schemas.openxmlformats.org/officeDocument/2006/relationships/image" Target="../media/image6.emf"/><Relationship Id="rId8" Type="http://schemas.openxmlformats.org/officeDocument/2006/relationships/image" Target="../media/image7.emf"/><Relationship Id="rId9" Type="http://schemas.openxmlformats.org/officeDocument/2006/relationships/image" Target="../media/image8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tif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2.tiff"/><Relationship Id="rId5" Type="http://schemas.openxmlformats.org/officeDocument/2006/relationships/image" Target="../media/image13.png"/><Relationship Id="rId6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Prospects on </a:t>
            </a:r>
            <a:r>
              <a:rPr lang="en-US" dirty="0" err="1" smtClean="0"/>
              <a:t>Muon</a:t>
            </a:r>
            <a:r>
              <a:rPr lang="en-US" dirty="0" smtClean="0"/>
              <a:t> </a:t>
            </a:r>
            <a:r>
              <a:rPr lang="en-US" dirty="0" smtClean="0"/>
              <a:t>Colliders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580277"/>
          </a:xfrm>
        </p:spPr>
        <p:txBody>
          <a:bodyPr>
            <a:normAutofit/>
          </a:bodyPr>
          <a:lstStyle/>
          <a:p>
            <a:r>
              <a:rPr lang="en-US" sz="2000" dirty="0" smtClean="0"/>
              <a:t>Daniel Schulte </a:t>
            </a:r>
            <a:r>
              <a:rPr lang="en-US" sz="2000" dirty="0" smtClean="0"/>
              <a:t>for the forming international </a:t>
            </a:r>
            <a:r>
              <a:rPr lang="en-US" sz="2000" dirty="0" err="1" smtClean="0"/>
              <a:t>muon</a:t>
            </a:r>
            <a:r>
              <a:rPr lang="en-US" sz="2000" dirty="0" smtClean="0"/>
              <a:t> collider collaboration</a:t>
            </a:r>
            <a:endParaRPr lang="en-US" sz="2000" dirty="0" smtClean="0"/>
          </a:p>
          <a:p>
            <a:pPr algn="l"/>
            <a:endParaRPr lang="en-US" sz="2000" dirty="0" smtClean="0"/>
          </a:p>
          <a:p>
            <a:pPr algn="l"/>
            <a:endParaRPr lang="en-US" sz="20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Muon Collider Prospects, ICHEP, July 2020</a:t>
            </a: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42636"/>
          </a:xfrm>
        </p:spPr>
        <p:txBody>
          <a:bodyPr>
            <a:noAutofit/>
          </a:bodyPr>
          <a:lstStyle/>
          <a:p>
            <a:r>
              <a:rPr lang="en-US" sz="3600" dirty="0"/>
              <a:t>Tentative Target Parameters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Muon Collider Prospects, ICHEP, July 2020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10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4864338"/>
              </p:ext>
            </p:extLst>
          </p:nvPr>
        </p:nvGraphicFramePr>
        <p:xfrm>
          <a:off x="121414" y="728283"/>
          <a:ext cx="5781459" cy="4815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934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28524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16284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79546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060380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286644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Parameter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Unit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rgbClr val="000000"/>
                          </a:solidFill>
                        </a:rPr>
                        <a:t>3 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</a:rPr>
                        <a:t>TeV</a:t>
                      </a:r>
                      <a:endParaRPr lang="en-US" sz="18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rgbClr val="000000"/>
                          </a:solidFill>
                        </a:rPr>
                        <a:t>10 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</a:rPr>
                        <a:t>TeV</a:t>
                      </a:r>
                      <a:endParaRPr lang="en-US" sz="18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rgbClr val="000000"/>
                          </a:solidFill>
                        </a:rPr>
                        <a:t>14 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</a:rPr>
                        <a:t>TeV</a:t>
                      </a:r>
                      <a:endParaRPr lang="en-US" sz="18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solidFill>
                      <a:srgbClr val="FDEA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10</a:t>
                      </a:r>
                      <a:r>
                        <a:rPr lang="en-US" sz="1800" baseline="30000" dirty="0"/>
                        <a:t>34</a:t>
                      </a:r>
                      <a:r>
                        <a:rPr lang="en-US" sz="1800" baseline="0" dirty="0"/>
                        <a:t> cm</a:t>
                      </a:r>
                      <a:r>
                        <a:rPr lang="en-US" sz="1800" baseline="30000" dirty="0"/>
                        <a:t>-2</a:t>
                      </a:r>
                      <a:r>
                        <a:rPr lang="en-US" sz="1800" baseline="0" dirty="0"/>
                        <a:t>s</a:t>
                      </a:r>
                      <a:r>
                        <a:rPr lang="en-US" sz="1800" baseline="30000" dirty="0"/>
                        <a:t>-1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1.8</a:t>
                      </a:r>
                    </a:p>
                  </a:txBody>
                  <a:tcP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20</a:t>
                      </a:r>
                    </a:p>
                  </a:txBody>
                  <a:tcP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40</a:t>
                      </a:r>
                    </a:p>
                  </a:txBody>
                  <a:tcPr>
                    <a:solidFill>
                      <a:srgbClr val="FDEA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rgbClr val="0000FF"/>
                          </a:solidFill>
                        </a:rPr>
                        <a:t>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rgbClr val="0000FF"/>
                          </a:solidFill>
                        </a:rPr>
                        <a:t>10</a:t>
                      </a:r>
                      <a:r>
                        <a:rPr lang="en-US" sz="1800" baseline="30000" dirty="0">
                          <a:solidFill>
                            <a:srgbClr val="0000FF"/>
                          </a:solidFill>
                        </a:rPr>
                        <a:t>12</a:t>
                      </a:r>
                      <a:endParaRPr lang="en-US" sz="180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rgbClr val="0000FF"/>
                          </a:solidFill>
                        </a:rPr>
                        <a:t>2.2</a:t>
                      </a:r>
                    </a:p>
                  </a:txBody>
                  <a:tcP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rgbClr val="0000FF"/>
                          </a:solidFill>
                        </a:rPr>
                        <a:t>1.8</a:t>
                      </a:r>
                    </a:p>
                  </a:txBody>
                  <a:tcP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rgbClr val="0000FF"/>
                          </a:solidFill>
                        </a:rPr>
                        <a:t>1.8</a:t>
                      </a:r>
                    </a:p>
                  </a:txBody>
                  <a:tcPr>
                    <a:solidFill>
                      <a:srgbClr val="FDEA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err="1">
                          <a:solidFill>
                            <a:srgbClr val="0000FF"/>
                          </a:solidFill>
                        </a:rPr>
                        <a:t>f</a:t>
                      </a:r>
                      <a:r>
                        <a:rPr lang="en-US" sz="1800" baseline="-25000" dirty="0" err="1">
                          <a:solidFill>
                            <a:srgbClr val="0000FF"/>
                          </a:solidFill>
                        </a:rPr>
                        <a:t>r</a:t>
                      </a:r>
                      <a:endParaRPr lang="en-US" sz="180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rgbClr val="0000FF"/>
                          </a:solidFill>
                        </a:rPr>
                        <a:t>Hz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strike="noStrike" baseline="0" dirty="0">
                          <a:solidFill>
                            <a:srgbClr val="0000FF"/>
                          </a:solidFill>
                        </a:rPr>
                        <a:t>5</a:t>
                      </a:r>
                      <a:endParaRPr lang="en-US" sz="1800" strike="sngStrike" dirty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rgbClr val="0000FF"/>
                          </a:solidFill>
                        </a:rPr>
                        <a:t>5</a:t>
                      </a:r>
                    </a:p>
                  </a:txBody>
                  <a:tcP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rgbClr val="0000FF"/>
                          </a:solidFill>
                        </a:rPr>
                        <a:t>5</a:t>
                      </a:r>
                    </a:p>
                  </a:txBody>
                  <a:tcPr>
                    <a:solidFill>
                      <a:srgbClr val="FDEA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err="1">
                          <a:solidFill>
                            <a:srgbClr val="0000FF"/>
                          </a:solidFill>
                        </a:rPr>
                        <a:t>P</a:t>
                      </a:r>
                      <a:r>
                        <a:rPr lang="en-US" sz="1800" baseline="-25000" dirty="0" err="1">
                          <a:solidFill>
                            <a:srgbClr val="0000FF"/>
                          </a:solidFill>
                        </a:rPr>
                        <a:t>beam</a:t>
                      </a:r>
                      <a:endParaRPr lang="en-US" sz="180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rgbClr val="0000FF"/>
                          </a:solidFill>
                        </a:rPr>
                        <a:t>MW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rgbClr val="0000FF"/>
                          </a:solidFill>
                        </a:rPr>
                        <a:t>5.3</a:t>
                      </a:r>
                    </a:p>
                  </a:txBody>
                  <a:tcP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strike="noStrike" dirty="0">
                          <a:solidFill>
                            <a:srgbClr val="0000FF"/>
                          </a:solidFill>
                        </a:rPr>
                        <a:t>14.4</a:t>
                      </a:r>
                      <a:endParaRPr lang="en-US" sz="1800" strike="sngStrike" dirty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rgbClr val="0000FF"/>
                          </a:solidFill>
                        </a:rPr>
                        <a:t>20</a:t>
                      </a:r>
                    </a:p>
                  </a:txBody>
                  <a:tcPr>
                    <a:solidFill>
                      <a:srgbClr val="FDEA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</a:rPr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rgbClr val="000000"/>
                          </a:solidFill>
                        </a:rPr>
                        <a:t>km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rgbClr val="000000"/>
                          </a:solidFill>
                        </a:rPr>
                        <a:t>4.5</a:t>
                      </a:r>
                    </a:p>
                  </a:txBody>
                  <a:tcP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rgbClr val="000000"/>
                          </a:solidFill>
                        </a:rPr>
                        <a:t>10</a:t>
                      </a:r>
                    </a:p>
                  </a:txBody>
                  <a:tcP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rgbClr val="000000"/>
                          </a:solidFill>
                        </a:rPr>
                        <a:t>14</a:t>
                      </a:r>
                    </a:p>
                  </a:txBody>
                  <a:tcPr>
                    <a:solidFill>
                      <a:srgbClr val="FDEA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</a:rPr>
                        <a:t>&lt;B&gt;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rgbClr val="000000"/>
                          </a:solidFill>
                        </a:rPr>
                        <a:t>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rgbClr val="000000"/>
                          </a:solidFill>
                        </a:rPr>
                        <a:t>7</a:t>
                      </a:r>
                    </a:p>
                  </a:txBody>
                  <a:tcP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rgbClr val="000000"/>
                          </a:solidFill>
                        </a:rPr>
                        <a:t>10.5</a:t>
                      </a:r>
                    </a:p>
                  </a:txBody>
                  <a:tcP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rgbClr val="000000"/>
                          </a:solidFill>
                        </a:rPr>
                        <a:t>10.5</a:t>
                      </a:r>
                    </a:p>
                  </a:txBody>
                  <a:tcPr>
                    <a:solidFill>
                      <a:srgbClr val="FDEA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err="1">
                          <a:solidFill>
                            <a:srgbClr val="FF0000"/>
                          </a:solidFill>
                        </a:rPr>
                        <a:t>ε</a:t>
                      </a:r>
                      <a:r>
                        <a:rPr lang="en-US" sz="1800" baseline="-25000" dirty="0" err="1">
                          <a:solidFill>
                            <a:srgbClr val="FF0000"/>
                          </a:solidFill>
                        </a:rPr>
                        <a:t>L</a:t>
                      </a:r>
                      <a:endParaRPr lang="en-US" sz="18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rgbClr val="FF0000"/>
                          </a:solidFill>
                        </a:rPr>
                        <a:t>MeV 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rgbClr val="FF0000"/>
                          </a:solidFill>
                        </a:rPr>
                        <a:t>7.5</a:t>
                      </a:r>
                    </a:p>
                  </a:txBody>
                  <a:tcP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rgbClr val="FF0000"/>
                          </a:solidFill>
                        </a:rPr>
                        <a:t>7.5</a:t>
                      </a:r>
                    </a:p>
                  </a:txBody>
                  <a:tcP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rgbClr val="FF0000"/>
                          </a:solidFill>
                        </a:rPr>
                        <a:t>7.5</a:t>
                      </a:r>
                    </a:p>
                  </a:txBody>
                  <a:tcPr>
                    <a:solidFill>
                      <a:srgbClr val="FDEA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err="1">
                          <a:solidFill>
                            <a:srgbClr val="FF0000"/>
                          </a:solidFill>
                        </a:rPr>
                        <a:t>σ</a:t>
                      </a:r>
                      <a:r>
                        <a:rPr lang="en-US" sz="1800" baseline="-25000" dirty="0" err="1">
                          <a:solidFill>
                            <a:srgbClr val="FF0000"/>
                          </a:solidFill>
                        </a:rPr>
                        <a:t>E</a:t>
                      </a:r>
                      <a:r>
                        <a:rPr lang="en-US" sz="1800" baseline="0" dirty="0">
                          <a:solidFill>
                            <a:srgbClr val="FF0000"/>
                          </a:solidFill>
                        </a:rPr>
                        <a:t> / E</a:t>
                      </a:r>
                      <a:endParaRPr lang="en-US" sz="18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rgbClr val="FF0000"/>
                          </a:solidFill>
                        </a:rPr>
                        <a:t>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rgbClr val="FF0000"/>
                          </a:solidFill>
                        </a:rPr>
                        <a:t>0.1</a:t>
                      </a:r>
                    </a:p>
                  </a:txBody>
                  <a:tcP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rgbClr val="FF0000"/>
                          </a:solidFill>
                        </a:rPr>
                        <a:t>0.1</a:t>
                      </a:r>
                    </a:p>
                  </a:txBody>
                  <a:tcP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rgbClr val="FF0000"/>
                          </a:solidFill>
                        </a:rPr>
                        <a:t>0.1</a:t>
                      </a:r>
                    </a:p>
                  </a:txBody>
                  <a:tcPr>
                    <a:solidFill>
                      <a:srgbClr val="FDEA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err="1">
                          <a:solidFill>
                            <a:srgbClr val="FF0000"/>
                          </a:solidFill>
                        </a:rPr>
                        <a:t>σ</a:t>
                      </a:r>
                      <a:r>
                        <a:rPr lang="en-US" sz="1800" baseline="-25000" dirty="0" err="1">
                          <a:solidFill>
                            <a:srgbClr val="FF0000"/>
                          </a:solidFill>
                        </a:rPr>
                        <a:t>z</a:t>
                      </a:r>
                      <a:endParaRPr lang="en-US" sz="18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rgbClr val="FF0000"/>
                          </a:solidFill>
                        </a:rPr>
                        <a:t>mm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rgbClr val="FF0000"/>
                          </a:solidFill>
                        </a:rPr>
                        <a:t>5</a:t>
                      </a:r>
                    </a:p>
                  </a:txBody>
                  <a:tcP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rgbClr val="FF0000"/>
                          </a:solidFill>
                        </a:rPr>
                        <a:t>1.5</a:t>
                      </a:r>
                    </a:p>
                  </a:txBody>
                  <a:tcP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rgbClr val="FF0000"/>
                          </a:solidFill>
                        </a:rPr>
                        <a:t>1.07</a:t>
                      </a:r>
                    </a:p>
                  </a:txBody>
                  <a:tcPr>
                    <a:solidFill>
                      <a:srgbClr val="FDEA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rgbClr val="FF0000"/>
                          </a:solidFill>
                        </a:rPr>
                        <a:t>β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rgbClr val="FF0000"/>
                          </a:solidFill>
                        </a:rPr>
                        <a:t>mm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rgbClr val="FF0000"/>
                          </a:solidFill>
                        </a:rPr>
                        <a:t>5</a:t>
                      </a:r>
                    </a:p>
                  </a:txBody>
                  <a:tcP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rgbClr val="FF0000"/>
                          </a:solidFill>
                        </a:rPr>
                        <a:t>1.5</a:t>
                      </a:r>
                    </a:p>
                  </a:txBody>
                  <a:tcP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rgbClr val="FF0000"/>
                          </a:solidFill>
                        </a:rPr>
                        <a:t>1.07</a:t>
                      </a:r>
                    </a:p>
                  </a:txBody>
                  <a:tcPr>
                    <a:solidFill>
                      <a:srgbClr val="FDEA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err="1">
                          <a:solidFill>
                            <a:srgbClr val="FF0000"/>
                          </a:solidFill>
                        </a:rPr>
                        <a:t>ε</a:t>
                      </a:r>
                      <a:endParaRPr lang="en-US" sz="18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err="1">
                          <a:solidFill>
                            <a:srgbClr val="FF0000"/>
                          </a:solidFill>
                        </a:rPr>
                        <a:t>μm</a:t>
                      </a:r>
                      <a:endParaRPr lang="en-US" sz="18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rgbClr val="FF0000"/>
                          </a:solidFill>
                        </a:rPr>
                        <a:t>25</a:t>
                      </a:r>
                    </a:p>
                  </a:txBody>
                  <a:tcP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rgbClr val="FF0000"/>
                          </a:solidFill>
                        </a:rPr>
                        <a:t>25</a:t>
                      </a:r>
                    </a:p>
                  </a:txBody>
                  <a:tcP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rgbClr val="FF0000"/>
                          </a:solidFill>
                        </a:rPr>
                        <a:t>25</a:t>
                      </a:r>
                    </a:p>
                  </a:txBody>
                  <a:tcPr>
                    <a:solidFill>
                      <a:srgbClr val="FDEA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aseline="0" dirty="0" err="1">
                          <a:solidFill>
                            <a:srgbClr val="FF0000"/>
                          </a:solidFill>
                        </a:rPr>
                        <a:t>σ</a:t>
                      </a:r>
                      <a:r>
                        <a:rPr lang="en-US" sz="1800" baseline="-25000" dirty="0" err="1">
                          <a:solidFill>
                            <a:srgbClr val="FF0000"/>
                          </a:solidFill>
                        </a:rPr>
                        <a:t>x,y</a:t>
                      </a:r>
                      <a:endParaRPr lang="en-US" sz="18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err="1">
                          <a:solidFill>
                            <a:srgbClr val="FF0000"/>
                          </a:solidFill>
                        </a:rPr>
                        <a:t>μm</a:t>
                      </a:r>
                      <a:endParaRPr lang="en-US" sz="18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rgbClr val="FF0000"/>
                          </a:solidFill>
                        </a:rPr>
                        <a:t>3.0</a:t>
                      </a:r>
                    </a:p>
                  </a:txBody>
                  <a:tcP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rgbClr val="FF0000"/>
                          </a:solidFill>
                        </a:rPr>
                        <a:t>0.9</a:t>
                      </a:r>
                    </a:p>
                  </a:txBody>
                  <a:tcP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rgbClr val="FF0000"/>
                          </a:solidFill>
                        </a:rPr>
                        <a:t>0.63</a:t>
                      </a:r>
                    </a:p>
                  </a:txBody>
                  <a:tcPr>
                    <a:solidFill>
                      <a:srgbClr val="FDEA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6162921" y="746957"/>
            <a:ext cx="298107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Based on MAP source and concept</a:t>
            </a:r>
          </a:p>
          <a:p>
            <a:endParaRPr lang="en-US" dirty="0"/>
          </a:p>
          <a:p>
            <a:r>
              <a:rPr lang="en-US" dirty="0"/>
              <a:t>The same source for all </a:t>
            </a:r>
            <a:r>
              <a:rPr lang="en-US" dirty="0" smtClean="0"/>
              <a:t>energies</a:t>
            </a:r>
          </a:p>
        </p:txBody>
      </p:sp>
      <p:pic>
        <p:nvPicPr>
          <p:cNvPr id="8" name="Picture 7" descr="p4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3774" y="5544123"/>
            <a:ext cx="4856164" cy="973078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714760" y="5855400"/>
            <a:ext cx="24416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Achieves physics goal of </a:t>
            </a:r>
          </a:p>
        </p:txBody>
      </p:sp>
    </p:spTree>
    <p:extLst>
      <p:ext uri="{BB962C8B-B14F-4D97-AF65-F5344CB8AC3E}">
        <p14:creationId xmlns:p14="http://schemas.microsoft.com/office/powerpoint/2010/main" val="39337303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338667"/>
          </a:xfrm>
        </p:spPr>
        <p:txBody>
          <a:bodyPr>
            <a:noAutofit/>
          </a:bodyPr>
          <a:lstStyle/>
          <a:p>
            <a:r>
              <a:rPr lang="en-US" sz="3600" dirty="0" err="1" smtClean="0"/>
              <a:t>Muon</a:t>
            </a:r>
            <a:r>
              <a:rPr lang="en-US" sz="3600" dirty="0" smtClean="0"/>
              <a:t> Production and Cooling</a:t>
            </a:r>
            <a:endParaRPr lang="en-US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Muon Collider Prospects, ICHEP, July 2020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7" name="Picture 6" descr="p0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755" y="624418"/>
            <a:ext cx="5508244" cy="3566198"/>
          </a:xfrm>
          <a:prstGeom prst="rect">
            <a:avLst/>
          </a:prstGeom>
        </p:spPr>
      </p:pic>
      <p:pic>
        <p:nvPicPr>
          <p:cNvPr id="8" name="Picture 7" descr="vcc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8083" y="4190616"/>
            <a:ext cx="3635755" cy="126692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0" y="651186"/>
            <a:ext cx="3434672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 smtClean="0"/>
              <a:t>Muon</a:t>
            </a:r>
            <a:r>
              <a:rPr lang="en-US" sz="1600" dirty="0" smtClean="0"/>
              <a:t> source and cooling are the same complex at all energies</a:t>
            </a:r>
          </a:p>
          <a:p>
            <a:pPr marL="285750" indent="-285750">
              <a:buFont typeface="Arial"/>
              <a:buChar char="•"/>
            </a:pPr>
            <a:r>
              <a:rPr lang="en-US" sz="1600" b="1" dirty="0" smtClean="0"/>
              <a:t>key for luminosity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has been important R&amp;D in US</a:t>
            </a:r>
          </a:p>
          <a:p>
            <a:endParaRPr lang="en-US" sz="1600" dirty="0" smtClean="0"/>
          </a:p>
          <a:p>
            <a:r>
              <a:rPr lang="en-US" sz="1600" dirty="0" smtClean="0"/>
              <a:t>Proton source is ambitious</a:t>
            </a:r>
          </a:p>
          <a:p>
            <a:endParaRPr lang="en-US" sz="1600" dirty="0" smtClean="0"/>
          </a:p>
          <a:p>
            <a:r>
              <a:rPr lang="en-US" sz="1600" dirty="0" smtClean="0"/>
              <a:t>Target is system is challenging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liquid mercury jet basically demonstrated (MERIT) but solid target better for safety</a:t>
            </a:r>
          </a:p>
          <a:p>
            <a:pPr marL="285750" indent="-285750">
              <a:buFont typeface="Arial"/>
              <a:buChar char="•"/>
            </a:pPr>
            <a:endParaRPr lang="en-US" sz="1600" dirty="0"/>
          </a:p>
          <a:p>
            <a:r>
              <a:rPr lang="en-US" sz="1600" dirty="0" smtClean="0"/>
              <a:t>Cooling system contains </a:t>
            </a:r>
            <a:r>
              <a:rPr lang="en-US" sz="1600" b="1" dirty="0" smtClean="0"/>
              <a:t>high-field solenoids</a:t>
            </a:r>
            <a:r>
              <a:rPr lang="en-US" sz="1600" dirty="0" smtClean="0"/>
              <a:t>, </a:t>
            </a:r>
            <a:r>
              <a:rPr lang="en-US" sz="1600" b="1" dirty="0" smtClean="0"/>
              <a:t>high-gradient normal conducting RF</a:t>
            </a:r>
            <a:r>
              <a:rPr lang="en-US" sz="1600" dirty="0" smtClean="0"/>
              <a:t>, targets, compact integration, radiation from proton beam needs to be considered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34745" y="5156416"/>
            <a:ext cx="502992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Do not yet fully reach </a:t>
            </a:r>
            <a:r>
              <a:rPr lang="en-US" sz="1600" dirty="0" err="1" smtClean="0"/>
              <a:t>emittance</a:t>
            </a:r>
            <a:r>
              <a:rPr lang="en-US" sz="1600" dirty="0" smtClean="0"/>
              <a:t> goal in final cooling stage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improvement by factor 2 required (e.g. highest field HTS solenoids, phase space manipulations, …)</a:t>
            </a:r>
            <a:endParaRPr lang="en-US" sz="1600" dirty="0"/>
          </a:p>
        </p:txBody>
      </p:sp>
      <p:sp>
        <p:nvSpPr>
          <p:cNvPr id="11" name="TextBox 10"/>
          <p:cNvSpPr txBox="1"/>
          <p:nvPr/>
        </p:nvSpPr>
        <p:spPr>
          <a:xfrm>
            <a:off x="5693833" y="5627519"/>
            <a:ext cx="2719540" cy="64633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Will review design options,</a:t>
            </a:r>
          </a:p>
          <a:p>
            <a:r>
              <a:rPr lang="en-US" dirty="0"/>
              <a:t>make choices and </a:t>
            </a:r>
            <a:r>
              <a:rPr lang="en-US" dirty="0" err="1" smtClean="0"/>
              <a:t>optimise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35984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48654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High-energy Accelerator and Collider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062" y="2969403"/>
            <a:ext cx="8818091" cy="2700797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1800" dirty="0" smtClean="0"/>
              <a:t>The </a:t>
            </a:r>
            <a:r>
              <a:rPr lang="en-US" sz="1800" dirty="0" smtClean="0"/>
              <a:t>important </a:t>
            </a:r>
            <a:r>
              <a:rPr lang="en-US" sz="1800" dirty="0" smtClean="0"/>
              <a:t>cost </a:t>
            </a:r>
            <a:r>
              <a:rPr lang="en-US" sz="1800" dirty="0" smtClean="0"/>
              <a:t>drivers and power consumers</a:t>
            </a:r>
          </a:p>
          <a:p>
            <a:pPr>
              <a:buNone/>
            </a:pPr>
            <a:r>
              <a:rPr lang="en-US" sz="1800" b="1" dirty="0" smtClean="0"/>
              <a:t>The limit of the energy reach</a:t>
            </a:r>
            <a:endParaRPr lang="en-US" sz="1800" b="1" dirty="0" smtClean="0"/>
          </a:p>
          <a:p>
            <a:pPr>
              <a:buNone/>
            </a:pPr>
            <a:endParaRPr lang="en-US" sz="1800" dirty="0" smtClean="0"/>
          </a:p>
          <a:p>
            <a:pPr>
              <a:buNone/>
            </a:pPr>
            <a:r>
              <a:rPr lang="en-US" sz="1800" dirty="0"/>
              <a:t>S</a:t>
            </a:r>
            <a:r>
              <a:rPr lang="en-US" sz="1800" dirty="0" smtClean="0"/>
              <a:t>everal accelerator options approaches </a:t>
            </a:r>
            <a:r>
              <a:rPr lang="en-US" sz="1800" dirty="0" smtClean="0"/>
              <a:t>considered</a:t>
            </a:r>
          </a:p>
          <a:p>
            <a:r>
              <a:rPr lang="en-US" sz="1800" dirty="0" err="1" smtClean="0"/>
              <a:t>Linacs</a:t>
            </a:r>
            <a:endParaRPr lang="en-US" sz="1800" dirty="0" smtClean="0"/>
          </a:p>
          <a:p>
            <a:r>
              <a:rPr lang="en-US" sz="1800" dirty="0" err="1" smtClean="0"/>
              <a:t>Recirculating</a:t>
            </a:r>
            <a:r>
              <a:rPr lang="en-US" sz="1800" dirty="0" smtClean="0"/>
              <a:t> </a:t>
            </a:r>
            <a:r>
              <a:rPr lang="en-US" sz="1800" dirty="0" err="1" smtClean="0"/>
              <a:t>linacs</a:t>
            </a:r>
            <a:endParaRPr lang="en-US" sz="1800" dirty="0" smtClean="0"/>
          </a:p>
          <a:p>
            <a:r>
              <a:rPr lang="en-US" sz="1800" dirty="0" smtClean="0"/>
              <a:t>FFAGs</a:t>
            </a:r>
          </a:p>
          <a:p>
            <a:r>
              <a:rPr lang="en-US" sz="1800" dirty="0" smtClean="0"/>
              <a:t>Rapid cycling synchrotrons</a:t>
            </a:r>
          </a:p>
          <a:p>
            <a:endParaRPr lang="en-US" sz="1800" dirty="0" smtClean="0"/>
          </a:p>
        </p:txBody>
      </p:sp>
      <p:pic>
        <p:nvPicPr>
          <p:cNvPr id="4" name="Picture 3" descr="p4.tiff"/>
          <p:cNvPicPr>
            <a:picLocks noChangeAspect="1"/>
          </p:cNvPicPr>
          <p:nvPr/>
        </p:nvPicPr>
        <p:blipFill>
          <a:blip r:embed="rId2"/>
          <a:srcRect b="50107"/>
          <a:stretch>
            <a:fillRect/>
          </a:stretch>
        </p:blipFill>
        <p:spPr>
          <a:xfrm>
            <a:off x="0" y="747400"/>
            <a:ext cx="9144000" cy="225971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147048" y="3205192"/>
            <a:ext cx="2652188" cy="33855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/>
              <a:t>Much larger than collider ring</a:t>
            </a:r>
            <a:endParaRPr lang="en-US" sz="1600" dirty="0"/>
          </a:p>
        </p:txBody>
      </p:sp>
      <p:cxnSp>
        <p:nvCxnSpPr>
          <p:cNvPr id="8" name="Straight Arrow Connector 7"/>
          <p:cNvCxnSpPr>
            <a:stCxn id="6" idx="0"/>
          </p:cNvCxnSpPr>
          <p:nvPr/>
        </p:nvCxnSpPr>
        <p:spPr>
          <a:xfrm rot="5400000" flipH="1" flipV="1">
            <a:off x="6310477" y="2694989"/>
            <a:ext cx="672868" cy="34753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457200" y="6509636"/>
            <a:ext cx="2133600" cy="365125"/>
          </a:xfrm>
        </p:spPr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6553200" y="6553432"/>
            <a:ext cx="2133600" cy="365125"/>
          </a:xfrm>
        </p:spPr>
        <p:txBody>
          <a:bodyPr/>
          <a:lstStyle/>
          <a:p>
            <a:fld id="{3478A56A-6164-B14D-A8F7-980D09C4DD92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>
          <a:xfrm>
            <a:off x="3124200" y="6509636"/>
            <a:ext cx="2895600" cy="365125"/>
          </a:xfrm>
        </p:spPr>
        <p:txBody>
          <a:bodyPr/>
          <a:lstStyle/>
          <a:p>
            <a:r>
              <a:rPr lang="en-US" smtClean="0"/>
              <a:t>Muon Collider Prospects, ICHEP, July 2020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27863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486544"/>
          </a:xfrm>
        </p:spPr>
        <p:txBody>
          <a:bodyPr>
            <a:noAutofit/>
          </a:bodyPr>
          <a:lstStyle/>
          <a:p>
            <a:r>
              <a:rPr lang="en-US" sz="3600" dirty="0" smtClean="0"/>
              <a:t>High-energy </a:t>
            </a:r>
            <a:r>
              <a:rPr lang="en-US" sz="3600" dirty="0" smtClean="0"/>
              <a:t>Acceleration</a:t>
            </a:r>
            <a:endParaRPr lang="en-US" sz="3600" dirty="0"/>
          </a:p>
        </p:txBody>
      </p:sp>
      <p:sp>
        <p:nvSpPr>
          <p:cNvPr id="17" name="TextBox 16"/>
          <p:cNvSpPr txBox="1"/>
          <p:nvPr/>
        </p:nvSpPr>
        <p:spPr>
          <a:xfrm>
            <a:off x="35496" y="615424"/>
            <a:ext cx="4031093" cy="175432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Rapid </a:t>
            </a:r>
            <a:r>
              <a:rPr lang="en-US" dirty="0">
                <a:solidFill>
                  <a:srgbClr val="FF0000"/>
                </a:solidFill>
              </a:rPr>
              <a:t>cycling synchrotron (RCS</a:t>
            </a:r>
            <a:r>
              <a:rPr lang="en-US" dirty="0" smtClean="0">
                <a:solidFill>
                  <a:srgbClr val="FF0000"/>
                </a:solidFill>
              </a:rPr>
              <a:t>)</a:t>
            </a:r>
            <a:endParaRPr lang="en-US" dirty="0">
              <a:solidFill>
                <a:srgbClr val="FF0000"/>
              </a:solidFill>
            </a:endParaRP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Inject beam at low energy and ramp magnets to follow beam </a:t>
            </a:r>
            <a:r>
              <a:rPr lang="en-US" dirty="0" smtClean="0"/>
              <a:t>energy</a:t>
            </a:r>
          </a:p>
          <a:p>
            <a:pPr marL="285750" indent="-285750">
              <a:buFont typeface="Arial"/>
              <a:buChar char="•"/>
            </a:pPr>
            <a:r>
              <a:rPr lang="en-US" dirty="0"/>
              <a:t>Could use combination of static superconducting and ramping normal-conducting </a:t>
            </a:r>
            <a:r>
              <a:rPr lang="en-US" dirty="0" smtClean="0"/>
              <a:t>magnets</a:t>
            </a:r>
            <a:endParaRPr lang="en-US" dirty="0"/>
          </a:p>
        </p:txBody>
      </p:sp>
      <p:sp>
        <p:nvSpPr>
          <p:cNvPr id="18" name="Date Placeholder 1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Muon Collider Prospects, ICHEP, July 2020</a:t>
            </a:r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35496" y="2564904"/>
            <a:ext cx="4031093" cy="230832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b="1" dirty="0" smtClean="0"/>
              <a:t>Fast-pulsing magnets </a:t>
            </a:r>
            <a:r>
              <a:rPr lang="en-US" dirty="0" smtClean="0"/>
              <a:t>(O(</a:t>
            </a:r>
            <a:r>
              <a:rPr lang="en-US" dirty="0" err="1" smtClean="0"/>
              <a:t>ms</a:t>
            </a:r>
            <a:r>
              <a:rPr lang="en-US" dirty="0" smtClean="0"/>
              <a:t>) ramps))</a:t>
            </a:r>
          </a:p>
          <a:p>
            <a:r>
              <a:rPr lang="en-US" dirty="0" smtClean="0"/>
              <a:t>Field defines siz</a:t>
            </a:r>
            <a:r>
              <a:rPr lang="en-US" dirty="0" smtClean="0"/>
              <a:t>e of accelerator ring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normal-conducting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HTS is interesting</a:t>
            </a:r>
            <a:endParaRPr lang="en-US" dirty="0" smtClean="0"/>
          </a:p>
          <a:p>
            <a:pPr marL="285750" indent="-285750">
              <a:buFont typeface="Arial"/>
              <a:buChar char="•"/>
            </a:pPr>
            <a:endParaRPr lang="en-US" dirty="0" smtClean="0"/>
          </a:p>
          <a:p>
            <a:r>
              <a:rPr lang="en-US" dirty="0" smtClean="0"/>
              <a:t>Important </a:t>
            </a:r>
            <a:r>
              <a:rPr lang="en-US" dirty="0"/>
              <a:t>energy in fast pulsing </a:t>
            </a:r>
            <a:r>
              <a:rPr lang="en-US" dirty="0" smtClean="0"/>
              <a:t>magnets</a:t>
            </a:r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O</a:t>
            </a:r>
            <a:r>
              <a:rPr lang="en-US" dirty="0"/>
              <a:t>(200 MJ) @ 14 </a:t>
            </a:r>
            <a:r>
              <a:rPr lang="en-US" dirty="0" err="1" smtClean="0"/>
              <a:t>TeV</a:t>
            </a:r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need </a:t>
            </a:r>
            <a:r>
              <a:rPr lang="en-US" b="1" dirty="0" smtClean="0"/>
              <a:t>very efficient energy recovery</a:t>
            </a:r>
          </a:p>
        </p:txBody>
      </p:sp>
      <p:pic>
        <p:nvPicPr>
          <p:cNvPr id="3" name="Picture 2" descr="rcs-dipole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0377"/>
          <a:stretch/>
        </p:blipFill>
        <p:spPr>
          <a:xfrm>
            <a:off x="3911287" y="622286"/>
            <a:ext cx="5204137" cy="4362661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517736" y="5068133"/>
            <a:ext cx="4482240" cy="120032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b="1" dirty="0" smtClean="0"/>
              <a:t>RF challenge</a:t>
            </a:r>
            <a:r>
              <a:rPr lang="en-US" dirty="0" smtClean="0"/>
              <a:t>:</a:t>
            </a:r>
          </a:p>
          <a:p>
            <a:r>
              <a:rPr lang="en-US" dirty="0" smtClean="0"/>
              <a:t>High efficiency for power consumption</a:t>
            </a:r>
          </a:p>
          <a:p>
            <a:r>
              <a:rPr lang="en-US" dirty="0"/>
              <a:t>H</a:t>
            </a:r>
            <a:r>
              <a:rPr lang="en-US" dirty="0" smtClean="0"/>
              <a:t>igh-charge, single-bunch beam (10 x HL-LHC)</a:t>
            </a:r>
          </a:p>
          <a:p>
            <a:r>
              <a:rPr lang="en-US" dirty="0"/>
              <a:t>M</a:t>
            </a:r>
            <a:r>
              <a:rPr lang="en-US" dirty="0" smtClean="0"/>
              <a:t>aintain small longitudinal </a:t>
            </a:r>
            <a:r>
              <a:rPr lang="en-US" dirty="0" err="1" smtClean="0"/>
              <a:t>emittance</a:t>
            </a:r>
            <a:endParaRPr lang="en-US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35497" y="5068133"/>
            <a:ext cx="4031092" cy="120032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FFAG</a:t>
            </a:r>
          </a:p>
          <a:p>
            <a:r>
              <a:rPr lang="en-US" dirty="0"/>
              <a:t>C</a:t>
            </a:r>
            <a:r>
              <a:rPr lang="en-US" dirty="0" smtClean="0"/>
              <a:t>hallenging lattice design for large bandwidth and limited cost</a:t>
            </a:r>
          </a:p>
          <a:p>
            <a:r>
              <a:rPr lang="en-US" dirty="0"/>
              <a:t>H</a:t>
            </a:r>
            <a:r>
              <a:rPr lang="en-US" dirty="0" smtClean="0"/>
              <a:t>igh field magnets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53216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48654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Collider Ring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161572" y="582739"/>
            <a:ext cx="5210055" cy="2862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High field dipoles </a:t>
            </a:r>
            <a:r>
              <a:rPr lang="en-US" dirty="0" smtClean="0"/>
              <a:t>to </a:t>
            </a:r>
            <a:r>
              <a:rPr lang="en-US" dirty="0" err="1" smtClean="0"/>
              <a:t>minimise</a:t>
            </a:r>
            <a:r>
              <a:rPr lang="en-US" dirty="0" smtClean="0"/>
              <a:t> collider ring size and </a:t>
            </a:r>
            <a:r>
              <a:rPr lang="en-US" dirty="0" err="1" smtClean="0"/>
              <a:t>maximise</a:t>
            </a:r>
            <a:r>
              <a:rPr lang="en-US" dirty="0" smtClean="0"/>
              <a:t> </a:t>
            </a:r>
            <a:r>
              <a:rPr lang="en-US" dirty="0" smtClean="0"/>
              <a:t>luminosity</a:t>
            </a:r>
          </a:p>
          <a:p>
            <a:r>
              <a:rPr lang="en-US" dirty="0" smtClean="0"/>
              <a:t>Need to protect from O</a:t>
            </a:r>
            <a:r>
              <a:rPr lang="en-US" dirty="0"/>
              <a:t>(400 W/m) </a:t>
            </a:r>
            <a:r>
              <a:rPr lang="en-US" b="1" dirty="0"/>
              <a:t>beam </a:t>
            </a:r>
            <a:r>
              <a:rPr lang="en-US" b="1" dirty="0" smtClean="0"/>
              <a:t>loss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1</a:t>
            </a:r>
            <a:r>
              <a:rPr lang="en-US" dirty="0"/>
              <a:t>/3 of beam </a:t>
            </a:r>
            <a:r>
              <a:rPr lang="en-US" dirty="0" smtClean="0"/>
              <a:t>energy</a:t>
            </a:r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large aperture and shielding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150 mm in MAP at 3 </a:t>
            </a:r>
            <a:r>
              <a:rPr lang="en-US" dirty="0" err="1" smtClean="0"/>
              <a:t>TeV</a:t>
            </a:r>
            <a:r>
              <a:rPr lang="en-US" dirty="0" smtClean="0"/>
              <a:t>, 30-50 mm shielding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open mid-plane magnets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efficient cooling</a:t>
            </a:r>
          </a:p>
          <a:p>
            <a:pPr marL="285750" indent="-285750">
              <a:buFont typeface="Arial"/>
              <a:buChar char="•"/>
            </a:pPr>
            <a:endParaRPr lang="en-US" dirty="0"/>
          </a:p>
          <a:p>
            <a:r>
              <a:rPr lang="en-US" dirty="0" smtClean="0"/>
              <a:t>Need </a:t>
            </a:r>
            <a:r>
              <a:rPr lang="en-US" b="1" dirty="0" smtClean="0"/>
              <a:t>combined function magnets</a:t>
            </a:r>
            <a:endParaRPr lang="en-US" b="1" dirty="0"/>
          </a:p>
        </p:txBody>
      </p:sp>
      <p:pic>
        <p:nvPicPr>
          <p:cNvPr id="21" name="Picture 20" descr="p0.tiff"/>
          <p:cNvPicPr>
            <a:picLocks noChangeAspect="1"/>
          </p:cNvPicPr>
          <p:nvPr/>
        </p:nvPicPr>
        <p:blipFill>
          <a:blip r:embed="rId2"/>
          <a:srcRect t="73526"/>
          <a:stretch>
            <a:fillRect/>
          </a:stretch>
        </p:blipFill>
        <p:spPr>
          <a:xfrm>
            <a:off x="3972191" y="4097639"/>
            <a:ext cx="1872827" cy="875658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mc="http://schemas.openxmlformats.org/markup-compatibility/2006" xmlns:mv="urn:schemas-microsoft-com:mac:vml" xmlns:a16="http://schemas.microsoft.com/office/drawing/2014/main" xmlns="" id="{8D172ACB-0D7B-774E-93BC-AAD5B289D2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32394" y="3760242"/>
            <a:ext cx="3420042" cy="1707404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161572" y="3760242"/>
            <a:ext cx="44278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Strong focusing at IP to </a:t>
            </a:r>
            <a:r>
              <a:rPr lang="en-US" dirty="0" err="1" smtClean="0"/>
              <a:t>maximise</a:t>
            </a:r>
            <a:r>
              <a:rPr lang="en-US" dirty="0" smtClean="0"/>
              <a:t> luminosity</a:t>
            </a:r>
          </a:p>
          <a:p>
            <a:r>
              <a:rPr lang="en-US" dirty="0" smtClean="0"/>
              <a:t>Becomes harder with increasing </a:t>
            </a:r>
            <a:r>
              <a:rPr lang="en-US" dirty="0" smtClean="0"/>
              <a:t>energy</a:t>
            </a:r>
          </a:p>
          <a:p>
            <a:r>
              <a:rPr lang="en-US" dirty="0"/>
              <a:t>D</a:t>
            </a:r>
            <a:r>
              <a:rPr lang="en-US" dirty="0" smtClean="0"/>
              <a:t>ivergence independent of energy</a:t>
            </a:r>
          </a:p>
          <a:p>
            <a:r>
              <a:rPr lang="en-US" dirty="0"/>
              <a:t>C</a:t>
            </a:r>
            <a:r>
              <a:rPr lang="en-US" dirty="0" smtClean="0"/>
              <a:t>hallenging triplet design</a:t>
            </a:r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>
          <a:xfrm>
            <a:off x="457200" y="6498687"/>
            <a:ext cx="2133600" cy="365125"/>
          </a:xfrm>
        </p:spPr>
        <p:txBody>
          <a:bodyPr/>
          <a:lstStyle/>
          <a:p>
            <a:r>
              <a:rPr lang="fr-CH" smtClean="0"/>
              <a:t>D. Schulte</a:t>
            </a:r>
            <a:endParaRPr lang="en-US" dirty="0"/>
          </a:p>
        </p:txBody>
      </p:sp>
      <p:sp>
        <p:nvSpPr>
          <p:cNvPr id="26" name="Slide Number Placeholder 25"/>
          <p:cNvSpPr>
            <a:spLocks noGrp="1"/>
          </p:cNvSpPr>
          <p:nvPr>
            <p:ph type="sldNum" sz="quarter" idx="12"/>
          </p:nvPr>
        </p:nvSpPr>
        <p:spPr>
          <a:xfrm>
            <a:off x="6553200" y="6498687"/>
            <a:ext cx="2133600" cy="365125"/>
          </a:xfrm>
        </p:spPr>
        <p:txBody>
          <a:bodyPr/>
          <a:lstStyle/>
          <a:p>
            <a:fld id="{3478A56A-6164-B14D-A8F7-980D09C4DD92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27" name="Footer Placeholder 26"/>
          <p:cNvSpPr>
            <a:spLocks noGrp="1"/>
          </p:cNvSpPr>
          <p:nvPr>
            <p:ph type="ftr" sz="quarter" idx="11"/>
          </p:nvPr>
        </p:nvSpPr>
        <p:spPr>
          <a:xfrm>
            <a:off x="3124200" y="6498687"/>
            <a:ext cx="2895600" cy="365125"/>
          </a:xfrm>
        </p:spPr>
        <p:txBody>
          <a:bodyPr/>
          <a:lstStyle/>
          <a:p>
            <a:r>
              <a:rPr lang="en-US" smtClean="0"/>
              <a:t>Muon Collider Prospects, ICHEP, July 2020</a:t>
            </a:r>
            <a:endParaRPr lang="en-US"/>
          </a:p>
        </p:txBody>
      </p:sp>
      <p:pic>
        <p:nvPicPr>
          <p:cNvPr id="13" name="Picture 12" descr="mm3.tif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6058" y="1080644"/>
            <a:ext cx="3320594" cy="2227479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7142415" y="3264113"/>
            <a:ext cx="1824237" cy="338554"/>
          </a:xfrm>
          <a:prstGeom prst="rect">
            <a:avLst/>
          </a:prstGeom>
          <a:solidFill>
            <a:srgbClr val="D9D9D9"/>
          </a:solidFill>
        </p:spPr>
        <p:txBody>
          <a:bodyPr wrap="none">
            <a:spAutoFit/>
          </a:bodyPr>
          <a:lstStyle/>
          <a:p>
            <a:r>
              <a:rPr lang="en-US" sz="1600" dirty="0"/>
              <a:t>V.V. </a:t>
            </a:r>
            <a:r>
              <a:rPr lang="en-US" sz="1600" dirty="0" err="1"/>
              <a:t>Kashikhin</a:t>
            </a:r>
            <a:r>
              <a:rPr lang="en-US" sz="1600" dirty="0"/>
              <a:t> et al.</a:t>
            </a:r>
          </a:p>
        </p:txBody>
      </p:sp>
      <p:sp>
        <p:nvSpPr>
          <p:cNvPr id="15" name="Rectangle 14"/>
          <p:cNvSpPr/>
          <p:nvPr/>
        </p:nvSpPr>
        <p:spPr>
          <a:xfrm>
            <a:off x="5733316" y="718081"/>
            <a:ext cx="34106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Combined function magnet design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61572" y="5161931"/>
            <a:ext cx="483817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Maintaining very short bunch (1 mm) in large ring</a:t>
            </a:r>
          </a:p>
          <a:p>
            <a:pPr marL="285750" indent="-285750">
              <a:buFont typeface="Arial"/>
              <a:buChar char="•"/>
            </a:pPr>
            <a:r>
              <a:rPr lang="en-US" dirty="0"/>
              <a:t>C</a:t>
            </a:r>
            <a:r>
              <a:rPr lang="en-US" dirty="0" smtClean="0"/>
              <a:t>areful control of longitudinal motion</a:t>
            </a:r>
          </a:p>
          <a:p>
            <a:pPr marL="285750" indent="-285750">
              <a:buFont typeface="Arial"/>
              <a:buChar char="•"/>
            </a:pPr>
            <a:r>
              <a:rPr lang="en-US" dirty="0"/>
              <a:t>B</a:t>
            </a:r>
            <a:r>
              <a:rPr lang="en-US" dirty="0" smtClean="0"/>
              <a:t>eam dynamics of frozen beam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27776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MDI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Muon Collider Prospects, ICHEP, July 2020</a:t>
            </a:r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662" t="10914" r="1071" b="38122"/>
          <a:stretch/>
        </p:blipFill>
        <p:spPr>
          <a:xfrm>
            <a:off x="5067729" y="1086990"/>
            <a:ext cx="3619071" cy="203929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74782" y="738952"/>
            <a:ext cx="474241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</a:t>
            </a:r>
            <a:r>
              <a:rPr lang="en-US" dirty="0" smtClean="0"/>
              <a:t>t 14 </a:t>
            </a:r>
            <a:r>
              <a:rPr lang="en-US" dirty="0" err="1" smtClean="0"/>
              <a:t>TeV</a:t>
            </a:r>
            <a:r>
              <a:rPr lang="en-US" dirty="0" smtClean="0"/>
              <a:t>:</a:t>
            </a:r>
          </a:p>
          <a:p>
            <a:r>
              <a:rPr lang="en-US" dirty="0" smtClean="0"/>
              <a:t>40,000 </a:t>
            </a:r>
            <a:r>
              <a:rPr lang="en-US" dirty="0" err="1" smtClean="0"/>
              <a:t>muons</a:t>
            </a:r>
            <a:r>
              <a:rPr lang="en-US" dirty="0" smtClean="0"/>
              <a:t> decay per m and bunch crossing</a:t>
            </a:r>
          </a:p>
          <a:p>
            <a:r>
              <a:rPr lang="en-US" dirty="0" smtClean="0"/>
              <a:t>At 3 </a:t>
            </a:r>
            <a:r>
              <a:rPr lang="en-US" dirty="0" err="1" smtClean="0"/>
              <a:t>TeV</a:t>
            </a:r>
            <a:r>
              <a:rPr lang="en-US" dirty="0" smtClean="0"/>
              <a:t>:</a:t>
            </a:r>
          </a:p>
          <a:p>
            <a:r>
              <a:rPr lang="en-US" dirty="0" smtClean="0"/>
              <a:t>200,000 </a:t>
            </a:r>
            <a:r>
              <a:rPr lang="en-US" dirty="0" err="1" smtClean="0"/>
              <a:t>muons</a:t>
            </a:r>
            <a:r>
              <a:rPr lang="en-US" dirty="0" smtClean="0"/>
              <a:t> per m and bunch crossing</a:t>
            </a:r>
          </a:p>
          <a:p>
            <a:endParaRPr lang="en-US" dirty="0"/>
          </a:p>
          <a:p>
            <a:r>
              <a:rPr lang="en-US" dirty="0" err="1" smtClean="0"/>
              <a:t>Beamline</a:t>
            </a:r>
            <a:r>
              <a:rPr lang="en-US" dirty="0" smtClean="0"/>
              <a:t> and detector are shielded</a:t>
            </a:r>
          </a:p>
          <a:p>
            <a:endParaRPr lang="en-US" dirty="0"/>
          </a:p>
          <a:p>
            <a:r>
              <a:rPr lang="en-US" dirty="0" smtClean="0"/>
              <a:t>Simulations at 1.5 </a:t>
            </a:r>
            <a:r>
              <a:rPr lang="en-US" dirty="0" err="1" smtClean="0"/>
              <a:t>TeV</a:t>
            </a:r>
            <a:r>
              <a:rPr lang="en-US" dirty="0" smtClean="0"/>
              <a:t> </a:t>
            </a:r>
            <a:r>
              <a:rPr lang="en-US" dirty="0" err="1" smtClean="0"/>
              <a:t>centre</a:t>
            </a:r>
            <a:r>
              <a:rPr lang="en-US" dirty="0" smtClean="0"/>
              <a:t>-of-mass show this might be fine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7140222" y="735754"/>
            <a:ext cx="1897938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D. </a:t>
            </a:r>
            <a:r>
              <a:rPr lang="en-US" dirty="0" err="1" smtClean="0"/>
              <a:t>Lucchesi</a:t>
            </a:r>
            <a:r>
              <a:rPr lang="en-US" dirty="0"/>
              <a:t> </a:t>
            </a:r>
            <a:r>
              <a:rPr lang="en-US" dirty="0" smtClean="0"/>
              <a:t>et al.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174782" y="3488080"/>
            <a:ext cx="4892947" cy="2862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Important effort required to study and mitigate impact of </a:t>
            </a:r>
            <a:r>
              <a:rPr lang="en-US" dirty="0" err="1" smtClean="0"/>
              <a:t>muon</a:t>
            </a:r>
            <a:r>
              <a:rPr lang="en-US" dirty="0" smtClean="0"/>
              <a:t> decays</a:t>
            </a:r>
          </a:p>
          <a:p>
            <a:endParaRPr lang="en-US" dirty="0" smtClean="0"/>
          </a:p>
          <a:p>
            <a:r>
              <a:rPr lang="en-US" dirty="0" smtClean="0"/>
              <a:t>Detector must be designed for robustness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effective masking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high granularity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fast timing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clever algorithms</a:t>
            </a:r>
          </a:p>
          <a:p>
            <a:pPr marL="285750" indent="-285750">
              <a:buFont typeface="Arial"/>
              <a:buChar char="•"/>
            </a:pPr>
            <a:endParaRPr lang="en-US" dirty="0"/>
          </a:p>
          <a:p>
            <a:r>
              <a:rPr lang="en-US" dirty="0" smtClean="0"/>
              <a:t>Detailed design of machine is required for this</a:t>
            </a:r>
            <a:endParaRPr lang="en-US" dirty="0"/>
          </a:p>
        </p:txBody>
      </p:sp>
      <p:pic>
        <p:nvPicPr>
          <p:cNvPr id="12" name="Picture 11" descr="age5image27230561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1532" y="3350884"/>
            <a:ext cx="4066628" cy="2893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294130" y="3166218"/>
            <a:ext cx="35115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Significant difference in arrival time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5365873" y="176508"/>
            <a:ext cx="3672287" cy="3693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See next presentation by F. </a:t>
            </a:r>
            <a:r>
              <a:rPr lang="en-US" dirty="0" err="1" smtClean="0"/>
              <a:t>Collamati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9322693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"/>
            <a:ext cx="8229600" cy="495904"/>
          </a:xfrm>
        </p:spPr>
        <p:txBody>
          <a:bodyPr>
            <a:noAutofit/>
          </a:bodyPr>
          <a:lstStyle/>
          <a:p>
            <a:r>
              <a:rPr lang="en-US" sz="3200" dirty="0" smtClean="0"/>
              <a:t>Site Considerations</a:t>
            </a:r>
            <a:endParaRPr lang="en-US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Muon Collider Prospects, ICHEP, July 2020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16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03" t="5898"/>
          <a:stretch/>
        </p:blipFill>
        <p:spPr>
          <a:xfrm>
            <a:off x="4444999" y="1781908"/>
            <a:ext cx="4422051" cy="1885226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171233" y="1934937"/>
            <a:ext cx="3873258" cy="147732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US" dirty="0" smtClean="0"/>
              <a:t>Limit can come from neutrino radiation</a:t>
            </a:r>
          </a:p>
          <a:p>
            <a:r>
              <a:rPr lang="en-US" dirty="0" smtClean="0"/>
              <a:t>Decaying </a:t>
            </a:r>
            <a:r>
              <a:rPr lang="en-US" dirty="0" err="1"/>
              <a:t>m</a:t>
            </a:r>
            <a:r>
              <a:rPr lang="en-US" dirty="0" err="1" smtClean="0"/>
              <a:t>uons</a:t>
            </a:r>
            <a:r>
              <a:rPr lang="en-US" dirty="0" smtClean="0"/>
              <a:t> produce two neutrinos, which can </a:t>
            </a:r>
            <a:r>
              <a:rPr lang="en-US" dirty="0" smtClean="0"/>
              <a:t>produce showers just when they exit the </a:t>
            </a:r>
            <a:r>
              <a:rPr lang="en-US" dirty="0" smtClean="0"/>
              <a:t>earth</a:t>
            </a:r>
          </a:p>
          <a:p>
            <a:r>
              <a:rPr lang="en-US" dirty="0" err="1" smtClean="0"/>
              <a:t>Minimise</a:t>
            </a:r>
            <a:r>
              <a:rPr lang="en-US" dirty="0" smtClean="0"/>
              <a:t> this as much as possible</a:t>
            </a:r>
            <a:endParaRPr lang="en-US" dirty="0" smtClean="0"/>
          </a:p>
        </p:txBody>
      </p:sp>
      <p:sp>
        <p:nvSpPr>
          <p:cNvPr id="10" name="Rectangle 9"/>
          <p:cNvSpPr/>
          <p:nvPr/>
        </p:nvSpPr>
        <p:spPr>
          <a:xfrm>
            <a:off x="170796" y="5392924"/>
            <a:ext cx="8825515" cy="92333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en-US" dirty="0" smtClean="0"/>
              <a:t>Gut feeling based on some calculations, need serious review: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LHC tunnel could work for 3 </a:t>
            </a:r>
            <a:r>
              <a:rPr lang="en-US" dirty="0" err="1" smtClean="0"/>
              <a:t>TeV</a:t>
            </a:r>
            <a:r>
              <a:rPr lang="en-US" dirty="0" smtClean="0"/>
              <a:t> accelerator</a:t>
            </a:r>
          </a:p>
          <a:p>
            <a:pPr marL="285750" indent="-285750">
              <a:buFont typeface="Arial"/>
              <a:buChar char="•"/>
            </a:pPr>
            <a:r>
              <a:rPr lang="en-US" dirty="0"/>
              <a:t>H</a:t>
            </a:r>
            <a:r>
              <a:rPr lang="en-US" dirty="0" smtClean="0"/>
              <a:t>ave to do more work for other options in LHC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71233" y="3543387"/>
            <a:ext cx="8825078" cy="1754327"/>
          </a:xfrm>
          <a:prstGeom prst="rect">
            <a:avLst/>
          </a:prstGeom>
          <a:solidFill>
            <a:srgbClr val="DBEEF4"/>
          </a:solidFill>
        </p:spPr>
        <p:txBody>
          <a:bodyPr wrap="square">
            <a:spAutoFit/>
          </a:bodyPr>
          <a:lstStyle/>
          <a:p>
            <a:r>
              <a:rPr lang="en-US" dirty="0" smtClean="0"/>
              <a:t>Potential mitigation by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Owning the land in direction of experimental insertion</a:t>
            </a:r>
          </a:p>
          <a:p>
            <a:pPr marL="285750" indent="-285750">
              <a:buFont typeface="Arial"/>
              <a:buChar char="•"/>
            </a:pPr>
            <a:r>
              <a:rPr lang="en-US" dirty="0"/>
              <a:t>H</a:t>
            </a:r>
            <a:r>
              <a:rPr lang="en-US" dirty="0" smtClean="0"/>
              <a:t>aving a dynamic beam orbit so it points in different directions at each turn in the arcs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Some gymnastics with beam in straights to make it point in different </a:t>
            </a:r>
            <a:r>
              <a:rPr lang="en-US" dirty="0" smtClean="0"/>
              <a:t>directions</a:t>
            </a:r>
          </a:p>
          <a:p>
            <a:pPr marL="285750" indent="-285750">
              <a:buFont typeface="Arial"/>
              <a:buChar char="•"/>
            </a:pPr>
            <a:r>
              <a:rPr lang="en-US" dirty="0" err="1"/>
              <a:t>M</a:t>
            </a:r>
            <a:r>
              <a:rPr lang="en-US" dirty="0" err="1" smtClean="0"/>
              <a:t>aximise</a:t>
            </a:r>
            <a:r>
              <a:rPr lang="en-US" dirty="0" smtClean="0"/>
              <a:t> luminosity per beam current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…</a:t>
            </a:r>
          </a:p>
        </p:txBody>
      </p:sp>
      <p:sp>
        <p:nvSpPr>
          <p:cNvPr id="14" name="Rectangle 13"/>
          <p:cNvSpPr/>
          <p:nvPr/>
        </p:nvSpPr>
        <p:spPr>
          <a:xfrm>
            <a:off x="170796" y="607847"/>
            <a:ext cx="8839626" cy="120032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US" dirty="0" smtClean="0"/>
              <a:t>Could we reuse LHC tunnel?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14 </a:t>
            </a:r>
            <a:r>
              <a:rPr lang="en-US" dirty="0" err="1" smtClean="0"/>
              <a:t>TeV</a:t>
            </a:r>
            <a:r>
              <a:rPr lang="en-US" dirty="0" smtClean="0"/>
              <a:t> accelerator or combined accelerator/collider ring (V. </a:t>
            </a:r>
            <a:r>
              <a:rPr lang="en-US" dirty="0" err="1" smtClean="0"/>
              <a:t>Shiltsev</a:t>
            </a:r>
            <a:r>
              <a:rPr lang="en-US" dirty="0" smtClean="0"/>
              <a:t>, D. </a:t>
            </a:r>
            <a:r>
              <a:rPr lang="en-US" dirty="0" err="1" smtClean="0"/>
              <a:t>Neuffer</a:t>
            </a:r>
            <a:r>
              <a:rPr lang="en-US" dirty="0" smtClean="0"/>
              <a:t>)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3 </a:t>
            </a:r>
            <a:r>
              <a:rPr lang="en-US" dirty="0" err="1" smtClean="0"/>
              <a:t>TeV</a:t>
            </a:r>
            <a:r>
              <a:rPr lang="en-US" dirty="0" smtClean="0"/>
              <a:t> accelerator using more conventional technology 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with new collider ring of 4.5 km </a:t>
            </a:r>
            <a:r>
              <a:rPr lang="en-US" dirty="0" err="1" smtClean="0"/>
              <a:t>optimised</a:t>
            </a:r>
            <a:r>
              <a:rPr lang="en-US" dirty="0" smtClean="0"/>
              <a:t> for luminosity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1253898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93748"/>
          </a:xfrm>
        </p:spPr>
        <p:txBody>
          <a:bodyPr>
            <a:noAutofit/>
          </a:bodyPr>
          <a:lstStyle/>
          <a:p>
            <a:r>
              <a:rPr lang="en-US" sz="3600" dirty="0" smtClean="0"/>
              <a:t>Alternative: The </a:t>
            </a:r>
            <a:r>
              <a:rPr lang="en-US" sz="3600" dirty="0" smtClean="0"/>
              <a:t>LEMMA Scheme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2625" y="3644900"/>
            <a:ext cx="4960567" cy="1129960"/>
          </a:xfrm>
        </p:spPr>
        <p:txBody>
          <a:bodyPr>
            <a:noAutofit/>
          </a:bodyPr>
          <a:lstStyle/>
          <a:p>
            <a:pPr>
              <a:lnSpc>
                <a:spcPct val="80000"/>
              </a:lnSpc>
              <a:buNone/>
            </a:pPr>
            <a:r>
              <a:rPr lang="en-US" sz="1800" dirty="0" smtClean="0"/>
              <a:t>45 </a:t>
            </a:r>
            <a:r>
              <a:rPr lang="en-US" sz="1800" dirty="0" err="1" smtClean="0"/>
              <a:t>GeV</a:t>
            </a:r>
            <a:r>
              <a:rPr lang="en-US" sz="1800" dirty="0" smtClean="0"/>
              <a:t> positrons to produce </a:t>
            </a:r>
            <a:r>
              <a:rPr lang="en-US" sz="1800" dirty="0" err="1" smtClean="0"/>
              <a:t>muon</a:t>
            </a:r>
            <a:r>
              <a:rPr lang="en-US" sz="1800" dirty="0" smtClean="0"/>
              <a:t> pairs</a:t>
            </a:r>
          </a:p>
          <a:p>
            <a:pPr>
              <a:lnSpc>
                <a:spcPct val="80000"/>
              </a:lnSpc>
              <a:buNone/>
            </a:pPr>
            <a:r>
              <a:rPr lang="en-US" sz="1800" dirty="0" smtClean="0"/>
              <a:t>Accumulate </a:t>
            </a:r>
            <a:r>
              <a:rPr lang="en-US" sz="1800" dirty="0" err="1" smtClean="0"/>
              <a:t>muons</a:t>
            </a:r>
            <a:r>
              <a:rPr lang="en-US" sz="1800" dirty="0" smtClean="0"/>
              <a:t> from several passages</a:t>
            </a:r>
          </a:p>
          <a:p>
            <a:pPr>
              <a:lnSpc>
                <a:spcPct val="80000"/>
              </a:lnSpc>
              <a:buNone/>
            </a:pPr>
            <a:endParaRPr lang="en-US" sz="1800" dirty="0"/>
          </a:p>
          <a:p>
            <a:pPr>
              <a:lnSpc>
                <a:spcPct val="80000"/>
              </a:lnSpc>
              <a:buNone/>
            </a:pPr>
            <a:r>
              <a:rPr lang="en-US" sz="1800" dirty="0" smtClean="0"/>
              <a:t>Low-</a:t>
            </a:r>
            <a:r>
              <a:rPr lang="en-US" sz="1800" dirty="0" err="1" smtClean="0"/>
              <a:t>emittance</a:t>
            </a:r>
            <a:r>
              <a:rPr lang="en-US" sz="1800" dirty="0" smtClean="0"/>
              <a:t> </a:t>
            </a:r>
            <a:r>
              <a:rPr lang="en-US" sz="1800" dirty="0" err="1" smtClean="0"/>
              <a:t>muon</a:t>
            </a:r>
            <a:r>
              <a:rPr lang="en-US" sz="1800" dirty="0" smtClean="0"/>
              <a:t> beam can reduce radiation</a:t>
            </a:r>
          </a:p>
        </p:txBody>
      </p:sp>
      <p:pic>
        <p:nvPicPr>
          <p:cNvPr id="4" name="Picture 3" descr="p4.tiff"/>
          <p:cNvPicPr>
            <a:picLocks noChangeAspect="1"/>
          </p:cNvPicPr>
          <p:nvPr/>
        </p:nvPicPr>
        <p:blipFill rotWithShape="1">
          <a:blip r:embed="rId2"/>
          <a:srcRect l="34166" t="50107"/>
          <a:stretch/>
        </p:blipFill>
        <p:spPr>
          <a:xfrm>
            <a:off x="114300" y="750607"/>
            <a:ext cx="6019800" cy="2259717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Muon Collider Prospects, ICHEP, July 2020</a:t>
            </a:r>
            <a:endParaRPr lang="en-US"/>
          </a:p>
        </p:txBody>
      </p:sp>
      <p:cxnSp>
        <p:nvCxnSpPr>
          <p:cNvPr id="9" name="Straight Arrow Connector 8"/>
          <p:cNvCxnSpPr>
            <a:stCxn id="3" idx="0"/>
          </p:cNvCxnSpPr>
          <p:nvPr/>
        </p:nvCxnSpPr>
        <p:spPr>
          <a:xfrm flipH="1" flipV="1">
            <a:off x="2077443" y="3010326"/>
            <a:ext cx="1085466" cy="63457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" name="Picture 9" descr="p4.tiff"/>
          <p:cNvPicPr>
            <a:picLocks noChangeAspect="1"/>
          </p:cNvPicPr>
          <p:nvPr/>
        </p:nvPicPr>
        <p:blipFill rotWithShape="1">
          <a:blip r:embed="rId2"/>
          <a:srcRect l="48352" t="50107" r="38637"/>
          <a:stretch/>
        </p:blipFill>
        <p:spPr>
          <a:xfrm>
            <a:off x="6477412" y="1404708"/>
            <a:ext cx="2666588" cy="5064808"/>
          </a:xfrm>
          <a:prstGeom prst="rect">
            <a:avLst/>
          </a:prstGeom>
        </p:spPr>
      </p:pic>
      <p:cxnSp>
        <p:nvCxnSpPr>
          <p:cNvPr id="12" name="Straight Arrow Connector 11"/>
          <p:cNvCxnSpPr>
            <a:stCxn id="3" idx="0"/>
          </p:cNvCxnSpPr>
          <p:nvPr/>
        </p:nvCxnSpPr>
        <p:spPr>
          <a:xfrm flipV="1">
            <a:off x="3162909" y="3492500"/>
            <a:ext cx="3139466" cy="1524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Content Placeholder 2"/>
          <p:cNvSpPr txBox="1">
            <a:spLocks/>
          </p:cNvSpPr>
          <p:nvPr/>
        </p:nvSpPr>
        <p:spPr>
          <a:xfrm>
            <a:off x="682625" y="4932685"/>
            <a:ext cx="4540250" cy="133526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  <a:buFont typeface="Arial"/>
              <a:buNone/>
            </a:pPr>
            <a:r>
              <a:rPr lang="en-US" sz="1800" dirty="0" smtClean="0"/>
              <a:t>Less mature than proton-driven scheme</a:t>
            </a:r>
          </a:p>
          <a:p>
            <a:pPr>
              <a:lnSpc>
                <a:spcPct val="80000"/>
              </a:lnSpc>
              <a:buFont typeface="Arial"/>
              <a:buNone/>
            </a:pPr>
            <a:r>
              <a:rPr lang="en-US" sz="1800" dirty="0"/>
              <a:t>L</a:t>
            </a:r>
            <a:r>
              <a:rPr lang="en-US" sz="1800" dirty="0" smtClean="0"/>
              <a:t>arge positron current required</a:t>
            </a:r>
          </a:p>
          <a:p>
            <a:pPr>
              <a:lnSpc>
                <a:spcPct val="80000"/>
              </a:lnSpc>
              <a:buFont typeface="Arial"/>
              <a:buNone/>
            </a:pPr>
            <a:r>
              <a:rPr lang="en-US" sz="1800" dirty="0"/>
              <a:t>T</a:t>
            </a:r>
            <a:r>
              <a:rPr lang="en-US" sz="1800" dirty="0" smtClean="0"/>
              <a:t>arget is challenging</a:t>
            </a:r>
          </a:p>
          <a:p>
            <a:pPr>
              <a:lnSpc>
                <a:spcPct val="80000"/>
              </a:lnSpc>
              <a:buFont typeface="Arial"/>
              <a:buNone/>
            </a:pPr>
            <a:r>
              <a:rPr lang="en-US" sz="1800" dirty="0"/>
              <a:t>L</a:t>
            </a:r>
            <a:r>
              <a:rPr lang="en-US" sz="1800" dirty="0" smtClean="0"/>
              <a:t>arge positron production rate [O(10</a:t>
            </a:r>
            <a:r>
              <a:rPr lang="en-US" sz="1800" baseline="30000" dirty="0" smtClean="0"/>
              <a:t>17</a:t>
            </a:r>
            <a:r>
              <a:rPr lang="en-US" sz="1800" dirty="0" smtClean="0"/>
              <a:t>/s)]</a:t>
            </a:r>
            <a:endParaRPr lang="en-US" sz="1800" baseline="30000" dirty="0" smtClean="0"/>
          </a:p>
          <a:p>
            <a:pPr>
              <a:lnSpc>
                <a:spcPct val="80000"/>
              </a:lnSpc>
              <a:buFont typeface="Arial"/>
              <a:buNone/>
            </a:pPr>
            <a:r>
              <a:rPr lang="en-US" sz="1800" dirty="0" smtClean="0"/>
              <a:t>Currently do not reach luminosity goal</a:t>
            </a:r>
          </a:p>
          <a:p>
            <a:pPr>
              <a:lnSpc>
                <a:spcPct val="80000"/>
              </a:lnSpc>
              <a:buFont typeface="Arial"/>
              <a:buNone/>
            </a:pPr>
            <a:endParaRPr lang="en-US" sz="1800" dirty="0" smtClean="0"/>
          </a:p>
        </p:txBody>
      </p:sp>
    </p:spTree>
    <p:extLst>
      <p:ext uri="{BB962C8B-B14F-4D97-AF65-F5344CB8AC3E}">
        <p14:creationId xmlns:p14="http://schemas.microsoft.com/office/powerpoint/2010/main" val="28057954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97566"/>
          </a:xfrm>
        </p:spPr>
        <p:txBody>
          <a:bodyPr>
            <a:noAutofit/>
          </a:bodyPr>
          <a:lstStyle/>
          <a:p>
            <a:r>
              <a:rPr lang="en-US" sz="3600" dirty="0"/>
              <a:t>Path Forward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77675"/>
            <a:ext cx="8229600" cy="556482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800" dirty="0" smtClean="0"/>
              <a:t>We will need you</a:t>
            </a:r>
          </a:p>
          <a:p>
            <a:pPr marL="0" indent="0">
              <a:buNone/>
            </a:pPr>
            <a:endParaRPr lang="en-US" sz="1800" dirty="0" smtClean="0"/>
          </a:p>
          <a:p>
            <a:pPr marL="0" indent="0">
              <a:buNone/>
            </a:pPr>
            <a:r>
              <a:rPr lang="en-US" sz="1800" dirty="0" smtClean="0"/>
              <a:t>Highest </a:t>
            </a:r>
            <a:r>
              <a:rPr lang="en-US" sz="1800" dirty="0"/>
              <a:t>priority is to form the collaboration</a:t>
            </a:r>
          </a:p>
          <a:p>
            <a:r>
              <a:rPr lang="en-US" sz="1800" dirty="0"/>
              <a:t>All partners taking ownership</a:t>
            </a:r>
          </a:p>
          <a:p>
            <a:pPr lvl="1"/>
            <a:r>
              <a:rPr lang="en-US" sz="1800" dirty="0" smtClean="0"/>
              <a:t>define </a:t>
            </a:r>
            <a:r>
              <a:rPr lang="en-US" sz="1800" dirty="0"/>
              <a:t>the work </a:t>
            </a:r>
            <a:r>
              <a:rPr lang="en-US" sz="1800" dirty="0" err="1"/>
              <a:t>programme</a:t>
            </a:r>
            <a:endParaRPr lang="en-US" sz="1800" dirty="0"/>
          </a:p>
          <a:p>
            <a:pPr lvl="1"/>
            <a:r>
              <a:rPr lang="en-US" sz="1800" dirty="0"/>
              <a:t>find resources</a:t>
            </a:r>
          </a:p>
          <a:p>
            <a:pPr lvl="1"/>
            <a:r>
              <a:rPr lang="en-US" sz="1800" dirty="0"/>
              <a:t>start to work</a:t>
            </a:r>
          </a:p>
          <a:p>
            <a:pPr lvl="1"/>
            <a:endParaRPr lang="en-US" sz="1800" dirty="0"/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r>
              <a:rPr lang="en-US" sz="1800" dirty="0" smtClean="0"/>
              <a:t>Web </a:t>
            </a:r>
            <a:r>
              <a:rPr lang="en-US" sz="1800" dirty="0"/>
              <a:t>page: </a:t>
            </a:r>
            <a:r>
              <a:rPr lang="en-US" sz="1800" dirty="0">
                <a:hlinkClick r:id="rId2"/>
              </a:rPr>
              <a:t>http://muoncollider.web.cern.ch</a:t>
            </a:r>
            <a:endParaRPr lang="en-US" sz="1800" dirty="0"/>
          </a:p>
          <a:p>
            <a:r>
              <a:rPr lang="en-US" sz="1800" dirty="0"/>
              <a:t>Will upload information</a:t>
            </a:r>
          </a:p>
          <a:p>
            <a:pPr marL="0" indent="0">
              <a:buNone/>
            </a:pPr>
            <a:endParaRPr lang="en-US" sz="1800" dirty="0" smtClean="0"/>
          </a:p>
          <a:p>
            <a:pPr marL="0" indent="0">
              <a:buNone/>
            </a:pPr>
            <a:r>
              <a:rPr lang="en-US" sz="1800" dirty="0" smtClean="0"/>
              <a:t>Mailing </a:t>
            </a:r>
            <a:r>
              <a:rPr lang="en-US" sz="1800" dirty="0" smtClean="0"/>
              <a:t>lists: </a:t>
            </a:r>
            <a:endParaRPr lang="en-US" sz="1800" dirty="0" smtClean="0"/>
          </a:p>
          <a:p>
            <a:pPr marL="0" indent="0">
              <a:buNone/>
            </a:pPr>
            <a:r>
              <a:rPr lang="en-US" sz="1800" dirty="0" smtClean="0">
                <a:hlinkClick r:id="rId3"/>
              </a:rPr>
              <a:t>MUONCOLLIDER_DETECTOR_PHYSICS</a:t>
            </a:r>
            <a:r>
              <a:rPr lang="en-US" sz="1800" dirty="0" smtClean="0">
                <a:hlinkClick r:id="rId3"/>
              </a:rPr>
              <a:t>@cern.ch</a:t>
            </a:r>
            <a:r>
              <a:rPr lang="en-US" sz="1800" dirty="0" smtClean="0"/>
              <a:t>,</a:t>
            </a:r>
          </a:p>
          <a:p>
            <a:pPr marL="0" indent="0">
              <a:buNone/>
            </a:pPr>
            <a:r>
              <a:rPr lang="en-US" sz="1800" dirty="0" smtClean="0">
                <a:hlinkClick r:id="rId3"/>
              </a:rPr>
              <a:t>MUONCOLLIDER_FACILITY</a:t>
            </a:r>
            <a:r>
              <a:rPr lang="en-US" sz="1800" dirty="0" smtClean="0">
                <a:hlinkClick r:id="rId3"/>
              </a:rPr>
              <a:t>@</a:t>
            </a:r>
            <a:r>
              <a:rPr lang="en-US" sz="1800" dirty="0">
                <a:hlinkClick r:id="rId3"/>
              </a:rPr>
              <a:t>cern.ch</a:t>
            </a:r>
            <a:endParaRPr lang="en-US" sz="1800" dirty="0" smtClean="0"/>
          </a:p>
          <a:p>
            <a:pPr marL="0" indent="0">
              <a:buNone/>
            </a:pPr>
            <a:r>
              <a:rPr lang="en-US" sz="1800" dirty="0" smtClean="0"/>
              <a:t>go </a:t>
            </a:r>
            <a:r>
              <a:rPr lang="en-US" sz="1800" dirty="0"/>
              <a:t>to </a:t>
            </a:r>
            <a:r>
              <a:rPr lang="en-US" sz="1800" dirty="0">
                <a:hlinkClick r:id="rId4"/>
              </a:rPr>
              <a:t>https://e-</a:t>
            </a:r>
            <a:r>
              <a:rPr lang="en-US" sz="1800" dirty="0" smtClean="0">
                <a:hlinkClick r:id="rId4"/>
              </a:rPr>
              <a:t>groups.cern.ch</a:t>
            </a:r>
            <a:r>
              <a:rPr lang="en-US" sz="1800" dirty="0" smtClean="0"/>
              <a:t> and search for groups with “</a:t>
            </a:r>
            <a:r>
              <a:rPr lang="en-US" sz="1800" dirty="0" err="1" smtClean="0"/>
              <a:t>muoncollider</a:t>
            </a:r>
            <a:r>
              <a:rPr lang="en-US" sz="1800" dirty="0" smtClean="0"/>
              <a:t>” </a:t>
            </a:r>
            <a:r>
              <a:rPr lang="en-US" sz="1800" dirty="0" smtClean="0"/>
              <a:t>to subscribe</a:t>
            </a:r>
            <a:endParaRPr lang="en-US" sz="1800" dirty="0"/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endParaRPr lang="en-US" sz="1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Muon Collider Prospects, ICHEP, July 2020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36A16-944B-E747-AE0C-10E2BBF30E1F}" type="slidenum">
              <a:rPr lang="en-US" smtClean="0"/>
              <a:t>18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5502990" y="877675"/>
            <a:ext cx="3535178" cy="2554545"/>
          </a:xfrm>
          <a:prstGeom prst="rect">
            <a:avLst/>
          </a:prstGeom>
          <a:solidFill>
            <a:srgbClr val="FDEADA"/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Many thanks to all that </a:t>
            </a:r>
            <a:r>
              <a:rPr lang="en-US" sz="1600" dirty="0" smtClean="0"/>
              <a:t>contributed:</a:t>
            </a:r>
            <a:endParaRPr lang="en-US" sz="1600" dirty="0" smtClean="0"/>
          </a:p>
          <a:p>
            <a:r>
              <a:rPr lang="en-US" sz="1600" dirty="0" smtClean="0"/>
              <a:t>M. Palmer, N. </a:t>
            </a:r>
            <a:r>
              <a:rPr lang="en-US" sz="1600" dirty="0" err="1" smtClean="0"/>
              <a:t>Pastrone</a:t>
            </a:r>
            <a:r>
              <a:rPr lang="en-US" sz="1600" dirty="0" smtClean="0"/>
              <a:t>, D. </a:t>
            </a:r>
            <a:r>
              <a:rPr lang="en-US" sz="1600" dirty="0" err="1" smtClean="0"/>
              <a:t>Lucchesi</a:t>
            </a:r>
            <a:r>
              <a:rPr lang="en-US" sz="1600" dirty="0" smtClean="0"/>
              <a:t>,</a:t>
            </a:r>
          </a:p>
          <a:p>
            <a:r>
              <a:rPr lang="en-US" sz="1600" dirty="0" smtClean="0"/>
              <a:t>A. </a:t>
            </a:r>
            <a:r>
              <a:rPr lang="en-US" sz="1600" dirty="0" err="1" smtClean="0"/>
              <a:t>Wulzer</a:t>
            </a:r>
            <a:r>
              <a:rPr lang="en-US" sz="1600" dirty="0" smtClean="0"/>
              <a:t>, K. Long, …</a:t>
            </a:r>
            <a:endParaRPr lang="en-US" sz="1600" dirty="0" smtClean="0"/>
          </a:p>
          <a:p>
            <a:r>
              <a:rPr lang="en-US" sz="1600" dirty="0" smtClean="0"/>
              <a:t>MAP collaboration,</a:t>
            </a:r>
            <a:endParaRPr lang="en-US" sz="1600" dirty="0" smtClean="0"/>
          </a:p>
          <a:p>
            <a:r>
              <a:rPr lang="en-US" sz="1600" dirty="0" smtClean="0"/>
              <a:t>MICE collaboration</a:t>
            </a:r>
          </a:p>
          <a:p>
            <a:r>
              <a:rPr lang="en-US" sz="1600" dirty="0" smtClean="0"/>
              <a:t>LEMMA team</a:t>
            </a:r>
          </a:p>
          <a:p>
            <a:r>
              <a:rPr lang="en-US" sz="1600" dirty="0" err="1" smtClean="0"/>
              <a:t>Muon</a:t>
            </a:r>
            <a:r>
              <a:rPr lang="en-US" sz="1600" dirty="0" smtClean="0"/>
              <a:t> collider working group</a:t>
            </a:r>
          </a:p>
          <a:p>
            <a:r>
              <a:rPr lang="en-US" sz="1600" dirty="0" smtClean="0"/>
              <a:t>European Strategy Update</a:t>
            </a:r>
          </a:p>
          <a:p>
            <a:r>
              <a:rPr lang="en-US" sz="1600" dirty="0" smtClean="0"/>
              <a:t>LDG</a:t>
            </a:r>
          </a:p>
          <a:p>
            <a:r>
              <a:rPr lang="en-US" sz="1600" dirty="0" smtClean="0"/>
              <a:t>…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50624616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Reserve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Muon Collider Prospects, ICHEP, July 2020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16240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78892"/>
          </a:xfrm>
        </p:spPr>
        <p:txBody>
          <a:bodyPr>
            <a:noAutofit/>
          </a:bodyPr>
          <a:lstStyle/>
          <a:p>
            <a:r>
              <a:rPr lang="en-US" sz="3600" dirty="0" smtClean="0"/>
              <a:t>Context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32118"/>
            <a:ext cx="8229600" cy="5752353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GB" sz="2400" dirty="0" err="1" smtClean="0"/>
              <a:t>Muon</a:t>
            </a:r>
            <a:r>
              <a:rPr lang="en-GB" sz="2400" dirty="0" smtClean="0"/>
              <a:t> collider has in the past been studied in the US (MAP)</a:t>
            </a:r>
          </a:p>
          <a:p>
            <a:r>
              <a:rPr lang="en-GB" sz="2400" dirty="0"/>
              <a:t>e</a:t>
            </a:r>
            <a:r>
              <a:rPr lang="en-GB" sz="2400" dirty="0" smtClean="0"/>
              <a:t>ffort largely ceased after last P5 process</a:t>
            </a:r>
          </a:p>
          <a:p>
            <a:r>
              <a:rPr lang="en-GB" sz="2400" dirty="0" smtClean="0"/>
              <a:t>some effort mainly in the UK on MICE</a:t>
            </a:r>
          </a:p>
          <a:p>
            <a:r>
              <a:rPr lang="en-GB" sz="2400" dirty="0" smtClean="0"/>
              <a:t>some, mainly in Italy, on LEMMA on alternative </a:t>
            </a:r>
            <a:r>
              <a:rPr lang="en-GB" sz="2400" dirty="0" err="1" smtClean="0"/>
              <a:t>muon</a:t>
            </a:r>
            <a:r>
              <a:rPr lang="en-GB" sz="2400" dirty="0" smtClean="0"/>
              <a:t> source</a:t>
            </a:r>
          </a:p>
          <a:p>
            <a:endParaRPr lang="en-GB" sz="2400" dirty="0" smtClean="0"/>
          </a:p>
          <a:p>
            <a:pPr marL="0" indent="0">
              <a:buNone/>
            </a:pPr>
            <a:r>
              <a:rPr lang="en-GB" sz="2400" dirty="0" smtClean="0"/>
              <a:t>For the European Strategy the Laboratory Directors Group</a:t>
            </a:r>
            <a:r>
              <a:rPr lang="en-GB" sz="2400" dirty="0" smtClean="0"/>
              <a:t> (LDG) established </a:t>
            </a:r>
            <a:r>
              <a:rPr lang="en-GB" sz="2400" dirty="0"/>
              <a:t>a</a:t>
            </a:r>
            <a:r>
              <a:rPr lang="en-GB" sz="2400" dirty="0" smtClean="0"/>
              <a:t> </a:t>
            </a:r>
            <a:r>
              <a:rPr lang="en-GB" sz="2400" dirty="0"/>
              <a:t>muon collider working group </a:t>
            </a:r>
            <a:r>
              <a:rPr lang="en-GB" sz="2400" dirty="0" smtClean="0"/>
              <a:t>to provide input on the </a:t>
            </a:r>
            <a:r>
              <a:rPr lang="en-GB" sz="2400" dirty="0" err="1" smtClean="0"/>
              <a:t>muon</a:t>
            </a:r>
            <a:r>
              <a:rPr lang="en-GB" sz="2400" dirty="0" smtClean="0"/>
              <a:t> collider</a:t>
            </a:r>
          </a:p>
          <a:p>
            <a:r>
              <a:rPr lang="en-US" sz="2400" dirty="0" smtClean="0"/>
              <a:t>LDG represents: CERN, DESY, INFN, STFC, IRFU (CEA), CIEMAT, NIKHEF, LNGS, </a:t>
            </a:r>
            <a:r>
              <a:rPr lang="en-US" sz="2400" dirty="0" err="1" smtClean="0"/>
              <a:t>IJCLab</a:t>
            </a:r>
            <a:r>
              <a:rPr lang="en-US" sz="2400" dirty="0" smtClean="0"/>
              <a:t> (CNRS), PSI</a:t>
            </a:r>
          </a:p>
          <a:p>
            <a:r>
              <a:rPr lang="en-US" sz="2400" dirty="0" smtClean="0"/>
              <a:t>Working group has been chaired by N. </a:t>
            </a:r>
            <a:r>
              <a:rPr lang="en-US" sz="2400" dirty="0" err="1" smtClean="0"/>
              <a:t>Pastrone</a:t>
            </a:r>
            <a:endParaRPr lang="en-US" sz="2400" dirty="0" smtClean="0"/>
          </a:p>
          <a:p>
            <a:r>
              <a:rPr lang="en-US" sz="2400" dirty="0" smtClean="0"/>
              <a:t>Proposed to the European Strategy Process to form an international collaboration to study the </a:t>
            </a:r>
            <a:r>
              <a:rPr lang="en-US" sz="2400" dirty="0" err="1" smtClean="0"/>
              <a:t>muon</a:t>
            </a:r>
            <a:r>
              <a:rPr lang="en-US" sz="2400" dirty="0" smtClean="0"/>
              <a:t> collider</a:t>
            </a:r>
          </a:p>
          <a:p>
            <a:endParaRPr lang="en-US" sz="2400" dirty="0"/>
          </a:p>
          <a:p>
            <a:pPr marL="0" indent="0">
              <a:buNone/>
            </a:pPr>
            <a:r>
              <a:rPr lang="en-US" sz="2400" dirty="0" smtClean="0"/>
              <a:t>The European Strategy Update proposed to include the </a:t>
            </a:r>
            <a:r>
              <a:rPr lang="en-US" sz="2400" dirty="0" err="1" smtClean="0"/>
              <a:t>muon</a:t>
            </a:r>
            <a:r>
              <a:rPr lang="en-US" sz="2400" dirty="0" smtClean="0"/>
              <a:t> collider in the accelerator R&amp;D roadmap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b="1" dirty="0"/>
              <a:t>To start implementing this the Laboratory Directors Group has established an </a:t>
            </a:r>
            <a:r>
              <a:rPr lang="en-US" sz="2400" b="1" dirty="0">
                <a:solidFill>
                  <a:srgbClr val="FF0000"/>
                </a:solidFill>
              </a:rPr>
              <a:t>international</a:t>
            </a:r>
            <a:r>
              <a:rPr lang="en-US" sz="2400" b="1" dirty="0"/>
              <a:t> </a:t>
            </a:r>
            <a:r>
              <a:rPr lang="en-US" sz="2400" b="1" dirty="0" err="1"/>
              <a:t>muon</a:t>
            </a:r>
            <a:r>
              <a:rPr lang="en-US" sz="2400" b="1" dirty="0"/>
              <a:t> collider collaboration on July 2</a:t>
            </a:r>
            <a:r>
              <a:rPr lang="en-US" sz="2400" b="1" baseline="30000" dirty="0"/>
              <a:t>nd</a:t>
            </a:r>
            <a:r>
              <a:rPr lang="en-US" sz="2400" b="1" dirty="0"/>
              <a:t> </a:t>
            </a:r>
            <a:r>
              <a:rPr lang="en-US" sz="2400" b="1" dirty="0" smtClean="0"/>
              <a:t>2020</a:t>
            </a:r>
            <a:endParaRPr lang="en-US" sz="2400" dirty="0" smtClean="0"/>
          </a:p>
          <a:p>
            <a:pPr marL="0" indent="0">
              <a:buNone/>
            </a:pPr>
            <a:endParaRPr lang="en-US" sz="24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Muon Collider Prospects, ICHEP, July 2020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36A16-944B-E747-AE0C-10E2BBF30E1F}" type="slidenum">
              <a:rPr lang="en-US" smtClean="0"/>
              <a:t>2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043566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46180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Target Parameter Examples</a:t>
            </a:r>
            <a:endParaRPr lang="en-US" dirty="0"/>
          </a:p>
        </p:txBody>
      </p:sp>
      <p:pic>
        <p:nvPicPr>
          <p:cNvPr id="4" name="Content Placeholder 18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960" b="960"/>
          <a:stretch>
            <a:fillRect/>
          </a:stretch>
        </p:blipFill>
        <p:spPr>
          <a:xfrm>
            <a:off x="349374" y="574315"/>
            <a:ext cx="8242300" cy="4954179"/>
          </a:xfrm>
        </p:spPr>
      </p:pic>
      <p:sp>
        <p:nvSpPr>
          <p:cNvPr id="5" name="TextBox 4"/>
          <p:cNvSpPr txBox="1"/>
          <p:nvPr/>
        </p:nvSpPr>
        <p:spPr>
          <a:xfrm>
            <a:off x="5781907" y="526954"/>
            <a:ext cx="2680911" cy="52322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From the MAP collaboration: Proton source</a:t>
            </a:r>
            <a:endParaRPr lang="en-US" sz="1400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Muon Collider Prospects, ICHEP, July 2020</a:t>
            </a:r>
            <a:endParaRPr lang="en-US"/>
          </a:p>
        </p:txBody>
      </p:sp>
      <p:sp>
        <p:nvSpPr>
          <p:cNvPr id="3" name="Frame 2"/>
          <p:cNvSpPr/>
          <p:nvPr/>
        </p:nvSpPr>
        <p:spPr>
          <a:xfrm>
            <a:off x="256891" y="1759210"/>
            <a:ext cx="8458200" cy="642999"/>
          </a:xfrm>
          <a:prstGeom prst="fram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0" name="Frame 9"/>
          <p:cNvSpPr/>
          <p:nvPr/>
        </p:nvSpPr>
        <p:spPr>
          <a:xfrm>
            <a:off x="294244" y="5274918"/>
            <a:ext cx="8458200" cy="321500"/>
          </a:xfrm>
          <a:prstGeom prst="fram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4244" y="5688170"/>
            <a:ext cx="8561696" cy="64633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Even at 6 </a:t>
            </a:r>
            <a:r>
              <a:rPr lang="en-US" dirty="0" err="1" smtClean="0"/>
              <a:t>TeV</a:t>
            </a:r>
            <a:r>
              <a:rPr lang="en-US" dirty="0" smtClean="0"/>
              <a:t> above target luminosity with reasonable power consumption</a:t>
            </a:r>
          </a:p>
          <a:p>
            <a:r>
              <a:rPr lang="en-US" dirty="0" smtClean="0"/>
              <a:t>But have to confirm power consumption estimates</a:t>
            </a:r>
          </a:p>
        </p:txBody>
      </p:sp>
    </p:spTree>
    <p:extLst>
      <p:ext uri="{BB962C8B-B14F-4D97-AF65-F5344CB8AC3E}">
        <p14:creationId xmlns:p14="http://schemas.microsoft.com/office/powerpoint/2010/main" val="9785485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77273"/>
          </a:xfrm>
        </p:spPr>
        <p:txBody>
          <a:bodyPr>
            <a:noAutofit/>
          </a:bodyPr>
          <a:lstStyle/>
          <a:p>
            <a:r>
              <a:rPr lang="en-US" sz="3600" dirty="0" smtClean="0"/>
              <a:t>Comparison MAP vs. CLIC</a:t>
            </a:r>
            <a:endParaRPr lang="en-US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Muon Collider Prospects, ICHEP, July 2020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84667" y="817478"/>
            <a:ext cx="3440587" cy="147732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In linear collider, the </a:t>
            </a:r>
            <a:r>
              <a:rPr lang="en-US" dirty="0" smtClean="0"/>
              <a:t>luminosity per beam power is about </a:t>
            </a:r>
            <a:r>
              <a:rPr lang="en-US" dirty="0" smtClean="0"/>
              <a:t>constant</a:t>
            </a:r>
          </a:p>
          <a:p>
            <a:endParaRPr lang="en-US" dirty="0"/>
          </a:p>
          <a:p>
            <a:r>
              <a:rPr lang="en-US" dirty="0"/>
              <a:t>In </a:t>
            </a:r>
            <a:r>
              <a:rPr lang="en-US" dirty="0" err="1"/>
              <a:t>muon</a:t>
            </a:r>
            <a:r>
              <a:rPr lang="en-US" dirty="0"/>
              <a:t> </a:t>
            </a:r>
            <a:r>
              <a:rPr lang="en-US" dirty="0" smtClean="0"/>
              <a:t>collider, </a:t>
            </a:r>
            <a:r>
              <a:rPr lang="en-US" dirty="0"/>
              <a:t>luminosity can increase linearly with </a:t>
            </a:r>
            <a:r>
              <a:rPr lang="en-US" dirty="0" smtClean="0"/>
              <a:t>energy</a:t>
            </a:r>
            <a:endParaRPr lang="en-US" dirty="0"/>
          </a:p>
        </p:txBody>
      </p:sp>
      <p:pic>
        <p:nvPicPr>
          <p:cNvPr id="3" name="Picture 2" descr="efficiency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6782" y="577273"/>
            <a:ext cx="5841884" cy="408931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84667" y="2640829"/>
            <a:ext cx="3440587" cy="203132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A linear collider is single-pass so need full voltage in main </a:t>
            </a:r>
            <a:r>
              <a:rPr lang="en-US" dirty="0" err="1" smtClean="0"/>
              <a:t>linac</a:t>
            </a:r>
            <a:endParaRPr lang="en-US" dirty="0" smtClean="0"/>
          </a:p>
          <a:p>
            <a:endParaRPr lang="en-US" dirty="0"/>
          </a:p>
          <a:p>
            <a:r>
              <a:rPr lang="en-US" dirty="0" err="1" smtClean="0"/>
              <a:t>Muon</a:t>
            </a:r>
            <a:r>
              <a:rPr lang="en-US" dirty="0" smtClean="0"/>
              <a:t> collider is multi-pass so have lower voltage</a:t>
            </a:r>
          </a:p>
          <a:p>
            <a:endParaRPr lang="en-US" dirty="0"/>
          </a:p>
          <a:p>
            <a:r>
              <a:rPr lang="en-US" dirty="0" smtClean="0"/>
              <a:t>But have to carefully verify this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237067" y="4879022"/>
            <a:ext cx="8596489" cy="175432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Overall </a:t>
            </a:r>
            <a:r>
              <a:rPr lang="en-US" dirty="0" err="1" smtClean="0"/>
              <a:t>muon</a:t>
            </a:r>
            <a:r>
              <a:rPr lang="en-US" dirty="0" smtClean="0"/>
              <a:t> colliders have the potential for high energies</a:t>
            </a:r>
          </a:p>
          <a:p>
            <a:endParaRPr lang="en-US" dirty="0"/>
          </a:p>
          <a:p>
            <a:r>
              <a:rPr lang="en-US" dirty="0" smtClean="0"/>
              <a:t>May overcome the energy limitations of linear colliders</a:t>
            </a:r>
          </a:p>
          <a:p>
            <a:endParaRPr lang="en-US" dirty="0"/>
          </a:p>
          <a:p>
            <a:r>
              <a:rPr lang="en-US" b="1" dirty="0" smtClean="0"/>
              <a:t>The working group concluded that an </a:t>
            </a:r>
            <a:r>
              <a:rPr lang="en-US" b="1" dirty="0" err="1" smtClean="0"/>
              <a:t>Interantional</a:t>
            </a:r>
            <a:r>
              <a:rPr lang="en-US" b="1" dirty="0" smtClean="0"/>
              <a:t> </a:t>
            </a:r>
            <a:r>
              <a:rPr lang="en-US" b="1" dirty="0" err="1" smtClean="0"/>
              <a:t>collaboraiton</a:t>
            </a:r>
            <a:r>
              <a:rPr lang="en-US" b="1" dirty="0" smtClean="0"/>
              <a:t> should be formed to study the </a:t>
            </a:r>
            <a:r>
              <a:rPr lang="en-US" b="1" dirty="0" err="1" smtClean="0"/>
              <a:t>muon</a:t>
            </a:r>
            <a:r>
              <a:rPr lang="en-US" b="1" dirty="0" smtClean="0"/>
              <a:t> collider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813411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78892"/>
          </a:xfrm>
        </p:spPr>
        <p:txBody>
          <a:bodyPr>
            <a:noAutofit/>
          </a:bodyPr>
          <a:lstStyle/>
          <a:p>
            <a:r>
              <a:rPr lang="en-US" sz="3600" dirty="0" smtClean="0"/>
              <a:t>European Strategy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89785"/>
            <a:ext cx="8229600" cy="5752353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US" sz="3400" dirty="0" smtClean="0"/>
              <a:t>From </a:t>
            </a:r>
            <a:r>
              <a:rPr lang="en-US" sz="3400" dirty="0"/>
              <a:t>the deliberation document of the European Strategy Update:</a:t>
            </a:r>
          </a:p>
          <a:p>
            <a:pPr marL="400050" lvl="1" indent="0">
              <a:buNone/>
            </a:pPr>
            <a:r>
              <a:rPr lang="en-US" sz="3000" b="1" dirty="0" smtClean="0"/>
              <a:t>High</a:t>
            </a:r>
            <a:r>
              <a:rPr lang="en-US" sz="3000" b="1" dirty="0"/>
              <a:t>-priority future initiatives</a:t>
            </a:r>
          </a:p>
          <a:p>
            <a:pPr marL="400050" lvl="1" indent="0">
              <a:buNone/>
            </a:pPr>
            <a:r>
              <a:rPr lang="en-US" sz="3000" dirty="0"/>
              <a:t>[..]In addition to the high field magnets the accelerator R&amp;D roadmap could contain:</a:t>
            </a:r>
          </a:p>
          <a:p>
            <a:pPr marL="400050" lvl="1" indent="0">
              <a:buNone/>
            </a:pPr>
            <a:r>
              <a:rPr lang="en-US" sz="3000" dirty="0"/>
              <a:t>[..] an </a:t>
            </a:r>
            <a:r>
              <a:rPr lang="en-US" sz="3000" dirty="0">
                <a:solidFill>
                  <a:srgbClr val="FF0000"/>
                </a:solidFill>
              </a:rPr>
              <a:t>international design study </a:t>
            </a:r>
            <a:r>
              <a:rPr lang="en-US" sz="3000" dirty="0"/>
              <a:t>for a </a:t>
            </a:r>
            <a:r>
              <a:rPr lang="en-US" sz="3000" dirty="0" err="1">
                <a:solidFill>
                  <a:srgbClr val="FF0000"/>
                </a:solidFill>
              </a:rPr>
              <a:t>muon</a:t>
            </a:r>
            <a:r>
              <a:rPr lang="en-US" sz="3000" dirty="0">
                <a:solidFill>
                  <a:srgbClr val="FF0000"/>
                </a:solidFill>
              </a:rPr>
              <a:t> collider</a:t>
            </a:r>
            <a:r>
              <a:rPr lang="en-US" sz="3000" dirty="0"/>
              <a:t>, as it represents a unique opportunity to achieve a multi-</a:t>
            </a:r>
            <a:r>
              <a:rPr lang="en-US" sz="3000" dirty="0" err="1"/>
              <a:t>TeV</a:t>
            </a:r>
            <a:r>
              <a:rPr lang="en-US" sz="3000" dirty="0"/>
              <a:t> energy domain beyond the reach of </a:t>
            </a:r>
            <a:r>
              <a:rPr lang="en-US" sz="3000" dirty="0" err="1" smtClean="0"/>
              <a:t>e</a:t>
            </a:r>
            <a:r>
              <a:rPr lang="en-US" sz="3000" baseline="30000" dirty="0" err="1" smtClean="0"/>
              <a:t>+</a:t>
            </a:r>
            <a:r>
              <a:rPr lang="en-US" sz="3000" dirty="0" err="1" smtClean="0"/>
              <a:t>e</a:t>
            </a:r>
            <a:r>
              <a:rPr lang="en-US" sz="3000" baseline="30000" dirty="0" smtClean="0"/>
              <a:t>-</a:t>
            </a:r>
            <a:r>
              <a:rPr lang="en-US" sz="3000" dirty="0" smtClean="0"/>
              <a:t> - </a:t>
            </a:r>
            <a:r>
              <a:rPr lang="en-US" sz="3000" dirty="0" smtClean="0"/>
              <a:t>colliders</a:t>
            </a:r>
            <a:r>
              <a:rPr lang="en-US" sz="3000" dirty="0"/>
              <a:t>, and potentially within a more compact circular tunnel than for a hadron collider. The biggest challenge remains to produce an intense beam of cooled </a:t>
            </a:r>
            <a:r>
              <a:rPr lang="en-US" sz="3000" dirty="0" err="1"/>
              <a:t>muons</a:t>
            </a:r>
            <a:r>
              <a:rPr lang="en-US" sz="3000" dirty="0"/>
              <a:t>, but novel ideas are being explored</a:t>
            </a:r>
            <a:r>
              <a:rPr lang="en-US" sz="3000" dirty="0" smtClean="0"/>
              <a:t>;</a:t>
            </a:r>
          </a:p>
          <a:p>
            <a:pPr marL="400050" lvl="1" indent="0">
              <a:buNone/>
            </a:pPr>
            <a:endParaRPr lang="en-US" sz="3000" i="1" dirty="0" smtClean="0"/>
          </a:p>
          <a:p>
            <a:pPr marL="400050" lvl="1" indent="0">
              <a:buNone/>
            </a:pPr>
            <a:endParaRPr lang="en-US" sz="3000" i="1" dirty="0" smtClean="0"/>
          </a:p>
          <a:p>
            <a:pPr marL="0" indent="0">
              <a:buNone/>
            </a:pPr>
            <a:r>
              <a:rPr lang="en-US" sz="3400" b="1" dirty="0" smtClean="0"/>
              <a:t>To start implementing this the Laboratory Directors Group has established an international </a:t>
            </a:r>
            <a:r>
              <a:rPr lang="en-US" sz="3400" b="1" dirty="0" err="1" smtClean="0"/>
              <a:t>muon</a:t>
            </a:r>
            <a:r>
              <a:rPr lang="en-US" sz="3400" b="1" dirty="0" smtClean="0"/>
              <a:t> collider collaboration on July 2</a:t>
            </a:r>
            <a:r>
              <a:rPr lang="en-US" sz="3400" b="1" baseline="30000" dirty="0" smtClean="0"/>
              <a:t>nd</a:t>
            </a:r>
            <a:r>
              <a:rPr lang="en-US" sz="3400" b="1" dirty="0" smtClean="0"/>
              <a:t> 2020</a:t>
            </a:r>
          </a:p>
          <a:p>
            <a:r>
              <a:rPr lang="en-US" sz="3400" dirty="0" smtClean="0"/>
              <a:t>Covering physics, detector and machine</a:t>
            </a:r>
          </a:p>
          <a:p>
            <a:r>
              <a:rPr lang="en-US" sz="3400" dirty="0" smtClean="0"/>
              <a:t>N</a:t>
            </a:r>
            <a:r>
              <a:rPr lang="en-US" sz="3400" dirty="0" smtClean="0"/>
              <a:t>ow are in the process of getting </a:t>
            </a:r>
            <a:r>
              <a:rPr lang="en-US" sz="3400" dirty="0" err="1" smtClean="0"/>
              <a:t>organised</a:t>
            </a:r>
            <a:endParaRPr lang="en-US" sz="3400" dirty="0" smtClean="0"/>
          </a:p>
          <a:p>
            <a:r>
              <a:rPr lang="en-US" sz="3400" dirty="0" smtClean="0"/>
              <a:t>Had first meeting July 3</a:t>
            </a:r>
            <a:r>
              <a:rPr lang="en-US" sz="3400" baseline="30000" dirty="0" smtClean="0"/>
              <a:t>rd</a:t>
            </a:r>
            <a:r>
              <a:rPr lang="en-US" sz="3400" dirty="0"/>
              <a:t> </a:t>
            </a:r>
            <a:r>
              <a:rPr lang="en-US" sz="3400" dirty="0" smtClean="0"/>
              <a:t>2020 (270 participants)</a:t>
            </a:r>
            <a:endParaRPr lang="en-US" sz="3400" dirty="0" smtClean="0"/>
          </a:p>
          <a:p>
            <a:r>
              <a:rPr lang="en-US" sz="3400" dirty="0">
                <a:solidFill>
                  <a:srgbClr val="FF0000"/>
                </a:solidFill>
              </a:rPr>
              <a:t>I</a:t>
            </a:r>
            <a:r>
              <a:rPr lang="en-US" sz="3400" dirty="0" smtClean="0">
                <a:solidFill>
                  <a:srgbClr val="FF0000"/>
                </a:solidFill>
              </a:rPr>
              <a:t>nternational </a:t>
            </a:r>
            <a:r>
              <a:rPr lang="en-US" sz="3400" dirty="0" smtClean="0"/>
              <a:t>design study</a:t>
            </a:r>
          </a:p>
          <a:p>
            <a:pPr lvl="1"/>
            <a:r>
              <a:rPr lang="en-US" sz="3400" dirty="0" smtClean="0"/>
              <a:t>participation of US and IHEP</a:t>
            </a:r>
            <a:endParaRPr lang="en-US" sz="3400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Muon Collider Prospects, ICHEP, July 2020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36A16-944B-E747-AE0C-10E2BBF30E1F}" type="slidenum">
              <a:rPr lang="en-US" smtClean="0"/>
              <a:t>22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08723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1953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Source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352203" y="5351518"/>
            <a:ext cx="35462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What could be made available at CERN (or elsewhere) as a proton driver for a potential test facility?</a:t>
            </a:r>
            <a:endParaRPr lang="en-US" dirty="0"/>
          </a:p>
        </p:txBody>
      </p:sp>
      <p:pic>
        <p:nvPicPr>
          <p:cNvPr id="15" name="Picture 14" descr="p5d.ep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2271" y="3227860"/>
            <a:ext cx="1450865" cy="1492692"/>
          </a:xfrm>
          <a:prstGeom prst="rect">
            <a:avLst/>
          </a:prstGeom>
        </p:spPr>
      </p:pic>
      <p:pic>
        <p:nvPicPr>
          <p:cNvPr id="18" name="Picture 17" descr="p5a.eps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04847" y="3227860"/>
            <a:ext cx="1450866" cy="1492692"/>
          </a:xfrm>
          <a:prstGeom prst="rect">
            <a:avLst/>
          </a:prstGeom>
        </p:spPr>
      </p:pic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Muon Collider Prospects, ICHEP, July 2020</a:t>
            </a:r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190501" y="3298415"/>
            <a:ext cx="5788764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Target has to withstand </a:t>
            </a:r>
            <a:r>
              <a:rPr lang="en-US" b="1" dirty="0" smtClean="0"/>
              <a:t>strong shock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liquid mercury target successfully tested at CERN (MERIT)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but solid target better for safety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or beads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or …</a:t>
            </a:r>
          </a:p>
          <a:p>
            <a:pPr marL="285750" indent="-285750">
              <a:buFont typeface="Arial"/>
              <a:buChar char="•"/>
            </a:pPr>
            <a:endParaRPr lang="en-US" dirty="0"/>
          </a:p>
          <a:p>
            <a:r>
              <a:rPr lang="en-US" dirty="0" smtClean="0"/>
              <a:t>Important power of proton driver O(MW)</a:t>
            </a:r>
          </a:p>
          <a:p>
            <a:r>
              <a:rPr lang="en-US" dirty="0" smtClean="0"/>
              <a:t>need to take care of debris for downstream systems</a:t>
            </a:r>
          </a:p>
          <a:p>
            <a:r>
              <a:rPr lang="en-US" dirty="0" smtClean="0"/>
              <a:t>need to cool </a:t>
            </a:r>
            <a:endParaRPr lang="en-US" dirty="0"/>
          </a:p>
        </p:txBody>
      </p:sp>
      <p:pic>
        <p:nvPicPr>
          <p:cNvPr id="4" name="Picture 3" descr="p0.tif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9022" y="706945"/>
            <a:ext cx="6412223" cy="240139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337778" y="706945"/>
            <a:ext cx="1296336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MAP design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208139" y="716734"/>
            <a:ext cx="252088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Intense proton beam </a:t>
            </a:r>
            <a:r>
              <a:rPr lang="en-US" dirty="0" smtClean="0"/>
              <a:t>is challenging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Need to make choices for the </a:t>
            </a:r>
            <a:r>
              <a:rPr lang="en-US" b="1" dirty="0" smtClean="0"/>
              <a:t>target</a:t>
            </a:r>
          </a:p>
          <a:p>
            <a:endParaRPr lang="en-US" b="1" dirty="0"/>
          </a:p>
          <a:p>
            <a:r>
              <a:rPr lang="en-US" b="1" dirty="0" smtClean="0"/>
              <a:t>Ambitious high-field solenoid</a:t>
            </a:r>
          </a:p>
        </p:txBody>
      </p:sp>
    </p:spTree>
    <p:extLst>
      <p:ext uri="{BB962C8B-B14F-4D97-AF65-F5344CB8AC3E}">
        <p14:creationId xmlns:p14="http://schemas.microsoft.com/office/powerpoint/2010/main" val="2556988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44"/>
            <a:ext cx="8229600" cy="545187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Cooling </a:t>
            </a:r>
            <a:r>
              <a:rPr lang="en-US" dirty="0" smtClean="0"/>
              <a:t>Concept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Muon Collider Prospects, ICHEP, July 2020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24</a:t>
            </a:fld>
            <a:endParaRPr lang="en-US"/>
          </a:p>
        </p:txBody>
      </p:sp>
      <p:pic>
        <p:nvPicPr>
          <p:cNvPr id="9" name="Picture 8" descr="damping.eps"/>
          <p:cNvPicPr>
            <a:picLocks noChangeAspect="1"/>
          </p:cNvPicPr>
          <p:nvPr/>
        </p:nvPicPr>
        <p:blipFill rotWithShape="1">
          <a:blip r:embed="rId2"/>
          <a:srcRect t="25926" b="10091"/>
          <a:stretch/>
        </p:blipFill>
        <p:spPr>
          <a:xfrm>
            <a:off x="271625" y="3454807"/>
            <a:ext cx="4638349" cy="1120691"/>
          </a:xfrm>
          <a:prstGeom prst="rect">
            <a:avLst/>
          </a:prstGeom>
        </p:spPr>
      </p:pic>
      <p:pic>
        <p:nvPicPr>
          <p:cNvPr id="8" name="Picture 7" descr="p2.tif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4955939"/>
            <a:ext cx="8029853" cy="1095787"/>
          </a:xfrm>
          <a:prstGeom prst="rect">
            <a:avLst/>
          </a:prstGeom>
        </p:spPr>
      </p:pic>
      <p:pic>
        <p:nvPicPr>
          <p:cNvPr id="10" name="Picture 9" descr="vcc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02162"/>
            <a:ext cx="6000442" cy="209093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2333" y="1000862"/>
            <a:ext cx="1928533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MAP collaboration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6019800" y="1362850"/>
            <a:ext cx="3192025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Superconducting solenoids</a:t>
            </a:r>
          </a:p>
          <a:p>
            <a:endParaRPr lang="en-US" dirty="0" smtClean="0"/>
          </a:p>
          <a:p>
            <a:r>
              <a:rPr lang="en-US" dirty="0" smtClean="0"/>
              <a:t>High-field normal conducting RF</a:t>
            </a:r>
          </a:p>
          <a:p>
            <a:endParaRPr lang="en-US" dirty="0" smtClean="0"/>
          </a:p>
          <a:p>
            <a:r>
              <a:rPr lang="en-US" dirty="0" smtClean="0"/>
              <a:t>Liquid hydrogen targets</a:t>
            </a:r>
          </a:p>
          <a:p>
            <a:endParaRPr lang="en-US" dirty="0"/>
          </a:p>
          <a:p>
            <a:r>
              <a:rPr lang="en-US" dirty="0"/>
              <a:t>C</a:t>
            </a:r>
            <a:r>
              <a:rPr lang="en-US" dirty="0" smtClean="0"/>
              <a:t>ompact design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4909974" y="814973"/>
            <a:ext cx="4078160" cy="3693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See previous presentation by J. Pasternak</a:t>
            </a:r>
          </a:p>
        </p:txBody>
      </p:sp>
    </p:spTree>
    <p:extLst>
      <p:ext uri="{BB962C8B-B14F-4D97-AF65-F5344CB8AC3E}">
        <p14:creationId xmlns:p14="http://schemas.microsoft.com/office/powerpoint/2010/main" val="41901174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52400" y="1016680"/>
            <a:ext cx="8973581" cy="5456325"/>
          </a:xfrm>
          <a:prstGeom prst="rect">
            <a:avLst/>
          </a:prstGeom>
          <a:solidFill>
            <a:schemeClr val="bg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Content Placeholder 5" descr="Screen Shot 2014-01-02 at 11.54.34 AM.png"/>
          <p:cNvPicPr>
            <a:picLocks noGrp="1" noChangeAspect="1"/>
          </p:cNvPicPr>
          <p:nvPr>
            <p:ph idx="4294967295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58" t="26981" r="5151" b="5647"/>
          <a:stretch/>
        </p:blipFill>
        <p:spPr>
          <a:xfrm>
            <a:off x="581440" y="1269953"/>
            <a:ext cx="7924790" cy="4946670"/>
          </a:xfrm>
          <a:prstGeom prst="rect">
            <a:avLst/>
          </a:prstGeom>
        </p:spPr>
      </p:pic>
      <p:sp>
        <p:nvSpPr>
          <p:cNvPr id="22" name="Rectangle 21"/>
          <p:cNvSpPr/>
          <p:nvPr/>
        </p:nvSpPr>
        <p:spPr>
          <a:xfrm>
            <a:off x="1804085" y="1085378"/>
            <a:ext cx="6929756" cy="449240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Y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0"/>
            <a:ext cx="7278684" cy="753033"/>
          </a:xfrm>
        </p:spPr>
        <p:txBody>
          <a:bodyPr>
            <a:normAutofit fontScale="90000"/>
          </a:bodyPr>
          <a:lstStyle/>
          <a:p>
            <a:r>
              <a:rPr lang="en-US" dirty="0"/>
              <a:t>Cooling: The </a:t>
            </a:r>
            <a:r>
              <a:rPr lang="en-US" dirty="0" err="1"/>
              <a:t>Emittance</a:t>
            </a:r>
            <a:r>
              <a:rPr lang="en-US" dirty="0"/>
              <a:t> Path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8473836" y="6547902"/>
            <a:ext cx="670164" cy="310384"/>
          </a:xfrm>
          <a:prstGeom prst="rect">
            <a:avLst/>
          </a:prstGeom>
        </p:spPr>
        <p:txBody>
          <a:bodyPr/>
          <a:lstStyle/>
          <a:p>
            <a:fld id="{8A5FAC83-C8C4-8046-B35B-A89823688311}" type="slidenum">
              <a:rPr lang="en-US" sz="1200" smtClean="0"/>
              <a:pPr/>
              <a:t>25</a:t>
            </a:fld>
            <a:endParaRPr lang="en-US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3062510" y="6154855"/>
            <a:ext cx="34469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Transverse Emittance (microns)</a:t>
            </a:r>
          </a:p>
        </p:txBody>
      </p:sp>
      <p:sp>
        <p:nvSpPr>
          <p:cNvPr id="8" name="TextBox 7"/>
          <p:cNvSpPr txBox="1"/>
          <p:nvPr/>
        </p:nvSpPr>
        <p:spPr>
          <a:xfrm rot="16200000">
            <a:off x="-1164524" y="3338747"/>
            <a:ext cx="31225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Longitudinal Emittance (mm)</a:t>
            </a:r>
          </a:p>
        </p:txBody>
      </p:sp>
      <p:sp>
        <p:nvSpPr>
          <p:cNvPr id="9" name="Oval 8"/>
          <p:cNvSpPr/>
          <p:nvPr/>
        </p:nvSpPr>
        <p:spPr>
          <a:xfrm>
            <a:off x="8070859" y="1269953"/>
            <a:ext cx="198425" cy="178532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1" name="Straight Connector 10"/>
          <p:cNvCxnSpPr>
            <a:stCxn id="9" idx="4"/>
          </p:cNvCxnSpPr>
          <p:nvPr/>
        </p:nvCxnSpPr>
        <p:spPr>
          <a:xfrm flipH="1">
            <a:off x="8165316" y="1448485"/>
            <a:ext cx="4756" cy="1270049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H="1">
            <a:off x="6024282" y="2718534"/>
            <a:ext cx="2141034" cy="2235705"/>
          </a:xfrm>
          <a:prstGeom prst="line">
            <a:avLst/>
          </a:prstGeom>
          <a:ln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V="1">
            <a:off x="6024282" y="3841635"/>
            <a:ext cx="797641" cy="1112604"/>
          </a:xfrm>
          <a:prstGeom prst="line">
            <a:avLst/>
          </a:prstGeom>
          <a:ln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>
            <a:stCxn id="43" idx="1"/>
            <a:endCxn id="42" idx="5"/>
          </p:cNvCxnSpPr>
          <p:nvPr/>
        </p:nvCxnSpPr>
        <p:spPr>
          <a:xfrm flipH="1" flipV="1">
            <a:off x="2358121" y="2640587"/>
            <a:ext cx="2185694" cy="2240178"/>
          </a:xfrm>
          <a:prstGeom prst="line">
            <a:avLst/>
          </a:prstGeom>
          <a:ln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Rectangle 22"/>
          <p:cNvSpPr/>
          <p:nvPr/>
        </p:nvSpPr>
        <p:spPr>
          <a:xfrm>
            <a:off x="1563794" y="2540097"/>
            <a:ext cx="196530" cy="1784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Rectangle 23"/>
          <p:cNvSpPr/>
          <p:nvPr/>
        </p:nvSpPr>
        <p:spPr>
          <a:xfrm>
            <a:off x="1563794" y="2980941"/>
            <a:ext cx="196530" cy="15744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1" name="Freeform 30"/>
          <p:cNvSpPr/>
          <p:nvPr/>
        </p:nvSpPr>
        <p:spPr>
          <a:xfrm>
            <a:off x="4543815" y="3852130"/>
            <a:ext cx="2257117" cy="1091756"/>
          </a:xfrm>
          <a:custGeom>
            <a:avLst/>
            <a:gdLst>
              <a:gd name="connsiteX0" fmla="*/ 2378911 w 2378911"/>
              <a:gd name="connsiteY0" fmla="*/ 0 h 1082190"/>
              <a:gd name="connsiteX1" fmla="*/ 1140470 w 2378911"/>
              <a:gd name="connsiteY1" fmla="*/ 766228 h 1082190"/>
              <a:gd name="connsiteX2" fmla="*/ 699669 w 2378911"/>
              <a:gd name="connsiteY2" fmla="*/ 902679 h 1082190"/>
              <a:gd name="connsiteX3" fmla="*/ 6981 w 2378911"/>
              <a:gd name="connsiteY3" fmla="*/ 1039131 h 1082190"/>
              <a:gd name="connsiteX0" fmla="*/ 2378911 w 2378911"/>
              <a:gd name="connsiteY0" fmla="*/ 0 h 1092200"/>
              <a:gd name="connsiteX1" fmla="*/ 1140470 w 2378911"/>
              <a:gd name="connsiteY1" fmla="*/ 766228 h 1092200"/>
              <a:gd name="connsiteX2" fmla="*/ 699669 w 2378911"/>
              <a:gd name="connsiteY2" fmla="*/ 965657 h 1092200"/>
              <a:gd name="connsiteX3" fmla="*/ 6981 w 2378911"/>
              <a:gd name="connsiteY3" fmla="*/ 1039131 h 1092200"/>
              <a:gd name="connsiteX0" fmla="*/ 2379283 w 2379283"/>
              <a:gd name="connsiteY0" fmla="*/ 0 h 1097360"/>
              <a:gd name="connsiteX1" fmla="*/ 1340252 w 2379283"/>
              <a:gd name="connsiteY1" fmla="*/ 598288 h 1097360"/>
              <a:gd name="connsiteX2" fmla="*/ 700041 w 2379283"/>
              <a:gd name="connsiteY2" fmla="*/ 965657 h 1097360"/>
              <a:gd name="connsiteX3" fmla="*/ 7353 w 2379283"/>
              <a:gd name="connsiteY3" fmla="*/ 1039131 h 1097360"/>
              <a:gd name="connsiteX0" fmla="*/ 2378810 w 2378810"/>
              <a:gd name="connsiteY0" fmla="*/ 0 h 1087354"/>
              <a:gd name="connsiteX1" fmla="*/ 1339779 w 2378810"/>
              <a:gd name="connsiteY1" fmla="*/ 598288 h 1087354"/>
              <a:gd name="connsiteX2" fmla="*/ 741549 w 2378810"/>
              <a:gd name="connsiteY2" fmla="*/ 913176 h 1087354"/>
              <a:gd name="connsiteX3" fmla="*/ 6880 w 2378810"/>
              <a:gd name="connsiteY3" fmla="*/ 1039131 h 1087354"/>
              <a:gd name="connsiteX0" fmla="*/ 2371930 w 2371930"/>
              <a:gd name="connsiteY0" fmla="*/ 0 h 1039131"/>
              <a:gd name="connsiteX1" fmla="*/ 1332899 w 2371930"/>
              <a:gd name="connsiteY1" fmla="*/ 598288 h 1039131"/>
              <a:gd name="connsiteX2" fmla="*/ 734669 w 2371930"/>
              <a:gd name="connsiteY2" fmla="*/ 913176 h 1039131"/>
              <a:gd name="connsiteX3" fmla="*/ 0 w 2371930"/>
              <a:gd name="connsiteY3" fmla="*/ 1039131 h 1039131"/>
              <a:gd name="connsiteX0" fmla="*/ 2371930 w 2371930"/>
              <a:gd name="connsiteY0" fmla="*/ 0 h 1039131"/>
              <a:gd name="connsiteX1" fmla="*/ 1332899 w 2371930"/>
              <a:gd name="connsiteY1" fmla="*/ 598288 h 1039131"/>
              <a:gd name="connsiteX2" fmla="*/ 734669 w 2371930"/>
              <a:gd name="connsiteY2" fmla="*/ 913176 h 1039131"/>
              <a:gd name="connsiteX3" fmla="*/ 0 w 2371930"/>
              <a:gd name="connsiteY3" fmla="*/ 1039131 h 1039131"/>
              <a:gd name="connsiteX0" fmla="*/ 2371930 w 2371930"/>
              <a:gd name="connsiteY0" fmla="*/ 0 h 1039131"/>
              <a:gd name="connsiteX1" fmla="*/ 1332899 w 2371930"/>
              <a:gd name="connsiteY1" fmla="*/ 598288 h 1039131"/>
              <a:gd name="connsiteX2" fmla="*/ 818631 w 2371930"/>
              <a:gd name="connsiteY2" fmla="*/ 881687 h 1039131"/>
              <a:gd name="connsiteX3" fmla="*/ 0 w 2371930"/>
              <a:gd name="connsiteY3" fmla="*/ 1039131 h 1039131"/>
              <a:gd name="connsiteX0" fmla="*/ 2371930 w 2371930"/>
              <a:gd name="connsiteY0" fmla="*/ 0 h 1039131"/>
              <a:gd name="connsiteX1" fmla="*/ 1332899 w 2371930"/>
              <a:gd name="connsiteY1" fmla="*/ 598288 h 1039131"/>
              <a:gd name="connsiteX2" fmla="*/ 818631 w 2371930"/>
              <a:gd name="connsiteY2" fmla="*/ 881687 h 1039131"/>
              <a:gd name="connsiteX3" fmla="*/ 0 w 2371930"/>
              <a:gd name="connsiteY3" fmla="*/ 1039131 h 1039131"/>
              <a:gd name="connsiteX0" fmla="*/ 2371930 w 2371930"/>
              <a:gd name="connsiteY0" fmla="*/ 0 h 1039131"/>
              <a:gd name="connsiteX1" fmla="*/ 1332899 w 2371930"/>
              <a:gd name="connsiteY1" fmla="*/ 598288 h 1039131"/>
              <a:gd name="connsiteX2" fmla="*/ 818631 w 2371930"/>
              <a:gd name="connsiteY2" fmla="*/ 881687 h 1039131"/>
              <a:gd name="connsiteX3" fmla="*/ 0 w 2371930"/>
              <a:gd name="connsiteY3" fmla="*/ 1039131 h 1039131"/>
              <a:gd name="connsiteX0" fmla="*/ 2371930 w 2371930"/>
              <a:gd name="connsiteY0" fmla="*/ 0 h 1039131"/>
              <a:gd name="connsiteX1" fmla="*/ 1364385 w 2371930"/>
              <a:gd name="connsiteY1" fmla="*/ 608784 h 1039131"/>
              <a:gd name="connsiteX2" fmla="*/ 818631 w 2371930"/>
              <a:gd name="connsiteY2" fmla="*/ 881687 h 1039131"/>
              <a:gd name="connsiteX3" fmla="*/ 0 w 2371930"/>
              <a:gd name="connsiteY3" fmla="*/ 1039131 h 10391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71930" h="1039131">
                <a:moveTo>
                  <a:pt x="2371930" y="0"/>
                </a:moveTo>
                <a:cubicBezTo>
                  <a:pt x="1892646" y="307890"/>
                  <a:pt x="1623268" y="461836"/>
                  <a:pt x="1364385" y="608784"/>
                </a:cubicBezTo>
                <a:cubicBezTo>
                  <a:pt x="1105502" y="755732"/>
                  <a:pt x="1046029" y="809963"/>
                  <a:pt x="818631" y="881687"/>
                </a:cubicBezTo>
                <a:cubicBezTo>
                  <a:pt x="591234" y="953412"/>
                  <a:pt x="395322" y="997146"/>
                  <a:pt x="0" y="1039131"/>
                </a:cubicBezTo>
              </a:path>
            </a:pathLst>
          </a:custGeom>
          <a:ln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9" name="Group 19"/>
          <p:cNvGrpSpPr/>
          <p:nvPr/>
        </p:nvGrpSpPr>
        <p:grpSpPr>
          <a:xfrm>
            <a:off x="6486274" y="4324001"/>
            <a:ext cx="1326910" cy="1330063"/>
            <a:chOff x="6486274" y="4324001"/>
            <a:chExt cx="1326910" cy="1330063"/>
          </a:xfrm>
        </p:grpSpPr>
        <p:sp>
          <p:nvSpPr>
            <p:cNvPr id="45" name="TextBox 44"/>
            <p:cNvSpPr txBox="1"/>
            <p:nvPr/>
          </p:nvSpPr>
          <p:spPr>
            <a:xfrm>
              <a:off x="6757917" y="5007733"/>
              <a:ext cx="105526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0000FF"/>
                  </a:solidFill>
                </a:rPr>
                <a:t>Bunch</a:t>
              </a:r>
            </a:p>
            <a:p>
              <a:r>
                <a:rPr lang="en-US" dirty="0">
                  <a:solidFill>
                    <a:srgbClr val="0000FF"/>
                  </a:solidFill>
                </a:rPr>
                <a:t>Merge</a:t>
              </a:r>
            </a:p>
          </p:txBody>
        </p:sp>
        <p:cxnSp>
          <p:nvCxnSpPr>
            <p:cNvPr id="47" name="Straight Arrow Connector 46"/>
            <p:cNvCxnSpPr/>
            <p:nvPr/>
          </p:nvCxnSpPr>
          <p:spPr>
            <a:xfrm flipH="1" flipV="1">
              <a:off x="6486274" y="4324001"/>
              <a:ext cx="573732" cy="76071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Group 27"/>
          <p:cNvGrpSpPr/>
          <p:nvPr/>
        </p:nvGrpSpPr>
        <p:grpSpPr>
          <a:xfrm>
            <a:off x="3985259" y="4854620"/>
            <a:ext cx="727922" cy="293210"/>
            <a:chOff x="3985259" y="4854620"/>
            <a:chExt cx="727922" cy="293210"/>
          </a:xfrm>
        </p:grpSpPr>
        <p:sp>
          <p:nvSpPr>
            <p:cNvPr id="43" name="Oval 42"/>
            <p:cNvSpPr/>
            <p:nvPr/>
          </p:nvSpPr>
          <p:spPr>
            <a:xfrm>
              <a:off x="4514756" y="4854620"/>
              <a:ext cx="198425" cy="178532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51" name="Straight Arrow Connector 50"/>
            <p:cNvCxnSpPr>
              <a:endCxn id="43" idx="3"/>
            </p:cNvCxnSpPr>
            <p:nvPr/>
          </p:nvCxnSpPr>
          <p:spPr>
            <a:xfrm flipV="1">
              <a:off x="3985259" y="5007007"/>
              <a:ext cx="558556" cy="140823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Group 29"/>
          <p:cNvGrpSpPr/>
          <p:nvPr/>
        </p:nvGrpSpPr>
        <p:grpSpPr>
          <a:xfrm>
            <a:off x="1693888" y="1666142"/>
            <a:ext cx="2342330" cy="1003905"/>
            <a:chOff x="1693888" y="1542356"/>
            <a:chExt cx="2342330" cy="1132923"/>
          </a:xfrm>
        </p:grpSpPr>
        <p:sp>
          <p:nvSpPr>
            <p:cNvPr id="42" name="Oval 41"/>
            <p:cNvSpPr/>
            <p:nvPr/>
          </p:nvSpPr>
          <p:spPr>
            <a:xfrm>
              <a:off x="2188755" y="2448258"/>
              <a:ext cx="198425" cy="227021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1693888" y="1542356"/>
              <a:ext cx="234233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FF00FF"/>
                  </a:solidFill>
                </a:rPr>
                <a:t>For acceleration to</a:t>
              </a:r>
              <a:br>
                <a:rPr lang="en-US" dirty="0">
                  <a:solidFill>
                    <a:srgbClr val="FF00FF"/>
                  </a:solidFill>
                </a:rPr>
              </a:br>
              <a:r>
                <a:rPr lang="en-US" dirty="0">
                  <a:solidFill>
                    <a:srgbClr val="FF00FF"/>
                  </a:solidFill>
                </a:rPr>
                <a:t>multi-</a:t>
              </a:r>
              <a:r>
                <a:rPr lang="en-US" dirty="0" err="1">
                  <a:solidFill>
                    <a:srgbClr val="FF00FF"/>
                  </a:solidFill>
                </a:rPr>
                <a:t>TeV</a:t>
              </a:r>
              <a:r>
                <a:rPr lang="en-US" dirty="0">
                  <a:solidFill>
                    <a:srgbClr val="FF00FF"/>
                  </a:solidFill>
                </a:rPr>
                <a:t> collider</a:t>
              </a:r>
            </a:p>
          </p:txBody>
        </p:sp>
        <p:cxnSp>
          <p:nvCxnSpPr>
            <p:cNvPr id="55" name="Straight Arrow Connector 54"/>
            <p:cNvCxnSpPr/>
            <p:nvPr/>
          </p:nvCxnSpPr>
          <p:spPr>
            <a:xfrm>
              <a:off x="2292356" y="2153553"/>
              <a:ext cx="0" cy="323422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0" name="Oval 59"/>
          <p:cNvSpPr/>
          <p:nvPr/>
        </p:nvSpPr>
        <p:spPr>
          <a:xfrm>
            <a:off x="8070859" y="2629268"/>
            <a:ext cx="198425" cy="178532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6" name="Group 34"/>
          <p:cNvGrpSpPr/>
          <p:nvPr/>
        </p:nvGrpSpPr>
        <p:grpSpPr>
          <a:xfrm>
            <a:off x="2128469" y="3635004"/>
            <a:ext cx="1292911" cy="646331"/>
            <a:chOff x="1846995" y="3731907"/>
            <a:chExt cx="1292911" cy="646331"/>
          </a:xfrm>
        </p:grpSpPr>
        <p:sp>
          <p:nvSpPr>
            <p:cNvPr id="49" name="TextBox 48"/>
            <p:cNvSpPr txBox="1"/>
            <p:nvPr/>
          </p:nvSpPr>
          <p:spPr>
            <a:xfrm>
              <a:off x="1846995" y="3731907"/>
              <a:ext cx="108576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0000FF"/>
                  </a:solidFill>
                </a:rPr>
                <a:t>Final</a:t>
              </a:r>
            </a:p>
            <a:p>
              <a:r>
                <a:rPr lang="en-US" dirty="0">
                  <a:solidFill>
                    <a:srgbClr val="0000FF"/>
                  </a:solidFill>
                </a:rPr>
                <a:t>Cooling</a:t>
              </a:r>
            </a:p>
          </p:txBody>
        </p:sp>
        <p:cxnSp>
          <p:nvCxnSpPr>
            <p:cNvPr id="40" name="Straight Arrow Connector 39"/>
            <p:cNvCxnSpPr/>
            <p:nvPr/>
          </p:nvCxnSpPr>
          <p:spPr>
            <a:xfrm flipV="1">
              <a:off x="2636520" y="3870406"/>
              <a:ext cx="503386" cy="179295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" name="Group 31"/>
          <p:cNvGrpSpPr/>
          <p:nvPr/>
        </p:nvGrpSpPr>
        <p:grpSpPr>
          <a:xfrm>
            <a:off x="4517719" y="3899414"/>
            <a:ext cx="1521813" cy="953384"/>
            <a:chOff x="4040634" y="2724736"/>
            <a:chExt cx="1521813" cy="953384"/>
          </a:xfrm>
        </p:grpSpPr>
        <p:sp>
          <p:nvSpPr>
            <p:cNvPr id="48" name="TextBox 47"/>
            <p:cNvSpPr txBox="1"/>
            <p:nvPr/>
          </p:nvSpPr>
          <p:spPr>
            <a:xfrm>
              <a:off x="4040634" y="2724736"/>
              <a:ext cx="152181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0000FF"/>
                  </a:solidFill>
                </a:rPr>
                <a:t>post-merge 6D Cooling</a:t>
              </a:r>
            </a:p>
          </p:txBody>
        </p:sp>
        <p:cxnSp>
          <p:nvCxnSpPr>
            <p:cNvPr id="41" name="Straight Arrow Connector 40"/>
            <p:cNvCxnSpPr/>
            <p:nvPr/>
          </p:nvCxnSpPr>
          <p:spPr>
            <a:xfrm>
              <a:off x="4610316" y="3345775"/>
              <a:ext cx="153436" cy="332345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9" name="Group 25"/>
          <p:cNvGrpSpPr/>
          <p:nvPr/>
        </p:nvGrpSpPr>
        <p:grpSpPr>
          <a:xfrm>
            <a:off x="3693849" y="1795204"/>
            <a:ext cx="3631361" cy="1448144"/>
            <a:chOff x="3693849" y="1795204"/>
            <a:chExt cx="3631361" cy="1448144"/>
          </a:xfrm>
        </p:grpSpPr>
        <p:sp>
          <p:nvSpPr>
            <p:cNvPr id="10" name="Isosceles Triangle 9"/>
            <p:cNvSpPr/>
            <p:nvPr/>
          </p:nvSpPr>
          <p:spPr>
            <a:xfrm>
              <a:off x="6674648" y="2980941"/>
              <a:ext cx="294550" cy="262407"/>
            </a:xfrm>
            <a:prstGeom prst="triangle">
              <a:avLst/>
            </a:prstGeom>
            <a:solidFill>
              <a:srgbClr val="FF00FF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FF"/>
                </a:solidFill>
              </a:endParaRPr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3693849" y="1795204"/>
              <a:ext cx="3631361" cy="92333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rgbClr val="FF00FF"/>
                  </a:solidFill>
                </a:rPr>
                <a:t>For acceleration to </a:t>
              </a:r>
              <a:r>
                <a:rPr lang="en-US" dirty="0" err="1">
                  <a:solidFill>
                    <a:srgbClr val="FF00FF"/>
                  </a:solidFill>
                </a:rPr>
                <a:t>NuMAX</a:t>
              </a:r>
              <a:r>
                <a:rPr lang="en-US" dirty="0">
                  <a:solidFill>
                    <a:srgbClr val="FF00FF"/>
                  </a:solidFill>
                </a:rPr>
                <a:t> (325MHz injector acceptance 3mm,24mm)</a:t>
              </a:r>
            </a:p>
          </p:txBody>
        </p:sp>
        <p:cxnSp>
          <p:nvCxnSpPr>
            <p:cNvPr id="56" name="Straight Arrow Connector 55"/>
            <p:cNvCxnSpPr>
              <a:endCxn id="10" idx="1"/>
            </p:cNvCxnSpPr>
            <p:nvPr/>
          </p:nvCxnSpPr>
          <p:spPr>
            <a:xfrm>
              <a:off x="6024282" y="2629268"/>
              <a:ext cx="724004" cy="482877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3" name="Straight Connector 32"/>
          <p:cNvCxnSpPr>
            <a:stCxn id="60" idx="6"/>
            <a:endCxn id="10" idx="5"/>
          </p:cNvCxnSpPr>
          <p:nvPr/>
        </p:nvCxnSpPr>
        <p:spPr>
          <a:xfrm flipH="1">
            <a:off x="6895561" y="2718534"/>
            <a:ext cx="1373723" cy="393611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30" name="Group 24"/>
          <p:cNvGrpSpPr/>
          <p:nvPr/>
        </p:nvGrpSpPr>
        <p:grpSpPr>
          <a:xfrm>
            <a:off x="7560733" y="2957674"/>
            <a:ext cx="1501709" cy="646331"/>
            <a:chOff x="5752925" y="1770275"/>
            <a:chExt cx="1501709" cy="646331"/>
          </a:xfrm>
        </p:grpSpPr>
        <p:sp>
          <p:nvSpPr>
            <p:cNvPr id="64" name="TextBox 63"/>
            <p:cNvSpPr txBox="1"/>
            <p:nvPr/>
          </p:nvSpPr>
          <p:spPr>
            <a:xfrm>
              <a:off x="5836652" y="1770275"/>
              <a:ext cx="141798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rgbClr val="FF0000"/>
                  </a:solidFill>
                </a:rPr>
                <a:t>Initial Cooling</a:t>
              </a:r>
            </a:p>
          </p:txBody>
        </p:sp>
        <p:cxnSp>
          <p:nvCxnSpPr>
            <p:cNvPr id="65" name="Straight Arrow Connector 64"/>
            <p:cNvCxnSpPr/>
            <p:nvPr/>
          </p:nvCxnSpPr>
          <p:spPr>
            <a:xfrm flipH="1" flipV="1">
              <a:off x="5752925" y="1793620"/>
              <a:ext cx="510126" cy="164145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Date Placeholder 2"/>
          <p:cNvSpPr>
            <a:spLocks noGrp="1"/>
          </p:cNvSpPr>
          <p:nvPr>
            <p:ph type="dt" sz="half" idx="4294967295"/>
          </p:nvPr>
        </p:nvSpPr>
        <p:spPr>
          <a:xfrm>
            <a:off x="0" y="6473005"/>
            <a:ext cx="1804085" cy="365125"/>
          </a:xfrm>
          <a:prstGeom prst="rect">
            <a:avLst/>
          </a:prstGeom>
        </p:spPr>
        <p:txBody>
          <a:bodyPr/>
          <a:lstStyle/>
          <a:p>
            <a:r>
              <a:rPr lang="fr-CH" smtClean="0"/>
              <a:t>D. Schulte</a:t>
            </a:r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4294967295"/>
          </p:nvPr>
        </p:nvSpPr>
        <p:spPr>
          <a:xfrm>
            <a:off x="2557411" y="6493161"/>
            <a:ext cx="4821592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Muon Collider Prospects, ICHEP, July 2020</a:t>
            </a:r>
            <a:endParaRPr lang="en-US" dirty="0"/>
          </a:p>
        </p:txBody>
      </p:sp>
      <p:grpSp>
        <p:nvGrpSpPr>
          <p:cNvPr id="32" name="Group 58"/>
          <p:cNvGrpSpPr/>
          <p:nvPr/>
        </p:nvGrpSpPr>
        <p:grpSpPr>
          <a:xfrm>
            <a:off x="7221441" y="984775"/>
            <a:ext cx="1904540" cy="1609101"/>
            <a:chOff x="3870811" y="2203444"/>
            <a:chExt cx="1904540" cy="1691957"/>
          </a:xfrm>
        </p:grpSpPr>
        <p:sp>
          <p:nvSpPr>
            <p:cNvPr id="66" name="Rectangle 65"/>
            <p:cNvSpPr/>
            <p:nvPr/>
          </p:nvSpPr>
          <p:spPr>
            <a:xfrm>
              <a:off x="3886200" y="2203444"/>
              <a:ext cx="1828799" cy="1691957"/>
            </a:xfrm>
            <a:prstGeom prst="rect">
              <a:avLst/>
            </a:prstGeom>
            <a:solidFill>
              <a:schemeClr val="bg1">
                <a:lumMod val="50000"/>
                <a:alpha val="4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4756324" y="2236992"/>
              <a:ext cx="101902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Target</a:t>
              </a:r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4736316" y="3166214"/>
              <a:ext cx="97868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Phase</a:t>
              </a:r>
            </a:p>
            <a:p>
              <a:r>
                <a:rPr lang="en-US" dirty="0"/>
                <a:t>Rotator</a:t>
              </a:r>
            </a:p>
          </p:txBody>
        </p:sp>
        <p:sp>
          <p:nvSpPr>
            <p:cNvPr id="71" name="TextBox 70"/>
            <p:cNvSpPr txBox="1"/>
            <p:nvPr/>
          </p:nvSpPr>
          <p:spPr>
            <a:xfrm rot="16200000">
              <a:off x="3284160" y="2790095"/>
              <a:ext cx="157341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/>
                <a:t>Front End</a:t>
              </a: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5044835" y="2550567"/>
              <a:ext cx="266807" cy="738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latin typeface="Wingdings"/>
                  <a:ea typeface="Wingdings"/>
                  <a:cs typeface="Wingdings"/>
                  <a:sym typeface="Wingdings"/>
                </a:rPr>
                <a:t></a:t>
              </a:r>
            </a:p>
            <a:p>
              <a:r>
                <a:rPr lang="en-US" sz="1400" dirty="0">
                  <a:latin typeface="Wingdings"/>
                  <a:ea typeface="Wingdings"/>
                  <a:cs typeface="Wingdings"/>
                  <a:sym typeface="Wingdings"/>
                </a:rPr>
                <a:t></a:t>
              </a:r>
            </a:p>
            <a:p>
              <a:r>
                <a:rPr lang="en-US" sz="1400" dirty="0">
                  <a:latin typeface="Wingdings"/>
                  <a:ea typeface="Wingdings"/>
                  <a:cs typeface="Wingdings"/>
                  <a:sym typeface="Wingdings"/>
                </a:rPr>
                <a:t></a:t>
              </a:r>
              <a:endParaRPr lang="en-US" sz="1400" dirty="0"/>
            </a:p>
          </p:txBody>
        </p:sp>
      </p:grpSp>
      <p:grpSp>
        <p:nvGrpSpPr>
          <p:cNvPr id="34" name="Group 18"/>
          <p:cNvGrpSpPr/>
          <p:nvPr/>
        </p:nvGrpSpPr>
        <p:grpSpPr>
          <a:xfrm>
            <a:off x="6748286" y="4109822"/>
            <a:ext cx="2178193" cy="923330"/>
            <a:chOff x="6705145" y="3989598"/>
            <a:chExt cx="2178193" cy="923330"/>
          </a:xfrm>
        </p:grpSpPr>
        <p:sp>
          <p:nvSpPr>
            <p:cNvPr id="73" name="TextBox 72"/>
            <p:cNvSpPr txBox="1"/>
            <p:nvPr/>
          </p:nvSpPr>
          <p:spPr>
            <a:xfrm>
              <a:off x="6757791" y="3989598"/>
              <a:ext cx="2125547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rgbClr val="0000FF"/>
                  </a:solidFill>
                </a:rPr>
                <a:t>pre-merge</a:t>
              </a:r>
              <a:br>
                <a:rPr lang="en-US" dirty="0">
                  <a:solidFill>
                    <a:srgbClr val="0000FF"/>
                  </a:solidFill>
                </a:rPr>
              </a:br>
              <a:r>
                <a:rPr lang="en-US" dirty="0">
                  <a:solidFill>
                    <a:srgbClr val="0000FF"/>
                  </a:solidFill>
                </a:rPr>
                <a:t>6D Cooling (original design)</a:t>
              </a:r>
            </a:p>
          </p:txBody>
        </p:sp>
        <p:cxnSp>
          <p:nvCxnSpPr>
            <p:cNvPr id="74" name="Straight Arrow Connector 73"/>
            <p:cNvCxnSpPr/>
            <p:nvPr/>
          </p:nvCxnSpPr>
          <p:spPr>
            <a:xfrm flipH="1" flipV="1">
              <a:off x="6705145" y="4019945"/>
              <a:ext cx="587907" cy="279667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8" name="TextBox 57"/>
          <p:cNvSpPr txBox="1"/>
          <p:nvPr/>
        </p:nvSpPr>
        <p:spPr>
          <a:xfrm>
            <a:off x="7833717" y="2496985"/>
            <a:ext cx="13450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Exit Front End</a:t>
            </a:r>
          </a:p>
          <a:p>
            <a:pPr algn="ctr"/>
            <a:r>
              <a:rPr lang="en-US" sz="1400" dirty="0"/>
              <a:t>(15mm,45mm)</a:t>
            </a:r>
          </a:p>
        </p:txBody>
      </p:sp>
      <p:sp>
        <p:nvSpPr>
          <p:cNvPr id="18" name="Oval 17"/>
          <p:cNvSpPr/>
          <p:nvPr/>
        </p:nvSpPr>
        <p:spPr>
          <a:xfrm>
            <a:off x="1847648" y="1272989"/>
            <a:ext cx="201168" cy="201168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000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013478" y="1133802"/>
            <a:ext cx="55450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Specification</a:t>
            </a:r>
            <a:endParaRPr lang="en-GB" sz="2000" b="1" dirty="0"/>
          </a:p>
        </p:txBody>
      </p:sp>
      <p:sp>
        <p:nvSpPr>
          <p:cNvPr id="17" name="Rectangle 16"/>
          <p:cNvSpPr/>
          <p:nvPr/>
        </p:nvSpPr>
        <p:spPr>
          <a:xfrm>
            <a:off x="3732830" y="1839311"/>
            <a:ext cx="3503999" cy="143707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Rectangle 74"/>
          <p:cNvSpPr/>
          <p:nvPr/>
        </p:nvSpPr>
        <p:spPr>
          <a:xfrm>
            <a:off x="6459241" y="2717569"/>
            <a:ext cx="1347443" cy="34924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7" name="Rectangle 76"/>
          <p:cNvSpPr/>
          <p:nvPr/>
        </p:nvSpPr>
        <p:spPr>
          <a:xfrm>
            <a:off x="7853528" y="3066809"/>
            <a:ext cx="1105617" cy="637557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Rectangle 85"/>
          <p:cNvSpPr/>
          <p:nvPr/>
        </p:nvSpPr>
        <p:spPr>
          <a:xfrm>
            <a:off x="7023733" y="2675873"/>
            <a:ext cx="957967" cy="178532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5" name="Picture 84" descr="p4.tiff"/>
          <p:cNvPicPr>
            <a:picLocks noChangeAspect="1"/>
          </p:cNvPicPr>
          <p:nvPr/>
        </p:nvPicPr>
        <p:blipFill rotWithShape="1">
          <a:blip r:embed="rId3"/>
          <a:srcRect l="36062" r="39217" b="50107"/>
          <a:stretch/>
        </p:blipFill>
        <p:spPr>
          <a:xfrm rot="10800000">
            <a:off x="4414137" y="983631"/>
            <a:ext cx="2260511" cy="2259717"/>
          </a:xfrm>
          <a:prstGeom prst="rect">
            <a:avLst/>
          </a:prstGeom>
        </p:spPr>
      </p:pic>
      <p:cxnSp>
        <p:nvCxnSpPr>
          <p:cNvPr id="36" name="Straight Arrow Connector 35"/>
          <p:cNvCxnSpPr/>
          <p:nvPr/>
        </p:nvCxnSpPr>
        <p:spPr>
          <a:xfrm>
            <a:off x="6748286" y="2365129"/>
            <a:ext cx="1233414" cy="592545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7" name="Straight Arrow Connector 86"/>
          <p:cNvCxnSpPr/>
          <p:nvPr/>
        </p:nvCxnSpPr>
        <p:spPr>
          <a:xfrm>
            <a:off x="6163971" y="2494325"/>
            <a:ext cx="1161239" cy="1109680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8" name="Straight Arrow Connector 87"/>
          <p:cNvCxnSpPr/>
          <p:nvPr/>
        </p:nvCxnSpPr>
        <p:spPr>
          <a:xfrm>
            <a:off x="5662930" y="2854405"/>
            <a:ext cx="796311" cy="1255417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9" name="Straight Arrow Connector 88"/>
          <p:cNvCxnSpPr/>
          <p:nvPr/>
        </p:nvCxnSpPr>
        <p:spPr>
          <a:xfrm>
            <a:off x="5240837" y="2515078"/>
            <a:ext cx="422093" cy="2105642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0" name="Straight Arrow Connector 89"/>
          <p:cNvCxnSpPr/>
          <p:nvPr/>
        </p:nvCxnSpPr>
        <p:spPr>
          <a:xfrm flipH="1">
            <a:off x="3507288" y="2540097"/>
            <a:ext cx="1205893" cy="1233406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1" name="TextBox 90"/>
          <p:cNvSpPr txBox="1"/>
          <p:nvPr/>
        </p:nvSpPr>
        <p:spPr>
          <a:xfrm>
            <a:off x="2296734" y="4760532"/>
            <a:ext cx="18605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FF"/>
                </a:solidFill>
              </a:rPr>
              <a:t>For acceleration</a:t>
            </a:r>
          </a:p>
          <a:p>
            <a:r>
              <a:rPr lang="en-US" dirty="0">
                <a:solidFill>
                  <a:srgbClr val="FF00FF"/>
                </a:solidFill>
              </a:rPr>
              <a:t>to Higgs Factory</a:t>
            </a:r>
          </a:p>
        </p:txBody>
      </p:sp>
      <p:sp>
        <p:nvSpPr>
          <p:cNvPr id="93" name="TextBox 92"/>
          <p:cNvSpPr txBox="1"/>
          <p:nvPr/>
        </p:nvSpPr>
        <p:spPr>
          <a:xfrm>
            <a:off x="7176884" y="6216623"/>
            <a:ext cx="1928533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MAP collaboration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21096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212108" y="860778"/>
            <a:ext cx="8913874" cy="5612227"/>
          </a:xfrm>
          <a:prstGeom prst="rect">
            <a:avLst/>
          </a:prstGeom>
          <a:solidFill>
            <a:schemeClr val="bg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Content Placeholder 5" descr="Screen Shot 2014-01-02 at 11.54.34 AM.png"/>
          <p:cNvPicPr>
            <a:picLocks noGrp="1" noChangeAspect="1"/>
          </p:cNvPicPr>
          <p:nvPr>
            <p:ph idx="4294967295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58" t="26981" r="5151" b="5647"/>
          <a:stretch/>
        </p:blipFill>
        <p:spPr>
          <a:xfrm>
            <a:off x="581440" y="1269953"/>
            <a:ext cx="7924790" cy="4946670"/>
          </a:xfrm>
          <a:prstGeom prst="rect">
            <a:avLst/>
          </a:prstGeom>
        </p:spPr>
      </p:pic>
      <p:sp>
        <p:nvSpPr>
          <p:cNvPr id="22" name="Rectangle 21"/>
          <p:cNvSpPr/>
          <p:nvPr/>
        </p:nvSpPr>
        <p:spPr>
          <a:xfrm>
            <a:off x="1775959" y="1102108"/>
            <a:ext cx="6929756" cy="449240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Y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0"/>
            <a:ext cx="7278684" cy="753033"/>
          </a:xfrm>
        </p:spPr>
        <p:txBody>
          <a:bodyPr>
            <a:normAutofit fontScale="90000"/>
          </a:bodyPr>
          <a:lstStyle/>
          <a:p>
            <a:r>
              <a:rPr lang="en-US" dirty="0"/>
              <a:t>Cooling: The </a:t>
            </a:r>
            <a:r>
              <a:rPr lang="en-US" dirty="0" err="1"/>
              <a:t>Emittance</a:t>
            </a:r>
            <a:r>
              <a:rPr lang="en-US" dirty="0"/>
              <a:t> Path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8473836" y="6547902"/>
            <a:ext cx="670164" cy="310384"/>
          </a:xfrm>
          <a:prstGeom prst="rect">
            <a:avLst/>
          </a:prstGeom>
        </p:spPr>
        <p:txBody>
          <a:bodyPr/>
          <a:lstStyle/>
          <a:p>
            <a:fld id="{8A5FAC83-C8C4-8046-B35B-A89823688311}" type="slidenum">
              <a:rPr lang="en-US" sz="1200" smtClean="0"/>
              <a:pPr/>
              <a:t>26</a:t>
            </a:fld>
            <a:endParaRPr lang="en-US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3062510" y="6154855"/>
            <a:ext cx="34469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Transverse Emittance (microns)</a:t>
            </a:r>
          </a:p>
        </p:txBody>
      </p:sp>
      <p:sp>
        <p:nvSpPr>
          <p:cNvPr id="8" name="TextBox 7"/>
          <p:cNvSpPr txBox="1"/>
          <p:nvPr/>
        </p:nvSpPr>
        <p:spPr>
          <a:xfrm rot="16200000">
            <a:off x="-1164524" y="3338747"/>
            <a:ext cx="31225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Longitudinal Emittance (mm)</a:t>
            </a:r>
          </a:p>
        </p:txBody>
      </p:sp>
      <p:sp>
        <p:nvSpPr>
          <p:cNvPr id="9" name="Oval 8"/>
          <p:cNvSpPr/>
          <p:nvPr/>
        </p:nvSpPr>
        <p:spPr>
          <a:xfrm>
            <a:off x="8070859" y="1269953"/>
            <a:ext cx="198425" cy="178532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1" name="Straight Connector 10"/>
          <p:cNvCxnSpPr>
            <a:stCxn id="9" idx="4"/>
          </p:cNvCxnSpPr>
          <p:nvPr/>
        </p:nvCxnSpPr>
        <p:spPr>
          <a:xfrm flipH="1">
            <a:off x="8165316" y="1448485"/>
            <a:ext cx="4756" cy="1270049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H="1">
            <a:off x="6024282" y="2718534"/>
            <a:ext cx="2141034" cy="2235705"/>
          </a:xfrm>
          <a:prstGeom prst="line">
            <a:avLst/>
          </a:prstGeom>
          <a:ln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V="1">
            <a:off x="6024282" y="3841635"/>
            <a:ext cx="797641" cy="1112604"/>
          </a:xfrm>
          <a:prstGeom prst="line">
            <a:avLst/>
          </a:prstGeom>
          <a:ln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>
            <a:stCxn id="43" idx="1"/>
            <a:endCxn id="42" idx="5"/>
          </p:cNvCxnSpPr>
          <p:nvPr/>
        </p:nvCxnSpPr>
        <p:spPr>
          <a:xfrm flipH="1" flipV="1">
            <a:off x="2358121" y="2640587"/>
            <a:ext cx="2185694" cy="2240178"/>
          </a:xfrm>
          <a:prstGeom prst="line">
            <a:avLst/>
          </a:prstGeom>
          <a:ln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Rectangle 22"/>
          <p:cNvSpPr/>
          <p:nvPr/>
        </p:nvSpPr>
        <p:spPr>
          <a:xfrm>
            <a:off x="1563794" y="2540097"/>
            <a:ext cx="196530" cy="1784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Rectangle 23"/>
          <p:cNvSpPr/>
          <p:nvPr/>
        </p:nvSpPr>
        <p:spPr>
          <a:xfrm>
            <a:off x="1563794" y="2980941"/>
            <a:ext cx="196530" cy="15744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1" name="Freeform 30"/>
          <p:cNvSpPr/>
          <p:nvPr/>
        </p:nvSpPr>
        <p:spPr>
          <a:xfrm>
            <a:off x="4543815" y="3852130"/>
            <a:ext cx="2257117" cy="1091756"/>
          </a:xfrm>
          <a:custGeom>
            <a:avLst/>
            <a:gdLst>
              <a:gd name="connsiteX0" fmla="*/ 2378911 w 2378911"/>
              <a:gd name="connsiteY0" fmla="*/ 0 h 1082190"/>
              <a:gd name="connsiteX1" fmla="*/ 1140470 w 2378911"/>
              <a:gd name="connsiteY1" fmla="*/ 766228 h 1082190"/>
              <a:gd name="connsiteX2" fmla="*/ 699669 w 2378911"/>
              <a:gd name="connsiteY2" fmla="*/ 902679 h 1082190"/>
              <a:gd name="connsiteX3" fmla="*/ 6981 w 2378911"/>
              <a:gd name="connsiteY3" fmla="*/ 1039131 h 1082190"/>
              <a:gd name="connsiteX0" fmla="*/ 2378911 w 2378911"/>
              <a:gd name="connsiteY0" fmla="*/ 0 h 1092200"/>
              <a:gd name="connsiteX1" fmla="*/ 1140470 w 2378911"/>
              <a:gd name="connsiteY1" fmla="*/ 766228 h 1092200"/>
              <a:gd name="connsiteX2" fmla="*/ 699669 w 2378911"/>
              <a:gd name="connsiteY2" fmla="*/ 965657 h 1092200"/>
              <a:gd name="connsiteX3" fmla="*/ 6981 w 2378911"/>
              <a:gd name="connsiteY3" fmla="*/ 1039131 h 1092200"/>
              <a:gd name="connsiteX0" fmla="*/ 2379283 w 2379283"/>
              <a:gd name="connsiteY0" fmla="*/ 0 h 1097360"/>
              <a:gd name="connsiteX1" fmla="*/ 1340252 w 2379283"/>
              <a:gd name="connsiteY1" fmla="*/ 598288 h 1097360"/>
              <a:gd name="connsiteX2" fmla="*/ 700041 w 2379283"/>
              <a:gd name="connsiteY2" fmla="*/ 965657 h 1097360"/>
              <a:gd name="connsiteX3" fmla="*/ 7353 w 2379283"/>
              <a:gd name="connsiteY3" fmla="*/ 1039131 h 1097360"/>
              <a:gd name="connsiteX0" fmla="*/ 2378810 w 2378810"/>
              <a:gd name="connsiteY0" fmla="*/ 0 h 1087354"/>
              <a:gd name="connsiteX1" fmla="*/ 1339779 w 2378810"/>
              <a:gd name="connsiteY1" fmla="*/ 598288 h 1087354"/>
              <a:gd name="connsiteX2" fmla="*/ 741549 w 2378810"/>
              <a:gd name="connsiteY2" fmla="*/ 913176 h 1087354"/>
              <a:gd name="connsiteX3" fmla="*/ 6880 w 2378810"/>
              <a:gd name="connsiteY3" fmla="*/ 1039131 h 1087354"/>
              <a:gd name="connsiteX0" fmla="*/ 2371930 w 2371930"/>
              <a:gd name="connsiteY0" fmla="*/ 0 h 1039131"/>
              <a:gd name="connsiteX1" fmla="*/ 1332899 w 2371930"/>
              <a:gd name="connsiteY1" fmla="*/ 598288 h 1039131"/>
              <a:gd name="connsiteX2" fmla="*/ 734669 w 2371930"/>
              <a:gd name="connsiteY2" fmla="*/ 913176 h 1039131"/>
              <a:gd name="connsiteX3" fmla="*/ 0 w 2371930"/>
              <a:gd name="connsiteY3" fmla="*/ 1039131 h 1039131"/>
              <a:gd name="connsiteX0" fmla="*/ 2371930 w 2371930"/>
              <a:gd name="connsiteY0" fmla="*/ 0 h 1039131"/>
              <a:gd name="connsiteX1" fmla="*/ 1332899 w 2371930"/>
              <a:gd name="connsiteY1" fmla="*/ 598288 h 1039131"/>
              <a:gd name="connsiteX2" fmla="*/ 734669 w 2371930"/>
              <a:gd name="connsiteY2" fmla="*/ 913176 h 1039131"/>
              <a:gd name="connsiteX3" fmla="*/ 0 w 2371930"/>
              <a:gd name="connsiteY3" fmla="*/ 1039131 h 1039131"/>
              <a:gd name="connsiteX0" fmla="*/ 2371930 w 2371930"/>
              <a:gd name="connsiteY0" fmla="*/ 0 h 1039131"/>
              <a:gd name="connsiteX1" fmla="*/ 1332899 w 2371930"/>
              <a:gd name="connsiteY1" fmla="*/ 598288 h 1039131"/>
              <a:gd name="connsiteX2" fmla="*/ 818631 w 2371930"/>
              <a:gd name="connsiteY2" fmla="*/ 881687 h 1039131"/>
              <a:gd name="connsiteX3" fmla="*/ 0 w 2371930"/>
              <a:gd name="connsiteY3" fmla="*/ 1039131 h 1039131"/>
              <a:gd name="connsiteX0" fmla="*/ 2371930 w 2371930"/>
              <a:gd name="connsiteY0" fmla="*/ 0 h 1039131"/>
              <a:gd name="connsiteX1" fmla="*/ 1332899 w 2371930"/>
              <a:gd name="connsiteY1" fmla="*/ 598288 h 1039131"/>
              <a:gd name="connsiteX2" fmla="*/ 818631 w 2371930"/>
              <a:gd name="connsiteY2" fmla="*/ 881687 h 1039131"/>
              <a:gd name="connsiteX3" fmla="*/ 0 w 2371930"/>
              <a:gd name="connsiteY3" fmla="*/ 1039131 h 1039131"/>
              <a:gd name="connsiteX0" fmla="*/ 2371930 w 2371930"/>
              <a:gd name="connsiteY0" fmla="*/ 0 h 1039131"/>
              <a:gd name="connsiteX1" fmla="*/ 1332899 w 2371930"/>
              <a:gd name="connsiteY1" fmla="*/ 598288 h 1039131"/>
              <a:gd name="connsiteX2" fmla="*/ 818631 w 2371930"/>
              <a:gd name="connsiteY2" fmla="*/ 881687 h 1039131"/>
              <a:gd name="connsiteX3" fmla="*/ 0 w 2371930"/>
              <a:gd name="connsiteY3" fmla="*/ 1039131 h 1039131"/>
              <a:gd name="connsiteX0" fmla="*/ 2371930 w 2371930"/>
              <a:gd name="connsiteY0" fmla="*/ 0 h 1039131"/>
              <a:gd name="connsiteX1" fmla="*/ 1364385 w 2371930"/>
              <a:gd name="connsiteY1" fmla="*/ 608784 h 1039131"/>
              <a:gd name="connsiteX2" fmla="*/ 818631 w 2371930"/>
              <a:gd name="connsiteY2" fmla="*/ 881687 h 1039131"/>
              <a:gd name="connsiteX3" fmla="*/ 0 w 2371930"/>
              <a:gd name="connsiteY3" fmla="*/ 1039131 h 10391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71930" h="1039131">
                <a:moveTo>
                  <a:pt x="2371930" y="0"/>
                </a:moveTo>
                <a:cubicBezTo>
                  <a:pt x="1892646" y="307890"/>
                  <a:pt x="1623268" y="461836"/>
                  <a:pt x="1364385" y="608784"/>
                </a:cubicBezTo>
                <a:cubicBezTo>
                  <a:pt x="1105502" y="755732"/>
                  <a:pt x="1046029" y="809963"/>
                  <a:pt x="818631" y="881687"/>
                </a:cubicBezTo>
                <a:cubicBezTo>
                  <a:pt x="591234" y="953412"/>
                  <a:pt x="395322" y="997146"/>
                  <a:pt x="0" y="1039131"/>
                </a:cubicBezTo>
              </a:path>
            </a:pathLst>
          </a:custGeom>
          <a:ln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9" name="Group 19"/>
          <p:cNvGrpSpPr/>
          <p:nvPr/>
        </p:nvGrpSpPr>
        <p:grpSpPr>
          <a:xfrm>
            <a:off x="6486274" y="4324001"/>
            <a:ext cx="1326910" cy="1330063"/>
            <a:chOff x="6486274" y="4324001"/>
            <a:chExt cx="1326910" cy="1330063"/>
          </a:xfrm>
        </p:grpSpPr>
        <p:sp>
          <p:nvSpPr>
            <p:cNvPr id="45" name="TextBox 44"/>
            <p:cNvSpPr txBox="1"/>
            <p:nvPr/>
          </p:nvSpPr>
          <p:spPr>
            <a:xfrm>
              <a:off x="6757917" y="5007733"/>
              <a:ext cx="105526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0000FF"/>
                  </a:solidFill>
                </a:rPr>
                <a:t>Bunch</a:t>
              </a:r>
            </a:p>
            <a:p>
              <a:r>
                <a:rPr lang="en-US" dirty="0">
                  <a:solidFill>
                    <a:srgbClr val="0000FF"/>
                  </a:solidFill>
                </a:rPr>
                <a:t>Merge</a:t>
              </a:r>
            </a:p>
          </p:txBody>
        </p:sp>
        <p:cxnSp>
          <p:nvCxnSpPr>
            <p:cNvPr id="47" name="Straight Arrow Connector 46"/>
            <p:cNvCxnSpPr/>
            <p:nvPr/>
          </p:nvCxnSpPr>
          <p:spPr>
            <a:xfrm flipH="1" flipV="1">
              <a:off x="6486274" y="4324001"/>
              <a:ext cx="573732" cy="76071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Group 27"/>
          <p:cNvGrpSpPr/>
          <p:nvPr/>
        </p:nvGrpSpPr>
        <p:grpSpPr>
          <a:xfrm>
            <a:off x="2296734" y="4760532"/>
            <a:ext cx="2416447" cy="646331"/>
            <a:chOff x="2296734" y="4760532"/>
            <a:chExt cx="2416447" cy="646331"/>
          </a:xfrm>
        </p:grpSpPr>
        <p:sp>
          <p:nvSpPr>
            <p:cNvPr id="43" name="Oval 42"/>
            <p:cNvSpPr/>
            <p:nvPr/>
          </p:nvSpPr>
          <p:spPr>
            <a:xfrm>
              <a:off x="4514756" y="4854620"/>
              <a:ext cx="198425" cy="178532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2296734" y="4760532"/>
              <a:ext cx="186054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FF00FF"/>
                  </a:solidFill>
                </a:rPr>
                <a:t>For acceleration</a:t>
              </a:r>
            </a:p>
            <a:p>
              <a:r>
                <a:rPr lang="en-US" dirty="0">
                  <a:solidFill>
                    <a:srgbClr val="FF00FF"/>
                  </a:solidFill>
                </a:rPr>
                <a:t>to Higgs Factory</a:t>
              </a:r>
            </a:p>
          </p:txBody>
        </p:sp>
        <p:cxnSp>
          <p:nvCxnSpPr>
            <p:cNvPr id="51" name="Straight Arrow Connector 50"/>
            <p:cNvCxnSpPr>
              <a:endCxn id="43" idx="3"/>
            </p:cNvCxnSpPr>
            <p:nvPr/>
          </p:nvCxnSpPr>
          <p:spPr>
            <a:xfrm flipV="1">
              <a:off x="3985259" y="5007007"/>
              <a:ext cx="558556" cy="140823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Group 29"/>
          <p:cNvGrpSpPr/>
          <p:nvPr/>
        </p:nvGrpSpPr>
        <p:grpSpPr>
          <a:xfrm>
            <a:off x="1693888" y="1666142"/>
            <a:ext cx="2342330" cy="1003905"/>
            <a:chOff x="1693888" y="1542356"/>
            <a:chExt cx="2342330" cy="1132923"/>
          </a:xfrm>
        </p:grpSpPr>
        <p:sp>
          <p:nvSpPr>
            <p:cNvPr id="42" name="Oval 41"/>
            <p:cNvSpPr/>
            <p:nvPr/>
          </p:nvSpPr>
          <p:spPr>
            <a:xfrm>
              <a:off x="2188755" y="2448258"/>
              <a:ext cx="198425" cy="227021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1693888" y="1542356"/>
              <a:ext cx="234233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FF00FF"/>
                  </a:solidFill>
                </a:rPr>
                <a:t>For acceleration to</a:t>
              </a:r>
              <a:br>
                <a:rPr lang="en-US" dirty="0">
                  <a:solidFill>
                    <a:srgbClr val="FF00FF"/>
                  </a:solidFill>
                </a:rPr>
              </a:br>
              <a:r>
                <a:rPr lang="en-US" dirty="0">
                  <a:solidFill>
                    <a:srgbClr val="FF00FF"/>
                  </a:solidFill>
                </a:rPr>
                <a:t>multi-</a:t>
              </a:r>
              <a:r>
                <a:rPr lang="en-US" dirty="0" err="1">
                  <a:solidFill>
                    <a:srgbClr val="FF00FF"/>
                  </a:solidFill>
                </a:rPr>
                <a:t>TeV</a:t>
              </a:r>
              <a:r>
                <a:rPr lang="en-US" dirty="0">
                  <a:solidFill>
                    <a:srgbClr val="FF00FF"/>
                  </a:solidFill>
                </a:rPr>
                <a:t> collider</a:t>
              </a:r>
            </a:p>
          </p:txBody>
        </p:sp>
        <p:cxnSp>
          <p:nvCxnSpPr>
            <p:cNvPr id="55" name="Straight Arrow Connector 54"/>
            <p:cNvCxnSpPr/>
            <p:nvPr/>
          </p:nvCxnSpPr>
          <p:spPr>
            <a:xfrm>
              <a:off x="2292356" y="2153553"/>
              <a:ext cx="0" cy="323422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0" name="Oval 59"/>
          <p:cNvSpPr/>
          <p:nvPr/>
        </p:nvSpPr>
        <p:spPr>
          <a:xfrm>
            <a:off x="8070859" y="2629268"/>
            <a:ext cx="198425" cy="178532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6" name="Group 34"/>
          <p:cNvGrpSpPr/>
          <p:nvPr/>
        </p:nvGrpSpPr>
        <p:grpSpPr>
          <a:xfrm>
            <a:off x="2128469" y="3635004"/>
            <a:ext cx="1292911" cy="646331"/>
            <a:chOff x="1846995" y="3731907"/>
            <a:chExt cx="1292911" cy="646331"/>
          </a:xfrm>
        </p:grpSpPr>
        <p:sp>
          <p:nvSpPr>
            <p:cNvPr id="49" name="TextBox 48"/>
            <p:cNvSpPr txBox="1"/>
            <p:nvPr/>
          </p:nvSpPr>
          <p:spPr>
            <a:xfrm>
              <a:off x="1846995" y="3731907"/>
              <a:ext cx="108576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0000FF"/>
                  </a:solidFill>
                </a:rPr>
                <a:t>Final</a:t>
              </a:r>
            </a:p>
            <a:p>
              <a:r>
                <a:rPr lang="en-US" dirty="0">
                  <a:solidFill>
                    <a:srgbClr val="0000FF"/>
                  </a:solidFill>
                </a:rPr>
                <a:t>Cooling</a:t>
              </a:r>
            </a:p>
          </p:txBody>
        </p:sp>
        <p:cxnSp>
          <p:nvCxnSpPr>
            <p:cNvPr id="40" name="Straight Arrow Connector 39"/>
            <p:cNvCxnSpPr/>
            <p:nvPr/>
          </p:nvCxnSpPr>
          <p:spPr>
            <a:xfrm flipV="1">
              <a:off x="2636520" y="3870406"/>
              <a:ext cx="503386" cy="179295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" name="Group 31"/>
          <p:cNvGrpSpPr/>
          <p:nvPr/>
        </p:nvGrpSpPr>
        <p:grpSpPr>
          <a:xfrm>
            <a:off x="4517719" y="3899414"/>
            <a:ext cx="1521813" cy="953384"/>
            <a:chOff x="4040634" y="2724736"/>
            <a:chExt cx="1521813" cy="953384"/>
          </a:xfrm>
        </p:grpSpPr>
        <p:sp>
          <p:nvSpPr>
            <p:cNvPr id="48" name="TextBox 47"/>
            <p:cNvSpPr txBox="1"/>
            <p:nvPr/>
          </p:nvSpPr>
          <p:spPr>
            <a:xfrm>
              <a:off x="4040634" y="2724736"/>
              <a:ext cx="152181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0000FF"/>
                  </a:solidFill>
                </a:rPr>
                <a:t>post-merge 6D Cooling</a:t>
              </a:r>
            </a:p>
          </p:txBody>
        </p:sp>
        <p:cxnSp>
          <p:nvCxnSpPr>
            <p:cNvPr id="41" name="Straight Arrow Connector 40"/>
            <p:cNvCxnSpPr/>
            <p:nvPr/>
          </p:nvCxnSpPr>
          <p:spPr>
            <a:xfrm>
              <a:off x="4610316" y="3345775"/>
              <a:ext cx="153436" cy="332345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9" name="Group 25"/>
          <p:cNvGrpSpPr/>
          <p:nvPr/>
        </p:nvGrpSpPr>
        <p:grpSpPr>
          <a:xfrm>
            <a:off x="3693849" y="1795204"/>
            <a:ext cx="3631361" cy="1448144"/>
            <a:chOff x="3693849" y="1795204"/>
            <a:chExt cx="3631361" cy="1448144"/>
          </a:xfrm>
        </p:grpSpPr>
        <p:sp>
          <p:nvSpPr>
            <p:cNvPr id="10" name="Isosceles Triangle 9"/>
            <p:cNvSpPr/>
            <p:nvPr/>
          </p:nvSpPr>
          <p:spPr>
            <a:xfrm>
              <a:off x="6674648" y="2980941"/>
              <a:ext cx="294550" cy="262407"/>
            </a:xfrm>
            <a:prstGeom prst="triangle">
              <a:avLst/>
            </a:prstGeom>
            <a:solidFill>
              <a:srgbClr val="FF00FF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FF"/>
                </a:solidFill>
              </a:endParaRPr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3693849" y="1795204"/>
              <a:ext cx="3631361" cy="92333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rgbClr val="FF00FF"/>
                  </a:solidFill>
                </a:rPr>
                <a:t>For acceleration to </a:t>
              </a:r>
              <a:r>
                <a:rPr lang="en-US" dirty="0" err="1">
                  <a:solidFill>
                    <a:srgbClr val="FF00FF"/>
                  </a:solidFill>
                </a:rPr>
                <a:t>NuMAX</a:t>
              </a:r>
              <a:r>
                <a:rPr lang="en-US" dirty="0">
                  <a:solidFill>
                    <a:srgbClr val="FF00FF"/>
                  </a:solidFill>
                </a:rPr>
                <a:t> (325MHz injector acceptance 3mm,24mm)</a:t>
              </a:r>
            </a:p>
          </p:txBody>
        </p:sp>
        <p:cxnSp>
          <p:nvCxnSpPr>
            <p:cNvPr id="56" name="Straight Arrow Connector 55"/>
            <p:cNvCxnSpPr>
              <a:endCxn id="10" idx="1"/>
            </p:cNvCxnSpPr>
            <p:nvPr/>
          </p:nvCxnSpPr>
          <p:spPr>
            <a:xfrm>
              <a:off x="6024282" y="2629268"/>
              <a:ext cx="724004" cy="482877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3" name="Straight Connector 32"/>
          <p:cNvCxnSpPr>
            <a:stCxn id="60" idx="6"/>
            <a:endCxn id="10" idx="5"/>
          </p:cNvCxnSpPr>
          <p:nvPr/>
        </p:nvCxnSpPr>
        <p:spPr>
          <a:xfrm flipH="1">
            <a:off x="6895561" y="2718534"/>
            <a:ext cx="1373723" cy="393611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30" name="Group 24"/>
          <p:cNvGrpSpPr/>
          <p:nvPr/>
        </p:nvGrpSpPr>
        <p:grpSpPr>
          <a:xfrm>
            <a:off x="7560733" y="2957674"/>
            <a:ext cx="1501709" cy="646331"/>
            <a:chOff x="5752925" y="1770275"/>
            <a:chExt cx="1501709" cy="646331"/>
          </a:xfrm>
        </p:grpSpPr>
        <p:sp>
          <p:nvSpPr>
            <p:cNvPr id="64" name="TextBox 63"/>
            <p:cNvSpPr txBox="1"/>
            <p:nvPr/>
          </p:nvSpPr>
          <p:spPr>
            <a:xfrm>
              <a:off x="5836652" y="1770275"/>
              <a:ext cx="141798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rgbClr val="FF0000"/>
                  </a:solidFill>
                </a:rPr>
                <a:t>Initial Cooling</a:t>
              </a:r>
            </a:p>
          </p:txBody>
        </p:sp>
        <p:cxnSp>
          <p:nvCxnSpPr>
            <p:cNvPr id="65" name="Straight Arrow Connector 64"/>
            <p:cNvCxnSpPr/>
            <p:nvPr/>
          </p:nvCxnSpPr>
          <p:spPr>
            <a:xfrm flipH="1" flipV="1">
              <a:off x="5752925" y="1793620"/>
              <a:ext cx="510126" cy="164145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Date Placeholder 2"/>
          <p:cNvSpPr>
            <a:spLocks noGrp="1"/>
          </p:cNvSpPr>
          <p:nvPr>
            <p:ph type="dt" sz="half" idx="4294967295"/>
          </p:nvPr>
        </p:nvSpPr>
        <p:spPr>
          <a:xfrm>
            <a:off x="0" y="6473005"/>
            <a:ext cx="1804085" cy="365125"/>
          </a:xfrm>
          <a:prstGeom prst="rect">
            <a:avLst/>
          </a:prstGeom>
        </p:spPr>
        <p:txBody>
          <a:bodyPr/>
          <a:lstStyle/>
          <a:p>
            <a:r>
              <a:rPr lang="fr-CH" smtClean="0"/>
              <a:t>D. Schulte</a:t>
            </a:r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4294967295"/>
          </p:nvPr>
        </p:nvSpPr>
        <p:spPr>
          <a:xfrm>
            <a:off x="2557411" y="6493161"/>
            <a:ext cx="4821592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Muon Collider Prospects, ICHEP, July 2020</a:t>
            </a:r>
            <a:endParaRPr lang="en-US" dirty="0"/>
          </a:p>
        </p:txBody>
      </p:sp>
      <p:grpSp>
        <p:nvGrpSpPr>
          <p:cNvPr id="32" name="Group 58"/>
          <p:cNvGrpSpPr/>
          <p:nvPr/>
        </p:nvGrpSpPr>
        <p:grpSpPr>
          <a:xfrm>
            <a:off x="7221441" y="984775"/>
            <a:ext cx="1904540" cy="1609101"/>
            <a:chOff x="3870811" y="2203444"/>
            <a:chExt cx="1904540" cy="1691957"/>
          </a:xfrm>
        </p:grpSpPr>
        <p:sp>
          <p:nvSpPr>
            <p:cNvPr id="66" name="Rectangle 65"/>
            <p:cNvSpPr/>
            <p:nvPr/>
          </p:nvSpPr>
          <p:spPr>
            <a:xfrm>
              <a:off x="3886200" y="2203444"/>
              <a:ext cx="1828799" cy="1691957"/>
            </a:xfrm>
            <a:prstGeom prst="rect">
              <a:avLst/>
            </a:prstGeom>
            <a:solidFill>
              <a:schemeClr val="bg1">
                <a:lumMod val="50000"/>
                <a:alpha val="4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4756324" y="2236992"/>
              <a:ext cx="101902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Target</a:t>
              </a:r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4736316" y="3166214"/>
              <a:ext cx="97868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Phase</a:t>
              </a:r>
            </a:p>
            <a:p>
              <a:r>
                <a:rPr lang="en-US" dirty="0"/>
                <a:t>Rotator</a:t>
              </a:r>
            </a:p>
          </p:txBody>
        </p:sp>
        <p:sp>
          <p:nvSpPr>
            <p:cNvPr id="71" name="TextBox 70"/>
            <p:cNvSpPr txBox="1"/>
            <p:nvPr/>
          </p:nvSpPr>
          <p:spPr>
            <a:xfrm rot="16200000">
              <a:off x="3284160" y="2790095"/>
              <a:ext cx="157341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/>
                <a:t>Front End</a:t>
              </a: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5044835" y="2550567"/>
              <a:ext cx="266807" cy="738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latin typeface="Wingdings"/>
                  <a:ea typeface="Wingdings"/>
                  <a:cs typeface="Wingdings"/>
                  <a:sym typeface="Wingdings"/>
                </a:rPr>
                <a:t></a:t>
              </a:r>
            </a:p>
            <a:p>
              <a:r>
                <a:rPr lang="en-US" sz="1400" dirty="0">
                  <a:latin typeface="Wingdings"/>
                  <a:ea typeface="Wingdings"/>
                  <a:cs typeface="Wingdings"/>
                  <a:sym typeface="Wingdings"/>
                </a:rPr>
                <a:t></a:t>
              </a:r>
            </a:p>
            <a:p>
              <a:r>
                <a:rPr lang="en-US" sz="1400" dirty="0">
                  <a:latin typeface="Wingdings"/>
                  <a:ea typeface="Wingdings"/>
                  <a:cs typeface="Wingdings"/>
                  <a:sym typeface="Wingdings"/>
                </a:rPr>
                <a:t></a:t>
              </a:r>
              <a:endParaRPr lang="en-US" sz="1400" dirty="0"/>
            </a:p>
          </p:txBody>
        </p:sp>
      </p:grpSp>
      <p:grpSp>
        <p:nvGrpSpPr>
          <p:cNvPr id="34" name="Group 18"/>
          <p:cNvGrpSpPr/>
          <p:nvPr/>
        </p:nvGrpSpPr>
        <p:grpSpPr>
          <a:xfrm>
            <a:off x="6748286" y="4109822"/>
            <a:ext cx="2178193" cy="923330"/>
            <a:chOff x="6705145" y="3989598"/>
            <a:chExt cx="2178193" cy="923330"/>
          </a:xfrm>
        </p:grpSpPr>
        <p:sp>
          <p:nvSpPr>
            <p:cNvPr id="73" name="TextBox 72"/>
            <p:cNvSpPr txBox="1"/>
            <p:nvPr/>
          </p:nvSpPr>
          <p:spPr>
            <a:xfrm>
              <a:off x="6757791" y="3989598"/>
              <a:ext cx="2125547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rgbClr val="0000FF"/>
                  </a:solidFill>
                </a:rPr>
                <a:t>pre-merge</a:t>
              </a:r>
              <a:br>
                <a:rPr lang="en-US" dirty="0">
                  <a:solidFill>
                    <a:srgbClr val="0000FF"/>
                  </a:solidFill>
                </a:rPr>
              </a:br>
              <a:r>
                <a:rPr lang="en-US" dirty="0">
                  <a:solidFill>
                    <a:srgbClr val="0000FF"/>
                  </a:solidFill>
                </a:rPr>
                <a:t>6D Cooling (original design)</a:t>
              </a:r>
            </a:p>
          </p:txBody>
        </p:sp>
        <p:cxnSp>
          <p:nvCxnSpPr>
            <p:cNvPr id="74" name="Straight Arrow Connector 73"/>
            <p:cNvCxnSpPr/>
            <p:nvPr/>
          </p:nvCxnSpPr>
          <p:spPr>
            <a:xfrm flipH="1" flipV="1">
              <a:off x="6705145" y="4019945"/>
              <a:ext cx="587907" cy="279667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8" name="TextBox 57"/>
          <p:cNvSpPr txBox="1"/>
          <p:nvPr/>
        </p:nvSpPr>
        <p:spPr>
          <a:xfrm>
            <a:off x="7833717" y="2496985"/>
            <a:ext cx="13450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Exit Front End</a:t>
            </a:r>
          </a:p>
          <a:p>
            <a:pPr algn="ctr"/>
            <a:r>
              <a:rPr lang="en-US" sz="1400" dirty="0"/>
              <a:t>(15mm,45mm)</a:t>
            </a:r>
          </a:p>
        </p:txBody>
      </p:sp>
      <p:sp>
        <p:nvSpPr>
          <p:cNvPr id="4" name="5-Point Star 3"/>
          <p:cNvSpPr/>
          <p:nvPr/>
        </p:nvSpPr>
        <p:spPr>
          <a:xfrm>
            <a:off x="6069723" y="3788466"/>
            <a:ext cx="388466" cy="301831"/>
          </a:xfrm>
          <a:prstGeom prst="star5">
            <a:avLst/>
          </a:prstGeom>
          <a:solidFill>
            <a:srgbClr val="008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8" name="5-Point Star 67"/>
          <p:cNvSpPr/>
          <p:nvPr/>
        </p:nvSpPr>
        <p:spPr>
          <a:xfrm>
            <a:off x="6865773" y="3770837"/>
            <a:ext cx="388466" cy="301831"/>
          </a:xfrm>
          <a:prstGeom prst="star5">
            <a:avLst/>
          </a:prstGeom>
          <a:solidFill>
            <a:srgbClr val="008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/>
          <p:cNvSpPr txBox="1"/>
          <p:nvPr/>
        </p:nvSpPr>
        <p:spPr>
          <a:xfrm>
            <a:off x="5903667" y="3243348"/>
            <a:ext cx="78739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8000"/>
                </a:solidFill>
              </a:rPr>
              <a:t>Initial</a:t>
            </a:r>
          </a:p>
          <a:p>
            <a:r>
              <a:rPr lang="en-US" b="1" dirty="0">
                <a:solidFill>
                  <a:srgbClr val="008000"/>
                </a:solidFill>
              </a:rPr>
              <a:t> (X)</a:t>
            </a:r>
            <a:endParaRPr lang="en-GB" b="1" dirty="0">
              <a:solidFill>
                <a:srgbClr val="008000"/>
              </a:solidFill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6634100" y="3253083"/>
            <a:ext cx="78739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8000"/>
                </a:solidFill>
              </a:rPr>
              <a:t>Initial</a:t>
            </a:r>
          </a:p>
          <a:p>
            <a:r>
              <a:rPr lang="en-US" b="1" dirty="0">
                <a:solidFill>
                  <a:srgbClr val="008000"/>
                </a:solidFill>
              </a:rPr>
              <a:t> (Y)</a:t>
            </a:r>
            <a:endParaRPr lang="en-GB" b="1" dirty="0">
              <a:solidFill>
                <a:srgbClr val="008000"/>
              </a:solidFill>
            </a:endParaRPr>
          </a:p>
        </p:txBody>
      </p:sp>
      <p:sp>
        <p:nvSpPr>
          <p:cNvPr id="78" name="5-Point Star 77"/>
          <p:cNvSpPr/>
          <p:nvPr/>
        </p:nvSpPr>
        <p:spPr>
          <a:xfrm>
            <a:off x="4113750" y="4775587"/>
            <a:ext cx="388466" cy="301831"/>
          </a:xfrm>
          <a:prstGeom prst="star5">
            <a:avLst/>
          </a:prstGeom>
          <a:solidFill>
            <a:srgbClr val="008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9" name="TextBox 78"/>
          <p:cNvSpPr txBox="1"/>
          <p:nvPr/>
        </p:nvSpPr>
        <p:spPr>
          <a:xfrm>
            <a:off x="3850165" y="5058803"/>
            <a:ext cx="91563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rgbClr val="008000"/>
                </a:solidFill>
              </a:rPr>
              <a:t>VCC &amp;</a:t>
            </a:r>
          </a:p>
          <a:p>
            <a:pPr algn="ctr"/>
            <a:r>
              <a:rPr lang="en-US" b="1" dirty="0">
                <a:solidFill>
                  <a:srgbClr val="008000"/>
                </a:solidFill>
              </a:rPr>
              <a:t>Hybrid</a:t>
            </a:r>
            <a:endParaRPr lang="en-GB" b="1" dirty="0">
              <a:solidFill>
                <a:srgbClr val="008000"/>
              </a:solidFill>
            </a:endParaRPr>
          </a:p>
        </p:txBody>
      </p:sp>
      <p:sp>
        <p:nvSpPr>
          <p:cNvPr id="80" name="5-Point Star 79"/>
          <p:cNvSpPr/>
          <p:nvPr/>
        </p:nvSpPr>
        <p:spPr>
          <a:xfrm>
            <a:off x="5066739" y="5147830"/>
            <a:ext cx="388466" cy="301831"/>
          </a:xfrm>
          <a:prstGeom prst="star5">
            <a:avLst/>
          </a:prstGeom>
          <a:solidFill>
            <a:srgbClr val="008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1" name="TextBox 80"/>
          <p:cNvSpPr txBox="1"/>
          <p:nvPr/>
        </p:nvSpPr>
        <p:spPr>
          <a:xfrm>
            <a:off x="4942635" y="4892752"/>
            <a:ext cx="684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8000"/>
                </a:solidFill>
              </a:rPr>
              <a:t>HCC</a:t>
            </a:r>
            <a:endParaRPr lang="en-GB" b="1" dirty="0">
              <a:solidFill>
                <a:srgbClr val="008000"/>
              </a:solidFill>
            </a:endParaRPr>
          </a:p>
        </p:txBody>
      </p:sp>
      <p:sp>
        <p:nvSpPr>
          <p:cNvPr id="82" name="5-Point Star 81"/>
          <p:cNvSpPr/>
          <p:nvPr/>
        </p:nvSpPr>
        <p:spPr>
          <a:xfrm>
            <a:off x="2865053" y="2340951"/>
            <a:ext cx="388466" cy="301831"/>
          </a:xfrm>
          <a:prstGeom prst="star5">
            <a:avLst/>
          </a:prstGeom>
          <a:solidFill>
            <a:srgbClr val="008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3" name="TextBox 82"/>
          <p:cNvSpPr txBox="1"/>
          <p:nvPr/>
        </p:nvSpPr>
        <p:spPr>
          <a:xfrm>
            <a:off x="2697648" y="2629363"/>
            <a:ext cx="723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8000"/>
                </a:solidFill>
              </a:rPr>
              <a:t>Final</a:t>
            </a:r>
            <a:endParaRPr lang="en-GB" b="1" dirty="0">
              <a:solidFill>
                <a:srgbClr val="008000"/>
              </a:solidFill>
            </a:endParaRPr>
          </a:p>
        </p:txBody>
      </p:sp>
      <p:sp>
        <p:nvSpPr>
          <p:cNvPr id="18" name="Oval 17"/>
          <p:cNvSpPr/>
          <p:nvPr/>
        </p:nvSpPr>
        <p:spPr>
          <a:xfrm>
            <a:off x="1847648" y="1272989"/>
            <a:ext cx="201168" cy="201168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000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013478" y="1133802"/>
            <a:ext cx="55450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Specification</a:t>
            </a:r>
            <a:endParaRPr lang="en-GB" sz="2000" b="1" dirty="0"/>
          </a:p>
        </p:txBody>
      </p:sp>
      <p:sp>
        <p:nvSpPr>
          <p:cNvPr id="84" name="5-Point Star 83"/>
          <p:cNvSpPr/>
          <p:nvPr/>
        </p:nvSpPr>
        <p:spPr>
          <a:xfrm>
            <a:off x="3962400" y="1178620"/>
            <a:ext cx="388466" cy="301831"/>
          </a:xfrm>
          <a:prstGeom prst="star5">
            <a:avLst/>
          </a:prstGeom>
          <a:solidFill>
            <a:srgbClr val="008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9" name="TextBox 68"/>
          <p:cNvSpPr txBox="1"/>
          <p:nvPr/>
        </p:nvSpPr>
        <p:spPr>
          <a:xfrm>
            <a:off x="4481719" y="1148556"/>
            <a:ext cx="27725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 </a:t>
            </a:r>
            <a:r>
              <a:rPr lang="en-US" sz="2000" b="1" dirty="0" smtClean="0">
                <a:solidFill>
                  <a:srgbClr val="008000"/>
                </a:solidFill>
              </a:rPr>
              <a:t>Achieved </a:t>
            </a:r>
            <a:r>
              <a:rPr lang="en-US" sz="2000" b="1" dirty="0">
                <a:solidFill>
                  <a:srgbClr val="008000"/>
                </a:solidFill>
              </a:rPr>
              <a:t>(simulations)</a:t>
            </a:r>
            <a:r>
              <a:rPr lang="en-US" sz="2000" b="1" dirty="0"/>
              <a:t>                                                                        </a:t>
            </a:r>
            <a:endParaRPr lang="en-GB" sz="2000" b="1" dirty="0"/>
          </a:p>
        </p:txBody>
      </p:sp>
      <p:sp>
        <p:nvSpPr>
          <p:cNvPr id="17" name="Rectangle 16"/>
          <p:cNvSpPr/>
          <p:nvPr/>
        </p:nvSpPr>
        <p:spPr>
          <a:xfrm>
            <a:off x="3732830" y="1839311"/>
            <a:ext cx="3503999" cy="143707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5" name="Rectangle 74"/>
          <p:cNvSpPr/>
          <p:nvPr/>
        </p:nvSpPr>
        <p:spPr>
          <a:xfrm>
            <a:off x="6459241" y="2717569"/>
            <a:ext cx="1347443" cy="34924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7" name="Rectangle 76"/>
          <p:cNvSpPr/>
          <p:nvPr/>
        </p:nvSpPr>
        <p:spPr>
          <a:xfrm>
            <a:off x="7853528" y="3066809"/>
            <a:ext cx="1105617" cy="637557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Rectangle 85"/>
          <p:cNvSpPr/>
          <p:nvPr/>
        </p:nvSpPr>
        <p:spPr>
          <a:xfrm>
            <a:off x="7023733" y="2675873"/>
            <a:ext cx="957967" cy="178532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TextBox 34"/>
          <p:cNvSpPr txBox="1"/>
          <p:nvPr/>
        </p:nvSpPr>
        <p:spPr>
          <a:xfrm>
            <a:off x="3779472" y="1976469"/>
            <a:ext cx="3441968" cy="107721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/>
              <a:t>Several ideas to improve final cooling</a:t>
            </a:r>
          </a:p>
          <a:p>
            <a:r>
              <a:rPr lang="en-US" sz="1600" dirty="0" smtClean="0"/>
              <a:t>Need to work out the solution</a:t>
            </a:r>
          </a:p>
          <a:p>
            <a:pPr marL="285750" indent="-285750">
              <a:buFont typeface="Arial"/>
              <a:buChar char="•"/>
            </a:pPr>
            <a:r>
              <a:rPr lang="en-US" sz="1600" b="1" dirty="0" smtClean="0">
                <a:solidFill>
                  <a:srgbClr val="000000"/>
                </a:solidFill>
              </a:rPr>
              <a:t>Highest field HTS</a:t>
            </a:r>
            <a:r>
              <a:rPr lang="en-US" sz="1600" dirty="0" smtClean="0"/>
              <a:t> helps</a:t>
            </a:r>
          </a:p>
          <a:p>
            <a:pPr marL="285750" indent="-285750">
              <a:buFont typeface="Arial"/>
              <a:buChar char="•"/>
            </a:pPr>
            <a:r>
              <a:rPr lang="en-US" sz="1600" b="1" dirty="0"/>
              <a:t>P</a:t>
            </a:r>
            <a:r>
              <a:rPr lang="en-US" sz="1600" b="1" dirty="0" smtClean="0"/>
              <a:t>hase space </a:t>
            </a:r>
            <a:r>
              <a:rPr lang="en-US" sz="1600" dirty="0" smtClean="0"/>
              <a:t>manipulations of beam</a:t>
            </a:r>
          </a:p>
        </p:txBody>
      </p:sp>
      <p:cxnSp>
        <p:nvCxnSpPr>
          <p:cNvPr id="37" name="Straight Arrow Connector 36"/>
          <p:cNvCxnSpPr>
            <a:stCxn id="35" idx="1"/>
          </p:cNvCxnSpPr>
          <p:nvPr/>
        </p:nvCxnSpPr>
        <p:spPr>
          <a:xfrm flipH="1">
            <a:off x="3311907" y="2515078"/>
            <a:ext cx="467565" cy="23893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7" name="TextBox 86"/>
          <p:cNvSpPr txBox="1"/>
          <p:nvPr/>
        </p:nvSpPr>
        <p:spPr>
          <a:xfrm>
            <a:off x="757388" y="5271454"/>
            <a:ext cx="2267037" cy="33855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Maybe can improve this</a:t>
            </a:r>
            <a:endParaRPr lang="en-US" sz="1600" dirty="0"/>
          </a:p>
        </p:txBody>
      </p:sp>
      <p:cxnSp>
        <p:nvCxnSpPr>
          <p:cNvPr id="88" name="Straight Arrow Connector 87"/>
          <p:cNvCxnSpPr/>
          <p:nvPr/>
        </p:nvCxnSpPr>
        <p:spPr>
          <a:xfrm flipV="1">
            <a:off x="3024425" y="5077418"/>
            <a:ext cx="1457294" cy="517095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5" name="TextBox 84"/>
          <p:cNvSpPr txBox="1"/>
          <p:nvPr/>
        </p:nvSpPr>
        <p:spPr>
          <a:xfrm>
            <a:off x="7176884" y="6216623"/>
            <a:ext cx="1928533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MAP collaboration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89507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8" grpId="0" animBg="1"/>
      <p:bldP spid="14" grpId="0"/>
      <p:bldP spid="76" grpId="0"/>
      <p:bldP spid="78" grpId="0" animBg="1"/>
      <p:bldP spid="79" grpId="0"/>
      <p:bldP spid="80" grpId="0" animBg="1"/>
      <p:bldP spid="81" grpId="0"/>
      <p:bldP spid="82" grpId="0" animBg="1"/>
      <p:bldP spid="83" grpId="0"/>
      <p:bldP spid="84" grpId="0" animBg="1"/>
      <p:bldP spid="69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27776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Ongoing LEMMA Effort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27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Muon Collider Prospects, ICHEP, July 2020</a:t>
            </a:r>
            <a:endParaRPr lang="en-US"/>
          </a:p>
        </p:txBody>
      </p:sp>
      <p:pic>
        <p:nvPicPr>
          <p:cNvPr id="3" name="Picture 2" descr="lemma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166" t="11313" r="7540" b="6015"/>
          <a:stretch/>
        </p:blipFill>
        <p:spPr>
          <a:xfrm>
            <a:off x="4162239" y="710770"/>
            <a:ext cx="4981406" cy="4992297"/>
          </a:xfrm>
          <a:prstGeom prst="rect">
            <a:avLst/>
          </a:prstGeom>
        </p:spPr>
      </p:pic>
      <p:sp>
        <p:nvSpPr>
          <p:cNvPr id="146" name="TextBox 145"/>
          <p:cNvSpPr txBox="1"/>
          <p:nvPr/>
        </p:nvSpPr>
        <p:spPr>
          <a:xfrm>
            <a:off x="76727" y="685867"/>
            <a:ext cx="4754418" cy="57554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Ongoing effort to address identified challenges</a:t>
            </a:r>
          </a:p>
          <a:p>
            <a:endParaRPr lang="en-US" sz="1600" dirty="0" smtClean="0"/>
          </a:p>
          <a:p>
            <a:pPr>
              <a:buFont typeface="Arial"/>
              <a:buChar char="•"/>
            </a:pPr>
            <a:r>
              <a:rPr lang="en-US" sz="1600" dirty="0" smtClean="0"/>
              <a:t> </a:t>
            </a:r>
            <a:r>
              <a:rPr lang="en-US" sz="1600" dirty="0"/>
              <a:t>Positron production</a:t>
            </a:r>
          </a:p>
          <a:p>
            <a:pPr lvl="1">
              <a:buFont typeface="Arial"/>
              <a:buChar char="•"/>
            </a:pPr>
            <a:r>
              <a:rPr lang="en-US" sz="1600" dirty="0"/>
              <a:t> Rotating target (like ILC)</a:t>
            </a:r>
          </a:p>
          <a:p>
            <a:pPr lvl="1">
              <a:buFont typeface="Arial"/>
              <a:buChar char="•"/>
            </a:pPr>
            <a:r>
              <a:rPr lang="en-US" sz="1600" dirty="0" smtClean="0"/>
              <a:t> Use of positron beam for production</a:t>
            </a:r>
          </a:p>
          <a:p>
            <a:pPr lvl="1"/>
            <a:endParaRPr lang="en-US" sz="1600" dirty="0" smtClean="0"/>
          </a:p>
          <a:p>
            <a:pPr>
              <a:buFont typeface="Arial"/>
              <a:buChar char="•"/>
            </a:pPr>
            <a:r>
              <a:rPr lang="en-US" sz="1600" dirty="0" smtClean="0"/>
              <a:t> Positron </a:t>
            </a:r>
            <a:r>
              <a:rPr lang="en-US" sz="1600" dirty="0"/>
              <a:t>ring challenge</a:t>
            </a:r>
          </a:p>
          <a:p>
            <a:pPr lvl="1">
              <a:buFont typeface="Arial"/>
              <a:buChar char="•"/>
            </a:pPr>
            <a:r>
              <a:rPr lang="en-US" sz="1600" dirty="0"/>
              <a:t> larger ring, pulsed ring, lower energy accumulator ring</a:t>
            </a:r>
          </a:p>
          <a:p>
            <a:pPr lvl="1"/>
            <a:endParaRPr lang="en-US" sz="1600" dirty="0"/>
          </a:p>
          <a:p>
            <a:pPr>
              <a:buFont typeface="Arial"/>
              <a:buChar char="•"/>
            </a:pPr>
            <a:r>
              <a:rPr lang="en-US" sz="1600" dirty="0" smtClean="0"/>
              <a:t> Large </a:t>
            </a:r>
            <a:r>
              <a:rPr lang="en-US" sz="1600" dirty="0" err="1" smtClean="0"/>
              <a:t>emittance</a:t>
            </a:r>
            <a:r>
              <a:rPr lang="en-US" sz="1600" dirty="0" smtClean="0"/>
              <a:t> from target</a:t>
            </a:r>
          </a:p>
          <a:p>
            <a:pPr lvl="1">
              <a:buFont typeface="Arial"/>
              <a:buChar char="•"/>
            </a:pPr>
            <a:r>
              <a:rPr lang="en-US" sz="1600" dirty="0" smtClean="0"/>
              <a:t> use sequence of thin targets, H</a:t>
            </a:r>
            <a:r>
              <a:rPr lang="en-US" sz="1600" baseline="-25000" dirty="0" smtClean="0"/>
              <a:t>2 </a:t>
            </a:r>
            <a:r>
              <a:rPr lang="en-US" sz="1600" dirty="0" smtClean="0"/>
              <a:t>targets, …</a:t>
            </a:r>
          </a:p>
          <a:p>
            <a:pPr lvl="1">
              <a:buFont typeface="Arial"/>
              <a:buChar char="•"/>
            </a:pPr>
            <a:r>
              <a:rPr lang="en-US" sz="1600" dirty="0" smtClean="0"/>
              <a:t> Increased </a:t>
            </a:r>
            <a:r>
              <a:rPr lang="en-US" sz="1600" dirty="0" err="1" smtClean="0"/>
              <a:t>muon</a:t>
            </a:r>
            <a:r>
              <a:rPr lang="en-US" sz="1600" dirty="0" smtClean="0"/>
              <a:t> bunch charge, e.g. better capturing, …</a:t>
            </a:r>
          </a:p>
          <a:p>
            <a:pPr lvl="1">
              <a:buFont typeface="Arial"/>
              <a:buChar char="•"/>
            </a:pPr>
            <a:r>
              <a:rPr lang="en-US" sz="1600" dirty="0"/>
              <a:t> </a:t>
            </a:r>
            <a:r>
              <a:rPr lang="en-US" sz="1600" dirty="0" err="1" smtClean="0"/>
              <a:t>muon</a:t>
            </a:r>
            <a:r>
              <a:rPr lang="en-US" sz="1600" dirty="0" smtClean="0"/>
              <a:t> cooling (crystals, stochastic, …)</a:t>
            </a:r>
          </a:p>
          <a:p>
            <a:pPr lvl="1">
              <a:buFont typeface="Arial"/>
              <a:buChar char="•"/>
            </a:pPr>
            <a:endParaRPr lang="en-US" sz="1600" dirty="0" smtClean="0"/>
          </a:p>
          <a:p>
            <a:pPr>
              <a:buFont typeface="Arial"/>
              <a:buChar char="•"/>
            </a:pPr>
            <a:r>
              <a:rPr lang="en-US" sz="1600" dirty="0" smtClean="0"/>
              <a:t> Difficulty of combining </a:t>
            </a:r>
            <a:r>
              <a:rPr lang="en-US" sz="1600" dirty="0" err="1" smtClean="0"/>
              <a:t>muon</a:t>
            </a:r>
            <a:r>
              <a:rPr lang="en-US" sz="1600" dirty="0" smtClean="0"/>
              <a:t> bunches at high energy</a:t>
            </a:r>
          </a:p>
          <a:p>
            <a:pPr lvl="1">
              <a:buFont typeface="Arial"/>
              <a:buChar char="•"/>
            </a:pPr>
            <a:r>
              <a:rPr lang="en-US" sz="1600" dirty="0" smtClean="0"/>
              <a:t> Increasing charge at the source (producing bunches in pulsed fashion)</a:t>
            </a:r>
          </a:p>
          <a:p>
            <a:pPr lvl="1">
              <a:buFont typeface="Arial"/>
              <a:buChar char="•"/>
            </a:pPr>
            <a:r>
              <a:rPr lang="en-US" sz="1600" dirty="0"/>
              <a:t> </a:t>
            </a:r>
            <a:r>
              <a:rPr lang="en-US" sz="1600" dirty="0" smtClean="0"/>
              <a:t>increase </a:t>
            </a:r>
            <a:r>
              <a:rPr lang="en-US" sz="1600" dirty="0" err="1" smtClean="0"/>
              <a:t>muons</a:t>
            </a:r>
            <a:r>
              <a:rPr lang="en-US" sz="1600" dirty="0" smtClean="0"/>
              <a:t> per positron bunch</a:t>
            </a:r>
          </a:p>
          <a:p>
            <a:endParaRPr lang="en-US" sz="1600" dirty="0" smtClean="0"/>
          </a:p>
          <a:p>
            <a:r>
              <a:rPr lang="en-US" sz="1600" dirty="0" smtClean="0"/>
              <a:t>More detailed studies needed to understand what does work and how well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501440" y="5526135"/>
            <a:ext cx="1462021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LEMMA team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95311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19530"/>
          </a:xfrm>
        </p:spPr>
        <p:txBody>
          <a:bodyPr>
            <a:noAutofit/>
          </a:bodyPr>
          <a:lstStyle/>
          <a:p>
            <a:r>
              <a:rPr lang="en-US" sz="3600" dirty="0" smtClean="0"/>
              <a:t>Physics at High Energy</a:t>
            </a:r>
            <a:endParaRPr lang="en-US" sz="36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Muon Collider Prospects, ICHEP, July 2020</a:t>
            </a:r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76974" y="1949780"/>
            <a:ext cx="4761479" cy="326487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 descr="p0.tif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81" r="3422"/>
          <a:stretch/>
        </p:blipFill>
        <p:spPr>
          <a:xfrm>
            <a:off x="231778" y="2116536"/>
            <a:ext cx="4412385" cy="2944186"/>
          </a:xfrm>
          <a:prstGeom prst="rect">
            <a:avLst/>
          </a:prstGeom>
        </p:spPr>
      </p:pic>
      <p:sp>
        <p:nvSpPr>
          <p:cNvPr id="24" name="Rectangle 23"/>
          <p:cNvSpPr/>
          <p:nvPr/>
        </p:nvSpPr>
        <p:spPr>
          <a:xfrm>
            <a:off x="4838454" y="3296683"/>
            <a:ext cx="4198585" cy="193217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/>
          <p:cNvSpPr txBox="1"/>
          <p:nvPr/>
        </p:nvSpPr>
        <p:spPr>
          <a:xfrm>
            <a:off x="4950242" y="3404916"/>
            <a:ext cx="373655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Discovery reach</a:t>
            </a:r>
          </a:p>
          <a:p>
            <a:endParaRPr lang="en-US" sz="1600" dirty="0" smtClean="0">
              <a:solidFill>
                <a:srgbClr val="FF0000"/>
              </a:solidFill>
            </a:endParaRPr>
          </a:p>
          <a:p>
            <a:r>
              <a:rPr lang="en-US" sz="1600" dirty="0" smtClean="0"/>
              <a:t>14 </a:t>
            </a:r>
            <a:r>
              <a:rPr lang="en-US" sz="1600" dirty="0" err="1" smtClean="0"/>
              <a:t>TeV</a:t>
            </a:r>
            <a:r>
              <a:rPr lang="en-US" sz="1600" dirty="0" smtClean="0"/>
              <a:t> lepton collisions are comparable to 100 </a:t>
            </a:r>
            <a:r>
              <a:rPr lang="en-US" sz="1600" dirty="0" err="1" smtClean="0"/>
              <a:t>TeV</a:t>
            </a:r>
            <a:r>
              <a:rPr lang="en-US" sz="1600" dirty="0" smtClean="0"/>
              <a:t> proton </a:t>
            </a:r>
            <a:r>
              <a:rPr lang="en-US" sz="1600" dirty="0" smtClean="0"/>
              <a:t>collisions for production of heavy particle pairs</a:t>
            </a:r>
            <a:endParaRPr lang="en-US" sz="1600" dirty="0" smtClean="0"/>
          </a:p>
        </p:txBody>
      </p:sp>
      <p:sp>
        <p:nvSpPr>
          <p:cNvPr id="26" name="Rectangle 25"/>
          <p:cNvSpPr/>
          <p:nvPr/>
        </p:nvSpPr>
        <p:spPr>
          <a:xfrm>
            <a:off x="5234307" y="936421"/>
            <a:ext cx="3802732" cy="219350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20000"/>
                <a:lumOff val="8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/>
          <p:cNvSpPr/>
          <p:nvPr/>
        </p:nvSpPr>
        <p:spPr>
          <a:xfrm>
            <a:off x="76974" y="936421"/>
            <a:ext cx="5157333" cy="94778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20000"/>
                <a:lumOff val="8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Content Placeholder 2"/>
          <p:cNvSpPr txBox="1">
            <a:spLocks/>
          </p:cNvSpPr>
          <p:nvPr/>
        </p:nvSpPr>
        <p:spPr>
          <a:xfrm>
            <a:off x="76974" y="530864"/>
            <a:ext cx="8921578" cy="6643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sz="1800" dirty="0" smtClean="0">
                <a:solidFill>
                  <a:srgbClr val="FF0000"/>
                </a:solidFill>
              </a:rPr>
              <a:t>High energy lepton colliders are precision and discovery machines</a:t>
            </a:r>
          </a:p>
        </p:txBody>
      </p:sp>
      <p:pic>
        <p:nvPicPr>
          <p:cNvPr id="37" name="Picture 36" descr="p2.tif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468" y="1033336"/>
            <a:ext cx="6803136" cy="749712"/>
          </a:xfrm>
          <a:prstGeom prst="rect">
            <a:avLst/>
          </a:prstGeom>
        </p:spPr>
      </p:pic>
      <p:sp>
        <p:nvSpPr>
          <p:cNvPr id="38" name="TextBox 37"/>
          <p:cNvSpPr txBox="1"/>
          <p:nvPr/>
        </p:nvSpPr>
        <p:spPr>
          <a:xfrm>
            <a:off x="5339853" y="1885926"/>
            <a:ext cx="365869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Precision potential</a:t>
            </a:r>
          </a:p>
          <a:p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smtClean="0"/>
              <a:t>Measure k</a:t>
            </a:r>
            <a:r>
              <a:rPr lang="en-US" baseline="-25000" dirty="0" smtClean="0"/>
              <a:t>4</a:t>
            </a:r>
            <a:r>
              <a:rPr lang="en-US" dirty="0" smtClean="0"/>
              <a:t> to some 10%</a:t>
            </a:r>
          </a:p>
          <a:p>
            <a:r>
              <a:rPr lang="en-US" dirty="0" smtClean="0"/>
              <a:t>With 14 </a:t>
            </a:r>
            <a:r>
              <a:rPr lang="en-US" dirty="0" err="1" smtClean="0"/>
              <a:t>TeV</a:t>
            </a:r>
            <a:r>
              <a:rPr lang="en-US" dirty="0" smtClean="0"/>
              <a:t>, 20 ab</a:t>
            </a:r>
            <a:r>
              <a:rPr lang="en-US" baseline="30000" dirty="0" smtClean="0"/>
              <a:t>-1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="" xmlns:a16="http://schemas.microsoft.com/office/drawing/2014/main" id="{557017E7-D62E-5246-B0A2-34DEB8083408}"/>
              </a:ext>
            </a:extLst>
          </p:cNvPr>
          <p:cNvSpPr txBox="1"/>
          <p:nvPr/>
        </p:nvSpPr>
        <p:spPr>
          <a:xfrm>
            <a:off x="7111894" y="1021272"/>
            <a:ext cx="206627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Chiesa, 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Maltoni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Mantani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Mele, 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Piccinini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Zhao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  <a:hlinkClick r:id=""/>
            </a:endParaRPr>
          </a:p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  <a:hlinkClick r:id=""/>
              </a:rPr>
              <a:t>Muon Collider - Preparatory Meeting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="" xmlns:a16="http://schemas.microsoft.com/office/drawing/2014/main" id="{557017E7-D62E-5246-B0A2-34DEB8083408}"/>
              </a:ext>
            </a:extLst>
          </p:cNvPr>
          <p:cNvSpPr txBox="1"/>
          <p:nvPr/>
        </p:nvSpPr>
        <p:spPr>
          <a:xfrm>
            <a:off x="1089709" y="2444970"/>
            <a:ext cx="10014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A. </a:t>
            </a:r>
            <a:r>
              <a:rPr lang="en-US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Wulzer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76974" y="5305826"/>
            <a:ext cx="8960065" cy="105052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Box 44"/>
          <p:cNvSpPr txBox="1"/>
          <p:nvPr/>
        </p:nvSpPr>
        <p:spPr>
          <a:xfrm>
            <a:off x="457200" y="5249824"/>
            <a:ext cx="3536921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Luminosity goal</a:t>
            </a:r>
          </a:p>
          <a:p>
            <a:endParaRPr lang="en-US" baseline="30000" dirty="0" smtClean="0">
              <a:solidFill>
                <a:srgbClr val="FF0000"/>
              </a:solidFill>
            </a:endParaRPr>
          </a:p>
          <a:p>
            <a:r>
              <a:rPr lang="en-US" dirty="0" smtClean="0">
                <a:solidFill>
                  <a:srgbClr val="000000"/>
                </a:solidFill>
              </a:rPr>
              <a:t>(Factor O(3) less than CLIC at 3 </a:t>
            </a:r>
            <a:r>
              <a:rPr lang="en-US" dirty="0" err="1" smtClean="0">
                <a:solidFill>
                  <a:srgbClr val="000000"/>
                </a:solidFill>
              </a:rPr>
              <a:t>TeV</a:t>
            </a:r>
            <a:r>
              <a:rPr lang="en-US" dirty="0" smtClean="0">
                <a:solidFill>
                  <a:srgbClr val="000000"/>
                </a:solidFill>
              </a:rPr>
              <a:t>)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4x10</a:t>
            </a:r>
            <a:r>
              <a:rPr lang="en-US" baseline="30000" dirty="0" smtClean="0">
                <a:solidFill>
                  <a:srgbClr val="000000"/>
                </a:solidFill>
              </a:rPr>
              <a:t>35</a:t>
            </a:r>
            <a:r>
              <a:rPr lang="en-US" dirty="0" smtClean="0">
                <a:solidFill>
                  <a:srgbClr val="000000"/>
                </a:solidFill>
              </a:rPr>
              <a:t> cm</a:t>
            </a:r>
            <a:r>
              <a:rPr lang="en-US" baseline="30000" dirty="0" smtClean="0">
                <a:solidFill>
                  <a:srgbClr val="000000"/>
                </a:solidFill>
              </a:rPr>
              <a:t>-2</a:t>
            </a:r>
            <a:r>
              <a:rPr lang="en-US" dirty="0" smtClean="0">
                <a:solidFill>
                  <a:srgbClr val="000000"/>
                </a:solidFill>
              </a:rPr>
              <a:t>s</a:t>
            </a:r>
            <a:r>
              <a:rPr lang="en-US" baseline="30000" dirty="0" smtClean="0">
                <a:solidFill>
                  <a:srgbClr val="000000"/>
                </a:solidFill>
              </a:rPr>
              <a:t>-1</a:t>
            </a:r>
            <a:r>
              <a:rPr lang="en-US" dirty="0" smtClean="0">
                <a:solidFill>
                  <a:srgbClr val="000000"/>
                </a:solidFill>
              </a:rPr>
              <a:t> at 14 </a:t>
            </a:r>
            <a:r>
              <a:rPr lang="en-US" dirty="0" err="1" smtClean="0">
                <a:solidFill>
                  <a:srgbClr val="000000"/>
                </a:solidFill>
              </a:rPr>
              <a:t>TeV</a:t>
            </a:r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46" name="Picture 45" descr="p4.tif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4023" y="5395565"/>
            <a:ext cx="4322580" cy="866158"/>
          </a:xfrm>
          <a:prstGeom prst="rect">
            <a:avLst/>
          </a:prstGeom>
        </p:spPr>
      </p:pic>
      <p:sp>
        <p:nvSpPr>
          <p:cNvPr id="3" name="Frame 2"/>
          <p:cNvSpPr/>
          <p:nvPr/>
        </p:nvSpPr>
        <p:spPr>
          <a:xfrm>
            <a:off x="4299459" y="5305826"/>
            <a:ext cx="4699093" cy="1097891"/>
          </a:xfrm>
          <a:prstGeom prst="frame">
            <a:avLst>
              <a:gd name="adj1" fmla="val 7635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58078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447212"/>
          </a:xfrm>
        </p:spPr>
        <p:txBody>
          <a:bodyPr>
            <a:noAutofit/>
          </a:bodyPr>
          <a:lstStyle/>
          <a:p>
            <a:r>
              <a:rPr lang="en-US" sz="3600" dirty="0" smtClean="0"/>
              <a:t>Proposed Lepton Colliders (Granada)</a:t>
            </a:r>
            <a:endParaRPr lang="en-US" sz="3600" dirty="0"/>
          </a:p>
        </p:txBody>
      </p:sp>
      <p:sp>
        <p:nvSpPr>
          <p:cNvPr id="6" name="TextBox 5"/>
          <p:cNvSpPr txBox="1"/>
          <p:nvPr/>
        </p:nvSpPr>
        <p:spPr>
          <a:xfrm>
            <a:off x="5339694" y="689162"/>
            <a:ext cx="3707544" cy="280076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Maximum proposed energy CLIC 3 </a:t>
            </a:r>
            <a:r>
              <a:rPr lang="en-US" sz="1600" dirty="0" err="1" smtClean="0"/>
              <a:t>TeV</a:t>
            </a:r>
            <a:endParaRPr lang="en-US" sz="1600" dirty="0" smtClean="0"/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Cost estimate total of 18 GCHF</a:t>
            </a:r>
          </a:p>
          <a:p>
            <a:pPr marL="742950" lvl="1" indent="-285750">
              <a:buFont typeface="Arial"/>
              <a:buChar char="•"/>
            </a:pPr>
            <a:r>
              <a:rPr lang="en-US" sz="1600" dirty="0" smtClean="0"/>
              <a:t>In three stages</a:t>
            </a:r>
          </a:p>
          <a:p>
            <a:pPr marL="742950" lvl="1" indent="-285750">
              <a:buFont typeface="Arial"/>
              <a:buChar char="•"/>
            </a:pPr>
            <a:r>
              <a:rPr lang="en-US" sz="1600" dirty="0" smtClean="0"/>
              <a:t>Largely main </a:t>
            </a:r>
            <a:r>
              <a:rPr lang="en-US" sz="1600" dirty="0" err="1" smtClean="0"/>
              <a:t>linac</a:t>
            </a:r>
            <a:r>
              <a:rPr lang="en-US" sz="1600" dirty="0" smtClean="0"/>
              <a:t>, i.e. </a:t>
            </a:r>
            <a:r>
              <a:rPr lang="en-US" sz="1600" dirty="0" smtClean="0"/>
              <a:t>energy</a:t>
            </a:r>
            <a:endParaRPr lang="en-US" sz="1600" dirty="0" smtClean="0"/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Power 590 MW</a:t>
            </a:r>
          </a:p>
          <a:p>
            <a:pPr marL="742950" lvl="1" indent="-285750">
              <a:buFont typeface="Arial"/>
              <a:buChar char="•"/>
            </a:pPr>
            <a:r>
              <a:rPr lang="en-US" sz="1600" dirty="0" smtClean="0"/>
              <a:t>Part in luminosity, a part in </a:t>
            </a:r>
            <a:r>
              <a:rPr lang="en-US" sz="1600" dirty="0" smtClean="0"/>
              <a:t>energy</a:t>
            </a:r>
            <a:endParaRPr lang="en-US" sz="1600" dirty="0" smtClean="0"/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Similar to FCC-</a:t>
            </a:r>
            <a:r>
              <a:rPr lang="en-US" sz="1600" dirty="0" err="1" smtClean="0"/>
              <a:t>hh</a:t>
            </a:r>
            <a:r>
              <a:rPr lang="en-US" sz="1600" dirty="0" smtClean="0"/>
              <a:t> (24 GCHF, 580 MW)</a:t>
            </a:r>
          </a:p>
          <a:p>
            <a:endParaRPr lang="en-US" sz="1600" dirty="0"/>
          </a:p>
          <a:p>
            <a:r>
              <a:rPr lang="en-US" sz="1600" dirty="0" smtClean="0">
                <a:solidFill>
                  <a:srgbClr val="FF0000"/>
                </a:solidFill>
              </a:rPr>
              <a:t>Technically possible to go higher in energy</a:t>
            </a:r>
            <a:r>
              <a:rPr lang="en-US" sz="1600" dirty="0">
                <a:solidFill>
                  <a:srgbClr val="FF0000"/>
                </a:solidFill>
              </a:rPr>
              <a:t> </a:t>
            </a:r>
            <a:endParaRPr lang="en-US" sz="1600" dirty="0" smtClean="0">
              <a:solidFill>
                <a:srgbClr val="FF0000"/>
              </a:solidFill>
            </a:endParaRPr>
          </a:p>
          <a:p>
            <a:r>
              <a:rPr lang="en-US" sz="1600" dirty="0" smtClean="0">
                <a:solidFill>
                  <a:srgbClr val="FF0000"/>
                </a:solidFill>
              </a:rPr>
              <a:t>But </a:t>
            </a:r>
            <a:r>
              <a:rPr lang="en-US" sz="1600" dirty="0" smtClean="0">
                <a:solidFill>
                  <a:srgbClr val="FF0000"/>
                </a:solidFill>
              </a:rPr>
              <a:t>cost and </a:t>
            </a:r>
            <a:r>
              <a:rPr lang="en-US" sz="1600" dirty="0" smtClean="0">
                <a:solidFill>
                  <a:srgbClr val="FF0000"/>
                </a:solidFill>
              </a:rPr>
              <a:t>power are a concern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547" y="594221"/>
            <a:ext cx="211688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Luminosity per facility</a:t>
            </a:r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/>
        </p:nvGraphicFramePr>
        <p:xfrm>
          <a:off x="120907" y="4202013"/>
          <a:ext cx="1704975" cy="433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01" name="Equation" r:id="rId3" imgW="901700" imgH="228600" progId="Equation.3">
                  <p:embed/>
                </p:oleObj>
              </mc:Choice>
              <mc:Fallback>
                <p:oleObj name="Equation" r:id="rId3" imgW="90170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0907" y="4202013"/>
                        <a:ext cx="1704975" cy="4333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3011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18596082"/>
              </p:ext>
            </p:extLst>
          </p:nvPr>
        </p:nvGraphicFramePr>
        <p:xfrm>
          <a:off x="3871913" y="4294188"/>
          <a:ext cx="928687" cy="384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02" name="Equation" r:id="rId5" imgW="482600" imgH="203200" progId="Equation.3">
                  <p:embed/>
                </p:oleObj>
              </mc:Choice>
              <mc:Fallback>
                <p:oleObj name="Equation" r:id="rId5" imgW="482600" imgH="203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71913" y="4294188"/>
                        <a:ext cx="928687" cy="3841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3" name="Straight Arrow Connector 12"/>
          <p:cNvCxnSpPr/>
          <p:nvPr/>
        </p:nvCxnSpPr>
        <p:spPr>
          <a:xfrm rot="16200000" flipV="1">
            <a:off x="3727174" y="3696389"/>
            <a:ext cx="798746" cy="34670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rot="5400000" flipH="1" flipV="1">
            <a:off x="837380" y="3213512"/>
            <a:ext cx="991847" cy="98515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071486-4E65-E24B-8A3A-E44A91D5D904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Muon Collider Prospects, ICHEP, July 2020</a:t>
            </a:r>
            <a:endParaRPr lang="en-US"/>
          </a:p>
        </p:txBody>
      </p:sp>
      <p:pic>
        <p:nvPicPr>
          <p:cNvPr id="4" name="Picture 3" descr="lumi0ya.eps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61" y="854752"/>
            <a:ext cx="5274733" cy="3692313"/>
          </a:xfrm>
          <a:prstGeom prst="rect">
            <a:avLst/>
          </a:prstGeom>
        </p:spPr>
      </p:pic>
      <p:pic>
        <p:nvPicPr>
          <p:cNvPr id="17" name="Picture 16" descr="lumi0ya.eps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348" t="51388" r="25040" b="43109"/>
          <a:stretch/>
        </p:blipFill>
        <p:spPr>
          <a:xfrm>
            <a:off x="3845246" y="3070467"/>
            <a:ext cx="190500" cy="203200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3124200" y="2705099"/>
            <a:ext cx="914400" cy="37806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3302000" y="2819401"/>
            <a:ext cx="362868" cy="44156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9" name="Picture 88" descr="efficiency.eps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5682" y="3631142"/>
            <a:ext cx="4414762" cy="3090333"/>
          </a:xfrm>
          <a:prstGeom prst="rect">
            <a:avLst/>
          </a:prstGeom>
        </p:spPr>
      </p:pic>
      <p:sp>
        <p:nvSpPr>
          <p:cNvPr id="90" name="TextBox 89"/>
          <p:cNvSpPr txBox="1"/>
          <p:nvPr/>
        </p:nvSpPr>
        <p:spPr>
          <a:xfrm>
            <a:off x="457200" y="5276952"/>
            <a:ext cx="4520772" cy="107721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A </a:t>
            </a:r>
            <a:r>
              <a:rPr lang="en-US" sz="1600" dirty="0" err="1" smtClean="0"/>
              <a:t>muon</a:t>
            </a:r>
            <a:r>
              <a:rPr lang="en-US" sz="1600" dirty="0" smtClean="0"/>
              <a:t> collider might deliver </a:t>
            </a:r>
            <a:r>
              <a:rPr lang="en-US" sz="1600" dirty="0" smtClean="0"/>
              <a:t>increasing luminosity per beam power at higher energies</a:t>
            </a:r>
          </a:p>
          <a:p>
            <a:endParaRPr lang="en-US" sz="1600" dirty="0"/>
          </a:p>
          <a:p>
            <a:r>
              <a:rPr lang="en-US" sz="1600" dirty="0" smtClean="0"/>
              <a:t>Cost has to be evaluated</a:t>
            </a:r>
            <a:endParaRPr lang="en-US" sz="1600" dirty="0" smtClean="0"/>
          </a:p>
        </p:txBody>
      </p:sp>
    </p:spTree>
    <p:extLst>
      <p:ext uri="{BB962C8B-B14F-4D97-AF65-F5344CB8AC3E}">
        <p14:creationId xmlns:p14="http://schemas.microsoft.com/office/powerpoint/2010/main" val="31947039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19530"/>
          </a:xfrm>
        </p:spPr>
        <p:txBody>
          <a:bodyPr>
            <a:noAutofit/>
          </a:bodyPr>
          <a:lstStyle/>
          <a:p>
            <a:r>
              <a:rPr lang="en-US" sz="3200" dirty="0"/>
              <a:t>Proton-driven </a:t>
            </a:r>
            <a:r>
              <a:rPr lang="en-US" sz="3200" dirty="0" err="1"/>
              <a:t>Muon</a:t>
            </a:r>
            <a:r>
              <a:rPr lang="en-US" sz="3200" dirty="0"/>
              <a:t> Collider Concept</a:t>
            </a:r>
          </a:p>
        </p:txBody>
      </p:sp>
      <p:pic>
        <p:nvPicPr>
          <p:cNvPr id="4" name="Picture 3" descr="p4.tiff"/>
          <p:cNvPicPr>
            <a:picLocks noChangeAspect="1"/>
          </p:cNvPicPr>
          <p:nvPr/>
        </p:nvPicPr>
        <p:blipFill>
          <a:blip r:embed="rId2"/>
          <a:srcRect b="50107"/>
          <a:stretch>
            <a:fillRect/>
          </a:stretch>
        </p:blipFill>
        <p:spPr>
          <a:xfrm>
            <a:off x="0" y="1164444"/>
            <a:ext cx="9144000" cy="225971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" y="3925337"/>
            <a:ext cx="2523620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Short, intense proton bunches to produce </a:t>
            </a:r>
            <a:r>
              <a:rPr lang="en-US" dirty="0" err="1" smtClean="0"/>
              <a:t>hadronic</a:t>
            </a:r>
            <a:r>
              <a:rPr lang="en-US" dirty="0" smtClean="0"/>
              <a:t> showers</a:t>
            </a:r>
          </a:p>
          <a:p>
            <a:endParaRPr lang="en-US" dirty="0" smtClean="0"/>
          </a:p>
          <a:p>
            <a:r>
              <a:rPr lang="en-US" dirty="0" err="1" smtClean="0"/>
              <a:t>Pions</a:t>
            </a:r>
            <a:r>
              <a:rPr lang="en-US" dirty="0" smtClean="0"/>
              <a:t> decay into </a:t>
            </a:r>
            <a:r>
              <a:rPr lang="en-US" dirty="0" err="1" smtClean="0"/>
              <a:t>muons</a:t>
            </a:r>
            <a:r>
              <a:rPr lang="en-US" dirty="0" smtClean="0"/>
              <a:t> that can be captured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692515" y="4077737"/>
            <a:ext cx="292380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Muon</a:t>
            </a:r>
            <a:r>
              <a:rPr lang="en-US" dirty="0" smtClean="0"/>
              <a:t> are captured, bunched and then </a:t>
            </a:r>
            <a:r>
              <a:rPr lang="en-US" dirty="0" smtClean="0"/>
              <a:t>cooled by</a:t>
            </a:r>
          </a:p>
          <a:p>
            <a:r>
              <a:rPr lang="en-US" dirty="0" err="1" smtClean="0"/>
              <a:t>ionisation</a:t>
            </a:r>
            <a:r>
              <a:rPr lang="en-US" dirty="0" smtClean="0"/>
              <a:t> cooling in matter</a:t>
            </a:r>
            <a:endParaRPr lang="en-US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5863365" y="3602171"/>
            <a:ext cx="17899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Acceleration to collision energy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8131664" y="3708405"/>
            <a:ext cx="10123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Collision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Muon Collider Prospects, ICHEP, July 2020</a:t>
            </a:r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4054662" y="5079499"/>
            <a:ext cx="4660989" cy="1200329"/>
          </a:xfrm>
          <a:prstGeom prst="rect">
            <a:avLst/>
          </a:prstGeom>
          <a:solidFill>
            <a:srgbClr val="FCD5B5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No CDR exists, no coherent baseline of machine</a:t>
            </a:r>
          </a:p>
          <a:p>
            <a:r>
              <a:rPr lang="en-US" dirty="0" smtClean="0"/>
              <a:t>No cost estimate</a:t>
            </a:r>
          </a:p>
          <a:p>
            <a:r>
              <a:rPr lang="en-US" dirty="0" smtClean="0"/>
              <a:t>Need to extend to higher energies (10+ </a:t>
            </a:r>
            <a:r>
              <a:rPr lang="en-US" dirty="0" err="1" smtClean="0"/>
              <a:t>TeV</a:t>
            </a:r>
            <a:r>
              <a:rPr lang="en-US" dirty="0" smtClean="0"/>
              <a:t>)</a:t>
            </a:r>
          </a:p>
          <a:p>
            <a:r>
              <a:rPr lang="en-US" dirty="0" smtClean="0"/>
              <a:t>But did not find something that does not work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6787118" y="795112"/>
            <a:ext cx="1928533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MAP collaboration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27247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470051"/>
          </a:xfrm>
        </p:spPr>
        <p:txBody>
          <a:bodyPr>
            <a:noAutofit/>
          </a:bodyPr>
          <a:lstStyle/>
          <a:p>
            <a:r>
              <a:rPr lang="en-US" sz="3600" dirty="0" smtClean="0"/>
              <a:t>Design Status</a:t>
            </a:r>
            <a:endParaRPr lang="en-US" sz="3600" dirty="0"/>
          </a:p>
        </p:txBody>
      </p:sp>
      <p:pic>
        <p:nvPicPr>
          <p:cNvPr id="28" name="Picture 27">
            <a:extLst>
              <a:ext uri="{FF2B5EF4-FFF2-40B4-BE49-F238E27FC236}">
                <a16:creationId xmlns="" xmlns:a16="http://schemas.microsoft.com/office/drawing/2014/main" xmlns:mv="urn:schemas-microsoft-com:mac:vml" xmlns:mc="http://schemas.openxmlformats.org/markup-compatibility/2006" id="{9AB7E28F-0043-EC44-B82C-53A100CA76B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03856" y="3932558"/>
            <a:ext cx="2463058" cy="1861449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pic>
        <p:nvPicPr>
          <p:cNvPr id="29" name="Picture 2">
            <a:extLst>
              <a:ext uri="{FF2B5EF4-FFF2-40B4-BE49-F238E27FC236}">
                <a16:creationId xmlns="" xmlns:a16="http://schemas.microsoft.com/office/drawing/2014/main" xmlns:mv="urn:schemas-microsoft-com:mac:vml" xmlns:mc="http://schemas.openxmlformats.org/markup-compatibility/2006" id="{F1903BCC-BF2B-FD49-AB53-1FA850CB386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42441" y="3298568"/>
            <a:ext cx="1595560" cy="1697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0" name="TextBox 29"/>
          <p:cNvSpPr txBox="1"/>
          <p:nvPr/>
        </p:nvSpPr>
        <p:spPr>
          <a:xfrm>
            <a:off x="4367284" y="3796844"/>
            <a:ext cx="15365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err="1" smtClean="0"/>
              <a:t>MuCool</a:t>
            </a:r>
            <a:r>
              <a:rPr lang="en-US" sz="1400" dirty="0" smtClean="0"/>
              <a:t>: &gt;50 MV/m in 5 T field</a:t>
            </a:r>
            <a:endParaRPr lang="en-US" sz="1400" dirty="0"/>
          </a:p>
        </p:txBody>
      </p:sp>
      <p:pic>
        <p:nvPicPr>
          <p:cNvPr id="31" name="Picture 30">
            <a:extLst>
              <a:ext uri="{FF2B5EF4-FFF2-40B4-BE49-F238E27FC236}">
                <a16:creationId xmlns="" xmlns:a16="http://schemas.microsoft.com/office/drawing/2014/main" xmlns:mv="urn:schemas-microsoft-com:mac:vml" xmlns:mc="http://schemas.openxmlformats.org/markup-compatibility/2006" id="{BB6AD954-55F5-7A40-AC92-54DC3792150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04475" y="3386529"/>
            <a:ext cx="1549601" cy="3145005"/>
          </a:xfrm>
          <a:prstGeom prst="rect">
            <a:avLst/>
          </a:prstGeom>
        </p:spPr>
      </p:pic>
      <p:sp>
        <p:nvSpPr>
          <p:cNvPr id="33" name="TextBox 32"/>
          <p:cNvSpPr txBox="1"/>
          <p:nvPr/>
        </p:nvSpPr>
        <p:spPr>
          <a:xfrm>
            <a:off x="142441" y="5830455"/>
            <a:ext cx="195277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1400" b="1" dirty="0" smtClean="0"/>
              <a:t>NHFML</a:t>
            </a:r>
          </a:p>
          <a:p>
            <a:r>
              <a:rPr lang="en-US" sz="1400" dirty="0" smtClean="0"/>
              <a:t>32 T solenoid with low-temperature HTS</a:t>
            </a:r>
            <a:endParaRPr lang="en-US" sz="1400" dirty="0"/>
          </a:p>
        </p:txBody>
      </p:sp>
      <p:sp>
        <p:nvSpPr>
          <p:cNvPr id="34" name="TextBox 33"/>
          <p:cNvSpPr txBox="1"/>
          <p:nvPr/>
        </p:nvSpPr>
        <p:spPr>
          <a:xfrm>
            <a:off x="96262" y="5001148"/>
            <a:ext cx="190821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1400" b="1" dirty="0" smtClean="0"/>
              <a:t>FNAL</a:t>
            </a:r>
          </a:p>
          <a:p>
            <a:r>
              <a:rPr lang="en-US" sz="1400" dirty="0" smtClean="0"/>
              <a:t>Breakthrough in HTS cables</a:t>
            </a:r>
            <a:endParaRPr lang="en-US" sz="1400" dirty="0"/>
          </a:p>
        </p:txBody>
      </p:sp>
      <p:sp>
        <p:nvSpPr>
          <p:cNvPr id="35" name="Date Placeholder 34"/>
          <p:cNvSpPr>
            <a:spLocks noGrp="1"/>
          </p:cNvSpPr>
          <p:nvPr>
            <p:ph type="dt" sz="half" idx="10"/>
          </p:nvPr>
        </p:nvSpPr>
        <p:spPr>
          <a:xfrm>
            <a:off x="457200" y="6531534"/>
            <a:ext cx="2133600" cy="365125"/>
          </a:xfrm>
        </p:spPr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36" name="Slide Number Placeholder 35"/>
          <p:cNvSpPr>
            <a:spLocks noGrp="1"/>
          </p:cNvSpPr>
          <p:nvPr>
            <p:ph type="sldNum" sz="quarter" idx="12"/>
          </p:nvPr>
        </p:nvSpPr>
        <p:spPr>
          <a:xfrm>
            <a:off x="6553200" y="6531534"/>
            <a:ext cx="2133600" cy="365125"/>
          </a:xfrm>
        </p:spPr>
        <p:txBody>
          <a:bodyPr/>
          <a:lstStyle/>
          <a:p>
            <a:fld id="{3478A56A-6164-B14D-A8F7-980D09C4DD92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37" name="Footer Placeholder 36"/>
          <p:cNvSpPr>
            <a:spLocks noGrp="1"/>
          </p:cNvSpPr>
          <p:nvPr>
            <p:ph type="ftr" sz="quarter" idx="11"/>
          </p:nvPr>
        </p:nvSpPr>
        <p:spPr>
          <a:xfrm>
            <a:off x="3124200" y="6531534"/>
            <a:ext cx="2895600" cy="365125"/>
          </a:xfrm>
        </p:spPr>
        <p:txBody>
          <a:bodyPr/>
          <a:lstStyle/>
          <a:p>
            <a:r>
              <a:rPr lang="en-US" smtClean="0"/>
              <a:t>Muon Collider Prospects, ICHEP, July 2020</a:t>
            </a:r>
            <a:endParaRPr lang="en-US"/>
          </a:p>
        </p:txBody>
      </p:sp>
      <p:pic>
        <p:nvPicPr>
          <p:cNvPr id="3" name="Picture 2" descr="ncelnngpfnakapbn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57964" y="4533939"/>
            <a:ext cx="2005812" cy="1998732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5763775" y="5794007"/>
            <a:ext cx="100997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1400" b="1" dirty="0" smtClean="0"/>
              <a:t>FNAL</a:t>
            </a:r>
          </a:p>
          <a:p>
            <a:r>
              <a:rPr lang="en-US" sz="1400" dirty="0" smtClean="0"/>
              <a:t>12 T/s HTS</a:t>
            </a:r>
          </a:p>
          <a:p>
            <a:r>
              <a:rPr lang="en-US" sz="1400" dirty="0" smtClean="0"/>
              <a:t>0.6 T max</a:t>
            </a:r>
            <a:endParaRPr lang="en-US" sz="1400" dirty="0"/>
          </a:p>
        </p:txBody>
      </p:sp>
      <p:sp>
        <p:nvSpPr>
          <p:cNvPr id="4" name="TextBox 3"/>
          <p:cNvSpPr txBox="1"/>
          <p:nvPr/>
        </p:nvSpPr>
        <p:spPr>
          <a:xfrm>
            <a:off x="57177" y="855476"/>
            <a:ext cx="4454940" cy="181588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Key systems designed for 3 </a:t>
            </a:r>
            <a:r>
              <a:rPr lang="en-US" sz="1600" dirty="0" err="1" smtClean="0"/>
              <a:t>TeV</a:t>
            </a:r>
            <a:r>
              <a:rPr lang="en-US" sz="1600" dirty="0" smtClean="0"/>
              <a:t> in US</a:t>
            </a:r>
          </a:p>
          <a:p>
            <a:r>
              <a:rPr lang="en-US" sz="1600" dirty="0" smtClean="0"/>
              <a:t>A number of key components has been developed</a:t>
            </a:r>
          </a:p>
          <a:p>
            <a:r>
              <a:rPr lang="en-US" sz="1600" dirty="0" smtClean="0"/>
              <a:t>Cooling test performed according to theory</a:t>
            </a:r>
          </a:p>
          <a:p>
            <a:endParaRPr lang="en-US" sz="1600" dirty="0" smtClean="0"/>
          </a:p>
          <a:p>
            <a:r>
              <a:rPr lang="en-US" sz="1600" dirty="0" smtClean="0"/>
              <a:t>But no CDR, no integrated design, no reliable cost estimate</a:t>
            </a:r>
          </a:p>
          <a:p>
            <a:r>
              <a:rPr lang="en-US" sz="1600" dirty="0" smtClean="0"/>
              <a:t>More work to be done, e.g. substantial, 6D cooling</a:t>
            </a:r>
            <a:endParaRPr lang="en-US" sz="1600" dirty="0"/>
          </a:p>
        </p:txBody>
      </p:sp>
      <p:sp>
        <p:nvSpPr>
          <p:cNvPr id="17" name="TextBox 16"/>
          <p:cNvSpPr txBox="1"/>
          <p:nvPr/>
        </p:nvSpPr>
        <p:spPr>
          <a:xfrm>
            <a:off x="7727534" y="6099527"/>
            <a:ext cx="1390124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Mark Palmer</a:t>
            </a:r>
            <a:endParaRPr lang="en-US" dirty="0"/>
          </a:p>
        </p:txBody>
      </p:sp>
      <p:pic>
        <p:nvPicPr>
          <p:cNvPr id="16" name="Picture 15" descr="IMG_8674-1.jp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68195" y="855476"/>
            <a:ext cx="3703838" cy="246922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737846" y="856613"/>
            <a:ext cx="67597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MICE</a:t>
            </a:r>
          </a:p>
          <a:p>
            <a:r>
              <a:rPr lang="en-US" dirty="0" smtClean="0"/>
              <a:t>(UK)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5065840" y="556226"/>
            <a:ext cx="4078160" cy="3693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See previous presentation by J. Pasternak</a:t>
            </a:r>
          </a:p>
        </p:txBody>
      </p:sp>
    </p:spTree>
    <p:extLst>
      <p:ext uri="{BB962C8B-B14F-4D97-AF65-F5344CB8AC3E}">
        <p14:creationId xmlns:p14="http://schemas.microsoft.com/office/powerpoint/2010/main" val="33627523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128" y="14054"/>
            <a:ext cx="8989862" cy="460858"/>
          </a:xfrm>
        </p:spPr>
        <p:txBody>
          <a:bodyPr>
            <a:noAutofit/>
          </a:bodyPr>
          <a:lstStyle/>
          <a:p>
            <a:r>
              <a:rPr lang="en-US" sz="3600" dirty="0"/>
              <a:t>P</a:t>
            </a:r>
            <a:r>
              <a:rPr lang="en-US" sz="3600" dirty="0" smtClean="0"/>
              <a:t>roposed Tentative Timeline (2019)</a:t>
            </a:r>
            <a:endParaRPr lang="en-US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7</a:t>
            </a:fld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915293" y="596403"/>
            <a:ext cx="7502600" cy="5779322"/>
            <a:chOff x="671244" y="443667"/>
            <a:chExt cx="7788645" cy="5988682"/>
          </a:xfrm>
        </p:grpSpPr>
        <p:sp>
          <p:nvSpPr>
            <p:cNvPr id="8" name="Process 7"/>
            <p:cNvSpPr/>
            <p:nvPr/>
          </p:nvSpPr>
          <p:spPr>
            <a:xfrm rot="16200000">
              <a:off x="570385" y="1622811"/>
              <a:ext cx="668615" cy="446508"/>
            </a:xfrm>
            <a:prstGeom prst="flowChartProcess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1</a:t>
              </a:r>
              <a:endParaRPr lang="en-US" dirty="0"/>
            </a:p>
          </p:txBody>
        </p:sp>
        <p:sp>
          <p:nvSpPr>
            <p:cNvPr id="9" name="Process 8"/>
            <p:cNvSpPr/>
            <p:nvPr/>
          </p:nvSpPr>
          <p:spPr>
            <a:xfrm rot="16200000">
              <a:off x="1485297" y="1616424"/>
              <a:ext cx="668615" cy="446508"/>
            </a:xfrm>
            <a:prstGeom prst="flowChartProcess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3</a:t>
              </a:r>
              <a:endParaRPr lang="en-US" dirty="0"/>
            </a:p>
          </p:txBody>
        </p:sp>
        <p:sp>
          <p:nvSpPr>
            <p:cNvPr id="10" name="Process 9"/>
            <p:cNvSpPr/>
            <p:nvPr/>
          </p:nvSpPr>
          <p:spPr>
            <a:xfrm rot="16200000">
              <a:off x="2412855" y="1618610"/>
              <a:ext cx="668615" cy="446508"/>
            </a:xfrm>
            <a:prstGeom prst="flowChartProcess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5</a:t>
              </a:r>
              <a:endParaRPr lang="en-US" dirty="0"/>
            </a:p>
          </p:txBody>
        </p:sp>
        <p:sp>
          <p:nvSpPr>
            <p:cNvPr id="11" name="Process 10"/>
            <p:cNvSpPr/>
            <p:nvPr/>
          </p:nvSpPr>
          <p:spPr>
            <a:xfrm rot="16200000">
              <a:off x="3327767" y="1622811"/>
              <a:ext cx="668615" cy="446508"/>
            </a:xfrm>
            <a:prstGeom prst="flowChartProcess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7</a:t>
              </a:r>
              <a:endParaRPr lang="en-US" dirty="0"/>
            </a:p>
          </p:txBody>
        </p:sp>
        <p:sp>
          <p:nvSpPr>
            <p:cNvPr id="12" name="Process 11"/>
            <p:cNvSpPr/>
            <p:nvPr/>
          </p:nvSpPr>
          <p:spPr>
            <a:xfrm rot="16200000">
              <a:off x="4242679" y="1622811"/>
              <a:ext cx="668615" cy="446508"/>
            </a:xfrm>
            <a:prstGeom prst="flowChartProcess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9</a:t>
              </a:r>
              <a:endParaRPr lang="en-US" dirty="0"/>
            </a:p>
          </p:txBody>
        </p:sp>
        <p:sp>
          <p:nvSpPr>
            <p:cNvPr id="13" name="Process 12"/>
            <p:cNvSpPr/>
            <p:nvPr/>
          </p:nvSpPr>
          <p:spPr>
            <a:xfrm rot="16200000">
              <a:off x="5157591" y="1627892"/>
              <a:ext cx="668615" cy="446508"/>
            </a:xfrm>
            <a:prstGeom prst="flowChartProcess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1</a:t>
              </a:r>
              <a:r>
                <a:rPr lang="en-US" dirty="0" smtClean="0"/>
                <a:t>1</a:t>
              </a:r>
              <a:endParaRPr lang="en-US" dirty="0"/>
            </a:p>
          </p:txBody>
        </p:sp>
        <p:sp>
          <p:nvSpPr>
            <p:cNvPr id="14" name="Process 13"/>
            <p:cNvSpPr/>
            <p:nvPr/>
          </p:nvSpPr>
          <p:spPr>
            <a:xfrm rot="16200000">
              <a:off x="6072503" y="1627892"/>
              <a:ext cx="668615" cy="446508"/>
            </a:xfrm>
            <a:prstGeom prst="flowChartProcess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1</a:t>
              </a:r>
              <a:r>
                <a:rPr lang="en-US" dirty="0" smtClean="0"/>
                <a:t>3</a:t>
              </a:r>
              <a:endParaRPr lang="en-US" dirty="0"/>
            </a:p>
          </p:txBody>
        </p:sp>
        <p:sp>
          <p:nvSpPr>
            <p:cNvPr id="15" name="Process 14"/>
            <p:cNvSpPr/>
            <p:nvPr/>
          </p:nvSpPr>
          <p:spPr>
            <a:xfrm rot="16200000">
              <a:off x="6987415" y="1632973"/>
              <a:ext cx="668615" cy="446508"/>
            </a:xfrm>
            <a:prstGeom prst="flowChartProcess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1</a:t>
              </a:r>
              <a:r>
                <a:rPr lang="en-US" dirty="0" smtClean="0"/>
                <a:t>5</a:t>
              </a:r>
              <a:endParaRPr lang="en-US" dirty="0"/>
            </a:p>
          </p:txBody>
        </p:sp>
        <p:sp>
          <p:nvSpPr>
            <p:cNvPr id="16" name="Process 15"/>
            <p:cNvSpPr/>
            <p:nvPr/>
          </p:nvSpPr>
          <p:spPr>
            <a:xfrm rot="16200000">
              <a:off x="7902327" y="1632973"/>
              <a:ext cx="668615" cy="446508"/>
            </a:xfrm>
            <a:prstGeom prst="flowChartProcess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1</a:t>
              </a:r>
              <a:r>
                <a:rPr lang="en-US" dirty="0" smtClean="0"/>
                <a:t>7</a:t>
              </a:r>
              <a:endParaRPr lang="en-US" dirty="0"/>
            </a:p>
          </p:txBody>
        </p:sp>
        <p:sp>
          <p:nvSpPr>
            <p:cNvPr id="17" name="Process 16"/>
            <p:cNvSpPr/>
            <p:nvPr/>
          </p:nvSpPr>
          <p:spPr>
            <a:xfrm rot="16200000">
              <a:off x="1016894" y="1622811"/>
              <a:ext cx="668615" cy="446508"/>
            </a:xfrm>
            <a:prstGeom prst="flowChartProcess">
              <a:avLst/>
            </a:prstGeom>
            <a:solidFill>
              <a:schemeClr val="accent6">
                <a:lumMod val="40000"/>
                <a:lumOff val="6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2</a:t>
              </a:r>
              <a:endParaRPr lang="en-US" dirty="0"/>
            </a:p>
          </p:txBody>
        </p:sp>
        <p:sp>
          <p:nvSpPr>
            <p:cNvPr id="18" name="Process 17"/>
            <p:cNvSpPr/>
            <p:nvPr/>
          </p:nvSpPr>
          <p:spPr>
            <a:xfrm rot="16200000">
              <a:off x="1945461" y="1616424"/>
              <a:ext cx="668615" cy="446508"/>
            </a:xfrm>
            <a:prstGeom prst="flowChartProcess">
              <a:avLst/>
            </a:prstGeom>
            <a:solidFill>
              <a:schemeClr val="accent6">
                <a:lumMod val="40000"/>
                <a:lumOff val="6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4</a:t>
              </a:r>
              <a:endParaRPr lang="en-US" dirty="0"/>
            </a:p>
          </p:txBody>
        </p:sp>
        <p:sp>
          <p:nvSpPr>
            <p:cNvPr id="19" name="Process 18"/>
            <p:cNvSpPr/>
            <p:nvPr/>
          </p:nvSpPr>
          <p:spPr>
            <a:xfrm rot="16200000">
              <a:off x="2859364" y="1618610"/>
              <a:ext cx="668615" cy="446508"/>
            </a:xfrm>
            <a:prstGeom prst="flowChartProcess">
              <a:avLst/>
            </a:prstGeom>
            <a:solidFill>
              <a:schemeClr val="accent6">
                <a:lumMod val="40000"/>
                <a:lumOff val="6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6</a:t>
              </a:r>
              <a:endParaRPr lang="en-US" dirty="0"/>
            </a:p>
          </p:txBody>
        </p:sp>
        <p:sp>
          <p:nvSpPr>
            <p:cNvPr id="20" name="Process 19"/>
            <p:cNvSpPr/>
            <p:nvPr/>
          </p:nvSpPr>
          <p:spPr>
            <a:xfrm rot="16200000">
              <a:off x="3774276" y="1622811"/>
              <a:ext cx="668615" cy="446508"/>
            </a:xfrm>
            <a:prstGeom prst="flowChartProcess">
              <a:avLst/>
            </a:prstGeom>
            <a:solidFill>
              <a:schemeClr val="accent6">
                <a:lumMod val="40000"/>
                <a:lumOff val="6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8</a:t>
              </a:r>
              <a:endParaRPr lang="en-US" dirty="0"/>
            </a:p>
          </p:txBody>
        </p:sp>
        <p:sp>
          <p:nvSpPr>
            <p:cNvPr id="21" name="Process 20"/>
            <p:cNvSpPr/>
            <p:nvPr/>
          </p:nvSpPr>
          <p:spPr>
            <a:xfrm rot="16200000">
              <a:off x="4689188" y="1622811"/>
              <a:ext cx="668615" cy="446508"/>
            </a:xfrm>
            <a:prstGeom prst="flowChartProcess">
              <a:avLst/>
            </a:prstGeom>
            <a:solidFill>
              <a:schemeClr val="accent6">
                <a:lumMod val="40000"/>
                <a:lumOff val="6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1</a:t>
              </a:r>
              <a:r>
                <a:rPr lang="en-US" dirty="0" smtClean="0"/>
                <a:t>0</a:t>
              </a:r>
              <a:endParaRPr lang="en-US" dirty="0"/>
            </a:p>
          </p:txBody>
        </p:sp>
        <p:sp>
          <p:nvSpPr>
            <p:cNvPr id="22" name="Process 21"/>
            <p:cNvSpPr/>
            <p:nvPr/>
          </p:nvSpPr>
          <p:spPr>
            <a:xfrm rot="16200000">
              <a:off x="5604100" y="1627892"/>
              <a:ext cx="668615" cy="446508"/>
            </a:xfrm>
            <a:prstGeom prst="flowChartProcess">
              <a:avLst/>
            </a:prstGeom>
            <a:solidFill>
              <a:schemeClr val="accent6">
                <a:lumMod val="40000"/>
                <a:lumOff val="6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1</a:t>
              </a:r>
              <a:r>
                <a:rPr lang="en-US" dirty="0" smtClean="0"/>
                <a:t>2</a:t>
              </a:r>
              <a:endParaRPr lang="en-US" dirty="0"/>
            </a:p>
          </p:txBody>
        </p:sp>
        <p:sp>
          <p:nvSpPr>
            <p:cNvPr id="23" name="Process 22"/>
            <p:cNvSpPr/>
            <p:nvPr/>
          </p:nvSpPr>
          <p:spPr>
            <a:xfrm rot="16200000">
              <a:off x="6519012" y="1627892"/>
              <a:ext cx="668615" cy="446508"/>
            </a:xfrm>
            <a:prstGeom prst="flowChartProcess">
              <a:avLst/>
            </a:prstGeom>
            <a:solidFill>
              <a:schemeClr val="accent6">
                <a:lumMod val="40000"/>
                <a:lumOff val="6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1</a:t>
              </a:r>
              <a:r>
                <a:rPr lang="en-US" dirty="0" smtClean="0"/>
                <a:t>4</a:t>
              </a:r>
              <a:endParaRPr lang="en-US" dirty="0"/>
            </a:p>
          </p:txBody>
        </p:sp>
        <p:sp>
          <p:nvSpPr>
            <p:cNvPr id="24" name="Process 23"/>
            <p:cNvSpPr/>
            <p:nvPr/>
          </p:nvSpPr>
          <p:spPr>
            <a:xfrm rot="16200000">
              <a:off x="7433924" y="1632973"/>
              <a:ext cx="668615" cy="446508"/>
            </a:xfrm>
            <a:prstGeom prst="flowChartProcess">
              <a:avLst/>
            </a:prstGeom>
            <a:solidFill>
              <a:schemeClr val="accent6">
                <a:lumMod val="40000"/>
                <a:lumOff val="6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1</a:t>
              </a:r>
              <a:r>
                <a:rPr lang="en-US" dirty="0" smtClean="0"/>
                <a:t>6</a:t>
              </a:r>
            </a:p>
          </p:txBody>
        </p:sp>
        <p:sp>
          <p:nvSpPr>
            <p:cNvPr id="25" name="Right Triangle 24"/>
            <p:cNvSpPr/>
            <p:nvPr/>
          </p:nvSpPr>
          <p:spPr>
            <a:xfrm flipH="1">
              <a:off x="681435" y="4935819"/>
              <a:ext cx="1884067" cy="322703"/>
            </a:xfrm>
            <a:prstGeom prst="rtTriangle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6" name="Right Triangle 25"/>
            <p:cNvSpPr/>
            <p:nvPr/>
          </p:nvSpPr>
          <p:spPr>
            <a:xfrm flipH="1">
              <a:off x="1157939" y="3883651"/>
              <a:ext cx="1368000" cy="320325"/>
            </a:xfrm>
            <a:prstGeom prst="rtTriangle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Process 26"/>
            <p:cNvSpPr/>
            <p:nvPr/>
          </p:nvSpPr>
          <p:spPr>
            <a:xfrm>
              <a:off x="1122819" y="3903504"/>
              <a:ext cx="1416228" cy="300471"/>
            </a:xfrm>
            <a:prstGeom prst="flowChartProcess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rgbClr val="000000"/>
                  </a:solidFill>
                </a:rPr>
                <a:t>D</a:t>
              </a:r>
              <a:r>
                <a:rPr lang="en-US" dirty="0" smtClean="0">
                  <a:solidFill>
                    <a:srgbClr val="000000"/>
                  </a:solidFill>
                </a:rPr>
                <a:t>esign</a:t>
              </a:r>
              <a:endParaRPr lang="en-US" dirty="0">
                <a:solidFill>
                  <a:srgbClr val="000000"/>
                </a:solidFill>
              </a:endParaRPr>
            </a:p>
          </p:txBody>
        </p:sp>
        <p:sp>
          <p:nvSpPr>
            <p:cNvPr id="28" name="Process 27"/>
            <p:cNvSpPr/>
            <p:nvPr/>
          </p:nvSpPr>
          <p:spPr>
            <a:xfrm>
              <a:off x="2539048" y="3903505"/>
              <a:ext cx="1346281" cy="287241"/>
            </a:xfrm>
            <a:prstGeom prst="flowChartProcess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rgbClr val="000000"/>
                  </a:solidFill>
                </a:rPr>
                <a:t>Construct</a:t>
              </a:r>
              <a:endParaRPr lang="en-US" dirty="0">
                <a:solidFill>
                  <a:srgbClr val="000000"/>
                </a:solidFill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3186081" y="3433460"/>
              <a:ext cx="1415772" cy="36933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Test Facility</a:t>
              </a:r>
              <a:endParaRPr lang="en-US" dirty="0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3177443" y="2399217"/>
              <a:ext cx="1415772" cy="36933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Design</a:t>
              </a:r>
              <a:endParaRPr lang="en-US" dirty="0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3177443" y="4447276"/>
              <a:ext cx="1415772" cy="36933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Technologies</a:t>
              </a:r>
              <a:endParaRPr lang="en-US" dirty="0"/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1369774" y="5475571"/>
              <a:ext cx="2010337" cy="956778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Ready to decide on test facility</a:t>
              </a:r>
            </a:p>
            <a:p>
              <a:r>
                <a:rPr lang="en-US" dirty="0"/>
                <a:t>Cost scale </a:t>
              </a:r>
              <a:r>
                <a:rPr lang="en-US" dirty="0" smtClean="0"/>
                <a:t>known</a:t>
              </a:r>
              <a:endParaRPr lang="en-US" dirty="0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3956867" y="5475570"/>
              <a:ext cx="2204795" cy="956778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Ready to commit </a:t>
              </a:r>
              <a:endParaRPr lang="en-US" dirty="0"/>
            </a:p>
            <a:p>
              <a:r>
                <a:rPr lang="en-US" dirty="0" smtClean="0"/>
                <a:t>to collider</a:t>
              </a:r>
            </a:p>
            <a:p>
              <a:r>
                <a:rPr lang="en-US" dirty="0"/>
                <a:t>Cost </a:t>
              </a:r>
              <a:r>
                <a:rPr lang="en-US" dirty="0" smtClean="0"/>
                <a:t>known</a:t>
              </a:r>
              <a:endParaRPr lang="en-US" dirty="0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6233696" y="5485923"/>
              <a:ext cx="1800000" cy="646331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Ready to construct</a:t>
              </a:r>
              <a:endParaRPr lang="en-US" dirty="0"/>
            </a:p>
          </p:txBody>
        </p:sp>
        <p:cxnSp>
          <p:nvCxnSpPr>
            <p:cNvPr id="35" name="Straight Connector 34"/>
            <p:cNvCxnSpPr>
              <a:endCxn id="34" idx="0"/>
            </p:cNvCxnSpPr>
            <p:nvPr/>
          </p:nvCxnSpPr>
          <p:spPr>
            <a:xfrm>
              <a:off x="7114139" y="2152440"/>
              <a:ext cx="19557" cy="3333482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flipH="1">
              <a:off x="5244754" y="2121460"/>
              <a:ext cx="13859" cy="3354109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Process 36"/>
            <p:cNvSpPr/>
            <p:nvPr/>
          </p:nvSpPr>
          <p:spPr>
            <a:xfrm>
              <a:off x="681437" y="2879375"/>
              <a:ext cx="1849857" cy="307084"/>
            </a:xfrm>
            <a:prstGeom prst="flowChartProcess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rgbClr val="000000"/>
                  </a:solidFill>
                </a:rPr>
                <a:t>Baseline design</a:t>
              </a:r>
              <a:endParaRPr lang="en-US" dirty="0">
                <a:solidFill>
                  <a:srgbClr val="000000"/>
                </a:solidFill>
              </a:endParaRPr>
            </a:p>
          </p:txBody>
        </p:sp>
        <p:sp>
          <p:nvSpPr>
            <p:cNvPr id="38" name="Process 37"/>
            <p:cNvSpPr/>
            <p:nvPr/>
          </p:nvSpPr>
          <p:spPr>
            <a:xfrm>
              <a:off x="3863436" y="3896129"/>
              <a:ext cx="1383314" cy="293095"/>
            </a:xfrm>
            <a:prstGeom prst="flowChartProcess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rgbClr val="000000"/>
                  </a:solidFill>
                </a:rPr>
                <a:t>Exploit</a:t>
              </a:r>
              <a:endParaRPr lang="en-US" dirty="0">
                <a:solidFill>
                  <a:srgbClr val="000000"/>
                </a:solidFill>
              </a:endParaRPr>
            </a:p>
          </p:txBody>
        </p:sp>
        <p:sp>
          <p:nvSpPr>
            <p:cNvPr id="39" name="Process 38"/>
            <p:cNvSpPr/>
            <p:nvPr/>
          </p:nvSpPr>
          <p:spPr>
            <a:xfrm>
              <a:off x="2524139" y="2880135"/>
              <a:ext cx="2744506" cy="306324"/>
            </a:xfrm>
            <a:prstGeom prst="flowChartProcess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rgbClr val="000000"/>
                  </a:solidFill>
                </a:rPr>
                <a:t>Design </a:t>
              </a:r>
              <a:r>
                <a:rPr lang="en-US" dirty="0" err="1" smtClean="0">
                  <a:solidFill>
                    <a:srgbClr val="000000"/>
                  </a:solidFill>
                </a:rPr>
                <a:t>optimisation</a:t>
              </a:r>
              <a:endParaRPr lang="en-US" dirty="0">
                <a:solidFill>
                  <a:srgbClr val="000000"/>
                </a:solidFill>
              </a:endParaRPr>
            </a:p>
          </p:txBody>
        </p:sp>
        <p:sp>
          <p:nvSpPr>
            <p:cNvPr id="40" name="Process 39"/>
            <p:cNvSpPr/>
            <p:nvPr/>
          </p:nvSpPr>
          <p:spPr>
            <a:xfrm>
              <a:off x="5265019" y="2879375"/>
              <a:ext cx="2076518" cy="307084"/>
            </a:xfrm>
            <a:prstGeom prst="flowChartProcess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rgbClr val="000000"/>
                  </a:solidFill>
                </a:rPr>
                <a:t>Project preparation</a:t>
              </a:r>
              <a:endParaRPr lang="en-US" dirty="0">
                <a:solidFill>
                  <a:srgbClr val="000000"/>
                </a:solidFill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681436" y="4957490"/>
              <a:ext cx="1829475" cy="30103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rgbClr val="000000"/>
                  </a:solidFill>
                </a:rPr>
                <a:t>Design </a:t>
              </a:r>
              <a:r>
                <a:rPr lang="en-US" dirty="0">
                  <a:solidFill>
                    <a:srgbClr val="000000"/>
                  </a:solidFill>
                </a:rPr>
                <a:t>/</a:t>
              </a:r>
              <a:r>
                <a:rPr lang="en-US" dirty="0" smtClean="0">
                  <a:solidFill>
                    <a:srgbClr val="000000"/>
                  </a:solidFill>
                </a:rPr>
                <a:t> models</a:t>
              </a:r>
              <a:endParaRPr lang="en-US" dirty="0">
                <a:solidFill>
                  <a:srgbClr val="000000"/>
                </a:solidFill>
              </a:endParaRPr>
            </a:p>
          </p:txBody>
        </p:sp>
        <p:sp>
          <p:nvSpPr>
            <p:cNvPr id="42" name="Rectangle 41"/>
            <p:cNvSpPr/>
            <p:nvPr/>
          </p:nvSpPr>
          <p:spPr>
            <a:xfrm>
              <a:off x="2513727" y="4936065"/>
              <a:ext cx="5462055" cy="32400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Process 42"/>
            <p:cNvSpPr/>
            <p:nvPr/>
          </p:nvSpPr>
          <p:spPr>
            <a:xfrm>
              <a:off x="2510911" y="4951310"/>
              <a:ext cx="2735839" cy="322702"/>
            </a:xfrm>
            <a:prstGeom prst="flowChartProcess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rgbClr val="000000"/>
                  </a:solidFill>
                </a:rPr>
                <a:t>Prototypes </a:t>
              </a:r>
              <a:r>
                <a:rPr lang="en-US" dirty="0">
                  <a:solidFill>
                    <a:srgbClr val="000000"/>
                  </a:solidFill>
                </a:rPr>
                <a:t>/</a:t>
              </a:r>
              <a:r>
                <a:rPr lang="en-US" dirty="0" smtClean="0">
                  <a:solidFill>
                    <a:srgbClr val="000000"/>
                  </a:solidFill>
                </a:rPr>
                <a:t> t. f. comp. </a:t>
              </a:r>
              <a:endParaRPr lang="en-US" dirty="0">
                <a:solidFill>
                  <a:srgbClr val="000000"/>
                </a:solidFill>
              </a:endParaRPr>
            </a:p>
          </p:txBody>
        </p:sp>
        <p:cxnSp>
          <p:nvCxnSpPr>
            <p:cNvPr id="44" name="Straight Connector 43"/>
            <p:cNvCxnSpPr/>
            <p:nvPr/>
          </p:nvCxnSpPr>
          <p:spPr>
            <a:xfrm flipH="1">
              <a:off x="2510911" y="2180373"/>
              <a:ext cx="12046" cy="3295197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Process 44"/>
            <p:cNvSpPr/>
            <p:nvPr/>
          </p:nvSpPr>
          <p:spPr>
            <a:xfrm>
              <a:off x="7100712" y="2880135"/>
              <a:ext cx="922698" cy="306324"/>
            </a:xfrm>
            <a:prstGeom prst="flowChartProcess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 smtClean="0">
                  <a:solidFill>
                    <a:srgbClr val="000000"/>
                  </a:solidFill>
                </a:rPr>
                <a:t>Approve</a:t>
              </a:r>
              <a:endParaRPr lang="en-US" sz="1600" dirty="0">
                <a:solidFill>
                  <a:srgbClr val="000000"/>
                </a:solidFill>
              </a:endParaRPr>
            </a:p>
          </p:txBody>
        </p:sp>
        <p:sp>
          <p:nvSpPr>
            <p:cNvPr id="46" name="Right Triangle 45"/>
            <p:cNvSpPr/>
            <p:nvPr/>
          </p:nvSpPr>
          <p:spPr>
            <a:xfrm>
              <a:off x="5265019" y="3867398"/>
              <a:ext cx="1835693" cy="324000"/>
            </a:xfrm>
            <a:prstGeom prst="rtTriangle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7" name="Process 46"/>
            <p:cNvSpPr/>
            <p:nvPr/>
          </p:nvSpPr>
          <p:spPr>
            <a:xfrm>
              <a:off x="5265018" y="3897651"/>
              <a:ext cx="1835693" cy="306325"/>
            </a:xfrm>
            <a:prstGeom prst="flowChartProcess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rgbClr val="000000"/>
                  </a:solidFill>
                </a:rPr>
                <a:t>Exploit</a:t>
              </a:r>
              <a:endParaRPr lang="en-US" dirty="0">
                <a:solidFill>
                  <a:srgbClr val="000000"/>
                </a:solidFill>
              </a:endParaRPr>
            </a:p>
          </p:txBody>
        </p:sp>
        <p:sp>
          <p:nvSpPr>
            <p:cNvPr id="48" name="Process 47"/>
            <p:cNvSpPr/>
            <p:nvPr/>
          </p:nvSpPr>
          <p:spPr>
            <a:xfrm>
              <a:off x="5252939" y="4954923"/>
              <a:ext cx="2722843" cy="310771"/>
            </a:xfrm>
            <a:prstGeom prst="flowChartProcess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rgbClr val="000000"/>
                  </a:solidFill>
                </a:rPr>
                <a:t>Prototypes </a:t>
              </a:r>
              <a:r>
                <a:rPr lang="en-US" dirty="0">
                  <a:solidFill>
                    <a:srgbClr val="000000"/>
                  </a:solidFill>
                </a:rPr>
                <a:t>/</a:t>
              </a:r>
              <a:r>
                <a:rPr lang="en-US" dirty="0" smtClean="0">
                  <a:solidFill>
                    <a:srgbClr val="000000"/>
                  </a:solidFill>
                </a:rPr>
                <a:t> pre-series </a:t>
              </a:r>
              <a:endParaRPr lang="en-US" dirty="0">
                <a:solidFill>
                  <a:srgbClr val="000000"/>
                </a:solidFill>
              </a:endParaRPr>
            </a:p>
          </p:txBody>
        </p:sp>
        <p:sp>
          <p:nvSpPr>
            <p:cNvPr id="49" name="Process 48"/>
            <p:cNvSpPr/>
            <p:nvPr/>
          </p:nvSpPr>
          <p:spPr>
            <a:xfrm>
              <a:off x="681435" y="794711"/>
              <a:ext cx="1849857" cy="307084"/>
            </a:xfrm>
            <a:prstGeom prst="flowChartProcess">
              <a:avLst/>
            </a:prstGeom>
            <a:solidFill>
              <a:srgbClr val="F4FCEE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rgbClr val="000000"/>
                  </a:solidFill>
                </a:rPr>
                <a:t>R&amp;D detectors</a:t>
              </a:r>
              <a:endParaRPr lang="en-US" dirty="0">
                <a:solidFill>
                  <a:srgbClr val="000000"/>
                </a:solidFill>
              </a:endParaRPr>
            </a:p>
          </p:txBody>
        </p:sp>
        <p:sp>
          <p:nvSpPr>
            <p:cNvPr id="50" name="Process 49"/>
            <p:cNvSpPr/>
            <p:nvPr/>
          </p:nvSpPr>
          <p:spPr>
            <a:xfrm>
              <a:off x="2555297" y="798839"/>
              <a:ext cx="1354035" cy="306324"/>
            </a:xfrm>
            <a:prstGeom prst="flowChartProcess">
              <a:avLst/>
            </a:prstGeom>
            <a:solidFill>
              <a:srgbClr val="C1FFA5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rgbClr val="000000"/>
                  </a:solidFill>
                </a:rPr>
                <a:t>Prototypes</a:t>
              </a:r>
              <a:endParaRPr lang="en-US" dirty="0">
                <a:solidFill>
                  <a:srgbClr val="000000"/>
                </a:solidFill>
              </a:endParaRPr>
            </a:p>
          </p:txBody>
        </p:sp>
        <p:sp>
          <p:nvSpPr>
            <p:cNvPr id="51" name="Process 50"/>
            <p:cNvSpPr/>
            <p:nvPr/>
          </p:nvSpPr>
          <p:spPr>
            <a:xfrm>
              <a:off x="3438819" y="466074"/>
              <a:ext cx="1361421" cy="306324"/>
            </a:xfrm>
            <a:prstGeom prst="flowChartProcess">
              <a:avLst/>
            </a:prstGeom>
            <a:solidFill>
              <a:srgbClr val="A7EE85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rgbClr val="000000"/>
                  </a:solidFill>
                </a:rPr>
                <a:t>C</a:t>
              </a:r>
              <a:r>
                <a:rPr lang="en-US" dirty="0" smtClean="0">
                  <a:solidFill>
                    <a:srgbClr val="000000"/>
                  </a:solidFill>
                </a:rPr>
                <a:t>DRs</a:t>
              </a:r>
              <a:endParaRPr lang="en-US" dirty="0">
                <a:solidFill>
                  <a:srgbClr val="000000"/>
                </a:solidFill>
              </a:endParaRP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1449659" y="1193180"/>
              <a:ext cx="1847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en-US" dirty="0"/>
            </a:p>
          </p:txBody>
        </p:sp>
        <p:sp>
          <p:nvSpPr>
            <p:cNvPr id="53" name="Process 52"/>
            <p:cNvSpPr/>
            <p:nvPr/>
          </p:nvSpPr>
          <p:spPr>
            <a:xfrm>
              <a:off x="671244" y="1117040"/>
              <a:ext cx="3238088" cy="307084"/>
            </a:xfrm>
            <a:prstGeom prst="flowChartProcess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rgbClr val="000000"/>
                  </a:solidFill>
                </a:rPr>
                <a:t>MDI &amp; detector simulations</a:t>
              </a:r>
              <a:endParaRPr lang="en-US" dirty="0">
                <a:solidFill>
                  <a:srgbClr val="000000"/>
                </a:solidFill>
              </a:endParaRPr>
            </a:p>
          </p:txBody>
        </p:sp>
        <p:sp>
          <p:nvSpPr>
            <p:cNvPr id="54" name="Process 53"/>
            <p:cNvSpPr/>
            <p:nvPr/>
          </p:nvSpPr>
          <p:spPr>
            <a:xfrm>
              <a:off x="4800240" y="784325"/>
              <a:ext cx="2276334" cy="317470"/>
            </a:xfrm>
            <a:prstGeom prst="flowChartProcess">
              <a:avLst/>
            </a:prstGeom>
            <a:solidFill>
              <a:srgbClr val="CAEFB7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rgbClr val="000000"/>
                  </a:solidFill>
                </a:rPr>
                <a:t>Large Proto/Slice test</a:t>
              </a:r>
              <a:endParaRPr lang="en-US" dirty="0">
                <a:solidFill>
                  <a:srgbClr val="000000"/>
                </a:solidFill>
              </a:endParaRPr>
            </a:p>
          </p:txBody>
        </p:sp>
        <p:sp>
          <p:nvSpPr>
            <p:cNvPr id="55" name="Process 54"/>
            <p:cNvSpPr/>
            <p:nvPr/>
          </p:nvSpPr>
          <p:spPr>
            <a:xfrm>
              <a:off x="5244754" y="443667"/>
              <a:ext cx="1361421" cy="306324"/>
            </a:xfrm>
            <a:prstGeom prst="flowChartProcess">
              <a:avLst/>
            </a:prstGeom>
            <a:solidFill>
              <a:srgbClr val="86BF6A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rgbClr val="000000"/>
                  </a:solidFill>
                </a:rPr>
                <a:t>T</a:t>
              </a:r>
              <a:r>
                <a:rPr lang="en-US" smtClean="0">
                  <a:solidFill>
                    <a:srgbClr val="000000"/>
                  </a:solidFill>
                </a:rPr>
                <a:t>DRs</a:t>
              </a:r>
              <a:endParaRPr lang="en-US" dirty="0">
                <a:solidFill>
                  <a:srgbClr val="000000"/>
                </a:solidFill>
              </a:endParaRPr>
            </a:p>
          </p:txBody>
        </p:sp>
      </p:grpSp>
      <p:sp>
        <p:nvSpPr>
          <p:cNvPr id="56" name="TextBox 55"/>
          <p:cNvSpPr txBox="1"/>
          <p:nvPr/>
        </p:nvSpPr>
        <p:spPr>
          <a:xfrm rot="19814849">
            <a:off x="7218032" y="707352"/>
            <a:ext cx="1932703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Technically limited</a:t>
            </a:r>
            <a:endParaRPr lang="en-US" dirty="0"/>
          </a:p>
        </p:txBody>
      </p:sp>
      <p:sp>
        <p:nvSpPr>
          <p:cNvPr id="57" name="TextBox 56"/>
          <p:cNvSpPr txBox="1"/>
          <p:nvPr/>
        </p:nvSpPr>
        <p:spPr>
          <a:xfrm rot="16200000">
            <a:off x="-1527243" y="3961830"/>
            <a:ext cx="3769174" cy="40011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000" b="1" smtClean="0"/>
              <a:t>MACHINE</a:t>
            </a:r>
            <a:endParaRPr lang="en-US" sz="2000" b="1" dirty="0"/>
          </a:p>
        </p:txBody>
      </p:sp>
      <p:sp>
        <p:nvSpPr>
          <p:cNvPr id="58" name="TextBox 57"/>
          <p:cNvSpPr txBox="1"/>
          <p:nvPr/>
        </p:nvSpPr>
        <p:spPr>
          <a:xfrm rot="16200000">
            <a:off x="-312170" y="731665"/>
            <a:ext cx="1368852" cy="70788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000" b="1" dirty="0" smtClean="0"/>
              <a:t>PHYSICS DETECTOR</a:t>
            </a:r>
            <a:endParaRPr lang="en-US" sz="2000" b="1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Muon Collider Prospects, ICHEP, July 2020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761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6060" y="30979"/>
            <a:ext cx="8229600" cy="578892"/>
          </a:xfrm>
        </p:spPr>
        <p:txBody>
          <a:bodyPr>
            <a:noAutofit/>
          </a:bodyPr>
          <a:lstStyle/>
          <a:p>
            <a:r>
              <a:rPr lang="en-US" sz="3200" dirty="0" smtClean="0"/>
              <a:t>Initial Collaboration Goal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77" y="792162"/>
            <a:ext cx="8503355" cy="5136445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GB" dirty="0" smtClean="0"/>
              <a:t>Objective:</a:t>
            </a:r>
          </a:p>
          <a:p>
            <a:pPr marL="0" indent="0">
              <a:buNone/>
            </a:pPr>
            <a:r>
              <a:rPr lang="en-GB" dirty="0" smtClean="0"/>
              <a:t>In </a:t>
            </a:r>
            <a:r>
              <a:rPr lang="en-GB" dirty="0"/>
              <a:t>time for the next European Strategy for Particle Physics Update, the </a:t>
            </a:r>
            <a:r>
              <a:rPr lang="en-GB" dirty="0" smtClean="0"/>
              <a:t>study </a:t>
            </a:r>
            <a:r>
              <a:rPr lang="en-GB" dirty="0"/>
              <a:t>aims to establish whether the investment into a full CDR and a demonstrator is </a:t>
            </a:r>
            <a:r>
              <a:rPr lang="en-GB" dirty="0" smtClean="0"/>
              <a:t>justified.</a:t>
            </a:r>
          </a:p>
          <a:p>
            <a:pPr marL="0" indent="0">
              <a:buNone/>
            </a:pPr>
            <a:r>
              <a:rPr lang="en-GB" dirty="0" smtClean="0"/>
              <a:t>It </a:t>
            </a:r>
            <a:r>
              <a:rPr lang="en-GB" dirty="0"/>
              <a:t>will provide a baseline concept, well-supported performance expectations and assess the associated key </a:t>
            </a:r>
            <a:r>
              <a:rPr lang="en-GB" dirty="0" smtClean="0"/>
              <a:t>risks </a:t>
            </a:r>
            <a:r>
              <a:rPr lang="en-GB" dirty="0"/>
              <a:t>as well as cost and power consumption drivers. It will also identify an R&amp;D path to demonstrate the feasibility of the collider</a:t>
            </a:r>
            <a:r>
              <a:rPr lang="en-GB" dirty="0" smtClean="0"/>
              <a:t>.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Scope</a:t>
            </a:r>
            <a:r>
              <a:rPr lang="en-US" dirty="0" smtClean="0"/>
              <a:t>:</a:t>
            </a:r>
          </a:p>
          <a:p>
            <a:r>
              <a:rPr lang="en-US" dirty="0" smtClean="0"/>
              <a:t>Focus on two energy ranges:</a:t>
            </a:r>
          </a:p>
          <a:p>
            <a:pPr lvl="1"/>
            <a:r>
              <a:rPr lang="en-US" dirty="0" smtClean="0"/>
              <a:t>3 </a:t>
            </a:r>
            <a:r>
              <a:rPr lang="en-US" dirty="0" err="1" smtClean="0"/>
              <a:t>TeV</a:t>
            </a:r>
            <a:r>
              <a:rPr lang="en-US" dirty="0" smtClean="0"/>
              <a:t>, </a:t>
            </a:r>
            <a:r>
              <a:rPr lang="en-US" dirty="0" smtClean="0"/>
              <a:t>well above </a:t>
            </a:r>
            <a:r>
              <a:rPr lang="en-US" dirty="0" err="1" smtClean="0"/>
              <a:t>higgs</a:t>
            </a:r>
            <a:r>
              <a:rPr lang="en-US" dirty="0" smtClean="0"/>
              <a:t> factory, if </a:t>
            </a:r>
            <a:r>
              <a:rPr lang="en-US" dirty="0" smtClean="0"/>
              <a:t>possible with technology ready for construction in 10-20 years</a:t>
            </a:r>
          </a:p>
          <a:p>
            <a:pPr lvl="1"/>
            <a:r>
              <a:rPr lang="en-US" dirty="0" smtClean="0"/>
              <a:t>10+ </a:t>
            </a:r>
            <a:r>
              <a:rPr lang="en-US" dirty="0" err="1" smtClean="0"/>
              <a:t>TeV</a:t>
            </a:r>
            <a:r>
              <a:rPr lang="en-US" dirty="0" smtClean="0"/>
              <a:t>, </a:t>
            </a:r>
            <a:r>
              <a:rPr lang="en-US" dirty="0" smtClean="0"/>
              <a:t>well above normal-conducting linear colliders, with </a:t>
            </a:r>
            <a:r>
              <a:rPr lang="en-US" dirty="0" smtClean="0"/>
              <a:t>more advanced technology</a:t>
            </a:r>
          </a:p>
          <a:p>
            <a:r>
              <a:rPr lang="en-US" dirty="0" smtClean="0"/>
              <a:t>Explore synergy with other options (neutrino/</a:t>
            </a:r>
            <a:r>
              <a:rPr lang="en-US" dirty="0" err="1" smtClean="0"/>
              <a:t>higgs</a:t>
            </a:r>
            <a:r>
              <a:rPr lang="en-US" dirty="0" smtClean="0"/>
              <a:t> factory)</a:t>
            </a:r>
            <a:endParaRPr lang="en-US" dirty="0"/>
          </a:p>
          <a:p>
            <a:r>
              <a:rPr lang="en-US" dirty="0" smtClean="0"/>
              <a:t>Define R&amp;D </a:t>
            </a:r>
            <a:r>
              <a:rPr lang="en-US" dirty="0" smtClean="0"/>
              <a:t>path and design demonstrator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Muon Collider Prospects, ICHEP, July 2020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994A3-939C-D549-9A05-42EE648C026C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07867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6060" y="30979"/>
            <a:ext cx="8229600" cy="578892"/>
          </a:xfrm>
        </p:spPr>
        <p:txBody>
          <a:bodyPr>
            <a:noAutofit/>
          </a:bodyPr>
          <a:lstStyle/>
          <a:p>
            <a:r>
              <a:rPr lang="en-US" sz="3200" dirty="0" smtClean="0"/>
              <a:t>Initial Collaboration Goal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77" y="792162"/>
            <a:ext cx="8503355" cy="5136445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GB" dirty="0" smtClean="0"/>
              <a:t>Objective:</a:t>
            </a:r>
          </a:p>
          <a:p>
            <a:pPr marL="0" indent="0">
              <a:buNone/>
            </a:pPr>
            <a:r>
              <a:rPr lang="en-GB" dirty="0" smtClean="0"/>
              <a:t>In </a:t>
            </a:r>
            <a:r>
              <a:rPr lang="en-GB" dirty="0"/>
              <a:t>time for the next European Strategy for Particle Physics Update, the </a:t>
            </a:r>
            <a:r>
              <a:rPr lang="en-GB" dirty="0" smtClean="0"/>
              <a:t>study </a:t>
            </a:r>
            <a:r>
              <a:rPr lang="en-GB" dirty="0"/>
              <a:t>aims to establish whether the investment into a full CDR and a demonstrator is </a:t>
            </a:r>
            <a:r>
              <a:rPr lang="en-GB" dirty="0" smtClean="0"/>
              <a:t>justified.</a:t>
            </a:r>
          </a:p>
          <a:p>
            <a:pPr marL="0" indent="0">
              <a:buNone/>
            </a:pPr>
            <a:r>
              <a:rPr lang="en-GB" dirty="0" smtClean="0"/>
              <a:t>It </a:t>
            </a:r>
            <a:r>
              <a:rPr lang="en-GB" dirty="0"/>
              <a:t>will provide a baseline concept, well-supported performance expectations and assess the associated key </a:t>
            </a:r>
            <a:r>
              <a:rPr lang="en-GB" dirty="0" smtClean="0"/>
              <a:t>risks </a:t>
            </a:r>
            <a:r>
              <a:rPr lang="en-GB" dirty="0"/>
              <a:t>as well as cost and power consumption drivers. It will also identify an R&amp;D path to demonstrate the feasibility of the collider</a:t>
            </a:r>
            <a:r>
              <a:rPr lang="en-GB" dirty="0" smtClean="0"/>
              <a:t>.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Scope</a:t>
            </a:r>
            <a:r>
              <a:rPr lang="en-US" dirty="0" smtClean="0"/>
              <a:t>:</a:t>
            </a:r>
          </a:p>
          <a:p>
            <a:r>
              <a:rPr lang="en-US" dirty="0" smtClean="0"/>
              <a:t>Focus on two energy ranges:</a:t>
            </a:r>
          </a:p>
          <a:p>
            <a:pPr lvl="1"/>
            <a:r>
              <a:rPr lang="en-US" dirty="0" smtClean="0"/>
              <a:t>3 </a:t>
            </a:r>
            <a:r>
              <a:rPr lang="en-US" dirty="0" err="1" smtClean="0"/>
              <a:t>TeV</a:t>
            </a:r>
            <a:r>
              <a:rPr lang="en-US" dirty="0" smtClean="0"/>
              <a:t>, </a:t>
            </a:r>
            <a:r>
              <a:rPr lang="en-US" dirty="0" smtClean="0"/>
              <a:t>well above </a:t>
            </a:r>
            <a:r>
              <a:rPr lang="en-US" dirty="0" err="1" smtClean="0"/>
              <a:t>higgs</a:t>
            </a:r>
            <a:r>
              <a:rPr lang="en-US" dirty="0" smtClean="0"/>
              <a:t> factory, if </a:t>
            </a:r>
            <a:r>
              <a:rPr lang="en-US" dirty="0" smtClean="0"/>
              <a:t>possible with technology ready for construction in 10-20 years</a:t>
            </a:r>
          </a:p>
          <a:p>
            <a:pPr lvl="1"/>
            <a:r>
              <a:rPr lang="en-US" dirty="0" smtClean="0"/>
              <a:t>10+ </a:t>
            </a:r>
            <a:r>
              <a:rPr lang="en-US" dirty="0" err="1" smtClean="0"/>
              <a:t>TeV</a:t>
            </a:r>
            <a:r>
              <a:rPr lang="en-US" dirty="0" smtClean="0"/>
              <a:t>, </a:t>
            </a:r>
            <a:r>
              <a:rPr lang="en-US" dirty="0" smtClean="0"/>
              <a:t>well above normal-conducting linear colliders, with </a:t>
            </a:r>
            <a:r>
              <a:rPr lang="en-US" dirty="0" smtClean="0"/>
              <a:t>more advanced technology</a:t>
            </a:r>
          </a:p>
          <a:p>
            <a:r>
              <a:rPr lang="en-US" dirty="0" smtClean="0"/>
              <a:t>Explore synergy with other options (neutrino/</a:t>
            </a:r>
            <a:r>
              <a:rPr lang="en-US" dirty="0" err="1" smtClean="0"/>
              <a:t>higgs</a:t>
            </a:r>
            <a:r>
              <a:rPr lang="en-US" dirty="0" smtClean="0"/>
              <a:t> factory)</a:t>
            </a:r>
            <a:endParaRPr lang="en-US" dirty="0"/>
          </a:p>
          <a:p>
            <a:r>
              <a:rPr lang="en-US" dirty="0" smtClean="0"/>
              <a:t>Define R&amp;D </a:t>
            </a:r>
            <a:r>
              <a:rPr lang="en-US" dirty="0" smtClean="0"/>
              <a:t>path and design demonstrator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Muon Collider Prospects, ICHEP, July 2020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994A3-939C-D549-9A05-42EE648C026C}" type="slidenum">
              <a:rPr lang="en-US" smtClean="0"/>
              <a:t>9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4345645" y="1995737"/>
            <a:ext cx="4415109" cy="3170099"/>
          </a:xfrm>
          <a:prstGeom prst="rect">
            <a:avLst/>
          </a:prstGeom>
          <a:solidFill>
            <a:srgbClr val="FDEADA"/>
          </a:solidFill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We need to make sure that this timescale is sufficient for other regions</a:t>
            </a:r>
          </a:p>
          <a:p>
            <a:pPr marL="342900" indent="-342900">
              <a:buFont typeface="Arial"/>
              <a:buChar char="•"/>
            </a:pPr>
            <a:r>
              <a:rPr lang="en-US" sz="2000" dirty="0" smtClean="0"/>
              <a:t>next strategy probably starts in 5 years</a:t>
            </a:r>
          </a:p>
          <a:p>
            <a:endParaRPr lang="en-US" sz="2000" dirty="0"/>
          </a:p>
          <a:p>
            <a:r>
              <a:rPr lang="en-US" sz="2000" b="1" dirty="0" smtClean="0"/>
              <a:t>An important milestone is set by the current Snowmass process</a:t>
            </a:r>
          </a:p>
          <a:p>
            <a:pPr marL="342900" indent="-342900">
              <a:buFont typeface="Arial"/>
              <a:buChar char="•"/>
            </a:pPr>
            <a:r>
              <a:rPr lang="en-US" sz="2000" dirty="0" smtClean="0"/>
              <a:t>What do we need to provide and how can we exploit this to the benefit of the </a:t>
            </a:r>
            <a:r>
              <a:rPr lang="en-US" sz="2000" dirty="0" err="1" smtClean="0"/>
              <a:t>muon</a:t>
            </a:r>
            <a:r>
              <a:rPr lang="en-US" sz="2000" dirty="0" smtClean="0"/>
              <a:t> collider?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8818719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80760</TotalTime>
  <Words>2848</Words>
  <Application>Microsoft Macintosh PowerPoint</Application>
  <PresentationFormat>On-screen Show (4:3)</PresentationFormat>
  <Paragraphs>589</Paragraphs>
  <Slides>27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27</vt:i4>
      </vt:variant>
    </vt:vector>
  </HeadingPairs>
  <TitlesOfParts>
    <vt:vector size="30" baseType="lpstr">
      <vt:lpstr>Office Theme</vt:lpstr>
      <vt:lpstr>Equation</vt:lpstr>
      <vt:lpstr>Microsoft Equation</vt:lpstr>
      <vt:lpstr>Prospects on Muon Colliders</vt:lpstr>
      <vt:lpstr>Context</vt:lpstr>
      <vt:lpstr>Physics at High Energy</vt:lpstr>
      <vt:lpstr>Proposed Lepton Colliders (Granada)</vt:lpstr>
      <vt:lpstr>Proton-driven Muon Collider Concept</vt:lpstr>
      <vt:lpstr>Design Status</vt:lpstr>
      <vt:lpstr>Proposed Tentative Timeline (2019)</vt:lpstr>
      <vt:lpstr>Initial Collaboration Goal</vt:lpstr>
      <vt:lpstr>Initial Collaboration Goal</vt:lpstr>
      <vt:lpstr>Tentative Target Parameters</vt:lpstr>
      <vt:lpstr>Muon Production and Cooling</vt:lpstr>
      <vt:lpstr>High-energy Accelerator and Collider</vt:lpstr>
      <vt:lpstr>High-energy Acceleration</vt:lpstr>
      <vt:lpstr>Collider Ring</vt:lpstr>
      <vt:lpstr>MDI</vt:lpstr>
      <vt:lpstr>Site Considerations</vt:lpstr>
      <vt:lpstr>Alternative: The LEMMA Scheme</vt:lpstr>
      <vt:lpstr>Path Forward</vt:lpstr>
      <vt:lpstr>Reserve</vt:lpstr>
      <vt:lpstr>Target Parameter Examples</vt:lpstr>
      <vt:lpstr>Comparison MAP vs. CLIC</vt:lpstr>
      <vt:lpstr>European Strategy</vt:lpstr>
      <vt:lpstr>Source</vt:lpstr>
      <vt:lpstr>Cooling Concept</vt:lpstr>
      <vt:lpstr>Cooling: The Emittance Path</vt:lpstr>
      <vt:lpstr>Cooling: The Emittance Path</vt:lpstr>
      <vt:lpstr>Ongoing LEMMA Effort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Daniel Schulte</dc:creator>
  <cp:lastModifiedBy>Daniel Schulte</cp:lastModifiedBy>
  <cp:revision>224</cp:revision>
  <cp:lastPrinted>2020-07-29T14:17:30Z</cp:lastPrinted>
  <dcterms:created xsi:type="dcterms:W3CDTF">2019-06-07T07:36:38Z</dcterms:created>
  <dcterms:modified xsi:type="dcterms:W3CDTF">2020-07-29T14:19:43Z</dcterms:modified>
</cp:coreProperties>
</file>