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" ContentType="image/t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1pPr>
    <a:lvl2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2pPr>
    <a:lvl3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3pPr>
    <a:lvl4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4pPr>
    <a:lvl5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5pPr>
    <a:lvl6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6pPr>
    <a:lvl7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7pPr>
    <a:lvl8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8pPr>
    <a:lvl9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C4C6C6"/>
              </a:solidFill>
              <a:prstDash val="solid"/>
              <a:miter lim="400000"/>
            </a:ln>
          </a:top>
          <a:bottom>
            <a:ln w="25400" cap="flat">
              <a:solidFill>
                <a:srgbClr val="C4C6C6"/>
              </a:solidFill>
              <a:prstDash val="solid"/>
              <a:miter lim="400000"/>
            </a:ln>
          </a:bottom>
          <a:insideH>
            <a:ln w="25400" cap="flat">
              <a:solidFill>
                <a:srgbClr val="C4C6C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2F2F2"/>
          </a:solidFill>
        </a:fill>
      </a:tcStyle>
    </a:band2H>
    <a:firstCo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C4C6C6"/>
              </a:solidFill>
              <a:prstDash val="solid"/>
              <a:miter lim="400000"/>
            </a:ln>
          </a:right>
          <a:top>
            <a:ln w="25400" cap="flat">
              <a:solidFill>
                <a:srgbClr val="C4C6C6"/>
              </a:solidFill>
              <a:prstDash val="solid"/>
              <a:miter lim="400000"/>
            </a:ln>
          </a:top>
          <a:bottom>
            <a:ln w="25400" cap="flat">
              <a:solidFill>
                <a:srgbClr val="C4C6C6"/>
              </a:solidFill>
              <a:prstDash val="solid"/>
              <a:miter lim="400000"/>
            </a:ln>
          </a:bottom>
          <a:insideH>
            <a:ln w="25400" cap="flat">
              <a:solidFill>
                <a:srgbClr val="C4C6C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9E8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satOff val="12166"/>
              <a:lumOff val="-13042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FF8FA"/>
          </a:solidFill>
        </a:fill>
      </a:tcStyle>
    </a:band2H>
    <a:firstCo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4F728F"/>
              </a:solidFill>
              <a:prstDash val="solid"/>
              <a:miter lim="400000"/>
            </a:ln>
          </a:top>
          <a:bottom>
            <a:ln w="12700" cap="flat">
              <a:solidFill>
                <a:srgbClr val="4F728F"/>
              </a:solidFill>
              <a:prstDash val="solid"/>
              <a:miter lim="400000"/>
            </a:ln>
          </a:bottom>
          <a:insideH>
            <a:ln w="12700" cap="flat">
              <a:solidFill>
                <a:srgbClr val="4F728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4DADF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747474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38EB0"/>
          </a:solidFill>
        </a:fill>
      </a:tcStyle>
    </a:lastRow>
    <a:fir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747474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173D59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2F2F2"/>
          </a:solidFill>
        </a:fill>
      </a:tcStyle>
    </a:band2H>
    <a:firstCo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solidFill>
                <a:srgbClr val="3C3C1D"/>
              </a:solidFill>
              <a:prstDash val="solid"/>
              <a:miter lim="400000"/>
            </a:ln>
          </a:left>
          <a:right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right>
          <a:top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bottom>
          <a:insideH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insideH>
          <a:insideV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insideV>
        </a:tcBdr>
        <a:fill>
          <a:solidFill>
            <a:srgbClr val="CFCDBB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solidFill>
                <a:srgbClr val="C6C6C6"/>
              </a:solidFill>
              <a:prstDash val="solid"/>
              <a:miter lim="400000"/>
            </a:ln>
          </a:left>
          <a:right>
            <a:ln w="12700" cap="flat">
              <a:solidFill>
                <a:srgbClr val="C6C6C6"/>
              </a:solidFill>
              <a:prstDash val="solid"/>
              <a:miter lim="400000"/>
            </a:ln>
          </a:right>
          <a:top>
            <a:ln w="12700" cap="flat">
              <a:solidFill>
                <a:srgbClr val="656839"/>
              </a:solidFill>
              <a:prstDash val="solid"/>
              <a:miter lim="400000"/>
            </a:ln>
          </a:top>
          <a:bottom>
            <a:ln w="12700" cap="flat">
              <a:solidFill>
                <a:srgbClr val="3C3C1D"/>
              </a:solidFill>
              <a:prstDash val="solid"/>
              <a:miter lim="400000"/>
            </a:ln>
          </a:bottom>
          <a:insideH>
            <a:ln w="12700" cap="flat">
              <a:solidFill>
                <a:srgbClr val="C6C6C6"/>
              </a:solidFill>
              <a:prstDash val="solid"/>
              <a:miter lim="400000"/>
            </a:ln>
          </a:insideH>
          <a:insideV>
            <a:ln w="12700" cap="flat">
              <a:solidFill>
                <a:srgbClr val="C6C6C6"/>
              </a:solidFill>
              <a:prstDash val="solid"/>
              <a:miter lim="400000"/>
            </a:ln>
          </a:insideV>
        </a:tcBdr>
        <a:fill>
          <a:solidFill>
            <a:srgbClr val="E8E9E8"/>
          </a:solidFill>
        </a:fill>
      </a:tcStyle>
    </a:lastRow>
    <a:fir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left>
          <a:right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right>
          <a:top>
            <a:ln w="12700" cap="flat">
              <a:solidFill>
                <a:srgbClr val="3C3C1D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AAA485"/>
              </a:solidFill>
              <a:prstDash val="solid"/>
              <a:miter lim="400000"/>
            </a:ln>
          </a:insideH>
          <a:insideV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insideV>
        </a:tcBdr>
        <a:fill>
          <a:solidFill>
            <a:srgbClr val="656839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C4C6C6"/>
              </a:solidFill>
              <a:prstDash val="solid"/>
              <a:miter lim="400000"/>
            </a:ln>
          </a:top>
          <a:bottom>
            <a:ln w="25400" cap="flat">
              <a:solidFill>
                <a:srgbClr val="C4C6C6"/>
              </a:solidFill>
              <a:prstDash val="solid"/>
              <a:miter lim="400000"/>
            </a:ln>
          </a:bottom>
          <a:insideH>
            <a:ln w="25400" cap="flat">
              <a:solidFill>
                <a:srgbClr val="C4C6C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1F1F1"/>
          </a:solidFill>
        </a:fill>
      </a:tcStyle>
    </a:wholeTbl>
    <a:band2H>
      <a:tcTxStyle/>
      <a:tcStyle>
        <a:tcBdr/>
        <a:fill>
          <a:solidFill>
            <a:srgbClr val="E4E4E0"/>
          </a:solidFill>
        </a:fill>
      </a:tcStyle>
    </a:band2H>
    <a:firstCo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515151"/>
              </a:solidFill>
              <a:prstDash val="solid"/>
              <a:miter lim="400000"/>
            </a:ln>
          </a:left>
          <a:right>
            <a:ln w="0" cap="flat">
              <a:noFill/>
              <a:miter lim="400000"/>
            </a:ln>
          </a:right>
          <a:top>
            <a:ln w="12700" cap="flat">
              <a:solidFill>
                <a:srgbClr val="7D7766"/>
              </a:solidFill>
              <a:prstDash val="solid"/>
              <a:miter lim="400000"/>
            </a:ln>
          </a:top>
          <a:bottom>
            <a:ln w="12700" cap="flat">
              <a:solidFill>
                <a:srgbClr val="7D7766"/>
              </a:solidFill>
              <a:prstDash val="solid"/>
              <a:miter lim="400000"/>
            </a:ln>
          </a:bottom>
          <a:insideH>
            <a:ln w="12700" cap="flat">
              <a:solidFill>
                <a:srgbClr val="7D776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F8B7E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747474"/>
              </a:solidFill>
              <a:prstDash val="solid"/>
              <a:miter lim="400000"/>
            </a:ln>
          </a:top>
          <a:bottom>
            <a:ln w="12700" cap="flat">
              <a:solidFill>
                <a:srgbClr val="515151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1F1F1"/>
          </a:solidFill>
        </a:fill>
      </a:tcStyle>
    </a:lastRow>
    <a:fir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515151"/>
              </a:solidFill>
              <a:prstDash val="solid"/>
              <a:miter lim="400000"/>
            </a:ln>
          </a:top>
          <a:bottom>
            <a:ln w="254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E5A4C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solidFill>
                <a:srgbClr val="747474"/>
              </a:solidFill>
              <a:prstDash val="solid"/>
              <a:miter lim="400000"/>
            </a:ln>
          </a:left>
          <a:right>
            <a:ln w="12700" cap="flat">
              <a:solidFill>
                <a:srgbClr val="747474"/>
              </a:solidFill>
              <a:prstDash val="solid"/>
              <a:miter lim="400000"/>
            </a:ln>
          </a:right>
          <a:top>
            <a:ln w="12700" cap="flat">
              <a:solidFill>
                <a:srgbClr val="747474"/>
              </a:solidFill>
              <a:prstDash val="solid"/>
              <a:miter lim="400000"/>
            </a:ln>
          </a:top>
          <a:bottom>
            <a:ln w="12700" cap="flat">
              <a:solidFill>
                <a:srgbClr val="747474"/>
              </a:solidFill>
              <a:prstDash val="solid"/>
              <a:miter lim="400000"/>
            </a:ln>
          </a:bottom>
          <a:insideH>
            <a:ln w="12700" cap="flat">
              <a:solidFill>
                <a:srgbClr val="747474"/>
              </a:solidFill>
              <a:prstDash val="solid"/>
              <a:miter lim="400000"/>
            </a:ln>
          </a:insideH>
          <a:insideV>
            <a:ln w="12700" cap="flat">
              <a:solidFill>
                <a:srgbClr val="74747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2F2F2"/>
          </a:solidFill>
        </a:fill>
      </a:tcStyle>
    </a:band2H>
    <a:firstCo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solidFill>
                <a:srgbClr val="747474"/>
              </a:solidFill>
              <a:prstDash val="solid"/>
              <a:miter lim="400000"/>
            </a:ln>
          </a:left>
          <a:right>
            <a:ln w="12700" cap="flat">
              <a:solidFill>
                <a:srgbClr val="747474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9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747474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CBCBCB"/>
          </a:solidFill>
        </a:fill>
      </a:tcStyle>
    </a:lastRow>
    <a:firstRow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747474"/>
              </a:solidFill>
              <a:prstDash val="solid"/>
              <a:miter lim="400000"/>
            </a:ln>
          </a:top>
          <a:bottom>
            <a:ln w="12700" cap="flat">
              <a:solidFill>
                <a:srgbClr val="747474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CBCBCB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777777"/>
      </a:tcTxStyle>
      <a:tcStyle>
        <a:tcBdr>
          <a:left>
            <a:ln w="12700" cap="flat">
              <a:solidFill>
                <a:srgbClr val="C9C9C9"/>
              </a:solidFill>
              <a:prstDash val="solid"/>
              <a:miter lim="400000"/>
            </a:ln>
          </a:left>
          <a:right>
            <a:ln w="12700" cap="flat">
              <a:solidFill>
                <a:srgbClr val="C9C9C9"/>
              </a:solidFill>
              <a:prstDash val="solid"/>
              <a:miter lim="400000"/>
            </a:ln>
          </a:right>
          <a:top>
            <a:ln w="12700" cap="flat">
              <a:solidFill>
                <a:srgbClr val="52525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2525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2525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C9C9C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2D2D2">
              <a:alpha val="30000"/>
            </a:srgb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555555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C9C9C9"/>
              </a:solidFill>
              <a:prstDash val="solid"/>
              <a:miter lim="400000"/>
            </a:ln>
          </a:top>
          <a:bottom>
            <a:ln w="12700" cap="flat">
              <a:solidFill>
                <a:srgbClr val="C9C9C9"/>
              </a:solidFill>
              <a:prstDash val="solid"/>
              <a:miter lim="400000"/>
            </a:ln>
          </a:bottom>
          <a:insideH>
            <a:ln w="12700" cap="flat">
              <a:solidFill>
                <a:srgbClr val="C9C9C9"/>
              </a:solidFill>
              <a:prstDash val="solid"/>
              <a:miter lim="400000"/>
            </a:ln>
          </a:insideH>
          <a:insideV>
            <a:ln w="12700" cap="flat">
              <a:solidFill>
                <a:srgbClr val="C9C9C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555555"/>
      </a:tcTxStyle>
      <a:tcStyle>
        <a:tcBdr>
          <a:left>
            <a:ln w="12700" cap="flat">
              <a:solidFill>
                <a:srgbClr val="C9C9C9"/>
              </a:solidFill>
              <a:prstDash val="solid"/>
              <a:miter lim="400000"/>
            </a:ln>
          </a:left>
          <a:right>
            <a:ln w="12700" cap="flat">
              <a:solidFill>
                <a:srgbClr val="C9C9C9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C9C9C9"/>
              </a:solidFill>
              <a:prstDash val="solid"/>
              <a:miter lim="400000"/>
            </a:ln>
          </a:insideH>
          <a:insideV>
            <a:ln w="12700" cap="flat">
              <a:solidFill>
                <a:srgbClr val="C9C9C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555555"/>
      </a:tcTxStyle>
      <a:tcStyle>
        <a:tcBdr>
          <a:left>
            <a:ln w="12700" cap="flat">
              <a:solidFill>
                <a:srgbClr val="C9C9C9"/>
              </a:solidFill>
              <a:prstDash val="solid"/>
              <a:miter lim="400000"/>
            </a:ln>
          </a:left>
          <a:right>
            <a:ln w="12700" cap="flat">
              <a:solidFill>
                <a:srgbClr val="C9C9C9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C9C9C9"/>
              </a:solidFill>
              <a:prstDash val="solid"/>
              <a:miter lim="400000"/>
            </a:ln>
          </a:insideH>
          <a:insideV>
            <a:ln w="12700" cap="flat">
              <a:solidFill>
                <a:srgbClr val="C9C9C9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41"/>
    <p:restoredTop sz="92810"/>
  </p:normalViewPr>
  <p:slideViewPr>
    <p:cSldViewPr snapToGrid="0" snapToObjects="1">
      <p:cViewPr varScale="1">
        <p:scale>
          <a:sx n="80" d="100"/>
          <a:sy n="80" d="100"/>
        </p:scale>
        <p:origin x="190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6" name="Shape 13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線條"/>
          <p:cNvSpPr/>
          <p:nvPr/>
        </p:nvSpPr>
        <p:spPr>
          <a:xfrm>
            <a:off x="571500" y="4749800"/>
            <a:ext cx="11868094" cy="129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3" name="大標題文字"/>
          <p:cNvSpPr txBox="1">
            <a:spLocks noGrp="1"/>
          </p:cNvSpPr>
          <p:nvPr>
            <p:ph type="title"/>
          </p:nvPr>
        </p:nvSpPr>
        <p:spPr>
          <a:xfrm>
            <a:off x="571500" y="1320800"/>
            <a:ext cx="11861800" cy="3175000"/>
          </a:xfrm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14" name="內文層級一…"/>
          <p:cNvSpPr txBox="1">
            <a:spLocks noGrp="1"/>
          </p:cNvSpPr>
          <p:nvPr>
            <p:ph type="body" sz="quarter" idx="1"/>
          </p:nvPr>
        </p:nvSpPr>
        <p:spPr>
          <a:xfrm>
            <a:off x="571500" y="5016500"/>
            <a:ext cx="11861800" cy="10160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FontTx/>
              <a:buNone/>
              <a:defRPr sz="26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>
              <a:spcBef>
                <a:spcPts val="0"/>
              </a:spcBef>
              <a:buSzTx/>
              <a:buFontTx/>
              <a:buNone/>
              <a:defRPr sz="26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>
              <a:spcBef>
                <a:spcPts val="0"/>
              </a:spcBef>
              <a:buSzTx/>
              <a:buFontTx/>
              <a:buNone/>
              <a:defRPr sz="26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>
              <a:spcBef>
                <a:spcPts val="0"/>
              </a:spcBef>
              <a:buSzTx/>
              <a:buFontTx/>
              <a:buNone/>
              <a:defRPr sz="2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>
              <a:spcBef>
                <a:spcPts val="0"/>
              </a:spcBef>
              <a:buSzTx/>
              <a:buFontTx/>
              <a:buNone/>
              <a:defRPr sz="26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15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1270000" y="6362700"/>
            <a:ext cx="10464800" cy="498422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 defTabSz="457200">
              <a:spcBef>
                <a:spcPts val="0"/>
              </a:spcBef>
              <a:buSzTx/>
              <a:buFontTx/>
              <a:buNone/>
              <a:defRPr sz="26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–Johnny Appleseed</a:t>
            </a:r>
          </a:p>
        </p:txBody>
      </p:sp>
      <p:sp>
        <p:nvSpPr>
          <p:cNvPr id="102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1270000" y="4292600"/>
            <a:ext cx="10464800" cy="711200"/>
          </a:xfrm>
          <a:prstGeom prst="rect">
            <a:avLst/>
          </a:prstGeom>
        </p:spPr>
        <p:txBody>
          <a:bodyPr anchor="ctr">
            <a:spAutoFit/>
          </a:bodyPr>
          <a:lstStyle>
            <a:lvl1pPr marL="0" indent="0" algn="ctr" defTabSz="457200">
              <a:spcBef>
                <a:spcPts val="2400"/>
              </a:spcBef>
              <a:buSzTx/>
              <a:buFontTx/>
              <a:buNone/>
              <a:defRPr sz="4000"/>
            </a:lvl1pPr>
          </a:lstStyle>
          <a:p>
            <a:r>
              <a:t>“Type a quote here.”</a:t>
            </a:r>
          </a:p>
        </p:txBody>
      </p:sp>
      <p:sp>
        <p:nvSpPr>
          <p:cNvPr id="103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影像"/>
          <p:cNvSpPr>
            <a:spLocks noGrp="1"/>
          </p:cNvSpPr>
          <p:nvPr>
            <p:ph type="pic" idx="21"/>
          </p:nvPr>
        </p:nvSpPr>
        <p:spPr>
          <a:xfrm>
            <a:off x="-177800" y="0"/>
            <a:ext cx="133731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11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線條"/>
          <p:cNvSpPr/>
          <p:nvPr/>
        </p:nvSpPr>
        <p:spPr>
          <a:xfrm flipV="1">
            <a:off x="406400" y="993160"/>
            <a:ext cx="12192000" cy="263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26" name="Text"/>
          <p:cNvSpPr txBox="1">
            <a:spLocks noGrp="1"/>
          </p:cNvSpPr>
          <p:nvPr>
            <p:ph type="body" sz="quarter" idx="21"/>
          </p:nvPr>
        </p:nvSpPr>
        <p:spPr>
          <a:xfrm>
            <a:off x="406400" y="457200"/>
            <a:ext cx="11176000" cy="457200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457200">
              <a:lnSpc>
                <a:spcPct val="80000"/>
              </a:lnSpc>
              <a:spcBef>
                <a:spcPts val="0"/>
              </a:spcBef>
              <a:buSzTx/>
              <a:buFontTx/>
              <a:buNone/>
              <a:defRPr sz="2400" cap="all" spc="120">
                <a:solidFill>
                  <a:srgbClr val="838787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lvl1pPr>
          </a:lstStyle>
          <a:p>
            <a:r>
              <a:t>Text</a:t>
            </a:r>
          </a:p>
        </p:txBody>
      </p:sp>
      <p:sp>
        <p:nvSpPr>
          <p:cNvPr id="127" name="大標題文字"/>
          <p:cNvSpPr txBox="1">
            <a:spLocks noGrp="1"/>
          </p:cNvSpPr>
          <p:nvPr>
            <p:ph type="title"/>
          </p:nvPr>
        </p:nvSpPr>
        <p:spPr>
          <a:xfrm>
            <a:off x="406400" y="1536700"/>
            <a:ext cx="12192000" cy="723900"/>
          </a:xfrm>
          <a:prstGeom prst="rect">
            <a:avLst/>
          </a:prstGeom>
        </p:spPr>
        <p:txBody>
          <a:bodyPr anchor="t"/>
          <a:lstStyle>
            <a:lvl1pPr>
              <a:lnSpc>
                <a:spcPct val="80000"/>
              </a:lnSpc>
              <a:spcBef>
                <a:spcPts val="2800"/>
              </a:spcBef>
              <a:defRPr sz="6000" cap="all">
                <a:solidFill>
                  <a:srgbClr val="34A5DA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lvl1pPr>
          </a:lstStyle>
          <a:p>
            <a:r>
              <a:t>大標題文字</a:t>
            </a:r>
          </a:p>
        </p:txBody>
      </p:sp>
      <p:sp>
        <p:nvSpPr>
          <p:cNvPr id="128" name="內文層級一…"/>
          <p:cNvSpPr txBox="1">
            <a:spLocks noGrp="1"/>
          </p:cNvSpPr>
          <p:nvPr>
            <p:ph type="body" idx="1"/>
          </p:nvPr>
        </p:nvSpPr>
        <p:spPr>
          <a:xfrm>
            <a:off x="406400" y="2743200"/>
            <a:ext cx="12192000" cy="6108700"/>
          </a:xfrm>
          <a:prstGeom prst="rect">
            <a:avLst/>
          </a:prstGeom>
        </p:spPr>
        <p:txBody>
          <a:bodyPr/>
          <a:lstStyle>
            <a:lvl1pPr marL="444500" indent="-444500">
              <a:spcBef>
                <a:spcPts val="2800"/>
              </a:spcBef>
              <a:buClr>
                <a:srgbClr val="34A5DA"/>
              </a:buClr>
              <a:buSzPct val="104999"/>
              <a:buFont typeface="Avenir Next Regular"/>
              <a:buChar char="▸"/>
              <a:defRPr sz="3400">
                <a:solidFill>
                  <a:srgbClr val="838787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  <a:lvl2pPr marL="889000" indent="-444500">
              <a:spcBef>
                <a:spcPts val="2800"/>
              </a:spcBef>
              <a:buClr>
                <a:srgbClr val="34A5DA"/>
              </a:buClr>
              <a:buSzPct val="104999"/>
              <a:buFont typeface="Avenir Next Regular"/>
              <a:buChar char="▸"/>
              <a:defRPr sz="3400">
                <a:solidFill>
                  <a:srgbClr val="838787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2pPr>
            <a:lvl3pPr marL="1333500" indent="-444500">
              <a:spcBef>
                <a:spcPts val="2800"/>
              </a:spcBef>
              <a:buClr>
                <a:srgbClr val="34A5DA"/>
              </a:buClr>
              <a:buSzPct val="104999"/>
              <a:buFont typeface="Avenir Next Regular"/>
              <a:buChar char="▸"/>
              <a:defRPr sz="3400">
                <a:solidFill>
                  <a:srgbClr val="838787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3pPr>
            <a:lvl4pPr marL="1778000" indent="-444500">
              <a:spcBef>
                <a:spcPts val="2800"/>
              </a:spcBef>
              <a:buClr>
                <a:srgbClr val="34A5DA"/>
              </a:buClr>
              <a:buSzPct val="104999"/>
              <a:buFont typeface="Avenir Next Regular"/>
              <a:buChar char="▸"/>
              <a:defRPr sz="3400">
                <a:solidFill>
                  <a:srgbClr val="838787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4pPr>
            <a:lvl5pPr marL="2222500" indent="-444500">
              <a:spcBef>
                <a:spcPts val="2800"/>
              </a:spcBef>
              <a:buClr>
                <a:srgbClr val="34A5DA"/>
              </a:buClr>
              <a:buSzPct val="104999"/>
              <a:buFont typeface="Avenir Next Regular"/>
              <a:buChar char="▸"/>
              <a:defRPr sz="3400">
                <a:solidFill>
                  <a:srgbClr val="838787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129" name="幻燈片編號"/>
          <p:cNvSpPr txBox="1">
            <a:spLocks noGrp="1"/>
          </p:cNvSpPr>
          <p:nvPr>
            <p:ph type="sldNum" sz="quarter" idx="2"/>
          </p:nvPr>
        </p:nvSpPr>
        <p:spPr>
          <a:xfrm>
            <a:off x="12186622" y="431800"/>
            <a:ext cx="406897" cy="457200"/>
          </a:xfrm>
          <a:prstGeom prst="rect">
            <a:avLst/>
          </a:prstGeom>
        </p:spPr>
        <p:txBody>
          <a:bodyPr anchor="t"/>
          <a:lstStyle>
            <a:lvl1pPr>
              <a:lnSpc>
                <a:spcPct val="80000"/>
              </a:lnSpc>
              <a:defRPr sz="2400">
                <a:solidFill>
                  <a:srgbClr val="838787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線條"/>
          <p:cNvSpPr/>
          <p:nvPr/>
        </p:nvSpPr>
        <p:spPr>
          <a:xfrm>
            <a:off x="7543800" y="7975599"/>
            <a:ext cx="1" cy="1422529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" name="影像"/>
          <p:cNvSpPr>
            <a:spLocks noGrp="1"/>
          </p:cNvSpPr>
          <p:nvPr>
            <p:ph type="pic" idx="21"/>
          </p:nvPr>
        </p:nvSpPr>
        <p:spPr>
          <a:xfrm>
            <a:off x="0" y="-25400"/>
            <a:ext cx="13004800" cy="772536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4" name="大標題文字"/>
          <p:cNvSpPr txBox="1">
            <a:spLocks noGrp="1"/>
          </p:cNvSpPr>
          <p:nvPr>
            <p:ph type="title"/>
          </p:nvPr>
        </p:nvSpPr>
        <p:spPr>
          <a:xfrm>
            <a:off x="1409700" y="7785100"/>
            <a:ext cx="5791200" cy="1701800"/>
          </a:xfrm>
          <a:prstGeom prst="rect">
            <a:avLst/>
          </a:prstGeom>
        </p:spPr>
        <p:txBody>
          <a:bodyPr anchor="ctr"/>
          <a:lstStyle>
            <a:lvl1pPr algn="r"/>
          </a:lstStyle>
          <a:p>
            <a:r>
              <a:t>大標題文字</a:t>
            </a:r>
          </a:p>
        </p:txBody>
      </p:sp>
      <p:sp>
        <p:nvSpPr>
          <p:cNvPr id="25" name="內文層級一…"/>
          <p:cNvSpPr txBox="1">
            <a:spLocks noGrp="1"/>
          </p:cNvSpPr>
          <p:nvPr>
            <p:ph type="body" sz="quarter" idx="1"/>
          </p:nvPr>
        </p:nvSpPr>
        <p:spPr>
          <a:xfrm>
            <a:off x="7848600" y="8470900"/>
            <a:ext cx="4953000" cy="5080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FontTx/>
              <a:buNone/>
              <a:defRPr sz="26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>
              <a:spcBef>
                <a:spcPts val="0"/>
              </a:spcBef>
              <a:buSzTx/>
              <a:buFontTx/>
              <a:buNone/>
              <a:defRPr sz="26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>
              <a:spcBef>
                <a:spcPts val="0"/>
              </a:spcBef>
              <a:buSzTx/>
              <a:buFontTx/>
              <a:buNone/>
              <a:defRPr sz="26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>
              <a:spcBef>
                <a:spcPts val="0"/>
              </a:spcBef>
              <a:buSzTx/>
              <a:buFontTx/>
              <a:buNone/>
              <a:defRPr sz="2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>
              <a:spcBef>
                <a:spcPts val="0"/>
              </a:spcBef>
              <a:buSzTx/>
              <a:buFontTx/>
              <a:buNone/>
              <a:defRPr sz="26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26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大標題文字"/>
          <p:cNvSpPr txBox="1">
            <a:spLocks noGrp="1"/>
          </p:cNvSpPr>
          <p:nvPr>
            <p:ph type="title"/>
          </p:nvPr>
        </p:nvSpPr>
        <p:spPr>
          <a:xfrm>
            <a:off x="571500" y="3289300"/>
            <a:ext cx="11861800" cy="3175000"/>
          </a:xfrm>
          <a:prstGeom prst="rect">
            <a:avLst/>
          </a:prstGeom>
        </p:spPr>
        <p:txBody>
          <a:bodyPr anchor="ctr"/>
          <a:lstStyle/>
          <a:p>
            <a:r>
              <a:t>大標題文字</a:t>
            </a:r>
          </a:p>
        </p:txBody>
      </p:sp>
      <p:sp>
        <p:nvSpPr>
          <p:cNvPr id="34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線條"/>
          <p:cNvSpPr/>
          <p:nvPr/>
        </p:nvSpPr>
        <p:spPr>
          <a:xfrm>
            <a:off x="571500" y="4864100"/>
            <a:ext cx="5334476" cy="58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2" name="影像"/>
          <p:cNvSpPr>
            <a:spLocks noGrp="1"/>
          </p:cNvSpPr>
          <p:nvPr>
            <p:ph type="pic" idx="21"/>
          </p:nvPr>
        </p:nvSpPr>
        <p:spPr>
          <a:xfrm>
            <a:off x="4775200" y="0"/>
            <a:ext cx="15392400" cy="97663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43" name="大標題文字"/>
          <p:cNvSpPr txBox="1">
            <a:spLocks noGrp="1"/>
          </p:cNvSpPr>
          <p:nvPr>
            <p:ph type="title"/>
          </p:nvPr>
        </p:nvSpPr>
        <p:spPr>
          <a:xfrm>
            <a:off x="571500" y="1435100"/>
            <a:ext cx="5334000" cy="3175000"/>
          </a:xfrm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44" name="內文層級一…"/>
          <p:cNvSpPr txBox="1">
            <a:spLocks noGrp="1"/>
          </p:cNvSpPr>
          <p:nvPr>
            <p:ph type="body" sz="quarter" idx="1"/>
          </p:nvPr>
        </p:nvSpPr>
        <p:spPr>
          <a:xfrm>
            <a:off x="571500" y="5130800"/>
            <a:ext cx="5334000" cy="31750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FontTx/>
              <a:buNone/>
              <a:defRPr sz="26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>
              <a:spcBef>
                <a:spcPts val="0"/>
              </a:spcBef>
              <a:buSzTx/>
              <a:buFontTx/>
              <a:buNone/>
              <a:defRPr sz="26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>
              <a:spcBef>
                <a:spcPts val="0"/>
              </a:spcBef>
              <a:buSzTx/>
              <a:buFontTx/>
              <a:buNone/>
              <a:defRPr sz="26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>
              <a:spcBef>
                <a:spcPts val="0"/>
              </a:spcBef>
              <a:buSzTx/>
              <a:buFontTx/>
              <a:buNone/>
              <a:defRPr sz="2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>
              <a:spcBef>
                <a:spcPts val="0"/>
              </a:spcBef>
              <a:buSzTx/>
              <a:buFontTx/>
              <a:buNone/>
              <a:defRPr sz="26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45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大標題文字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53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大標題文字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61" name="內文層級一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62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線條"/>
          <p:cNvSpPr/>
          <p:nvPr/>
        </p:nvSpPr>
        <p:spPr>
          <a:xfrm>
            <a:off x="571500" y="1968500"/>
            <a:ext cx="5073394" cy="133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70" name="影像"/>
          <p:cNvSpPr>
            <a:spLocks noGrp="1"/>
          </p:cNvSpPr>
          <p:nvPr>
            <p:ph type="pic" idx="21"/>
          </p:nvPr>
        </p:nvSpPr>
        <p:spPr>
          <a:xfrm>
            <a:off x="6477000" y="-152400"/>
            <a:ext cx="6654800" cy="990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71" name="大標題文字"/>
          <p:cNvSpPr txBox="1">
            <a:spLocks noGrp="1"/>
          </p:cNvSpPr>
          <p:nvPr>
            <p:ph type="title"/>
          </p:nvPr>
        </p:nvSpPr>
        <p:spPr>
          <a:xfrm>
            <a:off x="571500" y="330200"/>
            <a:ext cx="5080000" cy="1397000"/>
          </a:xfrm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72" name="內文層級一…"/>
          <p:cNvSpPr txBox="1">
            <a:spLocks noGrp="1"/>
          </p:cNvSpPr>
          <p:nvPr>
            <p:ph type="body" sz="half" idx="1"/>
          </p:nvPr>
        </p:nvSpPr>
        <p:spPr>
          <a:xfrm>
            <a:off x="571500" y="2222500"/>
            <a:ext cx="5080000" cy="6667500"/>
          </a:xfrm>
          <a:prstGeom prst="rect">
            <a:avLst/>
          </a:prstGeom>
        </p:spPr>
        <p:txBody>
          <a:bodyPr/>
          <a:lstStyle>
            <a:lvl1pPr marL="330200" indent="-330200">
              <a:spcBef>
                <a:spcPts val="3000"/>
              </a:spcBef>
              <a:defRPr sz="26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660400" indent="-330200">
              <a:spcBef>
                <a:spcPts val="3000"/>
              </a:spcBef>
              <a:defRPr sz="26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990600" indent="-330200">
              <a:spcBef>
                <a:spcPts val="3000"/>
              </a:spcBef>
              <a:defRPr sz="26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320800" indent="-330200">
              <a:spcBef>
                <a:spcPts val="3000"/>
              </a:spcBef>
              <a:defRPr sz="2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1651000" indent="-330200">
              <a:spcBef>
                <a:spcPts val="3000"/>
              </a:spcBef>
              <a:defRPr sz="26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73" name="幻燈片編號"/>
          <p:cNvSpPr txBox="1">
            <a:spLocks noGrp="1"/>
          </p:cNvSpPr>
          <p:nvPr>
            <p:ph type="sldNum" sz="quarter" idx="2"/>
          </p:nvPr>
        </p:nvSpPr>
        <p:spPr>
          <a:xfrm>
            <a:off x="510743" y="9199778"/>
            <a:ext cx="312014" cy="299822"/>
          </a:xfrm>
          <a:prstGeom prst="rect">
            <a:avLst/>
          </a:prstGeom>
        </p:spPr>
        <p:txBody>
          <a:bodyPr/>
          <a:lstStyle>
            <a:lvl1pPr algn="l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內文層級一…"/>
          <p:cNvSpPr txBox="1">
            <a:spLocks noGrp="1"/>
          </p:cNvSpPr>
          <p:nvPr>
            <p:ph type="body" idx="1"/>
          </p:nvPr>
        </p:nvSpPr>
        <p:spPr>
          <a:xfrm>
            <a:off x="889000" y="889000"/>
            <a:ext cx="11214100" cy="7962900"/>
          </a:xfrm>
          <a:prstGeom prst="rect">
            <a:avLst/>
          </a:prstGeom>
        </p:spPr>
        <p:txBody>
          <a:bodyPr/>
          <a:lstStyle/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81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線條"/>
          <p:cNvSpPr/>
          <p:nvPr/>
        </p:nvSpPr>
        <p:spPr>
          <a:xfrm flipH="1">
            <a:off x="9055098" y="508000"/>
            <a:ext cx="128" cy="7975631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89" name="線條"/>
          <p:cNvSpPr/>
          <p:nvPr/>
        </p:nvSpPr>
        <p:spPr>
          <a:xfrm>
            <a:off x="9055096" y="4464050"/>
            <a:ext cx="3448503" cy="59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90" name="影像"/>
          <p:cNvSpPr>
            <a:spLocks noGrp="1"/>
          </p:cNvSpPr>
          <p:nvPr>
            <p:ph type="pic" sz="half" idx="21"/>
          </p:nvPr>
        </p:nvSpPr>
        <p:spPr>
          <a:xfrm>
            <a:off x="9168011" y="4584788"/>
            <a:ext cx="6506665" cy="43434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91" name="影像"/>
          <p:cNvSpPr>
            <a:spLocks noGrp="1"/>
          </p:cNvSpPr>
          <p:nvPr>
            <p:ph type="pic" sz="quarter" idx="22"/>
          </p:nvPr>
        </p:nvSpPr>
        <p:spPr>
          <a:xfrm>
            <a:off x="9182100" y="-101600"/>
            <a:ext cx="3365500" cy="5003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92" name="影像"/>
          <p:cNvSpPr>
            <a:spLocks noGrp="1"/>
          </p:cNvSpPr>
          <p:nvPr>
            <p:ph type="pic" idx="23"/>
          </p:nvPr>
        </p:nvSpPr>
        <p:spPr>
          <a:xfrm>
            <a:off x="-800100" y="469900"/>
            <a:ext cx="11049000" cy="805399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93" name="內文層級一…"/>
          <p:cNvSpPr txBox="1">
            <a:spLocks noGrp="1"/>
          </p:cNvSpPr>
          <p:nvPr>
            <p:ph type="body" sz="quarter" idx="1"/>
          </p:nvPr>
        </p:nvSpPr>
        <p:spPr>
          <a:xfrm>
            <a:off x="520700" y="8661400"/>
            <a:ext cx="8369300" cy="9398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FontTx/>
              <a:buNone/>
              <a:defRPr sz="26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>
              <a:spcBef>
                <a:spcPts val="0"/>
              </a:spcBef>
              <a:buSzTx/>
              <a:buFontTx/>
              <a:buNone/>
              <a:defRPr sz="26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>
              <a:spcBef>
                <a:spcPts val="0"/>
              </a:spcBef>
              <a:buSzTx/>
              <a:buFontTx/>
              <a:buNone/>
              <a:defRPr sz="26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>
              <a:spcBef>
                <a:spcPts val="0"/>
              </a:spcBef>
              <a:buSzTx/>
              <a:buFontTx/>
              <a:buNone/>
              <a:defRPr sz="2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>
              <a:spcBef>
                <a:spcPts val="0"/>
              </a:spcBef>
              <a:buSzTx/>
              <a:buFontTx/>
              <a:buNone/>
              <a:defRPr sz="26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94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線條"/>
          <p:cNvSpPr/>
          <p:nvPr/>
        </p:nvSpPr>
        <p:spPr>
          <a:xfrm>
            <a:off x="571500" y="1968500"/>
            <a:ext cx="11868106" cy="129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" name="大標題文字"/>
          <p:cNvSpPr txBox="1">
            <a:spLocks noGrp="1"/>
          </p:cNvSpPr>
          <p:nvPr>
            <p:ph type="title"/>
          </p:nvPr>
        </p:nvSpPr>
        <p:spPr>
          <a:xfrm>
            <a:off x="571500" y="330200"/>
            <a:ext cx="11861800" cy="139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r>
              <a:t>大標題文字</a:t>
            </a:r>
          </a:p>
        </p:txBody>
      </p:sp>
      <p:sp>
        <p:nvSpPr>
          <p:cNvPr id="4" name="內文層級一…"/>
          <p:cNvSpPr txBox="1">
            <a:spLocks noGrp="1"/>
          </p:cNvSpPr>
          <p:nvPr>
            <p:ph type="body" idx="1"/>
          </p:nvPr>
        </p:nvSpPr>
        <p:spPr>
          <a:xfrm>
            <a:off x="571500" y="2222500"/>
            <a:ext cx="11861800" cy="666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5" name="幻燈片編號"/>
          <p:cNvSpPr txBox="1">
            <a:spLocks noGrp="1"/>
          </p:cNvSpPr>
          <p:nvPr>
            <p:ph type="sldNum" sz="quarter" idx="2"/>
          </p:nvPr>
        </p:nvSpPr>
        <p:spPr>
          <a:xfrm>
            <a:off x="12268199" y="9199778"/>
            <a:ext cx="312015" cy="2998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r"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med"/>
  <p:txStyles>
    <p:titleStyle>
      <a:lvl1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9pPr>
    </p:titleStyle>
    <p:bodyStyle>
      <a:lvl1pPr marL="4572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 typeface="Helvetica Neue"/>
        <a:buChar char="•"/>
        <a:tabLst/>
        <a:defRPr sz="3600" b="0" i="0" u="none" strike="noStrike" cap="none" spc="0" baseline="0"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1pPr>
      <a:lvl2pPr marL="9144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 typeface="Helvetica Neue"/>
        <a:buChar char="•"/>
        <a:tabLst/>
        <a:defRPr sz="3600" b="0" i="0" u="none" strike="noStrike" cap="none" spc="0" baseline="0"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2pPr>
      <a:lvl3pPr marL="13716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 typeface="Helvetica Neue"/>
        <a:buChar char="•"/>
        <a:tabLst/>
        <a:defRPr sz="3600" b="0" i="0" u="none" strike="noStrike" cap="none" spc="0" baseline="0"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3pPr>
      <a:lvl4pPr marL="18288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 typeface="Helvetica Neue"/>
        <a:buChar char="•"/>
        <a:tabLst/>
        <a:defRPr sz="3600" b="0" i="0" u="none" strike="noStrike" cap="none" spc="0" baseline="0"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4pPr>
      <a:lvl5pPr marL="22860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 typeface="Helvetica Neue"/>
        <a:buChar char="•"/>
        <a:tabLst/>
        <a:defRPr sz="3600" b="0" i="0" u="none" strike="noStrike" cap="none" spc="0" baseline="0"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5pPr>
      <a:lvl6pPr marL="27432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 typeface="Helvetica Neue"/>
        <a:buChar char="•"/>
        <a:tabLst/>
        <a:defRPr sz="3600" b="0" i="0" u="none" strike="noStrike" cap="none" spc="0" baseline="0"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6pPr>
      <a:lvl7pPr marL="32004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 typeface="Helvetica Neue"/>
        <a:buChar char="•"/>
        <a:tabLst/>
        <a:defRPr sz="3600" b="0" i="0" u="none" strike="noStrike" cap="none" spc="0" baseline="0"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7pPr>
      <a:lvl8pPr marL="36576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 typeface="Helvetica Neue"/>
        <a:buChar char="•"/>
        <a:tabLst/>
        <a:defRPr sz="3600" b="0" i="0" u="none" strike="noStrike" cap="none" spc="0" baseline="0"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8pPr>
      <a:lvl9pPr marL="41148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 typeface="Helvetica Neue"/>
        <a:buChar char="•"/>
        <a:tabLst/>
        <a:defRPr sz="3600" b="0" i="0" u="none" strike="noStrike" cap="none" spc="0" baseline="0"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9pPr>
    </p:bodyStyle>
    <p:otherStyle>
      <a:lvl1pPr marL="0" marR="0" indent="0" algn="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228600" algn="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457200" algn="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685800" algn="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914400" algn="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1143000" algn="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1371600" algn="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1600200" algn="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1828800" algn="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"/><Relationship Id="rId2" Type="http://schemas.openxmlformats.org/officeDocument/2006/relationships/image" Target="../media/image16.t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t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png"/><Relationship Id="rId4" Type="http://schemas.openxmlformats.org/officeDocument/2006/relationships/image" Target="../media/image25.t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ti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ti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t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t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tif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4.png"/><Relationship Id="rId7" Type="http://schemas.openxmlformats.org/officeDocument/2006/relationships/image" Target="../media/image57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6.png"/><Relationship Id="rId5" Type="http://schemas.openxmlformats.org/officeDocument/2006/relationships/image" Target="../media/image48.png"/><Relationship Id="rId4" Type="http://schemas.openxmlformats.org/officeDocument/2006/relationships/image" Target="../media/image55.png"/><Relationship Id="rId9" Type="http://schemas.openxmlformats.org/officeDocument/2006/relationships/image" Target="../media/image59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Relationship Id="rId9" Type="http://schemas.openxmlformats.org/officeDocument/2006/relationships/image" Target="../media/image6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tif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13" Type="http://schemas.openxmlformats.org/officeDocument/2006/relationships/image" Target="../media/image77.png"/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12" Type="http://schemas.openxmlformats.org/officeDocument/2006/relationships/image" Target="../media/image76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2.png"/><Relationship Id="rId11" Type="http://schemas.openxmlformats.org/officeDocument/2006/relationships/image" Target="../media/image6.png"/><Relationship Id="rId5" Type="http://schemas.openxmlformats.org/officeDocument/2006/relationships/image" Target="../media/image71.png"/><Relationship Id="rId10" Type="http://schemas.openxmlformats.org/officeDocument/2006/relationships/image" Target="../media/image14.tif"/><Relationship Id="rId4" Type="http://schemas.openxmlformats.org/officeDocument/2006/relationships/image" Target="../media/image70.png"/><Relationship Id="rId9" Type="http://schemas.openxmlformats.org/officeDocument/2006/relationships/image" Target="../media/image75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3" Type="http://schemas.openxmlformats.org/officeDocument/2006/relationships/image" Target="../media/image79.png"/><Relationship Id="rId7" Type="http://schemas.openxmlformats.org/officeDocument/2006/relationships/image" Target="../media/image83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Relationship Id="rId9" Type="http://schemas.openxmlformats.org/officeDocument/2006/relationships/image" Target="../media/image8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7" Type="http://schemas.openxmlformats.org/officeDocument/2006/relationships/image" Target="../media/image90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3" Type="http://schemas.openxmlformats.org/officeDocument/2006/relationships/image" Target="../media/image92.png"/><Relationship Id="rId7" Type="http://schemas.openxmlformats.org/officeDocument/2006/relationships/image" Target="../media/image96.png"/><Relationship Id="rId12" Type="http://schemas.openxmlformats.org/officeDocument/2006/relationships/image" Target="../media/image101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5.png"/><Relationship Id="rId11" Type="http://schemas.openxmlformats.org/officeDocument/2006/relationships/image" Target="../media/image100.png"/><Relationship Id="rId5" Type="http://schemas.openxmlformats.org/officeDocument/2006/relationships/image" Target="../media/image94.png"/><Relationship Id="rId10" Type="http://schemas.openxmlformats.org/officeDocument/2006/relationships/image" Target="../media/image99.png"/><Relationship Id="rId4" Type="http://schemas.openxmlformats.org/officeDocument/2006/relationships/image" Target="../media/image93.png"/><Relationship Id="rId9" Type="http://schemas.openxmlformats.org/officeDocument/2006/relationships/image" Target="../media/image98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t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"/><Relationship Id="rId7" Type="http://schemas.openxmlformats.org/officeDocument/2006/relationships/image" Target="../media/image12.png"/><Relationship Id="rId2" Type="http://schemas.openxmlformats.org/officeDocument/2006/relationships/image" Target="../media/image7.ti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tif"/><Relationship Id="rId5" Type="http://schemas.openxmlformats.org/officeDocument/2006/relationships/image" Target="../media/image10.tif"/><Relationship Id="rId4" Type="http://schemas.openxmlformats.org/officeDocument/2006/relationships/image" Target="../media/image9.t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olarization effects in the search for dark vector boson in e+ e- colliders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Polarization effects in the search for dark vector boson in e</a:t>
            </a:r>
            <a:r>
              <a:rPr baseline="31999"/>
              <a:t>+ </a:t>
            </a:r>
            <a:r>
              <a:t>e</a:t>
            </a:r>
            <a:r>
              <a:rPr baseline="31999"/>
              <a:t>- </a:t>
            </a:r>
            <a:r>
              <a:t>colliders</a:t>
            </a:r>
          </a:p>
        </p:txBody>
      </p:sp>
      <p:sp>
        <p:nvSpPr>
          <p:cNvPr id="139" name="by Guey-Lin Lin National Chiao-Tung University, Taiwan…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by Guey-Lin Lin National Chiao-Tung University, Taiwan</a:t>
            </a:r>
          </a:p>
          <a:p>
            <a:r>
              <a:t>Fei-Fan Lee, GLL and Vo Quang Nhat, to be submitted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Ward-Takahashi identity and Zd polariz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Ward-Takahashi identity and Z</a:t>
            </a:r>
            <a:r>
              <a:rPr baseline="-5999"/>
              <a:t>d</a:t>
            </a:r>
            <a:r>
              <a:t> polarization  </a:t>
            </a:r>
          </a:p>
        </p:txBody>
      </p:sp>
      <p:sp>
        <p:nvSpPr>
          <p:cNvPr id="186" name="+"/>
          <p:cNvSpPr txBox="1"/>
          <p:nvPr/>
        </p:nvSpPr>
        <p:spPr>
          <a:xfrm>
            <a:off x="1516379" y="5536744"/>
            <a:ext cx="358141" cy="5851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/>
            </a:lvl1pPr>
          </a:lstStyle>
          <a:p>
            <a:r>
              <a:t>+</a:t>
            </a:r>
          </a:p>
        </p:txBody>
      </p:sp>
      <p:sp>
        <p:nvSpPr>
          <p:cNvPr id="187" name="線條"/>
          <p:cNvSpPr/>
          <p:nvPr/>
        </p:nvSpPr>
        <p:spPr>
          <a:xfrm flipV="1">
            <a:off x="5742480" y="2413000"/>
            <a:ext cx="169370" cy="169369"/>
          </a:xfrm>
          <a:prstGeom prst="line">
            <a:avLst/>
          </a:prstGeom>
          <a:ln w="25400">
            <a:solidFill>
              <a:srgbClr val="656837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88" name="線條"/>
          <p:cNvSpPr/>
          <p:nvPr/>
        </p:nvSpPr>
        <p:spPr>
          <a:xfrm flipV="1">
            <a:off x="5615480" y="2218908"/>
            <a:ext cx="270970" cy="270970"/>
          </a:xfrm>
          <a:prstGeom prst="line">
            <a:avLst/>
          </a:prstGeom>
          <a:ln w="25400">
            <a:solidFill>
              <a:srgbClr val="656837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89" name="線條"/>
          <p:cNvSpPr/>
          <p:nvPr/>
        </p:nvSpPr>
        <p:spPr>
          <a:xfrm flipV="1">
            <a:off x="6417715" y="5744615"/>
            <a:ext cx="169370" cy="169370"/>
          </a:xfrm>
          <a:prstGeom prst="line">
            <a:avLst/>
          </a:prstGeom>
          <a:ln w="25400">
            <a:solidFill>
              <a:srgbClr val="656837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90" name="線條"/>
          <p:cNvSpPr/>
          <p:nvPr/>
        </p:nvSpPr>
        <p:spPr>
          <a:xfrm flipV="1">
            <a:off x="6417715" y="5880100"/>
            <a:ext cx="169370" cy="169369"/>
          </a:xfrm>
          <a:prstGeom prst="line">
            <a:avLst/>
          </a:prstGeom>
          <a:ln w="25400">
            <a:solidFill>
              <a:srgbClr val="656837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91" name="=0 for me—&gt;0"/>
          <p:cNvSpPr txBox="1"/>
          <p:nvPr/>
        </p:nvSpPr>
        <p:spPr>
          <a:xfrm>
            <a:off x="7397750" y="6946444"/>
            <a:ext cx="2624633" cy="5851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3200"/>
            </a:pPr>
            <a:r>
              <a:t>=0 for </a:t>
            </a:r>
            <a:r>
              <a:rPr i="1">
                <a:latin typeface="Helvetica Neue"/>
                <a:ea typeface="Helvetica Neue"/>
                <a:cs typeface="Helvetica Neue"/>
                <a:sym typeface="Helvetica Neue"/>
              </a:rPr>
              <a:t>m</a:t>
            </a:r>
            <a:r>
              <a:rPr baseline="-5999"/>
              <a:t>e</a:t>
            </a:r>
            <a:r>
              <a:t>—&gt;0</a:t>
            </a:r>
          </a:p>
        </p:txBody>
      </p:sp>
      <p:sp>
        <p:nvSpPr>
          <p:cNvPr id="192" name="Zd is expected to be transversely…"/>
          <p:cNvSpPr txBox="1"/>
          <p:nvPr/>
        </p:nvSpPr>
        <p:spPr>
          <a:xfrm>
            <a:off x="7782965" y="4716857"/>
            <a:ext cx="5070349" cy="1261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2800">
                <a:solidFill>
                  <a:srgbClr val="FF9300"/>
                </a:solidFill>
              </a:defRPr>
            </a:pPr>
            <a:r>
              <a:rPr sz="2400" b="1">
                <a:latin typeface="Helvetica Neue"/>
                <a:ea typeface="Helvetica Neue"/>
                <a:cs typeface="Helvetica Neue"/>
                <a:sym typeface="Helvetica Neue"/>
              </a:rPr>
              <a:t>Z</a:t>
            </a:r>
            <a:r>
              <a:rPr sz="2400" b="1" baseline="-5999">
                <a:latin typeface="Helvetica Neue"/>
                <a:ea typeface="Helvetica Neue"/>
                <a:cs typeface="Helvetica Neue"/>
                <a:sym typeface="Helvetica Neue"/>
              </a:rPr>
              <a:t>d</a:t>
            </a:r>
            <a:r>
              <a:rPr sz="2400" b="1">
                <a:latin typeface="Helvetica Neue"/>
                <a:ea typeface="Helvetica Neue"/>
                <a:cs typeface="Helvetica Neue"/>
                <a:sym typeface="Helvetica Neue"/>
              </a:rPr>
              <a:t> is expected to be transversely</a:t>
            </a:r>
            <a:r>
              <a:t> </a:t>
            </a:r>
          </a:p>
          <a:p>
            <a:pPr algn="l">
              <a:defRPr sz="2400" b="1">
                <a:solidFill>
                  <a:srgbClr val="FF93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polarized for dark boson mass </a:t>
            </a:r>
          </a:p>
          <a:p>
            <a:pPr algn="l">
              <a:defRPr sz="2400" b="1">
                <a:solidFill>
                  <a:srgbClr val="FF93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much less than CM energy</a:t>
            </a:r>
          </a:p>
        </p:txBody>
      </p:sp>
      <p:pic>
        <p:nvPicPr>
          <p:cNvPr id="193" name="影像" descr="影像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72419" y="2411547"/>
            <a:ext cx="4525259" cy="2790683"/>
          </a:xfrm>
          <a:prstGeom prst="rect">
            <a:avLst/>
          </a:prstGeom>
          <a:ln w="12700">
            <a:miter lim="400000"/>
          </a:ln>
        </p:spPr>
      </p:pic>
      <p:pic>
        <p:nvPicPr>
          <p:cNvPr id="194" name="影像" descr="影像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345414" y="6082812"/>
            <a:ext cx="5030928" cy="3132734"/>
          </a:xfrm>
          <a:prstGeom prst="rect">
            <a:avLst/>
          </a:prstGeom>
          <a:ln w="12700">
            <a:miter lim="400000"/>
          </a:ln>
        </p:spPr>
      </p:pic>
      <p:pic>
        <p:nvPicPr>
          <p:cNvPr id="195" name="epsilon^mu_(k_1).pdf" descr="epsilon^mu_(k_1)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214467" y="2485927"/>
            <a:ext cx="4762501" cy="508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96" name="=k_1^mu_∕m_Z_d_+.pdf" descr="=k_1^mu_∕m_Z_d_+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470130" y="3633142"/>
            <a:ext cx="4610101" cy="4445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BaBar search result and Belle II sensitivity to"/>
          <p:cNvSpPr txBox="1">
            <a:spLocks noGrp="1"/>
          </p:cNvSpPr>
          <p:nvPr>
            <p:ph type="title"/>
          </p:nvPr>
        </p:nvSpPr>
        <p:spPr>
          <a:xfrm>
            <a:off x="1444263" y="585086"/>
            <a:ext cx="11861801" cy="1397001"/>
          </a:xfrm>
          <a:prstGeom prst="rect">
            <a:avLst/>
          </a:prstGeom>
        </p:spPr>
        <p:txBody>
          <a:bodyPr/>
          <a:lstStyle/>
          <a:p>
            <a:pPr>
              <a:defRPr sz="3600"/>
            </a:pPr>
            <a:r>
              <a:t>BaBar search result and Belle II sensitivity to </a:t>
            </a:r>
          </a:p>
          <a:p>
            <a:pPr>
              <a:defRPr sz="3600"/>
            </a:pPr>
            <a:r>
              <a:t> </a:t>
            </a:r>
          </a:p>
        </p:txBody>
      </p:sp>
      <p:pic>
        <p:nvPicPr>
          <p:cNvPr id="199" name="影像" descr="影像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41616" y="2277404"/>
            <a:ext cx="8600912" cy="5940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200" name="latex-image-1.pdf" descr="latex-image-1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472776" y="1397831"/>
            <a:ext cx="5003801" cy="571501"/>
          </a:xfrm>
          <a:prstGeom prst="rect">
            <a:avLst/>
          </a:prstGeom>
          <a:ln w="12700">
            <a:miter lim="400000"/>
          </a:ln>
        </p:spPr>
      </p:pic>
      <p:sp>
        <p:nvSpPr>
          <p:cNvPr id="201" name="The Belle II physics book, arXiv:1808.10567"/>
          <p:cNvSpPr txBox="1"/>
          <p:nvPr/>
        </p:nvSpPr>
        <p:spPr>
          <a:xfrm>
            <a:off x="2548940" y="1974539"/>
            <a:ext cx="7898385" cy="647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>
                <a:solidFill>
                  <a:srgbClr val="0433FF"/>
                </a:solidFill>
              </a:defRPr>
            </a:pPr>
            <a:r>
              <a:rPr sz="3200"/>
              <a:t>The Belle II physics book, arXiv:1808.10567</a:t>
            </a:r>
            <a:r>
              <a:t> </a:t>
            </a:r>
          </a:p>
        </p:txBody>
      </p:sp>
      <p:sp>
        <p:nvSpPr>
          <p:cNvPr id="202" name="J. P. Lees et al. [BaBar Collaboration], Phys. Rev. Lett. 113, no. 20, 201801 (2014)"/>
          <p:cNvSpPr txBox="1"/>
          <p:nvPr/>
        </p:nvSpPr>
        <p:spPr>
          <a:xfrm>
            <a:off x="1372068" y="8832849"/>
            <a:ext cx="11195894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2400">
                <a:solidFill>
                  <a:srgbClr val="FF93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J. P. Lees et al. [BaBar Collaboration], Phys. Rev. Lett. 113, no. 20, 201801 (2014)</a:t>
            </a:r>
          </a:p>
        </p:txBody>
      </p:sp>
      <p:pic>
        <p:nvPicPr>
          <p:cNvPr id="203" name="latex-image-1.pdf" descr="latex-image-1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720176" y="8146553"/>
            <a:ext cx="8509001" cy="4826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olarized amplitud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/>
          </a:lstStyle>
          <a:p>
            <a:r>
              <a:t>Polarized amplitudes</a:t>
            </a:r>
          </a:p>
        </p:txBody>
      </p:sp>
      <p:pic>
        <p:nvPicPr>
          <p:cNvPr id="206" name="latex-image-1.pdf" descr="latex-image-1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15952" y="2313941"/>
            <a:ext cx="224358" cy="362424"/>
          </a:xfrm>
          <a:prstGeom prst="rect">
            <a:avLst/>
          </a:prstGeom>
          <a:ln w="12700">
            <a:miter lim="400000"/>
          </a:ln>
        </p:spPr>
      </p:pic>
      <p:sp>
        <p:nvSpPr>
          <p:cNvPr id="207" name="the direction of Zd with respect to e- direction in CM frame"/>
          <p:cNvSpPr txBox="1"/>
          <p:nvPr/>
        </p:nvSpPr>
        <p:spPr>
          <a:xfrm>
            <a:off x="1879600" y="2233610"/>
            <a:ext cx="10020961" cy="5230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800" b="1">
                <a:solidFill>
                  <a:srgbClr val="FF93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the direction of Z</a:t>
            </a:r>
            <a:r>
              <a:rPr baseline="-5999"/>
              <a:t>d</a:t>
            </a:r>
            <a:r>
              <a:t> with respect to e</a:t>
            </a:r>
            <a:r>
              <a:rPr baseline="31999"/>
              <a:t>- </a:t>
            </a:r>
            <a:r>
              <a:t>direction in CM frame </a:t>
            </a:r>
          </a:p>
        </p:txBody>
      </p:sp>
      <p:sp>
        <p:nvSpPr>
          <p:cNvPr id="208" name="me is neglected except in the denominator"/>
          <p:cNvSpPr txBox="1"/>
          <p:nvPr/>
        </p:nvSpPr>
        <p:spPr>
          <a:xfrm>
            <a:off x="1798939" y="8341966"/>
            <a:ext cx="8260589" cy="5851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3200" b="1">
                <a:solidFill>
                  <a:srgbClr val="FF93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i="1"/>
              <a:t>m</a:t>
            </a:r>
            <a:r>
              <a:rPr i="1" baseline="-5999"/>
              <a:t>e</a:t>
            </a:r>
            <a:r>
              <a:rPr baseline="-5999"/>
              <a:t> </a:t>
            </a:r>
            <a:r>
              <a:t>is neglected except in the denominator</a:t>
            </a:r>
          </a:p>
        </p:txBody>
      </p:sp>
      <p:pic>
        <p:nvPicPr>
          <p:cNvPr id="209" name="影像" descr="影像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53960" y="3462137"/>
            <a:ext cx="11595146" cy="3082513"/>
          </a:xfrm>
          <a:prstGeom prst="rect">
            <a:avLst/>
          </a:prstGeom>
          <a:ln w="12700">
            <a:miter lim="400000"/>
          </a:ln>
        </p:spPr>
      </p:pic>
      <p:pic>
        <p:nvPicPr>
          <p:cNvPr id="210" name="影像" descr="影像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270000" y="7092950"/>
            <a:ext cx="3676063" cy="700716"/>
          </a:xfrm>
          <a:prstGeom prst="rect">
            <a:avLst/>
          </a:prstGeom>
          <a:ln w="12700">
            <a:miter lim="400000"/>
          </a:ln>
        </p:spPr>
      </p:pic>
      <p:pic>
        <p:nvPicPr>
          <p:cNvPr id="211" name="g_f,V^2+g_f,A^2=.pdf" descr="g_f,V^2+g_f,A^2=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856684" y="7204819"/>
            <a:ext cx="2349501" cy="4699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olarized differential cross section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/>
          </a:lstStyle>
          <a:p>
            <a:r>
              <a:t>Polarized differential cross sections</a:t>
            </a:r>
          </a:p>
        </p:txBody>
      </p:sp>
      <p:sp>
        <p:nvSpPr>
          <p:cNvPr id="214" name="Differential cross section for longitudinal state…"/>
          <p:cNvSpPr txBox="1"/>
          <p:nvPr/>
        </p:nvSpPr>
        <p:spPr>
          <a:xfrm>
            <a:off x="1714500" y="7621068"/>
            <a:ext cx="8036357" cy="9548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2800" b="1">
                <a:solidFill>
                  <a:srgbClr val="FF93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Differential cross section for longitudinal state</a:t>
            </a:r>
          </a:p>
          <a:p>
            <a:pPr algn="l">
              <a:defRPr sz="2800" b="1">
                <a:solidFill>
                  <a:srgbClr val="FF93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is clearly suppressed by  </a:t>
            </a:r>
          </a:p>
        </p:txBody>
      </p:sp>
      <p:pic>
        <p:nvPicPr>
          <p:cNvPr id="215" name="frac_d_sigma_i_d.pdf" descr="frac_d_sigma_i_d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89249" y="4147084"/>
            <a:ext cx="6019801" cy="1054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16" name="m_Z_d^2∕s.pdf" descr="m_Z_d^2∕s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980608" y="8118524"/>
            <a:ext cx="1003301" cy="457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Polarized differential cross sections-numerical resul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/>
          </a:lstStyle>
          <a:p>
            <a:r>
              <a:t>Polarized differential cross sections-numerical results</a:t>
            </a:r>
          </a:p>
        </p:txBody>
      </p:sp>
      <p:pic>
        <p:nvPicPr>
          <p:cNvPr id="219" name="latex-image-1.pdf" descr="latex-image-1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51284" y="2405856"/>
            <a:ext cx="6388101" cy="393701"/>
          </a:xfrm>
          <a:prstGeom prst="rect">
            <a:avLst/>
          </a:prstGeom>
          <a:ln w="12700">
            <a:miter lim="400000"/>
          </a:ln>
        </p:spPr>
      </p:pic>
      <p:sp>
        <p:nvSpPr>
          <p:cNvPr id="220" name="V-A coupling"/>
          <p:cNvSpPr txBox="1"/>
          <p:nvPr/>
        </p:nvSpPr>
        <p:spPr>
          <a:xfrm>
            <a:off x="8289848" y="2430857"/>
            <a:ext cx="2267104" cy="5230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800" b="1">
                <a:solidFill>
                  <a:srgbClr val="FF93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V-A coupling</a:t>
            </a:r>
          </a:p>
        </p:txBody>
      </p:sp>
      <p:pic>
        <p:nvPicPr>
          <p:cNvPr id="221" name="影像" descr="影像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73050" y="2914554"/>
            <a:ext cx="13004800" cy="671849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Polarized differential cross sections-numerical resul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/>
          </a:lstStyle>
          <a:p>
            <a:r>
              <a:t>Polarized differential cross sections-numerical results</a:t>
            </a:r>
          </a:p>
        </p:txBody>
      </p:sp>
      <p:pic>
        <p:nvPicPr>
          <p:cNvPr id="224" name="影像" descr="影像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4150" y="2209928"/>
            <a:ext cx="13004800" cy="671849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Polarized differential cross sections-numerical resul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>
              <a:defRPr sz="4000"/>
            </a:lvl1pPr>
          </a:lstStyle>
          <a:p>
            <a:r>
              <a:t>Polarized differential cross sections-numerical results</a:t>
            </a:r>
          </a:p>
        </p:txBody>
      </p:sp>
      <p:sp>
        <p:nvSpPr>
          <p:cNvPr id="227" name="Longitudinal polarization is now equally important…"/>
          <p:cNvSpPr txBox="1"/>
          <p:nvPr/>
        </p:nvSpPr>
        <p:spPr>
          <a:xfrm>
            <a:off x="1910283" y="8464878"/>
            <a:ext cx="9184234" cy="9548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800" b="1">
                <a:solidFill>
                  <a:srgbClr val="FF93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Longitudinal polarization is now equally important</a:t>
            </a:r>
          </a:p>
          <a:p>
            <a:pPr algn="l">
              <a:defRPr sz="2800" b="1">
                <a:solidFill>
                  <a:srgbClr val="FF93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Helicity +1 and -1 states getting closer to each other  </a:t>
            </a:r>
          </a:p>
        </p:txBody>
      </p:sp>
      <p:pic>
        <p:nvPicPr>
          <p:cNvPr id="228" name="影像" descr="影像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7926" y="2098057"/>
            <a:ext cx="12488948" cy="645199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Zd decay distributions and the parity violation parameter"/>
          <p:cNvSpPr txBox="1">
            <a:spLocks noGrp="1"/>
          </p:cNvSpPr>
          <p:nvPr>
            <p:ph type="title"/>
          </p:nvPr>
        </p:nvSpPr>
        <p:spPr>
          <a:xfrm>
            <a:off x="571500" y="577978"/>
            <a:ext cx="11861800" cy="1397001"/>
          </a:xfrm>
          <a:prstGeom prst="rect">
            <a:avLst/>
          </a:prstGeom>
        </p:spPr>
        <p:txBody>
          <a:bodyPr/>
          <a:lstStyle/>
          <a:p>
            <a:r>
              <a:t>Z</a:t>
            </a:r>
            <a:r>
              <a:rPr baseline="-5999"/>
              <a:t>d </a:t>
            </a:r>
            <a:r>
              <a:t>decay distributions and the parity violation parameter  </a:t>
            </a:r>
          </a:p>
        </p:txBody>
      </p:sp>
      <p:sp>
        <p:nvSpPr>
          <p:cNvPr id="231" name="Helicity +1  state"/>
          <p:cNvSpPr txBox="1"/>
          <p:nvPr/>
        </p:nvSpPr>
        <p:spPr>
          <a:xfrm>
            <a:off x="888999" y="3175280"/>
            <a:ext cx="2928164" cy="5230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>
              <a:defRPr sz="2800" b="1">
                <a:solidFill>
                  <a:srgbClr val="FF93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Helicity +1  state</a:t>
            </a:r>
          </a:p>
        </p:txBody>
      </p:sp>
      <p:sp>
        <p:nvSpPr>
          <p:cNvPr id="232" name="Angular distributions of Zd decays"/>
          <p:cNvSpPr txBox="1"/>
          <p:nvPr/>
        </p:nvSpPr>
        <p:spPr>
          <a:xfrm>
            <a:off x="755649" y="2282574"/>
            <a:ext cx="6683080" cy="5851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200" b="1">
                <a:solidFill>
                  <a:srgbClr val="FF93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Angular distributions of Z</a:t>
            </a:r>
            <a:r>
              <a:rPr baseline="-5999"/>
              <a:t>d</a:t>
            </a:r>
            <a:r>
              <a:t> decays</a:t>
            </a:r>
          </a:p>
        </p:txBody>
      </p:sp>
      <p:sp>
        <p:nvSpPr>
          <p:cNvPr id="233" name="Helicity -1  state"/>
          <p:cNvSpPr txBox="1"/>
          <p:nvPr/>
        </p:nvSpPr>
        <p:spPr>
          <a:xfrm>
            <a:off x="888999" y="5146447"/>
            <a:ext cx="2859533" cy="5230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800" b="1">
                <a:solidFill>
                  <a:srgbClr val="FF93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Helicity -1  state</a:t>
            </a:r>
          </a:p>
        </p:txBody>
      </p:sp>
      <p:sp>
        <p:nvSpPr>
          <p:cNvPr id="234" name="the angle between l- direction…"/>
          <p:cNvSpPr txBox="1"/>
          <p:nvPr/>
        </p:nvSpPr>
        <p:spPr>
          <a:xfrm>
            <a:off x="7840712" y="2311680"/>
            <a:ext cx="5471496" cy="13866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defRPr sz="2800">
                <a:solidFill>
                  <a:srgbClr val="FF9300"/>
                </a:solidFill>
              </a:defRPr>
            </a:pPr>
            <a:r>
              <a:t>   the angle between l</a:t>
            </a:r>
            <a:r>
              <a:rPr baseline="31999"/>
              <a:t>- </a:t>
            </a:r>
            <a:r>
              <a:t>direction</a:t>
            </a:r>
          </a:p>
          <a:p>
            <a:pPr algn="l">
              <a:defRPr sz="2800">
                <a:solidFill>
                  <a:srgbClr val="FF9300"/>
                </a:solidFill>
              </a:defRPr>
            </a:pPr>
            <a:r>
              <a:t>in the Z</a:t>
            </a:r>
            <a:r>
              <a:rPr baseline="-5999"/>
              <a:t>d</a:t>
            </a:r>
            <a:r>
              <a:t> rest frame and the</a:t>
            </a:r>
          </a:p>
          <a:p>
            <a:pPr algn="l">
              <a:defRPr sz="2800">
                <a:solidFill>
                  <a:srgbClr val="FF9300"/>
                </a:solidFill>
              </a:defRPr>
            </a:pPr>
            <a:r>
              <a:t>Z</a:t>
            </a:r>
            <a:r>
              <a:rPr baseline="-5999"/>
              <a:t>d</a:t>
            </a:r>
            <a:r>
              <a:t> boost direction </a:t>
            </a:r>
          </a:p>
        </p:txBody>
      </p:sp>
      <p:pic>
        <p:nvPicPr>
          <p:cNvPr id="235" name="latex-image-1.pdf" descr="latex-image-1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814673" y="2416379"/>
            <a:ext cx="304801" cy="317501"/>
          </a:xfrm>
          <a:prstGeom prst="rect">
            <a:avLst/>
          </a:prstGeom>
          <a:ln w="12700">
            <a:miter lim="400000"/>
          </a:ln>
        </p:spPr>
      </p:pic>
      <p:sp>
        <p:nvSpPr>
          <p:cNvPr id="236" name="Longitudinal state"/>
          <p:cNvSpPr txBox="1"/>
          <p:nvPr/>
        </p:nvSpPr>
        <p:spPr>
          <a:xfrm>
            <a:off x="1021333" y="7386861"/>
            <a:ext cx="3162505" cy="5230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800" b="1">
                <a:solidFill>
                  <a:srgbClr val="FF93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Longitudinal state</a:t>
            </a:r>
          </a:p>
        </p:txBody>
      </p:sp>
      <p:pic>
        <p:nvPicPr>
          <p:cNvPr id="237" name="rho_equiv_4g_l,V.pdf" descr="rho_equiv_4g_l,V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263602" y="1393865"/>
            <a:ext cx="2399267" cy="433417"/>
          </a:xfrm>
          <a:prstGeom prst="rect">
            <a:avLst/>
          </a:prstGeom>
          <a:ln w="12700">
            <a:miter lim="400000"/>
          </a:ln>
        </p:spPr>
      </p:pic>
      <p:pic>
        <p:nvPicPr>
          <p:cNvPr id="238" name="dfrac_d_Gamma^+_.pdf" descr="dfrac_d_Gamma^+_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56878" y="3967463"/>
            <a:ext cx="8966201" cy="927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39" name="dfrac_d_Gamma^-_.pdf" descr="dfrac_d_Gamma^-_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056878" y="5921416"/>
            <a:ext cx="8966201" cy="889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0" name="dfrac_d_Gamma^pa.pdf" descr="dfrac_d_Gamma^pa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001854" y="8094330"/>
            <a:ext cx="5562601" cy="990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1" name="y=_sqrt_1-4m_l^2.pdf" descr="y=_sqrt_1-4m_l^2.pd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7808019" y="7886600"/>
            <a:ext cx="3111501" cy="6477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Forward-backward asymmetry of leptons from Zd decays; Zd produced in the backward direction"/>
          <p:cNvSpPr txBox="1">
            <a:spLocks noGrp="1"/>
          </p:cNvSpPr>
          <p:nvPr>
            <p:ph type="title"/>
          </p:nvPr>
        </p:nvSpPr>
        <p:spPr>
          <a:xfrm>
            <a:off x="901700" y="76200"/>
            <a:ext cx="11861800" cy="1397000"/>
          </a:xfrm>
          <a:prstGeom prst="rect">
            <a:avLst/>
          </a:prstGeom>
        </p:spPr>
        <p:txBody>
          <a:bodyPr/>
          <a:lstStyle/>
          <a:p>
            <a:pPr>
              <a:defRPr sz="3600"/>
            </a:pPr>
            <a:r>
              <a:t>Forward-backward asymmetry of leptons from Z</a:t>
            </a:r>
            <a:r>
              <a:rPr baseline="-5999"/>
              <a:t>d </a:t>
            </a:r>
            <a:r>
              <a:t>decays; </a:t>
            </a:r>
            <a:r>
              <a:rPr>
                <a:solidFill>
                  <a:srgbClr val="FF9300"/>
                </a:solidFill>
              </a:rPr>
              <a:t>Z</a:t>
            </a:r>
            <a:r>
              <a:rPr baseline="-5999">
                <a:solidFill>
                  <a:srgbClr val="FF9300"/>
                </a:solidFill>
              </a:rPr>
              <a:t>d </a:t>
            </a:r>
            <a:r>
              <a:rPr>
                <a:solidFill>
                  <a:srgbClr val="FF9300"/>
                </a:solidFill>
              </a:rPr>
              <a:t>produced in the backward direction </a:t>
            </a:r>
          </a:p>
        </p:txBody>
      </p:sp>
      <p:pic>
        <p:nvPicPr>
          <p:cNvPr id="244" name="m_Z_d_=0.1_sqrt_.pdf" descr="m_Z_d_=0.1_sqrt_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04790" y="2389683"/>
            <a:ext cx="5327040" cy="451198"/>
          </a:xfrm>
          <a:prstGeom prst="rect">
            <a:avLst/>
          </a:prstGeom>
          <a:ln w="12700">
            <a:miter lim="400000"/>
          </a:ln>
        </p:spPr>
      </p:pic>
      <p:pic>
        <p:nvPicPr>
          <p:cNvPr id="245" name="-1_leq_cos_theta.pdf" descr="-1_leq_cos_theta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653214" y="971301"/>
            <a:ext cx="2709914" cy="380607"/>
          </a:xfrm>
          <a:prstGeom prst="rect">
            <a:avLst/>
          </a:prstGeom>
          <a:ln w="12700">
            <a:miter lim="400000"/>
          </a:ln>
        </p:spPr>
      </p:pic>
      <p:pic>
        <p:nvPicPr>
          <p:cNvPr id="246" name="影像" descr="影像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02514" y="2851054"/>
            <a:ext cx="12732486" cy="657781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Forward-backward asymmetry of leptons from Zd decays…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anchor="t"/>
          <a:lstStyle/>
          <a:p>
            <a:pPr algn="ctr">
              <a:defRPr sz="3600"/>
            </a:pPr>
            <a:r>
              <a:rPr dirty="0"/>
              <a:t>Forward-backward asymmetry of leptons from </a:t>
            </a:r>
            <a:r>
              <a:rPr dirty="0" err="1"/>
              <a:t>Z</a:t>
            </a:r>
            <a:r>
              <a:rPr baseline="-5999" dirty="0" err="1"/>
              <a:t>d</a:t>
            </a:r>
            <a:r>
              <a:rPr baseline="-5999" dirty="0"/>
              <a:t> </a:t>
            </a:r>
            <a:r>
              <a:rPr dirty="0"/>
              <a:t>decays</a:t>
            </a:r>
          </a:p>
          <a:p>
            <a:pPr>
              <a:defRPr sz="3600"/>
            </a:pPr>
            <a:r>
              <a:rPr lang="en-US" altLang="zh-TW" dirty="0">
                <a:solidFill>
                  <a:srgbClr val="FF9300"/>
                </a:solidFill>
              </a:rPr>
              <a:t>  </a:t>
            </a:r>
            <a:r>
              <a:rPr dirty="0" err="1">
                <a:solidFill>
                  <a:srgbClr val="FF9300"/>
                </a:solidFill>
              </a:rPr>
              <a:t>Z</a:t>
            </a:r>
            <a:r>
              <a:rPr baseline="-5999" dirty="0" err="1">
                <a:solidFill>
                  <a:srgbClr val="FF9300"/>
                </a:solidFill>
              </a:rPr>
              <a:t>d</a:t>
            </a:r>
            <a:r>
              <a:rPr baseline="-5999" dirty="0">
                <a:solidFill>
                  <a:srgbClr val="FF9300"/>
                </a:solidFill>
              </a:rPr>
              <a:t> </a:t>
            </a:r>
            <a:r>
              <a:rPr dirty="0">
                <a:solidFill>
                  <a:srgbClr val="FF9300"/>
                </a:solidFill>
              </a:rPr>
              <a:t>produced in the backward direction </a:t>
            </a:r>
          </a:p>
        </p:txBody>
      </p:sp>
      <p:pic>
        <p:nvPicPr>
          <p:cNvPr id="249" name="-1_leq_cos_theta.pdf" descr="-1_leq_cos_theta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80190" y="1028700"/>
            <a:ext cx="2709914" cy="380606"/>
          </a:xfrm>
          <a:prstGeom prst="rect">
            <a:avLst/>
          </a:prstGeom>
          <a:ln w="12700">
            <a:miter lim="400000"/>
          </a:ln>
        </p:spPr>
      </p:pic>
      <p:pic>
        <p:nvPicPr>
          <p:cNvPr id="250" name="m_Z_d_=0.1_sqrt_.pdf" descr="m_Z_d_=0.1_sqrt_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760852" y="2381130"/>
            <a:ext cx="4819338" cy="434302"/>
          </a:xfrm>
          <a:prstGeom prst="rect">
            <a:avLst/>
          </a:prstGeom>
          <a:ln w="12700">
            <a:miter lim="400000"/>
          </a:ln>
        </p:spPr>
      </p:pic>
      <p:pic>
        <p:nvPicPr>
          <p:cNvPr id="251" name="影像" descr="影像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58750" y="2965354"/>
            <a:ext cx="13004800" cy="671849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Introduction and motivation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/>
          </a:lstStyle>
          <a:p>
            <a:r>
              <a:t>Introduction and motivations</a:t>
            </a:r>
          </a:p>
        </p:txBody>
      </p:sp>
      <p:sp>
        <p:nvSpPr>
          <p:cNvPr id="142" name="Growing interests in searching for DM related phenomenon with high statistics and high precision measurements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2800" b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Growing interests in searching for DM related phenomenon with high statistics and high precision measurements.</a:t>
            </a:r>
          </a:p>
          <a:p>
            <a:pPr>
              <a:defRPr sz="2800"/>
            </a:pP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Such phenomenon has to do hidden sector*, assumed to interact with the visible sector through a messenger particle.</a:t>
            </a:r>
          </a:p>
          <a:p>
            <a:pPr>
              <a:defRPr sz="2800"/>
            </a:pP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A popular proposal for such a messenger is the so-called dark photon**, which mixes with </a:t>
            </a:r>
            <a:r>
              <a:rPr b="1" i="1">
                <a:latin typeface="Helvetica Neue"/>
                <a:ea typeface="Helvetica Neue"/>
                <a:cs typeface="Helvetica Neue"/>
                <a:sym typeface="Helvetica Neue"/>
              </a:rPr>
              <a:t>U</a:t>
            </a: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(1)</a:t>
            </a:r>
            <a:r>
              <a:rPr b="1" baseline="-5999">
                <a:latin typeface="Helvetica Neue"/>
                <a:ea typeface="Helvetica Neue"/>
                <a:cs typeface="Helvetica Neue"/>
                <a:sym typeface="Helvetica Neue"/>
              </a:rPr>
              <a:t>Y </a:t>
            </a: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in SM.   </a:t>
            </a:r>
            <a:r>
              <a:t> </a:t>
            </a:r>
          </a:p>
        </p:txBody>
      </p:sp>
      <p:sp>
        <p:nvSpPr>
          <p:cNvPr id="143" name="*B. Holdom, Phys. Lett. 166B, 196 (1986); P. Galison and A. Manohar, Phys. Lett.…"/>
          <p:cNvSpPr txBox="1"/>
          <p:nvPr/>
        </p:nvSpPr>
        <p:spPr>
          <a:xfrm>
            <a:off x="952500" y="6499861"/>
            <a:ext cx="11695786" cy="15671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2400">
                <a:solidFill>
                  <a:srgbClr val="FF9300"/>
                </a:solidFill>
              </a:defRPr>
            </a:pP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*B. Holdom, Phys. Lett. 166B, 196 (1986);</a:t>
            </a:r>
            <a:r>
              <a:t> </a:t>
            </a: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P. Galison and A. Manohar, Phys. Lett. </a:t>
            </a:r>
          </a:p>
          <a:p>
            <a:pPr algn="l">
              <a:defRPr sz="2400" b="1">
                <a:solidFill>
                  <a:srgbClr val="FF93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 136B, 279 (1984)</a:t>
            </a:r>
          </a:p>
          <a:p>
            <a:pPr algn="l">
              <a:defRPr sz="2400" b="1">
                <a:solidFill>
                  <a:srgbClr val="FF93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**J. Alexander </a:t>
            </a:r>
            <a:r>
              <a:rPr i="1"/>
              <a:t>et al.</a:t>
            </a:r>
            <a:r>
              <a:t>, arXiv:1608.08632 [hep-ph]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Forward-backward asymmetry of leptons from Zd decay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algn="ctr">
              <a:defRPr sz="3600"/>
            </a:pPr>
            <a:r>
              <a:t>Forward-backward asymmetry of leptons from Z</a:t>
            </a:r>
            <a:r>
              <a:rPr baseline="-5999"/>
              <a:t>d </a:t>
            </a:r>
            <a:r>
              <a:t>decays</a:t>
            </a:r>
          </a:p>
        </p:txBody>
      </p:sp>
      <p:pic>
        <p:nvPicPr>
          <p:cNvPr id="254" name="m_Z_d_=0.8_sqrt_.pdf" descr="m_Z_d_=0.8_sqrt_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77505" y="2209928"/>
            <a:ext cx="4908861" cy="442369"/>
          </a:xfrm>
          <a:prstGeom prst="rect">
            <a:avLst/>
          </a:prstGeom>
          <a:ln w="12700">
            <a:miter lim="400000"/>
          </a:ln>
        </p:spPr>
      </p:pic>
      <p:pic>
        <p:nvPicPr>
          <p:cNvPr id="255" name="影像" descr="影像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9550" y="2684046"/>
            <a:ext cx="13004800" cy="671849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Double angular distributions; correlation between Zd and lepton direction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algn="ctr"/>
            <a:r>
              <a:t>Double angular distributions; correlation between Z</a:t>
            </a:r>
            <a:r>
              <a:rPr baseline="-5999"/>
              <a:t>d </a:t>
            </a:r>
            <a:r>
              <a:t>and lepton directions</a:t>
            </a:r>
          </a:p>
        </p:txBody>
      </p:sp>
      <p:pic>
        <p:nvPicPr>
          <p:cNvPr id="258" name="dfrac_d^2P_d_kap.pdf" descr="dfrac_d^2P_d_kap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91183" y="2579141"/>
            <a:ext cx="7567824" cy="1077173"/>
          </a:xfrm>
          <a:prstGeom prst="rect">
            <a:avLst/>
          </a:prstGeom>
          <a:ln w="12700">
            <a:miter lim="400000"/>
          </a:ln>
        </p:spPr>
      </p:pic>
      <p:pic>
        <p:nvPicPr>
          <p:cNvPr id="259" name="=Q_0(_kappa,_xi).pdf" descr="=Q_0(_kappa,_xi)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402333" y="4085133"/>
            <a:ext cx="3606801" cy="419101"/>
          </a:xfrm>
          <a:prstGeom prst="rect">
            <a:avLst/>
          </a:prstGeom>
          <a:ln w="12700">
            <a:miter lim="400000"/>
          </a:ln>
        </p:spPr>
      </p:pic>
      <p:sp>
        <p:nvSpPr>
          <p:cNvPr id="260" name="i: polarization index"/>
          <p:cNvSpPr txBox="1"/>
          <p:nvPr/>
        </p:nvSpPr>
        <p:spPr>
          <a:xfrm>
            <a:off x="9282324" y="2856185"/>
            <a:ext cx="3031999" cy="5230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800"/>
            </a:lvl1pPr>
          </a:lstStyle>
          <a:p>
            <a:r>
              <a:t>i: polarization index</a:t>
            </a:r>
          </a:p>
        </p:txBody>
      </p:sp>
      <p:pic>
        <p:nvPicPr>
          <p:cNvPr id="261" name="kappa=_cos_theta.pdf" descr="kappa=_cos_theta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481342" y="4103882"/>
            <a:ext cx="3490963" cy="381604"/>
          </a:xfrm>
          <a:prstGeom prst="rect">
            <a:avLst/>
          </a:prstGeom>
          <a:ln w="12700">
            <a:miter lim="400000"/>
          </a:ln>
        </p:spPr>
      </p:pic>
      <p:sp>
        <p:nvSpPr>
          <p:cNvPr id="262" name="Q0: even in both…"/>
          <p:cNvSpPr txBox="1"/>
          <p:nvPr/>
        </p:nvSpPr>
        <p:spPr>
          <a:xfrm>
            <a:off x="2660650" y="4933053"/>
            <a:ext cx="5601868" cy="10804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defRPr sz="3200"/>
            </a:pPr>
            <a:r>
              <a:t>Q</a:t>
            </a:r>
            <a:r>
              <a:rPr baseline="-5999"/>
              <a:t>0</a:t>
            </a:r>
            <a:r>
              <a:t>: even in both</a:t>
            </a:r>
          </a:p>
          <a:p>
            <a:pPr algn="l">
              <a:defRPr sz="3200"/>
            </a:pPr>
            <a:r>
              <a:t>Q</a:t>
            </a:r>
            <a:r>
              <a:rPr baseline="-5999"/>
              <a:t>2</a:t>
            </a:r>
            <a:r>
              <a:t>: odd in both  </a:t>
            </a:r>
          </a:p>
        </p:txBody>
      </p:sp>
      <p:pic>
        <p:nvPicPr>
          <p:cNvPr id="263" name="kappa_rm_and_xi.pdf" descr="kappa_rm_and_xi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687962" y="5056286"/>
            <a:ext cx="1333501" cy="381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64" name="kappa_rm_and_xi.pdf" descr="kappa_rm_and_xi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721151" y="5536356"/>
            <a:ext cx="1333501" cy="381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65" name="Q_2_rho^2_sim_(p.pdf" descr="Q_2_rho^2_sim_(p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977925" y="6837259"/>
            <a:ext cx="6708772" cy="457157"/>
          </a:xfrm>
          <a:prstGeom prst="rect">
            <a:avLst/>
          </a:prstGeom>
          <a:ln w="12700">
            <a:miter lim="400000"/>
          </a:ln>
        </p:spPr>
      </p:pic>
      <p:sp>
        <p:nvSpPr>
          <p:cNvPr id="266" name="Changes sign when        changes sign;…"/>
          <p:cNvSpPr txBox="1"/>
          <p:nvPr/>
        </p:nvSpPr>
        <p:spPr>
          <a:xfrm>
            <a:off x="1820389" y="7639330"/>
            <a:ext cx="6509411" cy="15107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/>
            <a:r>
              <a:rPr sz="2800"/>
              <a:t>Changes sign when        changes sign;</a:t>
            </a:r>
          </a:p>
          <a:p>
            <a:pPr algn="l"/>
            <a:r>
              <a:rPr sz="2800"/>
              <a:t>Reaching to maximum for ultra-relativistic</a:t>
            </a:r>
          </a:p>
          <a:p>
            <a:pPr algn="l"/>
            <a:r>
              <a:rPr sz="2800"/>
              <a:t>lepton and the limit    </a:t>
            </a:r>
            <a:r>
              <a:t> </a:t>
            </a:r>
          </a:p>
        </p:txBody>
      </p:sp>
      <p:pic>
        <p:nvPicPr>
          <p:cNvPr id="267" name="kappa_cdot_xi.pdf" descr="kappa_cdot_xi.pd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5000823" y="7776120"/>
            <a:ext cx="609601" cy="330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68" name="s_gg_m_Z_d^2.pdf" descr="s_gg_m_Z_d^2.pdf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4850854" y="8637785"/>
            <a:ext cx="1333501" cy="457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ignal event asymmetr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/>
          </a:lstStyle>
          <a:p>
            <a:r>
              <a:t>Signal event asymmetry </a:t>
            </a:r>
          </a:p>
        </p:txBody>
      </p:sp>
      <p:pic>
        <p:nvPicPr>
          <p:cNvPr id="271" name="mathcal_A_rm_PN_.pdf" descr="mathcal_A_rm_PN_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5086" y="3110408"/>
            <a:ext cx="9652001" cy="1168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72" name="kappa_m_rm_maxim.pdf" descr="kappa_m_rm_maxim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98597" y="4655722"/>
            <a:ext cx="3365653" cy="352056"/>
          </a:xfrm>
          <a:prstGeom prst="rect">
            <a:avLst/>
          </a:prstGeom>
          <a:ln w="12700">
            <a:miter lim="400000"/>
          </a:ln>
        </p:spPr>
      </p:pic>
      <p:pic>
        <p:nvPicPr>
          <p:cNvPr id="273" name="-_kappa_m_rm_min.pdf" descr="-_kappa_m_rm_min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916289" y="4655722"/>
            <a:ext cx="3590968" cy="352056"/>
          </a:xfrm>
          <a:prstGeom prst="rect">
            <a:avLst/>
          </a:prstGeom>
          <a:ln w="12700">
            <a:miter lim="400000"/>
          </a:ln>
        </p:spPr>
      </p:pic>
      <p:pic>
        <p:nvPicPr>
          <p:cNvPr id="274" name="kappa=_cos_theta.pdf" descr="kappa=_cos_theta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88342" y="2351892"/>
            <a:ext cx="3490963" cy="381604"/>
          </a:xfrm>
          <a:prstGeom prst="rect">
            <a:avLst/>
          </a:prstGeom>
          <a:ln w="12700">
            <a:miter lim="400000"/>
          </a:ln>
        </p:spPr>
      </p:pic>
      <p:pic>
        <p:nvPicPr>
          <p:cNvPr id="275" name="xi_rm_fully_inte.pdf" descr="xi_rm_fully_inte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064121" y="5399137"/>
            <a:ext cx="3151760" cy="381604"/>
          </a:xfrm>
          <a:prstGeom prst="rect">
            <a:avLst/>
          </a:prstGeom>
          <a:ln w="12700">
            <a:miter lim="400000"/>
          </a:ln>
        </p:spPr>
      </p:pic>
      <p:pic>
        <p:nvPicPr>
          <p:cNvPr id="276" name="kappa_m=0.95_Rig.pdf" descr="kappa_m=0.95_Rig.pd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108571" y="6433691"/>
            <a:ext cx="6045201" cy="457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77" name="kappa_m=0.80_Rig.pdf" descr="kappa_m=0.80_Rig.pdf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108571" y="7285682"/>
            <a:ext cx="6045201" cy="457201"/>
          </a:xfrm>
          <a:prstGeom prst="rect">
            <a:avLst/>
          </a:prstGeom>
          <a:ln w="12700">
            <a:miter lim="400000"/>
          </a:ln>
        </p:spPr>
      </p:pic>
      <p:sp>
        <p:nvSpPr>
          <p:cNvPr id="278" name="This parameter has to be calculated with actual detector acceptance…"/>
          <p:cNvSpPr txBox="1"/>
          <p:nvPr/>
        </p:nvSpPr>
        <p:spPr>
          <a:xfrm>
            <a:off x="1099755" y="7936299"/>
            <a:ext cx="11224036" cy="13866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523522" indent="-523522" algn="l">
              <a:buSzPct val="100000"/>
              <a:buAutoNum type="arabicParenBoth"/>
              <a:defRPr sz="2800"/>
            </a:pPr>
            <a:r>
              <a:t>This parameter has to be calculated with actual detector acceptance</a:t>
            </a:r>
          </a:p>
          <a:p>
            <a:pPr marL="523522" indent="-523522" algn="l">
              <a:buSzPct val="100000"/>
              <a:buAutoNum type="arabicParenBoth"/>
              <a:defRPr sz="2800"/>
            </a:pPr>
            <a:r>
              <a:t>The asymmetry will be diluted by the QED background </a:t>
            </a:r>
          </a:p>
          <a:p>
            <a:pPr marL="523522" indent="-523522" algn="l">
              <a:buSzPct val="100000"/>
              <a:buAutoNum type="arabicParenBoth"/>
              <a:defRPr sz="2800"/>
            </a:pPr>
            <a:r>
              <a:t>How significant is this asymmetry statistically?   </a:t>
            </a:r>
          </a:p>
        </p:txBody>
      </p:sp>
      <p:pic>
        <p:nvPicPr>
          <p:cNvPr id="279" name="rho=0.pdf" descr="rho=0.pdf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10110837" y="8481410"/>
            <a:ext cx="750920" cy="29855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Prospect of probing parity violation parameter    at Belle II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Prospect of probing parity violation parameter    at Belle II</a:t>
            </a:r>
          </a:p>
        </p:txBody>
      </p:sp>
      <p:pic>
        <p:nvPicPr>
          <p:cNvPr id="282" name="rho.pdf" descr="rho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768830" y="1311671"/>
            <a:ext cx="228601" cy="317501"/>
          </a:xfrm>
          <a:prstGeom prst="rect">
            <a:avLst/>
          </a:prstGeom>
          <a:ln w="12700">
            <a:miter lim="400000"/>
          </a:ln>
        </p:spPr>
      </p:pic>
      <p:sp>
        <p:nvSpPr>
          <p:cNvPr id="283" name="Belle II calorimeter angular coverage*…"/>
          <p:cNvSpPr txBox="1"/>
          <p:nvPr/>
        </p:nvSpPr>
        <p:spPr>
          <a:xfrm>
            <a:off x="1343720" y="2628444"/>
            <a:ext cx="6680099" cy="35569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200">
                <a:solidFill>
                  <a:srgbClr val="FF9300"/>
                </a:solidFill>
              </a:defRPr>
            </a:pPr>
            <a:r>
              <a:t>Belle II calorimeter angular coverage*</a:t>
            </a:r>
          </a:p>
          <a:p>
            <a:pPr algn="l">
              <a:defRPr sz="3200">
                <a:solidFill>
                  <a:srgbClr val="FF9300"/>
                </a:solidFill>
              </a:defRPr>
            </a:pPr>
            <a:r>
              <a:t>Corresponding photon rapidity range</a:t>
            </a:r>
          </a:p>
          <a:p>
            <a:pPr algn="l">
              <a:defRPr sz="3200">
                <a:solidFill>
                  <a:srgbClr val="FF9300"/>
                </a:solidFill>
              </a:defRPr>
            </a:pPr>
            <a:endParaRPr/>
          </a:p>
          <a:p>
            <a:pPr algn="l">
              <a:defRPr sz="3200">
                <a:solidFill>
                  <a:srgbClr val="FF9300"/>
                </a:solidFill>
              </a:defRPr>
            </a:pPr>
            <a:r>
              <a:t>Boost velocity from LAB to CM</a:t>
            </a:r>
          </a:p>
          <a:p>
            <a:pPr algn="l">
              <a:defRPr sz="3200">
                <a:solidFill>
                  <a:srgbClr val="FF9300"/>
                </a:solidFill>
              </a:defRPr>
            </a:pPr>
            <a:endParaRPr/>
          </a:p>
          <a:p>
            <a:pPr algn="l">
              <a:defRPr sz="3200">
                <a:solidFill>
                  <a:srgbClr val="FF9300"/>
                </a:solidFill>
              </a:defRPr>
            </a:pPr>
            <a:endParaRPr/>
          </a:p>
          <a:p>
            <a:pPr algn="l">
              <a:defRPr sz="3200">
                <a:solidFill>
                  <a:srgbClr val="FF9300"/>
                </a:solidFill>
              </a:defRPr>
            </a:pPr>
            <a:r>
              <a:t>           </a:t>
            </a:r>
            <a:r>
              <a:rPr>
                <a:solidFill>
                  <a:srgbClr val="0433FF"/>
                </a:solidFill>
              </a:rPr>
              <a:t>7GeV</a:t>
            </a:r>
            <a:r>
              <a:t>   </a:t>
            </a:r>
            <a:r>
              <a:rPr>
                <a:solidFill>
                  <a:srgbClr val="0433FF"/>
                </a:solidFill>
              </a:rPr>
              <a:t>4GeV</a:t>
            </a:r>
            <a:r>
              <a:t>                         </a:t>
            </a:r>
          </a:p>
        </p:txBody>
      </p:sp>
      <p:pic>
        <p:nvPicPr>
          <p:cNvPr id="284" name="12.4^circ_leq_th.pdf" descr="12.4^circ_leq_th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137028" y="2744043"/>
            <a:ext cx="3683001" cy="533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85" name="-1.51_leq_eta_ga.pdf" descr="-1.51_leq_eta_ga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251328" y="3269108"/>
            <a:ext cx="3454401" cy="533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86" name="beta_rm_CM_=(E_e.pdf" descr="beta_rm_CM_=(E_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392226" y="4931168"/>
            <a:ext cx="7277101" cy="419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87" name="eta_gamma^rm_CM_.pdf" descr="eta_gamma^rm_CM_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137344" y="6478928"/>
            <a:ext cx="7426260" cy="508815"/>
          </a:xfrm>
          <a:prstGeom prst="rect">
            <a:avLst/>
          </a:prstGeom>
          <a:ln w="12700">
            <a:miter lim="400000"/>
          </a:ln>
        </p:spPr>
      </p:pic>
      <p:pic>
        <p:nvPicPr>
          <p:cNvPr id="288" name="-1.79_leq_eta_ga.pdf" descr="-1.79_leq_eta_ga.pd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8765678" y="6488855"/>
            <a:ext cx="3271382" cy="488961"/>
          </a:xfrm>
          <a:prstGeom prst="rect">
            <a:avLst/>
          </a:prstGeom>
          <a:ln w="12700">
            <a:miter lim="400000"/>
          </a:ln>
        </p:spPr>
      </p:pic>
      <p:sp>
        <p:nvSpPr>
          <p:cNvPr id="289" name="KL-muon detector angular coverage"/>
          <p:cNvSpPr txBox="1"/>
          <p:nvPr/>
        </p:nvSpPr>
        <p:spPr>
          <a:xfrm>
            <a:off x="343734" y="7327745"/>
            <a:ext cx="5788610" cy="5230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800">
                <a:solidFill>
                  <a:srgbClr val="FF9300"/>
                </a:solidFill>
              </a:defRPr>
            </a:pPr>
            <a:r>
              <a:t>K</a:t>
            </a:r>
            <a:r>
              <a:rPr baseline="-5999"/>
              <a:t>L</a:t>
            </a:r>
            <a:r>
              <a:t>-muon detector angular coverage  </a:t>
            </a:r>
          </a:p>
        </p:txBody>
      </p:sp>
      <p:pic>
        <p:nvPicPr>
          <p:cNvPr id="290" name="25^circ_leq_thet.pdf" descr="25^circ_leq_thet.pdf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6210216" y="7431730"/>
            <a:ext cx="2768010" cy="419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91" name="-1.60_leq_eta_mu.pdf" descr="-1.60_leq_eta_mu.pdf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9217549" y="7431265"/>
            <a:ext cx="2732055" cy="419566"/>
          </a:xfrm>
          <a:prstGeom prst="rect">
            <a:avLst/>
          </a:prstGeom>
          <a:ln w="12700">
            <a:miter lim="400000"/>
          </a:ln>
        </p:spPr>
      </p:pic>
      <p:sp>
        <p:nvSpPr>
          <p:cNvPr id="292" name="*I. Adachi et al. [Belle II], Nucl. Instrum. Meth. A 907, 46-59 (2018)"/>
          <p:cNvSpPr txBox="1"/>
          <p:nvPr/>
        </p:nvSpPr>
        <p:spPr>
          <a:xfrm>
            <a:off x="1200150" y="8190832"/>
            <a:ext cx="10169602" cy="5234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800">
                <a:solidFill>
                  <a:srgbClr val="0433FF"/>
                </a:solidFill>
              </a:defRPr>
            </a:pPr>
            <a:r>
              <a:t>*I. Adachi </a:t>
            </a:r>
            <a:r>
              <a:rPr i="1">
                <a:latin typeface="Helvetica Neue"/>
                <a:ea typeface="Helvetica Neue"/>
                <a:cs typeface="Helvetica Neue"/>
                <a:sym typeface="Helvetica Neue"/>
              </a:rPr>
              <a:t>et al. </a:t>
            </a:r>
            <a:r>
              <a:t>[Belle II], Nucl. Instrum. Meth. A 907, 46-59 (2018)</a:t>
            </a:r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BaBar search result and Belle II sensitivity to"/>
          <p:cNvSpPr txBox="1">
            <a:spLocks noGrp="1"/>
          </p:cNvSpPr>
          <p:nvPr>
            <p:ph type="title"/>
          </p:nvPr>
        </p:nvSpPr>
        <p:spPr>
          <a:xfrm>
            <a:off x="1444263" y="585086"/>
            <a:ext cx="11861801" cy="1397001"/>
          </a:xfrm>
          <a:prstGeom prst="rect">
            <a:avLst/>
          </a:prstGeom>
        </p:spPr>
        <p:txBody>
          <a:bodyPr/>
          <a:lstStyle/>
          <a:p>
            <a:pPr>
              <a:defRPr sz="3600"/>
            </a:pPr>
            <a:r>
              <a:t>BaBar search result and Belle II sensitivity to </a:t>
            </a:r>
          </a:p>
          <a:p>
            <a:pPr>
              <a:defRPr sz="3600"/>
            </a:pPr>
            <a:r>
              <a:t> </a:t>
            </a:r>
          </a:p>
        </p:txBody>
      </p:sp>
      <p:pic>
        <p:nvPicPr>
          <p:cNvPr id="295" name="影像" descr="影像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41616" y="2277404"/>
            <a:ext cx="8600912" cy="5940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296" name="latex-image-1.pdf" descr="latex-image-1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472776" y="1397831"/>
            <a:ext cx="5003801" cy="571501"/>
          </a:xfrm>
          <a:prstGeom prst="rect">
            <a:avLst/>
          </a:prstGeom>
          <a:ln w="12700">
            <a:miter lim="400000"/>
          </a:ln>
        </p:spPr>
      </p:pic>
      <p:sp>
        <p:nvSpPr>
          <p:cNvPr id="297" name="The Belle II physics book, arXiv:1808.10567"/>
          <p:cNvSpPr txBox="1"/>
          <p:nvPr/>
        </p:nvSpPr>
        <p:spPr>
          <a:xfrm>
            <a:off x="2548940" y="1974539"/>
            <a:ext cx="7898385" cy="647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/>
            <a:r>
              <a:rPr sz="3200">
                <a:solidFill>
                  <a:srgbClr val="0433FF"/>
                </a:solidFill>
              </a:rPr>
              <a:t>The Belle II physics book, arXiv:1808.10567</a:t>
            </a:r>
            <a:r>
              <a:t> </a:t>
            </a:r>
          </a:p>
        </p:txBody>
      </p:sp>
      <p:sp>
        <p:nvSpPr>
          <p:cNvPr id="298" name="J. P. Lees et al. [BaBar Collaboration], Phys. Rev. Lett. 113, no. 20, 201801 (2014)…"/>
          <p:cNvSpPr txBox="1"/>
          <p:nvPr/>
        </p:nvSpPr>
        <p:spPr>
          <a:xfrm>
            <a:off x="451485" y="8345068"/>
            <a:ext cx="12393588" cy="901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2000">
                <a:latin typeface="Helvetica"/>
                <a:ea typeface="Helvetica"/>
                <a:cs typeface="Helvetica"/>
                <a:sym typeface="Helvetica"/>
              </a:defRPr>
            </a:pPr>
            <a:r>
              <a:t>J</a:t>
            </a:r>
            <a:r>
              <a:rPr sz="2400"/>
              <a:t>. P. Lees et al. [BaBar Collaboration], Phys. Rev. Lett. 113, no. 20, 201801 (2014)</a:t>
            </a:r>
          </a:p>
          <a:p>
            <a:pPr algn="l" defTabSz="457200">
              <a:defRPr sz="2800">
                <a:solidFill>
                  <a:srgbClr val="FF93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400"/>
              <a:t>Belle II sensitivity is comparable to B</a:t>
            </a:r>
            <a:r>
              <a:t>aBar results for the same integrated luminosity</a:t>
            </a:r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Calculating         in Belle II for two benchmark Zd masses*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3600"/>
            </a:pPr>
            <a:r>
              <a:t>Calculating         in Belle II for two benchmark Z</a:t>
            </a:r>
            <a:r>
              <a:rPr baseline="-5999"/>
              <a:t>d</a:t>
            </a:r>
            <a:r>
              <a:t> masses*</a:t>
            </a:r>
          </a:p>
        </p:txBody>
      </p:sp>
      <p:pic>
        <p:nvPicPr>
          <p:cNvPr id="301" name="mathcal_A_rm_PN.pdf" descr="mathcal_A_rm_PN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964507" y="1192907"/>
            <a:ext cx="850901" cy="419101"/>
          </a:xfrm>
          <a:prstGeom prst="rect">
            <a:avLst/>
          </a:prstGeom>
          <a:ln w="12700">
            <a:miter lim="400000"/>
          </a:ln>
        </p:spPr>
      </p:pic>
      <p:sp>
        <p:nvSpPr>
          <p:cNvPr id="302" name="*CalcHEP version 3.7.5, A. Pukhov, A. Belyaev, and N. Christensen, 2019"/>
          <p:cNvSpPr txBox="1"/>
          <p:nvPr/>
        </p:nvSpPr>
        <p:spPr>
          <a:xfrm>
            <a:off x="570229" y="8622844"/>
            <a:ext cx="11531550" cy="5230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>
              <a:defRPr sz="2800">
                <a:solidFill>
                  <a:srgbClr val="FF9300"/>
                </a:solidFill>
              </a:defRPr>
            </a:lvl1pPr>
          </a:lstStyle>
          <a:p>
            <a:r>
              <a:t>*CalcHEP version 3.7.5, A. Pukhov, A. Belyaev, and N. Christensen, 2019  </a:t>
            </a:r>
          </a:p>
        </p:txBody>
      </p:sp>
      <p:pic>
        <p:nvPicPr>
          <p:cNvPr id="303" name="latex-image-1.pdf" descr="latex-image-1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871217" y="2824212"/>
            <a:ext cx="2616201" cy="3937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04" name="latex-image-1.pdf" descr="latex-image-1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540724" y="2824212"/>
            <a:ext cx="2616201" cy="3937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05" name="latex-image-1.pdf" descr="latex-image-1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75753" y="4284116"/>
            <a:ext cx="3136901" cy="444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06" name="latex-image-1.pdf" descr="latex-image-1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28153" y="6088260"/>
            <a:ext cx="2628901" cy="419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07" name="latex-image-1.pdf" descr="latex-image-1.pd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4145359" y="4322216"/>
            <a:ext cx="2044701" cy="368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08" name="latex-image-1.pdf" descr="latex-image-1.pdf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7548562" y="4264124"/>
            <a:ext cx="2044701" cy="368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09" name="latex-image-1.pdf" descr="latex-image-1.pdf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4155082" y="6034385"/>
            <a:ext cx="2044701" cy="368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10" name="latex-image-1.pdf" descr="latex-image-1.pdf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7641381" y="5910708"/>
            <a:ext cx="2044701" cy="368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11" name="影像" descr="影像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267762" y="7285533"/>
            <a:ext cx="6054408" cy="1157321"/>
          </a:xfrm>
          <a:prstGeom prst="rect">
            <a:avLst/>
          </a:prstGeom>
          <a:ln w="12700">
            <a:miter lim="400000"/>
          </a:ln>
        </p:spPr>
      </p:pic>
      <p:pic>
        <p:nvPicPr>
          <p:cNvPr id="312" name="e_varepsilon_bar.pdf" descr="e_varepsilon_bar.pdf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6665664" y="6921569"/>
            <a:ext cx="4882499" cy="475790"/>
          </a:xfrm>
          <a:prstGeom prst="rect">
            <a:avLst/>
          </a:prstGeom>
          <a:ln w="12700">
            <a:miter lim="400000"/>
          </a:ln>
        </p:spPr>
      </p:pic>
      <p:pic>
        <p:nvPicPr>
          <p:cNvPr id="313" name="latex-image-1.pdf" descr="latex-image-1.pdf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6706641" y="7772206"/>
            <a:ext cx="5068185" cy="475790"/>
          </a:xfrm>
          <a:prstGeom prst="rect">
            <a:avLst/>
          </a:prstGeom>
          <a:ln w="12700">
            <a:miter lim="400000"/>
          </a:ln>
        </p:spPr>
      </p:pic>
      <p:sp>
        <p:nvSpPr>
          <p:cNvPr id="314" name="V-A"/>
          <p:cNvSpPr txBox="1"/>
          <p:nvPr/>
        </p:nvSpPr>
        <p:spPr>
          <a:xfrm>
            <a:off x="2401414" y="6535189"/>
            <a:ext cx="661214" cy="5230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800">
                <a:solidFill>
                  <a:srgbClr val="FF9300"/>
                </a:solidFill>
              </a:defRPr>
            </a:lvl1pPr>
          </a:lstStyle>
          <a:p>
            <a:r>
              <a:t>V-A</a:t>
            </a:r>
          </a:p>
        </p:txBody>
      </p:sp>
      <p:pic>
        <p:nvPicPr>
          <p:cNvPr id="315" name="(_rho=-2).pdf" descr="(_rho=-2).pdf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725735" y="6640214"/>
            <a:ext cx="1511301" cy="4191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Detection significance and asymmetry paramet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Detection significance and asymmetry parameter</a:t>
            </a:r>
          </a:p>
        </p:txBody>
      </p:sp>
      <p:pic>
        <p:nvPicPr>
          <p:cNvPr id="318" name="chi^2=2_left(_n_.pdf" descr="chi^2=2_left(_n_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64556" y="2669976"/>
            <a:ext cx="454660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319" name="n: observed event number…"/>
          <p:cNvSpPr txBox="1"/>
          <p:nvPr/>
        </p:nvSpPr>
        <p:spPr>
          <a:xfrm>
            <a:off x="7299553" y="2415520"/>
            <a:ext cx="4902100" cy="10804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200">
                <a:solidFill>
                  <a:srgbClr val="FF9300"/>
                </a:solidFill>
              </a:defRPr>
            </a:pPr>
            <a:r>
              <a:rPr i="1">
                <a:latin typeface="Helvetica Neue"/>
                <a:ea typeface="Helvetica Neue"/>
                <a:cs typeface="Helvetica Neue"/>
                <a:sym typeface="Helvetica Neue"/>
              </a:rPr>
              <a:t>n</a:t>
            </a:r>
            <a:r>
              <a:t>: observed event number</a:t>
            </a:r>
          </a:p>
          <a:p>
            <a:pPr algn="l">
              <a:defRPr sz="3200">
                <a:solidFill>
                  <a:srgbClr val="FF9300"/>
                </a:solidFill>
              </a:defRPr>
            </a:pPr>
            <a:r>
              <a:rPr i="1">
                <a:latin typeface="Helvetica Neue"/>
                <a:ea typeface="Helvetica Neue"/>
                <a:cs typeface="Helvetica Neue"/>
                <a:sym typeface="Helvetica Neue"/>
              </a:rPr>
              <a:t>w</a:t>
            </a:r>
            <a:r>
              <a:t>: expected event number </a:t>
            </a:r>
          </a:p>
        </p:txBody>
      </p:sp>
      <p:sp>
        <p:nvSpPr>
          <p:cNvPr id="320" name="n=S+B, w=B     Detection significance"/>
          <p:cNvSpPr txBox="1"/>
          <p:nvPr/>
        </p:nvSpPr>
        <p:spPr>
          <a:xfrm>
            <a:off x="1949450" y="3819912"/>
            <a:ext cx="10523926" cy="5851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defRPr sz="3200">
                <a:solidFill>
                  <a:srgbClr val="FF9300"/>
                </a:solidFill>
              </a:defRPr>
            </a:pPr>
            <a:r>
              <a:rPr i="1">
                <a:latin typeface="Helvetica Neue"/>
                <a:ea typeface="Helvetica Neue"/>
                <a:cs typeface="Helvetica Neue"/>
                <a:sym typeface="Helvetica Neue"/>
              </a:rPr>
              <a:t>n</a:t>
            </a:r>
            <a:r>
              <a:t>=</a:t>
            </a:r>
            <a:r>
              <a:rPr i="1">
                <a:latin typeface="Helvetica Neue"/>
                <a:ea typeface="Helvetica Neue"/>
                <a:cs typeface="Helvetica Neue"/>
                <a:sym typeface="Helvetica Neue"/>
              </a:rPr>
              <a:t>S</a:t>
            </a:r>
            <a:r>
              <a:t>+</a:t>
            </a:r>
            <a:r>
              <a:rPr i="1">
                <a:latin typeface="Helvetica Neue"/>
                <a:ea typeface="Helvetica Neue"/>
                <a:cs typeface="Helvetica Neue"/>
                <a:sym typeface="Helvetica Neue"/>
              </a:rPr>
              <a:t>B</a:t>
            </a:r>
            <a:r>
              <a:t>, </a:t>
            </a:r>
            <a:r>
              <a:rPr i="1">
                <a:latin typeface="Helvetica Neue"/>
                <a:ea typeface="Helvetica Neue"/>
                <a:cs typeface="Helvetica Neue"/>
                <a:sym typeface="Helvetica Neue"/>
              </a:rPr>
              <a:t>w</a:t>
            </a:r>
            <a:r>
              <a:t>=</a:t>
            </a:r>
            <a:r>
              <a:rPr i="1">
                <a:latin typeface="Helvetica Neue"/>
                <a:ea typeface="Helvetica Neue"/>
                <a:cs typeface="Helvetica Neue"/>
                <a:sym typeface="Helvetica Neue"/>
              </a:rPr>
              <a:t>B     </a:t>
            </a:r>
            <a:r>
              <a:rPr>
                <a:solidFill>
                  <a:srgbClr val="0433FF"/>
                </a:solidFill>
              </a:rPr>
              <a:t>Detection significance</a:t>
            </a:r>
            <a:r>
              <a:t> </a:t>
            </a:r>
          </a:p>
        </p:txBody>
      </p:sp>
      <p:sp>
        <p:nvSpPr>
          <p:cNvPr id="321" name="Simultaneous fittings to"/>
          <p:cNvSpPr txBox="1"/>
          <p:nvPr/>
        </p:nvSpPr>
        <p:spPr>
          <a:xfrm>
            <a:off x="1225550" y="4959630"/>
            <a:ext cx="8380477" cy="647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/>
          </a:lstStyle>
          <a:p>
            <a:r>
              <a:t>Simultaneous fittings to                             </a:t>
            </a:r>
          </a:p>
        </p:txBody>
      </p:sp>
      <p:pic>
        <p:nvPicPr>
          <p:cNvPr id="322" name="kappa_cdot_xi&gt;0_.pdf" descr="kappa_cdot_xi&gt;0_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010452" y="5073650"/>
            <a:ext cx="6464301" cy="419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23" name="chi^2=2_left(_n_.pdf" descr="chi^2=2_left(_n_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428527" y="5751810"/>
            <a:ext cx="10299701" cy="977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24" name="n_a,b_=S_a,b_+B_.pdf" descr="n_a,b_=S_a,b_+B_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374032" y="7019784"/>
            <a:ext cx="3111501" cy="406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25" name="(S_a+S_b=S,_B_a+.pdf" descr="(S_a+S_b=S,_B_a+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097801" y="7019784"/>
            <a:ext cx="5041901" cy="419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26" name="mathcal_A_rm_PN_.pdf" descr="mathcal_A_rm_PN_.pd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3400874" y="7728958"/>
            <a:ext cx="4838701" cy="419101"/>
          </a:xfrm>
          <a:prstGeom prst="rect">
            <a:avLst/>
          </a:prstGeom>
          <a:ln w="12700">
            <a:miter lim="400000"/>
          </a:ln>
        </p:spPr>
      </p:pic>
      <p:sp>
        <p:nvSpPr>
          <p:cNvPr id="327" name="Detection significance"/>
          <p:cNvSpPr txBox="1"/>
          <p:nvPr/>
        </p:nvSpPr>
        <p:spPr>
          <a:xfrm>
            <a:off x="2190456" y="8591421"/>
            <a:ext cx="4043783" cy="5851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3200">
                <a:solidFill>
                  <a:srgbClr val="FF9300"/>
                </a:solidFill>
              </a:defRPr>
            </a:pPr>
            <a:r>
              <a:rPr>
                <a:solidFill>
                  <a:srgbClr val="0433FF"/>
                </a:solidFill>
              </a:rPr>
              <a:t>Detection significance</a:t>
            </a:r>
            <a:r>
              <a:t> </a:t>
            </a:r>
          </a:p>
        </p:txBody>
      </p:sp>
      <p:pic>
        <p:nvPicPr>
          <p:cNvPr id="328" name="frac_S_sqrt_B_sq.pdf" descr="frac_S_sqrt_B_sq.pdf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6522101" y="8450832"/>
            <a:ext cx="3149601" cy="952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29" name="frac_S_sqrt_B_cd.pdf" descr="frac_S_sqrt_B_cd.pdf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9033668" y="3690540"/>
            <a:ext cx="1244601" cy="9525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eneral dark boson scenario versus dark photon cas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>
              <a:defRPr sz="3900"/>
            </a:lvl1pPr>
          </a:lstStyle>
          <a:p>
            <a:r>
              <a:t>General dark boson scenario versus dark photon case</a:t>
            </a:r>
          </a:p>
        </p:txBody>
      </p:sp>
      <p:pic>
        <p:nvPicPr>
          <p:cNvPr id="332" name="chi^2=2_left(_n_.pdf" descr="chi^2=2_left(_n_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25550" y="3793281"/>
            <a:ext cx="10299700" cy="977901"/>
          </a:xfrm>
          <a:prstGeom prst="rect">
            <a:avLst/>
          </a:prstGeom>
          <a:ln w="12700">
            <a:miter lim="400000"/>
          </a:ln>
        </p:spPr>
      </p:pic>
      <p:sp>
        <p:nvSpPr>
          <p:cNvPr id="333" name="Fit the observed events by dark photon plus background"/>
          <p:cNvSpPr txBox="1"/>
          <p:nvPr/>
        </p:nvSpPr>
        <p:spPr>
          <a:xfrm>
            <a:off x="1022350" y="2560561"/>
            <a:ext cx="13055600" cy="647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/>
            <a:r>
              <a:rPr sz="3200"/>
              <a:t>Fit the observed events by dark photon plus background</a:t>
            </a:r>
            <a:r>
              <a:t>                              </a:t>
            </a:r>
          </a:p>
        </p:txBody>
      </p:sp>
      <p:sp>
        <p:nvSpPr>
          <p:cNvPr id="334" name="The minimum of the      happens at"/>
          <p:cNvSpPr txBox="1"/>
          <p:nvPr/>
        </p:nvSpPr>
        <p:spPr>
          <a:xfrm>
            <a:off x="1797050" y="5163255"/>
            <a:ext cx="6346851" cy="5851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>
              <a:defRPr sz="3200"/>
            </a:lvl1pPr>
          </a:lstStyle>
          <a:p>
            <a:r>
              <a:t>The minimum of the      happens at </a:t>
            </a:r>
          </a:p>
        </p:txBody>
      </p:sp>
      <p:pic>
        <p:nvPicPr>
          <p:cNvPr id="335" name="chi^2.pdf" descr="chi^2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450333" y="5233561"/>
            <a:ext cx="406401" cy="444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36" name="w_a=w_b=(n_a+n_b.pdf" descr="w_a=w_b=(n_a+n_b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129835" y="5246261"/>
            <a:ext cx="4051301" cy="419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37" name="chi^2_rm_dp,min_.pdf" descr="chi^2_rm_dp,min_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351508" y="5768240"/>
            <a:ext cx="3161605" cy="834477"/>
          </a:xfrm>
          <a:prstGeom prst="rect">
            <a:avLst/>
          </a:prstGeom>
          <a:ln w="12700">
            <a:miter lim="400000"/>
          </a:ln>
        </p:spPr>
      </p:pic>
      <p:sp>
        <p:nvSpPr>
          <p:cNvPr id="338" name="Dark photon less favored by…"/>
          <p:cNvSpPr txBox="1"/>
          <p:nvPr/>
        </p:nvSpPr>
        <p:spPr>
          <a:xfrm>
            <a:off x="1355224" y="7599775"/>
            <a:ext cx="5323536" cy="15757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200">
                <a:solidFill>
                  <a:srgbClr val="0433FF"/>
                </a:solidFill>
              </a:defRPr>
            </a:pPr>
            <a:r>
              <a:t>Dark photon less favored by </a:t>
            </a:r>
          </a:p>
          <a:p>
            <a:pPr algn="l">
              <a:defRPr sz="3200">
                <a:solidFill>
                  <a:srgbClr val="0433FF"/>
                </a:solidFill>
              </a:defRPr>
            </a:pPr>
            <a:endParaRPr/>
          </a:p>
          <a:p>
            <a:pPr algn="l">
              <a:defRPr sz="3200">
                <a:solidFill>
                  <a:srgbClr val="0433FF"/>
                </a:solidFill>
              </a:defRPr>
            </a:pPr>
            <a:r>
              <a:t>compared to input true model</a:t>
            </a:r>
          </a:p>
        </p:txBody>
      </p:sp>
      <p:pic>
        <p:nvPicPr>
          <p:cNvPr id="339" name="sqrt_chi^2_rm_dp.pdf" descr="sqrt_chi^2_rm_dp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820098" y="7428781"/>
            <a:ext cx="4406901" cy="952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40" name="chi^2=0_rm_for_s.pdf" descr="chi^2=0_rm_for_s.pd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449833" y="6837263"/>
            <a:ext cx="8610601" cy="4826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Numerical results with Belle II detector angular coverag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/>
          </a:lstStyle>
          <a:p>
            <a:r>
              <a:t>Numerical results with Belle II detector angular coverage </a:t>
            </a:r>
          </a:p>
        </p:txBody>
      </p:sp>
      <p:sp>
        <p:nvSpPr>
          <p:cNvPr id="343" name="Cross section* for QED background…"/>
          <p:cNvSpPr txBox="1"/>
          <p:nvPr/>
        </p:nvSpPr>
        <p:spPr>
          <a:xfrm>
            <a:off x="1125677" y="2675764"/>
            <a:ext cx="10453252" cy="46095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200">
                <a:solidFill>
                  <a:srgbClr val="0433FF"/>
                </a:solidFill>
              </a:defRPr>
            </a:pPr>
            <a:r>
              <a:t>Cross section* for QED background</a:t>
            </a:r>
          </a:p>
          <a:p>
            <a:pPr algn="l">
              <a:defRPr>
                <a:solidFill>
                  <a:srgbClr val="0433FF"/>
                </a:solidFill>
              </a:defRPr>
            </a:pPr>
            <a:r>
              <a:rPr sz="3200"/>
              <a:t>with photon and muon rapidity ranges and ~5 MeV </a:t>
            </a:r>
          </a:p>
          <a:p>
            <a:pPr algn="l">
              <a:defRPr>
                <a:solidFill>
                  <a:srgbClr val="0433FF"/>
                </a:solidFill>
              </a:defRPr>
            </a:pPr>
            <a:r>
              <a:rPr sz="3200"/>
              <a:t>energy resolution for the invariant mass</a:t>
            </a:r>
          </a:p>
          <a:p>
            <a:pPr algn="l">
              <a:defRPr>
                <a:solidFill>
                  <a:srgbClr val="0433FF"/>
                </a:solidFill>
              </a:defRPr>
            </a:pPr>
            <a:endParaRPr sz="3200"/>
          </a:p>
          <a:p>
            <a:pPr algn="l">
              <a:defRPr>
                <a:solidFill>
                  <a:srgbClr val="0433FF"/>
                </a:solidFill>
              </a:defRPr>
            </a:pPr>
            <a:endParaRPr sz="3200"/>
          </a:p>
          <a:p>
            <a:pPr algn="l">
              <a:defRPr>
                <a:solidFill>
                  <a:srgbClr val="0433FF"/>
                </a:solidFill>
              </a:defRPr>
            </a:pPr>
            <a:endParaRPr sz="3200"/>
          </a:p>
          <a:p>
            <a:pPr algn="l">
              <a:defRPr>
                <a:solidFill>
                  <a:srgbClr val="0433FF"/>
                </a:solidFill>
              </a:defRPr>
            </a:pPr>
            <a:endParaRPr sz="3200"/>
          </a:p>
          <a:p>
            <a:pPr algn="l">
              <a:defRPr>
                <a:solidFill>
                  <a:srgbClr val="0433FF"/>
                </a:solidFill>
              </a:defRPr>
            </a:pPr>
            <a:r>
              <a:rPr sz="3200"/>
              <a:t>Assume a 5    detection of dark boson signature at 50 ab</a:t>
            </a:r>
            <a:r>
              <a:rPr sz="3200" baseline="31999"/>
              <a:t>-1</a:t>
            </a:r>
            <a:endParaRPr sz="3200"/>
          </a:p>
          <a:p>
            <a:pPr algn="l">
              <a:defRPr>
                <a:solidFill>
                  <a:srgbClr val="0433FF"/>
                </a:solidFill>
              </a:defRPr>
            </a:pPr>
            <a:r>
              <a:rPr sz="3200"/>
              <a:t>      </a:t>
            </a:r>
            <a:r>
              <a:t>                     </a:t>
            </a:r>
          </a:p>
        </p:txBody>
      </p:sp>
      <p:pic>
        <p:nvPicPr>
          <p:cNvPr id="344" name="e^+e^-_to_gamma_.pdf" descr="e^+e^-_to_gamma_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525940" y="2758033"/>
            <a:ext cx="2755901" cy="431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45" name="M_mu^+_mu^-.pdf" descr="M_mu^+_mu^-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184008" y="3856583"/>
            <a:ext cx="1193801" cy="431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46" name="sim_7.76_times_1.pdf" descr="sim_7.76_times_1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635373" y="4544665"/>
            <a:ext cx="3035301" cy="444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47" name="sigma.pdf" descr="sigma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312269" y="6345981"/>
            <a:ext cx="274483" cy="242191"/>
          </a:xfrm>
          <a:prstGeom prst="rect">
            <a:avLst/>
          </a:prstGeom>
          <a:ln w="12700">
            <a:miter lim="400000"/>
          </a:ln>
        </p:spPr>
      </p:pic>
      <p:pic>
        <p:nvPicPr>
          <p:cNvPr id="348" name="rm_for_m_Z_d_=0..pdf" descr="rm_for_m_Z_d_=0.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428406" y="4570065"/>
            <a:ext cx="3378201" cy="3937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49" name="rm_for_m_Z_d_=2..pdf" descr="rm_for_m_Z_d_=2..pd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5525144" y="5365750"/>
            <a:ext cx="3378201" cy="3937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50" name="sim_2.48_times_1.pdf" descr="sim_2.48_times_1.pdf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677888" y="5291782"/>
            <a:ext cx="3035301" cy="444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51" name="S=9850,_B=3.88_c.pdf" descr="S=9850,_B=3.88_c.pdf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1838771" y="7197870"/>
            <a:ext cx="4356101" cy="444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52" name="S=5700,_B=1.30_c.pdf" descr="S=5700,_B=1.30_c.pdf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1952922" y="8233866"/>
            <a:ext cx="4356101" cy="444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53" name="m_Z_d_=0.5_rm_Ge.pdf" descr="m_Z_d_=0.5_rm_Ge.pdf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7352853" y="7188001"/>
            <a:ext cx="2755901" cy="3937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54" name="m_Z_d_=2.0_rm_Ge.pdf" descr="m_Z_d_=2.0_rm_Ge.pdf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7402958" y="8233866"/>
            <a:ext cx="2755901" cy="393701"/>
          </a:xfrm>
          <a:prstGeom prst="rect">
            <a:avLst/>
          </a:prstGeom>
          <a:ln w="12700">
            <a:miter lim="400000"/>
          </a:ln>
        </p:spPr>
      </p:pic>
      <p:sp>
        <p:nvSpPr>
          <p:cNvPr id="355" name="1.5 MeV to 8 MeV…"/>
          <p:cNvSpPr txBox="1"/>
          <p:nvPr/>
        </p:nvSpPr>
        <p:spPr>
          <a:xfrm>
            <a:off x="9048750" y="4324882"/>
            <a:ext cx="3763823" cy="13866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2800">
                <a:solidFill>
                  <a:srgbClr val="FF9300"/>
                </a:solidFill>
              </a:defRPr>
            </a:pPr>
            <a:r>
              <a:t>1.5 MeV to 8 MeV </a:t>
            </a:r>
          </a:p>
          <a:p>
            <a:pPr algn="l">
              <a:defRPr sz="2800">
                <a:solidFill>
                  <a:srgbClr val="FF9300"/>
                </a:solidFill>
              </a:defRPr>
            </a:pPr>
            <a:r>
              <a:t>energy resolution taken</a:t>
            </a:r>
          </a:p>
          <a:p>
            <a:pPr algn="l">
              <a:defRPr sz="2800">
                <a:solidFill>
                  <a:srgbClr val="FF9300"/>
                </a:solidFill>
              </a:defRPr>
            </a:pPr>
            <a:r>
              <a:t>in BaBar analysis</a:t>
            </a:r>
          </a:p>
        </p:txBody>
      </p:sp>
      <p:sp>
        <p:nvSpPr>
          <p:cNvPr id="356" name="*CalcHEP version 3.7.5, A. Pukhov, A. Belyaev, and N. Christensen, 2019"/>
          <p:cNvSpPr txBox="1"/>
          <p:nvPr/>
        </p:nvSpPr>
        <p:spPr>
          <a:xfrm>
            <a:off x="1023483" y="8907981"/>
            <a:ext cx="11432693" cy="5230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800">
                <a:solidFill>
                  <a:srgbClr val="FF9300"/>
                </a:solidFill>
              </a:defRPr>
            </a:lvl1pPr>
          </a:lstStyle>
          <a:p>
            <a:r>
              <a:t>*CalcHEP version 3.7.5, A. Pukhov, A. Belyaev, and N. Christensen, 2019 </a:t>
            </a:r>
          </a:p>
        </p:txBody>
      </p: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Summary on event numbers and detection significanc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/>
          </a:lstStyle>
          <a:p>
            <a:r>
              <a:t>Summary on event numbers and detection significance</a:t>
            </a:r>
          </a:p>
        </p:txBody>
      </p:sp>
      <p:pic>
        <p:nvPicPr>
          <p:cNvPr id="359" name="影像" descr="影像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14450" y="2209928"/>
            <a:ext cx="10375900" cy="56515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Introduction and motivation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/>
          </a:lstStyle>
          <a:p>
            <a:r>
              <a:t>Introduction and motivations</a:t>
            </a:r>
          </a:p>
        </p:txBody>
      </p:sp>
      <p:sp>
        <p:nvSpPr>
          <p:cNvPr id="146" name="Such a mixing induces EM couplings between dark photon and SM fermions, which generate rich phenomenology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2800" b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Such a mixing induces EM couplings between dark photon and SM fermions, which generate rich phenomenology.</a:t>
            </a:r>
          </a:p>
          <a:p>
            <a:pPr>
              <a:defRPr sz="2800" b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The search for light boson with the reaction e</a:t>
            </a:r>
            <a:r>
              <a:rPr baseline="31999"/>
              <a:t>+</a:t>
            </a:r>
            <a:r>
              <a:t>e</a:t>
            </a:r>
            <a:r>
              <a:rPr baseline="31999"/>
              <a:t>- </a:t>
            </a:r>
            <a:r>
              <a:t>—&gt; A’+gamma has been proposed*. </a:t>
            </a:r>
          </a:p>
          <a:p>
            <a:pPr>
              <a:defRPr sz="2800" b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Many new proposals to search for dark photons with the above process—see the list next page</a:t>
            </a:r>
          </a:p>
          <a:p>
            <a:pPr>
              <a:defRPr sz="2800" b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These proposals are based upon either fixed target or electron-positron collider </a:t>
            </a:r>
          </a:p>
        </p:txBody>
      </p:sp>
      <p:sp>
        <p:nvSpPr>
          <p:cNvPr id="147" name="*C. Boehm and P. Fayet, Nucl. Phys. B 683, 219 (2004); N. Borodatchenkova, D.…"/>
          <p:cNvSpPr txBox="1"/>
          <p:nvPr/>
        </p:nvSpPr>
        <p:spPr>
          <a:xfrm>
            <a:off x="1086307" y="7668870"/>
            <a:ext cx="11923167" cy="1197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2400">
                <a:solidFill>
                  <a:srgbClr val="FF9300"/>
                </a:solidFill>
              </a:defRPr>
            </a:pP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*C. Boehm and P. Fayet, Nucl. Phys. B 683, 219 (2004); N. Borodatchenkova, D.     </a:t>
            </a:r>
          </a:p>
          <a:p>
            <a:pPr algn="l">
              <a:defRPr sz="2400">
                <a:solidFill>
                  <a:srgbClr val="FF9300"/>
                </a:solidFill>
              </a:defRPr>
            </a:pP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 Choudhury and M. Drees, Phys. Rev. Lett. 96, 141802 (2006); P. Fayet, Phys. </a:t>
            </a:r>
          </a:p>
          <a:p>
            <a:pPr algn="l">
              <a:defRPr sz="2400">
                <a:solidFill>
                  <a:srgbClr val="FF9300"/>
                </a:solidFill>
              </a:defRPr>
            </a:pP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 Rev. D 75, 115017 (2007). </a:t>
            </a: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Conclusion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/>
          </a:lstStyle>
          <a:p>
            <a:r>
              <a:t>Conclusions</a:t>
            </a:r>
          </a:p>
        </p:txBody>
      </p:sp>
      <p:sp>
        <p:nvSpPr>
          <p:cNvPr id="362" name="We have discussed the search for dark boson with the process e+e- —&gt; Zd+gamma in the e+e-  collider…"/>
          <p:cNvSpPr txBox="1">
            <a:spLocks noGrp="1"/>
          </p:cNvSpPr>
          <p:nvPr>
            <p:ph type="body" idx="1"/>
          </p:nvPr>
        </p:nvSpPr>
        <p:spPr>
          <a:xfrm>
            <a:off x="571500" y="2343150"/>
            <a:ext cx="11861800" cy="6667500"/>
          </a:xfrm>
          <a:prstGeom prst="rect">
            <a:avLst/>
          </a:prstGeom>
        </p:spPr>
        <p:txBody>
          <a:bodyPr/>
          <a:lstStyle/>
          <a:p>
            <a:pPr marL="355600" indent="-355600">
              <a:defRPr b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2800"/>
              <a:t>We have discussed the search for dark boson with the process</a:t>
            </a:r>
            <a:r>
              <a:t> </a:t>
            </a:r>
            <a:r>
              <a:rPr sz="2800"/>
              <a:t>e</a:t>
            </a:r>
            <a:r>
              <a:rPr sz="2800" baseline="31999"/>
              <a:t>+</a:t>
            </a:r>
            <a:r>
              <a:rPr sz="2800"/>
              <a:t>e</a:t>
            </a:r>
            <a:r>
              <a:rPr sz="2800" baseline="31999"/>
              <a:t>- </a:t>
            </a:r>
            <a:r>
              <a:rPr sz="2800"/>
              <a:t>—&gt; Z</a:t>
            </a:r>
            <a:r>
              <a:rPr sz="2800" baseline="-5999"/>
              <a:t>d</a:t>
            </a:r>
            <a:r>
              <a:rPr sz="2800"/>
              <a:t>+gamma in the e</a:t>
            </a:r>
            <a:r>
              <a:rPr sz="2800" baseline="31999"/>
              <a:t>+</a:t>
            </a:r>
            <a:r>
              <a:rPr sz="2800"/>
              <a:t>e</a:t>
            </a:r>
            <a:r>
              <a:rPr sz="2800" baseline="31999"/>
              <a:t>-  </a:t>
            </a:r>
            <a:r>
              <a:rPr sz="2800"/>
              <a:t>collider</a:t>
            </a:r>
          </a:p>
          <a:p>
            <a:pPr marL="355600" indent="-355600">
              <a:defRPr b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2800"/>
              <a:t>The dark boson is shown to be transversely polarized when the dark boson mass is much less than the CM energy</a:t>
            </a:r>
          </a:p>
          <a:p>
            <a:pPr marL="355600" indent="-355600">
              <a:defRPr b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2800"/>
              <a:t>We analyze the muon angular distributions from polarized Z</a:t>
            </a:r>
            <a:r>
              <a:rPr sz="2800" baseline="-5999"/>
              <a:t>d </a:t>
            </a:r>
            <a:r>
              <a:rPr sz="2800"/>
              <a:t>decays and define the asymmetry parameter          which is proportional to the square of parity violation parameter  </a:t>
            </a:r>
            <a:r>
              <a:t> </a:t>
            </a:r>
          </a:p>
          <a:p>
            <a:pPr>
              <a:defRPr sz="2800" b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We calculate the asymmetry parameter with Belle II detector angular coverage and discuss its consequences on the dark boson search.   </a:t>
            </a:r>
          </a:p>
        </p:txBody>
      </p:sp>
      <p:pic>
        <p:nvPicPr>
          <p:cNvPr id="363" name="mathcal_A_rm_PN.pdf" descr="mathcal_A_rm_PN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699500" y="5734050"/>
            <a:ext cx="762000" cy="3683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64" name="rho_equiv_4g_l,V.pdf" descr="rho_equiv_4g_l,V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04205" y="6783189"/>
            <a:ext cx="2362201" cy="3937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Introduction and motivation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/>
          </a:lstStyle>
          <a:p>
            <a:r>
              <a:t>Introduction and motivations</a:t>
            </a:r>
          </a:p>
        </p:txBody>
      </p:sp>
      <p:sp>
        <p:nvSpPr>
          <p:cNvPr id="150" name="V. Kozhuharov [PADME Collaboration], Nuovo Cim. C 40, no. 5, 192 (2017)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443484" indent="-443484" defTabSz="566674">
              <a:spcBef>
                <a:spcPts val="4000"/>
              </a:spcBef>
              <a:defRPr sz="2328" b="1">
                <a:solidFill>
                  <a:srgbClr val="FF93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V. Kozhuharov [PADME Collaboration], Nuovo Cim. C 40, no. 5, 192 (2017)</a:t>
            </a:r>
          </a:p>
          <a:p>
            <a:pPr marL="443484" indent="-443484" defTabSz="566674">
              <a:spcBef>
                <a:spcPts val="4000"/>
              </a:spcBef>
              <a:defRPr sz="2328" b="1">
                <a:solidFill>
                  <a:srgbClr val="FF93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T. Araki </a:t>
            </a:r>
            <a:r>
              <a:rPr i="1"/>
              <a:t>et al.</a:t>
            </a:r>
            <a:r>
              <a:t>,  Phys. Rev. D 95, no. 5, 055006 (2017)</a:t>
            </a:r>
          </a:p>
          <a:p>
            <a:pPr marL="443484" indent="-443484" defTabSz="566674">
              <a:spcBef>
                <a:spcPts val="4000"/>
              </a:spcBef>
              <a:defRPr sz="2328" b="1">
                <a:solidFill>
                  <a:srgbClr val="FF93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B. Wojtsekhowski </a:t>
            </a:r>
            <a:r>
              <a:rPr i="1"/>
              <a:t>et al.</a:t>
            </a:r>
            <a:r>
              <a:t>, JINST 13, no. 02, P02021 (2018)</a:t>
            </a:r>
          </a:p>
          <a:p>
            <a:pPr marL="443484" indent="-443484" defTabSz="566674">
              <a:spcBef>
                <a:spcPts val="4000"/>
              </a:spcBef>
              <a:defRPr sz="2328" b="1">
                <a:solidFill>
                  <a:srgbClr val="FF93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I. Alikhanov and E. A. Paschos, Phys. Rev. D 97, no. 11, 115004 (2018)</a:t>
            </a:r>
          </a:p>
          <a:p>
            <a:pPr marL="443484" indent="-443484" defTabSz="566674">
              <a:spcBef>
                <a:spcPts val="4000"/>
              </a:spcBef>
              <a:defRPr sz="2328" b="1">
                <a:solidFill>
                  <a:srgbClr val="FF93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L. Marsicano </a:t>
            </a:r>
            <a:r>
              <a:rPr i="1"/>
              <a:t>et al.</a:t>
            </a:r>
            <a:r>
              <a:t>, Phys. Rev. D 98, no. 1, 015031 (2018)</a:t>
            </a:r>
          </a:p>
          <a:p>
            <a:pPr marL="443484" indent="-443484" defTabSz="566674">
              <a:spcBef>
                <a:spcPts val="4000"/>
              </a:spcBef>
              <a:defRPr sz="2328" b="1">
                <a:solidFill>
                  <a:srgbClr val="FF93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J. Jiang </a:t>
            </a:r>
            <a:r>
              <a:rPr i="1"/>
              <a:t>et al.</a:t>
            </a:r>
            <a:r>
              <a:t>, Eur. Phys. J. C 78, no. 6, 456 (2018)</a:t>
            </a:r>
          </a:p>
          <a:p>
            <a:pPr marL="443484" indent="-443484" defTabSz="566674">
              <a:spcBef>
                <a:spcPts val="4000"/>
              </a:spcBef>
              <a:defRPr sz="2328" b="1">
                <a:solidFill>
                  <a:srgbClr val="FF93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Introduction and motivation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/>
          </a:lstStyle>
          <a:p>
            <a:r>
              <a:t>Introduction and motivations</a:t>
            </a:r>
          </a:p>
        </p:txBody>
      </p:sp>
      <p:sp>
        <p:nvSpPr>
          <p:cNvPr id="153" name="The dark photon interaction with EM current is given by…"/>
          <p:cNvSpPr txBox="1">
            <a:spLocks noGrp="1"/>
          </p:cNvSpPr>
          <p:nvPr>
            <p:ph type="body" idx="1"/>
          </p:nvPr>
        </p:nvSpPr>
        <p:spPr>
          <a:xfrm>
            <a:off x="758709" y="2209928"/>
            <a:ext cx="11861801" cy="6667501"/>
          </a:xfrm>
          <a:prstGeom prst="rect">
            <a:avLst/>
          </a:prstGeom>
        </p:spPr>
        <p:txBody>
          <a:bodyPr/>
          <a:lstStyle/>
          <a:p>
            <a:pPr>
              <a:defRPr sz="2800" b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The dark photon interaction with EM current is given by </a:t>
            </a:r>
          </a:p>
          <a:p>
            <a:pPr>
              <a:defRPr sz="2800" b="1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>
              <a:defRPr sz="2800" b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The neutral current interaction is suppressed in the limit M</a:t>
            </a:r>
            <a:r>
              <a:rPr baseline="-5999"/>
              <a:t>A’ </a:t>
            </a:r>
            <a:r>
              <a:t>&lt;&lt;M</a:t>
            </a:r>
            <a:r>
              <a:rPr baseline="-5999"/>
              <a:t>Z</a:t>
            </a:r>
          </a:p>
          <a:p>
            <a:pPr>
              <a:defRPr sz="2800" b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The detection of A’ determines the mixing parameter and the mass of the dark photon.</a:t>
            </a:r>
          </a:p>
          <a:p>
            <a:pPr>
              <a:defRPr sz="2800" b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On the other hand, there could be other mixing between dark boson and SM gauge bosons, such as*</a:t>
            </a:r>
          </a:p>
        </p:txBody>
      </p:sp>
      <p:pic>
        <p:nvPicPr>
          <p:cNvPr id="154" name="latex-image-1.pdf" descr="latex-image-1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00699" y="2909506"/>
            <a:ext cx="3034098" cy="509544"/>
          </a:xfrm>
          <a:prstGeom prst="rect">
            <a:avLst/>
          </a:prstGeom>
          <a:ln w="12700">
            <a:miter lim="400000"/>
          </a:ln>
        </p:spPr>
      </p:pic>
      <p:pic>
        <p:nvPicPr>
          <p:cNvPr id="155" name="latex-image-1.pdf" descr="latex-image-1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700736" y="2951162"/>
            <a:ext cx="1669402" cy="42623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6" name="latex-image-1.pdf" descr="latex-image-1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393709" y="3381275"/>
            <a:ext cx="8065567" cy="771826"/>
          </a:xfrm>
          <a:prstGeom prst="rect">
            <a:avLst/>
          </a:prstGeom>
          <a:ln w="12700">
            <a:miter lim="400000"/>
          </a:ln>
        </p:spPr>
      </p:pic>
      <p:pic>
        <p:nvPicPr>
          <p:cNvPr id="157" name="cal_L_rm_mass_=_.pdf" descr="cal_L_rm_mass_=_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928514" y="7603290"/>
            <a:ext cx="6995956" cy="669078"/>
          </a:xfrm>
          <a:prstGeom prst="rect">
            <a:avLst/>
          </a:prstGeom>
          <a:ln w="12700">
            <a:miter lim="400000"/>
          </a:ln>
        </p:spPr>
      </p:pic>
      <p:sp>
        <p:nvSpPr>
          <p:cNvPr id="158" name="*H. Davoudiasl, H. S. Lee and W. J. Marciano, Phys. Rev. D 85, 115019 (2012)"/>
          <p:cNvSpPr txBox="1"/>
          <p:nvPr/>
        </p:nvSpPr>
        <p:spPr>
          <a:xfrm>
            <a:off x="1530350" y="8489949"/>
            <a:ext cx="11086505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2400" b="1">
                <a:solidFill>
                  <a:srgbClr val="FF93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*H. Davoudiasl, H. S. Lee and W. J. Marciano, Phys. Rev. D 85, 115019 (2012)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Introduction and motivation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/>
          </a:lstStyle>
          <a:p>
            <a:r>
              <a:t>Introduction and motivations</a:t>
            </a:r>
          </a:p>
        </p:txBody>
      </p:sp>
      <p:sp>
        <p:nvSpPr>
          <p:cNvPr id="161" name="With the above mass mixing, an independent neutral current coupling between dark boson and SM fermions is induced:…"/>
          <p:cNvSpPr txBox="1">
            <a:spLocks noGrp="1"/>
          </p:cNvSpPr>
          <p:nvPr>
            <p:ph type="body" idx="1"/>
          </p:nvPr>
        </p:nvSpPr>
        <p:spPr>
          <a:xfrm>
            <a:off x="990600" y="2209928"/>
            <a:ext cx="11861800" cy="6667501"/>
          </a:xfrm>
          <a:prstGeom prst="rect">
            <a:avLst/>
          </a:prstGeom>
        </p:spPr>
        <p:txBody>
          <a:bodyPr/>
          <a:lstStyle/>
          <a:p>
            <a:pPr>
              <a:defRPr sz="2800" b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With the above mass mixing, an independent neutral current coupling between dark boson and SM fermions is induced:</a:t>
            </a:r>
          </a:p>
          <a:p>
            <a:pPr>
              <a:defRPr sz="2800" b="1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>
              <a:defRPr sz="2800" b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Considering both mixings, the interaction between dark boson (renamed as Z</a:t>
            </a:r>
            <a:r>
              <a:rPr baseline="-5999"/>
              <a:t>d</a:t>
            </a:r>
            <a:r>
              <a:t> from now on) and SM fermions becomes</a:t>
            </a:r>
          </a:p>
          <a:p>
            <a:pPr>
              <a:defRPr sz="2800" b="1"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>
              <a:defRPr sz="2800" b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In the search for Z</a:t>
            </a:r>
            <a:r>
              <a:rPr baseline="-5999"/>
              <a:t>d  </a:t>
            </a:r>
            <a:r>
              <a:t>with e</a:t>
            </a:r>
            <a:r>
              <a:rPr baseline="31999"/>
              <a:t>+</a:t>
            </a:r>
            <a:r>
              <a:t>e</a:t>
            </a:r>
            <a:r>
              <a:rPr baseline="31999"/>
              <a:t>- </a:t>
            </a:r>
            <a:r>
              <a:t>—&gt; Z</a:t>
            </a:r>
            <a:r>
              <a:rPr baseline="-5999"/>
              <a:t>d </a:t>
            </a:r>
            <a:r>
              <a:t>+gamma, can one determine the relative strength of vector and axial-vector couplings?</a:t>
            </a:r>
          </a:p>
          <a:p>
            <a:pPr>
              <a:defRPr sz="2800" b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The key is on the polarization of Z</a:t>
            </a:r>
            <a:r>
              <a:rPr baseline="-5999"/>
              <a:t>d</a:t>
            </a:r>
          </a:p>
        </p:txBody>
      </p:sp>
      <p:pic>
        <p:nvPicPr>
          <p:cNvPr id="162" name="cal_L_rm_int_=_v.pdf" descr="cal_L_rm_int_=_v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85614" y="3415258"/>
            <a:ext cx="6781801" cy="711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3" name="e_varepsilon_bar.pdf" descr="e_varepsilon_bar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39664" y="6085185"/>
            <a:ext cx="5473701" cy="5334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Outline"/>
          <p:cNvSpPr txBox="1">
            <a:spLocks noGrp="1"/>
          </p:cNvSpPr>
          <p:nvPr>
            <p:ph type="title"/>
          </p:nvPr>
        </p:nvSpPr>
        <p:spPr>
          <a:xfrm>
            <a:off x="571500" y="419100"/>
            <a:ext cx="11861800" cy="1397000"/>
          </a:xfrm>
          <a:prstGeom prst="rect">
            <a:avLst/>
          </a:prstGeom>
        </p:spPr>
        <p:txBody>
          <a:bodyPr/>
          <a:lstStyle>
            <a:lvl1pPr algn="ctr"/>
          </a:lstStyle>
          <a:p>
            <a:r>
              <a:t>Outline</a:t>
            </a:r>
          </a:p>
        </p:txBody>
      </p:sp>
      <p:sp>
        <p:nvSpPr>
          <p:cNvPr id="166" name="Heuristic derivation of Zd-fermion interactions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2800" b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Heuristic derivation of Z</a:t>
            </a:r>
            <a:r>
              <a:rPr baseline="-5999"/>
              <a:t>d</a:t>
            </a:r>
            <a:r>
              <a:t>-fermion interactions</a:t>
            </a:r>
          </a:p>
          <a:p>
            <a:pPr>
              <a:defRPr sz="2800" b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Ward-Takahashi identity and the polarization of Z</a:t>
            </a:r>
            <a:r>
              <a:rPr baseline="-5999"/>
              <a:t>d</a:t>
            </a:r>
            <a:r>
              <a:t> in e</a:t>
            </a:r>
            <a:r>
              <a:rPr baseline="31999"/>
              <a:t>+</a:t>
            </a:r>
            <a:r>
              <a:t>e</a:t>
            </a:r>
            <a:r>
              <a:rPr baseline="31999"/>
              <a:t>- </a:t>
            </a:r>
            <a:r>
              <a:t>—&gt; Z</a:t>
            </a:r>
            <a:r>
              <a:rPr baseline="-5999"/>
              <a:t>d</a:t>
            </a:r>
            <a:r>
              <a:t>+gamma</a:t>
            </a:r>
          </a:p>
          <a:p>
            <a:pPr>
              <a:defRPr sz="2800" b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Differential cross section of e</a:t>
            </a:r>
            <a:r>
              <a:rPr baseline="31999"/>
              <a:t>+</a:t>
            </a:r>
            <a:r>
              <a:t>e</a:t>
            </a:r>
            <a:r>
              <a:rPr baseline="31999"/>
              <a:t>- </a:t>
            </a:r>
            <a:r>
              <a:t>—&gt; Z</a:t>
            </a:r>
            <a:r>
              <a:rPr baseline="-5999"/>
              <a:t>d</a:t>
            </a:r>
            <a:r>
              <a:t>+gamma for each polarization of Z</a:t>
            </a:r>
            <a:r>
              <a:rPr baseline="-5999"/>
              <a:t>d  </a:t>
            </a:r>
            <a:r>
              <a:t>and the decay distribution of Z</a:t>
            </a:r>
            <a:r>
              <a:rPr baseline="-5999"/>
              <a:t>d </a:t>
            </a:r>
            <a:r>
              <a:t>—&gt;l</a:t>
            </a:r>
            <a:r>
              <a:rPr baseline="31999"/>
              <a:t>+</a:t>
            </a:r>
            <a:r>
              <a:t> l</a:t>
            </a:r>
            <a:r>
              <a:rPr baseline="31999"/>
              <a:t>-</a:t>
            </a:r>
          </a:p>
          <a:p>
            <a:pPr>
              <a:defRPr sz="2800" b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Searching for Z</a:t>
            </a:r>
            <a:r>
              <a:rPr baseline="-5999"/>
              <a:t>d </a:t>
            </a:r>
            <a:r>
              <a:t>by e</a:t>
            </a:r>
            <a:r>
              <a:rPr baseline="31999"/>
              <a:t>+</a:t>
            </a:r>
            <a:r>
              <a:t>e</a:t>
            </a:r>
            <a:r>
              <a:rPr baseline="31999"/>
              <a:t>- </a:t>
            </a:r>
            <a:r>
              <a:t>—&gt; Z</a:t>
            </a:r>
            <a:r>
              <a:rPr baseline="-5999"/>
              <a:t>d</a:t>
            </a:r>
            <a:r>
              <a:t>+gamma and Z</a:t>
            </a:r>
            <a:r>
              <a:rPr baseline="-5999"/>
              <a:t>d </a:t>
            </a:r>
            <a:r>
              <a:t>decaying to muon pairs in BaBar and Belle II</a:t>
            </a:r>
          </a:p>
          <a:p>
            <a:pPr>
              <a:defRPr sz="2800" b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Heuristic derivation of Zd-fermion interaction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algn="ctr"/>
            <a:r>
              <a:t>Heuristic derivation of Z</a:t>
            </a:r>
            <a:r>
              <a:rPr baseline="-5999"/>
              <a:t>d</a:t>
            </a:r>
            <a:r>
              <a:t>-fermion interactions</a:t>
            </a:r>
          </a:p>
        </p:txBody>
      </p:sp>
      <p:sp>
        <p:nvSpPr>
          <p:cNvPr id="169" name="The mixing terms give two point functions"/>
          <p:cNvSpPr txBox="1"/>
          <p:nvPr/>
        </p:nvSpPr>
        <p:spPr>
          <a:xfrm>
            <a:off x="487312" y="2463491"/>
            <a:ext cx="6948578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2400"/>
              </a:spcBef>
              <a:defRPr sz="2800">
                <a:solidFill>
                  <a:srgbClr val="FF9300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The mixing terms give two point functions</a:t>
            </a:r>
          </a:p>
        </p:txBody>
      </p:sp>
      <p:pic>
        <p:nvPicPr>
          <p:cNvPr id="170" name="影像" descr="影像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10088" y="3250582"/>
            <a:ext cx="5850339" cy="1562133"/>
          </a:xfrm>
          <a:prstGeom prst="rect">
            <a:avLst/>
          </a:prstGeom>
          <a:ln w="12700">
            <a:miter lim="400000"/>
          </a:ln>
        </p:spPr>
      </p:pic>
      <p:sp>
        <p:nvSpPr>
          <p:cNvPr id="171" name="The EM interactions of dark boson"/>
          <p:cNvSpPr txBox="1"/>
          <p:nvPr/>
        </p:nvSpPr>
        <p:spPr>
          <a:xfrm>
            <a:off x="788958" y="5189883"/>
            <a:ext cx="5692598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spcBef>
                <a:spcPts val="2400"/>
              </a:spcBef>
              <a:defRPr sz="2800">
                <a:solidFill>
                  <a:srgbClr val="FF9300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pPr>
            <a:r>
              <a:t>The </a:t>
            </a:r>
            <a:r>
              <a:rPr i="1">
                <a:latin typeface="Avenir Next Regular"/>
                <a:ea typeface="Avenir Next Regular"/>
                <a:cs typeface="Avenir Next Regular"/>
                <a:sym typeface="Avenir Next Regular"/>
              </a:rPr>
              <a:t>EM</a:t>
            </a:r>
            <a:r>
              <a:t> interactions of dark boson</a:t>
            </a:r>
          </a:p>
        </p:txBody>
      </p:sp>
      <p:pic>
        <p:nvPicPr>
          <p:cNvPr id="172" name="影像" descr="影像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58238" y="5853631"/>
            <a:ext cx="6628206" cy="1117742"/>
          </a:xfrm>
          <a:prstGeom prst="rect">
            <a:avLst/>
          </a:prstGeom>
          <a:ln w="12700">
            <a:miter lim="400000"/>
          </a:ln>
        </p:spPr>
      </p:pic>
      <p:sp>
        <p:nvSpPr>
          <p:cNvPr id="173" name="The Neutral-Current interactions of dark boson"/>
          <p:cNvSpPr txBox="1"/>
          <p:nvPr/>
        </p:nvSpPr>
        <p:spPr>
          <a:xfrm>
            <a:off x="723735" y="7043774"/>
            <a:ext cx="7693204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spcBef>
                <a:spcPts val="2400"/>
              </a:spcBef>
              <a:defRPr sz="2800">
                <a:solidFill>
                  <a:srgbClr val="FF9300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pPr>
            <a:r>
              <a:t>The </a:t>
            </a:r>
            <a:r>
              <a:rPr i="1">
                <a:latin typeface="Avenir Next Regular"/>
                <a:ea typeface="Avenir Next Regular"/>
                <a:cs typeface="Avenir Next Regular"/>
                <a:sym typeface="Avenir Next Regular"/>
              </a:rPr>
              <a:t>Neutral-Current</a:t>
            </a:r>
            <a:r>
              <a:t> interactions of dark boson</a:t>
            </a:r>
          </a:p>
        </p:txBody>
      </p:sp>
      <p:pic>
        <p:nvPicPr>
          <p:cNvPr id="174" name="影像" descr="影像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81822" y="7700376"/>
            <a:ext cx="9537299" cy="173641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5" name="影像" descr="影像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707653" y="2209928"/>
            <a:ext cx="3389347" cy="2474146"/>
          </a:xfrm>
          <a:prstGeom prst="rect">
            <a:avLst/>
          </a:prstGeom>
          <a:ln w="12700">
            <a:miter lim="400000"/>
          </a:ln>
        </p:spPr>
      </p:pic>
      <p:pic>
        <p:nvPicPr>
          <p:cNvPr id="176" name="影像" descr="影像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8675820" y="4448562"/>
            <a:ext cx="3453013" cy="2474145"/>
          </a:xfrm>
          <a:prstGeom prst="rect">
            <a:avLst/>
          </a:prstGeom>
          <a:ln w="12700">
            <a:miter lim="400000"/>
          </a:ln>
        </p:spPr>
      </p:pic>
      <p:pic>
        <p:nvPicPr>
          <p:cNvPr id="177" name="Z_d_equiv_Z^prim.pdf" descr="Z_d_equiv_Z^prim.pd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8445698" y="2363589"/>
            <a:ext cx="1384301" cy="3937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按兩下來編輯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 </a:t>
            </a:r>
          </a:p>
        </p:txBody>
      </p:sp>
      <p:pic>
        <p:nvPicPr>
          <p:cNvPr id="180" name="rm_In_the_limit_.pdf" descr="rm_In_the_limit_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60040" y="2438300"/>
            <a:ext cx="3581401" cy="342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1" name="影像" descr="影像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85262" y="2885632"/>
            <a:ext cx="6054408" cy="1157320"/>
          </a:xfrm>
          <a:prstGeom prst="rect">
            <a:avLst/>
          </a:prstGeom>
          <a:ln w="12700">
            <a:miter lim="400000"/>
          </a:ln>
        </p:spPr>
      </p:pic>
      <p:pic>
        <p:nvPicPr>
          <p:cNvPr id="182" name="影像" descr="影像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579272" y="3995174"/>
            <a:ext cx="2758804" cy="611833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Heuristic derivation of Zd-fermion interactions"/>
          <p:cNvSpPr txBox="1"/>
          <p:nvPr/>
        </p:nvSpPr>
        <p:spPr>
          <a:xfrm>
            <a:off x="580567" y="1093586"/>
            <a:ext cx="10553295" cy="7338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4200"/>
            </a:pPr>
            <a:r>
              <a:t>Heuristic derivation of Z</a:t>
            </a:r>
            <a:r>
              <a:rPr baseline="-5999"/>
              <a:t>d</a:t>
            </a:r>
            <a:r>
              <a:t>-fermion interactions 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ModernPortfolio">
  <a:themeElements>
    <a:clrScheme name="ModernPortfolio">
      <a:dk1>
        <a:srgbClr val="000000"/>
      </a:dk1>
      <a:lt1>
        <a:srgbClr val="FFFFFF"/>
      </a:lt1>
      <a:dk2>
        <a:srgbClr val="5C5C5C"/>
      </a:dk2>
      <a:lt2>
        <a:srgbClr val="CBCBCB"/>
      </a:lt2>
      <a:accent1>
        <a:srgbClr val="557E8A"/>
      </a:accent1>
      <a:accent2>
        <a:srgbClr val="88885A"/>
      </a:accent2>
      <a:accent3>
        <a:srgbClr val="B29E85"/>
      </a:accent3>
      <a:accent4>
        <a:srgbClr val="BB7B52"/>
      </a:accent4>
      <a:accent5>
        <a:srgbClr val="CF7F66"/>
      </a:accent5>
      <a:accent6>
        <a:srgbClr val="62647B"/>
      </a:accent6>
      <a:hlink>
        <a:srgbClr val="0000FF"/>
      </a:hlink>
      <a:folHlink>
        <a:srgbClr val="FF00FF"/>
      </a:folHlink>
    </a:clrScheme>
    <a:fontScheme name="ModernPortfolio">
      <a:majorFont>
        <a:latin typeface="Helvetica Neue Light"/>
        <a:ea typeface="Helvetica Neue Light"/>
        <a:cs typeface="Helvetica Neue Light"/>
      </a:majorFont>
      <a:minorFont>
        <a:latin typeface="Helvetica Neue Light"/>
        <a:ea typeface="Helvetica Neue Light"/>
        <a:cs typeface="Helvetica Neue Light"/>
      </a:minorFont>
    </a:fontScheme>
    <a:fmtScheme name="ModernPortfol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satOff val="12166"/>
            <a:lumOff val="-13042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ABABAB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ModernPortfolio">
  <a:themeElements>
    <a:clrScheme name="ModernPortfolio">
      <a:dk1>
        <a:srgbClr val="000000"/>
      </a:dk1>
      <a:lt1>
        <a:srgbClr val="FFFFFF"/>
      </a:lt1>
      <a:dk2>
        <a:srgbClr val="5C5C5C"/>
      </a:dk2>
      <a:lt2>
        <a:srgbClr val="CBCBCB"/>
      </a:lt2>
      <a:accent1>
        <a:srgbClr val="557E8A"/>
      </a:accent1>
      <a:accent2>
        <a:srgbClr val="88885A"/>
      </a:accent2>
      <a:accent3>
        <a:srgbClr val="B29E85"/>
      </a:accent3>
      <a:accent4>
        <a:srgbClr val="BB7B52"/>
      </a:accent4>
      <a:accent5>
        <a:srgbClr val="CF7F66"/>
      </a:accent5>
      <a:accent6>
        <a:srgbClr val="62647B"/>
      </a:accent6>
      <a:hlink>
        <a:srgbClr val="0000FF"/>
      </a:hlink>
      <a:folHlink>
        <a:srgbClr val="FF00FF"/>
      </a:folHlink>
    </a:clrScheme>
    <a:fontScheme name="ModernPortfolio">
      <a:majorFont>
        <a:latin typeface="Helvetica Neue Light"/>
        <a:ea typeface="Helvetica Neue Light"/>
        <a:cs typeface="Helvetica Neue Light"/>
      </a:majorFont>
      <a:minorFont>
        <a:latin typeface="Helvetica Neue Light"/>
        <a:ea typeface="Helvetica Neue Light"/>
        <a:cs typeface="Helvetica Neue Light"/>
      </a:minorFont>
    </a:fontScheme>
    <a:fmtScheme name="ModernPortfol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satOff val="12166"/>
            <a:lumOff val="-13042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ABABAB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1341</Words>
  <Application>Microsoft Macintosh PowerPoint</Application>
  <PresentationFormat>自訂</PresentationFormat>
  <Paragraphs>146</Paragraphs>
  <Slides>30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8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30</vt:i4>
      </vt:variant>
    </vt:vector>
  </HeadingPairs>
  <TitlesOfParts>
    <vt:vector size="39" baseType="lpstr">
      <vt:lpstr>Avenir Next Medium</vt:lpstr>
      <vt:lpstr>Avenir Next Regular</vt:lpstr>
      <vt:lpstr>DIN Alternate Bold</vt:lpstr>
      <vt:lpstr>DIN Condensed Bold</vt:lpstr>
      <vt:lpstr>Helvetica</vt:lpstr>
      <vt:lpstr>Helvetica Neue</vt:lpstr>
      <vt:lpstr>Helvetica Neue Light</vt:lpstr>
      <vt:lpstr>Helvetica Neue Medium</vt:lpstr>
      <vt:lpstr>ModernPortfolio</vt:lpstr>
      <vt:lpstr>Polarization effects in the search for dark vector boson in e+ e- colliders</vt:lpstr>
      <vt:lpstr>Introduction and motivations</vt:lpstr>
      <vt:lpstr>Introduction and motivations</vt:lpstr>
      <vt:lpstr>Introduction and motivations</vt:lpstr>
      <vt:lpstr>Introduction and motivations</vt:lpstr>
      <vt:lpstr>Introduction and motivations</vt:lpstr>
      <vt:lpstr>Outline</vt:lpstr>
      <vt:lpstr>Heuristic derivation of Zd-fermion interactions</vt:lpstr>
      <vt:lpstr> </vt:lpstr>
      <vt:lpstr>Ward-Takahashi identity and Zd polarization  </vt:lpstr>
      <vt:lpstr>BaBar search result and Belle II sensitivity to   </vt:lpstr>
      <vt:lpstr>Polarized amplitudes</vt:lpstr>
      <vt:lpstr>Polarized differential cross sections</vt:lpstr>
      <vt:lpstr>Polarized differential cross sections-numerical results</vt:lpstr>
      <vt:lpstr>Polarized differential cross sections-numerical results</vt:lpstr>
      <vt:lpstr>Polarized differential cross sections-numerical results</vt:lpstr>
      <vt:lpstr>Zd decay distributions and the parity violation parameter  </vt:lpstr>
      <vt:lpstr>Forward-backward asymmetry of leptons from Zd decays; Zd produced in the backward direction </vt:lpstr>
      <vt:lpstr>Forward-backward asymmetry of leptons from Zd decays   Zd produced in the backward direction </vt:lpstr>
      <vt:lpstr>Forward-backward asymmetry of leptons from Zd decays</vt:lpstr>
      <vt:lpstr>Double angular distributions; correlation between Zd and lepton directions</vt:lpstr>
      <vt:lpstr>Signal event asymmetry </vt:lpstr>
      <vt:lpstr>Prospect of probing parity violation parameter    at Belle II</vt:lpstr>
      <vt:lpstr>BaBar search result and Belle II sensitivity to   </vt:lpstr>
      <vt:lpstr>Calculating         in Belle II for two benchmark Zd masses*</vt:lpstr>
      <vt:lpstr>Detection significance and asymmetry parameter</vt:lpstr>
      <vt:lpstr>General dark boson scenario versus dark photon case</vt:lpstr>
      <vt:lpstr>Numerical results with Belle II detector angular coverage </vt:lpstr>
      <vt:lpstr>Summary on event numbers and detection significance</vt:lpstr>
      <vt:lpstr>Conclusions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Polarization effects in the search for dark vector boson in e+ e- colliders</dc:title>
  <cp:lastModifiedBy>Microsoft Office 使用者</cp:lastModifiedBy>
  <cp:revision>2</cp:revision>
  <dcterms:modified xsi:type="dcterms:W3CDTF">2020-07-30T10:31:08Z</dcterms:modified>
</cp:coreProperties>
</file>